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9"/>
  </p:notesMasterIdLst>
  <p:handoutMasterIdLst>
    <p:handoutMasterId r:id="rId30"/>
  </p:handoutMasterIdLst>
  <p:sldIdLst>
    <p:sldId id="269" r:id="rId2"/>
    <p:sldId id="264" r:id="rId3"/>
    <p:sldId id="266" r:id="rId4"/>
    <p:sldId id="519" r:id="rId5"/>
    <p:sldId id="520" r:id="rId6"/>
    <p:sldId id="539" r:id="rId7"/>
    <p:sldId id="561" r:id="rId8"/>
    <p:sldId id="521" r:id="rId9"/>
    <p:sldId id="542" r:id="rId10"/>
    <p:sldId id="499" r:id="rId11"/>
    <p:sldId id="540" r:id="rId12"/>
    <p:sldId id="541" r:id="rId13"/>
    <p:sldId id="543" r:id="rId14"/>
    <p:sldId id="557" r:id="rId15"/>
    <p:sldId id="544" r:id="rId16"/>
    <p:sldId id="545" r:id="rId17"/>
    <p:sldId id="546" r:id="rId18"/>
    <p:sldId id="547" r:id="rId19"/>
    <p:sldId id="548" r:id="rId20"/>
    <p:sldId id="549" r:id="rId21"/>
    <p:sldId id="550" r:id="rId22"/>
    <p:sldId id="551" r:id="rId23"/>
    <p:sldId id="552" r:id="rId24"/>
    <p:sldId id="553" r:id="rId25"/>
    <p:sldId id="554" r:id="rId26"/>
    <p:sldId id="555" r:id="rId27"/>
    <p:sldId id="556" r:id="rId28"/>
  </p:sldIdLst>
  <p:sldSz cx="9144000" cy="6858000" type="screen4x3"/>
  <p:notesSz cx="6858000" cy="9144000"/>
  <p:defaultTextStyle>
    <a:defPPr>
      <a:defRPr lang="en-US"/>
    </a:defPPr>
    <a:lvl1pPr algn="l" rtl="0" eaLnBrk="0" fontAlgn="base" hangingPunct="0">
      <a:spcBef>
        <a:spcPct val="50000"/>
      </a:spcBef>
      <a:spcAft>
        <a:spcPct val="0"/>
      </a:spcAft>
      <a:defRPr sz="2400" kern="1200">
        <a:solidFill>
          <a:schemeClr val="tx1"/>
        </a:solidFill>
        <a:latin typeface="Verdana" pitchFamily="34" charset="0"/>
        <a:ea typeface="+mn-ea"/>
        <a:cs typeface="Arial" charset="0"/>
      </a:defRPr>
    </a:lvl1pPr>
    <a:lvl2pPr marL="457200" algn="l" rtl="0" eaLnBrk="0" fontAlgn="base" hangingPunct="0">
      <a:spcBef>
        <a:spcPct val="50000"/>
      </a:spcBef>
      <a:spcAft>
        <a:spcPct val="0"/>
      </a:spcAft>
      <a:defRPr sz="2400" kern="1200">
        <a:solidFill>
          <a:schemeClr val="tx1"/>
        </a:solidFill>
        <a:latin typeface="Verdana" pitchFamily="34" charset="0"/>
        <a:ea typeface="+mn-ea"/>
        <a:cs typeface="Arial" charset="0"/>
      </a:defRPr>
    </a:lvl2pPr>
    <a:lvl3pPr marL="914400" algn="l" rtl="0" eaLnBrk="0" fontAlgn="base" hangingPunct="0">
      <a:spcBef>
        <a:spcPct val="50000"/>
      </a:spcBef>
      <a:spcAft>
        <a:spcPct val="0"/>
      </a:spcAft>
      <a:defRPr sz="2400" kern="1200">
        <a:solidFill>
          <a:schemeClr val="tx1"/>
        </a:solidFill>
        <a:latin typeface="Verdana" pitchFamily="34" charset="0"/>
        <a:ea typeface="+mn-ea"/>
        <a:cs typeface="Arial" charset="0"/>
      </a:defRPr>
    </a:lvl3pPr>
    <a:lvl4pPr marL="1371600" algn="l" rtl="0" eaLnBrk="0" fontAlgn="base" hangingPunct="0">
      <a:spcBef>
        <a:spcPct val="50000"/>
      </a:spcBef>
      <a:spcAft>
        <a:spcPct val="0"/>
      </a:spcAft>
      <a:defRPr sz="2400" kern="1200">
        <a:solidFill>
          <a:schemeClr val="tx1"/>
        </a:solidFill>
        <a:latin typeface="Verdana" pitchFamily="34" charset="0"/>
        <a:ea typeface="+mn-ea"/>
        <a:cs typeface="Arial" charset="0"/>
      </a:defRPr>
    </a:lvl4pPr>
    <a:lvl5pPr marL="1828800" algn="l" rtl="0" eaLnBrk="0" fontAlgn="base" hangingPunct="0">
      <a:spcBef>
        <a:spcPct val="50000"/>
      </a:spcBef>
      <a:spcAft>
        <a:spcPct val="0"/>
      </a:spcAft>
      <a:defRPr sz="2400" kern="1200">
        <a:solidFill>
          <a:schemeClr val="tx1"/>
        </a:solidFill>
        <a:latin typeface="Verdana" pitchFamily="34" charset="0"/>
        <a:ea typeface="+mn-ea"/>
        <a:cs typeface="Arial" charset="0"/>
      </a:defRPr>
    </a:lvl5pPr>
    <a:lvl6pPr marL="2286000" algn="l" defTabSz="914400" rtl="0" eaLnBrk="1" latinLnBrk="0" hangingPunct="1">
      <a:defRPr sz="2400" kern="1200">
        <a:solidFill>
          <a:schemeClr val="tx1"/>
        </a:solidFill>
        <a:latin typeface="Verdana" pitchFamily="34" charset="0"/>
        <a:ea typeface="+mn-ea"/>
        <a:cs typeface="Arial" charset="0"/>
      </a:defRPr>
    </a:lvl6pPr>
    <a:lvl7pPr marL="2743200" algn="l" defTabSz="914400" rtl="0" eaLnBrk="1" latinLnBrk="0" hangingPunct="1">
      <a:defRPr sz="2400" kern="1200">
        <a:solidFill>
          <a:schemeClr val="tx1"/>
        </a:solidFill>
        <a:latin typeface="Verdana" pitchFamily="34" charset="0"/>
        <a:ea typeface="+mn-ea"/>
        <a:cs typeface="Arial" charset="0"/>
      </a:defRPr>
    </a:lvl7pPr>
    <a:lvl8pPr marL="3200400" algn="l" defTabSz="914400" rtl="0" eaLnBrk="1" latinLnBrk="0" hangingPunct="1">
      <a:defRPr sz="2400" kern="1200">
        <a:solidFill>
          <a:schemeClr val="tx1"/>
        </a:solidFill>
        <a:latin typeface="Verdana" pitchFamily="34" charset="0"/>
        <a:ea typeface="+mn-ea"/>
        <a:cs typeface="Arial" charset="0"/>
      </a:defRPr>
    </a:lvl8pPr>
    <a:lvl9pPr marL="3657600" algn="l" defTabSz="914400" rtl="0" eaLnBrk="1" latinLnBrk="0" hangingPunct="1">
      <a:defRPr sz="2400"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a:srgbClr val="FF3300"/>
    <a:srgbClr val="FF6600"/>
    <a:srgbClr val="CEE1FE"/>
    <a:srgbClr val="4F95FD"/>
    <a:srgbClr val="FFFF00"/>
    <a:srgbClr val="00CC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104" autoAdjust="0"/>
    <p:restoredTop sz="96054" autoAdjust="0"/>
  </p:normalViewPr>
  <p:slideViewPr>
    <p:cSldViewPr>
      <p:cViewPr>
        <p:scale>
          <a:sx n="66" d="100"/>
          <a:sy n="66" d="100"/>
        </p:scale>
        <p:origin x="-594" y="-204"/>
      </p:cViewPr>
      <p:guideLst>
        <p:guide orient="horz" pos="2160"/>
        <p:guide orient="horz" pos="624"/>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0" d="100"/>
          <a:sy n="50" d="100"/>
        </p:scale>
        <p:origin x="-1992" y="-90"/>
      </p:cViewPr>
      <p:guideLst>
        <p:guide orient="horz" pos="2880"/>
        <p:guide pos="2160"/>
      </p:guideLst>
    </p:cSldViewPr>
  </p:notesViewPr>
  <p:gridSpacing cx="38405" cy="384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1.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200">
                <a:cs typeface="Arial" charset="0"/>
              </a:defRPr>
            </a:lvl1pPr>
          </a:lstStyle>
          <a:p>
            <a:pPr>
              <a:defRPr/>
            </a:pPr>
            <a:endParaRPr lang="en-US"/>
          </a:p>
        </p:txBody>
      </p:sp>
      <p:sp>
        <p:nvSpPr>
          <p:cNvPr id="3686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200">
                <a:cs typeface="Arial" charset="0"/>
              </a:defRPr>
            </a:lvl1pPr>
          </a:lstStyle>
          <a:p>
            <a:pPr>
              <a:defRPr/>
            </a:pPr>
            <a:endParaRPr lang="en-US"/>
          </a:p>
        </p:txBody>
      </p:sp>
      <p:sp>
        <p:nvSpPr>
          <p:cNvPr id="3686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defRPr sz="1200">
                <a:cs typeface="Arial" charset="0"/>
              </a:defRPr>
            </a:lvl1pPr>
          </a:lstStyle>
          <a:p>
            <a:pPr>
              <a:defRPr/>
            </a:pPr>
            <a:endParaRPr lang="en-US"/>
          </a:p>
        </p:txBody>
      </p:sp>
      <p:sp>
        <p:nvSpPr>
          <p:cNvPr id="3686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defRPr sz="1200">
                <a:cs typeface="Arial" charset="0"/>
              </a:defRPr>
            </a:lvl1pPr>
          </a:lstStyle>
          <a:p>
            <a:pPr>
              <a:defRPr/>
            </a:pPr>
            <a:fld id="{C90167FC-64C9-4158-982B-E268496D53CD}" type="slidenum">
              <a:rPr lang="en-US"/>
              <a:pPr>
                <a:defRPr/>
              </a:pPr>
              <a:t>‹#›</a:t>
            </a:fld>
            <a:endParaRPr lang="en-US"/>
          </a:p>
        </p:txBody>
      </p:sp>
    </p:spTree>
    <p:extLst>
      <p:ext uri="{BB962C8B-B14F-4D97-AF65-F5344CB8AC3E}">
        <p14:creationId xmlns:p14="http://schemas.microsoft.com/office/powerpoint/2010/main" val="1987681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200">
                <a:latin typeface="Times New Roman" pitchFamily="18" charset="0"/>
                <a:cs typeface="Arial" charset="0"/>
              </a:defRPr>
            </a:lvl1pPr>
          </a:lstStyle>
          <a:p>
            <a:pPr>
              <a:defRPr/>
            </a:pPr>
            <a:endParaRPr lang="en-US"/>
          </a:p>
        </p:txBody>
      </p:sp>
      <p:sp>
        <p:nvSpPr>
          <p:cNvPr id="1229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200">
                <a:latin typeface="Times New Roman" pitchFamily="18" charset="0"/>
                <a:cs typeface="Arial" charset="0"/>
              </a:defRPr>
            </a:lvl1pPr>
          </a:lstStyle>
          <a:p>
            <a:pPr>
              <a:defRPr/>
            </a:pPr>
            <a:endParaRPr lang="en-US"/>
          </a:p>
        </p:txBody>
      </p:sp>
      <p:sp>
        <p:nvSpPr>
          <p:cNvPr id="29700"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29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defRPr sz="1200">
                <a:latin typeface="Times New Roman" pitchFamily="18" charset="0"/>
                <a:cs typeface="Arial" charset="0"/>
              </a:defRPr>
            </a:lvl1pPr>
          </a:lstStyle>
          <a:p>
            <a:pPr>
              <a:defRPr/>
            </a:pPr>
            <a:endParaRPr lang="en-US"/>
          </a:p>
        </p:txBody>
      </p:sp>
      <p:sp>
        <p:nvSpPr>
          <p:cNvPr id="1229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defRPr sz="1200">
                <a:latin typeface="Times New Roman" pitchFamily="18" charset="0"/>
                <a:cs typeface="Arial" charset="0"/>
              </a:defRPr>
            </a:lvl1pPr>
          </a:lstStyle>
          <a:p>
            <a:pPr>
              <a:defRPr/>
            </a:pPr>
            <a:fld id="{199E77AC-9C38-439C-A711-1772DC44A626}" type="slidenum">
              <a:rPr lang="en-US"/>
              <a:pPr>
                <a:defRPr/>
              </a:pPr>
              <a:t>‹#›</a:t>
            </a:fld>
            <a:endParaRPr lang="en-US"/>
          </a:p>
        </p:txBody>
      </p:sp>
    </p:spTree>
    <p:extLst>
      <p:ext uri="{BB962C8B-B14F-4D97-AF65-F5344CB8AC3E}">
        <p14:creationId xmlns:p14="http://schemas.microsoft.com/office/powerpoint/2010/main" val="284384079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fld id="{3DAB45CA-AFE6-49AC-8533-E6427D965A9E}" type="slidenum">
              <a:rPr lang="en-US" sz="1200" smtClean="0">
                <a:latin typeface="Times New Roman" pitchFamily="18" charset="0"/>
              </a:rPr>
              <a:pPr/>
              <a:t>2</a:t>
            </a:fld>
            <a:endParaRPr lang="en-US" sz="1200" smtClean="0">
              <a:latin typeface="Times New Roman" pitchFamily="18" charset="0"/>
            </a:endParaRPr>
          </a:p>
        </p:txBody>
      </p:sp>
      <p:sp>
        <p:nvSpPr>
          <p:cNvPr id="30723" name="Rectangle 2"/>
          <p:cNvSpPr>
            <a:spLocks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BC008D8-C6F3-444A-B208-BE19A7B0EDF5}" type="slidenum">
              <a:rPr lang="en-US"/>
              <a:pPr>
                <a:defRPr/>
              </a:pPr>
              <a:t>‹#›</a:t>
            </a:fld>
            <a:endParaRPr lang="en-US"/>
          </a:p>
        </p:txBody>
      </p:sp>
    </p:spTree>
    <p:extLst>
      <p:ext uri="{BB962C8B-B14F-4D97-AF65-F5344CB8AC3E}">
        <p14:creationId xmlns:p14="http://schemas.microsoft.com/office/powerpoint/2010/main" val="750774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87D75D7-E693-44AC-B0A4-AE933C6DE90A}" type="slidenum">
              <a:rPr lang="en-US"/>
              <a:pPr>
                <a:defRPr/>
              </a:pPr>
              <a:t>‹#›</a:t>
            </a:fld>
            <a:endParaRPr lang="en-US"/>
          </a:p>
        </p:txBody>
      </p:sp>
    </p:spTree>
    <p:extLst>
      <p:ext uri="{BB962C8B-B14F-4D97-AF65-F5344CB8AC3E}">
        <p14:creationId xmlns:p14="http://schemas.microsoft.com/office/powerpoint/2010/main" val="3266455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E0F2E37-2069-4EFE-9D0B-869A8DE67E3E}" type="slidenum">
              <a:rPr lang="en-US"/>
              <a:pPr>
                <a:defRPr/>
              </a:pPr>
              <a:t>‹#›</a:t>
            </a:fld>
            <a:endParaRPr lang="en-US"/>
          </a:p>
        </p:txBody>
      </p:sp>
    </p:spTree>
    <p:extLst>
      <p:ext uri="{BB962C8B-B14F-4D97-AF65-F5344CB8AC3E}">
        <p14:creationId xmlns:p14="http://schemas.microsoft.com/office/powerpoint/2010/main" val="2582228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E9480D7-9EB9-484A-BA6C-757EA33C6E1B}" type="slidenum">
              <a:rPr lang="en-US"/>
              <a:pPr>
                <a:defRPr/>
              </a:pPr>
              <a:t>‹#›</a:t>
            </a:fld>
            <a:endParaRPr lang="en-US"/>
          </a:p>
        </p:txBody>
      </p:sp>
    </p:spTree>
    <p:extLst>
      <p:ext uri="{BB962C8B-B14F-4D97-AF65-F5344CB8AC3E}">
        <p14:creationId xmlns:p14="http://schemas.microsoft.com/office/powerpoint/2010/main" val="3843991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8785D3B-9180-4BD0-87AB-ACDD0BE4BAEC}" type="slidenum">
              <a:rPr lang="en-US"/>
              <a:pPr>
                <a:defRPr/>
              </a:pPr>
              <a:t>‹#›</a:t>
            </a:fld>
            <a:endParaRPr lang="en-US"/>
          </a:p>
        </p:txBody>
      </p:sp>
    </p:spTree>
    <p:extLst>
      <p:ext uri="{BB962C8B-B14F-4D97-AF65-F5344CB8AC3E}">
        <p14:creationId xmlns:p14="http://schemas.microsoft.com/office/powerpoint/2010/main" val="4178402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2CD8C90-43A4-4571-B1F4-8ACC32B65EC9}" type="slidenum">
              <a:rPr lang="en-US"/>
              <a:pPr>
                <a:defRPr/>
              </a:pPr>
              <a:t>‹#›</a:t>
            </a:fld>
            <a:endParaRPr lang="en-US"/>
          </a:p>
        </p:txBody>
      </p:sp>
    </p:spTree>
    <p:extLst>
      <p:ext uri="{BB962C8B-B14F-4D97-AF65-F5344CB8AC3E}">
        <p14:creationId xmlns:p14="http://schemas.microsoft.com/office/powerpoint/2010/main" val="4200077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7E53E44-69AF-468F-9624-2852E28ABC96}" type="slidenum">
              <a:rPr lang="en-US"/>
              <a:pPr>
                <a:defRPr/>
              </a:pPr>
              <a:t>‹#›</a:t>
            </a:fld>
            <a:endParaRPr lang="en-US"/>
          </a:p>
        </p:txBody>
      </p:sp>
    </p:spTree>
    <p:extLst>
      <p:ext uri="{BB962C8B-B14F-4D97-AF65-F5344CB8AC3E}">
        <p14:creationId xmlns:p14="http://schemas.microsoft.com/office/powerpoint/2010/main" val="2259613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0A8A6E5-D300-40E9-AEB8-694C22E36CF8}" type="slidenum">
              <a:rPr lang="en-US"/>
              <a:pPr>
                <a:defRPr/>
              </a:pPr>
              <a:t>‹#›</a:t>
            </a:fld>
            <a:endParaRPr lang="en-US"/>
          </a:p>
        </p:txBody>
      </p:sp>
    </p:spTree>
    <p:extLst>
      <p:ext uri="{BB962C8B-B14F-4D97-AF65-F5344CB8AC3E}">
        <p14:creationId xmlns:p14="http://schemas.microsoft.com/office/powerpoint/2010/main" val="932215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64E4626-3387-430F-B4ED-040009B8BBDC}" type="slidenum">
              <a:rPr lang="en-US"/>
              <a:pPr>
                <a:defRPr/>
              </a:pPr>
              <a:t>‹#›</a:t>
            </a:fld>
            <a:endParaRPr lang="en-US"/>
          </a:p>
        </p:txBody>
      </p:sp>
    </p:spTree>
    <p:extLst>
      <p:ext uri="{BB962C8B-B14F-4D97-AF65-F5344CB8AC3E}">
        <p14:creationId xmlns:p14="http://schemas.microsoft.com/office/powerpoint/2010/main" val="864541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DAF3BDF-A004-49BA-B5AA-7D0238369906}" type="slidenum">
              <a:rPr lang="en-US"/>
              <a:pPr>
                <a:defRPr/>
              </a:pPr>
              <a:t>‹#›</a:t>
            </a:fld>
            <a:endParaRPr lang="en-US"/>
          </a:p>
        </p:txBody>
      </p:sp>
    </p:spTree>
    <p:extLst>
      <p:ext uri="{BB962C8B-B14F-4D97-AF65-F5344CB8AC3E}">
        <p14:creationId xmlns:p14="http://schemas.microsoft.com/office/powerpoint/2010/main" val="36840392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0CB62D2-535E-443D-B0B2-059AA7E91560}" type="slidenum">
              <a:rPr lang="en-US"/>
              <a:pPr>
                <a:defRPr/>
              </a:pPr>
              <a:t>‹#›</a:t>
            </a:fld>
            <a:endParaRPr lang="en-US"/>
          </a:p>
        </p:txBody>
      </p:sp>
    </p:spTree>
    <p:extLst>
      <p:ext uri="{BB962C8B-B14F-4D97-AF65-F5344CB8AC3E}">
        <p14:creationId xmlns:p14="http://schemas.microsoft.com/office/powerpoint/2010/main" val="2745182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400">
                <a:latin typeface="+mn-lt"/>
                <a:cs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defRPr sz="1400">
                <a:latin typeface="+mn-lt"/>
                <a:cs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400">
                <a:latin typeface="+mn-lt"/>
                <a:cs typeface="Arial" charset="0"/>
              </a:defRPr>
            </a:lvl1pPr>
          </a:lstStyle>
          <a:p>
            <a:pPr>
              <a:defRPr/>
            </a:pPr>
            <a:fld id="{792708AD-3233-48D5-9EDE-6ABA83E9BF0D}" type="slidenum">
              <a:rPr lang="en-US"/>
              <a:pPr>
                <a:defRPr/>
              </a:pPr>
              <a:t>‹#›</a:t>
            </a:fld>
            <a:endParaRPr lang="en-US"/>
          </a:p>
        </p:txBody>
      </p:sp>
      <p:pic>
        <p:nvPicPr>
          <p:cNvPr id="2" name="Picture 9"/>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4763" y="6553200"/>
            <a:ext cx="9139237"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Box 10"/>
          <p:cNvSpPr txBox="1">
            <a:spLocks noChangeArrowheads="1"/>
          </p:cNvSpPr>
          <p:nvPr userDrawn="1"/>
        </p:nvSpPr>
        <p:spPr bwMode="auto">
          <a:xfrm>
            <a:off x="77788" y="6556375"/>
            <a:ext cx="2649537"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1400" b="1">
                <a:solidFill>
                  <a:schemeClr val="bg1"/>
                </a:solidFill>
              </a:rPr>
              <a:t>Holt McDougal Algebra 1</a:t>
            </a:r>
          </a:p>
        </p:txBody>
      </p:sp>
      <p:grpSp>
        <p:nvGrpSpPr>
          <p:cNvPr id="1031" name="Group 16"/>
          <p:cNvGrpSpPr>
            <a:grpSpLocks/>
          </p:cNvGrpSpPr>
          <p:nvPr userDrawn="1"/>
        </p:nvGrpSpPr>
        <p:grpSpPr bwMode="auto">
          <a:xfrm>
            <a:off x="0" y="0"/>
            <a:ext cx="9144000" cy="6858000"/>
            <a:chOff x="0" y="0"/>
            <a:chExt cx="5760" cy="4320"/>
          </a:xfrm>
        </p:grpSpPr>
        <p:pic>
          <p:nvPicPr>
            <p:cNvPr id="1033" name="Picture 8"/>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5757" cy="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15" descr="chater_screen"/>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2574" y="4128"/>
              <a:ext cx="318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32" name="Text Box 13"/>
          <p:cNvSpPr txBox="1">
            <a:spLocks noChangeArrowheads="1"/>
          </p:cNvSpPr>
          <p:nvPr userDrawn="1"/>
        </p:nvSpPr>
        <p:spPr bwMode="auto">
          <a:xfrm>
            <a:off x="1143000" y="95250"/>
            <a:ext cx="5110163"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3200">
                <a:solidFill>
                  <a:schemeClr val="bg1"/>
                </a:solidFill>
                <a:latin typeface="Arial Black" pitchFamily="34" charset="0"/>
              </a:rPr>
              <a:t>Arithmetic Sequences</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slide" Target="slide2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 Id="rId5" Type="http://schemas.openxmlformats.org/officeDocument/2006/relationships/image" Target="../media/image15.png"/><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png"/><Relationship Id="rId1" Type="http://schemas.openxmlformats.org/officeDocument/2006/relationships/slideLayout" Target="../slideLayouts/slideLayout7.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0" name="Group 36"/>
          <p:cNvGrpSpPr>
            <a:grpSpLocks/>
          </p:cNvGrpSpPr>
          <p:nvPr/>
        </p:nvGrpSpPr>
        <p:grpSpPr bwMode="auto">
          <a:xfrm>
            <a:off x="0" y="0"/>
            <a:ext cx="9144000" cy="6858000"/>
            <a:chOff x="0" y="0"/>
            <a:chExt cx="5760" cy="4322"/>
          </a:xfrm>
        </p:grpSpPr>
        <p:pic>
          <p:nvPicPr>
            <p:cNvPr id="205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4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 name="Text Box 3"/>
            <p:cNvSpPr txBox="1">
              <a:spLocks noChangeArrowheads="1"/>
            </p:cNvSpPr>
            <p:nvPr/>
          </p:nvSpPr>
          <p:spPr bwMode="auto">
            <a:xfrm>
              <a:off x="441" y="203"/>
              <a:ext cx="116"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endParaRPr lang="en-US" sz="800">
                <a:latin typeface="Arial" charset="0"/>
              </a:endParaRPr>
            </a:p>
          </p:txBody>
        </p:sp>
        <p:sp>
          <p:nvSpPr>
            <p:cNvPr id="2058" name="Text Box 4"/>
            <p:cNvSpPr txBox="1">
              <a:spLocks noChangeArrowheads="1"/>
            </p:cNvSpPr>
            <p:nvPr/>
          </p:nvSpPr>
          <p:spPr bwMode="auto">
            <a:xfrm>
              <a:off x="910" y="104"/>
              <a:ext cx="4706"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3200">
                  <a:solidFill>
                    <a:schemeClr val="bg1"/>
                  </a:solidFill>
                  <a:latin typeface="Arial Black" pitchFamily="34" charset="0"/>
                </a:rPr>
                <a:t> Arithmetic Sequences</a:t>
              </a:r>
            </a:p>
          </p:txBody>
        </p:sp>
        <p:sp>
          <p:nvSpPr>
            <p:cNvPr id="2059" name="Text Box 8"/>
            <p:cNvSpPr txBox="1">
              <a:spLocks noChangeArrowheads="1"/>
            </p:cNvSpPr>
            <p:nvPr/>
          </p:nvSpPr>
          <p:spPr bwMode="auto">
            <a:xfrm>
              <a:off x="0" y="4128"/>
              <a:ext cx="124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0"/>
                </a:spcBef>
              </a:pPr>
              <a:r>
                <a:rPr lang="en-US" sz="1400" b="1">
                  <a:solidFill>
                    <a:schemeClr val="bg1"/>
                  </a:solidFill>
                </a:rPr>
                <a:t>Holt Algebra 1</a:t>
              </a:r>
            </a:p>
          </p:txBody>
        </p:sp>
      </p:grpSp>
      <p:sp>
        <p:nvSpPr>
          <p:cNvPr id="19489" name="Text Box 33">
            <a:hlinkClick r:id="" action="ppaction://hlinkshowjump?jump=nextslide"/>
          </p:cNvPr>
          <p:cNvSpPr txBox="1">
            <a:spLocks noChangeArrowheads="1"/>
          </p:cNvSpPr>
          <p:nvPr/>
        </p:nvSpPr>
        <p:spPr bwMode="auto">
          <a:xfrm>
            <a:off x="3657600" y="2335213"/>
            <a:ext cx="2971800" cy="519112"/>
          </a:xfrm>
          <a:prstGeom prst="rect">
            <a:avLst/>
          </a:prstGeom>
          <a:noFill/>
          <a:ln w="9525">
            <a:noFill/>
            <a:miter lim="800000"/>
            <a:headEnd/>
            <a:tailEnd/>
          </a:ln>
          <a:effectLst/>
        </p:spPr>
        <p:txBody>
          <a:bodyPr>
            <a:spAutoFit/>
          </a:bodyPr>
          <a:lstStyle/>
          <a:p>
            <a:pPr>
              <a:defRPr/>
            </a:pPr>
            <a:r>
              <a:rPr lang="en-US" sz="2800" u="sng">
                <a:solidFill>
                  <a:schemeClr val="bg1"/>
                </a:solidFill>
                <a:effectLst>
                  <a:outerShdw blurRad="38100" dist="38100" dir="2700000" algn="tl">
                    <a:srgbClr val="C0C0C0"/>
                  </a:outerShdw>
                </a:effectLst>
              </a:rPr>
              <a:t>Warm Up</a:t>
            </a:r>
          </a:p>
        </p:txBody>
      </p:sp>
      <p:sp>
        <p:nvSpPr>
          <p:cNvPr id="19491" name="Text Box 35">
            <a:hlinkClick r:id="rId3" action="ppaction://hlinksldjump"/>
          </p:cNvPr>
          <p:cNvSpPr txBox="1">
            <a:spLocks noChangeArrowheads="1"/>
          </p:cNvSpPr>
          <p:nvPr/>
        </p:nvSpPr>
        <p:spPr bwMode="auto">
          <a:xfrm>
            <a:off x="3657600" y="3019425"/>
            <a:ext cx="4038600" cy="519113"/>
          </a:xfrm>
          <a:prstGeom prst="rect">
            <a:avLst/>
          </a:prstGeom>
          <a:noFill/>
          <a:ln w="9525">
            <a:noFill/>
            <a:miter lim="800000"/>
            <a:headEnd/>
            <a:tailEnd/>
          </a:ln>
          <a:effectLst/>
        </p:spPr>
        <p:txBody>
          <a:bodyPr>
            <a:spAutoFit/>
          </a:bodyPr>
          <a:lstStyle/>
          <a:p>
            <a:pPr>
              <a:defRPr/>
            </a:pPr>
            <a:r>
              <a:rPr lang="en-US" sz="2800" u="sng">
                <a:solidFill>
                  <a:schemeClr val="bg1"/>
                </a:solidFill>
                <a:effectLst>
                  <a:outerShdw blurRad="38100" dist="38100" dir="2700000" algn="tl">
                    <a:srgbClr val="C0C0C0"/>
                  </a:outerShdw>
                </a:effectLst>
              </a:rPr>
              <a:t>Lesson Presentation</a:t>
            </a:r>
          </a:p>
        </p:txBody>
      </p:sp>
      <p:sp>
        <p:nvSpPr>
          <p:cNvPr id="19493" name="Text Box 37">
            <a:hlinkClick r:id="rId4" action="ppaction://hlinksldjump"/>
          </p:cNvPr>
          <p:cNvSpPr txBox="1">
            <a:spLocks noChangeArrowheads="1"/>
          </p:cNvSpPr>
          <p:nvPr/>
        </p:nvSpPr>
        <p:spPr bwMode="auto">
          <a:xfrm>
            <a:off x="3671888" y="3678238"/>
            <a:ext cx="4038600" cy="519112"/>
          </a:xfrm>
          <a:prstGeom prst="rect">
            <a:avLst/>
          </a:prstGeom>
          <a:noFill/>
          <a:ln w="9525">
            <a:noFill/>
            <a:miter lim="800000"/>
            <a:headEnd/>
            <a:tailEnd/>
          </a:ln>
          <a:effectLst/>
        </p:spPr>
        <p:txBody>
          <a:bodyPr>
            <a:spAutoFit/>
          </a:bodyPr>
          <a:lstStyle/>
          <a:p>
            <a:pPr>
              <a:defRPr/>
            </a:pPr>
            <a:r>
              <a:rPr lang="en-US" sz="2800" u="sng">
                <a:solidFill>
                  <a:schemeClr val="bg1"/>
                </a:solidFill>
                <a:effectLst>
                  <a:outerShdw blurRad="38100" dist="38100" dir="2700000" algn="tl">
                    <a:srgbClr val="C0C0C0"/>
                  </a:outerShdw>
                </a:effectLst>
              </a:rPr>
              <a:t>Lesson Quiz</a:t>
            </a:r>
          </a:p>
        </p:txBody>
      </p:sp>
      <p:pic>
        <p:nvPicPr>
          <p:cNvPr id="2054" name="Picture 38" descr="splash_first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6534150"/>
            <a:ext cx="91440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Text Box 39"/>
          <p:cNvSpPr txBox="1">
            <a:spLocks noChangeArrowheads="1"/>
          </p:cNvSpPr>
          <p:nvPr/>
        </p:nvSpPr>
        <p:spPr bwMode="auto">
          <a:xfrm>
            <a:off x="76200" y="6553200"/>
            <a:ext cx="26908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1400" b="1">
                <a:solidFill>
                  <a:schemeClr val="bg1"/>
                </a:solidFill>
              </a:rPr>
              <a:t>Holt McDougal Algebra 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4"/>
          <p:cNvSpPr>
            <a:spLocks noChangeArrowheads="1"/>
          </p:cNvSpPr>
          <p:nvPr/>
        </p:nvSpPr>
        <p:spPr bwMode="auto">
          <a:xfrm>
            <a:off x="914400" y="1600200"/>
            <a:ext cx="2730500" cy="457200"/>
          </a:xfrm>
          <a:prstGeom prst="rect">
            <a:avLst/>
          </a:prstGeom>
          <a:solidFill>
            <a:srgbClr val="80008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p>
            <a:pPr algn="ctr"/>
            <a:r>
              <a:rPr lang="en-US" b="1">
                <a:solidFill>
                  <a:schemeClr val="bg1"/>
                </a:solidFill>
              </a:rPr>
              <a:t>Reading Math</a:t>
            </a:r>
            <a:r>
              <a:rPr lang="en-US" sz="1800"/>
              <a:t> </a:t>
            </a:r>
            <a:endParaRPr lang="en-US" b="1"/>
          </a:p>
        </p:txBody>
      </p:sp>
      <p:sp>
        <p:nvSpPr>
          <p:cNvPr id="317445" name="Text Box 5"/>
          <p:cNvSpPr txBox="1">
            <a:spLocks noChangeArrowheads="1"/>
          </p:cNvSpPr>
          <p:nvPr/>
        </p:nvSpPr>
        <p:spPr bwMode="auto">
          <a:xfrm>
            <a:off x="914400" y="2209800"/>
            <a:ext cx="66294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The three dots at the end of a sequence are called an ellipsis. They mean that the sequence continues and can read as “and so on.”</a:t>
            </a:r>
          </a:p>
        </p:txBody>
      </p:sp>
      <p:sp>
        <p:nvSpPr>
          <p:cNvPr id="11268" name="Line 6"/>
          <p:cNvSpPr>
            <a:spLocks noChangeShapeType="1"/>
          </p:cNvSpPr>
          <p:nvPr/>
        </p:nvSpPr>
        <p:spPr bwMode="auto">
          <a:xfrm>
            <a:off x="3657600" y="2057400"/>
            <a:ext cx="3962400" cy="0"/>
          </a:xfrm>
          <a:prstGeom prst="line">
            <a:avLst/>
          </a:prstGeom>
          <a:noFill/>
          <a:ln w="12700">
            <a:solidFill>
              <a:srgbClr val="80008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269" name="Line 7"/>
          <p:cNvSpPr>
            <a:spLocks noChangeShapeType="1"/>
          </p:cNvSpPr>
          <p:nvPr/>
        </p:nvSpPr>
        <p:spPr bwMode="auto">
          <a:xfrm>
            <a:off x="7620000" y="2057400"/>
            <a:ext cx="0" cy="1905000"/>
          </a:xfrm>
          <a:prstGeom prst="line">
            <a:avLst/>
          </a:prstGeom>
          <a:noFill/>
          <a:ln w="12700">
            <a:solidFill>
              <a:srgbClr val="80008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270" name="Line 8"/>
          <p:cNvSpPr>
            <a:spLocks noChangeShapeType="1"/>
          </p:cNvSpPr>
          <p:nvPr/>
        </p:nvSpPr>
        <p:spPr bwMode="auto">
          <a:xfrm flipH="1">
            <a:off x="914400" y="3962400"/>
            <a:ext cx="6705600" cy="0"/>
          </a:xfrm>
          <a:prstGeom prst="line">
            <a:avLst/>
          </a:prstGeom>
          <a:noFill/>
          <a:ln w="12700">
            <a:solidFill>
              <a:srgbClr val="80008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1271" name="Line 9"/>
          <p:cNvSpPr>
            <a:spLocks noChangeShapeType="1"/>
          </p:cNvSpPr>
          <p:nvPr/>
        </p:nvSpPr>
        <p:spPr bwMode="auto">
          <a:xfrm>
            <a:off x="914400" y="2133600"/>
            <a:ext cx="0" cy="1828800"/>
          </a:xfrm>
          <a:prstGeom prst="line">
            <a:avLst/>
          </a:prstGeom>
          <a:noFill/>
          <a:ln w="12700">
            <a:solidFill>
              <a:srgbClr val="800080"/>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17445"/>
                                        </p:tgtEl>
                                        <p:attrNameLst>
                                          <p:attrName>style.visibility</p:attrName>
                                        </p:attrNameLst>
                                      </p:cBhvr>
                                      <p:to>
                                        <p:strVal val="visible"/>
                                      </p:to>
                                    </p:set>
                                    <p:anim calcmode="lin" valueType="num">
                                      <p:cBhvr additive="base">
                                        <p:cTn id="7" dur="500" fill="hold"/>
                                        <p:tgtEl>
                                          <p:spTgt spid="317445"/>
                                        </p:tgtEl>
                                        <p:attrNameLst>
                                          <p:attrName>ppt_x</p:attrName>
                                        </p:attrNameLst>
                                      </p:cBhvr>
                                      <p:tavLst>
                                        <p:tav tm="0">
                                          <p:val>
                                            <p:strVal val="#ppt_x"/>
                                          </p:val>
                                        </p:tav>
                                        <p:tav tm="100000">
                                          <p:val>
                                            <p:strVal val="#ppt_x"/>
                                          </p:val>
                                        </p:tav>
                                      </p:tavLst>
                                    </p:anim>
                                    <p:anim calcmode="lin" valueType="num">
                                      <p:cBhvr additive="base">
                                        <p:cTn id="8" dur="500" fill="hold"/>
                                        <p:tgtEl>
                                          <p:spTgt spid="31744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45"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8"/>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    Example 1B: Identifying Arithmetic Sequences</a:t>
            </a:r>
            <a:endParaRPr lang="en-US" altLang="en-US" sz="2600">
              <a:solidFill>
                <a:schemeClr val="accent2"/>
              </a:solidFill>
              <a:latin typeface="Arial MT Bl" charset="0"/>
            </a:endParaRPr>
          </a:p>
        </p:txBody>
      </p:sp>
      <p:sp>
        <p:nvSpPr>
          <p:cNvPr id="12291" name="Text Box 9"/>
          <p:cNvSpPr txBox="1">
            <a:spLocks noChangeArrowheads="1"/>
          </p:cNvSpPr>
          <p:nvPr/>
        </p:nvSpPr>
        <p:spPr bwMode="auto">
          <a:xfrm>
            <a:off x="214313" y="1631950"/>
            <a:ext cx="81692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Determine whether the sequence appears to be an arithmetic sequence. If so, find the common difference and the next three terms.</a:t>
            </a:r>
          </a:p>
        </p:txBody>
      </p:sp>
      <p:sp>
        <p:nvSpPr>
          <p:cNvPr id="12292" name="Text Box 10"/>
          <p:cNvSpPr txBox="1">
            <a:spLocks noChangeArrowheads="1"/>
          </p:cNvSpPr>
          <p:nvPr/>
        </p:nvSpPr>
        <p:spPr bwMode="auto">
          <a:xfrm>
            <a:off x="228600" y="2895600"/>
            <a:ext cx="23288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10, 8, 5, 1,</a:t>
            </a:r>
            <a:r>
              <a:rPr lang="en-US" b="1">
                <a:latin typeface="Arial" charset="0"/>
              </a:rPr>
              <a:t>…</a:t>
            </a:r>
            <a:endParaRPr lang="en-US" b="1"/>
          </a:p>
        </p:txBody>
      </p:sp>
      <p:sp>
        <p:nvSpPr>
          <p:cNvPr id="363531" name="Text Box 11"/>
          <p:cNvSpPr txBox="1">
            <a:spLocks noChangeArrowheads="1"/>
          </p:cNvSpPr>
          <p:nvPr/>
        </p:nvSpPr>
        <p:spPr bwMode="auto">
          <a:xfrm>
            <a:off x="228600" y="3429000"/>
            <a:ext cx="868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Find the difference between successive terms. </a:t>
            </a:r>
          </a:p>
        </p:txBody>
      </p:sp>
      <p:sp>
        <p:nvSpPr>
          <p:cNvPr id="363540" name="Text Box 20"/>
          <p:cNvSpPr txBox="1">
            <a:spLocks noChangeArrowheads="1"/>
          </p:cNvSpPr>
          <p:nvPr/>
        </p:nvSpPr>
        <p:spPr bwMode="auto">
          <a:xfrm>
            <a:off x="3575050" y="4054475"/>
            <a:ext cx="49688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The difference between successive terms is not the same. </a:t>
            </a:r>
          </a:p>
        </p:txBody>
      </p:sp>
      <p:sp>
        <p:nvSpPr>
          <p:cNvPr id="363548" name="Text Box 28"/>
          <p:cNvSpPr txBox="1">
            <a:spLocks noChangeArrowheads="1"/>
          </p:cNvSpPr>
          <p:nvPr/>
        </p:nvSpPr>
        <p:spPr bwMode="auto">
          <a:xfrm>
            <a:off x="228600" y="5334000"/>
            <a:ext cx="7115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This sequence is not an arithmetic sequence.</a:t>
            </a:r>
          </a:p>
        </p:txBody>
      </p:sp>
      <p:sp>
        <p:nvSpPr>
          <p:cNvPr id="363533" name="Text Box 13"/>
          <p:cNvSpPr txBox="1">
            <a:spLocks noChangeArrowheads="1"/>
          </p:cNvSpPr>
          <p:nvPr/>
        </p:nvSpPr>
        <p:spPr bwMode="auto">
          <a:xfrm>
            <a:off x="76200" y="4038600"/>
            <a:ext cx="23304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 </a:t>
            </a:r>
            <a:r>
              <a:rPr lang="en-US"/>
              <a:t>10, 8, 5, 1,</a:t>
            </a:r>
            <a:r>
              <a:rPr lang="en-US">
                <a:latin typeface="Arial" charset="0"/>
              </a:rPr>
              <a:t>…</a:t>
            </a:r>
            <a:endParaRPr lang="en-US" b="1"/>
          </a:p>
        </p:txBody>
      </p:sp>
      <p:grpSp>
        <p:nvGrpSpPr>
          <p:cNvPr id="2" name="Group 37"/>
          <p:cNvGrpSpPr>
            <a:grpSpLocks/>
          </p:cNvGrpSpPr>
          <p:nvPr/>
        </p:nvGrpSpPr>
        <p:grpSpPr bwMode="auto">
          <a:xfrm>
            <a:off x="444500" y="4646613"/>
            <a:ext cx="1508125" cy="458787"/>
            <a:chOff x="514" y="2975"/>
            <a:chExt cx="950" cy="289"/>
          </a:xfrm>
        </p:grpSpPr>
        <p:sp>
          <p:nvSpPr>
            <p:cNvPr id="12302" name="Text Box 17"/>
            <p:cNvSpPr txBox="1">
              <a:spLocks noChangeArrowheads="1"/>
            </p:cNvSpPr>
            <p:nvPr/>
          </p:nvSpPr>
          <p:spPr bwMode="auto">
            <a:xfrm>
              <a:off x="514" y="2975"/>
              <a:ext cx="36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0000"/>
                  </a:solidFill>
                </a:rPr>
                <a:t>–2</a:t>
              </a:r>
            </a:p>
          </p:txBody>
        </p:sp>
        <p:sp>
          <p:nvSpPr>
            <p:cNvPr id="12303" name="Text Box 18"/>
            <p:cNvSpPr txBox="1">
              <a:spLocks noChangeArrowheads="1"/>
            </p:cNvSpPr>
            <p:nvPr/>
          </p:nvSpPr>
          <p:spPr bwMode="auto">
            <a:xfrm>
              <a:off x="799" y="2975"/>
              <a:ext cx="36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0000"/>
                  </a:solidFill>
                </a:rPr>
                <a:t>–3</a:t>
              </a:r>
            </a:p>
          </p:txBody>
        </p:sp>
        <p:sp>
          <p:nvSpPr>
            <p:cNvPr id="12304" name="Text Box 19"/>
            <p:cNvSpPr txBox="1">
              <a:spLocks noChangeArrowheads="1"/>
            </p:cNvSpPr>
            <p:nvPr/>
          </p:nvSpPr>
          <p:spPr bwMode="auto">
            <a:xfrm>
              <a:off x="1104" y="2976"/>
              <a:ext cx="36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0000"/>
                  </a:solidFill>
                </a:rPr>
                <a:t>–4</a:t>
              </a:r>
            </a:p>
          </p:txBody>
        </p:sp>
      </p:grpSp>
      <p:grpSp>
        <p:nvGrpSpPr>
          <p:cNvPr id="3" name="Group 36"/>
          <p:cNvGrpSpPr>
            <a:grpSpLocks/>
          </p:cNvGrpSpPr>
          <p:nvPr/>
        </p:nvGrpSpPr>
        <p:grpSpPr bwMode="auto">
          <a:xfrm>
            <a:off x="619125" y="4419600"/>
            <a:ext cx="1223963" cy="193675"/>
            <a:chOff x="624" y="2832"/>
            <a:chExt cx="771" cy="122"/>
          </a:xfrm>
        </p:grpSpPr>
        <p:sp>
          <p:nvSpPr>
            <p:cNvPr id="12299" name="Arc 32"/>
            <p:cNvSpPr>
              <a:spLocks/>
            </p:cNvSpPr>
            <p:nvPr/>
          </p:nvSpPr>
          <p:spPr bwMode="auto">
            <a:xfrm rot="10848254" flipH="1">
              <a:off x="893" y="2832"/>
              <a:ext cx="234" cy="122"/>
            </a:xfrm>
            <a:custGeom>
              <a:avLst/>
              <a:gdLst>
                <a:gd name="T0" fmla="*/ 0 w 42369"/>
                <a:gd name="T1" fmla="*/ 0 h 21600"/>
                <a:gd name="T2" fmla="*/ 1 w 42369"/>
                <a:gd name="T3" fmla="*/ 1 h 21600"/>
                <a:gd name="T4" fmla="*/ 1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00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12300" name="Arc 33"/>
            <p:cNvSpPr>
              <a:spLocks/>
            </p:cNvSpPr>
            <p:nvPr/>
          </p:nvSpPr>
          <p:spPr bwMode="auto">
            <a:xfrm rot="10848254" flipH="1">
              <a:off x="1161" y="2832"/>
              <a:ext cx="234" cy="122"/>
            </a:xfrm>
            <a:custGeom>
              <a:avLst/>
              <a:gdLst>
                <a:gd name="T0" fmla="*/ 0 w 42369"/>
                <a:gd name="T1" fmla="*/ 0 h 21600"/>
                <a:gd name="T2" fmla="*/ 1 w 42369"/>
                <a:gd name="T3" fmla="*/ 1 h 21600"/>
                <a:gd name="T4" fmla="*/ 1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00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12301" name="Arc 34"/>
            <p:cNvSpPr>
              <a:spLocks/>
            </p:cNvSpPr>
            <p:nvPr/>
          </p:nvSpPr>
          <p:spPr bwMode="auto">
            <a:xfrm rot="10848254" flipH="1">
              <a:off x="624" y="2832"/>
              <a:ext cx="234" cy="122"/>
            </a:xfrm>
            <a:custGeom>
              <a:avLst/>
              <a:gdLst>
                <a:gd name="T0" fmla="*/ 0 w 42369"/>
                <a:gd name="T1" fmla="*/ 0 h 21600"/>
                <a:gd name="T2" fmla="*/ 1 w 42369"/>
                <a:gd name="T3" fmla="*/ 1 h 21600"/>
                <a:gd name="T4" fmla="*/ 1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00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63531"/>
                                        </p:tgtEl>
                                        <p:attrNameLst>
                                          <p:attrName>style.visibility</p:attrName>
                                        </p:attrNameLst>
                                      </p:cBhvr>
                                      <p:to>
                                        <p:strVal val="visible"/>
                                      </p:to>
                                    </p:set>
                                    <p:anim calcmode="lin" valueType="num">
                                      <p:cBhvr>
                                        <p:cTn id="7" dur="1000" fill="hold"/>
                                        <p:tgtEl>
                                          <p:spTgt spid="363531"/>
                                        </p:tgtEl>
                                        <p:attrNameLst>
                                          <p:attrName>ppt_w</p:attrName>
                                        </p:attrNameLst>
                                      </p:cBhvr>
                                      <p:tavLst>
                                        <p:tav tm="0">
                                          <p:val>
                                            <p:strVal val="#ppt_w+.3"/>
                                          </p:val>
                                        </p:tav>
                                        <p:tav tm="100000">
                                          <p:val>
                                            <p:strVal val="#ppt_w"/>
                                          </p:val>
                                        </p:tav>
                                      </p:tavLst>
                                    </p:anim>
                                    <p:anim calcmode="lin" valueType="num">
                                      <p:cBhvr>
                                        <p:cTn id="8" dur="1000" fill="hold"/>
                                        <p:tgtEl>
                                          <p:spTgt spid="363531"/>
                                        </p:tgtEl>
                                        <p:attrNameLst>
                                          <p:attrName>ppt_h</p:attrName>
                                        </p:attrNameLst>
                                      </p:cBhvr>
                                      <p:tavLst>
                                        <p:tav tm="0">
                                          <p:val>
                                            <p:strVal val="#ppt_h"/>
                                          </p:val>
                                        </p:tav>
                                        <p:tav tm="100000">
                                          <p:val>
                                            <p:strVal val="#ppt_h"/>
                                          </p:val>
                                        </p:tav>
                                      </p:tavLst>
                                    </p:anim>
                                    <p:animEffect transition="in" filter="fade">
                                      <p:cBhvr>
                                        <p:cTn id="9" dur="1000"/>
                                        <p:tgtEl>
                                          <p:spTgt spid="36353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363533"/>
                                        </p:tgtEl>
                                        <p:attrNameLst>
                                          <p:attrName>style.visibility</p:attrName>
                                        </p:attrNameLst>
                                      </p:cBhvr>
                                      <p:to>
                                        <p:strVal val="visible"/>
                                      </p:to>
                                    </p:set>
                                    <p:animEffect transition="in" filter="wipe(left)">
                                      <p:cBhvr>
                                        <p:cTn id="14" dur="1000"/>
                                        <p:tgtEl>
                                          <p:spTgt spid="363533"/>
                                        </p:tgtEl>
                                      </p:cBhvr>
                                    </p:animEffect>
                                  </p:childTnLst>
                                </p:cTn>
                              </p:par>
                            </p:childTnLst>
                          </p:cTn>
                        </p:par>
                        <p:par>
                          <p:cTn id="15" fill="hold" nodeType="afterGroup">
                            <p:stCondLst>
                              <p:cond delay="1000"/>
                            </p:stCondLst>
                            <p:childTnLst>
                              <p:par>
                                <p:cTn id="16" presetID="22" presetClass="entr" presetSubtype="8" fill="hold"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1000"/>
                                        <p:tgtEl>
                                          <p:spTgt spid="3"/>
                                        </p:tgtEl>
                                      </p:cBhvr>
                                    </p:animEffect>
                                  </p:childTnLst>
                                </p:cTn>
                              </p:par>
                            </p:childTnLst>
                          </p:cTn>
                        </p:par>
                        <p:par>
                          <p:cTn id="19" fill="hold" nodeType="afterGroup">
                            <p:stCondLst>
                              <p:cond delay="2000"/>
                            </p:stCondLst>
                            <p:childTnLst>
                              <p:par>
                                <p:cTn id="20" presetID="22" presetClass="entr" presetSubtype="8" fill="hold" nodeType="after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wipe(left)">
                                      <p:cBhvr>
                                        <p:cTn id="22" dur="1000"/>
                                        <p:tgtEl>
                                          <p:spTgt spid="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9" presetClass="entr" presetSubtype="0" fill="hold" grpId="0" nodeType="clickEffect">
                                  <p:stCondLst>
                                    <p:cond delay="0"/>
                                  </p:stCondLst>
                                  <p:childTnLst>
                                    <p:set>
                                      <p:cBhvr>
                                        <p:cTn id="26" dur="1" fill="hold">
                                          <p:stCondLst>
                                            <p:cond delay="0"/>
                                          </p:stCondLst>
                                        </p:cTn>
                                        <p:tgtEl>
                                          <p:spTgt spid="363540"/>
                                        </p:tgtEl>
                                        <p:attrNameLst>
                                          <p:attrName>style.visibility</p:attrName>
                                        </p:attrNameLst>
                                      </p:cBhvr>
                                      <p:to>
                                        <p:strVal val="visible"/>
                                      </p:to>
                                    </p:set>
                                    <p:anim calcmode="lin" valueType="num">
                                      <p:cBhvr>
                                        <p:cTn id="27" dur="1000" fill="hold"/>
                                        <p:tgtEl>
                                          <p:spTgt spid="363540"/>
                                        </p:tgtEl>
                                        <p:attrNameLst>
                                          <p:attrName>ppt_x</p:attrName>
                                        </p:attrNameLst>
                                      </p:cBhvr>
                                      <p:tavLst>
                                        <p:tav tm="0">
                                          <p:val>
                                            <p:strVal val="#ppt_x-.2"/>
                                          </p:val>
                                        </p:tav>
                                        <p:tav tm="100000">
                                          <p:val>
                                            <p:strVal val="#ppt_x"/>
                                          </p:val>
                                        </p:tav>
                                      </p:tavLst>
                                    </p:anim>
                                    <p:anim calcmode="lin" valueType="num">
                                      <p:cBhvr>
                                        <p:cTn id="28" dur="1000" fill="hold"/>
                                        <p:tgtEl>
                                          <p:spTgt spid="363540"/>
                                        </p:tgtEl>
                                        <p:attrNameLst>
                                          <p:attrName>ppt_y</p:attrName>
                                        </p:attrNameLst>
                                      </p:cBhvr>
                                      <p:tavLst>
                                        <p:tav tm="0">
                                          <p:val>
                                            <p:strVal val="#ppt_y"/>
                                          </p:val>
                                        </p:tav>
                                        <p:tav tm="100000">
                                          <p:val>
                                            <p:strVal val="#ppt_y"/>
                                          </p:val>
                                        </p:tav>
                                      </p:tavLst>
                                    </p:anim>
                                    <p:animEffect transition="in" filter="wipe(right)" prLst="gradientSize: 0.1">
                                      <p:cBhvr>
                                        <p:cTn id="29" dur="1000"/>
                                        <p:tgtEl>
                                          <p:spTgt spid="363540"/>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9" presetClass="entr" presetSubtype="0" fill="hold" grpId="0" nodeType="clickEffect">
                                  <p:stCondLst>
                                    <p:cond delay="0"/>
                                  </p:stCondLst>
                                  <p:childTnLst>
                                    <p:set>
                                      <p:cBhvr>
                                        <p:cTn id="33" dur="1" fill="hold">
                                          <p:stCondLst>
                                            <p:cond delay="0"/>
                                          </p:stCondLst>
                                        </p:cTn>
                                        <p:tgtEl>
                                          <p:spTgt spid="363548"/>
                                        </p:tgtEl>
                                        <p:attrNameLst>
                                          <p:attrName>style.visibility</p:attrName>
                                        </p:attrNameLst>
                                      </p:cBhvr>
                                      <p:to>
                                        <p:strVal val="visible"/>
                                      </p:to>
                                    </p:set>
                                    <p:anim calcmode="lin" valueType="num">
                                      <p:cBhvr>
                                        <p:cTn id="34" dur="1000" fill="hold"/>
                                        <p:tgtEl>
                                          <p:spTgt spid="363548"/>
                                        </p:tgtEl>
                                        <p:attrNameLst>
                                          <p:attrName>ppt_x</p:attrName>
                                        </p:attrNameLst>
                                      </p:cBhvr>
                                      <p:tavLst>
                                        <p:tav tm="0">
                                          <p:val>
                                            <p:strVal val="#ppt_x-.2"/>
                                          </p:val>
                                        </p:tav>
                                        <p:tav tm="100000">
                                          <p:val>
                                            <p:strVal val="#ppt_x"/>
                                          </p:val>
                                        </p:tav>
                                      </p:tavLst>
                                    </p:anim>
                                    <p:anim calcmode="lin" valueType="num">
                                      <p:cBhvr>
                                        <p:cTn id="35" dur="1000" fill="hold"/>
                                        <p:tgtEl>
                                          <p:spTgt spid="363548"/>
                                        </p:tgtEl>
                                        <p:attrNameLst>
                                          <p:attrName>ppt_y</p:attrName>
                                        </p:attrNameLst>
                                      </p:cBhvr>
                                      <p:tavLst>
                                        <p:tav tm="0">
                                          <p:val>
                                            <p:strVal val="#ppt_y"/>
                                          </p:val>
                                        </p:tav>
                                        <p:tav tm="100000">
                                          <p:val>
                                            <p:strVal val="#ppt_y"/>
                                          </p:val>
                                        </p:tav>
                                      </p:tavLst>
                                    </p:anim>
                                    <p:animEffect transition="in" filter="wipe(right)" prLst="gradientSize: 0.1">
                                      <p:cBhvr>
                                        <p:cTn id="36" dur="1000"/>
                                        <p:tgtEl>
                                          <p:spTgt spid="3635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3531" grpId="0"/>
      <p:bldP spid="363540" grpId="0"/>
      <p:bldP spid="363548" grpId="0"/>
      <p:bldP spid="36353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1a</a:t>
            </a:r>
            <a:endParaRPr lang="en-US" altLang="en-US" sz="2600">
              <a:solidFill>
                <a:schemeClr val="accent2"/>
              </a:solidFill>
              <a:latin typeface="Arial MT Bl" charset="0"/>
            </a:endParaRPr>
          </a:p>
        </p:txBody>
      </p:sp>
      <p:sp>
        <p:nvSpPr>
          <p:cNvPr id="13315" name="Text Box 5"/>
          <p:cNvSpPr txBox="1">
            <a:spLocks noChangeArrowheads="1"/>
          </p:cNvSpPr>
          <p:nvPr/>
        </p:nvSpPr>
        <p:spPr bwMode="auto">
          <a:xfrm>
            <a:off x="457200" y="1436688"/>
            <a:ext cx="8455025"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90000"/>
              </a:lnSpc>
            </a:pPr>
            <a:r>
              <a:rPr lang="en-US" b="1"/>
              <a:t>Determine whether the sequence appears to be an arithmetic sequence. If so, find the common difference and the next three terms.</a:t>
            </a:r>
          </a:p>
        </p:txBody>
      </p:sp>
      <p:sp>
        <p:nvSpPr>
          <p:cNvPr id="364551" name="Text Box 7"/>
          <p:cNvSpPr txBox="1">
            <a:spLocks noChangeArrowheads="1"/>
          </p:cNvSpPr>
          <p:nvPr/>
        </p:nvSpPr>
        <p:spPr bwMode="auto">
          <a:xfrm>
            <a:off x="457200" y="3581400"/>
            <a:ext cx="868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Step 1</a:t>
            </a:r>
            <a:r>
              <a:rPr lang="en-US"/>
              <a:t> Find the difference between successive terms. </a:t>
            </a:r>
          </a:p>
        </p:txBody>
      </p:sp>
      <p:grpSp>
        <p:nvGrpSpPr>
          <p:cNvPr id="2" name="Group 43"/>
          <p:cNvGrpSpPr>
            <a:grpSpLocks/>
          </p:cNvGrpSpPr>
          <p:nvPr/>
        </p:nvGrpSpPr>
        <p:grpSpPr bwMode="auto">
          <a:xfrm>
            <a:off x="990600" y="4851400"/>
            <a:ext cx="1223963" cy="193675"/>
            <a:chOff x="624" y="3056"/>
            <a:chExt cx="771" cy="122"/>
          </a:xfrm>
        </p:grpSpPr>
        <p:sp>
          <p:nvSpPr>
            <p:cNvPr id="13325" name="Arc 11"/>
            <p:cNvSpPr>
              <a:spLocks/>
            </p:cNvSpPr>
            <p:nvPr/>
          </p:nvSpPr>
          <p:spPr bwMode="auto">
            <a:xfrm rot="10848254" flipH="1">
              <a:off x="893" y="3056"/>
              <a:ext cx="234" cy="122"/>
            </a:xfrm>
            <a:custGeom>
              <a:avLst/>
              <a:gdLst>
                <a:gd name="T0" fmla="*/ 0 w 42369"/>
                <a:gd name="T1" fmla="*/ 0 h 21600"/>
                <a:gd name="T2" fmla="*/ 1 w 42369"/>
                <a:gd name="T3" fmla="*/ 1 h 21600"/>
                <a:gd name="T4" fmla="*/ 1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13326" name="Arc 26"/>
            <p:cNvSpPr>
              <a:spLocks/>
            </p:cNvSpPr>
            <p:nvPr/>
          </p:nvSpPr>
          <p:spPr bwMode="auto">
            <a:xfrm rot="10848254" flipH="1">
              <a:off x="1161" y="3056"/>
              <a:ext cx="234" cy="122"/>
            </a:xfrm>
            <a:custGeom>
              <a:avLst/>
              <a:gdLst>
                <a:gd name="T0" fmla="*/ 0 w 42369"/>
                <a:gd name="T1" fmla="*/ 0 h 21600"/>
                <a:gd name="T2" fmla="*/ 1 w 42369"/>
                <a:gd name="T3" fmla="*/ 1 h 21600"/>
                <a:gd name="T4" fmla="*/ 1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13327" name="Arc 27"/>
            <p:cNvSpPr>
              <a:spLocks/>
            </p:cNvSpPr>
            <p:nvPr/>
          </p:nvSpPr>
          <p:spPr bwMode="auto">
            <a:xfrm rot="10848254" flipH="1">
              <a:off x="624" y="3056"/>
              <a:ext cx="234" cy="122"/>
            </a:xfrm>
            <a:custGeom>
              <a:avLst/>
              <a:gdLst>
                <a:gd name="T0" fmla="*/ 0 w 42369"/>
                <a:gd name="T1" fmla="*/ 0 h 21600"/>
                <a:gd name="T2" fmla="*/ 1 w 42369"/>
                <a:gd name="T3" fmla="*/ 1 h 21600"/>
                <a:gd name="T4" fmla="*/ 1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grpSp>
      <p:pic>
        <p:nvPicPr>
          <p:cNvPr id="364581" name="Picture 37"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4241800"/>
            <a:ext cx="1943100"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4589" name="Picture 45"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8675" y="5043488"/>
            <a:ext cx="1428750"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0" name="Picture 47"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667000"/>
            <a:ext cx="2152650"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 name="Group 49"/>
          <p:cNvGrpSpPr>
            <a:grpSpLocks/>
          </p:cNvGrpSpPr>
          <p:nvPr/>
        </p:nvGrpSpPr>
        <p:grpSpPr bwMode="auto">
          <a:xfrm>
            <a:off x="3946525" y="4241800"/>
            <a:ext cx="4740275" cy="1535113"/>
            <a:chOff x="2486" y="2672"/>
            <a:chExt cx="2986" cy="967"/>
          </a:xfrm>
        </p:grpSpPr>
        <p:sp>
          <p:nvSpPr>
            <p:cNvPr id="13322" name="Text Box 16"/>
            <p:cNvSpPr txBox="1">
              <a:spLocks noChangeArrowheads="1"/>
            </p:cNvSpPr>
            <p:nvPr/>
          </p:nvSpPr>
          <p:spPr bwMode="auto">
            <a:xfrm>
              <a:off x="2486" y="2672"/>
              <a:ext cx="2986" cy="9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125000"/>
                </a:lnSpc>
              </a:pPr>
              <a:r>
                <a:rPr lang="en-US" i="1">
                  <a:solidFill>
                    <a:srgbClr val="3333FF"/>
                  </a:solidFill>
                </a:rPr>
                <a:t>You add   to each term to find the next term. The common difference is   . </a:t>
              </a:r>
            </a:p>
          </p:txBody>
        </p:sp>
        <p:pic>
          <p:nvPicPr>
            <p:cNvPr id="13323" name="Picture 32" descr="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60" y="2688"/>
              <a:ext cx="144" cy="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4" name="Picture 48" descr="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70" y="3249"/>
              <a:ext cx="144" cy="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64551"/>
                                        </p:tgtEl>
                                        <p:attrNameLst>
                                          <p:attrName>style.visibility</p:attrName>
                                        </p:attrNameLst>
                                      </p:cBhvr>
                                      <p:to>
                                        <p:strVal val="visible"/>
                                      </p:to>
                                    </p:set>
                                    <p:anim calcmode="lin" valueType="num">
                                      <p:cBhvr>
                                        <p:cTn id="7" dur="1000" fill="hold"/>
                                        <p:tgtEl>
                                          <p:spTgt spid="364551"/>
                                        </p:tgtEl>
                                        <p:attrNameLst>
                                          <p:attrName>ppt_w</p:attrName>
                                        </p:attrNameLst>
                                      </p:cBhvr>
                                      <p:tavLst>
                                        <p:tav tm="0">
                                          <p:val>
                                            <p:strVal val="#ppt_w+.3"/>
                                          </p:val>
                                        </p:tav>
                                        <p:tav tm="100000">
                                          <p:val>
                                            <p:strVal val="#ppt_w"/>
                                          </p:val>
                                        </p:tav>
                                      </p:tavLst>
                                    </p:anim>
                                    <p:anim calcmode="lin" valueType="num">
                                      <p:cBhvr>
                                        <p:cTn id="8" dur="1000" fill="hold"/>
                                        <p:tgtEl>
                                          <p:spTgt spid="364551"/>
                                        </p:tgtEl>
                                        <p:attrNameLst>
                                          <p:attrName>ppt_h</p:attrName>
                                        </p:attrNameLst>
                                      </p:cBhvr>
                                      <p:tavLst>
                                        <p:tav tm="0">
                                          <p:val>
                                            <p:strVal val="#ppt_h"/>
                                          </p:val>
                                        </p:tav>
                                        <p:tav tm="100000">
                                          <p:val>
                                            <p:strVal val="#ppt_h"/>
                                          </p:val>
                                        </p:tav>
                                      </p:tavLst>
                                    </p:anim>
                                    <p:animEffect transition="in" filter="fade">
                                      <p:cBhvr>
                                        <p:cTn id="9" dur="1000"/>
                                        <p:tgtEl>
                                          <p:spTgt spid="36455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nodeType="clickEffect">
                                  <p:stCondLst>
                                    <p:cond delay="0"/>
                                  </p:stCondLst>
                                  <p:childTnLst>
                                    <p:set>
                                      <p:cBhvr>
                                        <p:cTn id="13" dur="1" fill="hold">
                                          <p:stCondLst>
                                            <p:cond delay="0"/>
                                          </p:stCondLst>
                                        </p:cTn>
                                        <p:tgtEl>
                                          <p:spTgt spid="364581"/>
                                        </p:tgtEl>
                                        <p:attrNameLst>
                                          <p:attrName>style.visibility</p:attrName>
                                        </p:attrNameLst>
                                      </p:cBhvr>
                                      <p:to>
                                        <p:strVal val="visible"/>
                                      </p:to>
                                    </p:set>
                                    <p:anim calcmode="lin" valueType="num">
                                      <p:cBhvr>
                                        <p:cTn id="14" dur="1000" fill="hold"/>
                                        <p:tgtEl>
                                          <p:spTgt spid="364581"/>
                                        </p:tgtEl>
                                        <p:attrNameLst>
                                          <p:attrName>ppt_x</p:attrName>
                                        </p:attrNameLst>
                                      </p:cBhvr>
                                      <p:tavLst>
                                        <p:tav tm="0">
                                          <p:val>
                                            <p:strVal val="#ppt_x-.2"/>
                                          </p:val>
                                        </p:tav>
                                        <p:tav tm="100000">
                                          <p:val>
                                            <p:strVal val="#ppt_x"/>
                                          </p:val>
                                        </p:tav>
                                      </p:tavLst>
                                    </p:anim>
                                    <p:anim calcmode="lin" valueType="num">
                                      <p:cBhvr>
                                        <p:cTn id="15" dur="1000" fill="hold"/>
                                        <p:tgtEl>
                                          <p:spTgt spid="364581"/>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64581"/>
                                        </p:tgtEl>
                                      </p:cBhvr>
                                    </p:animEffect>
                                  </p:childTnLst>
                                </p:cTn>
                              </p:par>
                              <p:par>
                                <p:cTn id="17" presetID="50" presetClass="entr" presetSubtype="0" decel="100000" fill="hold" nodeType="with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1000" fill="hold"/>
                                        <p:tgtEl>
                                          <p:spTgt spid="2"/>
                                        </p:tgtEl>
                                        <p:attrNameLst>
                                          <p:attrName>ppt_w</p:attrName>
                                        </p:attrNameLst>
                                      </p:cBhvr>
                                      <p:tavLst>
                                        <p:tav tm="0">
                                          <p:val>
                                            <p:strVal val="#ppt_w+.3"/>
                                          </p:val>
                                        </p:tav>
                                        <p:tav tm="100000">
                                          <p:val>
                                            <p:strVal val="#ppt_w"/>
                                          </p:val>
                                        </p:tav>
                                      </p:tavLst>
                                    </p:anim>
                                    <p:anim calcmode="lin" valueType="num">
                                      <p:cBhvr>
                                        <p:cTn id="20" dur="1000" fill="hold"/>
                                        <p:tgtEl>
                                          <p:spTgt spid="2"/>
                                        </p:tgtEl>
                                        <p:attrNameLst>
                                          <p:attrName>ppt_h</p:attrName>
                                        </p:attrNameLst>
                                      </p:cBhvr>
                                      <p:tavLst>
                                        <p:tav tm="0">
                                          <p:val>
                                            <p:strVal val="#ppt_h"/>
                                          </p:val>
                                        </p:tav>
                                        <p:tav tm="100000">
                                          <p:val>
                                            <p:strVal val="#ppt_h"/>
                                          </p:val>
                                        </p:tav>
                                      </p:tavLst>
                                    </p:anim>
                                    <p:animEffect transition="in" filter="fade">
                                      <p:cBhvr>
                                        <p:cTn id="21" dur="1000"/>
                                        <p:tgtEl>
                                          <p:spTgt spid="2"/>
                                        </p:tgtEl>
                                      </p:cBhvr>
                                    </p:animEffect>
                                  </p:childTnLst>
                                </p:cTn>
                              </p:par>
                            </p:childTnLst>
                          </p:cTn>
                        </p:par>
                        <p:par>
                          <p:cTn id="22" fill="hold" nodeType="afterGroup">
                            <p:stCondLst>
                              <p:cond delay="1000"/>
                            </p:stCondLst>
                            <p:childTnLst>
                              <p:par>
                                <p:cTn id="23" presetID="22" presetClass="entr" presetSubtype="8" fill="hold" nodeType="afterEffect">
                                  <p:stCondLst>
                                    <p:cond delay="0"/>
                                  </p:stCondLst>
                                  <p:childTnLst>
                                    <p:set>
                                      <p:cBhvr>
                                        <p:cTn id="24" dur="1" fill="hold">
                                          <p:stCondLst>
                                            <p:cond delay="0"/>
                                          </p:stCondLst>
                                        </p:cTn>
                                        <p:tgtEl>
                                          <p:spTgt spid="364589"/>
                                        </p:tgtEl>
                                        <p:attrNameLst>
                                          <p:attrName>style.visibility</p:attrName>
                                        </p:attrNameLst>
                                      </p:cBhvr>
                                      <p:to>
                                        <p:strVal val="visible"/>
                                      </p:to>
                                    </p:set>
                                    <p:animEffect transition="in" filter="wipe(left)">
                                      <p:cBhvr>
                                        <p:cTn id="25" dur="1000"/>
                                        <p:tgtEl>
                                          <p:spTgt spid="364589"/>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nodeType="clickEffect">
                                  <p:stCondLst>
                                    <p:cond delay="0"/>
                                  </p:stCondLst>
                                  <p:childTnLst>
                                    <p:set>
                                      <p:cBhvr>
                                        <p:cTn id="29" dur="1" fill="hold">
                                          <p:stCondLst>
                                            <p:cond delay="0"/>
                                          </p:stCondLst>
                                        </p:cTn>
                                        <p:tgtEl>
                                          <p:spTgt spid="3"/>
                                        </p:tgtEl>
                                        <p:attrNameLst>
                                          <p:attrName>style.visibility</p:attrName>
                                        </p:attrNameLst>
                                      </p:cBhvr>
                                      <p:to>
                                        <p:strVal val="visible"/>
                                      </p:to>
                                    </p:set>
                                    <p:animEffect transition="in" filter="blinds(horizontal)">
                                      <p:cBhvr>
                                        <p:cTn id="3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455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1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1a Continued</a:t>
            </a:r>
            <a:endParaRPr lang="en-US" altLang="en-US" sz="2600">
              <a:solidFill>
                <a:schemeClr val="accent2"/>
              </a:solidFill>
              <a:latin typeface="Arial MT Bl" charset="0"/>
            </a:endParaRPr>
          </a:p>
        </p:txBody>
      </p:sp>
      <p:sp>
        <p:nvSpPr>
          <p:cNvPr id="366596" name="Text Box 4"/>
          <p:cNvSpPr txBox="1">
            <a:spLocks noChangeArrowheads="1"/>
          </p:cNvSpPr>
          <p:nvPr/>
        </p:nvSpPr>
        <p:spPr bwMode="auto">
          <a:xfrm>
            <a:off x="304800" y="3505200"/>
            <a:ext cx="41148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231775" indent="-231775">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Step 2 </a:t>
            </a:r>
            <a:r>
              <a:rPr lang="en-US"/>
              <a:t>Use the common difference to find the next 3 terms.</a:t>
            </a:r>
            <a:endParaRPr lang="en-US" b="1"/>
          </a:p>
        </p:txBody>
      </p:sp>
      <p:grpSp>
        <p:nvGrpSpPr>
          <p:cNvPr id="2" name="Group 32"/>
          <p:cNvGrpSpPr>
            <a:grpSpLocks/>
          </p:cNvGrpSpPr>
          <p:nvPr/>
        </p:nvGrpSpPr>
        <p:grpSpPr bwMode="auto">
          <a:xfrm>
            <a:off x="2133600" y="5486400"/>
            <a:ext cx="1033463" cy="247650"/>
            <a:chOff x="1344" y="2784"/>
            <a:chExt cx="651" cy="156"/>
          </a:xfrm>
        </p:grpSpPr>
        <p:sp>
          <p:nvSpPr>
            <p:cNvPr id="14350" name="Arc 18"/>
            <p:cNvSpPr>
              <a:spLocks/>
            </p:cNvSpPr>
            <p:nvPr/>
          </p:nvSpPr>
          <p:spPr bwMode="auto">
            <a:xfrm rot="10848254" flipH="1">
              <a:off x="1344" y="2784"/>
              <a:ext cx="183" cy="144"/>
            </a:xfrm>
            <a:custGeom>
              <a:avLst/>
              <a:gdLst>
                <a:gd name="T0" fmla="*/ 0 w 42369"/>
                <a:gd name="T1" fmla="*/ 1 h 21600"/>
                <a:gd name="T2" fmla="*/ 1 w 42369"/>
                <a:gd name="T3" fmla="*/ 1 h 21600"/>
                <a:gd name="T4" fmla="*/ 0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14351" name="Arc 19"/>
            <p:cNvSpPr>
              <a:spLocks/>
            </p:cNvSpPr>
            <p:nvPr/>
          </p:nvSpPr>
          <p:spPr bwMode="auto">
            <a:xfrm rot="10848254" flipH="1">
              <a:off x="1584" y="2796"/>
              <a:ext cx="183" cy="144"/>
            </a:xfrm>
            <a:custGeom>
              <a:avLst/>
              <a:gdLst>
                <a:gd name="T0" fmla="*/ 0 w 42369"/>
                <a:gd name="T1" fmla="*/ 1 h 21600"/>
                <a:gd name="T2" fmla="*/ 1 w 42369"/>
                <a:gd name="T3" fmla="*/ 1 h 21600"/>
                <a:gd name="T4" fmla="*/ 0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14352" name="Arc 20"/>
            <p:cNvSpPr>
              <a:spLocks/>
            </p:cNvSpPr>
            <p:nvPr/>
          </p:nvSpPr>
          <p:spPr bwMode="auto">
            <a:xfrm rot="10848254" flipH="1">
              <a:off x="1812" y="2784"/>
              <a:ext cx="183" cy="144"/>
            </a:xfrm>
            <a:custGeom>
              <a:avLst/>
              <a:gdLst>
                <a:gd name="T0" fmla="*/ 0 w 42369"/>
                <a:gd name="T1" fmla="*/ 1 h 21600"/>
                <a:gd name="T2" fmla="*/ 1 w 42369"/>
                <a:gd name="T3" fmla="*/ 1 h 21600"/>
                <a:gd name="T4" fmla="*/ 0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grpSp>
      <p:grpSp>
        <p:nvGrpSpPr>
          <p:cNvPr id="3" name="Group 40"/>
          <p:cNvGrpSpPr>
            <a:grpSpLocks/>
          </p:cNvGrpSpPr>
          <p:nvPr/>
        </p:nvGrpSpPr>
        <p:grpSpPr bwMode="auto">
          <a:xfrm>
            <a:off x="4495800" y="3429000"/>
            <a:ext cx="4495800" cy="2741613"/>
            <a:chOff x="2832" y="2160"/>
            <a:chExt cx="2832" cy="1727"/>
          </a:xfrm>
        </p:grpSpPr>
        <p:sp>
          <p:nvSpPr>
            <p:cNvPr id="14346" name="Text Box 24"/>
            <p:cNvSpPr txBox="1">
              <a:spLocks noChangeArrowheads="1"/>
            </p:cNvSpPr>
            <p:nvPr/>
          </p:nvSpPr>
          <p:spPr bwMode="auto">
            <a:xfrm>
              <a:off x="2832" y="2160"/>
              <a:ext cx="2832" cy="1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140000"/>
                </a:lnSpc>
              </a:pPr>
              <a:r>
                <a:rPr lang="en-US"/>
                <a:t>The sequence appears to be an arithmetic sequence with a common difference of    . The next three terms are       ,   .</a:t>
              </a:r>
            </a:p>
          </p:txBody>
        </p:sp>
        <p:pic>
          <p:nvPicPr>
            <p:cNvPr id="14347" name="Picture 25"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68" y="3161"/>
              <a:ext cx="126" cy="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8" name="Picture 28"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12" y="3497"/>
              <a:ext cx="360" cy="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9" name="Picture 29"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75" y="3497"/>
              <a:ext cx="132" cy="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4342" name="Text Box 37"/>
          <p:cNvSpPr txBox="1">
            <a:spLocks noChangeArrowheads="1"/>
          </p:cNvSpPr>
          <p:nvPr/>
        </p:nvSpPr>
        <p:spPr bwMode="auto">
          <a:xfrm>
            <a:off x="457200" y="1436688"/>
            <a:ext cx="8686800"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90000"/>
              </a:lnSpc>
            </a:pPr>
            <a:r>
              <a:rPr lang="en-US" b="1"/>
              <a:t>Determine whether the sequence appears to be an arithmetic sequence. If so, find the common difference and the next three terms.</a:t>
            </a:r>
          </a:p>
        </p:txBody>
      </p:sp>
      <p:pic>
        <p:nvPicPr>
          <p:cNvPr id="366633" name="Picture 41" descr="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60563" y="5772150"/>
            <a:ext cx="1495425"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6634" name="Picture 42" descr="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0213" y="4657725"/>
            <a:ext cx="318135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5" name="Picture 43" descr="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1963" y="2622550"/>
            <a:ext cx="219075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66596"/>
                                        </p:tgtEl>
                                        <p:attrNameLst>
                                          <p:attrName>style.visibility</p:attrName>
                                        </p:attrNameLst>
                                      </p:cBhvr>
                                      <p:to>
                                        <p:strVal val="visible"/>
                                      </p:to>
                                    </p:set>
                                    <p:animEffect transition="in" filter="wipe(left)">
                                      <p:cBhvr>
                                        <p:cTn id="7" dur="1000"/>
                                        <p:tgtEl>
                                          <p:spTgt spid="36659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left)">
                                      <p:cBhvr>
                                        <p:cTn id="12" dur="1000"/>
                                        <p:tgtEl>
                                          <p:spTgt spid="2"/>
                                        </p:tgtEl>
                                      </p:cBhvr>
                                    </p:animEffect>
                                  </p:childTnLst>
                                </p:cTn>
                              </p:par>
                              <p:par>
                                <p:cTn id="13" presetID="22" presetClass="entr" presetSubtype="8" fill="hold" nodeType="withEffect">
                                  <p:stCondLst>
                                    <p:cond delay="0"/>
                                  </p:stCondLst>
                                  <p:childTnLst>
                                    <p:set>
                                      <p:cBhvr>
                                        <p:cTn id="14" dur="1" fill="hold">
                                          <p:stCondLst>
                                            <p:cond delay="0"/>
                                          </p:stCondLst>
                                        </p:cTn>
                                        <p:tgtEl>
                                          <p:spTgt spid="366633"/>
                                        </p:tgtEl>
                                        <p:attrNameLst>
                                          <p:attrName>style.visibility</p:attrName>
                                        </p:attrNameLst>
                                      </p:cBhvr>
                                      <p:to>
                                        <p:strVal val="visible"/>
                                      </p:to>
                                    </p:set>
                                    <p:animEffect transition="in" filter="wipe(left)">
                                      <p:cBhvr>
                                        <p:cTn id="15" dur="1000"/>
                                        <p:tgtEl>
                                          <p:spTgt spid="366633"/>
                                        </p:tgtEl>
                                      </p:cBhvr>
                                    </p:animEffect>
                                  </p:childTnLst>
                                </p:cTn>
                              </p:par>
                              <p:par>
                                <p:cTn id="16" presetID="22" presetClass="entr" presetSubtype="8" fill="hold" nodeType="withEffect">
                                  <p:stCondLst>
                                    <p:cond delay="0"/>
                                  </p:stCondLst>
                                  <p:childTnLst>
                                    <p:set>
                                      <p:cBhvr>
                                        <p:cTn id="17" dur="1" fill="hold">
                                          <p:stCondLst>
                                            <p:cond delay="0"/>
                                          </p:stCondLst>
                                        </p:cTn>
                                        <p:tgtEl>
                                          <p:spTgt spid="366634"/>
                                        </p:tgtEl>
                                        <p:attrNameLst>
                                          <p:attrName>style.visibility</p:attrName>
                                        </p:attrNameLst>
                                      </p:cBhvr>
                                      <p:to>
                                        <p:strVal val="visible"/>
                                      </p:to>
                                    </p:set>
                                    <p:animEffect transition="in" filter="wipe(left)">
                                      <p:cBhvr>
                                        <p:cTn id="18" dur="1000"/>
                                        <p:tgtEl>
                                          <p:spTgt spid="366634"/>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16" fill="hold"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box(in)">
                                      <p:cBhvr>
                                        <p:cTn id="2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659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4"/>
          <p:cNvSpPr txBox="1">
            <a:spLocks noChangeArrowheads="1"/>
          </p:cNvSpPr>
          <p:nvPr/>
        </p:nvSpPr>
        <p:spPr bwMode="auto">
          <a:xfrm>
            <a:off x="457200" y="1439863"/>
            <a:ext cx="8686800"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90000"/>
              </a:lnSpc>
            </a:pPr>
            <a:r>
              <a:rPr lang="en-US" b="1"/>
              <a:t>Determine whether the sequence appears to be an arithmetic sequence. If so, find the common difference and the next three terms.</a:t>
            </a:r>
          </a:p>
        </p:txBody>
      </p:sp>
      <p:sp>
        <p:nvSpPr>
          <p:cNvPr id="15363"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1b</a:t>
            </a:r>
            <a:endParaRPr lang="en-US" altLang="en-US" sz="2600">
              <a:solidFill>
                <a:schemeClr val="accent2"/>
              </a:solidFill>
              <a:latin typeface="Arial MT Bl" charset="0"/>
            </a:endParaRPr>
          </a:p>
        </p:txBody>
      </p:sp>
      <p:sp>
        <p:nvSpPr>
          <p:cNvPr id="15364" name="Text Box 6"/>
          <p:cNvSpPr txBox="1">
            <a:spLocks noChangeArrowheads="1"/>
          </p:cNvSpPr>
          <p:nvPr/>
        </p:nvSpPr>
        <p:spPr bwMode="auto">
          <a:xfrm>
            <a:off x="457200" y="2581275"/>
            <a:ext cx="25606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–4, –2, 1, 5,…</a:t>
            </a:r>
          </a:p>
        </p:txBody>
      </p:sp>
      <p:sp>
        <p:nvSpPr>
          <p:cNvPr id="380935" name="Text Box 7"/>
          <p:cNvSpPr txBox="1">
            <a:spLocks noChangeArrowheads="1"/>
          </p:cNvSpPr>
          <p:nvPr/>
        </p:nvSpPr>
        <p:spPr bwMode="auto">
          <a:xfrm>
            <a:off x="457200" y="3268663"/>
            <a:ext cx="868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Step 1</a:t>
            </a:r>
            <a:r>
              <a:rPr lang="en-US"/>
              <a:t> Find the difference between successive terms. </a:t>
            </a:r>
          </a:p>
        </p:txBody>
      </p:sp>
      <p:sp>
        <p:nvSpPr>
          <p:cNvPr id="380936" name="Text Box 8"/>
          <p:cNvSpPr txBox="1">
            <a:spLocks noChangeArrowheads="1"/>
          </p:cNvSpPr>
          <p:nvPr/>
        </p:nvSpPr>
        <p:spPr bwMode="auto">
          <a:xfrm>
            <a:off x="685800" y="4105275"/>
            <a:ext cx="23637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–4, –2, 1, 5,…</a:t>
            </a:r>
          </a:p>
        </p:txBody>
      </p:sp>
      <p:grpSp>
        <p:nvGrpSpPr>
          <p:cNvPr id="2" name="Group 18"/>
          <p:cNvGrpSpPr>
            <a:grpSpLocks/>
          </p:cNvGrpSpPr>
          <p:nvPr/>
        </p:nvGrpSpPr>
        <p:grpSpPr bwMode="auto">
          <a:xfrm>
            <a:off x="866775" y="4487863"/>
            <a:ext cx="1741488" cy="609600"/>
            <a:chOff x="546" y="2496"/>
            <a:chExt cx="1097" cy="384"/>
          </a:xfrm>
        </p:grpSpPr>
        <p:sp>
          <p:nvSpPr>
            <p:cNvPr id="15370" name="Arc 10"/>
            <p:cNvSpPr>
              <a:spLocks/>
            </p:cNvSpPr>
            <p:nvPr/>
          </p:nvSpPr>
          <p:spPr bwMode="auto">
            <a:xfrm rot="10848254" flipH="1">
              <a:off x="1056" y="2496"/>
              <a:ext cx="234" cy="122"/>
            </a:xfrm>
            <a:custGeom>
              <a:avLst/>
              <a:gdLst>
                <a:gd name="T0" fmla="*/ 0 w 42369"/>
                <a:gd name="T1" fmla="*/ 0 h 21600"/>
                <a:gd name="T2" fmla="*/ 1 w 42369"/>
                <a:gd name="T3" fmla="*/ 1 h 21600"/>
                <a:gd name="T4" fmla="*/ 1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15371" name="Arc 11"/>
            <p:cNvSpPr>
              <a:spLocks/>
            </p:cNvSpPr>
            <p:nvPr/>
          </p:nvSpPr>
          <p:spPr bwMode="auto">
            <a:xfrm rot="10848254" flipH="1">
              <a:off x="1335" y="2496"/>
              <a:ext cx="234" cy="122"/>
            </a:xfrm>
            <a:custGeom>
              <a:avLst/>
              <a:gdLst>
                <a:gd name="T0" fmla="*/ 0 w 42369"/>
                <a:gd name="T1" fmla="*/ 0 h 21600"/>
                <a:gd name="T2" fmla="*/ 1 w 42369"/>
                <a:gd name="T3" fmla="*/ 1 h 21600"/>
                <a:gd name="T4" fmla="*/ 1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15372" name="Arc 12"/>
            <p:cNvSpPr>
              <a:spLocks/>
            </p:cNvSpPr>
            <p:nvPr/>
          </p:nvSpPr>
          <p:spPr bwMode="auto">
            <a:xfrm rot="10848254" flipH="1">
              <a:off x="720" y="2496"/>
              <a:ext cx="234" cy="122"/>
            </a:xfrm>
            <a:custGeom>
              <a:avLst/>
              <a:gdLst>
                <a:gd name="T0" fmla="*/ 0 w 42369"/>
                <a:gd name="T1" fmla="*/ 0 h 21600"/>
                <a:gd name="T2" fmla="*/ 1 w 42369"/>
                <a:gd name="T3" fmla="*/ 1 h 21600"/>
                <a:gd name="T4" fmla="*/ 1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15373" name="Text Box 13"/>
            <p:cNvSpPr txBox="1">
              <a:spLocks noChangeArrowheads="1"/>
            </p:cNvSpPr>
            <p:nvPr/>
          </p:nvSpPr>
          <p:spPr bwMode="auto">
            <a:xfrm>
              <a:off x="546" y="2592"/>
              <a:ext cx="39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3300"/>
                  </a:solidFill>
                </a:rPr>
                <a:t>+2</a:t>
              </a:r>
            </a:p>
          </p:txBody>
        </p:sp>
        <p:sp>
          <p:nvSpPr>
            <p:cNvPr id="15374" name="Text Box 14"/>
            <p:cNvSpPr txBox="1">
              <a:spLocks noChangeArrowheads="1"/>
            </p:cNvSpPr>
            <p:nvPr/>
          </p:nvSpPr>
          <p:spPr bwMode="auto">
            <a:xfrm>
              <a:off x="912" y="2592"/>
              <a:ext cx="39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3300"/>
                  </a:solidFill>
                </a:rPr>
                <a:t>+3</a:t>
              </a:r>
            </a:p>
          </p:txBody>
        </p:sp>
        <p:sp>
          <p:nvSpPr>
            <p:cNvPr id="15375" name="Text Box 15"/>
            <p:cNvSpPr txBox="1">
              <a:spLocks noChangeArrowheads="1"/>
            </p:cNvSpPr>
            <p:nvPr/>
          </p:nvSpPr>
          <p:spPr bwMode="auto">
            <a:xfrm>
              <a:off x="1248" y="2592"/>
              <a:ext cx="39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3300"/>
                  </a:solidFill>
                </a:rPr>
                <a:t>+4</a:t>
              </a:r>
            </a:p>
          </p:txBody>
        </p:sp>
      </p:grpSp>
      <p:sp>
        <p:nvSpPr>
          <p:cNvPr id="380944" name="Text Box 16"/>
          <p:cNvSpPr txBox="1">
            <a:spLocks noChangeArrowheads="1"/>
          </p:cNvSpPr>
          <p:nvPr/>
        </p:nvSpPr>
        <p:spPr bwMode="auto">
          <a:xfrm>
            <a:off x="3962400" y="4046538"/>
            <a:ext cx="49688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rPr>
              <a:t>The difference between successive terms is not the same. </a:t>
            </a:r>
          </a:p>
        </p:txBody>
      </p:sp>
      <p:sp>
        <p:nvSpPr>
          <p:cNvPr id="380945" name="Text Box 17"/>
          <p:cNvSpPr txBox="1">
            <a:spLocks noChangeArrowheads="1"/>
          </p:cNvSpPr>
          <p:nvPr/>
        </p:nvSpPr>
        <p:spPr bwMode="auto">
          <a:xfrm>
            <a:off x="609600" y="5707063"/>
            <a:ext cx="7115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This sequence is not an arithmetic sequence.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80935"/>
                                        </p:tgtEl>
                                        <p:attrNameLst>
                                          <p:attrName>style.visibility</p:attrName>
                                        </p:attrNameLst>
                                      </p:cBhvr>
                                      <p:to>
                                        <p:strVal val="visible"/>
                                      </p:to>
                                    </p:set>
                                    <p:anim calcmode="lin" valueType="num">
                                      <p:cBhvr>
                                        <p:cTn id="7" dur="1000" fill="hold"/>
                                        <p:tgtEl>
                                          <p:spTgt spid="380935"/>
                                        </p:tgtEl>
                                        <p:attrNameLst>
                                          <p:attrName>ppt_w</p:attrName>
                                        </p:attrNameLst>
                                      </p:cBhvr>
                                      <p:tavLst>
                                        <p:tav tm="0">
                                          <p:val>
                                            <p:strVal val="#ppt_w+.3"/>
                                          </p:val>
                                        </p:tav>
                                        <p:tav tm="100000">
                                          <p:val>
                                            <p:strVal val="#ppt_w"/>
                                          </p:val>
                                        </p:tav>
                                      </p:tavLst>
                                    </p:anim>
                                    <p:anim calcmode="lin" valueType="num">
                                      <p:cBhvr>
                                        <p:cTn id="8" dur="1000" fill="hold"/>
                                        <p:tgtEl>
                                          <p:spTgt spid="380935"/>
                                        </p:tgtEl>
                                        <p:attrNameLst>
                                          <p:attrName>ppt_h</p:attrName>
                                        </p:attrNameLst>
                                      </p:cBhvr>
                                      <p:tavLst>
                                        <p:tav tm="0">
                                          <p:val>
                                            <p:strVal val="#ppt_h"/>
                                          </p:val>
                                        </p:tav>
                                        <p:tav tm="100000">
                                          <p:val>
                                            <p:strVal val="#ppt_h"/>
                                          </p:val>
                                        </p:tav>
                                      </p:tavLst>
                                    </p:anim>
                                    <p:animEffect transition="in" filter="fade">
                                      <p:cBhvr>
                                        <p:cTn id="9" dur="1000"/>
                                        <p:tgtEl>
                                          <p:spTgt spid="380935"/>
                                        </p:tgtEl>
                                      </p:cBhvr>
                                    </p:animEffect>
                                  </p:childTnLst>
                                </p:cTn>
                              </p:par>
                            </p:childTnLst>
                          </p:cTn>
                        </p:par>
                        <p:par>
                          <p:cTn id="10" fill="hold" nodeType="afterGroup">
                            <p:stCondLst>
                              <p:cond delay="1000"/>
                            </p:stCondLst>
                            <p:childTnLst>
                              <p:par>
                                <p:cTn id="11" presetID="55" presetClass="entr" presetSubtype="0" fill="hold" grpId="0" nodeType="afterEffect">
                                  <p:stCondLst>
                                    <p:cond delay="0"/>
                                  </p:stCondLst>
                                  <p:childTnLst>
                                    <p:set>
                                      <p:cBhvr>
                                        <p:cTn id="12" dur="1" fill="hold">
                                          <p:stCondLst>
                                            <p:cond delay="0"/>
                                          </p:stCondLst>
                                        </p:cTn>
                                        <p:tgtEl>
                                          <p:spTgt spid="380936"/>
                                        </p:tgtEl>
                                        <p:attrNameLst>
                                          <p:attrName>style.visibility</p:attrName>
                                        </p:attrNameLst>
                                      </p:cBhvr>
                                      <p:to>
                                        <p:strVal val="visible"/>
                                      </p:to>
                                    </p:set>
                                    <p:anim calcmode="lin" valueType="num">
                                      <p:cBhvr>
                                        <p:cTn id="13" dur="1000" fill="hold"/>
                                        <p:tgtEl>
                                          <p:spTgt spid="380936"/>
                                        </p:tgtEl>
                                        <p:attrNameLst>
                                          <p:attrName>ppt_w</p:attrName>
                                        </p:attrNameLst>
                                      </p:cBhvr>
                                      <p:tavLst>
                                        <p:tav tm="0">
                                          <p:val>
                                            <p:strVal val="#ppt_w*0.70"/>
                                          </p:val>
                                        </p:tav>
                                        <p:tav tm="100000">
                                          <p:val>
                                            <p:strVal val="#ppt_w"/>
                                          </p:val>
                                        </p:tav>
                                      </p:tavLst>
                                    </p:anim>
                                    <p:anim calcmode="lin" valueType="num">
                                      <p:cBhvr>
                                        <p:cTn id="14" dur="1000" fill="hold"/>
                                        <p:tgtEl>
                                          <p:spTgt spid="380936"/>
                                        </p:tgtEl>
                                        <p:attrNameLst>
                                          <p:attrName>ppt_h</p:attrName>
                                        </p:attrNameLst>
                                      </p:cBhvr>
                                      <p:tavLst>
                                        <p:tav tm="0">
                                          <p:val>
                                            <p:strVal val="#ppt_h"/>
                                          </p:val>
                                        </p:tav>
                                        <p:tav tm="100000">
                                          <p:val>
                                            <p:strVal val="#ppt_h"/>
                                          </p:val>
                                        </p:tav>
                                      </p:tavLst>
                                    </p:anim>
                                    <p:animEffect transition="in" filter="fade">
                                      <p:cBhvr>
                                        <p:cTn id="15" dur="1000"/>
                                        <p:tgtEl>
                                          <p:spTgt spid="380936"/>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wipe(left)">
                                      <p:cBhvr>
                                        <p:cTn id="20" dur="1000"/>
                                        <p:tgtEl>
                                          <p:spTgt spid="2"/>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9" presetClass="entr" presetSubtype="0" fill="hold" grpId="0" nodeType="clickEffect">
                                  <p:stCondLst>
                                    <p:cond delay="0"/>
                                  </p:stCondLst>
                                  <p:childTnLst>
                                    <p:set>
                                      <p:cBhvr>
                                        <p:cTn id="24" dur="1" fill="hold">
                                          <p:stCondLst>
                                            <p:cond delay="0"/>
                                          </p:stCondLst>
                                        </p:cTn>
                                        <p:tgtEl>
                                          <p:spTgt spid="380944"/>
                                        </p:tgtEl>
                                        <p:attrNameLst>
                                          <p:attrName>style.visibility</p:attrName>
                                        </p:attrNameLst>
                                      </p:cBhvr>
                                      <p:to>
                                        <p:strVal val="visible"/>
                                      </p:to>
                                    </p:set>
                                    <p:anim calcmode="lin" valueType="num">
                                      <p:cBhvr>
                                        <p:cTn id="25" dur="1000" fill="hold"/>
                                        <p:tgtEl>
                                          <p:spTgt spid="380944"/>
                                        </p:tgtEl>
                                        <p:attrNameLst>
                                          <p:attrName>ppt_x</p:attrName>
                                        </p:attrNameLst>
                                      </p:cBhvr>
                                      <p:tavLst>
                                        <p:tav tm="0">
                                          <p:val>
                                            <p:strVal val="#ppt_x-.2"/>
                                          </p:val>
                                        </p:tav>
                                        <p:tav tm="100000">
                                          <p:val>
                                            <p:strVal val="#ppt_x"/>
                                          </p:val>
                                        </p:tav>
                                      </p:tavLst>
                                    </p:anim>
                                    <p:anim calcmode="lin" valueType="num">
                                      <p:cBhvr>
                                        <p:cTn id="26" dur="1000" fill="hold"/>
                                        <p:tgtEl>
                                          <p:spTgt spid="38094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38094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9" presetClass="entr" presetSubtype="0" fill="hold" grpId="0" nodeType="clickEffect">
                                  <p:stCondLst>
                                    <p:cond delay="0"/>
                                  </p:stCondLst>
                                  <p:childTnLst>
                                    <p:set>
                                      <p:cBhvr>
                                        <p:cTn id="31" dur="1" fill="hold">
                                          <p:stCondLst>
                                            <p:cond delay="0"/>
                                          </p:stCondLst>
                                        </p:cTn>
                                        <p:tgtEl>
                                          <p:spTgt spid="380945"/>
                                        </p:tgtEl>
                                        <p:attrNameLst>
                                          <p:attrName>style.visibility</p:attrName>
                                        </p:attrNameLst>
                                      </p:cBhvr>
                                      <p:to>
                                        <p:strVal val="visible"/>
                                      </p:to>
                                    </p:set>
                                    <p:anim calcmode="lin" valueType="num">
                                      <p:cBhvr>
                                        <p:cTn id="32" dur="1000" fill="hold"/>
                                        <p:tgtEl>
                                          <p:spTgt spid="380945"/>
                                        </p:tgtEl>
                                        <p:attrNameLst>
                                          <p:attrName>ppt_x</p:attrName>
                                        </p:attrNameLst>
                                      </p:cBhvr>
                                      <p:tavLst>
                                        <p:tav tm="0">
                                          <p:val>
                                            <p:strVal val="#ppt_x-.2"/>
                                          </p:val>
                                        </p:tav>
                                        <p:tav tm="100000">
                                          <p:val>
                                            <p:strVal val="#ppt_x"/>
                                          </p:val>
                                        </p:tav>
                                      </p:tavLst>
                                    </p:anim>
                                    <p:anim calcmode="lin" valueType="num">
                                      <p:cBhvr>
                                        <p:cTn id="33" dur="1000" fill="hold"/>
                                        <p:tgtEl>
                                          <p:spTgt spid="380945"/>
                                        </p:tgtEl>
                                        <p:attrNameLst>
                                          <p:attrName>ppt_y</p:attrName>
                                        </p:attrNameLst>
                                      </p:cBhvr>
                                      <p:tavLst>
                                        <p:tav tm="0">
                                          <p:val>
                                            <p:strVal val="#ppt_y"/>
                                          </p:val>
                                        </p:tav>
                                        <p:tav tm="100000">
                                          <p:val>
                                            <p:strVal val="#ppt_y"/>
                                          </p:val>
                                        </p:tav>
                                      </p:tavLst>
                                    </p:anim>
                                    <p:animEffect transition="in" filter="wipe(right)" prLst="gradientSize: 0.1">
                                      <p:cBhvr>
                                        <p:cTn id="34" dur="1000"/>
                                        <p:tgtEl>
                                          <p:spTgt spid="3809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0935" grpId="0"/>
      <p:bldP spid="380936" grpId="0"/>
      <p:bldP spid="380944" grpId="0"/>
      <p:bldP spid="38094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615950" y="1185863"/>
            <a:ext cx="7864475"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To find the </a:t>
            </a:r>
            <a:r>
              <a:rPr lang="en-US" i="1"/>
              <a:t>n</a:t>
            </a:r>
            <a:r>
              <a:rPr lang="en-US"/>
              <a:t>th term of an arithmetic sequence when </a:t>
            </a:r>
            <a:r>
              <a:rPr lang="en-US" i="1"/>
              <a:t>n</a:t>
            </a:r>
            <a:r>
              <a:rPr lang="en-US"/>
              <a:t> is a large number, you need an equation or rule. Look for a pattern to find a rule for the sequence below.</a:t>
            </a:r>
          </a:p>
        </p:txBody>
      </p:sp>
      <p:sp>
        <p:nvSpPr>
          <p:cNvPr id="16387" name="Text Box 8"/>
          <p:cNvSpPr txBox="1">
            <a:spLocks noChangeArrowheads="1"/>
          </p:cNvSpPr>
          <p:nvPr/>
        </p:nvSpPr>
        <p:spPr bwMode="auto">
          <a:xfrm>
            <a:off x="990600" y="2890838"/>
            <a:ext cx="6950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tabLst>
                <a:tab pos="969963" algn="l"/>
                <a:tab pos="3090863" algn="l"/>
              </a:tabLst>
              <a:defRPr sz="2400">
                <a:solidFill>
                  <a:schemeClr val="tx1"/>
                </a:solidFill>
                <a:latin typeface="Verdana" pitchFamily="34" charset="0"/>
                <a:cs typeface="Arial" charset="0"/>
              </a:defRPr>
            </a:lvl1pPr>
            <a:lvl2pPr marL="742950" indent="-285750">
              <a:tabLst>
                <a:tab pos="969963" algn="l"/>
                <a:tab pos="3090863" algn="l"/>
              </a:tabLst>
              <a:defRPr sz="2400">
                <a:solidFill>
                  <a:schemeClr val="tx1"/>
                </a:solidFill>
                <a:latin typeface="Verdana" pitchFamily="34" charset="0"/>
                <a:cs typeface="Arial" charset="0"/>
              </a:defRPr>
            </a:lvl2pPr>
            <a:lvl3pPr marL="1143000" indent="-228600">
              <a:tabLst>
                <a:tab pos="969963" algn="l"/>
                <a:tab pos="3090863" algn="l"/>
              </a:tabLst>
              <a:defRPr sz="2400">
                <a:solidFill>
                  <a:schemeClr val="tx1"/>
                </a:solidFill>
                <a:latin typeface="Verdana" pitchFamily="34" charset="0"/>
                <a:cs typeface="Arial" charset="0"/>
              </a:defRPr>
            </a:lvl3pPr>
            <a:lvl4pPr marL="1600200" indent="-228600">
              <a:tabLst>
                <a:tab pos="969963" algn="l"/>
                <a:tab pos="3090863" algn="l"/>
              </a:tabLst>
              <a:defRPr sz="2400">
                <a:solidFill>
                  <a:schemeClr val="tx1"/>
                </a:solidFill>
                <a:latin typeface="Verdana" pitchFamily="34" charset="0"/>
                <a:cs typeface="Arial" charset="0"/>
              </a:defRPr>
            </a:lvl4pPr>
            <a:lvl5pPr marL="2057400" indent="-228600">
              <a:tabLst>
                <a:tab pos="969963" algn="l"/>
                <a:tab pos="3090863" algn="l"/>
              </a:tabLst>
              <a:defRPr sz="2400">
                <a:solidFill>
                  <a:schemeClr val="tx1"/>
                </a:solidFill>
                <a:latin typeface="Verdana" pitchFamily="34" charset="0"/>
                <a:cs typeface="Arial" charset="0"/>
              </a:defRPr>
            </a:lvl5pPr>
            <a:lvl6pPr marL="2514600" indent="-228600" eaLnBrk="0" fontAlgn="base" hangingPunct="0">
              <a:spcBef>
                <a:spcPct val="50000"/>
              </a:spcBef>
              <a:spcAft>
                <a:spcPct val="0"/>
              </a:spcAft>
              <a:tabLst>
                <a:tab pos="969963" algn="l"/>
                <a:tab pos="3090863" algn="l"/>
              </a:tabLs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tabLst>
                <a:tab pos="969963" algn="l"/>
                <a:tab pos="3090863" algn="l"/>
              </a:tabLs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tabLst>
                <a:tab pos="969963" algn="l"/>
                <a:tab pos="3090863" algn="l"/>
              </a:tabLs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tabLst>
                <a:tab pos="969963" algn="l"/>
                <a:tab pos="3090863" algn="l"/>
              </a:tabLst>
              <a:defRPr sz="2400">
                <a:solidFill>
                  <a:schemeClr val="tx1"/>
                </a:solidFill>
                <a:latin typeface="Verdana" pitchFamily="34" charset="0"/>
                <a:cs typeface="Arial" charset="0"/>
              </a:defRPr>
            </a:lvl9pPr>
          </a:lstStyle>
          <a:p>
            <a:r>
              <a:rPr lang="en-US">
                <a:solidFill>
                  <a:srgbClr val="FF0000"/>
                </a:solidFill>
              </a:rPr>
              <a:t>1     2     3     4</a:t>
            </a:r>
            <a:r>
              <a:rPr lang="en-US">
                <a:solidFill>
                  <a:srgbClr val="FF0000"/>
                </a:solidFill>
                <a:latin typeface="Arial" charset="0"/>
              </a:rPr>
              <a:t>…</a:t>
            </a:r>
            <a:r>
              <a:rPr lang="en-US">
                <a:solidFill>
                  <a:srgbClr val="FF0000"/>
                </a:solidFill>
              </a:rPr>
              <a:t>  	</a:t>
            </a:r>
            <a:r>
              <a:rPr lang="en-US" i="1">
                <a:solidFill>
                  <a:srgbClr val="FF0000"/>
                </a:solidFill>
              </a:rPr>
              <a:t>n            </a:t>
            </a:r>
            <a:r>
              <a:rPr lang="en-US">
                <a:solidFill>
                  <a:srgbClr val="FF0000"/>
                </a:solidFill>
              </a:rPr>
              <a:t>Position</a:t>
            </a:r>
            <a:endParaRPr lang="en-US"/>
          </a:p>
        </p:txBody>
      </p:sp>
      <p:grpSp>
        <p:nvGrpSpPr>
          <p:cNvPr id="16388" name="Group 26"/>
          <p:cNvGrpSpPr>
            <a:grpSpLocks/>
          </p:cNvGrpSpPr>
          <p:nvPr/>
        </p:nvGrpSpPr>
        <p:grpSpPr bwMode="auto">
          <a:xfrm>
            <a:off x="1171575" y="3424238"/>
            <a:ext cx="2209800" cy="385762"/>
            <a:chOff x="738" y="2304"/>
            <a:chExt cx="1392" cy="243"/>
          </a:xfrm>
        </p:grpSpPr>
        <p:sp>
          <p:nvSpPr>
            <p:cNvPr id="16394" name="Line 16"/>
            <p:cNvSpPr>
              <a:spLocks noChangeShapeType="1"/>
            </p:cNvSpPr>
            <p:nvPr/>
          </p:nvSpPr>
          <p:spPr bwMode="auto">
            <a:xfrm>
              <a:off x="738" y="2304"/>
              <a:ext cx="0" cy="24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6395" name="Line 17"/>
            <p:cNvSpPr>
              <a:spLocks noChangeShapeType="1"/>
            </p:cNvSpPr>
            <p:nvPr/>
          </p:nvSpPr>
          <p:spPr bwMode="auto">
            <a:xfrm>
              <a:off x="2130" y="2304"/>
              <a:ext cx="0" cy="24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6396" name="Line 18"/>
            <p:cNvSpPr>
              <a:spLocks noChangeShapeType="1"/>
            </p:cNvSpPr>
            <p:nvPr/>
          </p:nvSpPr>
          <p:spPr bwMode="auto">
            <a:xfrm>
              <a:off x="1680" y="2307"/>
              <a:ext cx="0" cy="24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6397" name="Line 19"/>
            <p:cNvSpPr>
              <a:spLocks noChangeShapeType="1"/>
            </p:cNvSpPr>
            <p:nvPr/>
          </p:nvSpPr>
          <p:spPr bwMode="auto">
            <a:xfrm>
              <a:off x="1209" y="2304"/>
              <a:ext cx="0" cy="24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grpSp>
      <p:sp>
        <p:nvSpPr>
          <p:cNvPr id="16389" name="Line 20"/>
          <p:cNvSpPr>
            <a:spLocks noChangeShapeType="1"/>
          </p:cNvSpPr>
          <p:nvPr/>
        </p:nvSpPr>
        <p:spPr bwMode="auto">
          <a:xfrm flipH="1">
            <a:off x="4540250" y="3395663"/>
            <a:ext cx="990600" cy="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16390" name="Line 21"/>
          <p:cNvSpPr>
            <a:spLocks noChangeShapeType="1"/>
          </p:cNvSpPr>
          <p:nvPr/>
        </p:nvSpPr>
        <p:spPr bwMode="auto">
          <a:xfrm flipH="1">
            <a:off x="4495800" y="4343400"/>
            <a:ext cx="990600" cy="0"/>
          </a:xfrm>
          <a:prstGeom prst="line">
            <a:avLst/>
          </a:prstGeom>
          <a:noFill/>
          <a:ln w="28575">
            <a:solidFill>
              <a:srgbClr val="3333FF"/>
            </a:solidFill>
            <a:round/>
            <a:headEnd/>
            <a:tailEnd type="triangle" w="med" len="med"/>
          </a:ln>
          <a:extLst>
            <a:ext uri="{909E8E84-426E-40DD-AFC4-6F175D3DCCD1}">
              <a14:hiddenFill xmlns:a14="http://schemas.microsoft.com/office/drawing/2010/main">
                <a:noFill/>
              </a14:hiddenFill>
            </a:ext>
          </a:extLst>
        </p:spPr>
        <p:txBody>
          <a:bodyPr>
            <a:spAutoFit/>
          </a:bodyPr>
          <a:lstStyle/>
          <a:p>
            <a:endParaRPr lang="en-US"/>
          </a:p>
        </p:txBody>
      </p:sp>
      <p:sp>
        <p:nvSpPr>
          <p:cNvPr id="367638" name="Text Box 22"/>
          <p:cNvSpPr txBox="1">
            <a:spLocks noChangeArrowheads="1"/>
          </p:cNvSpPr>
          <p:nvPr/>
        </p:nvSpPr>
        <p:spPr bwMode="auto">
          <a:xfrm>
            <a:off x="609600" y="4965700"/>
            <a:ext cx="83058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The sequence starts with </a:t>
            </a:r>
            <a:r>
              <a:rPr lang="en-US">
                <a:solidFill>
                  <a:srgbClr val="00CC00"/>
                </a:solidFill>
              </a:rPr>
              <a:t>3</a:t>
            </a:r>
            <a:r>
              <a:rPr lang="en-US"/>
              <a:t>. The common difference </a:t>
            </a:r>
            <a:r>
              <a:rPr lang="en-US" i="1"/>
              <a:t>d</a:t>
            </a:r>
            <a:r>
              <a:rPr lang="en-US"/>
              <a:t> is </a:t>
            </a:r>
            <a:r>
              <a:rPr lang="en-US">
                <a:solidFill>
                  <a:schemeClr val="accent2"/>
                </a:solidFill>
              </a:rPr>
              <a:t>2</a:t>
            </a:r>
            <a:r>
              <a:rPr lang="en-US"/>
              <a:t>. You can use the first term and the common difference to write a rule for finding </a:t>
            </a:r>
            <a:r>
              <a:rPr lang="en-US" i="1"/>
              <a:t>a</a:t>
            </a:r>
            <a:r>
              <a:rPr lang="en-US" b="1" i="1" baseline="-25000">
                <a:solidFill>
                  <a:srgbClr val="FF0000"/>
                </a:solidFill>
              </a:rPr>
              <a:t>n</a:t>
            </a:r>
            <a:r>
              <a:rPr lang="en-US"/>
              <a:t>. </a:t>
            </a:r>
          </a:p>
        </p:txBody>
      </p:sp>
      <p:sp>
        <p:nvSpPr>
          <p:cNvPr id="16392" name="Text Box 28"/>
          <p:cNvSpPr txBox="1">
            <a:spLocks noChangeArrowheads="1"/>
          </p:cNvSpPr>
          <p:nvPr/>
        </p:nvSpPr>
        <p:spPr bwMode="auto">
          <a:xfrm>
            <a:off x="1000125" y="3886200"/>
            <a:ext cx="6400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spcBef>
                <a:spcPct val="0"/>
              </a:spcBef>
            </a:pPr>
            <a:r>
              <a:rPr lang="en-US">
                <a:solidFill>
                  <a:srgbClr val="3333FF"/>
                </a:solidFill>
              </a:rPr>
              <a:t>3,    5,    7,    9</a:t>
            </a:r>
            <a:r>
              <a:rPr lang="en-US">
                <a:solidFill>
                  <a:srgbClr val="3333FF"/>
                </a:solidFill>
                <a:latin typeface="Arial" charset="0"/>
              </a:rPr>
              <a:t>…</a:t>
            </a:r>
            <a:r>
              <a:rPr lang="en-US">
                <a:solidFill>
                  <a:srgbClr val="3333FF"/>
                </a:solidFill>
              </a:rPr>
              <a:t>                 Term</a:t>
            </a:r>
          </a:p>
        </p:txBody>
      </p:sp>
      <p:sp>
        <p:nvSpPr>
          <p:cNvPr id="367645" name="Text Box 29"/>
          <p:cNvSpPr txBox="1">
            <a:spLocks noChangeArrowheads="1"/>
          </p:cNvSpPr>
          <p:nvPr/>
        </p:nvSpPr>
        <p:spPr bwMode="auto">
          <a:xfrm>
            <a:off x="990600" y="4262438"/>
            <a:ext cx="5257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t>a</a:t>
            </a:r>
            <a:r>
              <a:rPr lang="en-US" baseline="-25000">
                <a:solidFill>
                  <a:srgbClr val="FF0000"/>
                </a:solidFill>
              </a:rPr>
              <a:t>1      </a:t>
            </a:r>
            <a:r>
              <a:rPr lang="en-US" i="1"/>
              <a:t>a</a:t>
            </a:r>
            <a:r>
              <a:rPr lang="en-US" baseline="-25000">
                <a:solidFill>
                  <a:srgbClr val="FF0000"/>
                </a:solidFill>
              </a:rPr>
              <a:t>2      </a:t>
            </a:r>
            <a:r>
              <a:rPr lang="en-US" i="1"/>
              <a:t>a</a:t>
            </a:r>
            <a:r>
              <a:rPr lang="en-US" baseline="-25000">
                <a:solidFill>
                  <a:srgbClr val="FF0000"/>
                </a:solidFill>
              </a:rPr>
              <a:t>3	     </a:t>
            </a:r>
            <a:r>
              <a:rPr lang="en-US" i="1"/>
              <a:t>a</a:t>
            </a:r>
            <a:r>
              <a:rPr lang="en-US" baseline="-25000">
                <a:solidFill>
                  <a:srgbClr val="FF0000"/>
                </a:solidFill>
              </a:rPr>
              <a:t>4	     </a:t>
            </a:r>
            <a:r>
              <a:rPr lang="en-US" i="1"/>
              <a:t>a</a:t>
            </a:r>
            <a:r>
              <a:rPr lang="en-US" i="1" baseline="-25000">
                <a:solidFill>
                  <a:srgbClr val="FF0000"/>
                </a:solidFill>
              </a:rPr>
              <a:t>n</a:t>
            </a:r>
            <a:r>
              <a:rPr lang="en-US" baseline="-25000">
                <a:solidFill>
                  <a:srgbClr val="FF0000"/>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67645"/>
                                        </p:tgtEl>
                                        <p:attrNameLst>
                                          <p:attrName>style.visibility</p:attrName>
                                        </p:attrNameLst>
                                      </p:cBhvr>
                                      <p:to>
                                        <p:strVal val="visible"/>
                                      </p:to>
                                    </p:set>
                                    <p:animEffect transition="in" filter="blinds(horizontal)">
                                      <p:cBhvr>
                                        <p:cTn id="7" dur="500"/>
                                        <p:tgtEl>
                                          <p:spTgt spid="36764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676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7638" grpId="0"/>
      <p:bldP spid="36764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703" name="Text Box 63"/>
          <p:cNvSpPr txBox="1">
            <a:spLocks noChangeArrowheads="1"/>
          </p:cNvSpPr>
          <p:nvPr/>
        </p:nvSpPr>
        <p:spPr bwMode="auto">
          <a:xfrm>
            <a:off x="962025" y="4887913"/>
            <a:ext cx="74072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The pattern in the table shows that to find the </a:t>
            </a:r>
            <a:r>
              <a:rPr lang="en-US" i="1">
                <a:solidFill>
                  <a:srgbClr val="FF0000"/>
                </a:solidFill>
              </a:rPr>
              <a:t>n</a:t>
            </a:r>
            <a:r>
              <a:rPr lang="en-US"/>
              <a:t>th term, add the </a:t>
            </a:r>
            <a:r>
              <a:rPr lang="en-US">
                <a:solidFill>
                  <a:srgbClr val="00CC00"/>
                </a:solidFill>
              </a:rPr>
              <a:t>first term</a:t>
            </a:r>
            <a:r>
              <a:rPr lang="en-US"/>
              <a:t> to the product of (</a:t>
            </a:r>
            <a:r>
              <a:rPr lang="en-US" i="1">
                <a:solidFill>
                  <a:srgbClr val="FF0000"/>
                </a:solidFill>
              </a:rPr>
              <a:t>n</a:t>
            </a:r>
            <a:r>
              <a:rPr lang="en-US" i="1"/>
              <a:t> </a:t>
            </a:r>
            <a:r>
              <a:rPr lang="en-US"/>
              <a:t>– 1</a:t>
            </a:r>
            <a:r>
              <a:rPr lang="en-US">
                <a:solidFill>
                  <a:srgbClr val="FF0000"/>
                </a:solidFill>
              </a:rPr>
              <a:t>)</a:t>
            </a:r>
            <a:r>
              <a:rPr lang="en-US"/>
              <a:t> and the </a:t>
            </a:r>
            <a:r>
              <a:rPr lang="en-US">
                <a:solidFill>
                  <a:schemeClr val="accent2"/>
                </a:solidFill>
              </a:rPr>
              <a:t>common difference</a:t>
            </a:r>
            <a:r>
              <a:rPr lang="en-US"/>
              <a:t>. </a:t>
            </a:r>
          </a:p>
        </p:txBody>
      </p:sp>
      <p:pic>
        <p:nvPicPr>
          <p:cNvPr id="17411" name="Picture 7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1219200"/>
            <a:ext cx="6515100" cy="315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68703"/>
                                        </p:tgtEl>
                                        <p:attrNameLst>
                                          <p:attrName>style.visibility</p:attrName>
                                        </p:attrNameLst>
                                      </p:cBhvr>
                                      <p:to>
                                        <p:strVal val="visible"/>
                                      </p:to>
                                    </p:set>
                                    <p:anim calcmode="lin" valueType="num">
                                      <p:cBhvr>
                                        <p:cTn id="7" dur="1000" fill="hold"/>
                                        <p:tgtEl>
                                          <p:spTgt spid="368703"/>
                                        </p:tgtEl>
                                        <p:attrNameLst>
                                          <p:attrName>ppt_x</p:attrName>
                                        </p:attrNameLst>
                                      </p:cBhvr>
                                      <p:tavLst>
                                        <p:tav tm="0">
                                          <p:val>
                                            <p:strVal val="#ppt_x-.2"/>
                                          </p:val>
                                        </p:tav>
                                        <p:tav tm="100000">
                                          <p:val>
                                            <p:strVal val="#ppt_x"/>
                                          </p:val>
                                        </p:tav>
                                      </p:tavLst>
                                    </p:anim>
                                    <p:anim calcmode="lin" valueType="num">
                                      <p:cBhvr>
                                        <p:cTn id="8" dur="1000" fill="hold"/>
                                        <p:tgtEl>
                                          <p:spTgt spid="36870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687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70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514600"/>
            <a:ext cx="7734300" cy="164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4"/>
          <p:cNvSpPr txBox="1">
            <a:spLocks noChangeArrowheads="1"/>
          </p:cNvSpPr>
          <p:nvPr/>
        </p:nvSpPr>
        <p:spPr bwMode="auto">
          <a:xfrm>
            <a:off x="0" y="876300"/>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    Example 2A: Finding the </a:t>
            </a:r>
            <a:r>
              <a:rPr lang="en-US" altLang="en-US" i="1">
                <a:solidFill>
                  <a:srgbClr val="006699"/>
                </a:solidFill>
                <a:latin typeface="Arial Black" pitchFamily="34" charset="0"/>
              </a:rPr>
              <a:t>n</a:t>
            </a:r>
            <a:r>
              <a:rPr lang="en-US" altLang="en-US">
                <a:solidFill>
                  <a:srgbClr val="006699"/>
                </a:solidFill>
                <a:latin typeface="Arial Black" pitchFamily="34" charset="0"/>
              </a:rPr>
              <a:t>th Term of an Arithmetic Sequence</a:t>
            </a:r>
            <a:endParaRPr lang="en-US" altLang="en-US" sz="2600">
              <a:solidFill>
                <a:schemeClr val="accent2"/>
              </a:solidFill>
              <a:latin typeface="Arial MT Bl" charset="0"/>
            </a:endParaRPr>
          </a:p>
        </p:txBody>
      </p:sp>
      <p:sp>
        <p:nvSpPr>
          <p:cNvPr id="19459" name="Text Box 5"/>
          <p:cNvSpPr txBox="1">
            <a:spLocks noChangeArrowheads="1"/>
          </p:cNvSpPr>
          <p:nvPr/>
        </p:nvSpPr>
        <p:spPr bwMode="auto">
          <a:xfrm>
            <a:off x="-74613" y="1662113"/>
            <a:ext cx="9448801"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Find the indicated term of the arithmetic sequence.</a:t>
            </a:r>
          </a:p>
        </p:txBody>
      </p:sp>
      <p:sp>
        <p:nvSpPr>
          <p:cNvPr id="19460" name="Text Box 25"/>
          <p:cNvSpPr txBox="1">
            <a:spLocks noChangeArrowheads="1"/>
          </p:cNvSpPr>
          <p:nvPr/>
        </p:nvSpPr>
        <p:spPr bwMode="auto">
          <a:xfrm>
            <a:off x="266700" y="2122488"/>
            <a:ext cx="46926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 16th term: 4, 8, 12, 16, </a:t>
            </a:r>
            <a:r>
              <a:rPr lang="en-US" b="1">
                <a:latin typeface="Arial" charset="0"/>
              </a:rPr>
              <a:t>…</a:t>
            </a:r>
            <a:endParaRPr lang="en-US" b="1"/>
          </a:p>
        </p:txBody>
      </p:sp>
      <p:sp>
        <p:nvSpPr>
          <p:cNvPr id="19461" name="Text Box 26"/>
          <p:cNvSpPr txBox="1">
            <a:spLocks noChangeArrowheads="1"/>
          </p:cNvSpPr>
          <p:nvPr/>
        </p:nvSpPr>
        <p:spPr bwMode="auto">
          <a:xfrm>
            <a:off x="800100" y="2511425"/>
            <a:ext cx="5788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Step 1 </a:t>
            </a:r>
            <a:r>
              <a:rPr lang="en-US"/>
              <a:t>Find the common difference.</a:t>
            </a:r>
            <a:endParaRPr lang="en-US" b="1"/>
          </a:p>
        </p:txBody>
      </p:sp>
      <p:sp>
        <p:nvSpPr>
          <p:cNvPr id="19462" name="Rectangle 27"/>
          <p:cNvSpPr>
            <a:spLocks noChangeArrowheads="1"/>
          </p:cNvSpPr>
          <p:nvPr/>
        </p:nvSpPr>
        <p:spPr bwMode="auto">
          <a:xfrm>
            <a:off x="790575" y="2928938"/>
            <a:ext cx="2419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r>
              <a:rPr lang="en-US"/>
              <a:t>4, 8, 12, 16,</a:t>
            </a:r>
            <a:r>
              <a:rPr lang="en-US">
                <a:latin typeface="Arial" charset="0"/>
              </a:rPr>
              <a:t>…</a:t>
            </a:r>
            <a:endParaRPr lang="en-US"/>
          </a:p>
        </p:txBody>
      </p:sp>
      <p:grpSp>
        <p:nvGrpSpPr>
          <p:cNvPr id="2" name="Group 32"/>
          <p:cNvGrpSpPr>
            <a:grpSpLocks/>
          </p:cNvGrpSpPr>
          <p:nvPr/>
        </p:nvGrpSpPr>
        <p:grpSpPr bwMode="auto">
          <a:xfrm>
            <a:off x="1049338" y="3281363"/>
            <a:ext cx="1465262" cy="249237"/>
            <a:chOff x="939" y="2559"/>
            <a:chExt cx="923" cy="157"/>
          </a:xfrm>
        </p:grpSpPr>
        <p:sp>
          <p:nvSpPr>
            <p:cNvPr id="19478" name="Arc 29"/>
            <p:cNvSpPr>
              <a:spLocks/>
            </p:cNvSpPr>
            <p:nvPr/>
          </p:nvSpPr>
          <p:spPr bwMode="auto">
            <a:xfrm rot="10848254" flipH="1">
              <a:off x="939" y="2559"/>
              <a:ext cx="183" cy="144"/>
            </a:xfrm>
            <a:custGeom>
              <a:avLst/>
              <a:gdLst>
                <a:gd name="T0" fmla="*/ 0 w 42369"/>
                <a:gd name="T1" fmla="*/ 1 h 21600"/>
                <a:gd name="T2" fmla="*/ 1 w 42369"/>
                <a:gd name="T3" fmla="*/ 1 h 21600"/>
                <a:gd name="T4" fmla="*/ 0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19479" name="Arc 30"/>
            <p:cNvSpPr>
              <a:spLocks/>
            </p:cNvSpPr>
            <p:nvPr/>
          </p:nvSpPr>
          <p:spPr bwMode="auto">
            <a:xfrm rot="10848254" flipH="1">
              <a:off x="1191" y="2568"/>
              <a:ext cx="279" cy="144"/>
            </a:xfrm>
            <a:custGeom>
              <a:avLst/>
              <a:gdLst>
                <a:gd name="T0" fmla="*/ 0 w 42369"/>
                <a:gd name="T1" fmla="*/ 1 h 21600"/>
                <a:gd name="T2" fmla="*/ 2 w 42369"/>
                <a:gd name="T3" fmla="*/ 1 h 21600"/>
                <a:gd name="T4" fmla="*/ 1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19480" name="Arc 31"/>
            <p:cNvSpPr>
              <a:spLocks/>
            </p:cNvSpPr>
            <p:nvPr/>
          </p:nvSpPr>
          <p:spPr bwMode="auto">
            <a:xfrm rot="10848254" flipH="1">
              <a:off x="1526" y="2571"/>
              <a:ext cx="336" cy="145"/>
            </a:xfrm>
            <a:custGeom>
              <a:avLst/>
              <a:gdLst>
                <a:gd name="T0" fmla="*/ 0 w 42369"/>
                <a:gd name="T1" fmla="*/ 1 h 21600"/>
                <a:gd name="T2" fmla="*/ 3 w 42369"/>
                <a:gd name="T3" fmla="*/ 1 h 21600"/>
                <a:gd name="T4" fmla="*/ 1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grpSp>
      <p:sp>
        <p:nvSpPr>
          <p:cNvPr id="370721" name="Text Box 33"/>
          <p:cNvSpPr txBox="1">
            <a:spLocks noChangeArrowheads="1"/>
          </p:cNvSpPr>
          <p:nvPr/>
        </p:nvSpPr>
        <p:spPr bwMode="auto">
          <a:xfrm>
            <a:off x="754063" y="3457575"/>
            <a:ext cx="18367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3300"/>
                </a:solidFill>
              </a:rPr>
              <a:t>+4 +4  +4</a:t>
            </a:r>
          </a:p>
        </p:txBody>
      </p:sp>
      <p:sp>
        <p:nvSpPr>
          <p:cNvPr id="370722" name="Text Box 34"/>
          <p:cNvSpPr txBox="1">
            <a:spLocks noChangeArrowheads="1"/>
          </p:cNvSpPr>
          <p:nvPr/>
        </p:nvSpPr>
        <p:spPr bwMode="auto">
          <a:xfrm>
            <a:off x="3546475" y="2928938"/>
            <a:ext cx="40306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The common difference is 4.</a:t>
            </a:r>
          </a:p>
        </p:txBody>
      </p:sp>
      <p:sp>
        <p:nvSpPr>
          <p:cNvPr id="370723" name="Text Box 35"/>
          <p:cNvSpPr txBox="1">
            <a:spLocks noChangeArrowheads="1"/>
          </p:cNvSpPr>
          <p:nvPr/>
        </p:nvSpPr>
        <p:spPr bwMode="auto">
          <a:xfrm>
            <a:off x="815975" y="3851275"/>
            <a:ext cx="66452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Step 2 </a:t>
            </a:r>
            <a:r>
              <a:rPr lang="en-US"/>
              <a:t>Write a rule to find the 16th term.</a:t>
            </a:r>
            <a:endParaRPr lang="en-US" b="1"/>
          </a:p>
        </p:txBody>
      </p:sp>
      <p:sp>
        <p:nvSpPr>
          <p:cNvPr id="370730" name="Text Box 42"/>
          <p:cNvSpPr txBox="1">
            <a:spLocks noChangeArrowheads="1"/>
          </p:cNvSpPr>
          <p:nvPr/>
        </p:nvSpPr>
        <p:spPr bwMode="auto">
          <a:xfrm>
            <a:off x="5416550" y="6078538"/>
            <a:ext cx="3919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The 16th term is 64.</a:t>
            </a:r>
          </a:p>
        </p:txBody>
      </p:sp>
      <p:sp>
        <p:nvSpPr>
          <p:cNvPr id="370731" name="Text Box 43"/>
          <p:cNvSpPr txBox="1">
            <a:spLocks noChangeArrowheads="1"/>
          </p:cNvSpPr>
          <p:nvPr/>
        </p:nvSpPr>
        <p:spPr bwMode="auto">
          <a:xfrm>
            <a:off x="3546475" y="4354513"/>
            <a:ext cx="4451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Write a rule to find the nth term.</a:t>
            </a:r>
          </a:p>
        </p:txBody>
      </p:sp>
      <p:sp>
        <p:nvSpPr>
          <p:cNvPr id="370733" name="Text Box 45"/>
          <p:cNvSpPr txBox="1">
            <a:spLocks noChangeArrowheads="1"/>
          </p:cNvSpPr>
          <p:nvPr/>
        </p:nvSpPr>
        <p:spPr bwMode="auto">
          <a:xfrm>
            <a:off x="3546475" y="5310188"/>
            <a:ext cx="54911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Simplify the expression in parentheses.</a:t>
            </a:r>
          </a:p>
        </p:txBody>
      </p:sp>
      <p:sp>
        <p:nvSpPr>
          <p:cNvPr id="370734" name="Text Box 46"/>
          <p:cNvSpPr txBox="1">
            <a:spLocks noChangeArrowheads="1"/>
          </p:cNvSpPr>
          <p:nvPr/>
        </p:nvSpPr>
        <p:spPr bwMode="auto">
          <a:xfrm>
            <a:off x="3546475" y="5734050"/>
            <a:ext cx="13033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Multiply.</a:t>
            </a:r>
          </a:p>
        </p:txBody>
      </p:sp>
      <p:sp>
        <p:nvSpPr>
          <p:cNvPr id="370735" name="Text Box 47"/>
          <p:cNvSpPr txBox="1">
            <a:spLocks noChangeArrowheads="1"/>
          </p:cNvSpPr>
          <p:nvPr/>
        </p:nvSpPr>
        <p:spPr bwMode="auto">
          <a:xfrm>
            <a:off x="3546475" y="6156325"/>
            <a:ext cx="811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Add.</a:t>
            </a:r>
          </a:p>
        </p:txBody>
      </p:sp>
      <p:sp>
        <p:nvSpPr>
          <p:cNvPr id="370732" name="Text Box 44"/>
          <p:cNvSpPr txBox="1">
            <a:spLocks noChangeArrowheads="1"/>
          </p:cNvSpPr>
          <p:nvPr/>
        </p:nvSpPr>
        <p:spPr bwMode="auto">
          <a:xfrm>
            <a:off x="3546475" y="4845050"/>
            <a:ext cx="6134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Substitute 4 for a</a:t>
            </a:r>
            <a:r>
              <a:rPr lang="en-US" baseline="-25000">
                <a:solidFill>
                  <a:srgbClr val="3333FF"/>
                </a:solidFill>
                <a:latin typeface="Arial" charset="0"/>
              </a:rPr>
              <a:t>1</a:t>
            </a:r>
            <a:r>
              <a:rPr lang="en-US" i="1">
                <a:solidFill>
                  <a:srgbClr val="3333FF"/>
                </a:solidFill>
                <a:latin typeface="Arial" charset="0"/>
              </a:rPr>
              <a:t>,16 for n, and 4 for d.</a:t>
            </a:r>
          </a:p>
        </p:txBody>
      </p:sp>
      <p:sp>
        <p:nvSpPr>
          <p:cNvPr id="370757" name="Text Box 69"/>
          <p:cNvSpPr txBox="1">
            <a:spLocks noChangeArrowheads="1"/>
          </p:cNvSpPr>
          <p:nvPr/>
        </p:nvSpPr>
        <p:spPr bwMode="auto">
          <a:xfrm>
            <a:off x="347663" y="4311650"/>
            <a:ext cx="3419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t>a</a:t>
            </a:r>
            <a:r>
              <a:rPr lang="en-US" i="1" baseline="-25000">
                <a:solidFill>
                  <a:srgbClr val="FF0000"/>
                </a:solidFill>
              </a:rPr>
              <a:t>n</a:t>
            </a:r>
            <a:r>
              <a:rPr lang="en-US"/>
              <a:t> = </a:t>
            </a:r>
            <a:r>
              <a:rPr lang="en-US" i="1">
                <a:solidFill>
                  <a:srgbClr val="00CC00"/>
                </a:solidFill>
              </a:rPr>
              <a:t>a</a:t>
            </a:r>
            <a:r>
              <a:rPr lang="en-US" baseline="-25000">
                <a:solidFill>
                  <a:srgbClr val="00CC00"/>
                </a:solidFill>
              </a:rPr>
              <a:t>1</a:t>
            </a:r>
            <a:r>
              <a:rPr lang="en-US"/>
              <a:t> + (</a:t>
            </a:r>
            <a:r>
              <a:rPr lang="en-US" i="1">
                <a:solidFill>
                  <a:srgbClr val="FF0000"/>
                </a:solidFill>
              </a:rPr>
              <a:t>n</a:t>
            </a:r>
            <a:r>
              <a:rPr lang="en-US"/>
              <a:t> </a:t>
            </a:r>
            <a:r>
              <a:rPr lang="en-US">
                <a:latin typeface="Arial" charset="0"/>
              </a:rPr>
              <a:t>–</a:t>
            </a:r>
            <a:r>
              <a:rPr lang="en-US"/>
              <a:t> 1)</a:t>
            </a:r>
            <a:r>
              <a:rPr lang="en-US" i="1">
                <a:solidFill>
                  <a:schemeClr val="accent2"/>
                </a:solidFill>
              </a:rPr>
              <a:t>d</a:t>
            </a:r>
          </a:p>
        </p:txBody>
      </p:sp>
      <p:sp>
        <p:nvSpPr>
          <p:cNvPr id="370758" name="Text Box 70"/>
          <p:cNvSpPr txBox="1">
            <a:spLocks noChangeArrowheads="1"/>
          </p:cNvSpPr>
          <p:nvPr/>
        </p:nvSpPr>
        <p:spPr bwMode="auto">
          <a:xfrm>
            <a:off x="231775" y="4810125"/>
            <a:ext cx="44545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t>a</a:t>
            </a:r>
            <a:r>
              <a:rPr lang="en-US" baseline="-25000">
                <a:solidFill>
                  <a:srgbClr val="FF0000"/>
                </a:solidFill>
              </a:rPr>
              <a:t>16</a:t>
            </a:r>
            <a:r>
              <a:rPr lang="en-US"/>
              <a:t> = </a:t>
            </a:r>
            <a:r>
              <a:rPr lang="en-US">
                <a:solidFill>
                  <a:srgbClr val="00CC00"/>
                </a:solidFill>
              </a:rPr>
              <a:t>4</a:t>
            </a:r>
            <a:r>
              <a:rPr lang="en-US"/>
              <a:t> + (</a:t>
            </a:r>
            <a:r>
              <a:rPr lang="en-US">
                <a:solidFill>
                  <a:srgbClr val="FF0000"/>
                </a:solidFill>
              </a:rPr>
              <a:t>16</a:t>
            </a:r>
            <a:r>
              <a:rPr lang="en-US"/>
              <a:t> </a:t>
            </a:r>
            <a:r>
              <a:rPr lang="en-US">
                <a:latin typeface="Arial" charset="0"/>
              </a:rPr>
              <a:t>–</a:t>
            </a:r>
            <a:r>
              <a:rPr lang="en-US"/>
              <a:t> 1)</a:t>
            </a:r>
            <a:r>
              <a:rPr lang="en-US">
                <a:solidFill>
                  <a:schemeClr val="accent2"/>
                </a:solidFill>
              </a:rPr>
              <a:t>(4)</a:t>
            </a:r>
          </a:p>
        </p:txBody>
      </p:sp>
      <p:sp>
        <p:nvSpPr>
          <p:cNvPr id="370759" name="Text Box 71"/>
          <p:cNvSpPr txBox="1">
            <a:spLocks noChangeArrowheads="1"/>
          </p:cNvSpPr>
          <p:nvPr/>
        </p:nvSpPr>
        <p:spPr bwMode="auto">
          <a:xfrm>
            <a:off x="822325" y="5314950"/>
            <a:ext cx="3419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 4 + (</a:t>
            </a:r>
            <a:r>
              <a:rPr lang="en-US">
                <a:solidFill>
                  <a:srgbClr val="FF0000"/>
                </a:solidFill>
              </a:rPr>
              <a:t>15</a:t>
            </a:r>
            <a:r>
              <a:rPr lang="en-US"/>
              <a:t>)(4)</a:t>
            </a:r>
          </a:p>
        </p:txBody>
      </p:sp>
      <p:sp>
        <p:nvSpPr>
          <p:cNvPr id="370760" name="Text Box 72"/>
          <p:cNvSpPr txBox="1">
            <a:spLocks noChangeArrowheads="1"/>
          </p:cNvSpPr>
          <p:nvPr/>
        </p:nvSpPr>
        <p:spPr bwMode="auto">
          <a:xfrm>
            <a:off x="822325" y="5737225"/>
            <a:ext cx="3419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 4 + </a:t>
            </a:r>
            <a:r>
              <a:rPr lang="en-US">
                <a:solidFill>
                  <a:srgbClr val="FF0000"/>
                </a:solidFill>
              </a:rPr>
              <a:t>60</a:t>
            </a:r>
          </a:p>
        </p:txBody>
      </p:sp>
      <p:sp>
        <p:nvSpPr>
          <p:cNvPr id="370761" name="Text Box 73"/>
          <p:cNvSpPr txBox="1">
            <a:spLocks noChangeArrowheads="1"/>
          </p:cNvSpPr>
          <p:nvPr/>
        </p:nvSpPr>
        <p:spPr bwMode="auto">
          <a:xfrm>
            <a:off x="822325" y="6156325"/>
            <a:ext cx="3419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 64</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000"/>
                                        <p:tgtEl>
                                          <p:spTgt spid="2"/>
                                        </p:tgtEl>
                                      </p:cBhvr>
                                    </p:animEffect>
                                  </p:childTnLst>
                                </p:cTn>
                              </p:par>
                            </p:childTnLst>
                          </p:cTn>
                        </p:par>
                        <p:par>
                          <p:cTn id="8" fill="hold" nodeType="afterGroup">
                            <p:stCondLst>
                              <p:cond delay="1000"/>
                            </p:stCondLst>
                            <p:childTnLst>
                              <p:par>
                                <p:cTn id="9" presetID="22" presetClass="entr" presetSubtype="8" fill="hold" grpId="0" nodeType="afterEffect">
                                  <p:stCondLst>
                                    <p:cond delay="0"/>
                                  </p:stCondLst>
                                  <p:childTnLst>
                                    <p:set>
                                      <p:cBhvr>
                                        <p:cTn id="10" dur="1" fill="hold">
                                          <p:stCondLst>
                                            <p:cond delay="0"/>
                                          </p:stCondLst>
                                        </p:cTn>
                                        <p:tgtEl>
                                          <p:spTgt spid="370721"/>
                                        </p:tgtEl>
                                        <p:attrNameLst>
                                          <p:attrName>style.visibility</p:attrName>
                                        </p:attrNameLst>
                                      </p:cBhvr>
                                      <p:to>
                                        <p:strVal val="visible"/>
                                      </p:to>
                                    </p:set>
                                    <p:animEffect transition="in" filter="wipe(left)">
                                      <p:cBhvr>
                                        <p:cTn id="11" dur="1000"/>
                                        <p:tgtEl>
                                          <p:spTgt spid="370721"/>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0" presetClass="entr" presetSubtype="0" decel="100000" fill="hold" grpId="0" nodeType="clickEffect">
                                  <p:stCondLst>
                                    <p:cond delay="0"/>
                                  </p:stCondLst>
                                  <p:childTnLst>
                                    <p:set>
                                      <p:cBhvr>
                                        <p:cTn id="15" dur="1" fill="hold">
                                          <p:stCondLst>
                                            <p:cond delay="0"/>
                                          </p:stCondLst>
                                        </p:cTn>
                                        <p:tgtEl>
                                          <p:spTgt spid="370722"/>
                                        </p:tgtEl>
                                        <p:attrNameLst>
                                          <p:attrName>style.visibility</p:attrName>
                                        </p:attrNameLst>
                                      </p:cBhvr>
                                      <p:to>
                                        <p:strVal val="visible"/>
                                      </p:to>
                                    </p:set>
                                    <p:anim calcmode="lin" valueType="num">
                                      <p:cBhvr>
                                        <p:cTn id="16" dur="1000" fill="hold"/>
                                        <p:tgtEl>
                                          <p:spTgt spid="370722"/>
                                        </p:tgtEl>
                                        <p:attrNameLst>
                                          <p:attrName>ppt_w</p:attrName>
                                        </p:attrNameLst>
                                      </p:cBhvr>
                                      <p:tavLst>
                                        <p:tav tm="0">
                                          <p:val>
                                            <p:strVal val="#ppt_w+.3"/>
                                          </p:val>
                                        </p:tav>
                                        <p:tav tm="100000">
                                          <p:val>
                                            <p:strVal val="#ppt_w"/>
                                          </p:val>
                                        </p:tav>
                                      </p:tavLst>
                                    </p:anim>
                                    <p:anim calcmode="lin" valueType="num">
                                      <p:cBhvr>
                                        <p:cTn id="17" dur="1000" fill="hold"/>
                                        <p:tgtEl>
                                          <p:spTgt spid="370722"/>
                                        </p:tgtEl>
                                        <p:attrNameLst>
                                          <p:attrName>ppt_h</p:attrName>
                                        </p:attrNameLst>
                                      </p:cBhvr>
                                      <p:tavLst>
                                        <p:tav tm="0">
                                          <p:val>
                                            <p:strVal val="#ppt_h"/>
                                          </p:val>
                                        </p:tav>
                                        <p:tav tm="100000">
                                          <p:val>
                                            <p:strVal val="#ppt_h"/>
                                          </p:val>
                                        </p:tav>
                                      </p:tavLst>
                                    </p:anim>
                                    <p:animEffect transition="in" filter="fade">
                                      <p:cBhvr>
                                        <p:cTn id="18" dur="1000"/>
                                        <p:tgtEl>
                                          <p:spTgt spid="370722"/>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9" presetClass="entr" presetSubtype="0" fill="hold" grpId="0" nodeType="clickEffect">
                                  <p:stCondLst>
                                    <p:cond delay="0"/>
                                  </p:stCondLst>
                                  <p:childTnLst>
                                    <p:set>
                                      <p:cBhvr>
                                        <p:cTn id="22" dur="1" fill="hold">
                                          <p:stCondLst>
                                            <p:cond delay="0"/>
                                          </p:stCondLst>
                                        </p:cTn>
                                        <p:tgtEl>
                                          <p:spTgt spid="370723"/>
                                        </p:tgtEl>
                                        <p:attrNameLst>
                                          <p:attrName>style.visibility</p:attrName>
                                        </p:attrNameLst>
                                      </p:cBhvr>
                                      <p:to>
                                        <p:strVal val="visible"/>
                                      </p:to>
                                    </p:set>
                                    <p:anim calcmode="lin" valueType="num">
                                      <p:cBhvr>
                                        <p:cTn id="23" dur="1000" fill="hold"/>
                                        <p:tgtEl>
                                          <p:spTgt spid="370723"/>
                                        </p:tgtEl>
                                        <p:attrNameLst>
                                          <p:attrName>ppt_x</p:attrName>
                                        </p:attrNameLst>
                                      </p:cBhvr>
                                      <p:tavLst>
                                        <p:tav tm="0">
                                          <p:val>
                                            <p:strVal val="#ppt_x-.2"/>
                                          </p:val>
                                        </p:tav>
                                        <p:tav tm="100000">
                                          <p:val>
                                            <p:strVal val="#ppt_x"/>
                                          </p:val>
                                        </p:tav>
                                      </p:tavLst>
                                    </p:anim>
                                    <p:anim calcmode="lin" valueType="num">
                                      <p:cBhvr>
                                        <p:cTn id="24" dur="1000" fill="hold"/>
                                        <p:tgtEl>
                                          <p:spTgt spid="370723"/>
                                        </p:tgtEl>
                                        <p:attrNameLst>
                                          <p:attrName>ppt_y</p:attrName>
                                        </p:attrNameLst>
                                      </p:cBhvr>
                                      <p:tavLst>
                                        <p:tav tm="0">
                                          <p:val>
                                            <p:strVal val="#ppt_y"/>
                                          </p:val>
                                        </p:tav>
                                        <p:tav tm="100000">
                                          <p:val>
                                            <p:strVal val="#ppt_y"/>
                                          </p:val>
                                        </p:tav>
                                      </p:tavLst>
                                    </p:anim>
                                    <p:animEffect transition="in" filter="wipe(right)" prLst="gradientSize: 0.1">
                                      <p:cBhvr>
                                        <p:cTn id="25" dur="1000"/>
                                        <p:tgtEl>
                                          <p:spTgt spid="370723"/>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370731"/>
                                        </p:tgtEl>
                                        <p:attrNameLst>
                                          <p:attrName>style.visibility</p:attrName>
                                        </p:attrNameLst>
                                      </p:cBhvr>
                                      <p:to>
                                        <p:strVal val="visible"/>
                                      </p:to>
                                    </p:set>
                                    <p:animEffect transition="in" filter="dissolve">
                                      <p:cBhvr>
                                        <p:cTn id="30" dur="500"/>
                                        <p:tgtEl>
                                          <p:spTgt spid="370731"/>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370757"/>
                                        </p:tgtEl>
                                        <p:attrNameLst>
                                          <p:attrName>style.visibility</p:attrName>
                                        </p:attrNameLst>
                                      </p:cBhvr>
                                      <p:to>
                                        <p:strVal val="visible"/>
                                      </p:to>
                                    </p:set>
                                    <p:animEffect transition="in" filter="dissolve">
                                      <p:cBhvr>
                                        <p:cTn id="35" dur="500"/>
                                        <p:tgtEl>
                                          <p:spTgt spid="370757"/>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370732"/>
                                        </p:tgtEl>
                                        <p:attrNameLst>
                                          <p:attrName>style.visibility</p:attrName>
                                        </p:attrNameLst>
                                      </p:cBhvr>
                                      <p:to>
                                        <p:strVal val="visible"/>
                                      </p:to>
                                    </p:set>
                                    <p:animEffect transition="in" filter="dissolve">
                                      <p:cBhvr>
                                        <p:cTn id="40" dur="500"/>
                                        <p:tgtEl>
                                          <p:spTgt spid="370732"/>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9" presetClass="entr" presetSubtype="0" fill="hold" grpId="0" nodeType="clickEffect">
                                  <p:stCondLst>
                                    <p:cond delay="0"/>
                                  </p:stCondLst>
                                  <p:childTnLst>
                                    <p:set>
                                      <p:cBhvr>
                                        <p:cTn id="44" dur="1" fill="hold">
                                          <p:stCondLst>
                                            <p:cond delay="0"/>
                                          </p:stCondLst>
                                        </p:cTn>
                                        <p:tgtEl>
                                          <p:spTgt spid="370758"/>
                                        </p:tgtEl>
                                        <p:attrNameLst>
                                          <p:attrName>style.visibility</p:attrName>
                                        </p:attrNameLst>
                                      </p:cBhvr>
                                      <p:to>
                                        <p:strVal val="visible"/>
                                      </p:to>
                                    </p:set>
                                    <p:animEffect transition="in" filter="dissolve">
                                      <p:cBhvr>
                                        <p:cTn id="45" dur="500"/>
                                        <p:tgtEl>
                                          <p:spTgt spid="370758"/>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9" presetClass="entr" presetSubtype="0" fill="hold" grpId="0" nodeType="clickEffect">
                                  <p:stCondLst>
                                    <p:cond delay="0"/>
                                  </p:stCondLst>
                                  <p:childTnLst>
                                    <p:set>
                                      <p:cBhvr>
                                        <p:cTn id="49" dur="1" fill="hold">
                                          <p:stCondLst>
                                            <p:cond delay="0"/>
                                          </p:stCondLst>
                                        </p:cTn>
                                        <p:tgtEl>
                                          <p:spTgt spid="370733"/>
                                        </p:tgtEl>
                                        <p:attrNameLst>
                                          <p:attrName>style.visibility</p:attrName>
                                        </p:attrNameLst>
                                      </p:cBhvr>
                                      <p:to>
                                        <p:strVal val="visible"/>
                                      </p:to>
                                    </p:set>
                                    <p:animEffect transition="in" filter="dissolve">
                                      <p:cBhvr>
                                        <p:cTn id="50" dur="500"/>
                                        <p:tgtEl>
                                          <p:spTgt spid="370733"/>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9" presetClass="entr" presetSubtype="0" fill="hold" grpId="0" nodeType="clickEffect">
                                  <p:stCondLst>
                                    <p:cond delay="0"/>
                                  </p:stCondLst>
                                  <p:childTnLst>
                                    <p:set>
                                      <p:cBhvr>
                                        <p:cTn id="54" dur="1" fill="hold">
                                          <p:stCondLst>
                                            <p:cond delay="0"/>
                                          </p:stCondLst>
                                        </p:cTn>
                                        <p:tgtEl>
                                          <p:spTgt spid="370759"/>
                                        </p:tgtEl>
                                        <p:attrNameLst>
                                          <p:attrName>style.visibility</p:attrName>
                                        </p:attrNameLst>
                                      </p:cBhvr>
                                      <p:to>
                                        <p:strVal val="visible"/>
                                      </p:to>
                                    </p:set>
                                    <p:animEffect transition="in" filter="dissolve">
                                      <p:cBhvr>
                                        <p:cTn id="55" dur="500"/>
                                        <p:tgtEl>
                                          <p:spTgt spid="370759"/>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9" presetClass="entr" presetSubtype="0" fill="hold" grpId="0" nodeType="clickEffect">
                                  <p:stCondLst>
                                    <p:cond delay="0"/>
                                  </p:stCondLst>
                                  <p:childTnLst>
                                    <p:set>
                                      <p:cBhvr>
                                        <p:cTn id="59" dur="1" fill="hold">
                                          <p:stCondLst>
                                            <p:cond delay="0"/>
                                          </p:stCondLst>
                                        </p:cTn>
                                        <p:tgtEl>
                                          <p:spTgt spid="370734"/>
                                        </p:tgtEl>
                                        <p:attrNameLst>
                                          <p:attrName>style.visibility</p:attrName>
                                        </p:attrNameLst>
                                      </p:cBhvr>
                                      <p:to>
                                        <p:strVal val="visible"/>
                                      </p:to>
                                    </p:set>
                                    <p:animEffect transition="in" filter="dissolve">
                                      <p:cBhvr>
                                        <p:cTn id="60" dur="500"/>
                                        <p:tgtEl>
                                          <p:spTgt spid="370734"/>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9" presetClass="entr" presetSubtype="0" fill="hold" grpId="0" nodeType="clickEffect">
                                  <p:stCondLst>
                                    <p:cond delay="0"/>
                                  </p:stCondLst>
                                  <p:childTnLst>
                                    <p:set>
                                      <p:cBhvr>
                                        <p:cTn id="64" dur="1" fill="hold">
                                          <p:stCondLst>
                                            <p:cond delay="0"/>
                                          </p:stCondLst>
                                        </p:cTn>
                                        <p:tgtEl>
                                          <p:spTgt spid="370760"/>
                                        </p:tgtEl>
                                        <p:attrNameLst>
                                          <p:attrName>style.visibility</p:attrName>
                                        </p:attrNameLst>
                                      </p:cBhvr>
                                      <p:to>
                                        <p:strVal val="visible"/>
                                      </p:to>
                                    </p:set>
                                    <p:animEffect transition="in" filter="dissolve">
                                      <p:cBhvr>
                                        <p:cTn id="65" dur="500"/>
                                        <p:tgtEl>
                                          <p:spTgt spid="370760"/>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9" presetClass="entr" presetSubtype="0" fill="hold" grpId="0" nodeType="clickEffect">
                                  <p:stCondLst>
                                    <p:cond delay="0"/>
                                  </p:stCondLst>
                                  <p:childTnLst>
                                    <p:set>
                                      <p:cBhvr>
                                        <p:cTn id="69" dur="1" fill="hold">
                                          <p:stCondLst>
                                            <p:cond delay="0"/>
                                          </p:stCondLst>
                                        </p:cTn>
                                        <p:tgtEl>
                                          <p:spTgt spid="370735"/>
                                        </p:tgtEl>
                                        <p:attrNameLst>
                                          <p:attrName>style.visibility</p:attrName>
                                        </p:attrNameLst>
                                      </p:cBhvr>
                                      <p:to>
                                        <p:strVal val="visible"/>
                                      </p:to>
                                    </p:set>
                                    <p:animEffect transition="in" filter="dissolve">
                                      <p:cBhvr>
                                        <p:cTn id="70" dur="500"/>
                                        <p:tgtEl>
                                          <p:spTgt spid="370735"/>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9" presetClass="entr" presetSubtype="0" fill="hold" grpId="0" nodeType="clickEffect">
                                  <p:stCondLst>
                                    <p:cond delay="0"/>
                                  </p:stCondLst>
                                  <p:childTnLst>
                                    <p:set>
                                      <p:cBhvr>
                                        <p:cTn id="74" dur="1" fill="hold">
                                          <p:stCondLst>
                                            <p:cond delay="0"/>
                                          </p:stCondLst>
                                        </p:cTn>
                                        <p:tgtEl>
                                          <p:spTgt spid="370761"/>
                                        </p:tgtEl>
                                        <p:attrNameLst>
                                          <p:attrName>style.visibility</p:attrName>
                                        </p:attrNameLst>
                                      </p:cBhvr>
                                      <p:to>
                                        <p:strVal val="visible"/>
                                      </p:to>
                                    </p:set>
                                    <p:animEffect transition="in" filter="dissolve">
                                      <p:cBhvr>
                                        <p:cTn id="75" dur="500"/>
                                        <p:tgtEl>
                                          <p:spTgt spid="370761"/>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9" presetClass="entr" presetSubtype="0" fill="hold" grpId="0" nodeType="clickEffect">
                                  <p:stCondLst>
                                    <p:cond delay="0"/>
                                  </p:stCondLst>
                                  <p:childTnLst>
                                    <p:set>
                                      <p:cBhvr>
                                        <p:cTn id="79" dur="1" fill="hold">
                                          <p:stCondLst>
                                            <p:cond delay="0"/>
                                          </p:stCondLst>
                                        </p:cTn>
                                        <p:tgtEl>
                                          <p:spTgt spid="370730"/>
                                        </p:tgtEl>
                                        <p:attrNameLst>
                                          <p:attrName>style.visibility</p:attrName>
                                        </p:attrNameLst>
                                      </p:cBhvr>
                                      <p:to>
                                        <p:strVal val="visible"/>
                                      </p:to>
                                    </p:set>
                                    <p:animEffect transition="in" filter="dissolve">
                                      <p:cBhvr>
                                        <p:cTn id="80" dur="500"/>
                                        <p:tgtEl>
                                          <p:spTgt spid="3707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0721" grpId="0"/>
      <p:bldP spid="370722" grpId="0"/>
      <p:bldP spid="370723" grpId="0"/>
      <p:bldP spid="370730" grpId="0"/>
      <p:bldP spid="370731" grpId="0"/>
      <p:bldP spid="370733" grpId="0"/>
      <p:bldP spid="370734" grpId="0"/>
      <p:bldP spid="370735" grpId="0"/>
      <p:bldP spid="370732" grpId="0"/>
      <p:bldP spid="370757" grpId="0"/>
      <p:bldP spid="370758" grpId="0"/>
      <p:bldP spid="370759" grpId="0"/>
      <p:bldP spid="370760" grpId="0"/>
      <p:bldP spid="37076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4"/>
          <p:cNvSpPr txBox="1">
            <a:spLocks noChangeArrowheads="1"/>
          </p:cNvSpPr>
          <p:nvPr/>
        </p:nvSpPr>
        <p:spPr bwMode="auto">
          <a:xfrm>
            <a:off x="0" y="876300"/>
            <a:ext cx="94488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Example 2B: Finding the </a:t>
            </a:r>
            <a:r>
              <a:rPr lang="en-US" altLang="en-US" i="1">
                <a:solidFill>
                  <a:srgbClr val="006699"/>
                </a:solidFill>
                <a:latin typeface="Arial Black" pitchFamily="34" charset="0"/>
              </a:rPr>
              <a:t>n</a:t>
            </a:r>
            <a:r>
              <a:rPr lang="en-US" altLang="en-US">
                <a:solidFill>
                  <a:srgbClr val="006699"/>
                </a:solidFill>
                <a:latin typeface="Arial Black" pitchFamily="34" charset="0"/>
              </a:rPr>
              <a:t>th Term of an Arithmetic Sequence</a:t>
            </a:r>
            <a:endParaRPr lang="en-US" altLang="en-US" sz="2600">
              <a:solidFill>
                <a:schemeClr val="accent2"/>
              </a:solidFill>
              <a:latin typeface="Arial MT Bl" charset="0"/>
            </a:endParaRPr>
          </a:p>
        </p:txBody>
      </p:sp>
      <p:sp>
        <p:nvSpPr>
          <p:cNvPr id="20483" name="Text Box 5"/>
          <p:cNvSpPr txBox="1">
            <a:spLocks noChangeArrowheads="1"/>
          </p:cNvSpPr>
          <p:nvPr/>
        </p:nvSpPr>
        <p:spPr bwMode="auto">
          <a:xfrm>
            <a:off x="114300" y="1704975"/>
            <a:ext cx="94122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Find the indicated term of the arithmetic sequence.</a:t>
            </a:r>
          </a:p>
        </p:txBody>
      </p:sp>
      <p:sp>
        <p:nvSpPr>
          <p:cNvPr id="20484" name="Text Box 6"/>
          <p:cNvSpPr txBox="1">
            <a:spLocks noChangeArrowheads="1"/>
          </p:cNvSpPr>
          <p:nvPr/>
        </p:nvSpPr>
        <p:spPr bwMode="auto">
          <a:xfrm>
            <a:off x="155575" y="2276475"/>
            <a:ext cx="7940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The 25th term: </a:t>
            </a:r>
            <a:r>
              <a:rPr lang="en-US" b="1" i="1"/>
              <a:t>a</a:t>
            </a:r>
            <a:r>
              <a:rPr lang="en-US" b="1" baseline="-25000"/>
              <a:t>1</a:t>
            </a:r>
            <a:r>
              <a:rPr lang="en-US" b="1"/>
              <a:t> = –5; </a:t>
            </a:r>
            <a:r>
              <a:rPr lang="en-US" b="1" i="1"/>
              <a:t>d</a:t>
            </a:r>
            <a:r>
              <a:rPr lang="en-US" b="1"/>
              <a:t> = –2</a:t>
            </a:r>
          </a:p>
        </p:txBody>
      </p:sp>
      <p:sp>
        <p:nvSpPr>
          <p:cNvPr id="371722" name="Text Box 10"/>
          <p:cNvSpPr txBox="1">
            <a:spLocks noChangeArrowheads="1"/>
          </p:cNvSpPr>
          <p:nvPr/>
        </p:nvSpPr>
        <p:spPr bwMode="auto">
          <a:xfrm>
            <a:off x="3689350" y="3048000"/>
            <a:ext cx="4451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Write a rule to find the nth term.</a:t>
            </a:r>
          </a:p>
        </p:txBody>
      </p:sp>
      <p:sp>
        <p:nvSpPr>
          <p:cNvPr id="371728" name="Text Box 16"/>
          <p:cNvSpPr txBox="1">
            <a:spLocks noChangeArrowheads="1"/>
          </p:cNvSpPr>
          <p:nvPr/>
        </p:nvSpPr>
        <p:spPr bwMode="auto">
          <a:xfrm>
            <a:off x="3689350" y="4354513"/>
            <a:ext cx="54911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Simplify the expression in parentheses.</a:t>
            </a:r>
          </a:p>
        </p:txBody>
      </p:sp>
      <p:sp>
        <p:nvSpPr>
          <p:cNvPr id="371729" name="Text Box 17"/>
          <p:cNvSpPr txBox="1">
            <a:spLocks noChangeArrowheads="1"/>
          </p:cNvSpPr>
          <p:nvPr/>
        </p:nvSpPr>
        <p:spPr bwMode="auto">
          <a:xfrm>
            <a:off x="3689350" y="4930775"/>
            <a:ext cx="13033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Multiply.</a:t>
            </a:r>
          </a:p>
        </p:txBody>
      </p:sp>
      <p:sp>
        <p:nvSpPr>
          <p:cNvPr id="371730" name="Text Box 18"/>
          <p:cNvSpPr txBox="1">
            <a:spLocks noChangeArrowheads="1"/>
          </p:cNvSpPr>
          <p:nvPr/>
        </p:nvSpPr>
        <p:spPr bwMode="auto">
          <a:xfrm>
            <a:off x="3689350" y="5464175"/>
            <a:ext cx="811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Add.</a:t>
            </a:r>
          </a:p>
        </p:txBody>
      </p:sp>
      <p:sp>
        <p:nvSpPr>
          <p:cNvPr id="371740" name="Text Box 28"/>
          <p:cNvSpPr txBox="1">
            <a:spLocks noChangeArrowheads="1"/>
          </p:cNvSpPr>
          <p:nvPr/>
        </p:nvSpPr>
        <p:spPr bwMode="auto">
          <a:xfrm>
            <a:off x="193675" y="6078538"/>
            <a:ext cx="36512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The 25th term is –53. </a:t>
            </a:r>
          </a:p>
        </p:txBody>
      </p:sp>
      <p:sp>
        <p:nvSpPr>
          <p:cNvPr id="371732" name="Text Box 20"/>
          <p:cNvSpPr txBox="1">
            <a:spLocks noChangeArrowheads="1"/>
          </p:cNvSpPr>
          <p:nvPr/>
        </p:nvSpPr>
        <p:spPr bwMode="auto">
          <a:xfrm>
            <a:off x="3689350" y="3582988"/>
            <a:ext cx="467518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4488" indent="-344488">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Substitute –5 for a</a:t>
            </a:r>
            <a:r>
              <a:rPr lang="en-US" i="1" baseline="-25000">
                <a:solidFill>
                  <a:srgbClr val="3333FF"/>
                </a:solidFill>
                <a:latin typeface="Arial" charset="0"/>
              </a:rPr>
              <a:t>1</a:t>
            </a:r>
            <a:r>
              <a:rPr lang="en-US" i="1">
                <a:solidFill>
                  <a:srgbClr val="3333FF"/>
                </a:solidFill>
                <a:latin typeface="Arial" charset="0"/>
              </a:rPr>
              <a:t>, 25 for n, and –2 for d.</a:t>
            </a:r>
          </a:p>
        </p:txBody>
      </p:sp>
      <p:sp>
        <p:nvSpPr>
          <p:cNvPr id="371755" name="Text Box 43"/>
          <p:cNvSpPr txBox="1">
            <a:spLocks noChangeArrowheads="1"/>
          </p:cNvSpPr>
          <p:nvPr/>
        </p:nvSpPr>
        <p:spPr bwMode="auto">
          <a:xfrm>
            <a:off x="77788" y="3044825"/>
            <a:ext cx="3419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t>a</a:t>
            </a:r>
            <a:r>
              <a:rPr lang="en-US" i="1" baseline="-25000">
                <a:solidFill>
                  <a:srgbClr val="FF0000"/>
                </a:solidFill>
              </a:rPr>
              <a:t>n</a:t>
            </a:r>
            <a:r>
              <a:rPr lang="en-US"/>
              <a:t> = </a:t>
            </a:r>
            <a:r>
              <a:rPr lang="en-US" i="1">
                <a:solidFill>
                  <a:srgbClr val="00CC00"/>
                </a:solidFill>
              </a:rPr>
              <a:t>a</a:t>
            </a:r>
            <a:r>
              <a:rPr lang="en-US" baseline="-25000">
                <a:solidFill>
                  <a:srgbClr val="00CC00"/>
                </a:solidFill>
              </a:rPr>
              <a:t>1</a:t>
            </a:r>
            <a:r>
              <a:rPr lang="en-US"/>
              <a:t> + (</a:t>
            </a:r>
            <a:r>
              <a:rPr lang="en-US" i="1">
                <a:solidFill>
                  <a:srgbClr val="FF0000"/>
                </a:solidFill>
              </a:rPr>
              <a:t>n</a:t>
            </a:r>
            <a:r>
              <a:rPr lang="en-US"/>
              <a:t> </a:t>
            </a:r>
            <a:r>
              <a:rPr lang="en-US">
                <a:latin typeface="Arial" charset="0"/>
              </a:rPr>
              <a:t>–</a:t>
            </a:r>
            <a:r>
              <a:rPr lang="en-US"/>
              <a:t> 1)</a:t>
            </a:r>
            <a:r>
              <a:rPr lang="en-US" i="1">
                <a:solidFill>
                  <a:schemeClr val="accent2"/>
                </a:solidFill>
              </a:rPr>
              <a:t>d</a:t>
            </a:r>
          </a:p>
        </p:txBody>
      </p:sp>
      <p:sp>
        <p:nvSpPr>
          <p:cNvPr id="371756" name="Text Box 44"/>
          <p:cNvSpPr txBox="1">
            <a:spLocks noChangeArrowheads="1"/>
          </p:cNvSpPr>
          <p:nvPr/>
        </p:nvSpPr>
        <p:spPr bwMode="auto">
          <a:xfrm>
            <a:off x="-36513" y="3702050"/>
            <a:ext cx="4454526"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t>a</a:t>
            </a:r>
            <a:r>
              <a:rPr lang="en-US" baseline="-25000">
                <a:solidFill>
                  <a:srgbClr val="FF0000"/>
                </a:solidFill>
              </a:rPr>
              <a:t>25</a:t>
            </a:r>
            <a:r>
              <a:rPr lang="en-US"/>
              <a:t> = </a:t>
            </a:r>
            <a:r>
              <a:rPr lang="en-US">
                <a:solidFill>
                  <a:srgbClr val="00CC00"/>
                </a:solidFill>
                <a:latin typeface="Arial" charset="0"/>
              </a:rPr>
              <a:t>–</a:t>
            </a:r>
            <a:r>
              <a:rPr lang="en-US">
                <a:solidFill>
                  <a:srgbClr val="00CC00"/>
                </a:solidFill>
              </a:rPr>
              <a:t>5</a:t>
            </a:r>
            <a:r>
              <a:rPr lang="en-US"/>
              <a:t> + (</a:t>
            </a:r>
            <a:r>
              <a:rPr lang="en-US">
                <a:solidFill>
                  <a:srgbClr val="FF0000"/>
                </a:solidFill>
              </a:rPr>
              <a:t>25</a:t>
            </a:r>
            <a:r>
              <a:rPr lang="en-US"/>
              <a:t> </a:t>
            </a:r>
            <a:r>
              <a:rPr lang="en-US">
                <a:latin typeface="Arial" charset="0"/>
              </a:rPr>
              <a:t>–</a:t>
            </a:r>
            <a:r>
              <a:rPr lang="en-US"/>
              <a:t> 1)</a:t>
            </a:r>
            <a:r>
              <a:rPr lang="en-US">
                <a:solidFill>
                  <a:schemeClr val="accent2"/>
                </a:solidFill>
              </a:rPr>
              <a:t>(</a:t>
            </a:r>
            <a:r>
              <a:rPr lang="en-US">
                <a:solidFill>
                  <a:schemeClr val="accent2"/>
                </a:solidFill>
                <a:latin typeface="Arial" charset="0"/>
              </a:rPr>
              <a:t>–</a:t>
            </a:r>
            <a:r>
              <a:rPr lang="en-US">
                <a:solidFill>
                  <a:schemeClr val="accent2"/>
                </a:solidFill>
              </a:rPr>
              <a:t>2)</a:t>
            </a:r>
          </a:p>
        </p:txBody>
      </p:sp>
      <p:sp>
        <p:nvSpPr>
          <p:cNvPr id="371757" name="Text Box 45"/>
          <p:cNvSpPr txBox="1">
            <a:spLocks noChangeArrowheads="1"/>
          </p:cNvSpPr>
          <p:nvPr/>
        </p:nvSpPr>
        <p:spPr bwMode="auto">
          <a:xfrm>
            <a:off x="539750" y="4354513"/>
            <a:ext cx="2955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 </a:t>
            </a:r>
            <a:r>
              <a:rPr lang="en-US">
                <a:latin typeface="Arial" charset="0"/>
              </a:rPr>
              <a:t>–</a:t>
            </a:r>
            <a:r>
              <a:rPr lang="en-US"/>
              <a:t>5 + (</a:t>
            </a:r>
            <a:r>
              <a:rPr lang="en-US">
                <a:solidFill>
                  <a:srgbClr val="FF0000"/>
                </a:solidFill>
              </a:rPr>
              <a:t>24</a:t>
            </a:r>
            <a:r>
              <a:rPr lang="en-US"/>
              <a:t>)(</a:t>
            </a:r>
            <a:r>
              <a:rPr lang="en-US">
                <a:latin typeface="Arial" charset="0"/>
              </a:rPr>
              <a:t>–</a:t>
            </a:r>
            <a:r>
              <a:rPr lang="en-US"/>
              <a:t>2)</a:t>
            </a:r>
          </a:p>
        </p:txBody>
      </p:sp>
      <p:sp>
        <p:nvSpPr>
          <p:cNvPr id="371758" name="Text Box 46"/>
          <p:cNvSpPr txBox="1">
            <a:spLocks noChangeArrowheads="1"/>
          </p:cNvSpPr>
          <p:nvPr/>
        </p:nvSpPr>
        <p:spPr bwMode="auto">
          <a:xfrm>
            <a:off x="539750" y="4887913"/>
            <a:ext cx="2649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 </a:t>
            </a:r>
            <a:r>
              <a:rPr lang="en-US">
                <a:latin typeface="Arial" charset="0"/>
              </a:rPr>
              <a:t>–</a:t>
            </a:r>
            <a:r>
              <a:rPr lang="en-US"/>
              <a:t>5 + (</a:t>
            </a:r>
            <a:r>
              <a:rPr lang="en-US">
                <a:solidFill>
                  <a:srgbClr val="FF0000"/>
                </a:solidFill>
                <a:latin typeface="Arial" charset="0"/>
              </a:rPr>
              <a:t>–</a:t>
            </a:r>
            <a:r>
              <a:rPr lang="en-US">
                <a:solidFill>
                  <a:srgbClr val="FF0000"/>
                </a:solidFill>
              </a:rPr>
              <a:t>48</a:t>
            </a:r>
            <a:r>
              <a:rPr lang="en-US"/>
              <a:t>)</a:t>
            </a:r>
          </a:p>
        </p:txBody>
      </p:sp>
      <p:sp>
        <p:nvSpPr>
          <p:cNvPr id="371759" name="Text Box 47"/>
          <p:cNvSpPr txBox="1">
            <a:spLocks noChangeArrowheads="1"/>
          </p:cNvSpPr>
          <p:nvPr/>
        </p:nvSpPr>
        <p:spPr bwMode="auto">
          <a:xfrm>
            <a:off x="539750" y="5502275"/>
            <a:ext cx="18811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 </a:t>
            </a:r>
            <a:r>
              <a:rPr lang="en-US">
                <a:latin typeface="Arial" charset="0"/>
              </a:rPr>
              <a:t>–</a:t>
            </a:r>
            <a:r>
              <a:rPr lang="en-US"/>
              <a:t>53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71722"/>
                                        </p:tgtEl>
                                        <p:attrNameLst>
                                          <p:attrName>style.visibility</p:attrName>
                                        </p:attrNameLst>
                                      </p:cBhvr>
                                      <p:to>
                                        <p:strVal val="visible"/>
                                      </p:to>
                                    </p:set>
                                    <p:animEffect transition="in" filter="box(in)">
                                      <p:cBhvr>
                                        <p:cTn id="7" dur="500"/>
                                        <p:tgtEl>
                                          <p:spTgt spid="3717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71755"/>
                                        </p:tgtEl>
                                        <p:attrNameLst>
                                          <p:attrName>style.visibility</p:attrName>
                                        </p:attrNameLst>
                                      </p:cBhvr>
                                      <p:to>
                                        <p:strVal val="visible"/>
                                      </p:to>
                                    </p:set>
                                    <p:animEffect transition="in" filter="box(in)">
                                      <p:cBhvr>
                                        <p:cTn id="12" dur="500"/>
                                        <p:tgtEl>
                                          <p:spTgt spid="37175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71732"/>
                                        </p:tgtEl>
                                        <p:attrNameLst>
                                          <p:attrName>style.visibility</p:attrName>
                                        </p:attrNameLst>
                                      </p:cBhvr>
                                      <p:to>
                                        <p:strVal val="visible"/>
                                      </p:to>
                                    </p:set>
                                    <p:animEffect transition="in" filter="box(in)">
                                      <p:cBhvr>
                                        <p:cTn id="17" dur="500"/>
                                        <p:tgtEl>
                                          <p:spTgt spid="37173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71756"/>
                                        </p:tgtEl>
                                        <p:attrNameLst>
                                          <p:attrName>style.visibility</p:attrName>
                                        </p:attrNameLst>
                                      </p:cBhvr>
                                      <p:to>
                                        <p:strVal val="visible"/>
                                      </p:to>
                                    </p:set>
                                    <p:animEffect transition="in" filter="box(in)">
                                      <p:cBhvr>
                                        <p:cTn id="22" dur="500"/>
                                        <p:tgtEl>
                                          <p:spTgt spid="37175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71728"/>
                                        </p:tgtEl>
                                        <p:attrNameLst>
                                          <p:attrName>style.visibility</p:attrName>
                                        </p:attrNameLst>
                                      </p:cBhvr>
                                      <p:to>
                                        <p:strVal val="visible"/>
                                      </p:to>
                                    </p:set>
                                    <p:animEffect transition="in" filter="box(in)">
                                      <p:cBhvr>
                                        <p:cTn id="27" dur="500"/>
                                        <p:tgtEl>
                                          <p:spTgt spid="37172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71757"/>
                                        </p:tgtEl>
                                        <p:attrNameLst>
                                          <p:attrName>style.visibility</p:attrName>
                                        </p:attrNameLst>
                                      </p:cBhvr>
                                      <p:to>
                                        <p:strVal val="visible"/>
                                      </p:to>
                                    </p:set>
                                    <p:animEffect transition="in" filter="box(in)">
                                      <p:cBhvr>
                                        <p:cTn id="32" dur="500"/>
                                        <p:tgtEl>
                                          <p:spTgt spid="37175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71729"/>
                                        </p:tgtEl>
                                        <p:attrNameLst>
                                          <p:attrName>style.visibility</p:attrName>
                                        </p:attrNameLst>
                                      </p:cBhvr>
                                      <p:to>
                                        <p:strVal val="visible"/>
                                      </p:to>
                                    </p:set>
                                    <p:animEffect transition="in" filter="box(in)">
                                      <p:cBhvr>
                                        <p:cTn id="37" dur="500"/>
                                        <p:tgtEl>
                                          <p:spTgt spid="37172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371758"/>
                                        </p:tgtEl>
                                        <p:attrNameLst>
                                          <p:attrName>style.visibility</p:attrName>
                                        </p:attrNameLst>
                                      </p:cBhvr>
                                      <p:to>
                                        <p:strVal val="visible"/>
                                      </p:to>
                                    </p:set>
                                    <p:animEffect transition="in" filter="box(in)">
                                      <p:cBhvr>
                                        <p:cTn id="42" dur="500"/>
                                        <p:tgtEl>
                                          <p:spTgt spid="371758"/>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371730"/>
                                        </p:tgtEl>
                                        <p:attrNameLst>
                                          <p:attrName>style.visibility</p:attrName>
                                        </p:attrNameLst>
                                      </p:cBhvr>
                                      <p:to>
                                        <p:strVal val="visible"/>
                                      </p:to>
                                    </p:set>
                                    <p:animEffect transition="in" filter="box(in)">
                                      <p:cBhvr>
                                        <p:cTn id="47" dur="500"/>
                                        <p:tgtEl>
                                          <p:spTgt spid="371730"/>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371759"/>
                                        </p:tgtEl>
                                        <p:attrNameLst>
                                          <p:attrName>style.visibility</p:attrName>
                                        </p:attrNameLst>
                                      </p:cBhvr>
                                      <p:to>
                                        <p:strVal val="visible"/>
                                      </p:to>
                                    </p:set>
                                    <p:animEffect transition="in" filter="box(in)">
                                      <p:cBhvr>
                                        <p:cTn id="52" dur="500"/>
                                        <p:tgtEl>
                                          <p:spTgt spid="371759"/>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371740"/>
                                        </p:tgtEl>
                                        <p:attrNameLst>
                                          <p:attrName>style.visibility</p:attrName>
                                        </p:attrNameLst>
                                      </p:cBhvr>
                                      <p:to>
                                        <p:strVal val="visible"/>
                                      </p:to>
                                    </p:set>
                                    <p:animEffect transition="in" filter="box(in)">
                                      <p:cBhvr>
                                        <p:cTn id="57" dur="500"/>
                                        <p:tgtEl>
                                          <p:spTgt spid="3717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1722" grpId="0"/>
      <p:bldP spid="371728" grpId="0"/>
      <p:bldP spid="371729" grpId="0"/>
      <p:bldP spid="371730" grpId="0"/>
      <p:bldP spid="371740" grpId="0"/>
      <p:bldP spid="371732" grpId="0"/>
      <p:bldP spid="371755" grpId="0"/>
      <p:bldP spid="371756" grpId="0"/>
      <p:bldP spid="371757" grpId="0"/>
      <p:bldP spid="371758" grpId="0"/>
      <p:bldP spid="37175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533400" y="838200"/>
            <a:ext cx="8382000" cy="57150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p>
            <a:pPr>
              <a:spcBef>
                <a:spcPct val="20000"/>
              </a:spcBef>
              <a:tabLst>
                <a:tab pos="0" algn="l"/>
              </a:tabLst>
            </a:pPr>
            <a:r>
              <a:rPr lang="en-US" altLang="en-US" sz="2800" b="1">
                <a:solidFill>
                  <a:schemeClr val="accent2"/>
                </a:solidFill>
              </a:rPr>
              <a:t>Warm Up</a:t>
            </a:r>
            <a:endParaRPr lang="en-US" altLang="en-US" b="1"/>
          </a:p>
          <a:p>
            <a:pPr>
              <a:spcBef>
                <a:spcPct val="20000"/>
              </a:spcBef>
              <a:tabLst>
                <a:tab pos="0" algn="l"/>
              </a:tabLst>
            </a:pPr>
            <a:r>
              <a:rPr lang="en-US" altLang="en-US" b="1"/>
              <a:t>Evaluate.         </a:t>
            </a:r>
            <a:r>
              <a:rPr lang="en-US" altLang="en-US"/>
              <a:t>                      </a:t>
            </a:r>
            <a:endParaRPr lang="en-US" altLang="en-US" sz="3200">
              <a:latin typeface="Times New Roman" pitchFamily="18" charset="0"/>
              <a:sym typeface="Symbol" pitchFamily="18" charset="2"/>
            </a:endParaRPr>
          </a:p>
          <a:p>
            <a:pPr>
              <a:spcBef>
                <a:spcPct val="20000"/>
              </a:spcBef>
              <a:tabLst>
                <a:tab pos="0" algn="l"/>
              </a:tabLst>
            </a:pPr>
            <a:r>
              <a:rPr lang="en-US" altLang="en-US" b="1">
                <a:sym typeface="Symbol" pitchFamily="18" charset="2"/>
              </a:rPr>
              <a:t>1.</a:t>
            </a:r>
            <a:r>
              <a:rPr lang="en-US" altLang="en-US">
                <a:sym typeface="Symbol" pitchFamily="18" charset="2"/>
              </a:rPr>
              <a:t> 5 + (–7)</a:t>
            </a:r>
            <a:r>
              <a:rPr lang="en-US" altLang="en-US" b="1">
                <a:sym typeface="Symbol" pitchFamily="18" charset="2"/>
              </a:rPr>
              <a:t> </a:t>
            </a:r>
          </a:p>
          <a:p>
            <a:pPr>
              <a:spcBef>
                <a:spcPct val="20000"/>
              </a:spcBef>
              <a:tabLst>
                <a:tab pos="0" algn="l"/>
              </a:tabLst>
            </a:pPr>
            <a:r>
              <a:rPr lang="en-US" altLang="en-US" b="1">
                <a:sym typeface="Symbol" pitchFamily="18" charset="2"/>
              </a:rPr>
              <a:t>   </a:t>
            </a:r>
            <a:endParaRPr lang="en-US" altLang="en-US">
              <a:sym typeface="Symbol" pitchFamily="18" charset="2"/>
            </a:endParaRPr>
          </a:p>
          <a:p>
            <a:pPr>
              <a:lnSpc>
                <a:spcPct val="25000"/>
              </a:lnSpc>
              <a:tabLst>
                <a:tab pos="0" algn="l"/>
              </a:tabLst>
            </a:pPr>
            <a:r>
              <a:rPr lang="en-US" altLang="en-US" b="1">
                <a:sym typeface="Symbol" pitchFamily="18" charset="2"/>
              </a:rPr>
              <a:t>3.</a:t>
            </a:r>
            <a:r>
              <a:rPr lang="en-US" altLang="en-US">
                <a:sym typeface="Symbol" pitchFamily="18" charset="2"/>
              </a:rPr>
              <a:t> 5.3 + 0.8</a:t>
            </a:r>
            <a:r>
              <a:rPr lang="en-US" altLang="en-US" b="1">
                <a:sym typeface="Symbol" pitchFamily="18" charset="2"/>
              </a:rPr>
              <a:t> </a:t>
            </a:r>
            <a:r>
              <a:rPr lang="en-US" altLang="en-US">
                <a:sym typeface="Symbol" pitchFamily="18" charset="2"/>
              </a:rPr>
              <a:t> </a:t>
            </a:r>
            <a:endParaRPr lang="en-US" altLang="en-US" i="1">
              <a:sym typeface="Symbol" pitchFamily="18" charset="2"/>
            </a:endParaRPr>
          </a:p>
          <a:p>
            <a:pPr>
              <a:spcBef>
                <a:spcPct val="100000"/>
              </a:spcBef>
              <a:tabLst>
                <a:tab pos="0" algn="l"/>
              </a:tabLst>
            </a:pPr>
            <a:r>
              <a:rPr lang="en-US" altLang="en-US" b="1">
                <a:sym typeface="Symbol" pitchFamily="18" charset="2"/>
              </a:rPr>
              <a:t>5.</a:t>
            </a:r>
            <a:r>
              <a:rPr lang="en-US" altLang="en-US">
                <a:sym typeface="Symbol" pitchFamily="18" charset="2"/>
              </a:rPr>
              <a:t> –3(2 – 5)</a:t>
            </a:r>
          </a:p>
          <a:p>
            <a:pPr>
              <a:spcBef>
                <a:spcPct val="20000"/>
              </a:spcBef>
              <a:tabLst>
                <a:tab pos="0" algn="l"/>
              </a:tabLst>
            </a:pPr>
            <a:endParaRPr lang="en-US" altLang="en-US">
              <a:sym typeface="Symbol" pitchFamily="18" charset="2"/>
            </a:endParaRPr>
          </a:p>
          <a:p>
            <a:pPr>
              <a:spcBef>
                <a:spcPct val="20000"/>
              </a:spcBef>
              <a:tabLst>
                <a:tab pos="0" algn="l"/>
              </a:tabLst>
            </a:pPr>
            <a:r>
              <a:rPr lang="en-US" altLang="en-US" sz="2800">
                <a:solidFill>
                  <a:srgbClr val="FF0000"/>
                </a:solidFill>
              </a:rPr>
              <a:t>		</a:t>
            </a:r>
          </a:p>
        </p:txBody>
      </p:sp>
      <p:sp>
        <p:nvSpPr>
          <p:cNvPr id="3075" name="Line 64"/>
          <p:cNvSpPr>
            <a:spLocks noChangeShapeType="1"/>
          </p:cNvSpPr>
          <p:nvPr/>
        </p:nvSpPr>
        <p:spPr bwMode="auto">
          <a:xfrm>
            <a:off x="990600" y="2057400"/>
            <a:ext cx="0" cy="3810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76" name="Line 65"/>
          <p:cNvSpPr>
            <a:spLocks noChangeShapeType="1"/>
          </p:cNvSpPr>
          <p:nvPr/>
        </p:nvSpPr>
        <p:spPr bwMode="auto">
          <a:xfrm>
            <a:off x="914400" y="2057400"/>
            <a:ext cx="0" cy="3810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77" name="Line 70"/>
          <p:cNvSpPr>
            <a:spLocks noChangeShapeType="1"/>
          </p:cNvSpPr>
          <p:nvPr/>
        </p:nvSpPr>
        <p:spPr bwMode="auto">
          <a:xfrm>
            <a:off x="990600" y="2286000"/>
            <a:ext cx="2286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78" name="Line 151"/>
          <p:cNvSpPr>
            <a:spLocks noChangeShapeType="1"/>
          </p:cNvSpPr>
          <p:nvPr/>
        </p:nvSpPr>
        <p:spPr bwMode="auto">
          <a:xfrm>
            <a:off x="2819400" y="5029200"/>
            <a:ext cx="3810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79" name="Line 170"/>
          <p:cNvSpPr>
            <a:spLocks noChangeShapeType="1"/>
          </p:cNvSpPr>
          <p:nvPr/>
        </p:nvSpPr>
        <p:spPr bwMode="auto">
          <a:xfrm>
            <a:off x="6096000" y="4343400"/>
            <a:ext cx="5334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80" name="Line 194"/>
          <p:cNvSpPr>
            <a:spLocks noChangeShapeType="1"/>
          </p:cNvSpPr>
          <p:nvPr/>
        </p:nvSpPr>
        <p:spPr bwMode="auto">
          <a:xfrm>
            <a:off x="4800600" y="3581400"/>
            <a:ext cx="3048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81" name="Line 199"/>
          <p:cNvSpPr>
            <a:spLocks noChangeShapeType="1"/>
          </p:cNvSpPr>
          <p:nvPr/>
        </p:nvSpPr>
        <p:spPr bwMode="auto">
          <a:xfrm>
            <a:off x="6400800" y="2743200"/>
            <a:ext cx="4572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082" name="Text Box 379"/>
          <p:cNvSpPr txBox="1">
            <a:spLocks noChangeArrowheads="1"/>
          </p:cNvSpPr>
          <p:nvPr/>
        </p:nvSpPr>
        <p:spPr bwMode="auto">
          <a:xfrm>
            <a:off x="4876800" y="1828800"/>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2.</a:t>
            </a:r>
            <a:r>
              <a:rPr lang="en-US"/>
              <a:t> </a:t>
            </a:r>
          </a:p>
        </p:txBody>
      </p:sp>
      <p:sp>
        <p:nvSpPr>
          <p:cNvPr id="3083" name="Text Box 380"/>
          <p:cNvSpPr txBox="1">
            <a:spLocks noChangeArrowheads="1"/>
          </p:cNvSpPr>
          <p:nvPr/>
        </p:nvSpPr>
        <p:spPr bwMode="auto">
          <a:xfrm>
            <a:off x="4876800" y="2590800"/>
            <a:ext cx="2743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4.</a:t>
            </a:r>
            <a:r>
              <a:rPr lang="en-US"/>
              <a:t> 6(4 </a:t>
            </a:r>
            <a:r>
              <a:rPr lang="en-US" altLang="en-US">
                <a:sym typeface="Symbol" pitchFamily="18" charset="2"/>
              </a:rPr>
              <a:t>–</a:t>
            </a:r>
            <a:r>
              <a:rPr lang="en-US"/>
              <a:t> 1)</a:t>
            </a:r>
          </a:p>
        </p:txBody>
      </p:sp>
      <p:sp>
        <p:nvSpPr>
          <p:cNvPr id="3084" name="Text Box 381"/>
          <p:cNvSpPr txBox="1">
            <a:spLocks noChangeArrowheads="1"/>
          </p:cNvSpPr>
          <p:nvPr/>
        </p:nvSpPr>
        <p:spPr bwMode="auto">
          <a:xfrm>
            <a:off x="4876800" y="3282950"/>
            <a:ext cx="68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6.</a:t>
            </a:r>
            <a:r>
              <a:rPr lang="en-US"/>
              <a:t> </a:t>
            </a:r>
          </a:p>
        </p:txBody>
      </p:sp>
      <p:sp>
        <p:nvSpPr>
          <p:cNvPr id="3085" name="Text Box 409"/>
          <p:cNvSpPr txBox="1">
            <a:spLocks noChangeArrowheads="1"/>
          </p:cNvSpPr>
          <p:nvPr/>
        </p:nvSpPr>
        <p:spPr bwMode="auto">
          <a:xfrm>
            <a:off x="533400" y="4038600"/>
            <a:ext cx="511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7.</a:t>
            </a:r>
          </a:p>
        </p:txBody>
      </p:sp>
      <p:sp>
        <p:nvSpPr>
          <p:cNvPr id="3086" name="Text Box 412"/>
          <p:cNvSpPr txBox="1">
            <a:spLocks noChangeArrowheads="1"/>
          </p:cNvSpPr>
          <p:nvPr/>
        </p:nvSpPr>
        <p:spPr bwMode="auto">
          <a:xfrm>
            <a:off x="1828800" y="4081463"/>
            <a:ext cx="22733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where </a:t>
            </a:r>
            <a:r>
              <a:rPr lang="en-US" i="1"/>
              <a:t>h</a:t>
            </a:r>
            <a:r>
              <a:rPr lang="en-US"/>
              <a:t> = </a:t>
            </a:r>
            <a:r>
              <a:rPr lang="en-US" altLang="en-US">
                <a:sym typeface="Symbol" pitchFamily="18" charset="2"/>
              </a:rPr>
              <a:t>–</a:t>
            </a:r>
            <a:r>
              <a:rPr lang="en-US"/>
              <a:t>2</a:t>
            </a:r>
          </a:p>
        </p:txBody>
      </p:sp>
      <p:sp>
        <p:nvSpPr>
          <p:cNvPr id="3087" name="Text Box 413"/>
          <p:cNvSpPr txBox="1">
            <a:spLocks noChangeArrowheads="1"/>
          </p:cNvSpPr>
          <p:nvPr/>
        </p:nvSpPr>
        <p:spPr bwMode="auto">
          <a:xfrm>
            <a:off x="4876800" y="4113213"/>
            <a:ext cx="4029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8.</a:t>
            </a:r>
            <a:r>
              <a:rPr lang="en-US"/>
              <a:t> </a:t>
            </a:r>
            <a:r>
              <a:rPr lang="en-US" i="1"/>
              <a:t>n</a:t>
            </a:r>
            <a:r>
              <a:rPr lang="en-US"/>
              <a:t> </a:t>
            </a:r>
            <a:r>
              <a:rPr lang="en-US" altLang="en-US">
                <a:sym typeface="Symbol" pitchFamily="18" charset="2"/>
              </a:rPr>
              <a:t>–</a:t>
            </a:r>
            <a:r>
              <a:rPr lang="en-US"/>
              <a:t> 2.8 where </a:t>
            </a:r>
            <a:r>
              <a:rPr lang="en-US" i="1"/>
              <a:t>n</a:t>
            </a:r>
            <a:r>
              <a:rPr lang="en-US"/>
              <a:t> = 5.1</a:t>
            </a:r>
          </a:p>
        </p:txBody>
      </p:sp>
      <p:sp>
        <p:nvSpPr>
          <p:cNvPr id="3088" name="Text Box 414"/>
          <p:cNvSpPr txBox="1">
            <a:spLocks noChangeArrowheads="1"/>
          </p:cNvSpPr>
          <p:nvPr/>
        </p:nvSpPr>
        <p:spPr bwMode="auto">
          <a:xfrm>
            <a:off x="533400" y="5789613"/>
            <a:ext cx="5083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10.</a:t>
            </a:r>
            <a:r>
              <a:rPr lang="en-US"/>
              <a:t> 10 + (5 </a:t>
            </a:r>
            <a:r>
              <a:rPr lang="en-US" altLang="en-US">
                <a:sym typeface="Symbol" pitchFamily="18" charset="2"/>
              </a:rPr>
              <a:t>–</a:t>
            </a:r>
            <a:r>
              <a:rPr lang="en-US"/>
              <a:t> 1)</a:t>
            </a:r>
            <a:r>
              <a:rPr lang="en-US" i="1"/>
              <a:t>s</a:t>
            </a:r>
            <a:r>
              <a:rPr lang="en-US"/>
              <a:t> where </a:t>
            </a:r>
            <a:r>
              <a:rPr lang="en-US" i="1"/>
              <a:t>s</a:t>
            </a:r>
            <a:r>
              <a:rPr lang="en-US"/>
              <a:t> = –4</a:t>
            </a:r>
          </a:p>
        </p:txBody>
      </p:sp>
      <p:sp>
        <p:nvSpPr>
          <p:cNvPr id="3089" name="Text Box 415"/>
          <p:cNvSpPr txBox="1">
            <a:spLocks noChangeArrowheads="1"/>
          </p:cNvSpPr>
          <p:nvPr/>
        </p:nvSpPr>
        <p:spPr bwMode="auto">
          <a:xfrm>
            <a:off x="533400" y="4951413"/>
            <a:ext cx="38639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9.</a:t>
            </a:r>
            <a:r>
              <a:rPr lang="en-US"/>
              <a:t> 6(</a:t>
            </a:r>
            <a:r>
              <a:rPr lang="en-US" i="1"/>
              <a:t>x </a:t>
            </a:r>
            <a:r>
              <a:rPr lang="en-US" altLang="en-US">
                <a:sym typeface="Symbol" pitchFamily="18" charset="2"/>
              </a:rPr>
              <a:t>–</a:t>
            </a:r>
            <a:r>
              <a:rPr lang="en-US"/>
              <a:t> 1) where </a:t>
            </a:r>
            <a:r>
              <a:rPr lang="en-US" i="1"/>
              <a:t>x</a:t>
            </a:r>
            <a:r>
              <a:rPr lang="en-US"/>
              <a:t> = 5</a:t>
            </a:r>
          </a:p>
        </p:txBody>
      </p:sp>
      <p:sp>
        <p:nvSpPr>
          <p:cNvPr id="10661" name="Text Box 421"/>
          <p:cNvSpPr txBox="1">
            <a:spLocks noChangeArrowheads="1"/>
          </p:cNvSpPr>
          <p:nvPr/>
        </p:nvSpPr>
        <p:spPr bwMode="auto">
          <a:xfrm>
            <a:off x="3611563" y="1801813"/>
            <a:ext cx="571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0000"/>
                </a:solidFill>
              </a:rPr>
              <a:t>–2</a:t>
            </a:r>
          </a:p>
        </p:txBody>
      </p:sp>
      <p:sp>
        <p:nvSpPr>
          <p:cNvPr id="10662" name="Text Box 422"/>
          <p:cNvSpPr txBox="1">
            <a:spLocks noChangeArrowheads="1"/>
          </p:cNvSpPr>
          <p:nvPr/>
        </p:nvSpPr>
        <p:spPr bwMode="auto">
          <a:xfrm>
            <a:off x="3690938" y="2578100"/>
            <a:ext cx="6826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0000"/>
                </a:solidFill>
              </a:rPr>
              <a:t>6.1</a:t>
            </a:r>
          </a:p>
        </p:txBody>
      </p:sp>
      <p:sp>
        <p:nvSpPr>
          <p:cNvPr id="10663" name="Text Box 423"/>
          <p:cNvSpPr txBox="1">
            <a:spLocks noChangeArrowheads="1"/>
          </p:cNvSpPr>
          <p:nvPr/>
        </p:nvSpPr>
        <p:spPr bwMode="auto">
          <a:xfrm>
            <a:off x="3865563" y="3238500"/>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0000"/>
                </a:solidFill>
              </a:rPr>
              <a:t>9</a:t>
            </a:r>
          </a:p>
        </p:txBody>
      </p:sp>
      <p:sp>
        <p:nvSpPr>
          <p:cNvPr id="10665" name="Text Box 425"/>
          <p:cNvSpPr txBox="1">
            <a:spLocks noChangeArrowheads="1"/>
          </p:cNvSpPr>
          <p:nvPr/>
        </p:nvSpPr>
        <p:spPr bwMode="auto">
          <a:xfrm>
            <a:off x="7077075" y="2590800"/>
            <a:ext cx="571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0000"/>
                </a:solidFill>
              </a:rPr>
              <a:t>18</a:t>
            </a:r>
          </a:p>
        </p:txBody>
      </p:sp>
      <p:sp>
        <p:nvSpPr>
          <p:cNvPr id="10666" name="Text Box 426"/>
          <p:cNvSpPr txBox="1">
            <a:spLocks noChangeArrowheads="1"/>
          </p:cNvSpPr>
          <p:nvPr/>
        </p:nvSpPr>
        <p:spPr bwMode="auto">
          <a:xfrm>
            <a:off x="7534275" y="3340100"/>
            <a:ext cx="571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0000"/>
                </a:solidFill>
              </a:rPr>
              <a:t>11</a:t>
            </a:r>
          </a:p>
        </p:txBody>
      </p:sp>
      <p:sp>
        <p:nvSpPr>
          <p:cNvPr id="10669" name="Text Box 429"/>
          <p:cNvSpPr txBox="1">
            <a:spLocks noChangeArrowheads="1"/>
          </p:cNvSpPr>
          <p:nvPr/>
        </p:nvSpPr>
        <p:spPr bwMode="auto">
          <a:xfrm>
            <a:off x="8153400" y="4495800"/>
            <a:ext cx="6826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0000"/>
                </a:solidFill>
              </a:rPr>
              <a:t>2.3</a:t>
            </a:r>
          </a:p>
        </p:txBody>
      </p:sp>
      <p:sp>
        <p:nvSpPr>
          <p:cNvPr id="10670" name="Text Box 430"/>
          <p:cNvSpPr txBox="1">
            <a:spLocks noChangeArrowheads="1"/>
          </p:cNvSpPr>
          <p:nvPr/>
        </p:nvSpPr>
        <p:spPr bwMode="auto">
          <a:xfrm>
            <a:off x="4343400" y="4953000"/>
            <a:ext cx="571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0000"/>
                </a:solidFill>
              </a:rPr>
              <a:t>24</a:t>
            </a:r>
          </a:p>
        </p:txBody>
      </p:sp>
      <p:sp>
        <p:nvSpPr>
          <p:cNvPr id="10671" name="Text Box 431"/>
          <p:cNvSpPr txBox="1">
            <a:spLocks noChangeArrowheads="1"/>
          </p:cNvSpPr>
          <p:nvPr/>
        </p:nvSpPr>
        <p:spPr bwMode="auto">
          <a:xfrm>
            <a:off x="5562600" y="5789613"/>
            <a:ext cx="571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0000"/>
                </a:solidFill>
              </a:rPr>
              <a:t>–6</a:t>
            </a:r>
          </a:p>
        </p:txBody>
      </p:sp>
      <p:pic>
        <p:nvPicPr>
          <p:cNvPr id="3098" name="Picture 432"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3962400"/>
            <a:ext cx="771525"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9" name="Picture 433"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76863" y="1676400"/>
            <a:ext cx="129540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0" name="Picture 434" descr="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91150" y="3162300"/>
            <a:ext cx="169545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675" name="Picture 435" descr="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14800" y="3962400"/>
            <a:ext cx="47625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676" name="Picture 436" descr="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43750" y="1671638"/>
            <a:ext cx="24765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10661"/>
                                        </p:tgtEl>
                                        <p:attrNameLst>
                                          <p:attrName>style.visibility</p:attrName>
                                        </p:attrNameLst>
                                      </p:cBhvr>
                                      <p:to>
                                        <p:strVal val="visible"/>
                                      </p:to>
                                    </p:set>
                                    <p:anim calcmode="lin" valueType="num">
                                      <p:cBhvr>
                                        <p:cTn id="7" dur="1000" fill="hold"/>
                                        <p:tgtEl>
                                          <p:spTgt spid="10661"/>
                                        </p:tgtEl>
                                        <p:attrNameLst>
                                          <p:attrName>ppt_w</p:attrName>
                                        </p:attrNameLst>
                                      </p:cBhvr>
                                      <p:tavLst>
                                        <p:tav tm="0">
                                          <p:val>
                                            <p:strVal val="#ppt_w+.3"/>
                                          </p:val>
                                        </p:tav>
                                        <p:tav tm="100000">
                                          <p:val>
                                            <p:strVal val="#ppt_w"/>
                                          </p:val>
                                        </p:tav>
                                      </p:tavLst>
                                    </p:anim>
                                    <p:anim calcmode="lin" valueType="num">
                                      <p:cBhvr>
                                        <p:cTn id="8" dur="1000" fill="hold"/>
                                        <p:tgtEl>
                                          <p:spTgt spid="10661"/>
                                        </p:tgtEl>
                                        <p:attrNameLst>
                                          <p:attrName>ppt_h</p:attrName>
                                        </p:attrNameLst>
                                      </p:cBhvr>
                                      <p:tavLst>
                                        <p:tav tm="0">
                                          <p:val>
                                            <p:strVal val="#ppt_h"/>
                                          </p:val>
                                        </p:tav>
                                        <p:tav tm="100000">
                                          <p:val>
                                            <p:strVal val="#ppt_h"/>
                                          </p:val>
                                        </p:tav>
                                      </p:tavLst>
                                    </p:anim>
                                    <p:animEffect transition="in" filter="fade">
                                      <p:cBhvr>
                                        <p:cTn id="9" dur="1000"/>
                                        <p:tgtEl>
                                          <p:spTgt spid="1066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nodeType="clickEffect">
                                  <p:stCondLst>
                                    <p:cond delay="0"/>
                                  </p:stCondLst>
                                  <p:childTnLst>
                                    <p:set>
                                      <p:cBhvr>
                                        <p:cTn id="13" dur="1" fill="hold">
                                          <p:stCondLst>
                                            <p:cond delay="0"/>
                                          </p:stCondLst>
                                        </p:cTn>
                                        <p:tgtEl>
                                          <p:spTgt spid="10676"/>
                                        </p:tgtEl>
                                        <p:attrNameLst>
                                          <p:attrName>style.visibility</p:attrName>
                                        </p:attrNameLst>
                                      </p:cBhvr>
                                      <p:to>
                                        <p:strVal val="visible"/>
                                      </p:to>
                                    </p:set>
                                    <p:anim calcmode="lin" valueType="num">
                                      <p:cBhvr>
                                        <p:cTn id="14" dur="1000" fill="hold"/>
                                        <p:tgtEl>
                                          <p:spTgt spid="10676"/>
                                        </p:tgtEl>
                                        <p:attrNameLst>
                                          <p:attrName>ppt_w</p:attrName>
                                        </p:attrNameLst>
                                      </p:cBhvr>
                                      <p:tavLst>
                                        <p:tav tm="0">
                                          <p:val>
                                            <p:strVal val="#ppt_w*0.70"/>
                                          </p:val>
                                        </p:tav>
                                        <p:tav tm="100000">
                                          <p:val>
                                            <p:strVal val="#ppt_w"/>
                                          </p:val>
                                        </p:tav>
                                      </p:tavLst>
                                    </p:anim>
                                    <p:anim calcmode="lin" valueType="num">
                                      <p:cBhvr>
                                        <p:cTn id="15" dur="1000" fill="hold"/>
                                        <p:tgtEl>
                                          <p:spTgt spid="10676"/>
                                        </p:tgtEl>
                                        <p:attrNameLst>
                                          <p:attrName>ppt_h</p:attrName>
                                        </p:attrNameLst>
                                      </p:cBhvr>
                                      <p:tavLst>
                                        <p:tav tm="0">
                                          <p:val>
                                            <p:strVal val="#ppt_h"/>
                                          </p:val>
                                        </p:tav>
                                        <p:tav tm="100000">
                                          <p:val>
                                            <p:strVal val="#ppt_h"/>
                                          </p:val>
                                        </p:tav>
                                      </p:tavLst>
                                    </p:anim>
                                    <p:animEffect transition="in" filter="fade">
                                      <p:cBhvr>
                                        <p:cTn id="16" dur="1000"/>
                                        <p:tgtEl>
                                          <p:spTgt spid="1067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10662"/>
                                        </p:tgtEl>
                                        <p:attrNameLst>
                                          <p:attrName>style.visibility</p:attrName>
                                        </p:attrNameLst>
                                      </p:cBhvr>
                                      <p:to>
                                        <p:strVal val="visible"/>
                                      </p:to>
                                    </p:set>
                                    <p:anim calcmode="lin" valueType="num">
                                      <p:cBhvr>
                                        <p:cTn id="21" dur="1000" fill="hold"/>
                                        <p:tgtEl>
                                          <p:spTgt spid="10662"/>
                                        </p:tgtEl>
                                        <p:attrNameLst>
                                          <p:attrName>ppt_w</p:attrName>
                                        </p:attrNameLst>
                                      </p:cBhvr>
                                      <p:tavLst>
                                        <p:tav tm="0">
                                          <p:val>
                                            <p:strVal val="#ppt_w*0.70"/>
                                          </p:val>
                                        </p:tav>
                                        <p:tav tm="100000">
                                          <p:val>
                                            <p:strVal val="#ppt_w"/>
                                          </p:val>
                                        </p:tav>
                                      </p:tavLst>
                                    </p:anim>
                                    <p:anim calcmode="lin" valueType="num">
                                      <p:cBhvr>
                                        <p:cTn id="22" dur="1000" fill="hold"/>
                                        <p:tgtEl>
                                          <p:spTgt spid="10662"/>
                                        </p:tgtEl>
                                        <p:attrNameLst>
                                          <p:attrName>ppt_h</p:attrName>
                                        </p:attrNameLst>
                                      </p:cBhvr>
                                      <p:tavLst>
                                        <p:tav tm="0">
                                          <p:val>
                                            <p:strVal val="#ppt_h"/>
                                          </p:val>
                                        </p:tav>
                                        <p:tav tm="100000">
                                          <p:val>
                                            <p:strVal val="#ppt_h"/>
                                          </p:val>
                                        </p:tav>
                                      </p:tavLst>
                                    </p:anim>
                                    <p:animEffect transition="in" filter="fade">
                                      <p:cBhvr>
                                        <p:cTn id="23" dur="1000"/>
                                        <p:tgtEl>
                                          <p:spTgt spid="10662"/>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10665"/>
                                        </p:tgtEl>
                                        <p:attrNameLst>
                                          <p:attrName>style.visibility</p:attrName>
                                        </p:attrNameLst>
                                      </p:cBhvr>
                                      <p:to>
                                        <p:strVal val="visible"/>
                                      </p:to>
                                    </p:set>
                                    <p:anim calcmode="lin" valueType="num">
                                      <p:cBhvr>
                                        <p:cTn id="28" dur="1000" fill="hold"/>
                                        <p:tgtEl>
                                          <p:spTgt spid="10665"/>
                                        </p:tgtEl>
                                        <p:attrNameLst>
                                          <p:attrName>ppt_w</p:attrName>
                                        </p:attrNameLst>
                                      </p:cBhvr>
                                      <p:tavLst>
                                        <p:tav tm="0">
                                          <p:val>
                                            <p:strVal val="#ppt_w*0.70"/>
                                          </p:val>
                                        </p:tav>
                                        <p:tav tm="100000">
                                          <p:val>
                                            <p:strVal val="#ppt_w"/>
                                          </p:val>
                                        </p:tav>
                                      </p:tavLst>
                                    </p:anim>
                                    <p:anim calcmode="lin" valueType="num">
                                      <p:cBhvr>
                                        <p:cTn id="29" dur="1000" fill="hold"/>
                                        <p:tgtEl>
                                          <p:spTgt spid="10665"/>
                                        </p:tgtEl>
                                        <p:attrNameLst>
                                          <p:attrName>ppt_h</p:attrName>
                                        </p:attrNameLst>
                                      </p:cBhvr>
                                      <p:tavLst>
                                        <p:tav tm="0">
                                          <p:val>
                                            <p:strVal val="#ppt_h"/>
                                          </p:val>
                                        </p:tav>
                                        <p:tav tm="100000">
                                          <p:val>
                                            <p:strVal val="#ppt_h"/>
                                          </p:val>
                                        </p:tav>
                                      </p:tavLst>
                                    </p:anim>
                                    <p:animEffect transition="in" filter="fade">
                                      <p:cBhvr>
                                        <p:cTn id="30" dur="1000"/>
                                        <p:tgtEl>
                                          <p:spTgt spid="10665"/>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0" presetClass="entr" presetSubtype="0" decel="100000" fill="hold" grpId="0" nodeType="clickEffect">
                                  <p:stCondLst>
                                    <p:cond delay="0"/>
                                  </p:stCondLst>
                                  <p:childTnLst>
                                    <p:set>
                                      <p:cBhvr>
                                        <p:cTn id="34" dur="1" fill="hold">
                                          <p:stCondLst>
                                            <p:cond delay="0"/>
                                          </p:stCondLst>
                                        </p:cTn>
                                        <p:tgtEl>
                                          <p:spTgt spid="10663"/>
                                        </p:tgtEl>
                                        <p:attrNameLst>
                                          <p:attrName>style.visibility</p:attrName>
                                        </p:attrNameLst>
                                      </p:cBhvr>
                                      <p:to>
                                        <p:strVal val="visible"/>
                                      </p:to>
                                    </p:set>
                                    <p:anim calcmode="lin" valueType="num">
                                      <p:cBhvr>
                                        <p:cTn id="35" dur="1000" fill="hold"/>
                                        <p:tgtEl>
                                          <p:spTgt spid="10663"/>
                                        </p:tgtEl>
                                        <p:attrNameLst>
                                          <p:attrName>ppt_w</p:attrName>
                                        </p:attrNameLst>
                                      </p:cBhvr>
                                      <p:tavLst>
                                        <p:tav tm="0">
                                          <p:val>
                                            <p:strVal val="#ppt_w+.3"/>
                                          </p:val>
                                        </p:tav>
                                        <p:tav tm="100000">
                                          <p:val>
                                            <p:strVal val="#ppt_w"/>
                                          </p:val>
                                        </p:tav>
                                      </p:tavLst>
                                    </p:anim>
                                    <p:anim calcmode="lin" valueType="num">
                                      <p:cBhvr>
                                        <p:cTn id="36" dur="1000" fill="hold"/>
                                        <p:tgtEl>
                                          <p:spTgt spid="10663"/>
                                        </p:tgtEl>
                                        <p:attrNameLst>
                                          <p:attrName>ppt_h</p:attrName>
                                        </p:attrNameLst>
                                      </p:cBhvr>
                                      <p:tavLst>
                                        <p:tav tm="0">
                                          <p:val>
                                            <p:strVal val="#ppt_h"/>
                                          </p:val>
                                        </p:tav>
                                        <p:tav tm="100000">
                                          <p:val>
                                            <p:strVal val="#ppt_h"/>
                                          </p:val>
                                        </p:tav>
                                      </p:tavLst>
                                    </p:anim>
                                    <p:animEffect transition="in" filter="fade">
                                      <p:cBhvr>
                                        <p:cTn id="37" dur="1000"/>
                                        <p:tgtEl>
                                          <p:spTgt spid="1066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0" presetClass="entr" presetSubtype="0" decel="100000" fill="hold" grpId="0" nodeType="clickEffect">
                                  <p:stCondLst>
                                    <p:cond delay="0"/>
                                  </p:stCondLst>
                                  <p:childTnLst>
                                    <p:set>
                                      <p:cBhvr>
                                        <p:cTn id="41" dur="1" fill="hold">
                                          <p:stCondLst>
                                            <p:cond delay="0"/>
                                          </p:stCondLst>
                                        </p:cTn>
                                        <p:tgtEl>
                                          <p:spTgt spid="10666"/>
                                        </p:tgtEl>
                                        <p:attrNameLst>
                                          <p:attrName>style.visibility</p:attrName>
                                        </p:attrNameLst>
                                      </p:cBhvr>
                                      <p:to>
                                        <p:strVal val="visible"/>
                                      </p:to>
                                    </p:set>
                                    <p:anim calcmode="lin" valueType="num">
                                      <p:cBhvr>
                                        <p:cTn id="42" dur="1000" fill="hold"/>
                                        <p:tgtEl>
                                          <p:spTgt spid="10666"/>
                                        </p:tgtEl>
                                        <p:attrNameLst>
                                          <p:attrName>ppt_w</p:attrName>
                                        </p:attrNameLst>
                                      </p:cBhvr>
                                      <p:tavLst>
                                        <p:tav tm="0">
                                          <p:val>
                                            <p:strVal val="#ppt_w+.3"/>
                                          </p:val>
                                        </p:tav>
                                        <p:tav tm="100000">
                                          <p:val>
                                            <p:strVal val="#ppt_w"/>
                                          </p:val>
                                        </p:tav>
                                      </p:tavLst>
                                    </p:anim>
                                    <p:anim calcmode="lin" valueType="num">
                                      <p:cBhvr>
                                        <p:cTn id="43" dur="1000" fill="hold"/>
                                        <p:tgtEl>
                                          <p:spTgt spid="10666"/>
                                        </p:tgtEl>
                                        <p:attrNameLst>
                                          <p:attrName>ppt_h</p:attrName>
                                        </p:attrNameLst>
                                      </p:cBhvr>
                                      <p:tavLst>
                                        <p:tav tm="0">
                                          <p:val>
                                            <p:strVal val="#ppt_h"/>
                                          </p:val>
                                        </p:tav>
                                        <p:tav tm="100000">
                                          <p:val>
                                            <p:strVal val="#ppt_h"/>
                                          </p:val>
                                        </p:tav>
                                      </p:tavLst>
                                    </p:anim>
                                    <p:animEffect transition="in" filter="fade">
                                      <p:cBhvr>
                                        <p:cTn id="44" dur="1000"/>
                                        <p:tgtEl>
                                          <p:spTgt spid="10666"/>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55" presetClass="entr" presetSubtype="0" fill="hold" nodeType="clickEffect">
                                  <p:stCondLst>
                                    <p:cond delay="0"/>
                                  </p:stCondLst>
                                  <p:childTnLst>
                                    <p:set>
                                      <p:cBhvr>
                                        <p:cTn id="48" dur="1" fill="hold">
                                          <p:stCondLst>
                                            <p:cond delay="0"/>
                                          </p:stCondLst>
                                        </p:cTn>
                                        <p:tgtEl>
                                          <p:spTgt spid="10675"/>
                                        </p:tgtEl>
                                        <p:attrNameLst>
                                          <p:attrName>style.visibility</p:attrName>
                                        </p:attrNameLst>
                                      </p:cBhvr>
                                      <p:to>
                                        <p:strVal val="visible"/>
                                      </p:to>
                                    </p:set>
                                    <p:anim calcmode="lin" valueType="num">
                                      <p:cBhvr>
                                        <p:cTn id="49" dur="1000" fill="hold"/>
                                        <p:tgtEl>
                                          <p:spTgt spid="10675"/>
                                        </p:tgtEl>
                                        <p:attrNameLst>
                                          <p:attrName>ppt_w</p:attrName>
                                        </p:attrNameLst>
                                      </p:cBhvr>
                                      <p:tavLst>
                                        <p:tav tm="0">
                                          <p:val>
                                            <p:strVal val="#ppt_w*0.70"/>
                                          </p:val>
                                        </p:tav>
                                        <p:tav tm="100000">
                                          <p:val>
                                            <p:strVal val="#ppt_w"/>
                                          </p:val>
                                        </p:tav>
                                      </p:tavLst>
                                    </p:anim>
                                    <p:anim calcmode="lin" valueType="num">
                                      <p:cBhvr>
                                        <p:cTn id="50" dur="1000" fill="hold"/>
                                        <p:tgtEl>
                                          <p:spTgt spid="10675"/>
                                        </p:tgtEl>
                                        <p:attrNameLst>
                                          <p:attrName>ppt_h</p:attrName>
                                        </p:attrNameLst>
                                      </p:cBhvr>
                                      <p:tavLst>
                                        <p:tav tm="0">
                                          <p:val>
                                            <p:strVal val="#ppt_h"/>
                                          </p:val>
                                        </p:tav>
                                        <p:tav tm="100000">
                                          <p:val>
                                            <p:strVal val="#ppt_h"/>
                                          </p:val>
                                        </p:tav>
                                      </p:tavLst>
                                    </p:anim>
                                    <p:animEffect transition="in" filter="fade">
                                      <p:cBhvr>
                                        <p:cTn id="51" dur="1000"/>
                                        <p:tgtEl>
                                          <p:spTgt spid="10675"/>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55" presetClass="entr" presetSubtype="0" fill="hold" grpId="0" nodeType="clickEffect">
                                  <p:stCondLst>
                                    <p:cond delay="0"/>
                                  </p:stCondLst>
                                  <p:childTnLst>
                                    <p:set>
                                      <p:cBhvr>
                                        <p:cTn id="55" dur="1" fill="hold">
                                          <p:stCondLst>
                                            <p:cond delay="0"/>
                                          </p:stCondLst>
                                        </p:cTn>
                                        <p:tgtEl>
                                          <p:spTgt spid="10669"/>
                                        </p:tgtEl>
                                        <p:attrNameLst>
                                          <p:attrName>style.visibility</p:attrName>
                                        </p:attrNameLst>
                                      </p:cBhvr>
                                      <p:to>
                                        <p:strVal val="visible"/>
                                      </p:to>
                                    </p:set>
                                    <p:anim calcmode="lin" valueType="num">
                                      <p:cBhvr>
                                        <p:cTn id="56" dur="1000" fill="hold"/>
                                        <p:tgtEl>
                                          <p:spTgt spid="10669"/>
                                        </p:tgtEl>
                                        <p:attrNameLst>
                                          <p:attrName>ppt_w</p:attrName>
                                        </p:attrNameLst>
                                      </p:cBhvr>
                                      <p:tavLst>
                                        <p:tav tm="0">
                                          <p:val>
                                            <p:strVal val="#ppt_w*0.70"/>
                                          </p:val>
                                        </p:tav>
                                        <p:tav tm="100000">
                                          <p:val>
                                            <p:strVal val="#ppt_w"/>
                                          </p:val>
                                        </p:tav>
                                      </p:tavLst>
                                    </p:anim>
                                    <p:anim calcmode="lin" valueType="num">
                                      <p:cBhvr>
                                        <p:cTn id="57" dur="1000" fill="hold"/>
                                        <p:tgtEl>
                                          <p:spTgt spid="10669"/>
                                        </p:tgtEl>
                                        <p:attrNameLst>
                                          <p:attrName>ppt_h</p:attrName>
                                        </p:attrNameLst>
                                      </p:cBhvr>
                                      <p:tavLst>
                                        <p:tav tm="0">
                                          <p:val>
                                            <p:strVal val="#ppt_h"/>
                                          </p:val>
                                        </p:tav>
                                        <p:tav tm="100000">
                                          <p:val>
                                            <p:strVal val="#ppt_h"/>
                                          </p:val>
                                        </p:tav>
                                      </p:tavLst>
                                    </p:anim>
                                    <p:animEffect transition="in" filter="fade">
                                      <p:cBhvr>
                                        <p:cTn id="58" dur="1000"/>
                                        <p:tgtEl>
                                          <p:spTgt spid="10669"/>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50" presetClass="entr" presetSubtype="0" decel="100000" fill="hold" grpId="0" nodeType="clickEffect">
                                  <p:stCondLst>
                                    <p:cond delay="0"/>
                                  </p:stCondLst>
                                  <p:childTnLst>
                                    <p:set>
                                      <p:cBhvr>
                                        <p:cTn id="62" dur="1" fill="hold">
                                          <p:stCondLst>
                                            <p:cond delay="0"/>
                                          </p:stCondLst>
                                        </p:cTn>
                                        <p:tgtEl>
                                          <p:spTgt spid="10670"/>
                                        </p:tgtEl>
                                        <p:attrNameLst>
                                          <p:attrName>style.visibility</p:attrName>
                                        </p:attrNameLst>
                                      </p:cBhvr>
                                      <p:to>
                                        <p:strVal val="visible"/>
                                      </p:to>
                                    </p:set>
                                    <p:anim calcmode="lin" valueType="num">
                                      <p:cBhvr>
                                        <p:cTn id="63" dur="1000" fill="hold"/>
                                        <p:tgtEl>
                                          <p:spTgt spid="10670"/>
                                        </p:tgtEl>
                                        <p:attrNameLst>
                                          <p:attrName>ppt_w</p:attrName>
                                        </p:attrNameLst>
                                      </p:cBhvr>
                                      <p:tavLst>
                                        <p:tav tm="0">
                                          <p:val>
                                            <p:strVal val="#ppt_w+.3"/>
                                          </p:val>
                                        </p:tav>
                                        <p:tav tm="100000">
                                          <p:val>
                                            <p:strVal val="#ppt_w"/>
                                          </p:val>
                                        </p:tav>
                                      </p:tavLst>
                                    </p:anim>
                                    <p:anim calcmode="lin" valueType="num">
                                      <p:cBhvr>
                                        <p:cTn id="64" dur="1000" fill="hold"/>
                                        <p:tgtEl>
                                          <p:spTgt spid="10670"/>
                                        </p:tgtEl>
                                        <p:attrNameLst>
                                          <p:attrName>ppt_h</p:attrName>
                                        </p:attrNameLst>
                                      </p:cBhvr>
                                      <p:tavLst>
                                        <p:tav tm="0">
                                          <p:val>
                                            <p:strVal val="#ppt_h"/>
                                          </p:val>
                                        </p:tav>
                                        <p:tav tm="100000">
                                          <p:val>
                                            <p:strVal val="#ppt_h"/>
                                          </p:val>
                                        </p:tav>
                                      </p:tavLst>
                                    </p:anim>
                                    <p:animEffect transition="in" filter="fade">
                                      <p:cBhvr>
                                        <p:cTn id="65" dur="1000"/>
                                        <p:tgtEl>
                                          <p:spTgt spid="10670"/>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50" presetClass="entr" presetSubtype="0" decel="100000" fill="hold" grpId="0" nodeType="clickEffect">
                                  <p:stCondLst>
                                    <p:cond delay="0"/>
                                  </p:stCondLst>
                                  <p:childTnLst>
                                    <p:set>
                                      <p:cBhvr>
                                        <p:cTn id="69" dur="1" fill="hold">
                                          <p:stCondLst>
                                            <p:cond delay="0"/>
                                          </p:stCondLst>
                                        </p:cTn>
                                        <p:tgtEl>
                                          <p:spTgt spid="10671"/>
                                        </p:tgtEl>
                                        <p:attrNameLst>
                                          <p:attrName>style.visibility</p:attrName>
                                        </p:attrNameLst>
                                      </p:cBhvr>
                                      <p:to>
                                        <p:strVal val="visible"/>
                                      </p:to>
                                    </p:set>
                                    <p:anim calcmode="lin" valueType="num">
                                      <p:cBhvr>
                                        <p:cTn id="70" dur="1000" fill="hold"/>
                                        <p:tgtEl>
                                          <p:spTgt spid="10671"/>
                                        </p:tgtEl>
                                        <p:attrNameLst>
                                          <p:attrName>ppt_w</p:attrName>
                                        </p:attrNameLst>
                                      </p:cBhvr>
                                      <p:tavLst>
                                        <p:tav tm="0">
                                          <p:val>
                                            <p:strVal val="#ppt_w+.3"/>
                                          </p:val>
                                        </p:tav>
                                        <p:tav tm="100000">
                                          <p:val>
                                            <p:strVal val="#ppt_w"/>
                                          </p:val>
                                        </p:tav>
                                      </p:tavLst>
                                    </p:anim>
                                    <p:anim calcmode="lin" valueType="num">
                                      <p:cBhvr>
                                        <p:cTn id="71" dur="1000" fill="hold"/>
                                        <p:tgtEl>
                                          <p:spTgt spid="10671"/>
                                        </p:tgtEl>
                                        <p:attrNameLst>
                                          <p:attrName>ppt_h</p:attrName>
                                        </p:attrNameLst>
                                      </p:cBhvr>
                                      <p:tavLst>
                                        <p:tav tm="0">
                                          <p:val>
                                            <p:strVal val="#ppt_h"/>
                                          </p:val>
                                        </p:tav>
                                        <p:tav tm="100000">
                                          <p:val>
                                            <p:strVal val="#ppt_h"/>
                                          </p:val>
                                        </p:tav>
                                      </p:tavLst>
                                    </p:anim>
                                    <p:animEffect transition="in" filter="fade">
                                      <p:cBhvr>
                                        <p:cTn id="72" dur="1000"/>
                                        <p:tgtEl>
                                          <p:spTgt spid="106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61" grpId="0"/>
      <p:bldP spid="10662" grpId="0"/>
      <p:bldP spid="10663" grpId="0"/>
      <p:bldP spid="10665" grpId="0"/>
      <p:bldP spid="10666" grpId="0"/>
      <p:bldP spid="10669" grpId="0"/>
      <p:bldP spid="10670" grpId="0"/>
      <p:bldP spid="1067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4"/>
          <p:cNvSpPr txBox="1">
            <a:spLocks noChangeArrowheads="1"/>
          </p:cNvSpPr>
          <p:nvPr/>
        </p:nvSpPr>
        <p:spPr bwMode="auto">
          <a:xfrm>
            <a:off x="0" y="8763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2a</a:t>
            </a:r>
            <a:endParaRPr lang="en-US" altLang="en-US" sz="2600">
              <a:solidFill>
                <a:schemeClr val="accent2"/>
              </a:solidFill>
              <a:latin typeface="Arial MT Bl" charset="0"/>
            </a:endParaRPr>
          </a:p>
        </p:txBody>
      </p:sp>
      <p:sp>
        <p:nvSpPr>
          <p:cNvPr id="21507" name="Text Box 5"/>
          <p:cNvSpPr txBox="1">
            <a:spLocks noChangeArrowheads="1"/>
          </p:cNvSpPr>
          <p:nvPr/>
        </p:nvSpPr>
        <p:spPr bwMode="auto">
          <a:xfrm>
            <a:off x="0" y="1277938"/>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Find the indicated term of the arithmetic sequence. </a:t>
            </a:r>
          </a:p>
        </p:txBody>
      </p:sp>
      <p:sp>
        <p:nvSpPr>
          <p:cNvPr id="21508" name="Text Box 6"/>
          <p:cNvSpPr txBox="1">
            <a:spLocks noChangeArrowheads="1"/>
          </p:cNvSpPr>
          <p:nvPr/>
        </p:nvSpPr>
        <p:spPr bwMode="auto">
          <a:xfrm>
            <a:off x="423863" y="1814513"/>
            <a:ext cx="4924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 60th term: 11, 5, –1, –7, …</a:t>
            </a:r>
          </a:p>
        </p:txBody>
      </p:sp>
      <p:sp>
        <p:nvSpPr>
          <p:cNvPr id="372745" name="Text Box 9"/>
          <p:cNvSpPr txBox="1">
            <a:spLocks noChangeArrowheads="1"/>
          </p:cNvSpPr>
          <p:nvPr/>
        </p:nvSpPr>
        <p:spPr bwMode="auto">
          <a:xfrm>
            <a:off x="461963" y="2392363"/>
            <a:ext cx="5788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Step 1 </a:t>
            </a:r>
            <a:r>
              <a:rPr lang="en-US"/>
              <a:t>Find the common difference.</a:t>
            </a:r>
            <a:endParaRPr lang="en-US" b="1"/>
          </a:p>
        </p:txBody>
      </p:sp>
      <p:sp>
        <p:nvSpPr>
          <p:cNvPr id="372746" name="Rectangle 10"/>
          <p:cNvSpPr>
            <a:spLocks noChangeArrowheads="1"/>
          </p:cNvSpPr>
          <p:nvPr/>
        </p:nvSpPr>
        <p:spPr bwMode="auto">
          <a:xfrm>
            <a:off x="776288" y="2855913"/>
            <a:ext cx="2613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r>
              <a:rPr lang="en-US"/>
              <a:t>11, 5, –1, –7,</a:t>
            </a:r>
            <a:r>
              <a:rPr lang="en-US">
                <a:latin typeface="Arial" charset="0"/>
              </a:rPr>
              <a:t>…</a:t>
            </a:r>
            <a:endParaRPr lang="en-US"/>
          </a:p>
        </p:txBody>
      </p:sp>
      <p:grpSp>
        <p:nvGrpSpPr>
          <p:cNvPr id="2" name="Group 45"/>
          <p:cNvGrpSpPr>
            <a:grpSpLocks/>
          </p:cNvGrpSpPr>
          <p:nvPr/>
        </p:nvGrpSpPr>
        <p:grpSpPr bwMode="auto">
          <a:xfrm>
            <a:off x="1044575" y="3219450"/>
            <a:ext cx="1778000" cy="631825"/>
            <a:chOff x="658" y="2052"/>
            <a:chExt cx="1120" cy="398"/>
          </a:xfrm>
        </p:grpSpPr>
        <p:grpSp>
          <p:nvGrpSpPr>
            <p:cNvPr id="21527" name="Group 43"/>
            <p:cNvGrpSpPr>
              <a:grpSpLocks/>
            </p:cNvGrpSpPr>
            <p:nvPr/>
          </p:nvGrpSpPr>
          <p:grpSpPr bwMode="auto">
            <a:xfrm>
              <a:off x="786" y="2052"/>
              <a:ext cx="933" cy="157"/>
              <a:chOff x="786" y="2052"/>
              <a:chExt cx="933" cy="157"/>
            </a:xfrm>
          </p:grpSpPr>
          <p:sp>
            <p:nvSpPr>
              <p:cNvPr id="21529" name="Arc 12"/>
              <p:cNvSpPr>
                <a:spLocks/>
              </p:cNvSpPr>
              <p:nvPr/>
            </p:nvSpPr>
            <p:spPr bwMode="auto">
              <a:xfrm rot="10848254" flipH="1">
                <a:off x="786" y="2052"/>
                <a:ext cx="183" cy="144"/>
              </a:xfrm>
              <a:custGeom>
                <a:avLst/>
                <a:gdLst>
                  <a:gd name="T0" fmla="*/ 0 w 42369"/>
                  <a:gd name="T1" fmla="*/ 1 h 21600"/>
                  <a:gd name="T2" fmla="*/ 1 w 42369"/>
                  <a:gd name="T3" fmla="*/ 1 h 21600"/>
                  <a:gd name="T4" fmla="*/ 0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21530" name="Arc 13"/>
              <p:cNvSpPr>
                <a:spLocks/>
              </p:cNvSpPr>
              <p:nvPr/>
            </p:nvSpPr>
            <p:spPr bwMode="auto">
              <a:xfrm rot="11349023" flipH="1">
                <a:off x="1038" y="2052"/>
                <a:ext cx="279" cy="144"/>
              </a:xfrm>
              <a:custGeom>
                <a:avLst/>
                <a:gdLst>
                  <a:gd name="T0" fmla="*/ 0 w 42369"/>
                  <a:gd name="T1" fmla="*/ 1 h 21600"/>
                  <a:gd name="T2" fmla="*/ 2 w 42369"/>
                  <a:gd name="T3" fmla="*/ 1 h 21600"/>
                  <a:gd name="T4" fmla="*/ 1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21531" name="Arc 14"/>
              <p:cNvSpPr>
                <a:spLocks/>
              </p:cNvSpPr>
              <p:nvPr/>
            </p:nvSpPr>
            <p:spPr bwMode="auto">
              <a:xfrm rot="10848254" flipH="1">
                <a:off x="1383" y="2064"/>
                <a:ext cx="336" cy="145"/>
              </a:xfrm>
              <a:custGeom>
                <a:avLst/>
                <a:gdLst>
                  <a:gd name="T0" fmla="*/ 0 w 42369"/>
                  <a:gd name="T1" fmla="*/ 1 h 21600"/>
                  <a:gd name="T2" fmla="*/ 3 w 42369"/>
                  <a:gd name="T3" fmla="*/ 1 h 21600"/>
                  <a:gd name="T4" fmla="*/ 1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grpSp>
        <p:sp>
          <p:nvSpPr>
            <p:cNvPr id="21528" name="Text Box 15"/>
            <p:cNvSpPr txBox="1">
              <a:spLocks noChangeArrowheads="1"/>
            </p:cNvSpPr>
            <p:nvPr/>
          </p:nvSpPr>
          <p:spPr bwMode="auto">
            <a:xfrm>
              <a:off x="658" y="2162"/>
              <a:ext cx="112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3300"/>
                  </a:solidFill>
                </a:rPr>
                <a:t>–6  –6  –6</a:t>
              </a:r>
            </a:p>
          </p:txBody>
        </p:sp>
      </p:grpSp>
      <p:sp>
        <p:nvSpPr>
          <p:cNvPr id="372752" name="Text Box 16"/>
          <p:cNvSpPr txBox="1">
            <a:spLocks noChangeArrowheads="1"/>
          </p:cNvSpPr>
          <p:nvPr/>
        </p:nvSpPr>
        <p:spPr bwMode="auto">
          <a:xfrm>
            <a:off x="3429000" y="2867025"/>
            <a:ext cx="42005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The common difference is –6.</a:t>
            </a:r>
          </a:p>
        </p:txBody>
      </p:sp>
      <p:sp>
        <p:nvSpPr>
          <p:cNvPr id="372753" name="Text Box 17"/>
          <p:cNvSpPr txBox="1">
            <a:spLocks noChangeArrowheads="1"/>
          </p:cNvSpPr>
          <p:nvPr/>
        </p:nvSpPr>
        <p:spPr bwMode="auto">
          <a:xfrm>
            <a:off x="504825" y="3736975"/>
            <a:ext cx="66452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Step 2 </a:t>
            </a:r>
            <a:r>
              <a:rPr lang="en-US"/>
              <a:t>Write a rule to find the 60th term.</a:t>
            </a:r>
            <a:endParaRPr lang="en-US" b="1"/>
          </a:p>
        </p:txBody>
      </p:sp>
      <p:sp>
        <p:nvSpPr>
          <p:cNvPr id="372759" name="Text Box 23"/>
          <p:cNvSpPr txBox="1">
            <a:spLocks noChangeArrowheads="1"/>
          </p:cNvSpPr>
          <p:nvPr/>
        </p:nvSpPr>
        <p:spPr bwMode="auto">
          <a:xfrm>
            <a:off x="5489575" y="6116638"/>
            <a:ext cx="426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The 60th term is –343.</a:t>
            </a:r>
          </a:p>
        </p:txBody>
      </p:sp>
      <p:sp>
        <p:nvSpPr>
          <p:cNvPr id="372760" name="Text Box 24"/>
          <p:cNvSpPr txBox="1">
            <a:spLocks noChangeArrowheads="1"/>
          </p:cNvSpPr>
          <p:nvPr/>
        </p:nvSpPr>
        <p:spPr bwMode="auto">
          <a:xfrm>
            <a:off x="3765550" y="4125913"/>
            <a:ext cx="4451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Write a rule to find the nth term.</a:t>
            </a:r>
          </a:p>
        </p:txBody>
      </p:sp>
      <p:sp>
        <p:nvSpPr>
          <p:cNvPr id="372761" name="Text Box 25"/>
          <p:cNvSpPr txBox="1">
            <a:spLocks noChangeArrowheads="1"/>
          </p:cNvSpPr>
          <p:nvPr/>
        </p:nvSpPr>
        <p:spPr bwMode="auto">
          <a:xfrm>
            <a:off x="3765550" y="5276850"/>
            <a:ext cx="55387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Simplify the expression in parentheses.</a:t>
            </a:r>
          </a:p>
        </p:txBody>
      </p:sp>
      <p:sp>
        <p:nvSpPr>
          <p:cNvPr id="372762" name="Text Box 26"/>
          <p:cNvSpPr txBox="1">
            <a:spLocks noChangeArrowheads="1"/>
          </p:cNvSpPr>
          <p:nvPr/>
        </p:nvSpPr>
        <p:spPr bwMode="auto">
          <a:xfrm>
            <a:off x="3765550" y="5737225"/>
            <a:ext cx="13033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Multiply.</a:t>
            </a:r>
          </a:p>
        </p:txBody>
      </p:sp>
      <p:sp>
        <p:nvSpPr>
          <p:cNvPr id="372763" name="Text Box 27"/>
          <p:cNvSpPr txBox="1">
            <a:spLocks noChangeArrowheads="1"/>
          </p:cNvSpPr>
          <p:nvPr/>
        </p:nvSpPr>
        <p:spPr bwMode="auto">
          <a:xfrm>
            <a:off x="3765550" y="6156325"/>
            <a:ext cx="811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Add.</a:t>
            </a:r>
          </a:p>
        </p:txBody>
      </p:sp>
      <p:sp>
        <p:nvSpPr>
          <p:cNvPr id="372765" name="Text Box 29"/>
          <p:cNvSpPr txBox="1">
            <a:spLocks noChangeArrowheads="1"/>
          </p:cNvSpPr>
          <p:nvPr/>
        </p:nvSpPr>
        <p:spPr bwMode="auto">
          <a:xfrm>
            <a:off x="3765550" y="4503738"/>
            <a:ext cx="469423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4488" indent="-344488">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Substitute 11 for a</a:t>
            </a:r>
            <a:r>
              <a:rPr lang="en-US" i="1" baseline="-25000">
                <a:solidFill>
                  <a:srgbClr val="3333FF"/>
                </a:solidFill>
                <a:latin typeface="Arial" charset="0"/>
              </a:rPr>
              <a:t>1</a:t>
            </a:r>
            <a:r>
              <a:rPr lang="en-US" i="1">
                <a:solidFill>
                  <a:srgbClr val="3333FF"/>
                </a:solidFill>
                <a:latin typeface="Arial" charset="0"/>
              </a:rPr>
              <a:t>, 60 for n, and –6 for d.</a:t>
            </a:r>
          </a:p>
        </p:txBody>
      </p:sp>
      <p:sp>
        <p:nvSpPr>
          <p:cNvPr id="21520" name="Line 42"/>
          <p:cNvSpPr>
            <a:spLocks noChangeShapeType="1"/>
          </p:cNvSpPr>
          <p:nvPr/>
        </p:nvSpPr>
        <p:spPr bwMode="auto">
          <a:xfrm>
            <a:off x="914400" y="4038600"/>
            <a:ext cx="0" cy="22098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p>
            <a:endParaRPr lang="en-US"/>
          </a:p>
        </p:txBody>
      </p:sp>
      <p:sp>
        <p:nvSpPr>
          <p:cNvPr id="372795" name="Text Box 59"/>
          <p:cNvSpPr txBox="1">
            <a:spLocks noChangeArrowheads="1"/>
          </p:cNvSpPr>
          <p:nvPr/>
        </p:nvSpPr>
        <p:spPr bwMode="auto">
          <a:xfrm>
            <a:off x="230188" y="4119563"/>
            <a:ext cx="3419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t>a</a:t>
            </a:r>
            <a:r>
              <a:rPr lang="en-US" i="1" baseline="-25000">
                <a:solidFill>
                  <a:srgbClr val="FF0000"/>
                </a:solidFill>
              </a:rPr>
              <a:t>n</a:t>
            </a:r>
            <a:r>
              <a:rPr lang="en-US"/>
              <a:t> = </a:t>
            </a:r>
            <a:r>
              <a:rPr lang="en-US" i="1">
                <a:solidFill>
                  <a:srgbClr val="00CC00"/>
                </a:solidFill>
              </a:rPr>
              <a:t>a</a:t>
            </a:r>
            <a:r>
              <a:rPr lang="en-US" baseline="-25000">
                <a:solidFill>
                  <a:srgbClr val="00CC00"/>
                </a:solidFill>
              </a:rPr>
              <a:t>1</a:t>
            </a:r>
            <a:r>
              <a:rPr lang="en-US"/>
              <a:t> + (</a:t>
            </a:r>
            <a:r>
              <a:rPr lang="en-US" i="1">
                <a:solidFill>
                  <a:srgbClr val="FF0000"/>
                </a:solidFill>
              </a:rPr>
              <a:t>n</a:t>
            </a:r>
            <a:r>
              <a:rPr lang="en-US"/>
              <a:t> </a:t>
            </a:r>
            <a:r>
              <a:rPr lang="en-US">
                <a:latin typeface="Arial" charset="0"/>
              </a:rPr>
              <a:t>–</a:t>
            </a:r>
            <a:r>
              <a:rPr lang="en-US"/>
              <a:t> 1)</a:t>
            </a:r>
            <a:r>
              <a:rPr lang="en-US" i="1">
                <a:solidFill>
                  <a:schemeClr val="accent2"/>
                </a:solidFill>
              </a:rPr>
              <a:t>d</a:t>
            </a:r>
          </a:p>
        </p:txBody>
      </p:sp>
      <p:sp>
        <p:nvSpPr>
          <p:cNvPr id="372796" name="Text Box 60"/>
          <p:cNvSpPr txBox="1">
            <a:spLocks noChangeArrowheads="1"/>
          </p:cNvSpPr>
          <p:nvPr/>
        </p:nvSpPr>
        <p:spPr bwMode="auto">
          <a:xfrm>
            <a:off x="112713" y="4602163"/>
            <a:ext cx="44545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t>a</a:t>
            </a:r>
            <a:r>
              <a:rPr lang="en-US" baseline="-25000">
                <a:solidFill>
                  <a:srgbClr val="FF0000"/>
                </a:solidFill>
              </a:rPr>
              <a:t>60</a:t>
            </a:r>
            <a:r>
              <a:rPr lang="en-US"/>
              <a:t> = </a:t>
            </a:r>
            <a:r>
              <a:rPr lang="en-US">
                <a:solidFill>
                  <a:srgbClr val="00CC00"/>
                </a:solidFill>
              </a:rPr>
              <a:t>11</a:t>
            </a:r>
            <a:r>
              <a:rPr lang="en-US"/>
              <a:t> + (</a:t>
            </a:r>
            <a:r>
              <a:rPr lang="en-US">
                <a:solidFill>
                  <a:srgbClr val="FF0000"/>
                </a:solidFill>
              </a:rPr>
              <a:t>60</a:t>
            </a:r>
            <a:r>
              <a:rPr lang="en-US"/>
              <a:t> </a:t>
            </a:r>
            <a:r>
              <a:rPr lang="en-US">
                <a:latin typeface="Arial" charset="0"/>
              </a:rPr>
              <a:t>–</a:t>
            </a:r>
            <a:r>
              <a:rPr lang="en-US"/>
              <a:t> 1)</a:t>
            </a:r>
            <a:r>
              <a:rPr lang="en-US">
                <a:solidFill>
                  <a:schemeClr val="accent2"/>
                </a:solidFill>
              </a:rPr>
              <a:t>(</a:t>
            </a:r>
            <a:r>
              <a:rPr lang="en-US">
                <a:solidFill>
                  <a:schemeClr val="accent2"/>
                </a:solidFill>
                <a:latin typeface="Arial" charset="0"/>
              </a:rPr>
              <a:t>–</a:t>
            </a:r>
            <a:r>
              <a:rPr lang="en-US">
                <a:solidFill>
                  <a:schemeClr val="accent2"/>
                </a:solidFill>
              </a:rPr>
              <a:t>6)</a:t>
            </a:r>
          </a:p>
        </p:txBody>
      </p:sp>
      <p:sp>
        <p:nvSpPr>
          <p:cNvPr id="372797" name="Text Box 61"/>
          <p:cNvSpPr txBox="1">
            <a:spLocks noChangeArrowheads="1"/>
          </p:cNvSpPr>
          <p:nvPr/>
        </p:nvSpPr>
        <p:spPr bwMode="auto">
          <a:xfrm>
            <a:off x="655638" y="5237163"/>
            <a:ext cx="2955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 11 + (</a:t>
            </a:r>
            <a:r>
              <a:rPr lang="en-US">
                <a:solidFill>
                  <a:srgbClr val="FF0000"/>
                </a:solidFill>
              </a:rPr>
              <a:t>59</a:t>
            </a:r>
            <a:r>
              <a:rPr lang="en-US"/>
              <a:t>)(</a:t>
            </a:r>
            <a:r>
              <a:rPr lang="en-US">
                <a:latin typeface="Arial" charset="0"/>
              </a:rPr>
              <a:t>–</a:t>
            </a:r>
            <a:r>
              <a:rPr lang="en-US"/>
              <a:t>6)</a:t>
            </a:r>
          </a:p>
        </p:txBody>
      </p:sp>
      <p:sp>
        <p:nvSpPr>
          <p:cNvPr id="372798" name="Text Box 62"/>
          <p:cNvSpPr txBox="1">
            <a:spLocks noChangeArrowheads="1"/>
          </p:cNvSpPr>
          <p:nvPr/>
        </p:nvSpPr>
        <p:spPr bwMode="auto">
          <a:xfrm>
            <a:off x="665163" y="5699125"/>
            <a:ext cx="2955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 11 + (</a:t>
            </a:r>
            <a:r>
              <a:rPr lang="en-US">
                <a:solidFill>
                  <a:srgbClr val="FF0000"/>
                </a:solidFill>
                <a:latin typeface="Arial" charset="0"/>
              </a:rPr>
              <a:t>–</a:t>
            </a:r>
            <a:r>
              <a:rPr lang="en-US">
                <a:solidFill>
                  <a:srgbClr val="FF0000"/>
                </a:solidFill>
              </a:rPr>
              <a:t>354</a:t>
            </a:r>
            <a:r>
              <a:rPr lang="en-US"/>
              <a:t>)</a:t>
            </a:r>
          </a:p>
        </p:txBody>
      </p:sp>
      <p:sp>
        <p:nvSpPr>
          <p:cNvPr id="372799" name="Text Box 63"/>
          <p:cNvSpPr txBox="1">
            <a:spLocks noChangeArrowheads="1"/>
          </p:cNvSpPr>
          <p:nvPr/>
        </p:nvSpPr>
        <p:spPr bwMode="auto">
          <a:xfrm>
            <a:off x="654050" y="6083300"/>
            <a:ext cx="2955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 </a:t>
            </a:r>
            <a:r>
              <a:rPr lang="en-US">
                <a:latin typeface="Arial" charset="0"/>
              </a:rPr>
              <a:t>–</a:t>
            </a:r>
            <a:r>
              <a:rPr lang="en-US"/>
              <a:t>343</a:t>
            </a:r>
          </a:p>
        </p:txBody>
      </p:sp>
      <p:sp>
        <p:nvSpPr>
          <p:cNvPr id="21526" name="Text Box 64"/>
          <p:cNvSpPr txBox="1">
            <a:spLocks noChangeArrowheads="1"/>
          </p:cNvSpPr>
          <p:nvPr/>
        </p:nvSpPr>
        <p:spPr bwMode="auto">
          <a:xfrm>
            <a:off x="962025" y="4733925"/>
            <a:ext cx="627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72745"/>
                                        </p:tgtEl>
                                        <p:attrNameLst>
                                          <p:attrName>style.visibility</p:attrName>
                                        </p:attrNameLst>
                                      </p:cBhvr>
                                      <p:to>
                                        <p:strVal val="visible"/>
                                      </p:to>
                                    </p:set>
                                    <p:animEffect transition="in" filter="box(in)">
                                      <p:cBhvr>
                                        <p:cTn id="7" dur="500"/>
                                        <p:tgtEl>
                                          <p:spTgt spid="37274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72746"/>
                                        </p:tgtEl>
                                        <p:attrNameLst>
                                          <p:attrName>style.visibility</p:attrName>
                                        </p:attrNameLst>
                                      </p:cBhvr>
                                      <p:to>
                                        <p:strVal val="visible"/>
                                      </p:to>
                                    </p:set>
                                    <p:animEffect transition="in" filter="box(in)">
                                      <p:cBhvr>
                                        <p:cTn id="12" dur="500"/>
                                        <p:tgtEl>
                                          <p:spTgt spid="37274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left)">
                                      <p:cBhvr>
                                        <p:cTn id="17" dur="10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0" presetClass="entr" presetSubtype="0" decel="100000" fill="hold" grpId="0" nodeType="clickEffect">
                                  <p:stCondLst>
                                    <p:cond delay="0"/>
                                  </p:stCondLst>
                                  <p:childTnLst>
                                    <p:set>
                                      <p:cBhvr>
                                        <p:cTn id="21" dur="1" fill="hold">
                                          <p:stCondLst>
                                            <p:cond delay="0"/>
                                          </p:stCondLst>
                                        </p:cTn>
                                        <p:tgtEl>
                                          <p:spTgt spid="372752"/>
                                        </p:tgtEl>
                                        <p:attrNameLst>
                                          <p:attrName>style.visibility</p:attrName>
                                        </p:attrNameLst>
                                      </p:cBhvr>
                                      <p:to>
                                        <p:strVal val="visible"/>
                                      </p:to>
                                    </p:set>
                                    <p:anim calcmode="lin" valueType="num">
                                      <p:cBhvr>
                                        <p:cTn id="22" dur="1000" fill="hold"/>
                                        <p:tgtEl>
                                          <p:spTgt spid="372752"/>
                                        </p:tgtEl>
                                        <p:attrNameLst>
                                          <p:attrName>ppt_w</p:attrName>
                                        </p:attrNameLst>
                                      </p:cBhvr>
                                      <p:tavLst>
                                        <p:tav tm="0">
                                          <p:val>
                                            <p:strVal val="#ppt_w+.3"/>
                                          </p:val>
                                        </p:tav>
                                        <p:tav tm="100000">
                                          <p:val>
                                            <p:strVal val="#ppt_w"/>
                                          </p:val>
                                        </p:tav>
                                      </p:tavLst>
                                    </p:anim>
                                    <p:anim calcmode="lin" valueType="num">
                                      <p:cBhvr>
                                        <p:cTn id="23" dur="1000" fill="hold"/>
                                        <p:tgtEl>
                                          <p:spTgt spid="372752"/>
                                        </p:tgtEl>
                                        <p:attrNameLst>
                                          <p:attrName>ppt_h</p:attrName>
                                        </p:attrNameLst>
                                      </p:cBhvr>
                                      <p:tavLst>
                                        <p:tav tm="0">
                                          <p:val>
                                            <p:strVal val="#ppt_h"/>
                                          </p:val>
                                        </p:tav>
                                        <p:tav tm="100000">
                                          <p:val>
                                            <p:strVal val="#ppt_h"/>
                                          </p:val>
                                        </p:tav>
                                      </p:tavLst>
                                    </p:anim>
                                    <p:animEffect transition="in" filter="fade">
                                      <p:cBhvr>
                                        <p:cTn id="24" dur="1000"/>
                                        <p:tgtEl>
                                          <p:spTgt spid="372752"/>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9" presetClass="entr" presetSubtype="0" fill="hold" grpId="0" nodeType="clickEffect">
                                  <p:stCondLst>
                                    <p:cond delay="0"/>
                                  </p:stCondLst>
                                  <p:childTnLst>
                                    <p:set>
                                      <p:cBhvr>
                                        <p:cTn id="28" dur="1" fill="hold">
                                          <p:stCondLst>
                                            <p:cond delay="0"/>
                                          </p:stCondLst>
                                        </p:cTn>
                                        <p:tgtEl>
                                          <p:spTgt spid="372753"/>
                                        </p:tgtEl>
                                        <p:attrNameLst>
                                          <p:attrName>style.visibility</p:attrName>
                                        </p:attrNameLst>
                                      </p:cBhvr>
                                      <p:to>
                                        <p:strVal val="visible"/>
                                      </p:to>
                                    </p:set>
                                    <p:anim calcmode="lin" valueType="num">
                                      <p:cBhvr>
                                        <p:cTn id="29" dur="1000" fill="hold"/>
                                        <p:tgtEl>
                                          <p:spTgt spid="372753"/>
                                        </p:tgtEl>
                                        <p:attrNameLst>
                                          <p:attrName>ppt_x</p:attrName>
                                        </p:attrNameLst>
                                      </p:cBhvr>
                                      <p:tavLst>
                                        <p:tav tm="0">
                                          <p:val>
                                            <p:strVal val="#ppt_x-.2"/>
                                          </p:val>
                                        </p:tav>
                                        <p:tav tm="100000">
                                          <p:val>
                                            <p:strVal val="#ppt_x"/>
                                          </p:val>
                                        </p:tav>
                                      </p:tavLst>
                                    </p:anim>
                                    <p:anim calcmode="lin" valueType="num">
                                      <p:cBhvr>
                                        <p:cTn id="30" dur="1000" fill="hold"/>
                                        <p:tgtEl>
                                          <p:spTgt spid="372753"/>
                                        </p:tgtEl>
                                        <p:attrNameLst>
                                          <p:attrName>ppt_y</p:attrName>
                                        </p:attrNameLst>
                                      </p:cBhvr>
                                      <p:tavLst>
                                        <p:tav tm="0">
                                          <p:val>
                                            <p:strVal val="#ppt_y"/>
                                          </p:val>
                                        </p:tav>
                                        <p:tav tm="100000">
                                          <p:val>
                                            <p:strVal val="#ppt_y"/>
                                          </p:val>
                                        </p:tav>
                                      </p:tavLst>
                                    </p:anim>
                                    <p:animEffect transition="in" filter="wipe(right)" prLst="gradientSize: 0.1">
                                      <p:cBhvr>
                                        <p:cTn id="31" dur="1000"/>
                                        <p:tgtEl>
                                          <p:spTgt spid="372753"/>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8" presetClass="entr" presetSubtype="16" fill="hold" grpId="0" nodeType="clickEffect">
                                  <p:stCondLst>
                                    <p:cond delay="0"/>
                                  </p:stCondLst>
                                  <p:childTnLst>
                                    <p:set>
                                      <p:cBhvr>
                                        <p:cTn id="35" dur="1" fill="hold">
                                          <p:stCondLst>
                                            <p:cond delay="0"/>
                                          </p:stCondLst>
                                        </p:cTn>
                                        <p:tgtEl>
                                          <p:spTgt spid="372760"/>
                                        </p:tgtEl>
                                        <p:attrNameLst>
                                          <p:attrName>style.visibility</p:attrName>
                                        </p:attrNameLst>
                                      </p:cBhvr>
                                      <p:to>
                                        <p:strVal val="visible"/>
                                      </p:to>
                                    </p:set>
                                    <p:animEffect transition="in" filter="diamond(in)">
                                      <p:cBhvr>
                                        <p:cTn id="36" dur="500"/>
                                        <p:tgtEl>
                                          <p:spTgt spid="372760"/>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8" presetClass="entr" presetSubtype="16" fill="hold" grpId="0" nodeType="clickEffect">
                                  <p:stCondLst>
                                    <p:cond delay="0"/>
                                  </p:stCondLst>
                                  <p:childTnLst>
                                    <p:set>
                                      <p:cBhvr>
                                        <p:cTn id="40" dur="1" fill="hold">
                                          <p:stCondLst>
                                            <p:cond delay="0"/>
                                          </p:stCondLst>
                                        </p:cTn>
                                        <p:tgtEl>
                                          <p:spTgt spid="372795"/>
                                        </p:tgtEl>
                                        <p:attrNameLst>
                                          <p:attrName>style.visibility</p:attrName>
                                        </p:attrNameLst>
                                      </p:cBhvr>
                                      <p:to>
                                        <p:strVal val="visible"/>
                                      </p:to>
                                    </p:set>
                                    <p:animEffect transition="in" filter="diamond(in)">
                                      <p:cBhvr>
                                        <p:cTn id="41" dur="500"/>
                                        <p:tgtEl>
                                          <p:spTgt spid="372795"/>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8" presetClass="entr" presetSubtype="16" fill="hold" grpId="0" nodeType="clickEffect">
                                  <p:stCondLst>
                                    <p:cond delay="0"/>
                                  </p:stCondLst>
                                  <p:childTnLst>
                                    <p:set>
                                      <p:cBhvr>
                                        <p:cTn id="45" dur="1" fill="hold">
                                          <p:stCondLst>
                                            <p:cond delay="0"/>
                                          </p:stCondLst>
                                        </p:cTn>
                                        <p:tgtEl>
                                          <p:spTgt spid="372765"/>
                                        </p:tgtEl>
                                        <p:attrNameLst>
                                          <p:attrName>style.visibility</p:attrName>
                                        </p:attrNameLst>
                                      </p:cBhvr>
                                      <p:to>
                                        <p:strVal val="visible"/>
                                      </p:to>
                                    </p:set>
                                    <p:animEffect transition="in" filter="diamond(in)">
                                      <p:cBhvr>
                                        <p:cTn id="46" dur="500"/>
                                        <p:tgtEl>
                                          <p:spTgt spid="372765"/>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8" presetClass="entr" presetSubtype="16" fill="hold" grpId="0" nodeType="clickEffect">
                                  <p:stCondLst>
                                    <p:cond delay="0"/>
                                  </p:stCondLst>
                                  <p:childTnLst>
                                    <p:set>
                                      <p:cBhvr>
                                        <p:cTn id="50" dur="1" fill="hold">
                                          <p:stCondLst>
                                            <p:cond delay="0"/>
                                          </p:stCondLst>
                                        </p:cTn>
                                        <p:tgtEl>
                                          <p:spTgt spid="372796"/>
                                        </p:tgtEl>
                                        <p:attrNameLst>
                                          <p:attrName>style.visibility</p:attrName>
                                        </p:attrNameLst>
                                      </p:cBhvr>
                                      <p:to>
                                        <p:strVal val="visible"/>
                                      </p:to>
                                    </p:set>
                                    <p:animEffect transition="in" filter="diamond(in)">
                                      <p:cBhvr>
                                        <p:cTn id="51" dur="500"/>
                                        <p:tgtEl>
                                          <p:spTgt spid="372796"/>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8" presetClass="entr" presetSubtype="16" fill="hold" grpId="0" nodeType="clickEffect">
                                  <p:stCondLst>
                                    <p:cond delay="0"/>
                                  </p:stCondLst>
                                  <p:childTnLst>
                                    <p:set>
                                      <p:cBhvr>
                                        <p:cTn id="55" dur="1" fill="hold">
                                          <p:stCondLst>
                                            <p:cond delay="0"/>
                                          </p:stCondLst>
                                        </p:cTn>
                                        <p:tgtEl>
                                          <p:spTgt spid="372761"/>
                                        </p:tgtEl>
                                        <p:attrNameLst>
                                          <p:attrName>style.visibility</p:attrName>
                                        </p:attrNameLst>
                                      </p:cBhvr>
                                      <p:to>
                                        <p:strVal val="visible"/>
                                      </p:to>
                                    </p:set>
                                    <p:animEffect transition="in" filter="diamond(in)">
                                      <p:cBhvr>
                                        <p:cTn id="56" dur="500"/>
                                        <p:tgtEl>
                                          <p:spTgt spid="372761"/>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8" presetClass="entr" presetSubtype="16" fill="hold" grpId="0" nodeType="clickEffect">
                                  <p:stCondLst>
                                    <p:cond delay="0"/>
                                  </p:stCondLst>
                                  <p:childTnLst>
                                    <p:set>
                                      <p:cBhvr>
                                        <p:cTn id="60" dur="1" fill="hold">
                                          <p:stCondLst>
                                            <p:cond delay="0"/>
                                          </p:stCondLst>
                                        </p:cTn>
                                        <p:tgtEl>
                                          <p:spTgt spid="372797"/>
                                        </p:tgtEl>
                                        <p:attrNameLst>
                                          <p:attrName>style.visibility</p:attrName>
                                        </p:attrNameLst>
                                      </p:cBhvr>
                                      <p:to>
                                        <p:strVal val="visible"/>
                                      </p:to>
                                    </p:set>
                                    <p:animEffect transition="in" filter="diamond(in)">
                                      <p:cBhvr>
                                        <p:cTn id="61" dur="500"/>
                                        <p:tgtEl>
                                          <p:spTgt spid="372797"/>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8" presetClass="entr" presetSubtype="16" fill="hold" grpId="0" nodeType="clickEffect">
                                  <p:stCondLst>
                                    <p:cond delay="0"/>
                                  </p:stCondLst>
                                  <p:childTnLst>
                                    <p:set>
                                      <p:cBhvr>
                                        <p:cTn id="65" dur="1" fill="hold">
                                          <p:stCondLst>
                                            <p:cond delay="0"/>
                                          </p:stCondLst>
                                        </p:cTn>
                                        <p:tgtEl>
                                          <p:spTgt spid="372762"/>
                                        </p:tgtEl>
                                        <p:attrNameLst>
                                          <p:attrName>style.visibility</p:attrName>
                                        </p:attrNameLst>
                                      </p:cBhvr>
                                      <p:to>
                                        <p:strVal val="visible"/>
                                      </p:to>
                                    </p:set>
                                    <p:animEffect transition="in" filter="diamond(in)">
                                      <p:cBhvr>
                                        <p:cTn id="66" dur="500"/>
                                        <p:tgtEl>
                                          <p:spTgt spid="372762"/>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8" presetClass="entr" presetSubtype="16" fill="hold" grpId="0" nodeType="clickEffect">
                                  <p:stCondLst>
                                    <p:cond delay="0"/>
                                  </p:stCondLst>
                                  <p:childTnLst>
                                    <p:set>
                                      <p:cBhvr>
                                        <p:cTn id="70" dur="1" fill="hold">
                                          <p:stCondLst>
                                            <p:cond delay="0"/>
                                          </p:stCondLst>
                                        </p:cTn>
                                        <p:tgtEl>
                                          <p:spTgt spid="372798"/>
                                        </p:tgtEl>
                                        <p:attrNameLst>
                                          <p:attrName>style.visibility</p:attrName>
                                        </p:attrNameLst>
                                      </p:cBhvr>
                                      <p:to>
                                        <p:strVal val="visible"/>
                                      </p:to>
                                    </p:set>
                                    <p:animEffect transition="in" filter="diamond(in)">
                                      <p:cBhvr>
                                        <p:cTn id="71" dur="500"/>
                                        <p:tgtEl>
                                          <p:spTgt spid="372798"/>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8" presetClass="entr" presetSubtype="16" fill="hold" grpId="0" nodeType="clickEffect">
                                  <p:stCondLst>
                                    <p:cond delay="0"/>
                                  </p:stCondLst>
                                  <p:childTnLst>
                                    <p:set>
                                      <p:cBhvr>
                                        <p:cTn id="75" dur="1" fill="hold">
                                          <p:stCondLst>
                                            <p:cond delay="0"/>
                                          </p:stCondLst>
                                        </p:cTn>
                                        <p:tgtEl>
                                          <p:spTgt spid="372763"/>
                                        </p:tgtEl>
                                        <p:attrNameLst>
                                          <p:attrName>style.visibility</p:attrName>
                                        </p:attrNameLst>
                                      </p:cBhvr>
                                      <p:to>
                                        <p:strVal val="visible"/>
                                      </p:to>
                                    </p:set>
                                    <p:animEffect transition="in" filter="diamond(in)">
                                      <p:cBhvr>
                                        <p:cTn id="76" dur="500"/>
                                        <p:tgtEl>
                                          <p:spTgt spid="372763"/>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8" presetClass="entr" presetSubtype="16" fill="hold" grpId="0" nodeType="clickEffect">
                                  <p:stCondLst>
                                    <p:cond delay="0"/>
                                  </p:stCondLst>
                                  <p:childTnLst>
                                    <p:set>
                                      <p:cBhvr>
                                        <p:cTn id="80" dur="1" fill="hold">
                                          <p:stCondLst>
                                            <p:cond delay="0"/>
                                          </p:stCondLst>
                                        </p:cTn>
                                        <p:tgtEl>
                                          <p:spTgt spid="372799"/>
                                        </p:tgtEl>
                                        <p:attrNameLst>
                                          <p:attrName>style.visibility</p:attrName>
                                        </p:attrNameLst>
                                      </p:cBhvr>
                                      <p:to>
                                        <p:strVal val="visible"/>
                                      </p:to>
                                    </p:set>
                                    <p:animEffect transition="in" filter="diamond(in)">
                                      <p:cBhvr>
                                        <p:cTn id="81" dur="500"/>
                                        <p:tgtEl>
                                          <p:spTgt spid="372799"/>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8" presetClass="entr" presetSubtype="16" fill="hold" grpId="0" nodeType="clickEffect">
                                  <p:stCondLst>
                                    <p:cond delay="0"/>
                                  </p:stCondLst>
                                  <p:childTnLst>
                                    <p:set>
                                      <p:cBhvr>
                                        <p:cTn id="85" dur="1" fill="hold">
                                          <p:stCondLst>
                                            <p:cond delay="0"/>
                                          </p:stCondLst>
                                        </p:cTn>
                                        <p:tgtEl>
                                          <p:spTgt spid="372759"/>
                                        </p:tgtEl>
                                        <p:attrNameLst>
                                          <p:attrName>style.visibility</p:attrName>
                                        </p:attrNameLst>
                                      </p:cBhvr>
                                      <p:to>
                                        <p:strVal val="visible"/>
                                      </p:to>
                                    </p:set>
                                    <p:animEffect transition="in" filter="diamond(in)">
                                      <p:cBhvr>
                                        <p:cTn id="86" dur="500"/>
                                        <p:tgtEl>
                                          <p:spTgt spid="3727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2745" grpId="0"/>
      <p:bldP spid="372746" grpId="0"/>
      <p:bldP spid="372752" grpId="0"/>
      <p:bldP spid="372753" grpId="0"/>
      <p:bldP spid="372759" grpId="0"/>
      <p:bldP spid="372760" grpId="0"/>
      <p:bldP spid="372761" grpId="0"/>
      <p:bldP spid="372762" grpId="0"/>
      <p:bldP spid="372763" grpId="0"/>
      <p:bldP spid="372765" grpId="0"/>
      <p:bldP spid="372795" grpId="0"/>
      <p:bldP spid="372796" grpId="0"/>
      <p:bldP spid="372797" grpId="0"/>
      <p:bldP spid="372798" grpId="0"/>
      <p:bldP spid="37279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4"/>
          <p:cNvSpPr txBox="1">
            <a:spLocks noChangeArrowheads="1"/>
          </p:cNvSpPr>
          <p:nvPr/>
        </p:nvSpPr>
        <p:spPr bwMode="auto">
          <a:xfrm>
            <a:off x="0" y="8763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2b</a:t>
            </a:r>
            <a:endParaRPr lang="en-US" altLang="en-US" sz="2600">
              <a:solidFill>
                <a:schemeClr val="accent2"/>
              </a:solidFill>
              <a:latin typeface="Arial MT Bl" charset="0"/>
            </a:endParaRPr>
          </a:p>
        </p:txBody>
      </p:sp>
      <p:sp>
        <p:nvSpPr>
          <p:cNvPr id="22531" name="Text Box 5"/>
          <p:cNvSpPr txBox="1">
            <a:spLocks noChangeArrowheads="1"/>
          </p:cNvSpPr>
          <p:nvPr/>
        </p:nvSpPr>
        <p:spPr bwMode="auto">
          <a:xfrm>
            <a:off x="0" y="1470025"/>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Find the indicated term of the arithmetic sequence. </a:t>
            </a:r>
          </a:p>
        </p:txBody>
      </p:sp>
      <p:sp>
        <p:nvSpPr>
          <p:cNvPr id="22532" name="Text Box 6"/>
          <p:cNvSpPr txBox="1">
            <a:spLocks noChangeArrowheads="1"/>
          </p:cNvSpPr>
          <p:nvPr/>
        </p:nvSpPr>
        <p:spPr bwMode="auto">
          <a:xfrm>
            <a:off x="539750" y="2162175"/>
            <a:ext cx="81692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 12th term: </a:t>
            </a:r>
            <a:r>
              <a:rPr lang="en-US" b="1" i="1"/>
              <a:t>a</a:t>
            </a:r>
            <a:r>
              <a:rPr lang="en-US" b="1" baseline="-25000"/>
              <a:t>1</a:t>
            </a:r>
            <a:r>
              <a:rPr lang="en-US" b="1"/>
              <a:t> = 4.2; </a:t>
            </a:r>
            <a:r>
              <a:rPr lang="en-US" b="1" i="1"/>
              <a:t>d</a:t>
            </a:r>
            <a:r>
              <a:rPr lang="en-US" b="1"/>
              <a:t> = 1.4  </a:t>
            </a:r>
          </a:p>
        </p:txBody>
      </p:sp>
      <p:sp>
        <p:nvSpPr>
          <p:cNvPr id="373770" name="Text Box 10"/>
          <p:cNvSpPr txBox="1">
            <a:spLocks noChangeArrowheads="1"/>
          </p:cNvSpPr>
          <p:nvPr/>
        </p:nvSpPr>
        <p:spPr bwMode="auto">
          <a:xfrm>
            <a:off x="4125913" y="2928938"/>
            <a:ext cx="4451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Write a rule to find the nth term.</a:t>
            </a:r>
          </a:p>
        </p:txBody>
      </p:sp>
      <p:sp>
        <p:nvSpPr>
          <p:cNvPr id="373771" name="Text Box 11"/>
          <p:cNvSpPr txBox="1">
            <a:spLocks noChangeArrowheads="1"/>
          </p:cNvSpPr>
          <p:nvPr/>
        </p:nvSpPr>
        <p:spPr bwMode="auto">
          <a:xfrm>
            <a:off x="4125913" y="4219575"/>
            <a:ext cx="44354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2900" indent="-34290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Simplify the expression in parentheses.</a:t>
            </a:r>
          </a:p>
        </p:txBody>
      </p:sp>
      <p:sp>
        <p:nvSpPr>
          <p:cNvPr id="373772" name="Text Box 12"/>
          <p:cNvSpPr txBox="1">
            <a:spLocks noChangeArrowheads="1"/>
          </p:cNvSpPr>
          <p:nvPr/>
        </p:nvSpPr>
        <p:spPr bwMode="auto">
          <a:xfrm>
            <a:off x="4125913" y="5122863"/>
            <a:ext cx="13033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Multiply.</a:t>
            </a:r>
          </a:p>
        </p:txBody>
      </p:sp>
      <p:sp>
        <p:nvSpPr>
          <p:cNvPr id="373773" name="Text Box 13"/>
          <p:cNvSpPr txBox="1">
            <a:spLocks noChangeArrowheads="1"/>
          </p:cNvSpPr>
          <p:nvPr/>
        </p:nvSpPr>
        <p:spPr bwMode="auto">
          <a:xfrm>
            <a:off x="4125913" y="5734050"/>
            <a:ext cx="8112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Add.</a:t>
            </a:r>
          </a:p>
        </p:txBody>
      </p:sp>
      <p:sp>
        <p:nvSpPr>
          <p:cNvPr id="373778" name="Text Box 18"/>
          <p:cNvSpPr txBox="1">
            <a:spLocks noChangeArrowheads="1"/>
          </p:cNvSpPr>
          <p:nvPr/>
        </p:nvSpPr>
        <p:spPr bwMode="auto">
          <a:xfrm>
            <a:off x="423863" y="6156325"/>
            <a:ext cx="3762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The 12th term is 19.6. </a:t>
            </a:r>
          </a:p>
        </p:txBody>
      </p:sp>
      <p:sp>
        <p:nvSpPr>
          <p:cNvPr id="373780" name="Text Box 20"/>
          <p:cNvSpPr txBox="1">
            <a:spLocks noChangeArrowheads="1"/>
          </p:cNvSpPr>
          <p:nvPr/>
        </p:nvSpPr>
        <p:spPr bwMode="auto">
          <a:xfrm>
            <a:off x="4125913" y="3490913"/>
            <a:ext cx="470852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2900" indent="-34290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Substitute 4.2 for a</a:t>
            </a:r>
            <a:r>
              <a:rPr lang="en-US" i="1" baseline="-25000">
                <a:solidFill>
                  <a:srgbClr val="3333FF"/>
                </a:solidFill>
                <a:latin typeface="Arial" charset="0"/>
              </a:rPr>
              <a:t>1</a:t>
            </a:r>
            <a:r>
              <a:rPr lang="en-US" i="1">
                <a:solidFill>
                  <a:srgbClr val="3333FF"/>
                </a:solidFill>
                <a:latin typeface="Arial" charset="0"/>
              </a:rPr>
              <a:t>,12 for n, and 1.4 for d.</a:t>
            </a:r>
          </a:p>
        </p:txBody>
      </p:sp>
      <p:sp>
        <p:nvSpPr>
          <p:cNvPr id="373802" name="Text Box 42"/>
          <p:cNvSpPr txBox="1">
            <a:spLocks noChangeArrowheads="1"/>
          </p:cNvSpPr>
          <p:nvPr/>
        </p:nvSpPr>
        <p:spPr bwMode="auto">
          <a:xfrm>
            <a:off x="269875" y="2890838"/>
            <a:ext cx="3419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t>a</a:t>
            </a:r>
            <a:r>
              <a:rPr lang="en-US" i="1" baseline="-25000">
                <a:solidFill>
                  <a:srgbClr val="FF0000"/>
                </a:solidFill>
              </a:rPr>
              <a:t>n</a:t>
            </a:r>
            <a:r>
              <a:rPr lang="en-US"/>
              <a:t> = </a:t>
            </a:r>
            <a:r>
              <a:rPr lang="en-US" i="1">
                <a:solidFill>
                  <a:srgbClr val="00CC00"/>
                </a:solidFill>
              </a:rPr>
              <a:t>a</a:t>
            </a:r>
            <a:r>
              <a:rPr lang="en-US" baseline="-25000">
                <a:solidFill>
                  <a:srgbClr val="00CC00"/>
                </a:solidFill>
              </a:rPr>
              <a:t>1</a:t>
            </a:r>
            <a:r>
              <a:rPr lang="en-US"/>
              <a:t> + (</a:t>
            </a:r>
            <a:r>
              <a:rPr lang="en-US" i="1">
                <a:solidFill>
                  <a:srgbClr val="FF0000"/>
                </a:solidFill>
              </a:rPr>
              <a:t>n</a:t>
            </a:r>
            <a:r>
              <a:rPr lang="en-US"/>
              <a:t> </a:t>
            </a:r>
            <a:r>
              <a:rPr lang="en-US">
                <a:latin typeface="Arial" charset="0"/>
              </a:rPr>
              <a:t>–</a:t>
            </a:r>
            <a:r>
              <a:rPr lang="en-US"/>
              <a:t> 1)</a:t>
            </a:r>
            <a:r>
              <a:rPr lang="en-US" i="1">
                <a:solidFill>
                  <a:schemeClr val="accent2"/>
                </a:solidFill>
              </a:rPr>
              <a:t>d</a:t>
            </a:r>
          </a:p>
        </p:txBody>
      </p:sp>
      <p:sp>
        <p:nvSpPr>
          <p:cNvPr id="373803" name="Text Box 43"/>
          <p:cNvSpPr txBox="1">
            <a:spLocks noChangeArrowheads="1"/>
          </p:cNvSpPr>
          <p:nvPr/>
        </p:nvSpPr>
        <p:spPr bwMode="auto">
          <a:xfrm>
            <a:off x="155575" y="3624263"/>
            <a:ext cx="44545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t>a</a:t>
            </a:r>
            <a:r>
              <a:rPr lang="en-US" baseline="-25000">
                <a:solidFill>
                  <a:srgbClr val="FF0000"/>
                </a:solidFill>
              </a:rPr>
              <a:t>12</a:t>
            </a:r>
            <a:r>
              <a:rPr lang="en-US"/>
              <a:t> = </a:t>
            </a:r>
            <a:r>
              <a:rPr lang="en-US">
                <a:solidFill>
                  <a:srgbClr val="00CC00"/>
                </a:solidFill>
              </a:rPr>
              <a:t>4.2</a:t>
            </a:r>
            <a:r>
              <a:rPr lang="en-US"/>
              <a:t> + (</a:t>
            </a:r>
            <a:r>
              <a:rPr lang="en-US">
                <a:solidFill>
                  <a:srgbClr val="FF0000"/>
                </a:solidFill>
              </a:rPr>
              <a:t>12</a:t>
            </a:r>
            <a:r>
              <a:rPr lang="en-US"/>
              <a:t> </a:t>
            </a:r>
            <a:r>
              <a:rPr lang="en-US">
                <a:latin typeface="Arial" charset="0"/>
              </a:rPr>
              <a:t>–</a:t>
            </a:r>
            <a:r>
              <a:rPr lang="en-US"/>
              <a:t> 1)</a:t>
            </a:r>
            <a:r>
              <a:rPr lang="en-US">
                <a:solidFill>
                  <a:schemeClr val="accent2"/>
                </a:solidFill>
              </a:rPr>
              <a:t>(1.4)</a:t>
            </a:r>
          </a:p>
        </p:txBody>
      </p:sp>
      <p:sp>
        <p:nvSpPr>
          <p:cNvPr id="373804" name="Text Box 44"/>
          <p:cNvSpPr txBox="1">
            <a:spLocks noChangeArrowheads="1"/>
          </p:cNvSpPr>
          <p:nvPr/>
        </p:nvSpPr>
        <p:spPr bwMode="auto">
          <a:xfrm>
            <a:off x="695325" y="4311650"/>
            <a:ext cx="2955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 4.2 + (</a:t>
            </a:r>
            <a:r>
              <a:rPr lang="en-US">
                <a:solidFill>
                  <a:srgbClr val="FF0000"/>
                </a:solidFill>
              </a:rPr>
              <a:t>11</a:t>
            </a:r>
            <a:r>
              <a:rPr lang="en-US"/>
              <a:t>)(1.4)</a:t>
            </a:r>
          </a:p>
        </p:txBody>
      </p:sp>
      <p:sp>
        <p:nvSpPr>
          <p:cNvPr id="373805" name="Text Box 45"/>
          <p:cNvSpPr txBox="1">
            <a:spLocks noChangeArrowheads="1"/>
          </p:cNvSpPr>
          <p:nvPr/>
        </p:nvSpPr>
        <p:spPr bwMode="auto">
          <a:xfrm>
            <a:off x="733425" y="5138738"/>
            <a:ext cx="2955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 4.2 + (</a:t>
            </a:r>
            <a:r>
              <a:rPr lang="en-US">
                <a:solidFill>
                  <a:srgbClr val="FF0000"/>
                </a:solidFill>
              </a:rPr>
              <a:t>15.4</a:t>
            </a:r>
            <a:r>
              <a:rPr lang="en-US"/>
              <a:t>)</a:t>
            </a:r>
          </a:p>
        </p:txBody>
      </p:sp>
      <p:sp>
        <p:nvSpPr>
          <p:cNvPr id="373806" name="Text Box 46"/>
          <p:cNvSpPr txBox="1">
            <a:spLocks noChangeArrowheads="1"/>
          </p:cNvSpPr>
          <p:nvPr/>
        </p:nvSpPr>
        <p:spPr bwMode="auto">
          <a:xfrm>
            <a:off x="769938" y="5694363"/>
            <a:ext cx="2955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 19.6</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5" fill="hold" grpId="0" nodeType="clickEffect">
                                  <p:stCondLst>
                                    <p:cond delay="0"/>
                                  </p:stCondLst>
                                  <p:childTnLst>
                                    <p:set>
                                      <p:cBhvr>
                                        <p:cTn id="6" dur="1" fill="hold">
                                          <p:stCondLst>
                                            <p:cond delay="0"/>
                                          </p:stCondLst>
                                        </p:cTn>
                                        <p:tgtEl>
                                          <p:spTgt spid="373770"/>
                                        </p:tgtEl>
                                        <p:attrNameLst>
                                          <p:attrName>style.visibility</p:attrName>
                                        </p:attrNameLst>
                                      </p:cBhvr>
                                      <p:to>
                                        <p:strVal val="visible"/>
                                      </p:to>
                                    </p:set>
                                    <p:animEffect transition="in" filter="blinds(vertical)">
                                      <p:cBhvr>
                                        <p:cTn id="7" dur="500"/>
                                        <p:tgtEl>
                                          <p:spTgt spid="3737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5" fill="hold" grpId="0" nodeType="clickEffect">
                                  <p:stCondLst>
                                    <p:cond delay="0"/>
                                  </p:stCondLst>
                                  <p:childTnLst>
                                    <p:set>
                                      <p:cBhvr>
                                        <p:cTn id="11" dur="1" fill="hold">
                                          <p:stCondLst>
                                            <p:cond delay="0"/>
                                          </p:stCondLst>
                                        </p:cTn>
                                        <p:tgtEl>
                                          <p:spTgt spid="373802"/>
                                        </p:tgtEl>
                                        <p:attrNameLst>
                                          <p:attrName>style.visibility</p:attrName>
                                        </p:attrNameLst>
                                      </p:cBhvr>
                                      <p:to>
                                        <p:strVal val="visible"/>
                                      </p:to>
                                    </p:set>
                                    <p:animEffect transition="in" filter="blinds(vertical)">
                                      <p:cBhvr>
                                        <p:cTn id="12" dur="500"/>
                                        <p:tgtEl>
                                          <p:spTgt spid="37380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5" fill="hold" grpId="0" nodeType="clickEffect">
                                  <p:stCondLst>
                                    <p:cond delay="0"/>
                                  </p:stCondLst>
                                  <p:childTnLst>
                                    <p:set>
                                      <p:cBhvr>
                                        <p:cTn id="16" dur="1" fill="hold">
                                          <p:stCondLst>
                                            <p:cond delay="0"/>
                                          </p:stCondLst>
                                        </p:cTn>
                                        <p:tgtEl>
                                          <p:spTgt spid="373780"/>
                                        </p:tgtEl>
                                        <p:attrNameLst>
                                          <p:attrName>style.visibility</p:attrName>
                                        </p:attrNameLst>
                                      </p:cBhvr>
                                      <p:to>
                                        <p:strVal val="visible"/>
                                      </p:to>
                                    </p:set>
                                    <p:animEffect transition="in" filter="blinds(vertical)">
                                      <p:cBhvr>
                                        <p:cTn id="17" dur="500"/>
                                        <p:tgtEl>
                                          <p:spTgt spid="37378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5" fill="hold" grpId="0" nodeType="clickEffect">
                                  <p:stCondLst>
                                    <p:cond delay="0"/>
                                  </p:stCondLst>
                                  <p:childTnLst>
                                    <p:set>
                                      <p:cBhvr>
                                        <p:cTn id="21" dur="1" fill="hold">
                                          <p:stCondLst>
                                            <p:cond delay="0"/>
                                          </p:stCondLst>
                                        </p:cTn>
                                        <p:tgtEl>
                                          <p:spTgt spid="373803"/>
                                        </p:tgtEl>
                                        <p:attrNameLst>
                                          <p:attrName>style.visibility</p:attrName>
                                        </p:attrNameLst>
                                      </p:cBhvr>
                                      <p:to>
                                        <p:strVal val="visible"/>
                                      </p:to>
                                    </p:set>
                                    <p:animEffect transition="in" filter="blinds(vertical)">
                                      <p:cBhvr>
                                        <p:cTn id="22" dur="500"/>
                                        <p:tgtEl>
                                          <p:spTgt spid="37380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5" fill="hold" grpId="0" nodeType="clickEffect">
                                  <p:stCondLst>
                                    <p:cond delay="0"/>
                                  </p:stCondLst>
                                  <p:childTnLst>
                                    <p:set>
                                      <p:cBhvr>
                                        <p:cTn id="26" dur="1" fill="hold">
                                          <p:stCondLst>
                                            <p:cond delay="0"/>
                                          </p:stCondLst>
                                        </p:cTn>
                                        <p:tgtEl>
                                          <p:spTgt spid="373771"/>
                                        </p:tgtEl>
                                        <p:attrNameLst>
                                          <p:attrName>style.visibility</p:attrName>
                                        </p:attrNameLst>
                                      </p:cBhvr>
                                      <p:to>
                                        <p:strVal val="visible"/>
                                      </p:to>
                                    </p:set>
                                    <p:animEffect transition="in" filter="blinds(vertical)">
                                      <p:cBhvr>
                                        <p:cTn id="27" dur="500"/>
                                        <p:tgtEl>
                                          <p:spTgt spid="37377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5" fill="hold" grpId="0" nodeType="clickEffect">
                                  <p:stCondLst>
                                    <p:cond delay="0"/>
                                  </p:stCondLst>
                                  <p:childTnLst>
                                    <p:set>
                                      <p:cBhvr>
                                        <p:cTn id="31" dur="1" fill="hold">
                                          <p:stCondLst>
                                            <p:cond delay="0"/>
                                          </p:stCondLst>
                                        </p:cTn>
                                        <p:tgtEl>
                                          <p:spTgt spid="373804"/>
                                        </p:tgtEl>
                                        <p:attrNameLst>
                                          <p:attrName>style.visibility</p:attrName>
                                        </p:attrNameLst>
                                      </p:cBhvr>
                                      <p:to>
                                        <p:strVal val="visible"/>
                                      </p:to>
                                    </p:set>
                                    <p:animEffect transition="in" filter="blinds(vertical)">
                                      <p:cBhvr>
                                        <p:cTn id="32" dur="500"/>
                                        <p:tgtEl>
                                          <p:spTgt spid="37380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5" fill="hold" grpId="0" nodeType="clickEffect">
                                  <p:stCondLst>
                                    <p:cond delay="0"/>
                                  </p:stCondLst>
                                  <p:childTnLst>
                                    <p:set>
                                      <p:cBhvr>
                                        <p:cTn id="36" dur="1" fill="hold">
                                          <p:stCondLst>
                                            <p:cond delay="0"/>
                                          </p:stCondLst>
                                        </p:cTn>
                                        <p:tgtEl>
                                          <p:spTgt spid="373772"/>
                                        </p:tgtEl>
                                        <p:attrNameLst>
                                          <p:attrName>style.visibility</p:attrName>
                                        </p:attrNameLst>
                                      </p:cBhvr>
                                      <p:to>
                                        <p:strVal val="visible"/>
                                      </p:to>
                                    </p:set>
                                    <p:animEffect transition="in" filter="blinds(vertical)">
                                      <p:cBhvr>
                                        <p:cTn id="37" dur="500"/>
                                        <p:tgtEl>
                                          <p:spTgt spid="37377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5" fill="hold" grpId="0" nodeType="clickEffect">
                                  <p:stCondLst>
                                    <p:cond delay="0"/>
                                  </p:stCondLst>
                                  <p:childTnLst>
                                    <p:set>
                                      <p:cBhvr>
                                        <p:cTn id="41" dur="1" fill="hold">
                                          <p:stCondLst>
                                            <p:cond delay="0"/>
                                          </p:stCondLst>
                                        </p:cTn>
                                        <p:tgtEl>
                                          <p:spTgt spid="373805"/>
                                        </p:tgtEl>
                                        <p:attrNameLst>
                                          <p:attrName>style.visibility</p:attrName>
                                        </p:attrNameLst>
                                      </p:cBhvr>
                                      <p:to>
                                        <p:strVal val="visible"/>
                                      </p:to>
                                    </p:set>
                                    <p:animEffect transition="in" filter="blinds(vertical)">
                                      <p:cBhvr>
                                        <p:cTn id="42" dur="500"/>
                                        <p:tgtEl>
                                          <p:spTgt spid="373805"/>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5" fill="hold" grpId="0" nodeType="clickEffect">
                                  <p:stCondLst>
                                    <p:cond delay="0"/>
                                  </p:stCondLst>
                                  <p:childTnLst>
                                    <p:set>
                                      <p:cBhvr>
                                        <p:cTn id="46" dur="1" fill="hold">
                                          <p:stCondLst>
                                            <p:cond delay="0"/>
                                          </p:stCondLst>
                                        </p:cTn>
                                        <p:tgtEl>
                                          <p:spTgt spid="373773"/>
                                        </p:tgtEl>
                                        <p:attrNameLst>
                                          <p:attrName>style.visibility</p:attrName>
                                        </p:attrNameLst>
                                      </p:cBhvr>
                                      <p:to>
                                        <p:strVal val="visible"/>
                                      </p:to>
                                    </p:set>
                                    <p:animEffect transition="in" filter="blinds(vertical)">
                                      <p:cBhvr>
                                        <p:cTn id="47" dur="500"/>
                                        <p:tgtEl>
                                          <p:spTgt spid="373773"/>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5" fill="hold" grpId="0" nodeType="clickEffect">
                                  <p:stCondLst>
                                    <p:cond delay="0"/>
                                  </p:stCondLst>
                                  <p:childTnLst>
                                    <p:set>
                                      <p:cBhvr>
                                        <p:cTn id="51" dur="1" fill="hold">
                                          <p:stCondLst>
                                            <p:cond delay="0"/>
                                          </p:stCondLst>
                                        </p:cTn>
                                        <p:tgtEl>
                                          <p:spTgt spid="373806"/>
                                        </p:tgtEl>
                                        <p:attrNameLst>
                                          <p:attrName>style.visibility</p:attrName>
                                        </p:attrNameLst>
                                      </p:cBhvr>
                                      <p:to>
                                        <p:strVal val="visible"/>
                                      </p:to>
                                    </p:set>
                                    <p:animEffect transition="in" filter="blinds(vertical)">
                                      <p:cBhvr>
                                        <p:cTn id="52" dur="500"/>
                                        <p:tgtEl>
                                          <p:spTgt spid="373806"/>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5" fill="hold" grpId="0" nodeType="clickEffect">
                                  <p:stCondLst>
                                    <p:cond delay="0"/>
                                  </p:stCondLst>
                                  <p:childTnLst>
                                    <p:set>
                                      <p:cBhvr>
                                        <p:cTn id="56" dur="1" fill="hold">
                                          <p:stCondLst>
                                            <p:cond delay="0"/>
                                          </p:stCondLst>
                                        </p:cTn>
                                        <p:tgtEl>
                                          <p:spTgt spid="373778"/>
                                        </p:tgtEl>
                                        <p:attrNameLst>
                                          <p:attrName>style.visibility</p:attrName>
                                        </p:attrNameLst>
                                      </p:cBhvr>
                                      <p:to>
                                        <p:strVal val="visible"/>
                                      </p:to>
                                    </p:set>
                                    <p:animEffect transition="in" filter="blinds(vertical)">
                                      <p:cBhvr>
                                        <p:cTn id="57" dur="500"/>
                                        <p:tgtEl>
                                          <p:spTgt spid="3737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3770" grpId="0"/>
      <p:bldP spid="373771" grpId="0"/>
      <p:bldP spid="373772" grpId="0"/>
      <p:bldP spid="373773" grpId="0"/>
      <p:bldP spid="373778" grpId="0"/>
      <p:bldP spid="373780" grpId="0"/>
      <p:bldP spid="373802" grpId="0"/>
      <p:bldP spid="373803" grpId="0"/>
      <p:bldP spid="373804" grpId="0"/>
      <p:bldP spid="373805" grpId="0"/>
      <p:bldP spid="37380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4"/>
          <p:cNvSpPr txBox="1">
            <a:spLocks noChangeArrowheads="1"/>
          </p:cNvSpPr>
          <p:nvPr/>
        </p:nvSpPr>
        <p:spPr bwMode="auto">
          <a:xfrm>
            <a:off x="0" y="876300"/>
            <a:ext cx="8953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    Example 3: </a:t>
            </a:r>
            <a:r>
              <a:rPr lang="en-US" altLang="en-US" i="1">
                <a:solidFill>
                  <a:srgbClr val="FF0000"/>
                </a:solidFill>
                <a:latin typeface="Arial Black" pitchFamily="34" charset="0"/>
              </a:rPr>
              <a:t>Application</a:t>
            </a:r>
            <a:endParaRPr lang="en-US" altLang="en-US" sz="2600">
              <a:solidFill>
                <a:srgbClr val="FF0000"/>
              </a:solidFill>
              <a:latin typeface="Arial MT Bl" charset="0"/>
            </a:endParaRPr>
          </a:p>
        </p:txBody>
      </p:sp>
      <p:sp>
        <p:nvSpPr>
          <p:cNvPr id="23555" name="Text Box 5"/>
          <p:cNvSpPr txBox="1">
            <a:spLocks noChangeArrowheads="1"/>
          </p:cNvSpPr>
          <p:nvPr/>
        </p:nvSpPr>
        <p:spPr bwMode="auto">
          <a:xfrm>
            <a:off x="381000" y="1303338"/>
            <a:ext cx="8550275"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A bag of cat food weighs 18 pounds at the beginning of day 1. Each day, the cats are fed 0.5 pound of food. How much does the bag of cat food weigh at the beginning of day 30?</a:t>
            </a:r>
          </a:p>
        </p:txBody>
      </p:sp>
      <p:sp>
        <p:nvSpPr>
          <p:cNvPr id="374791" name="Text Box 7"/>
          <p:cNvSpPr txBox="1">
            <a:spLocks noChangeArrowheads="1"/>
          </p:cNvSpPr>
          <p:nvPr/>
        </p:nvSpPr>
        <p:spPr bwMode="auto">
          <a:xfrm>
            <a:off x="706438" y="2971800"/>
            <a:ext cx="7783512"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atin typeface="Arial" charset="0"/>
              </a:rPr>
              <a:t>Notice that the sequence for the situation is arithmetic with </a:t>
            </a:r>
            <a:r>
              <a:rPr lang="en-US" i="1">
                <a:latin typeface="Arial" charset="0"/>
              </a:rPr>
              <a:t>d </a:t>
            </a:r>
            <a:r>
              <a:rPr lang="en-US">
                <a:latin typeface="Arial" charset="0"/>
              </a:rPr>
              <a:t>= </a:t>
            </a:r>
            <a:r>
              <a:rPr lang="en-US">
                <a:solidFill>
                  <a:schemeClr val="accent2"/>
                </a:solidFill>
                <a:latin typeface="Arial" charset="0"/>
              </a:rPr>
              <a:t>–0.5</a:t>
            </a:r>
            <a:r>
              <a:rPr lang="en-US">
                <a:latin typeface="Arial" charset="0"/>
              </a:rPr>
              <a:t> because the amount of cat food decreases by </a:t>
            </a:r>
            <a:r>
              <a:rPr lang="en-US">
                <a:solidFill>
                  <a:schemeClr val="accent2"/>
                </a:solidFill>
                <a:latin typeface="Arial" charset="0"/>
              </a:rPr>
              <a:t>0.5</a:t>
            </a:r>
            <a:r>
              <a:rPr lang="en-US">
                <a:latin typeface="Arial" charset="0"/>
              </a:rPr>
              <a:t> pound each day.</a:t>
            </a:r>
          </a:p>
        </p:txBody>
      </p:sp>
      <p:sp>
        <p:nvSpPr>
          <p:cNvPr id="374795" name="Text Box 11"/>
          <p:cNvSpPr txBox="1">
            <a:spLocks noChangeArrowheads="1"/>
          </p:cNvSpPr>
          <p:nvPr/>
        </p:nvSpPr>
        <p:spPr bwMode="auto">
          <a:xfrm>
            <a:off x="693738" y="4273550"/>
            <a:ext cx="7604125" cy="164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a:latin typeface="Arial" charset="0"/>
              </a:rPr>
              <a:t>Since the bag weighs </a:t>
            </a:r>
            <a:r>
              <a:rPr lang="en-US">
                <a:solidFill>
                  <a:srgbClr val="00CC00"/>
                </a:solidFill>
                <a:latin typeface="Arial" charset="0"/>
              </a:rPr>
              <a:t>18</a:t>
            </a:r>
            <a:r>
              <a:rPr lang="en-US">
                <a:latin typeface="Arial" charset="0"/>
              </a:rPr>
              <a:t> pounds to start, </a:t>
            </a:r>
            <a:r>
              <a:rPr lang="en-US" i="1">
                <a:solidFill>
                  <a:srgbClr val="00CC00"/>
                </a:solidFill>
                <a:latin typeface="Arial" charset="0"/>
              </a:rPr>
              <a:t>a</a:t>
            </a:r>
            <a:r>
              <a:rPr lang="en-US" baseline="-25000">
                <a:solidFill>
                  <a:srgbClr val="00CC00"/>
                </a:solidFill>
                <a:latin typeface="Arial" charset="0"/>
              </a:rPr>
              <a:t>1</a:t>
            </a:r>
            <a:r>
              <a:rPr lang="en-US">
                <a:latin typeface="Arial" charset="0"/>
              </a:rPr>
              <a:t> = </a:t>
            </a:r>
            <a:r>
              <a:rPr lang="en-US">
                <a:solidFill>
                  <a:srgbClr val="00CC00"/>
                </a:solidFill>
                <a:latin typeface="Arial" charset="0"/>
              </a:rPr>
              <a:t>18</a:t>
            </a:r>
            <a:r>
              <a:rPr lang="en-US">
                <a:latin typeface="Arial" charset="0"/>
              </a:rPr>
              <a:t>.</a:t>
            </a:r>
          </a:p>
          <a:p>
            <a:r>
              <a:rPr lang="en-US">
                <a:latin typeface="Arial" charset="0"/>
              </a:rPr>
              <a:t>Since you want to find the weight of the bag on day 30, you will need to find the </a:t>
            </a:r>
            <a:r>
              <a:rPr lang="en-US">
                <a:solidFill>
                  <a:srgbClr val="FF0000"/>
                </a:solidFill>
                <a:latin typeface="Arial" charset="0"/>
              </a:rPr>
              <a:t>30th term</a:t>
            </a:r>
            <a:r>
              <a:rPr lang="en-US">
                <a:latin typeface="Arial" charset="0"/>
              </a:rPr>
              <a:t> of the sequence, so </a:t>
            </a:r>
            <a:r>
              <a:rPr lang="en-US" i="1">
                <a:solidFill>
                  <a:srgbClr val="FF0000"/>
                </a:solidFill>
                <a:latin typeface="Arial" charset="0"/>
              </a:rPr>
              <a:t>n</a:t>
            </a:r>
            <a:r>
              <a:rPr lang="en-US" i="1">
                <a:latin typeface="Arial" charset="0"/>
              </a:rPr>
              <a:t> </a:t>
            </a:r>
            <a:r>
              <a:rPr lang="en-US">
                <a:latin typeface="Arial" charset="0"/>
              </a:rPr>
              <a:t>= </a:t>
            </a:r>
            <a:r>
              <a:rPr lang="en-US">
                <a:solidFill>
                  <a:srgbClr val="FF0000"/>
                </a:solidFill>
                <a:latin typeface="Arial" charset="0"/>
              </a:rPr>
              <a:t>30</a:t>
            </a:r>
            <a:r>
              <a:rPr lang="en-US">
                <a:latin typeface="Arial"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74791"/>
                                        </p:tgtEl>
                                        <p:attrNameLst>
                                          <p:attrName>style.visibility</p:attrName>
                                        </p:attrNameLst>
                                      </p:cBhvr>
                                      <p:to>
                                        <p:strVal val="visible"/>
                                      </p:to>
                                    </p:set>
                                    <p:anim calcmode="lin" valueType="num">
                                      <p:cBhvr>
                                        <p:cTn id="7" dur="1000" fill="hold"/>
                                        <p:tgtEl>
                                          <p:spTgt spid="374791"/>
                                        </p:tgtEl>
                                        <p:attrNameLst>
                                          <p:attrName>ppt_w</p:attrName>
                                        </p:attrNameLst>
                                      </p:cBhvr>
                                      <p:tavLst>
                                        <p:tav tm="0">
                                          <p:val>
                                            <p:strVal val="#ppt_w+.3"/>
                                          </p:val>
                                        </p:tav>
                                        <p:tav tm="100000">
                                          <p:val>
                                            <p:strVal val="#ppt_w"/>
                                          </p:val>
                                        </p:tav>
                                      </p:tavLst>
                                    </p:anim>
                                    <p:anim calcmode="lin" valueType="num">
                                      <p:cBhvr>
                                        <p:cTn id="8" dur="1000" fill="hold"/>
                                        <p:tgtEl>
                                          <p:spTgt spid="374791"/>
                                        </p:tgtEl>
                                        <p:attrNameLst>
                                          <p:attrName>ppt_h</p:attrName>
                                        </p:attrNameLst>
                                      </p:cBhvr>
                                      <p:tavLst>
                                        <p:tav tm="0">
                                          <p:val>
                                            <p:strVal val="#ppt_h"/>
                                          </p:val>
                                        </p:tav>
                                        <p:tav tm="100000">
                                          <p:val>
                                            <p:strVal val="#ppt_h"/>
                                          </p:val>
                                        </p:tav>
                                      </p:tavLst>
                                    </p:anim>
                                    <p:animEffect transition="in" filter="fade">
                                      <p:cBhvr>
                                        <p:cTn id="9" dur="1000"/>
                                        <p:tgtEl>
                                          <p:spTgt spid="37479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374795"/>
                                        </p:tgtEl>
                                        <p:attrNameLst>
                                          <p:attrName>style.visibility</p:attrName>
                                        </p:attrNameLst>
                                      </p:cBhvr>
                                      <p:to>
                                        <p:strVal val="visible"/>
                                      </p:to>
                                    </p:set>
                                    <p:anim calcmode="lin" valueType="num">
                                      <p:cBhvr>
                                        <p:cTn id="14" dur="1000" fill="hold"/>
                                        <p:tgtEl>
                                          <p:spTgt spid="374795"/>
                                        </p:tgtEl>
                                        <p:attrNameLst>
                                          <p:attrName>ppt_w</p:attrName>
                                        </p:attrNameLst>
                                      </p:cBhvr>
                                      <p:tavLst>
                                        <p:tav tm="0">
                                          <p:val>
                                            <p:strVal val="#ppt_w+.3"/>
                                          </p:val>
                                        </p:tav>
                                        <p:tav tm="100000">
                                          <p:val>
                                            <p:strVal val="#ppt_w"/>
                                          </p:val>
                                        </p:tav>
                                      </p:tavLst>
                                    </p:anim>
                                    <p:anim calcmode="lin" valueType="num">
                                      <p:cBhvr>
                                        <p:cTn id="15" dur="1000" fill="hold"/>
                                        <p:tgtEl>
                                          <p:spTgt spid="374795"/>
                                        </p:tgtEl>
                                        <p:attrNameLst>
                                          <p:attrName>ppt_h</p:attrName>
                                        </p:attrNameLst>
                                      </p:cBhvr>
                                      <p:tavLst>
                                        <p:tav tm="0">
                                          <p:val>
                                            <p:strVal val="#ppt_h"/>
                                          </p:val>
                                        </p:tav>
                                        <p:tav tm="100000">
                                          <p:val>
                                            <p:strVal val="#ppt_h"/>
                                          </p:val>
                                        </p:tav>
                                      </p:tavLst>
                                    </p:anim>
                                    <p:animEffect transition="in" filter="fade">
                                      <p:cBhvr>
                                        <p:cTn id="16" dur="1000"/>
                                        <p:tgtEl>
                                          <p:spTgt spid="3747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4791" grpId="0"/>
      <p:bldP spid="37479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55"/>
          <p:cNvSpPr txBox="1">
            <a:spLocks noChangeArrowheads="1"/>
          </p:cNvSpPr>
          <p:nvPr/>
        </p:nvSpPr>
        <p:spPr bwMode="auto">
          <a:xfrm>
            <a:off x="385763" y="1277938"/>
            <a:ext cx="8550275"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A bag of cat food weighs 18 pounds at the beginning of day 1. Each day, the cats are fed 0.5 pound of food. How much does the bag of cat food weigh at the beginning of day 30?</a:t>
            </a:r>
          </a:p>
        </p:txBody>
      </p:sp>
      <p:sp>
        <p:nvSpPr>
          <p:cNvPr id="24579" name="Text Box 4"/>
          <p:cNvSpPr txBox="1">
            <a:spLocks noChangeArrowheads="1"/>
          </p:cNvSpPr>
          <p:nvPr/>
        </p:nvSpPr>
        <p:spPr bwMode="auto">
          <a:xfrm>
            <a:off x="0" y="855663"/>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2406650" indent="-24066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    Example 3 Continued</a:t>
            </a:r>
            <a:endParaRPr lang="en-US" altLang="en-US" sz="2600">
              <a:solidFill>
                <a:schemeClr val="accent2"/>
              </a:solidFill>
              <a:latin typeface="Arial MT Bl" charset="0"/>
            </a:endParaRPr>
          </a:p>
        </p:txBody>
      </p:sp>
      <p:sp>
        <p:nvSpPr>
          <p:cNvPr id="375826" name="Text Box 18"/>
          <p:cNvSpPr txBox="1">
            <a:spLocks noChangeArrowheads="1"/>
          </p:cNvSpPr>
          <p:nvPr/>
        </p:nvSpPr>
        <p:spPr bwMode="auto">
          <a:xfrm>
            <a:off x="347663" y="5640388"/>
            <a:ext cx="80930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There will be 3.5 pounds of cat food remaining at the beginning of day 30.</a:t>
            </a:r>
          </a:p>
        </p:txBody>
      </p:sp>
      <p:sp>
        <p:nvSpPr>
          <p:cNvPr id="375830" name="Text Box 22"/>
          <p:cNvSpPr txBox="1">
            <a:spLocks noChangeArrowheads="1"/>
          </p:cNvSpPr>
          <p:nvPr/>
        </p:nvSpPr>
        <p:spPr bwMode="auto">
          <a:xfrm>
            <a:off x="4551363" y="2928938"/>
            <a:ext cx="4705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Write the rule to find the nth term.</a:t>
            </a:r>
          </a:p>
        </p:txBody>
      </p:sp>
      <p:sp>
        <p:nvSpPr>
          <p:cNvPr id="375832" name="Text Box 24"/>
          <p:cNvSpPr txBox="1">
            <a:spLocks noChangeArrowheads="1"/>
          </p:cNvSpPr>
          <p:nvPr/>
        </p:nvSpPr>
        <p:spPr bwMode="auto">
          <a:xfrm>
            <a:off x="4572000" y="4159250"/>
            <a:ext cx="42799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i="1">
                <a:solidFill>
                  <a:srgbClr val="3333FF"/>
                </a:solidFill>
                <a:latin typeface="Arial" charset="0"/>
              </a:rPr>
              <a:t>Simplify the expression in parentheses.</a:t>
            </a:r>
          </a:p>
        </p:txBody>
      </p:sp>
      <p:sp>
        <p:nvSpPr>
          <p:cNvPr id="375833" name="Text Box 25"/>
          <p:cNvSpPr txBox="1">
            <a:spLocks noChangeArrowheads="1"/>
          </p:cNvSpPr>
          <p:nvPr/>
        </p:nvSpPr>
        <p:spPr bwMode="auto">
          <a:xfrm>
            <a:off x="4610100" y="4773613"/>
            <a:ext cx="13033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Multiply.</a:t>
            </a:r>
          </a:p>
        </p:txBody>
      </p:sp>
      <p:sp>
        <p:nvSpPr>
          <p:cNvPr id="375834" name="Text Box 26"/>
          <p:cNvSpPr txBox="1">
            <a:spLocks noChangeArrowheads="1"/>
          </p:cNvSpPr>
          <p:nvPr/>
        </p:nvSpPr>
        <p:spPr bwMode="auto">
          <a:xfrm>
            <a:off x="4610100" y="5199063"/>
            <a:ext cx="2568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Add.</a:t>
            </a:r>
          </a:p>
        </p:txBody>
      </p:sp>
      <p:sp>
        <p:nvSpPr>
          <p:cNvPr id="375831" name="Text Box 23"/>
          <p:cNvSpPr txBox="1">
            <a:spLocks noChangeArrowheads="1"/>
          </p:cNvSpPr>
          <p:nvPr/>
        </p:nvSpPr>
        <p:spPr bwMode="auto">
          <a:xfrm>
            <a:off x="4556125" y="3467100"/>
            <a:ext cx="4662488"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i="1">
                <a:solidFill>
                  <a:srgbClr val="3333FF"/>
                </a:solidFill>
                <a:latin typeface="Arial" charset="0"/>
              </a:rPr>
              <a:t>Substitute 18 for a</a:t>
            </a:r>
            <a:r>
              <a:rPr lang="en-US" i="1" baseline="-25000">
                <a:solidFill>
                  <a:srgbClr val="3333FF"/>
                </a:solidFill>
                <a:latin typeface="Arial" charset="0"/>
              </a:rPr>
              <a:t>1</a:t>
            </a:r>
            <a:r>
              <a:rPr lang="en-US" i="1">
                <a:solidFill>
                  <a:srgbClr val="3333FF"/>
                </a:solidFill>
                <a:latin typeface="Arial" charset="0"/>
              </a:rPr>
              <a:t>, –0.5 for d, and 30 for n.</a:t>
            </a:r>
          </a:p>
        </p:txBody>
      </p:sp>
      <p:sp>
        <p:nvSpPr>
          <p:cNvPr id="375858" name="Text Box 50"/>
          <p:cNvSpPr txBox="1">
            <a:spLocks noChangeArrowheads="1"/>
          </p:cNvSpPr>
          <p:nvPr/>
        </p:nvSpPr>
        <p:spPr bwMode="auto">
          <a:xfrm>
            <a:off x="615950" y="2890838"/>
            <a:ext cx="3419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t>a</a:t>
            </a:r>
            <a:r>
              <a:rPr lang="en-US" i="1" baseline="-25000">
                <a:solidFill>
                  <a:srgbClr val="FF0000"/>
                </a:solidFill>
              </a:rPr>
              <a:t>n</a:t>
            </a:r>
            <a:r>
              <a:rPr lang="en-US"/>
              <a:t> = </a:t>
            </a:r>
            <a:r>
              <a:rPr lang="en-US" i="1">
                <a:solidFill>
                  <a:srgbClr val="00CC00"/>
                </a:solidFill>
              </a:rPr>
              <a:t>a</a:t>
            </a:r>
            <a:r>
              <a:rPr lang="en-US" baseline="-25000">
                <a:solidFill>
                  <a:srgbClr val="00CC00"/>
                </a:solidFill>
              </a:rPr>
              <a:t>1</a:t>
            </a:r>
            <a:r>
              <a:rPr lang="en-US"/>
              <a:t> + (</a:t>
            </a:r>
            <a:r>
              <a:rPr lang="en-US" i="1">
                <a:solidFill>
                  <a:srgbClr val="FF0000"/>
                </a:solidFill>
              </a:rPr>
              <a:t>n</a:t>
            </a:r>
            <a:r>
              <a:rPr lang="en-US"/>
              <a:t> </a:t>
            </a:r>
            <a:r>
              <a:rPr lang="en-US">
                <a:latin typeface="Arial" charset="0"/>
              </a:rPr>
              <a:t>–</a:t>
            </a:r>
            <a:r>
              <a:rPr lang="en-US"/>
              <a:t> 1)</a:t>
            </a:r>
            <a:r>
              <a:rPr lang="en-US" i="1">
                <a:solidFill>
                  <a:schemeClr val="accent2"/>
                </a:solidFill>
              </a:rPr>
              <a:t>d</a:t>
            </a:r>
          </a:p>
        </p:txBody>
      </p:sp>
      <p:sp>
        <p:nvSpPr>
          <p:cNvPr id="375859" name="Text Box 51"/>
          <p:cNvSpPr txBox="1">
            <a:spLocks noChangeArrowheads="1"/>
          </p:cNvSpPr>
          <p:nvPr/>
        </p:nvSpPr>
        <p:spPr bwMode="auto">
          <a:xfrm>
            <a:off x="501650" y="3467100"/>
            <a:ext cx="44545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t>a</a:t>
            </a:r>
            <a:r>
              <a:rPr lang="en-US" baseline="-25000">
                <a:solidFill>
                  <a:srgbClr val="FF0000"/>
                </a:solidFill>
              </a:rPr>
              <a:t>31</a:t>
            </a:r>
            <a:r>
              <a:rPr lang="en-US"/>
              <a:t> = </a:t>
            </a:r>
            <a:r>
              <a:rPr lang="en-US">
                <a:solidFill>
                  <a:srgbClr val="00CC00"/>
                </a:solidFill>
              </a:rPr>
              <a:t>18</a:t>
            </a:r>
            <a:r>
              <a:rPr lang="en-US"/>
              <a:t> + (</a:t>
            </a:r>
            <a:r>
              <a:rPr lang="en-US">
                <a:solidFill>
                  <a:srgbClr val="FF0000"/>
                </a:solidFill>
              </a:rPr>
              <a:t>30</a:t>
            </a:r>
            <a:r>
              <a:rPr lang="en-US"/>
              <a:t> </a:t>
            </a:r>
            <a:r>
              <a:rPr lang="en-US">
                <a:latin typeface="Arial" charset="0"/>
              </a:rPr>
              <a:t>–</a:t>
            </a:r>
            <a:r>
              <a:rPr lang="en-US"/>
              <a:t> 1)</a:t>
            </a:r>
            <a:r>
              <a:rPr lang="en-US">
                <a:solidFill>
                  <a:schemeClr val="accent2"/>
                </a:solidFill>
              </a:rPr>
              <a:t>(</a:t>
            </a:r>
            <a:r>
              <a:rPr lang="en-US">
                <a:solidFill>
                  <a:schemeClr val="accent2"/>
                </a:solidFill>
                <a:latin typeface="Arial" charset="0"/>
              </a:rPr>
              <a:t>–</a:t>
            </a:r>
            <a:r>
              <a:rPr lang="en-US">
                <a:solidFill>
                  <a:schemeClr val="accent2"/>
                </a:solidFill>
              </a:rPr>
              <a:t>0.5)</a:t>
            </a:r>
          </a:p>
        </p:txBody>
      </p:sp>
      <p:sp>
        <p:nvSpPr>
          <p:cNvPr id="375860" name="Text Box 52"/>
          <p:cNvSpPr txBox="1">
            <a:spLocks noChangeArrowheads="1"/>
          </p:cNvSpPr>
          <p:nvPr/>
        </p:nvSpPr>
        <p:spPr bwMode="auto">
          <a:xfrm>
            <a:off x="1038225" y="4043363"/>
            <a:ext cx="3802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 18 + (</a:t>
            </a:r>
            <a:r>
              <a:rPr lang="en-US">
                <a:solidFill>
                  <a:srgbClr val="FF0000"/>
                </a:solidFill>
              </a:rPr>
              <a:t>29</a:t>
            </a:r>
            <a:r>
              <a:rPr lang="en-US"/>
              <a:t>)(</a:t>
            </a:r>
            <a:r>
              <a:rPr lang="en-US">
                <a:latin typeface="Arial" charset="0"/>
              </a:rPr>
              <a:t>–</a:t>
            </a:r>
            <a:r>
              <a:rPr lang="en-US"/>
              <a:t>0.5)</a:t>
            </a:r>
          </a:p>
        </p:txBody>
      </p:sp>
      <p:sp>
        <p:nvSpPr>
          <p:cNvPr id="375861" name="Text Box 53"/>
          <p:cNvSpPr txBox="1">
            <a:spLocks noChangeArrowheads="1"/>
          </p:cNvSpPr>
          <p:nvPr/>
        </p:nvSpPr>
        <p:spPr bwMode="auto">
          <a:xfrm>
            <a:off x="1038225" y="4657725"/>
            <a:ext cx="2955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 18 + (</a:t>
            </a:r>
            <a:r>
              <a:rPr lang="en-US">
                <a:solidFill>
                  <a:srgbClr val="FF0000"/>
                </a:solidFill>
                <a:latin typeface="Arial" charset="0"/>
              </a:rPr>
              <a:t>–</a:t>
            </a:r>
            <a:r>
              <a:rPr lang="en-US">
                <a:solidFill>
                  <a:srgbClr val="FF0000"/>
                </a:solidFill>
              </a:rPr>
              <a:t>14.5)</a:t>
            </a:r>
            <a:r>
              <a:rPr lang="en-US"/>
              <a:t> </a:t>
            </a:r>
          </a:p>
        </p:txBody>
      </p:sp>
      <p:sp>
        <p:nvSpPr>
          <p:cNvPr id="375862" name="Text Box 54"/>
          <p:cNvSpPr txBox="1">
            <a:spLocks noChangeArrowheads="1"/>
          </p:cNvSpPr>
          <p:nvPr/>
        </p:nvSpPr>
        <p:spPr bwMode="auto">
          <a:xfrm>
            <a:off x="1039813" y="5160963"/>
            <a:ext cx="2955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 3.5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75830"/>
                                        </p:tgtEl>
                                        <p:attrNameLst>
                                          <p:attrName>style.visibility</p:attrName>
                                        </p:attrNameLst>
                                      </p:cBhvr>
                                      <p:to>
                                        <p:strVal val="visible"/>
                                      </p:to>
                                    </p:set>
                                    <p:animEffect transition="in" filter="box(in)">
                                      <p:cBhvr>
                                        <p:cTn id="7" dur="500"/>
                                        <p:tgtEl>
                                          <p:spTgt spid="3758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75858"/>
                                        </p:tgtEl>
                                        <p:attrNameLst>
                                          <p:attrName>style.visibility</p:attrName>
                                        </p:attrNameLst>
                                      </p:cBhvr>
                                      <p:to>
                                        <p:strVal val="visible"/>
                                      </p:to>
                                    </p:set>
                                    <p:animEffect transition="in" filter="box(in)">
                                      <p:cBhvr>
                                        <p:cTn id="12" dur="500"/>
                                        <p:tgtEl>
                                          <p:spTgt spid="37585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75831"/>
                                        </p:tgtEl>
                                        <p:attrNameLst>
                                          <p:attrName>style.visibility</p:attrName>
                                        </p:attrNameLst>
                                      </p:cBhvr>
                                      <p:to>
                                        <p:strVal val="visible"/>
                                      </p:to>
                                    </p:set>
                                    <p:animEffect transition="in" filter="box(in)">
                                      <p:cBhvr>
                                        <p:cTn id="17" dur="500"/>
                                        <p:tgtEl>
                                          <p:spTgt spid="37583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75859"/>
                                        </p:tgtEl>
                                        <p:attrNameLst>
                                          <p:attrName>style.visibility</p:attrName>
                                        </p:attrNameLst>
                                      </p:cBhvr>
                                      <p:to>
                                        <p:strVal val="visible"/>
                                      </p:to>
                                    </p:set>
                                    <p:animEffect transition="in" filter="box(in)">
                                      <p:cBhvr>
                                        <p:cTn id="22" dur="500"/>
                                        <p:tgtEl>
                                          <p:spTgt spid="37585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75832"/>
                                        </p:tgtEl>
                                        <p:attrNameLst>
                                          <p:attrName>style.visibility</p:attrName>
                                        </p:attrNameLst>
                                      </p:cBhvr>
                                      <p:to>
                                        <p:strVal val="visible"/>
                                      </p:to>
                                    </p:set>
                                    <p:animEffect transition="in" filter="box(in)">
                                      <p:cBhvr>
                                        <p:cTn id="27" dur="500"/>
                                        <p:tgtEl>
                                          <p:spTgt spid="37583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75860"/>
                                        </p:tgtEl>
                                        <p:attrNameLst>
                                          <p:attrName>style.visibility</p:attrName>
                                        </p:attrNameLst>
                                      </p:cBhvr>
                                      <p:to>
                                        <p:strVal val="visible"/>
                                      </p:to>
                                    </p:set>
                                    <p:animEffect transition="in" filter="box(in)">
                                      <p:cBhvr>
                                        <p:cTn id="32" dur="500"/>
                                        <p:tgtEl>
                                          <p:spTgt spid="37586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75833"/>
                                        </p:tgtEl>
                                        <p:attrNameLst>
                                          <p:attrName>style.visibility</p:attrName>
                                        </p:attrNameLst>
                                      </p:cBhvr>
                                      <p:to>
                                        <p:strVal val="visible"/>
                                      </p:to>
                                    </p:set>
                                    <p:animEffect transition="in" filter="box(in)">
                                      <p:cBhvr>
                                        <p:cTn id="37" dur="500"/>
                                        <p:tgtEl>
                                          <p:spTgt spid="37583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375861"/>
                                        </p:tgtEl>
                                        <p:attrNameLst>
                                          <p:attrName>style.visibility</p:attrName>
                                        </p:attrNameLst>
                                      </p:cBhvr>
                                      <p:to>
                                        <p:strVal val="visible"/>
                                      </p:to>
                                    </p:set>
                                    <p:animEffect transition="in" filter="box(in)">
                                      <p:cBhvr>
                                        <p:cTn id="42" dur="500"/>
                                        <p:tgtEl>
                                          <p:spTgt spid="375861"/>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375834"/>
                                        </p:tgtEl>
                                        <p:attrNameLst>
                                          <p:attrName>style.visibility</p:attrName>
                                        </p:attrNameLst>
                                      </p:cBhvr>
                                      <p:to>
                                        <p:strVal val="visible"/>
                                      </p:to>
                                    </p:set>
                                    <p:animEffect transition="in" filter="box(in)">
                                      <p:cBhvr>
                                        <p:cTn id="47" dur="500"/>
                                        <p:tgtEl>
                                          <p:spTgt spid="375834"/>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375862"/>
                                        </p:tgtEl>
                                        <p:attrNameLst>
                                          <p:attrName>style.visibility</p:attrName>
                                        </p:attrNameLst>
                                      </p:cBhvr>
                                      <p:to>
                                        <p:strVal val="visible"/>
                                      </p:to>
                                    </p:set>
                                    <p:animEffect transition="in" filter="box(in)">
                                      <p:cBhvr>
                                        <p:cTn id="52" dur="500"/>
                                        <p:tgtEl>
                                          <p:spTgt spid="375862"/>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375826"/>
                                        </p:tgtEl>
                                        <p:attrNameLst>
                                          <p:attrName>style.visibility</p:attrName>
                                        </p:attrNameLst>
                                      </p:cBhvr>
                                      <p:to>
                                        <p:strVal val="visible"/>
                                      </p:to>
                                    </p:set>
                                    <p:animEffect transition="in" filter="box(in)">
                                      <p:cBhvr>
                                        <p:cTn id="57" dur="500"/>
                                        <p:tgtEl>
                                          <p:spTgt spid="3758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5826" grpId="0"/>
      <p:bldP spid="375830" grpId="0"/>
      <p:bldP spid="375832" grpId="0"/>
      <p:bldP spid="375833" grpId="0"/>
      <p:bldP spid="375834" grpId="0"/>
      <p:bldP spid="375831" grpId="0"/>
      <p:bldP spid="375858" grpId="0"/>
      <p:bldP spid="375859" grpId="0"/>
      <p:bldP spid="375860" grpId="0"/>
      <p:bldP spid="375861" grpId="0"/>
      <p:bldP spid="37586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4"/>
          <p:cNvSpPr txBox="1">
            <a:spLocks noChangeArrowheads="1"/>
          </p:cNvSpPr>
          <p:nvPr/>
        </p:nvSpPr>
        <p:spPr bwMode="auto">
          <a:xfrm>
            <a:off x="0" y="8763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3</a:t>
            </a:r>
            <a:endParaRPr lang="en-US" altLang="en-US" sz="2600">
              <a:solidFill>
                <a:schemeClr val="accent2"/>
              </a:solidFill>
              <a:latin typeface="Arial MT Bl" charset="0"/>
            </a:endParaRPr>
          </a:p>
        </p:txBody>
      </p:sp>
      <p:sp>
        <p:nvSpPr>
          <p:cNvPr id="25603" name="Text Box 5"/>
          <p:cNvSpPr txBox="1">
            <a:spLocks noChangeArrowheads="1"/>
          </p:cNvSpPr>
          <p:nvPr/>
        </p:nvSpPr>
        <p:spPr bwMode="auto">
          <a:xfrm>
            <a:off x="74613" y="1281113"/>
            <a:ext cx="91440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Each time a truck stops, it drops off 250 pounds of cargo. After stop 1, its cargo weighed 2000 pounds. How much does the load weigh after stop 6? </a:t>
            </a:r>
          </a:p>
        </p:txBody>
      </p:sp>
      <p:sp>
        <p:nvSpPr>
          <p:cNvPr id="376839" name="Text Box 7"/>
          <p:cNvSpPr txBox="1">
            <a:spLocks noChangeArrowheads="1"/>
          </p:cNvSpPr>
          <p:nvPr/>
        </p:nvSpPr>
        <p:spPr bwMode="auto">
          <a:xfrm>
            <a:off x="654050" y="2584450"/>
            <a:ext cx="848995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atin typeface="Arial" charset="0"/>
              </a:rPr>
              <a:t>Notice that the sequence for the situation is arithmetic because the load decreases by 250 pounds at each stop.</a:t>
            </a:r>
          </a:p>
        </p:txBody>
      </p:sp>
      <p:sp>
        <p:nvSpPr>
          <p:cNvPr id="376842" name="Text Box 10"/>
          <p:cNvSpPr txBox="1">
            <a:spLocks noChangeArrowheads="1"/>
          </p:cNvSpPr>
          <p:nvPr/>
        </p:nvSpPr>
        <p:spPr bwMode="auto">
          <a:xfrm>
            <a:off x="654050" y="3505200"/>
            <a:ext cx="8153400" cy="210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latin typeface="Arial" charset="0"/>
              </a:rPr>
              <a:t>Since the load will be decreasing by </a:t>
            </a:r>
            <a:r>
              <a:rPr lang="en-US">
                <a:solidFill>
                  <a:schemeClr val="accent2"/>
                </a:solidFill>
                <a:latin typeface="Arial" charset="0"/>
              </a:rPr>
              <a:t>250</a:t>
            </a:r>
            <a:r>
              <a:rPr lang="en-US">
                <a:latin typeface="Arial" charset="0"/>
              </a:rPr>
              <a:t> pounds at each stop, </a:t>
            </a:r>
            <a:r>
              <a:rPr lang="en-US" i="1">
                <a:solidFill>
                  <a:schemeClr val="accent2"/>
                </a:solidFill>
                <a:latin typeface="Arial" charset="0"/>
              </a:rPr>
              <a:t>d</a:t>
            </a:r>
            <a:r>
              <a:rPr lang="en-US">
                <a:latin typeface="Arial" charset="0"/>
              </a:rPr>
              <a:t> = </a:t>
            </a:r>
            <a:r>
              <a:rPr lang="en-US">
                <a:solidFill>
                  <a:schemeClr val="accent2"/>
                </a:solidFill>
                <a:latin typeface="Arial" charset="0"/>
              </a:rPr>
              <a:t>–250</a:t>
            </a:r>
            <a:r>
              <a:rPr lang="en-US">
                <a:latin typeface="Arial" charset="0"/>
              </a:rPr>
              <a:t>.</a:t>
            </a:r>
          </a:p>
          <a:p>
            <a:pPr>
              <a:lnSpc>
                <a:spcPct val="75000"/>
              </a:lnSpc>
            </a:pPr>
            <a:r>
              <a:rPr lang="en-US">
                <a:latin typeface="Arial" charset="0"/>
              </a:rPr>
              <a:t>Since the load is </a:t>
            </a:r>
            <a:r>
              <a:rPr lang="en-US">
                <a:solidFill>
                  <a:srgbClr val="00CC00"/>
                </a:solidFill>
                <a:latin typeface="Arial" charset="0"/>
              </a:rPr>
              <a:t>2000</a:t>
            </a:r>
            <a:r>
              <a:rPr lang="en-US">
                <a:latin typeface="Arial" charset="0"/>
              </a:rPr>
              <a:t> pounds,</a:t>
            </a:r>
            <a:r>
              <a:rPr lang="en-US">
                <a:solidFill>
                  <a:srgbClr val="00CC00"/>
                </a:solidFill>
                <a:latin typeface="Arial" charset="0"/>
              </a:rPr>
              <a:t> </a:t>
            </a:r>
            <a:r>
              <a:rPr lang="en-US" i="1">
                <a:solidFill>
                  <a:srgbClr val="00CC00"/>
                </a:solidFill>
                <a:latin typeface="Arial" charset="0"/>
              </a:rPr>
              <a:t>a</a:t>
            </a:r>
            <a:r>
              <a:rPr lang="en-US" baseline="-25000">
                <a:solidFill>
                  <a:srgbClr val="00CC00"/>
                </a:solidFill>
                <a:latin typeface="Arial" charset="0"/>
              </a:rPr>
              <a:t>1</a:t>
            </a:r>
            <a:r>
              <a:rPr lang="en-US" baseline="-25000">
                <a:latin typeface="Arial" charset="0"/>
              </a:rPr>
              <a:t> </a:t>
            </a:r>
            <a:r>
              <a:rPr lang="en-US">
                <a:latin typeface="Arial" charset="0"/>
              </a:rPr>
              <a:t>= </a:t>
            </a:r>
            <a:r>
              <a:rPr lang="en-US">
                <a:solidFill>
                  <a:srgbClr val="00CC00"/>
                </a:solidFill>
                <a:latin typeface="Arial" charset="0"/>
              </a:rPr>
              <a:t>2000</a:t>
            </a:r>
            <a:r>
              <a:rPr lang="en-US">
                <a:latin typeface="Arial" charset="0"/>
              </a:rPr>
              <a:t>. </a:t>
            </a:r>
          </a:p>
          <a:p>
            <a:pPr>
              <a:lnSpc>
                <a:spcPct val="75000"/>
              </a:lnSpc>
            </a:pPr>
            <a:r>
              <a:rPr lang="en-US">
                <a:latin typeface="Arial" charset="0"/>
              </a:rPr>
              <a:t>Since you want to find the load after the 6th stop, you will </a:t>
            </a:r>
          </a:p>
          <a:p>
            <a:pPr>
              <a:lnSpc>
                <a:spcPct val="50000"/>
              </a:lnSpc>
            </a:pPr>
            <a:r>
              <a:rPr lang="en-US">
                <a:latin typeface="Arial" charset="0"/>
              </a:rPr>
              <a:t>need to find the </a:t>
            </a:r>
            <a:r>
              <a:rPr lang="en-US">
                <a:solidFill>
                  <a:srgbClr val="FF0000"/>
                </a:solidFill>
                <a:latin typeface="Arial" charset="0"/>
              </a:rPr>
              <a:t>6th term</a:t>
            </a:r>
            <a:r>
              <a:rPr lang="en-US">
                <a:latin typeface="Arial" charset="0"/>
              </a:rPr>
              <a:t> of the sequence, so </a:t>
            </a:r>
            <a:r>
              <a:rPr lang="en-US" i="1">
                <a:solidFill>
                  <a:srgbClr val="FF0000"/>
                </a:solidFill>
                <a:latin typeface="Arial" charset="0"/>
              </a:rPr>
              <a:t>n</a:t>
            </a:r>
            <a:r>
              <a:rPr lang="en-US" i="1">
                <a:latin typeface="Arial" charset="0"/>
              </a:rPr>
              <a:t> = </a:t>
            </a:r>
            <a:r>
              <a:rPr lang="en-US">
                <a:solidFill>
                  <a:srgbClr val="FF0000"/>
                </a:solidFill>
                <a:latin typeface="Arial" charset="0"/>
              </a:rPr>
              <a:t>6</a:t>
            </a:r>
            <a:r>
              <a:rPr lang="en-US">
                <a:latin typeface="Arial"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76839"/>
                                        </p:tgtEl>
                                        <p:attrNameLst>
                                          <p:attrName>style.visibility</p:attrName>
                                        </p:attrNameLst>
                                      </p:cBhvr>
                                      <p:to>
                                        <p:strVal val="visible"/>
                                      </p:to>
                                    </p:set>
                                    <p:anim calcmode="lin" valueType="num">
                                      <p:cBhvr>
                                        <p:cTn id="7" dur="1000" fill="hold"/>
                                        <p:tgtEl>
                                          <p:spTgt spid="376839"/>
                                        </p:tgtEl>
                                        <p:attrNameLst>
                                          <p:attrName>ppt_w</p:attrName>
                                        </p:attrNameLst>
                                      </p:cBhvr>
                                      <p:tavLst>
                                        <p:tav tm="0">
                                          <p:val>
                                            <p:strVal val="#ppt_w*0.70"/>
                                          </p:val>
                                        </p:tav>
                                        <p:tav tm="100000">
                                          <p:val>
                                            <p:strVal val="#ppt_w"/>
                                          </p:val>
                                        </p:tav>
                                      </p:tavLst>
                                    </p:anim>
                                    <p:anim calcmode="lin" valueType="num">
                                      <p:cBhvr>
                                        <p:cTn id="8" dur="1000" fill="hold"/>
                                        <p:tgtEl>
                                          <p:spTgt spid="376839"/>
                                        </p:tgtEl>
                                        <p:attrNameLst>
                                          <p:attrName>ppt_h</p:attrName>
                                        </p:attrNameLst>
                                      </p:cBhvr>
                                      <p:tavLst>
                                        <p:tav tm="0">
                                          <p:val>
                                            <p:strVal val="#ppt_h"/>
                                          </p:val>
                                        </p:tav>
                                        <p:tav tm="100000">
                                          <p:val>
                                            <p:strVal val="#ppt_h"/>
                                          </p:val>
                                        </p:tav>
                                      </p:tavLst>
                                    </p:anim>
                                    <p:animEffect transition="in" filter="fade">
                                      <p:cBhvr>
                                        <p:cTn id="9" dur="1000"/>
                                        <p:tgtEl>
                                          <p:spTgt spid="376839"/>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376842"/>
                                        </p:tgtEl>
                                        <p:attrNameLst>
                                          <p:attrName>style.visibility</p:attrName>
                                        </p:attrNameLst>
                                      </p:cBhvr>
                                      <p:to>
                                        <p:strVal val="visible"/>
                                      </p:to>
                                    </p:set>
                                    <p:animEffect transition="in" filter="wipe(left)">
                                      <p:cBhvr>
                                        <p:cTn id="14" dur="500"/>
                                        <p:tgtEl>
                                          <p:spTgt spid="3768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6839" grpId="0"/>
      <p:bldP spid="37684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866" name="Text Box 10"/>
          <p:cNvSpPr txBox="1">
            <a:spLocks noChangeArrowheads="1"/>
          </p:cNvSpPr>
          <p:nvPr/>
        </p:nvSpPr>
        <p:spPr bwMode="auto">
          <a:xfrm>
            <a:off x="385763" y="5694363"/>
            <a:ext cx="80930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There will be 750 pounds of cargo remaining after stop 6.</a:t>
            </a:r>
          </a:p>
        </p:txBody>
      </p:sp>
      <p:sp>
        <p:nvSpPr>
          <p:cNvPr id="377869" name="Text Box 13"/>
          <p:cNvSpPr txBox="1">
            <a:spLocks noChangeArrowheads="1"/>
          </p:cNvSpPr>
          <p:nvPr/>
        </p:nvSpPr>
        <p:spPr bwMode="auto">
          <a:xfrm>
            <a:off x="4467225" y="2471738"/>
            <a:ext cx="4705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Write the rule to find the nth term.</a:t>
            </a:r>
          </a:p>
        </p:txBody>
      </p:sp>
      <p:sp>
        <p:nvSpPr>
          <p:cNvPr id="377870" name="Text Box 14"/>
          <p:cNvSpPr txBox="1">
            <a:spLocks noChangeArrowheads="1"/>
          </p:cNvSpPr>
          <p:nvPr/>
        </p:nvSpPr>
        <p:spPr bwMode="auto">
          <a:xfrm>
            <a:off x="4467225" y="3811588"/>
            <a:ext cx="4816475"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80000"/>
              </a:lnSpc>
            </a:pPr>
            <a:r>
              <a:rPr lang="en-US" i="1">
                <a:solidFill>
                  <a:srgbClr val="3333FF"/>
                </a:solidFill>
                <a:latin typeface="Arial" charset="0"/>
              </a:rPr>
              <a:t>Simplify the expression in parentheses.</a:t>
            </a:r>
          </a:p>
        </p:txBody>
      </p:sp>
      <p:sp>
        <p:nvSpPr>
          <p:cNvPr id="377871" name="Text Box 15"/>
          <p:cNvSpPr txBox="1">
            <a:spLocks noChangeArrowheads="1"/>
          </p:cNvSpPr>
          <p:nvPr/>
        </p:nvSpPr>
        <p:spPr bwMode="auto">
          <a:xfrm>
            <a:off x="4467225" y="4616450"/>
            <a:ext cx="13033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Multiply.</a:t>
            </a:r>
          </a:p>
        </p:txBody>
      </p:sp>
      <p:sp>
        <p:nvSpPr>
          <p:cNvPr id="377872" name="Text Box 16"/>
          <p:cNvSpPr txBox="1">
            <a:spLocks noChangeArrowheads="1"/>
          </p:cNvSpPr>
          <p:nvPr/>
        </p:nvSpPr>
        <p:spPr bwMode="auto">
          <a:xfrm>
            <a:off x="4467225" y="5116513"/>
            <a:ext cx="2568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Add.</a:t>
            </a:r>
          </a:p>
        </p:txBody>
      </p:sp>
      <p:sp>
        <p:nvSpPr>
          <p:cNvPr id="377874" name="Text Box 18"/>
          <p:cNvSpPr txBox="1">
            <a:spLocks noChangeArrowheads="1"/>
          </p:cNvSpPr>
          <p:nvPr/>
        </p:nvSpPr>
        <p:spPr bwMode="auto">
          <a:xfrm>
            <a:off x="4467225" y="3081338"/>
            <a:ext cx="4967288"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1313" indent="-341313">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nSpc>
                <a:spcPct val="75000"/>
              </a:lnSpc>
            </a:pPr>
            <a:r>
              <a:rPr lang="en-US" i="1">
                <a:solidFill>
                  <a:srgbClr val="3333FF"/>
                </a:solidFill>
                <a:latin typeface="Arial" charset="0"/>
              </a:rPr>
              <a:t>Substitute 2000 for a</a:t>
            </a:r>
            <a:r>
              <a:rPr lang="en-US" i="1" baseline="-25000">
                <a:solidFill>
                  <a:srgbClr val="3333FF"/>
                </a:solidFill>
                <a:latin typeface="Arial" charset="0"/>
              </a:rPr>
              <a:t>1</a:t>
            </a:r>
            <a:r>
              <a:rPr lang="en-US" i="1">
                <a:solidFill>
                  <a:srgbClr val="3333FF"/>
                </a:solidFill>
                <a:latin typeface="Arial" charset="0"/>
              </a:rPr>
              <a:t>, –250 for d, and 6 for n.</a:t>
            </a:r>
          </a:p>
        </p:txBody>
      </p:sp>
      <p:sp>
        <p:nvSpPr>
          <p:cNvPr id="26632" name="Text Box 20"/>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FF3300"/>
                </a:solidFill>
                <a:latin typeface="Arial Black" pitchFamily="34" charset="0"/>
              </a:rPr>
              <a:t>Check It Out!</a:t>
            </a:r>
            <a:r>
              <a:rPr lang="en-US" altLang="en-US">
                <a:solidFill>
                  <a:srgbClr val="006699"/>
                </a:solidFill>
                <a:latin typeface="Arial Black" pitchFamily="34" charset="0"/>
              </a:rPr>
              <a:t> Example 3 Continued</a:t>
            </a:r>
            <a:endParaRPr lang="en-US" altLang="en-US" sz="2600">
              <a:solidFill>
                <a:schemeClr val="accent2"/>
              </a:solidFill>
              <a:latin typeface="Arial MT Bl" charset="0"/>
            </a:endParaRPr>
          </a:p>
        </p:txBody>
      </p:sp>
      <p:sp>
        <p:nvSpPr>
          <p:cNvPr id="377897" name="Text Box 41"/>
          <p:cNvSpPr txBox="1">
            <a:spLocks noChangeArrowheads="1"/>
          </p:cNvSpPr>
          <p:nvPr/>
        </p:nvSpPr>
        <p:spPr bwMode="auto">
          <a:xfrm>
            <a:off x="461963" y="2505075"/>
            <a:ext cx="3419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t>a</a:t>
            </a:r>
            <a:r>
              <a:rPr lang="en-US" i="1" baseline="-25000">
                <a:solidFill>
                  <a:srgbClr val="FF0000"/>
                </a:solidFill>
              </a:rPr>
              <a:t>n</a:t>
            </a:r>
            <a:r>
              <a:rPr lang="en-US"/>
              <a:t> = </a:t>
            </a:r>
            <a:r>
              <a:rPr lang="en-US" i="1">
                <a:solidFill>
                  <a:srgbClr val="00CC00"/>
                </a:solidFill>
              </a:rPr>
              <a:t>a</a:t>
            </a:r>
            <a:r>
              <a:rPr lang="en-US" baseline="-25000">
                <a:solidFill>
                  <a:srgbClr val="00CC00"/>
                </a:solidFill>
              </a:rPr>
              <a:t>1</a:t>
            </a:r>
            <a:r>
              <a:rPr lang="en-US"/>
              <a:t> + (</a:t>
            </a:r>
            <a:r>
              <a:rPr lang="en-US" i="1">
                <a:solidFill>
                  <a:srgbClr val="FF0000"/>
                </a:solidFill>
              </a:rPr>
              <a:t>n</a:t>
            </a:r>
            <a:r>
              <a:rPr lang="en-US"/>
              <a:t> </a:t>
            </a:r>
            <a:r>
              <a:rPr lang="en-US">
                <a:latin typeface="Arial" charset="0"/>
              </a:rPr>
              <a:t>–</a:t>
            </a:r>
            <a:r>
              <a:rPr lang="en-US"/>
              <a:t> 1)</a:t>
            </a:r>
            <a:r>
              <a:rPr lang="en-US" i="1">
                <a:solidFill>
                  <a:schemeClr val="accent2"/>
                </a:solidFill>
              </a:rPr>
              <a:t>d</a:t>
            </a:r>
          </a:p>
        </p:txBody>
      </p:sp>
      <p:sp>
        <p:nvSpPr>
          <p:cNvPr id="377898" name="Text Box 42"/>
          <p:cNvSpPr txBox="1">
            <a:spLocks noChangeArrowheads="1"/>
          </p:cNvSpPr>
          <p:nvPr/>
        </p:nvSpPr>
        <p:spPr bwMode="auto">
          <a:xfrm>
            <a:off x="309563" y="3154363"/>
            <a:ext cx="44545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t>a</a:t>
            </a:r>
            <a:r>
              <a:rPr lang="en-US" baseline="-25000">
                <a:solidFill>
                  <a:srgbClr val="FF0000"/>
                </a:solidFill>
              </a:rPr>
              <a:t>6</a:t>
            </a:r>
            <a:r>
              <a:rPr lang="en-US"/>
              <a:t> = </a:t>
            </a:r>
            <a:r>
              <a:rPr lang="en-US">
                <a:solidFill>
                  <a:srgbClr val="00CC00"/>
                </a:solidFill>
              </a:rPr>
              <a:t>2000</a:t>
            </a:r>
            <a:r>
              <a:rPr lang="en-US"/>
              <a:t> + (</a:t>
            </a:r>
            <a:r>
              <a:rPr lang="en-US">
                <a:solidFill>
                  <a:srgbClr val="FF0000"/>
                </a:solidFill>
              </a:rPr>
              <a:t>6</a:t>
            </a:r>
            <a:r>
              <a:rPr lang="en-US"/>
              <a:t> </a:t>
            </a:r>
            <a:r>
              <a:rPr lang="en-US">
                <a:latin typeface="Arial" charset="0"/>
              </a:rPr>
              <a:t>–</a:t>
            </a:r>
            <a:r>
              <a:rPr lang="en-US"/>
              <a:t> 1)</a:t>
            </a:r>
            <a:r>
              <a:rPr lang="en-US">
                <a:solidFill>
                  <a:schemeClr val="accent2"/>
                </a:solidFill>
              </a:rPr>
              <a:t>(</a:t>
            </a:r>
            <a:r>
              <a:rPr lang="en-US">
                <a:solidFill>
                  <a:schemeClr val="accent2"/>
                </a:solidFill>
                <a:latin typeface="Arial" charset="0"/>
              </a:rPr>
              <a:t>–</a:t>
            </a:r>
            <a:r>
              <a:rPr lang="en-US">
                <a:solidFill>
                  <a:schemeClr val="accent2"/>
                </a:solidFill>
              </a:rPr>
              <a:t>250)</a:t>
            </a:r>
          </a:p>
        </p:txBody>
      </p:sp>
      <p:sp>
        <p:nvSpPr>
          <p:cNvPr id="377899" name="Text Box 43"/>
          <p:cNvSpPr txBox="1">
            <a:spLocks noChangeArrowheads="1"/>
          </p:cNvSpPr>
          <p:nvPr/>
        </p:nvSpPr>
        <p:spPr bwMode="auto">
          <a:xfrm>
            <a:off x="731838" y="3922713"/>
            <a:ext cx="38020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 2000 + (</a:t>
            </a:r>
            <a:r>
              <a:rPr lang="en-US">
                <a:solidFill>
                  <a:srgbClr val="FF0000"/>
                </a:solidFill>
              </a:rPr>
              <a:t>5</a:t>
            </a:r>
            <a:r>
              <a:rPr lang="en-US"/>
              <a:t>)(</a:t>
            </a:r>
            <a:r>
              <a:rPr lang="en-US">
                <a:latin typeface="Arial" charset="0"/>
              </a:rPr>
              <a:t>–</a:t>
            </a:r>
            <a:r>
              <a:rPr lang="en-US"/>
              <a:t>250)</a:t>
            </a:r>
          </a:p>
        </p:txBody>
      </p:sp>
      <p:sp>
        <p:nvSpPr>
          <p:cNvPr id="377900" name="Text Box 44"/>
          <p:cNvSpPr txBox="1">
            <a:spLocks noChangeArrowheads="1"/>
          </p:cNvSpPr>
          <p:nvPr/>
        </p:nvSpPr>
        <p:spPr bwMode="auto">
          <a:xfrm>
            <a:off x="731838" y="4575175"/>
            <a:ext cx="3263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 2000 + (</a:t>
            </a:r>
            <a:r>
              <a:rPr lang="en-US">
                <a:solidFill>
                  <a:srgbClr val="FF0000"/>
                </a:solidFill>
                <a:latin typeface="Arial" charset="0"/>
              </a:rPr>
              <a:t>–</a:t>
            </a:r>
            <a:r>
              <a:rPr lang="en-US">
                <a:solidFill>
                  <a:srgbClr val="FF0000"/>
                </a:solidFill>
              </a:rPr>
              <a:t>1250)</a:t>
            </a:r>
            <a:r>
              <a:rPr lang="en-US"/>
              <a:t> </a:t>
            </a:r>
          </a:p>
        </p:txBody>
      </p:sp>
      <p:sp>
        <p:nvSpPr>
          <p:cNvPr id="377901" name="Text Box 45"/>
          <p:cNvSpPr txBox="1">
            <a:spLocks noChangeArrowheads="1"/>
          </p:cNvSpPr>
          <p:nvPr/>
        </p:nvSpPr>
        <p:spPr bwMode="auto">
          <a:xfrm>
            <a:off x="731838" y="5116513"/>
            <a:ext cx="2955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 750</a:t>
            </a:r>
          </a:p>
        </p:txBody>
      </p:sp>
      <p:sp>
        <p:nvSpPr>
          <p:cNvPr id="26638" name="Text Box 46"/>
          <p:cNvSpPr txBox="1">
            <a:spLocks noChangeArrowheads="1"/>
          </p:cNvSpPr>
          <p:nvPr/>
        </p:nvSpPr>
        <p:spPr bwMode="auto">
          <a:xfrm>
            <a:off x="74613" y="1281113"/>
            <a:ext cx="91440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Each time a truck stops, it drops off 250 pounds of cargo. After stop 1, its cargo weighed 2000 pounds. How much does the load weigh after stop 6?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77869"/>
                                        </p:tgtEl>
                                        <p:attrNameLst>
                                          <p:attrName>style.visibility</p:attrName>
                                        </p:attrNameLst>
                                      </p:cBhvr>
                                      <p:to>
                                        <p:strVal val="visible"/>
                                      </p:to>
                                    </p:set>
                                    <p:anim calcmode="lin" valueType="num">
                                      <p:cBhvr>
                                        <p:cTn id="7" dur="1000" fill="hold"/>
                                        <p:tgtEl>
                                          <p:spTgt spid="377869"/>
                                        </p:tgtEl>
                                        <p:attrNameLst>
                                          <p:attrName>ppt_x</p:attrName>
                                        </p:attrNameLst>
                                      </p:cBhvr>
                                      <p:tavLst>
                                        <p:tav tm="0">
                                          <p:val>
                                            <p:strVal val="#ppt_x-.2"/>
                                          </p:val>
                                        </p:tav>
                                        <p:tav tm="100000">
                                          <p:val>
                                            <p:strVal val="#ppt_x"/>
                                          </p:val>
                                        </p:tav>
                                      </p:tavLst>
                                    </p:anim>
                                    <p:anim calcmode="lin" valueType="num">
                                      <p:cBhvr>
                                        <p:cTn id="8" dur="1000" fill="hold"/>
                                        <p:tgtEl>
                                          <p:spTgt spid="377869"/>
                                        </p:tgtEl>
                                        <p:attrNameLst>
                                          <p:attrName>ppt_y</p:attrName>
                                        </p:attrNameLst>
                                      </p:cBhvr>
                                      <p:tavLst>
                                        <p:tav tm="0">
                                          <p:val>
                                            <p:strVal val="#ppt_y"/>
                                          </p:val>
                                        </p:tav>
                                        <p:tav tm="100000">
                                          <p:val>
                                            <p:strVal val="#ppt_y"/>
                                          </p:val>
                                        </p:tav>
                                      </p:tavLst>
                                    </p:anim>
                                    <p:animEffect transition="in" filter="wipe(right)" prLst="gradientSize: 0.1">
                                      <p:cBhvr>
                                        <p:cTn id="9" dur="1000"/>
                                        <p:tgtEl>
                                          <p:spTgt spid="377869"/>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grpId="0" nodeType="clickEffect">
                                  <p:stCondLst>
                                    <p:cond delay="0"/>
                                  </p:stCondLst>
                                  <p:childTnLst>
                                    <p:set>
                                      <p:cBhvr>
                                        <p:cTn id="13" dur="1" fill="hold">
                                          <p:stCondLst>
                                            <p:cond delay="0"/>
                                          </p:stCondLst>
                                        </p:cTn>
                                        <p:tgtEl>
                                          <p:spTgt spid="377897"/>
                                        </p:tgtEl>
                                        <p:attrNameLst>
                                          <p:attrName>style.visibility</p:attrName>
                                        </p:attrNameLst>
                                      </p:cBhvr>
                                      <p:to>
                                        <p:strVal val="visible"/>
                                      </p:to>
                                    </p:set>
                                    <p:animEffect transition="in" filter="box(in)">
                                      <p:cBhvr>
                                        <p:cTn id="14" dur="500"/>
                                        <p:tgtEl>
                                          <p:spTgt spid="377897"/>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377874"/>
                                        </p:tgtEl>
                                        <p:attrNameLst>
                                          <p:attrName>style.visibility</p:attrName>
                                        </p:attrNameLst>
                                      </p:cBhvr>
                                      <p:to>
                                        <p:strVal val="visible"/>
                                      </p:to>
                                    </p:set>
                                    <p:anim calcmode="lin" valueType="num">
                                      <p:cBhvr>
                                        <p:cTn id="19" dur="1000" fill="hold"/>
                                        <p:tgtEl>
                                          <p:spTgt spid="377874"/>
                                        </p:tgtEl>
                                        <p:attrNameLst>
                                          <p:attrName>ppt_x</p:attrName>
                                        </p:attrNameLst>
                                      </p:cBhvr>
                                      <p:tavLst>
                                        <p:tav tm="0">
                                          <p:val>
                                            <p:strVal val="#ppt_x-.2"/>
                                          </p:val>
                                        </p:tav>
                                        <p:tav tm="100000">
                                          <p:val>
                                            <p:strVal val="#ppt_x"/>
                                          </p:val>
                                        </p:tav>
                                      </p:tavLst>
                                    </p:anim>
                                    <p:anim calcmode="lin" valueType="num">
                                      <p:cBhvr>
                                        <p:cTn id="20" dur="1000" fill="hold"/>
                                        <p:tgtEl>
                                          <p:spTgt spid="377874"/>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77874"/>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4" presetClass="entr" presetSubtype="16" fill="hold" grpId="0" nodeType="clickEffect">
                                  <p:stCondLst>
                                    <p:cond delay="0"/>
                                  </p:stCondLst>
                                  <p:childTnLst>
                                    <p:set>
                                      <p:cBhvr>
                                        <p:cTn id="25" dur="1" fill="hold">
                                          <p:stCondLst>
                                            <p:cond delay="0"/>
                                          </p:stCondLst>
                                        </p:cTn>
                                        <p:tgtEl>
                                          <p:spTgt spid="377898"/>
                                        </p:tgtEl>
                                        <p:attrNameLst>
                                          <p:attrName>style.visibility</p:attrName>
                                        </p:attrNameLst>
                                      </p:cBhvr>
                                      <p:to>
                                        <p:strVal val="visible"/>
                                      </p:to>
                                    </p:set>
                                    <p:animEffect transition="in" filter="box(in)">
                                      <p:cBhvr>
                                        <p:cTn id="26" dur="500"/>
                                        <p:tgtEl>
                                          <p:spTgt spid="377898"/>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9" presetClass="entr" presetSubtype="0" fill="hold" grpId="0" nodeType="clickEffect">
                                  <p:stCondLst>
                                    <p:cond delay="0"/>
                                  </p:stCondLst>
                                  <p:childTnLst>
                                    <p:set>
                                      <p:cBhvr>
                                        <p:cTn id="30" dur="1" fill="hold">
                                          <p:stCondLst>
                                            <p:cond delay="0"/>
                                          </p:stCondLst>
                                        </p:cTn>
                                        <p:tgtEl>
                                          <p:spTgt spid="377870"/>
                                        </p:tgtEl>
                                        <p:attrNameLst>
                                          <p:attrName>style.visibility</p:attrName>
                                        </p:attrNameLst>
                                      </p:cBhvr>
                                      <p:to>
                                        <p:strVal val="visible"/>
                                      </p:to>
                                    </p:set>
                                    <p:anim calcmode="lin" valueType="num">
                                      <p:cBhvr>
                                        <p:cTn id="31" dur="1000" fill="hold"/>
                                        <p:tgtEl>
                                          <p:spTgt spid="377870"/>
                                        </p:tgtEl>
                                        <p:attrNameLst>
                                          <p:attrName>ppt_x</p:attrName>
                                        </p:attrNameLst>
                                      </p:cBhvr>
                                      <p:tavLst>
                                        <p:tav tm="0">
                                          <p:val>
                                            <p:strVal val="#ppt_x-.2"/>
                                          </p:val>
                                        </p:tav>
                                        <p:tav tm="100000">
                                          <p:val>
                                            <p:strVal val="#ppt_x"/>
                                          </p:val>
                                        </p:tav>
                                      </p:tavLst>
                                    </p:anim>
                                    <p:anim calcmode="lin" valueType="num">
                                      <p:cBhvr>
                                        <p:cTn id="32" dur="1000" fill="hold"/>
                                        <p:tgtEl>
                                          <p:spTgt spid="377870"/>
                                        </p:tgtEl>
                                        <p:attrNameLst>
                                          <p:attrName>ppt_y</p:attrName>
                                        </p:attrNameLst>
                                      </p:cBhvr>
                                      <p:tavLst>
                                        <p:tav tm="0">
                                          <p:val>
                                            <p:strVal val="#ppt_y"/>
                                          </p:val>
                                        </p:tav>
                                        <p:tav tm="100000">
                                          <p:val>
                                            <p:strVal val="#ppt_y"/>
                                          </p:val>
                                        </p:tav>
                                      </p:tavLst>
                                    </p:anim>
                                    <p:animEffect transition="in" filter="wipe(right)" prLst="gradientSize: 0.1">
                                      <p:cBhvr>
                                        <p:cTn id="33" dur="1000"/>
                                        <p:tgtEl>
                                          <p:spTgt spid="377870"/>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4" presetClass="entr" presetSubtype="16" fill="hold" grpId="0" nodeType="clickEffect">
                                  <p:stCondLst>
                                    <p:cond delay="0"/>
                                  </p:stCondLst>
                                  <p:childTnLst>
                                    <p:set>
                                      <p:cBhvr>
                                        <p:cTn id="37" dur="1" fill="hold">
                                          <p:stCondLst>
                                            <p:cond delay="0"/>
                                          </p:stCondLst>
                                        </p:cTn>
                                        <p:tgtEl>
                                          <p:spTgt spid="377899"/>
                                        </p:tgtEl>
                                        <p:attrNameLst>
                                          <p:attrName>style.visibility</p:attrName>
                                        </p:attrNameLst>
                                      </p:cBhvr>
                                      <p:to>
                                        <p:strVal val="visible"/>
                                      </p:to>
                                    </p:set>
                                    <p:animEffect transition="in" filter="box(in)">
                                      <p:cBhvr>
                                        <p:cTn id="38" dur="500"/>
                                        <p:tgtEl>
                                          <p:spTgt spid="377899"/>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9" presetClass="entr" presetSubtype="0" fill="hold" grpId="0" nodeType="clickEffect">
                                  <p:stCondLst>
                                    <p:cond delay="0"/>
                                  </p:stCondLst>
                                  <p:childTnLst>
                                    <p:set>
                                      <p:cBhvr>
                                        <p:cTn id="42" dur="1" fill="hold">
                                          <p:stCondLst>
                                            <p:cond delay="0"/>
                                          </p:stCondLst>
                                        </p:cTn>
                                        <p:tgtEl>
                                          <p:spTgt spid="377871"/>
                                        </p:tgtEl>
                                        <p:attrNameLst>
                                          <p:attrName>style.visibility</p:attrName>
                                        </p:attrNameLst>
                                      </p:cBhvr>
                                      <p:to>
                                        <p:strVal val="visible"/>
                                      </p:to>
                                    </p:set>
                                    <p:anim calcmode="lin" valueType="num">
                                      <p:cBhvr>
                                        <p:cTn id="43" dur="1000" fill="hold"/>
                                        <p:tgtEl>
                                          <p:spTgt spid="377871"/>
                                        </p:tgtEl>
                                        <p:attrNameLst>
                                          <p:attrName>ppt_x</p:attrName>
                                        </p:attrNameLst>
                                      </p:cBhvr>
                                      <p:tavLst>
                                        <p:tav tm="0">
                                          <p:val>
                                            <p:strVal val="#ppt_x-.2"/>
                                          </p:val>
                                        </p:tav>
                                        <p:tav tm="100000">
                                          <p:val>
                                            <p:strVal val="#ppt_x"/>
                                          </p:val>
                                        </p:tav>
                                      </p:tavLst>
                                    </p:anim>
                                    <p:anim calcmode="lin" valueType="num">
                                      <p:cBhvr>
                                        <p:cTn id="44" dur="1000" fill="hold"/>
                                        <p:tgtEl>
                                          <p:spTgt spid="377871"/>
                                        </p:tgtEl>
                                        <p:attrNameLst>
                                          <p:attrName>ppt_y</p:attrName>
                                        </p:attrNameLst>
                                      </p:cBhvr>
                                      <p:tavLst>
                                        <p:tav tm="0">
                                          <p:val>
                                            <p:strVal val="#ppt_y"/>
                                          </p:val>
                                        </p:tav>
                                        <p:tav tm="100000">
                                          <p:val>
                                            <p:strVal val="#ppt_y"/>
                                          </p:val>
                                        </p:tav>
                                      </p:tavLst>
                                    </p:anim>
                                    <p:animEffect transition="in" filter="wipe(right)" prLst="gradientSize: 0.1">
                                      <p:cBhvr>
                                        <p:cTn id="45" dur="1000"/>
                                        <p:tgtEl>
                                          <p:spTgt spid="377871"/>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4" presetClass="entr" presetSubtype="16" fill="hold" grpId="0" nodeType="clickEffect">
                                  <p:stCondLst>
                                    <p:cond delay="0"/>
                                  </p:stCondLst>
                                  <p:childTnLst>
                                    <p:set>
                                      <p:cBhvr>
                                        <p:cTn id="49" dur="1" fill="hold">
                                          <p:stCondLst>
                                            <p:cond delay="0"/>
                                          </p:stCondLst>
                                        </p:cTn>
                                        <p:tgtEl>
                                          <p:spTgt spid="377900"/>
                                        </p:tgtEl>
                                        <p:attrNameLst>
                                          <p:attrName>style.visibility</p:attrName>
                                        </p:attrNameLst>
                                      </p:cBhvr>
                                      <p:to>
                                        <p:strVal val="visible"/>
                                      </p:to>
                                    </p:set>
                                    <p:animEffect transition="in" filter="box(in)">
                                      <p:cBhvr>
                                        <p:cTn id="50" dur="500"/>
                                        <p:tgtEl>
                                          <p:spTgt spid="377900"/>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29" presetClass="entr" presetSubtype="0" fill="hold" grpId="0" nodeType="clickEffect">
                                  <p:stCondLst>
                                    <p:cond delay="0"/>
                                  </p:stCondLst>
                                  <p:childTnLst>
                                    <p:set>
                                      <p:cBhvr>
                                        <p:cTn id="54" dur="1" fill="hold">
                                          <p:stCondLst>
                                            <p:cond delay="0"/>
                                          </p:stCondLst>
                                        </p:cTn>
                                        <p:tgtEl>
                                          <p:spTgt spid="377872"/>
                                        </p:tgtEl>
                                        <p:attrNameLst>
                                          <p:attrName>style.visibility</p:attrName>
                                        </p:attrNameLst>
                                      </p:cBhvr>
                                      <p:to>
                                        <p:strVal val="visible"/>
                                      </p:to>
                                    </p:set>
                                    <p:anim calcmode="lin" valueType="num">
                                      <p:cBhvr>
                                        <p:cTn id="55" dur="1000" fill="hold"/>
                                        <p:tgtEl>
                                          <p:spTgt spid="377872"/>
                                        </p:tgtEl>
                                        <p:attrNameLst>
                                          <p:attrName>ppt_x</p:attrName>
                                        </p:attrNameLst>
                                      </p:cBhvr>
                                      <p:tavLst>
                                        <p:tav tm="0">
                                          <p:val>
                                            <p:strVal val="#ppt_x-.2"/>
                                          </p:val>
                                        </p:tav>
                                        <p:tav tm="100000">
                                          <p:val>
                                            <p:strVal val="#ppt_x"/>
                                          </p:val>
                                        </p:tav>
                                      </p:tavLst>
                                    </p:anim>
                                    <p:anim calcmode="lin" valueType="num">
                                      <p:cBhvr>
                                        <p:cTn id="56" dur="1000" fill="hold"/>
                                        <p:tgtEl>
                                          <p:spTgt spid="377872"/>
                                        </p:tgtEl>
                                        <p:attrNameLst>
                                          <p:attrName>ppt_y</p:attrName>
                                        </p:attrNameLst>
                                      </p:cBhvr>
                                      <p:tavLst>
                                        <p:tav tm="0">
                                          <p:val>
                                            <p:strVal val="#ppt_y"/>
                                          </p:val>
                                        </p:tav>
                                        <p:tav tm="100000">
                                          <p:val>
                                            <p:strVal val="#ppt_y"/>
                                          </p:val>
                                        </p:tav>
                                      </p:tavLst>
                                    </p:anim>
                                    <p:animEffect transition="in" filter="wipe(right)" prLst="gradientSize: 0.1">
                                      <p:cBhvr>
                                        <p:cTn id="57" dur="1000"/>
                                        <p:tgtEl>
                                          <p:spTgt spid="377872"/>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377901"/>
                                        </p:tgtEl>
                                        <p:attrNameLst>
                                          <p:attrName>style.visibility</p:attrName>
                                        </p:attrNameLst>
                                      </p:cBhvr>
                                      <p:to>
                                        <p:strVal val="visible"/>
                                      </p:to>
                                    </p:set>
                                    <p:animEffect transition="in" filter="box(in)">
                                      <p:cBhvr>
                                        <p:cTn id="62" dur="500"/>
                                        <p:tgtEl>
                                          <p:spTgt spid="377901"/>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377866"/>
                                        </p:tgtEl>
                                        <p:attrNameLst>
                                          <p:attrName>style.visibility</p:attrName>
                                        </p:attrNameLst>
                                      </p:cBhvr>
                                      <p:to>
                                        <p:strVal val="visible"/>
                                      </p:to>
                                    </p:set>
                                    <p:animEffect transition="in" filter="wipe(down)">
                                      <p:cBhvr>
                                        <p:cTn id="67" dur="500"/>
                                        <p:tgtEl>
                                          <p:spTgt spid="3778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7866" grpId="0"/>
      <p:bldP spid="377869" grpId="0"/>
      <p:bldP spid="377870" grpId="0"/>
      <p:bldP spid="377871" grpId="0"/>
      <p:bldP spid="377872" grpId="0"/>
      <p:bldP spid="377874" grpId="0"/>
      <p:bldP spid="377897" grpId="0"/>
      <p:bldP spid="377898" grpId="0"/>
      <p:bldP spid="377899" grpId="0"/>
      <p:bldP spid="377900" grpId="0"/>
      <p:bldP spid="377901"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a:spAutoFit/>
          </a:bodyPr>
          <a:lstStyle>
            <a:lvl1pPr marL="342900" indent="-34290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006699"/>
                </a:solidFill>
                <a:latin typeface="Arial Black" pitchFamily="34" charset="0"/>
                <a:sym typeface="Symbol" pitchFamily="18" charset="2"/>
              </a:rPr>
              <a:t>Lesson Quiz: Part I</a:t>
            </a:r>
          </a:p>
        </p:txBody>
      </p:sp>
      <p:sp>
        <p:nvSpPr>
          <p:cNvPr id="27651" name="Text Box 5"/>
          <p:cNvSpPr txBox="1">
            <a:spLocks noChangeArrowheads="1"/>
          </p:cNvSpPr>
          <p:nvPr/>
        </p:nvSpPr>
        <p:spPr bwMode="auto">
          <a:xfrm>
            <a:off x="609600" y="1647825"/>
            <a:ext cx="8245475"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Determine whether each sequence appears to be an arithmetic sequence. If so, find the common difference and the next three terms in the sequence. </a:t>
            </a:r>
          </a:p>
        </p:txBody>
      </p:sp>
      <p:sp>
        <p:nvSpPr>
          <p:cNvPr id="27652" name="Text Box 6"/>
          <p:cNvSpPr txBox="1">
            <a:spLocks noChangeArrowheads="1"/>
          </p:cNvSpPr>
          <p:nvPr/>
        </p:nvSpPr>
        <p:spPr bwMode="auto">
          <a:xfrm>
            <a:off x="577850" y="3400425"/>
            <a:ext cx="28543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1.</a:t>
            </a:r>
            <a:r>
              <a:rPr lang="en-US"/>
              <a:t> 3, 9, 27, 81,</a:t>
            </a:r>
            <a:r>
              <a:rPr lang="en-US">
                <a:latin typeface="Arial" charset="0"/>
              </a:rPr>
              <a:t>…</a:t>
            </a:r>
            <a:endParaRPr lang="en-US" b="1"/>
          </a:p>
        </p:txBody>
      </p:sp>
      <p:sp>
        <p:nvSpPr>
          <p:cNvPr id="378887" name="Text Box 7"/>
          <p:cNvSpPr txBox="1">
            <a:spLocks noChangeArrowheads="1"/>
          </p:cNvSpPr>
          <p:nvPr/>
        </p:nvSpPr>
        <p:spPr bwMode="auto">
          <a:xfrm>
            <a:off x="3932238" y="3429000"/>
            <a:ext cx="23447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3300"/>
                </a:solidFill>
              </a:rPr>
              <a:t>not arithmetic</a:t>
            </a:r>
          </a:p>
        </p:txBody>
      </p:sp>
      <p:sp>
        <p:nvSpPr>
          <p:cNvPr id="27654" name="Text Box 8"/>
          <p:cNvSpPr txBox="1">
            <a:spLocks noChangeArrowheads="1"/>
          </p:cNvSpPr>
          <p:nvPr/>
        </p:nvSpPr>
        <p:spPr bwMode="auto">
          <a:xfrm>
            <a:off x="579438" y="4164013"/>
            <a:ext cx="3076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2.</a:t>
            </a:r>
            <a:r>
              <a:rPr lang="en-US"/>
              <a:t> 5, 6.5, 8, 9.5,</a:t>
            </a:r>
            <a:r>
              <a:rPr lang="en-US">
                <a:latin typeface="Arial" charset="0"/>
              </a:rPr>
              <a:t>…</a:t>
            </a:r>
            <a:endParaRPr lang="en-US" b="1"/>
          </a:p>
        </p:txBody>
      </p:sp>
      <p:sp>
        <p:nvSpPr>
          <p:cNvPr id="378889" name="Text Box 9"/>
          <p:cNvSpPr txBox="1">
            <a:spLocks noChangeArrowheads="1"/>
          </p:cNvSpPr>
          <p:nvPr/>
        </p:nvSpPr>
        <p:spPr bwMode="auto">
          <a:xfrm>
            <a:off x="3932238" y="4206875"/>
            <a:ext cx="39401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3300"/>
                </a:solidFill>
              </a:rPr>
              <a:t>arithmetic; </a:t>
            </a:r>
          </a:p>
          <a:p>
            <a:pPr>
              <a:lnSpc>
                <a:spcPct val="50000"/>
              </a:lnSpc>
            </a:pPr>
            <a:r>
              <a:rPr lang="en-US">
                <a:solidFill>
                  <a:srgbClr val="FF3300"/>
                </a:solidFill>
              </a:rPr>
              <a:t>1.5; 11, 12.5, 14</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78887"/>
                                        </p:tgtEl>
                                        <p:attrNameLst>
                                          <p:attrName>style.visibility</p:attrName>
                                        </p:attrNameLst>
                                      </p:cBhvr>
                                      <p:to>
                                        <p:strVal val="visible"/>
                                      </p:to>
                                    </p:set>
                                    <p:anim calcmode="lin" valueType="num">
                                      <p:cBhvr>
                                        <p:cTn id="7" dur="1000" fill="hold"/>
                                        <p:tgtEl>
                                          <p:spTgt spid="378887"/>
                                        </p:tgtEl>
                                        <p:attrNameLst>
                                          <p:attrName>ppt_w</p:attrName>
                                        </p:attrNameLst>
                                      </p:cBhvr>
                                      <p:tavLst>
                                        <p:tav tm="0">
                                          <p:val>
                                            <p:strVal val="#ppt_w*0.70"/>
                                          </p:val>
                                        </p:tav>
                                        <p:tav tm="100000">
                                          <p:val>
                                            <p:strVal val="#ppt_w"/>
                                          </p:val>
                                        </p:tav>
                                      </p:tavLst>
                                    </p:anim>
                                    <p:anim calcmode="lin" valueType="num">
                                      <p:cBhvr>
                                        <p:cTn id="8" dur="1000" fill="hold"/>
                                        <p:tgtEl>
                                          <p:spTgt spid="378887"/>
                                        </p:tgtEl>
                                        <p:attrNameLst>
                                          <p:attrName>ppt_h</p:attrName>
                                        </p:attrNameLst>
                                      </p:cBhvr>
                                      <p:tavLst>
                                        <p:tav tm="0">
                                          <p:val>
                                            <p:strVal val="#ppt_h"/>
                                          </p:val>
                                        </p:tav>
                                        <p:tav tm="100000">
                                          <p:val>
                                            <p:strVal val="#ppt_h"/>
                                          </p:val>
                                        </p:tav>
                                      </p:tavLst>
                                    </p:anim>
                                    <p:animEffect transition="in" filter="fade">
                                      <p:cBhvr>
                                        <p:cTn id="9" dur="1000"/>
                                        <p:tgtEl>
                                          <p:spTgt spid="37888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78889"/>
                                        </p:tgtEl>
                                        <p:attrNameLst>
                                          <p:attrName>style.visibility</p:attrName>
                                        </p:attrNameLst>
                                      </p:cBhvr>
                                      <p:to>
                                        <p:strVal val="visible"/>
                                      </p:to>
                                    </p:set>
                                    <p:anim calcmode="lin" valueType="num">
                                      <p:cBhvr>
                                        <p:cTn id="14" dur="1000" fill="hold"/>
                                        <p:tgtEl>
                                          <p:spTgt spid="378889"/>
                                        </p:tgtEl>
                                        <p:attrNameLst>
                                          <p:attrName>ppt_w</p:attrName>
                                        </p:attrNameLst>
                                      </p:cBhvr>
                                      <p:tavLst>
                                        <p:tav tm="0">
                                          <p:val>
                                            <p:strVal val="#ppt_w*0.70"/>
                                          </p:val>
                                        </p:tav>
                                        <p:tav tm="100000">
                                          <p:val>
                                            <p:strVal val="#ppt_w"/>
                                          </p:val>
                                        </p:tav>
                                      </p:tavLst>
                                    </p:anim>
                                    <p:anim calcmode="lin" valueType="num">
                                      <p:cBhvr>
                                        <p:cTn id="15" dur="1000" fill="hold"/>
                                        <p:tgtEl>
                                          <p:spTgt spid="378889"/>
                                        </p:tgtEl>
                                        <p:attrNameLst>
                                          <p:attrName>ppt_h</p:attrName>
                                        </p:attrNameLst>
                                      </p:cBhvr>
                                      <p:tavLst>
                                        <p:tav tm="0">
                                          <p:val>
                                            <p:strVal val="#ppt_h"/>
                                          </p:val>
                                        </p:tav>
                                        <p:tav tm="100000">
                                          <p:val>
                                            <p:strVal val="#ppt_h"/>
                                          </p:val>
                                        </p:tav>
                                      </p:tavLst>
                                    </p:anim>
                                    <p:animEffect transition="in" filter="fade">
                                      <p:cBhvr>
                                        <p:cTn id="16" dur="1000"/>
                                        <p:tgtEl>
                                          <p:spTgt spid="3788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887" grpId="0"/>
      <p:bldP spid="37888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a:spAutoFit/>
          </a:bodyPr>
          <a:lstStyle>
            <a:lvl1pPr marL="342900" indent="-34290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solidFill>
                  <a:srgbClr val="006699"/>
                </a:solidFill>
                <a:latin typeface="Arial Black" pitchFamily="34" charset="0"/>
                <a:sym typeface="Symbol" pitchFamily="18" charset="2"/>
              </a:rPr>
              <a:t>Lesson Quiz: Part II</a:t>
            </a:r>
          </a:p>
        </p:txBody>
      </p:sp>
      <p:sp>
        <p:nvSpPr>
          <p:cNvPr id="28675" name="Text Box 5"/>
          <p:cNvSpPr txBox="1">
            <a:spLocks noChangeArrowheads="1"/>
          </p:cNvSpPr>
          <p:nvPr/>
        </p:nvSpPr>
        <p:spPr bwMode="auto">
          <a:xfrm>
            <a:off x="746125" y="1371600"/>
            <a:ext cx="75596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Find the indicated term of each arithmetic sequence.</a:t>
            </a:r>
          </a:p>
        </p:txBody>
      </p:sp>
      <p:sp>
        <p:nvSpPr>
          <p:cNvPr id="28676" name="Text Box 6"/>
          <p:cNvSpPr txBox="1">
            <a:spLocks noChangeArrowheads="1"/>
          </p:cNvSpPr>
          <p:nvPr/>
        </p:nvSpPr>
        <p:spPr bwMode="auto">
          <a:xfrm>
            <a:off x="784225" y="2208213"/>
            <a:ext cx="56848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3. </a:t>
            </a:r>
            <a:r>
              <a:rPr lang="en-US"/>
              <a:t>23rd term: –4, –7, –10, –13, …  </a:t>
            </a:r>
          </a:p>
        </p:txBody>
      </p:sp>
      <p:sp>
        <p:nvSpPr>
          <p:cNvPr id="28677" name="Text Box 7"/>
          <p:cNvSpPr txBox="1">
            <a:spLocks noChangeArrowheads="1"/>
          </p:cNvSpPr>
          <p:nvPr/>
        </p:nvSpPr>
        <p:spPr bwMode="auto">
          <a:xfrm>
            <a:off x="785813" y="2819400"/>
            <a:ext cx="485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4. </a:t>
            </a:r>
            <a:r>
              <a:rPr lang="en-US"/>
              <a:t>40th term: 2, 7, 12, 17, </a:t>
            </a:r>
            <a:r>
              <a:rPr lang="en-US">
                <a:latin typeface="Arial" charset="0"/>
              </a:rPr>
              <a:t>…</a:t>
            </a:r>
            <a:r>
              <a:rPr lang="en-US"/>
              <a:t> </a:t>
            </a:r>
            <a:endParaRPr lang="en-US" b="1"/>
          </a:p>
        </p:txBody>
      </p:sp>
      <p:sp>
        <p:nvSpPr>
          <p:cNvPr id="28678" name="Text Box 8"/>
          <p:cNvSpPr txBox="1">
            <a:spLocks noChangeArrowheads="1"/>
          </p:cNvSpPr>
          <p:nvPr/>
        </p:nvSpPr>
        <p:spPr bwMode="auto">
          <a:xfrm>
            <a:off x="808038" y="3429000"/>
            <a:ext cx="4800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5. </a:t>
            </a:r>
            <a:r>
              <a:rPr lang="en-US"/>
              <a:t>7th term: </a:t>
            </a:r>
            <a:r>
              <a:rPr lang="en-US" i="1"/>
              <a:t>a</a:t>
            </a:r>
            <a:r>
              <a:rPr lang="en-US" baseline="-25000"/>
              <a:t>1</a:t>
            </a:r>
            <a:r>
              <a:rPr lang="en-US"/>
              <a:t> = </a:t>
            </a:r>
            <a:r>
              <a:rPr lang="en-US">
                <a:latin typeface="Arial" charset="0"/>
              </a:rPr>
              <a:t>–</a:t>
            </a:r>
            <a:r>
              <a:rPr lang="en-US"/>
              <a:t>12, </a:t>
            </a:r>
            <a:r>
              <a:rPr lang="en-US" i="1"/>
              <a:t>d</a:t>
            </a:r>
            <a:r>
              <a:rPr lang="en-US"/>
              <a:t> = 2</a:t>
            </a:r>
            <a:endParaRPr lang="en-US" b="1" baseline="-25000"/>
          </a:p>
        </p:txBody>
      </p:sp>
      <p:sp>
        <p:nvSpPr>
          <p:cNvPr id="28679" name="Text Box 12"/>
          <p:cNvSpPr txBox="1">
            <a:spLocks noChangeArrowheads="1"/>
          </p:cNvSpPr>
          <p:nvPr/>
        </p:nvSpPr>
        <p:spPr bwMode="auto">
          <a:xfrm>
            <a:off x="808038" y="4005263"/>
            <a:ext cx="5222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6. </a:t>
            </a:r>
            <a:r>
              <a:rPr lang="en-US"/>
              <a:t>34th term: </a:t>
            </a:r>
            <a:r>
              <a:rPr lang="en-US" i="1"/>
              <a:t>a</a:t>
            </a:r>
            <a:r>
              <a:rPr lang="en-US" baseline="-25000"/>
              <a:t>1</a:t>
            </a:r>
            <a:r>
              <a:rPr lang="en-US"/>
              <a:t> = 3.2, </a:t>
            </a:r>
            <a:r>
              <a:rPr lang="en-US" i="1"/>
              <a:t>d</a:t>
            </a:r>
            <a:r>
              <a:rPr lang="en-US"/>
              <a:t> = 2.6</a:t>
            </a:r>
          </a:p>
        </p:txBody>
      </p:sp>
      <p:sp>
        <p:nvSpPr>
          <p:cNvPr id="28680" name="Text Box 16"/>
          <p:cNvSpPr txBox="1">
            <a:spLocks noChangeArrowheads="1"/>
          </p:cNvSpPr>
          <p:nvPr/>
        </p:nvSpPr>
        <p:spPr bwMode="auto">
          <a:xfrm>
            <a:off x="342900" y="4572000"/>
            <a:ext cx="7993063"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914400" indent="-450850">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7.</a:t>
            </a:r>
            <a:r>
              <a:rPr lang="en-US"/>
              <a:t> On day 1, Zelle has knitted 61 rows of a scarf. Each day she adds 17 more rows. How many rows total has Zelle knitted on day 16?</a:t>
            </a:r>
            <a:r>
              <a:rPr lang="en-US" b="1"/>
              <a:t> </a:t>
            </a:r>
          </a:p>
        </p:txBody>
      </p:sp>
      <p:sp>
        <p:nvSpPr>
          <p:cNvPr id="379921" name="Text Box 17"/>
          <p:cNvSpPr txBox="1">
            <a:spLocks noChangeArrowheads="1"/>
          </p:cNvSpPr>
          <p:nvPr/>
        </p:nvSpPr>
        <p:spPr bwMode="auto">
          <a:xfrm>
            <a:off x="6184900" y="2208213"/>
            <a:ext cx="765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0000"/>
                </a:solidFill>
              </a:rPr>
              <a:t>–70</a:t>
            </a:r>
          </a:p>
        </p:txBody>
      </p:sp>
      <p:sp>
        <p:nvSpPr>
          <p:cNvPr id="379922" name="Text Box 18"/>
          <p:cNvSpPr txBox="1">
            <a:spLocks noChangeArrowheads="1"/>
          </p:cNvSpPr>
          <p:nvPr/>
        </p:nvSpPr>
        <p:spPr bwMode="auto">
          <a:xfrm>
            <a:off x="5483225" y="2824163"/>
            <a:ext cx="765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0000"/>
                </a:solidFill>
              </a:rPr>
              <a:t>197</a:t>
            </a:r>
          </a:p>
        </p:txBody>
      </p:sp>
      <p:sp>
        <p:nvSpPr>
          <p:cNvPr id="379923" name="Text Box 19"/>
          <p:cNvSpPr txBox="1">
            <a:spLocks noChangeArrowheads="1"/>
          </p:cNvSpPr>
          <p:nvPr/>
        </p:nvSpPr>
        <p:spPr bwMode="auto">
          <a:xfrm>
            <a:off x="5538788" y="3429000"/>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0000"/>
                </a:solidFill>
              </a:rPr>
              <a:t>0</a:t>
            </a:r>
          </a:p>
        </p:txBody>
      </p:sp>
      <p:sp>
        <p:nvSpPr>
          <p:cNvPr id="379924" name="Text Box 20"/>
          <p:cNvSpPr txBox="1">
            <a:spLocks noChangeArrowheads="1"/>
          </p:cNvSpPr>
          <p:nvPr/>
        </p:nvSpPr>
        <p:spPr bwMode="auto">
          <a:xfrm>
            <a:off x="5921375" y="3997325"/>
            <a:ext cx="571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0000"/>
                </a:solidFill>
              </a:rPr>
              <a:t>89</a:t>
            </a:r>
          </a:p>
        </p:txBody>
      </p:sp>
      <p:sp>
        <p:nvSpPr>
          <p:cNvPr id="379925" name="Text Box 21"/>
          <p:cNvSpPr txBox="1">
            <a:spLocks noChangeArrowheads="1"/>
          </p:cNvSpPr>
          <p:nvPr/>
        </p:nvSpPr>
        <p:spPr bwMode="auto">
          <a:xfrm>
            <a:off x="1246188" y="6043613"/>
            <a:ext cx="1597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0000"/>
                </a:solidFill>
              </a:rPr>
              <a:t>316 rows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79921"/>
                                        </p:tgtEl>
                                        <p:attrNameLst>
                                          <p:attrName>style.visibility</p:attrName>
                                        </p:attrNameLst>
                                      </p:cBhvr>
                                      <p:to>
                                        <p:strVal val="visible"/>
                                      </p:to>
                                    </p:set>
                                    <p:anim calcmode="lin" valueType="num">
                                      <p:cBhvr>
                                        <p:cTn id="7" dur="1000" fill="hold"/>
                                        <p:tgtEl>
                                          <p:spTgt spid="379921"/>
                                        </p:tgtEl>
                                        <p:attrNameLst>
                                          <p:attrName>ppt_w</p:attrName>
                                        </p:attrNameLst>
                                      </p:cBhvr>
                                      <p:tavLst>
                                        <p:tav tm="0">
                                          <p:val>
                                            <p:strVal val="#ppt_w*0.70"/>
                                          </p:val>
                                        </p:tav>
                                        <p:tav tm="100000">
                                          <p:val>
                                            <p:strVal val="#ppt_w"/>
                                          </p:val>
                                        </p:tav>
                                      </p:tavLst>
                                    </p:anim>
                                    <p:anim calcmode="lin" valueType="num">
                                      <p:cBhvr>
                                        <p:cTn id="8" dur="1000" fill="hold"/>
                                        <p:tgtEl>
                                          <p:spTgt spid="379921"/>
                                        </p:tgtEl>
                                        <p:attrNameLst>
                                          <p:attrName>ppt_h</p:attrName>
                                        </p:attrNameLst>
                                      </p:cBhvr>
                                      <p:tavLst>
                                        <p:tav tm="0">
                                          <p:val>
                                            <p:strVal val="#ppt_h"/>
                                          </p:val>
                                        </p:tav>
                                        <p:tav tm="100000">
                                          <p:val>
                                            <p:strVal val="#ppt_h"/>
                                          </p:val>
                                        </p:tav>
                                      </p:tavLst>
                                    </p:anim>
                                    <p:animEffect transition="in" filter="fade">
                                      <p:cBhvr>
                                        <p:cTn id="9" dur="1000"/>
                                        <p:tgtEl>
                                          <p:spTgt spid="37992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79922"/>
                                        </p:tgtEl>
                                        <p:attrNameLst>
                                          <p:attrName>style.visibility</p:attrName>
                                        </p:attrNameLst>
                                      </p:cBhvr>
                                      <p:to>
                                        <p:strVal val="visible"/>
                                      </p:to>
                                    </p:set>
                                    <p:anim calcmode="lin" valueType="num">
                                      <p:cBhvr>
                                        <p:cTn id="14" dur="1000" fill="hold"/>
                                        <p:tgtEl>
                                          <p:spTgt spid="379922"/>
                                        </p:tgtEl>
                                        <p:attrNameLst>
                                          <p:attrName>ppt_w</p:attrName>
                                        </p:attrNameLst>
                                      </p:cBhvr>
                                      <p:tavLst>
                                        <p:tav tm="0">
                                          <p:val>
                                            <p:strVal val="#ppt_w*0.70"/>
                                          </p:val>
                                        </p:tav>
                                        <p:tav tm="100000">
                                          <p:val>
                                            <p:strVal val="#ppt_w"/>
                                          </p:val>
                                        </p:tav>
                                      </p:tavLst>
                                    </p:anim>
                                    <p:anim calcmode="lin" valueType="num">
                                      <p:cBhvr>
                                        <p:cTn id="15" dur="1000" fill="hold"/>
                                        <p:tgtEl>
                                          <p:spTgt spid="379922"/>
                                        </p:tgtEl>
                                        <p:attrNameLst>
                                          <p:attrName>ppt_h</p:attrName>
                                        </p:attrNameLst>
                                      </p:cBhvr>
                                      <p:tavLst>
                                        <p:tav tm="0">
                                          <p:val>
                                            <p:strVal val="#ppt_h"/>
                                          </p:val>
                                        </p:tav>
                                        <p:tav tm="100000">
                                          <p:val>
                                            <p:strVal val="#ppt_h"/>
                                          </p:val>
                                        </p:tav>
                                      </p:tavLst>
                                    </p:anim>
                                    <p:animEffect transition="in" filter="fade">
                                      <p:cBhvr>
                                        <p:cTn id="16" dur="1000"/>
                                        <p:tgtEl>
                                          <p:spTgt spid="379922"/>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79923"/>
                                        </p:tgtEl>
                                        <p:attrNameLst>
                                          <p:attrName>style.visibility</p:attrName>
                                        </p:attrNameLst>
                                      </p:cBhvr>
                                      <p:to>
                                        <p:strVal val="visible"/>
                                      </p:to>
                                    </p:set>
                                    <p:anim calcmode="lin" valueType="num">
                                      <p:cBhvr>
                                        <p:cTn id="21" dur="1000" fill="hold"/>
                                        <p:tgtEl>
                                          <p:spTgt spid="379923"/>
                                        </p:tgtEl>
                                        <p:attrNameLst>
                                          <p:attrName>ppt_w</p:attrName>
                                        </p:attrNameLst>
                                      </p:cBhvr>
                                      <p:tavLst>
                                        <p:tav tm="0">
                                          <p:val>
                                            <p:strVal val="#ppt_w*0.70"/>
                                          </p:val>
                                        </p:tav>
                                        <p:tav tm="100000">
                                          <p:val>
                                            <p:strVal val="#ppt_w"/>
                                          </p:val>
                                        </p:tav>
                                      </p:tavLst>
                                    </p:anim>
                                    <p:anim calcmode="lin" valueType="num">
                                      <p:cBhvr>
                                        <p:cTn id="22" dur="1000" fill="hold"/>
                                        <p:tgtEl>
                                          <p:spTgt spid="379923"/>
                                        </p:tgtEl>
                                        <p:attrNameLst>
                                          <p:attrName>ppt_h</p:attrName>
                                        </p:attrNameLst>
                                      </p:cBhvr>
                                      <p:tavLst>
                                        <p:tav tm="0">
                                          <p:val>
                                            <p:strVal val="#ppt_h"/>
                                          </p:val>
                                        </p:tav>
                                        <p:tav tm="100000">
                                          <p:val>
                                            <p:strVal val="#ppt_h"/>
                                          </p:val>
                                        </p:tav>
                                      </p:tavLst>
                                    </p:anim>
                                    <p:animEffect transition="in" filter="fade">
                                      <p:cBhvr>
                                        <p:cTn id="23" dur="1000"/>
                                        <p:tgtEl>
                                          <p:spTgt spid="379923"/>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79924"/>
                                        </p:tgtEl>
                                        <p:attrNameLst>
                                          <p:attrName>style.visibility</p:attrName>
                                        </p:attrNameLst>
                                      </p:cBhvr>
                                      <p:to>
                                        <p:strVal val="visible"/>
                                      </p:to>
                                    </p:set>
                                    <p:anim calcmode="lin" valueType="num">
                                      <p:cBhvr>
                                        <p:cTn id="28" dur="1000" fill="hold"/>
                                        <p:tgtEl>
                                          <p:spTgt spid="379924"/>
                                        </p:tgtEl>
                                        <p:attrNameLst>
                                          <p:attrName>ppt_w</p:attrName>
                                        </p:attrNameLst>
                                      </p:cBhvr>
                                      <p:tavLst>
                                        <p:tav tm="0">
                                          <p:val>
                                            <p:strVal val="#ppt_w*0.70"/>
                                          </p:val>
                                        </p:tav>
                                        <p:tav tm="100000">
                                          <p:val>
                                            <p:strVal val="#ppt_w"/>
                                          </p:val>
                                        </p:tav>
                                      </p:tavLst>
                                    </p:anim>
                                    <p:anim calcmode="lin" valueType="num">
                                      <p:cBhvr>
                                        <p:cTn id="29" dur="1000" fill="hold"/>
                                        <p:tgtEl>
                                          <p:spTgt spid="379924"/>
                                        </p:tgtEl>
                                        <p:attrNameLst>
                                          <p:attrName>ppt_h</p:attrName>
                                        </p:attrNameLst>
                                      </p:cBhvr>
                                      <p:tavLst>
                                        <p:tav tm="0">
                                          <p:val>
                                            <p:strVal val="#ppt_h"/>
                                          </p:val>
                                        </p:tav>
                                        <p:tav tm="100000">
                                          <p:val>
                                            <p:strVal val="#ppt_h"/>
                                          </p:val>
                                        </p:tav>
                                      </p:tavLst>
                                    </p:anim>
                                    <p:animEffect transition="in" filter="fade">
                                      <p:cBhvr>
                                        <p:cTn id="30" dur="1000"/>
                                        <p:tgtEl>
                                          <p:spTgt spid="379924"/>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379925"/>
                                        </p:tgtEl>
                                        <p:attrNameLst>
                                          <p:attrName>style.visibility</p:attrName>
                                        </p:attrNameLst>
                                      </p:cBhvr>
                                      <p:to>
                                        <p:strVal val="visible"/>
                                      </p:to>
                                    </p:set>
                                    <p:anim calcmode="lin" valueType="num">
                                      <p:cBhvr>
                                        <p:cTn id="35" dur="1000" fill="hold"/>
                                        <p:tgtEl>
                                          <p:spTgt spid="379925"/>
                                        </p:tgtEl>
                                        <p:attrNameLst>
                                          <p:attrName>ppt_w</p:attrName>
                                        </p:attrNameLst>
                                      </p:cBhvr>
                                      <p:tavLst>
                                        <p:tav tm="0">
                                          <p:val>
                                            <p:strVal val="#ppt_w*0.70"/>
                                          </p:val>
                                        </p:tav>
                                        <p:tav tm="100000">
                                          <p:val>
                                            <p:strVal val="#ppt_w"/>
                                          </p:val>
                                        </p:tav>
                                      </p:tavLst>
                                    </p:anim>
                                    <p:anim calcmode="lin" valueType="num">
                                      <p:cBhvr>
                                        <p:cTn id="36" dur="1000" fill="hold"/>
                                        <p:tgtEl>
                                          <p:spTgt spid="379925"/>
                                        </p:tgtEl>
                                        <p:attrNameLst>
                                          <p:attrName>ppt_h</p:attrName>
                                        </p:attrNameLst>
                                      </p:cBhvr>
                                      <p:tavLst>
                                        <p:tav tm="0">
                                          <p:val>
                                            <p:strVal val="#ppt_h"/>
                                          </p:val>
                                        </p:tav>
                                        <p:tav tm="100000">
                                          <p:val>
                                            <p:strVal val="#ppt_h"/>
                                          </p:val>
                                        </p:tav>
                                      </p:tavLst>
                                    </p:anim>
                                    <p:animEffect transition="in" filter="fade">
                                      <p:cBhvr>
                                        <p:cTn id="37" dur="1000"/>
                                        <p:tgtEl>
                                          <p:spTgt spid="3799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9921" grpId="0"/>
      <p:bldP spid="379922" grpId="0"/>
      <p:bldP spid="379923" grpId="0"/>
      <p:bldP spid="379924" grpId="0"/>
      <p:bldP spid="37992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026"/>
          <p:cNvSpPr>
            <a:spLocks noChangeArrowheads="1"/>
          </p:cNvSpPr>
          <p:nvPr/>
        </p:nvSpPr>
        <p:spPr bwMode="auto">
          <a:xfrm>
            <a:off x="228600" y="1905000"/>
            <a:ext cx="8763000" cy="12192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p>
            <a:pPr>
              <a:spcBef>
                <a:spcPct val="20000"/>
              </a:spcBef>
            </a:pPr>
            <a:r>
              <a:rPr lang="en-US" altLang="en-US" sz="2800"/>
              <a:t>Recognize and extend an arithmetic sequence.</a:t>
            </a:r>
          </a:p>
          <a:p>
            <a:pPr>
              <a:spcBef>
                <a:spcPct val="20000"/>
              </a:spcBef>
            </a:pPr>
            <a:endParaRPr lang="en-US" altLang="en-US" sz="800"/>
          </a:p>
          <a:p>
            <a:pPr>
              <a:spcBef>
                <a:spcPct val="20000"/>
              </a:spcBef>
            </a:pPr>
            <a:r>
              <a:rPr lang="en-US" altLang="en-US" sz="2800"/>
              <a:t>Find a given term of an arithmetic sequence.</a:t>
            </a:r>
          </a:p>
          <a:p>
            <a:pPr>
              <a:spcBef>
                <a:spcPct val="20000"/>
              </a:spcBef>
            </a:pPr>
            <a:endParaRPr lang="en-US" altLang="en-US" sz="2800"/>
          </a:p>
        </p:txBody>
      </p:sp>
      <p:sp>
        <p:nvSpPr>
          <p:cNvPr id="4099" name="Rectangle 1055"/>
          <p:cNvSpPr>
            <a:spLocks noChangeArrowheads="1"/>
          </p:cNvSpPr>
          <p:nvPr/>
        </p:nvSpPr>
        <p:spPr bwMode="auto">
          <a:xfrm>
            <a:off x="0" y="12573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sz="3600" i="1">
                <a:solidFill>
                  <a:srgbClr val="FF6600"/>
                </a:solidFill>
                <a:latin typeface="Arial Black" pitchFamily="34" charset="0"/>
              </a:rPr>
              <a:t>Objectives</a:t>
            </a:r>
            <a:endParaRPr lang="en-US" sz="3600" b="1">
              <a:latin typeface="Arial Black"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24" name="Rectangle 4"/>
          <p:cNvSpPr>
            <a:spLocks noChangeArrowheads="1"/>
          </p:cNvSpPr>
          <p:nvPr/>
        </p:nvSpPr>
        <p:spPr bwMode="auto">
          <a:xfrm>
            <a:off x="685800" y="2057400"/>
            <a:ext cx="7239000" cy="24384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p>
            <a:pPr marL="342900" indent="-342900">
              <a:spcBef>
                <a:spcPct val="20000"/>
              </a:spcBef>
            </a:pPr>
            <a:r>
              <a:rPr lang="en-US" altLang="en-US" sz="3200"/>
              <a:t>sequence</a:t>
            </a:r>
          </a:p>
          <a:p>
            <a:pPr marL="342900" indent="-342900">
              <a:spcBef>
                <a:spcPct val="20000"/>
              </a:spcBef>
            </a:pPr>
            <a:r>
              <a:rPr lang="en-US" altLang="en-US" sz="3200"/>
              <a:t>term</a:t>
            </a:r>
          </a:p>
          <a:p>
            <a:pPr marL="342900" indent="-342900">
              <a:spcBef>
                <a:spcPct val="20000"/>
              </a:spcBef>
            </a:pPr>
            <a:r>
              <a:rPr lang="en-US" altLang="en-US" sz="3200"/>
              <a:t>arithmetic sequence</a:t>
            </a:r>
          </a:p>
          <a:p>
            <a:pPr marL="342900" indent="-342900">
              <a:spcBef>
                <a:spcPct val="20000"/>
              </a:spcBef>
            </a:pPr>
            <a:r>
              <a:rPr lang="en-US" altLang="en-US" sz="3200"/>
              <a:t>common difference</a:t>
            </a:r>
          </a:p>
          <a:p>
            <a:pPr marL="342900" indent="-342900">
              <a:spcBef>
                <a:spcPct val="20000"/>
              </a:spcBef>
            </a:pPr>
            <a:endParaRPr lang="en-US" altLang="en-US" sz="3200">
              <a:latin typeface="Times New Roman" pitchFamily="18" charset="0"/>
            </a:endParaRPr>
          </a:p>
        </p:txBody>
      </p:sp>
      <p:sp>
        <p:nvSpPr>
          <p:cNvPr id="5123" name="Rectangle 5"/>
          <p:cNvSpPr>
            <a:spLocks noChangeArrowheads="1"/>
          </p:cNvSpPr>
          <p:nvPr/>
        </p:nvSpPr>
        <p:spPr bwMode="auto">
          <a:xfrm>
            <a:off x="0" y="12573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spcBef>
                <a:spcPct val="0"/>
              </a:spcBef>
            </a:pPr>
            <a:r>
              <a:rPr lang="en-US" altLang="en-US" sz="3600" i="1">
                <a:solidFill>
                  <a:srgbClr val="FF0000"/>
                </a:solidFill>
                <a:latin typeface="Arial Black" pitchFamily="34" charset="0"/>
              </a:rPr>
              <a:t>Vocabulary</a:t>
            </a:r>
            <a:endParaRPr lang="en-US" altLang="en-US" sz="3600" i="1">
              <a:solidFill>
                <a:srgbClr val="FF0000"/>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 fill="hold" grpId="0" nodeType="afterEffect">
                                  <p:stCondLst>
                                    <p:cond delay="0"/>
                                  </p:stCondLst>
                                  <p:childTnLst>
                                    <p:set>
                                      <p:cBhvr>
                                        <p:cTn id="6" dur="1" fill="hold">
                                          <p:stCondLst>
                                            <p:cond delay="0"/>
                                          </p:stCondLst>
                                        </p:cTn>
                                        <p:tgtEl>
                                          <p:spTgt spid="337924">
                                            <p:txEl>
                                              <p:pRg st="0" end="0"/>
                                            </p:txEl>
                                          </p:spTgt>
                                        </p:tgtEl>
                                        <p:attrNameLst>
                                          <p:attrName>style.visibility</p:attrName>
                                        </p:attrNameLst>
                                      </p:cBhvr>
                                      <p:to>
                                        <p:strVal val="visible"/>
                                      </p:to>
                                    </p:set>
                                    <p:anim calcmode="lin" valueType="num">
                                      <p:cBhvr>
                                        <p:cTn id="7" dur="500" fill="hold"/>
                                        <p:tgtEl>
                                          <p:spTgt spid="337924">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337924">
                                            <p:txEl>
                                              <p:pRg st="0" end="0"/>
                                            </p:txEl>
                                          </p:spTgt>
                                        </p:tgtEl>
                                        <p:attrNameLst>
                                          <p:attrName>ppt_y</p:attrName>
                                        </p:attrNameLst>
                                      </p:cBhvr>
                                      <p:tavLst>
                                        <p:tav tm="0">
                                          <p:val>
                                            <p:strVal val="#ppt_y-#ppt_h/2"/>
                                          </p:val>
                                        </p:tav>
                                        <p:tav tm="100000">
                                          <p:val>
                                            <p:strVal val="#ppt_y"/>
                                          </p:val>
                                        </p:tav>
                                      </p:tavLst>
                                    </p:anim>
                                    <p:anim calcmode="lin" valueType="num">
                                      <p:cBhvr>
                                        <p:cTn id="9" dur="500" fill="hold"/>
                                        <p:tgtEl>
                                          <p:spTgt spid="337924">
                                            <p:txEl>
                                              <p:pRg st="0" end="0"/>
                                            </p:txEl>
                                          </p:spTgt>
                                        </p:tgtEl>
                                        <p:attrNameLst>
                                          <p:attrName>ppt_w</p:attrName>
                                        </p:attrNameLst>
                                      </p:cBhvr>
                                      <p:tavLst>
                                        <p:tav tm="0">
                                          <p:val>
                                            <p:strVal val="#ppt_w"/>
                                          </p:val>
                                        </p:tav>
                                        <p:tav tm="100000">
                                          <p:val>
                                            <p:strVal val="#ppt_w"/>
                                          </p:val>
                                        </p:tav>
                                      </p:tavLst>
                                    </p:anim>
                                    <p:anim calcmode="lin" valueType="num">
                                      <p:cBhvr>
                                        <p:cTn id="10" dur="500" fill="hold"/>
                                        <p:tgtEl>
                                          <p:spTgt spid="337924">
                                            <p:txEl>
                                              <p:pRg st="0" end="0"/>
                                            </p:txEl>
                                          </p:spTgt>
                                        </p:tgtEl>
                                        <p:attrNameLst>
                                          <p:attrName>ppt_h</p:attrName>
                                        </p:attrNameLst>
                                      </p:cBhvr>
                                      <p:tavLst>
                                        <p:tav tm="0">
                                          <p:val>
                                            <p:fltVal val="0"/>
                                          </p:val>
                                        </p:tav>
                                        <p:tav tm="100000">
                                          <p:val>
                                            <p:strVal val="#ppt_h"/>
                                          </p:val>
                                        </p:tav>
                                      </p:tavLst>
                                    </p:anim>
                                  </p:childTnLst>
                                </p:cTn>
                              </p:par>
                            </p:childTnLst>
                          </p:cTn>
                        </p:par>
                        <p:par>
                          <p:cTn id="11" fill="hold" nodeType="afterGroup">
                            <p:stCondLst>
                              <p:cond delay="500"/>
                            </p:stCondLst>
                            <p:childTnLst>
                              <p:par>
                                <p:cTn id="12" presetID="17" presetClass="entr" presetSubtype="1" fill="hold" grpId="0" nodeType="afterEffect">
                                  <p:stCondLst>
                                    <p:cond delay="0"/>
                                  </p:stCondLst>
                                  <p:childTnLst>
                                    <p:set>
                                      <p:cBhvr>
                                        <p:cTn id="13" dur="1" fill="hold">
                                          <p:stCondLst>
                                            <p:cond delay="0"/>
                                          </p:stCondLst>
                                        </p:cTn>
                                        <p:tgtEl>
                                          <p:spTgt spid="337924">
                                            <p:txEl>
                                              <p:pRg st="1" end="1"/>
                                            </p:txEl>
                                          </p:spTgt>
                                        </p:tgtEl>
                                        <p:attrNameLst>
                                          <p:attrName>style.visibility</p:attrName>
                                        </p:attrNameLst>
                                      </p:cBhvr>
                                      <p:to>
                                        <p:strVal val="visible"/>
                                      </p:to>
                                    </p:set>
                                    <p:anim calcmode="lin" valueType="num">
                                      <p:cBhvr>
                                        <p:cTn id="14" dur="500" fill="hold"/>
                                        <p:tgtEl>
                                          <p:spTgt spid="337924">
                                            <p:txEl>
                                              <p:pRg st="1" end="1"/>
                                            </p:txEl>
                                          </p:spTgt>
                                        </p:tgtEl>
                                        <p:attrNameLst>
                                          <p:attrName>ppt_x</p:attrName>
                                        </p:attrNameLst>
                                      </p:cBhvr>
                                      <p:tavLst>
                                        <p:tav tm="0">
                                          <p:val>
                                            <p:strVal val="#ppt_x"/>
                                          </p:val>
                                        </p:tav>
                                        <p:tav tm="100000">
                                          <p:val>
                                            <p:strVal val="#ppt_x"/>
                                          </p:val>
                                        </p:tav>
                                      </p:tavLst>
                                    </p:anim>
                                    <p:anim calcmode="lin" valueType="num">
                                      <p:cBhvr>
                                        <p:cTn id="15" dur="500" fill="hold"/>
                                        <p:tgtEl>
                                          <p:spTgt spid="337924">
                                            <p:txEl>
                                              <p:pRg st="1" end="1"/>
                                            </p:txEl>
                                          </p:spTgt>
                                        </p:tgtEl>
                                        <p:attrNameLst>
                                          <p:attrName>ppt_y</p:attrName>
                                        </p:attrNameLst>
                                      </p:cBhvr>
                                      <p:tavLst>
                                        <p:tav tm="0">
                                          <p:val>
                                            <p:strVal val="#ppt_y-#ppt_h/2"/>
                                          </p:val>
                                        </p:tav>
                                        <p:tav tm="100000">
                                          <p:val>
                                            <p:strVal val="#ppt_y"/>
                                          </p:val>
                                        </p:tav>
                                      </p:tavLst>
                                    </p:anim>
                                    <p:anim calcmode="lin" valueType="num">
                                      <p:cBhvr>
                                        <p:cTn id="16" dur="500" fill="hold"/>
                                        <p:tgtEl>
                                          <p:spTgt spid="337924">
                                            <p:txEl>
                                              <p:pRg st="1" end="1"/>
                                            </p:txEl>
                                          </p:spTgt>
                                        </p:tgtEl>
                                        <p:attrNameLst>
                                          <p:attrName>ppt_w</p:attrName>
                                        </p:attrNameLst>
                                      </p:cBhvr>
                                      <p:tavLst>
                                        <p:tav tm="0">
                                          <p:val>
                                            <p:strVal val="#ppt_w"/>
                                          </p:val>
                                        </p:tav>
                                        <p:tav tm="100000">
                                          <p:val>
                                            <p:strVal val="#ppt_w"/>
                                          </p:val>
                                        </p:tav>
                                      </p:tavLst>
                                    </p:anim>
                                    <p:anim calcmode="lin" valueType="num">
                                      <p:cBhvr>
                                        <p:cTn id="17" dur="500" fill="hold"/>
                                        <p:tgtEl>
                                          <p:spTgt spid="337924">
                                            <p:txEl>
                                              <p:pRg st="1" end="1"/>
                                            </p:txEl>
                                          </p:spTgt>
                                        </p:tgtEl>
                                        <p:attrNameLst>
                                          <p:attrName>ppt_h</p:attrName>
                                        </p:attrNameLst>
                                      </p:cBhvr>
                                      <p:tavLst>
                                        <p:tav tm="0">
                                          <p:val>
                                            <p:fltVal val="0"/>
                                          </p:val>
                                        </p:tav>
                                        <p:tav tm="100000">
                                          <p:val>
                                            <p:strVal val="#ppt_h"/>
                                          </p:val>
                                        </p:tav>
                                      </p:tavLst>
                                    </p:anim>
                                  </p:childTnLst>
                                </p:cTn>
                              </p:par>
                            </p:childTnLst>
                          </p:cTn>
                        </p:par>
                        <p:par>
                          <p:cTn id="18" fill="hold" nodeType="afterGroup">
                            <p:stCondLst>
                              <p:cond delay="1000"/>
                            </p:stCondLst>
                            <p:childTnLst>
                              <p:par>
                                <p:cTn id="19" presetID="17" presetClass="entr" presetSubtype="1" fill="hold" grpId="0" nodeType="afterEffect">
                                  <p:stCondLst>
                                    <p:cond delay="0"/>
                                  </p:stCondLst>
                                  <p:childTnLst>
                                    <p:set>
                                      <p:cBhvr>
                                        <p:cTn id="20" dur="1" fill="hold">
                                          <p:stCondLst>
                                            <p:cond delay="0"/>
                                          </p:stCondLst>
                                        </p:cTn>
                                        <p:tgtEl>
                                          <p:spTgt spid="337924">
                                            <p:txEl>
                                              <p:pRg st="2" end="2"/>
                                            </p:txEl>
                                          </p:spTgt>
                                        </p:tgtEl>
                                        <p:attrNameLst>
                                          <p:attrName>style.visibility</p:attrName>
                                        </p:attrNameLst>
                                      </p:cBhvr>
                                      <p:to>
                                        <p:strVal val="visible"/>
                                      </p:to>
                                    </p:set>
                                    <p:anim calcmode="lin" valueType="num">
                                      <p:cBhvr>
                                        <p:cTn id="21" dur="500" fill="hold"/>
                                        <p:tgtEl>
                                          <p:spTgt spid="337924">
                                            <p:txEl>
                                              <p:pRg st="2" end="2"/>
                                            </p:txEl>
                                          </p:spTgt>
                                        </p:tgtEl>
                                        <p:attrNameLst>
                                          <p:attrName>ppt_x</p:attrName>
                                        </p:attrNameLst>
                                      </p:cBhvr>
                                      <p:tavLst>
                                        <p:tav tm="0">
                                          <p:val>
                                            <p:strVal val="#ppt_x"/>
                                          </p:val>
                                        </p:tav>
                                        <p:tav tm="100000">
                                          <p:val>
                                            <p:strVal val="#ppt_x"/>
                                          </p:val>
                                        </p:tav>
                                      </p:tavLst>
                                    </p:anim>
                                    <p:anim calcmode="lin" valueType="num">
                                      <p:cBhvr>
                                        <p:cTn id="22" dur="500" fill="hold"/>
                                        <p:tgtEl>
                                          <p:spTgt spid="337924">
                                            <p:txEl>
                                              <p:pRg st="2" end="2"/>
                                            </p:txEl>
                                          </p:spTgt>
                                        </p:tgtEl>
                                        <p:attrNameLst>
                                          <p:attrName>ppt_y</p:attrName>
                                        </p:attrNameLst>
                                      </p:cBhvr>
                                      <p:tavLst>
                                        <p:tav tm="0">
                                          <p:val>
                                            <p:strVal val="#ppt_y-#ppt_h/2"/>
                                          </p:val>
                                        </p:tav>
                                        <p:tav tm="100000">
                                          <p:val>
                                            <p:strVal val="#ppt_y"/>
                                          </p:val>
                                        </p:tav>
                                      </p:tavLst>
                                    </p:anim>
                                    <p:anim calcmode="lin" valueType="num">
                                      <p:cBhvr>
                                        <p:cTn id="23" dur="500" fill="hold"/>
                                        <p:tgtEl>
                                          <p:spTgt spid="337924">
                                            <p:txEl>
                                              <p:pRg st="2" end="2"/>
                                            </p:txEl>
                                          </p:spTgt>
                                        </p:tgtEl>
                                        <p:attrNameLst>
                                          <p:attrName>ppt_w</p:attrName>
                                        </p:attrNameLst>
                                      </p:cBhvr>
                                      <p:tavLst>
                                        <p:tav tm="0">
                                          <p:val>
                                            <p:strVal val="#ppt_w"/>
                                          </p:val>
                                        </p:tav>
                                        <p:tav tm="100000">
                                          <p:val>
                                            <p:strVal val="#ppt_w"/>
                                          </p:val>
                                        </p:tav>
                                      </p:tavLst>
                                    </p:anim>
                                    <p:anim calcmode="lin" valueType="num">
                                      <p:cBhvr>
                                        <p:cTn id="24" dur="500" fill="hold"/>
                                        <p:tgtEl>
                                          <p:spTgt spid="337924">
                                            <p:txEl>
                                              <p:pRg st="2" end="2"/>
                                            </p:txEl>
                                          </p:spTgt>
                                        </p:tgtEl>
                                        <p:attrNameLst>
                                          <p:attrName>ppt_h</p:attrName>
                                        </p:attrNameLst>
                                      </p:cBhvr>
                                      <p:tavLst>
                                        <p:tav tm="0">
                                          <p:val>
                                            <p:fltVal val="0"/>
                                          </p:val>
                                        </p:tav>
                                        <p:tav tm="100000">
                                          <p:val>
                                            <p:strVal val="#ppt_h"/>
                                          </p:val>
                                        </p:tav>
                                      </p:tavLst>
                                    </p:anim>
                                  </p:childTnLst>
                                </p:cTn>
                              </p:par>
                            </p:childTnLst>
                          </p:cTn>
                        </p:par>
                        <p:par>
                          <p:cTn id="25" fill="hold" nodeType="afterGroup">
                            <p:stCondLst>
                              <p:cond delay="1500"/>
                            </p:stCondLst>
                            <p:childTnLst>
                              <p:par>
                                <p:cTn id="26" presetID="17" presetClass="entr" presetSubtype="1" fill="hold" grpId="0" nodeType="afterEffect">
                                  <p:stCondLst>
                                    <p:cond delay="0"/>
                                  </p:stCondLst>
                                  <p:childTnLst>
                                    <p:set>
                                      <p:cBhvr>
                                        <p:cTn id="27" dur="1" fill="hold">
                                          <p:stCondLst>
                                            <p:cond delay="0"/>
                                          </p:stCondLst>
                                        </p:cTn>
                                        <p:tgtEl>
                                          <p:spTgt spid="337924">
                                            <p:txEl>
                                              <p:pRg st="3" end="3"/>
                                            </p:txEl>
                                          </p:spTgt>
                                        </p:tgtEl>
                                        <p:attrNameLst>
                                          <p:attrName>style.visibility</p:attrName>
                                        </p:attrNameLst>
                                      </p:cBhvr>
                                      <p:to>
                                        <p:strVal val="visible"/>
                                      </p:to>
                                    </p:set>
                                    <p:anim calcmode="lin" valueType="num">
                                      <p:cBhvr>
                                        <p:cTn id="28" dur="500" fill="hold"/>
                                        <p:tgtEl>
                                          <p:spTgt spid="337924">
                                            <p:txEl>
                                              <p:pRg st="3" end="3"/>
                                            </p:txEl>
                                          </p:spTgt>
                                        </p:tgtEl>
                                        <p:attrNameLst>
                                          <p:attrName>ppt_x</p:attrName>
                                        </p:attrNameLst>
                                      </p:cBhvr>
                                      <p:tavLst>
                                        <p:tav tm="0">
                                          <p:val>
                                            <p:strVal val="#ppt_x"/>
                                          </p:val>
                                        </p:tav>
                                        <p:tav tm="100000">
                                          <p:val>
                                            <p:strVal val="#ppt_x"/>
                                          </p:val>
                                        </p:tav>
                                      </p:tavLst>
                                    </p:anim>
                                    <p:anim calcmode="lin" valueType="num">
                                      <p:cBhvr>
                                        <p:cTn id="29" dur="500" fill="hold"/>
                                        <p:tgtEl>
                                          <p:spTgt spid="337924">
                                            <p:txEl>
                                              <p:pRg st="3" end="3"/>
                                            </p:txEl>
                                          </p:spTgt>
                                        </p:tgtEl>
                                        <p:attrNameLst>
                                          <p:attrName>ppt_y</p:attrName>
                                        </p:attrNameLst>
                                      </p:cBhvr>
                                      <p:tavLst>
                                        <p:tav tm="0">
                                          <p:val>
                                            <p:strVal val="#ppt_y-#ppt_h/2"/>
                                          </p:val>
                                        </p:tav>
                                        <p:tav tm="100000">
                                          <p:val>
                                            <p:strVal val="#ppt_y"/>
                                          </p:val>
                                        </p:tav>
                                      </p:tavLst>
                                    </p:anim>
                                    <p:anim calcmode="lin" valueType="num">
                                      <p:cBhvr>
                                        <p:cTn id="30" dur="500" fill="hold"/>
                                        <p:tgtEl>
                                          <p:spTgt spid="337924">
                                            <p:txEl>
                                              <p:pRg st="3" end="3"/>
                                            </p:txEl>
                                          </p:spTgt>
                                        </p:tgtEl>
                                        <p:attrNameLst>
                                          <p:attrName>ppt_w</p:attrName>
                                        </p:attrNameLst>
                                      </p:cBhvr>
                                      <p:tavLst>
                                        <p:tav tm="0">
                                          <p:val>
                                            <p:strVal val="#ppt_w"/>
                                          </p:val>
                                        </p:tav>
                                        <p:tav tm="100000">
                                          <p:val>
                                            <p:strVal val="#ppt_w"/>
                                          </p:val>
                                        </p:tav>
                                      </p:tavLst>
                                    </p:anim>
                                    <p:anim calcmode="lin" valueType="num">
                                      <p:cBhvr>
                                        <p:cTn id="31" dur="500" fill="hold"/>
                                        <p:tgtEl>
                                          <p:spTgt spid="337924">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24" grpId="0" build="p" autoUpdateAnimBg="0" advAuto="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5"/>
          <p:cNvSpPr txBox="1">
            <a:spLocks noChangeArrowheads="1"/>
          </p:cNvSpPr>
          <p:nvPr/>
        </p:nvSpPr>
        <p:spPr bwMode="auto">
          <a:xfrm>
            <a:off x="762000" y="1600200"/>
            <a:ext cx="7940675"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During a thunderstorm, you can estimate your distance from a lightning strike by counting the number of seconds from the time you see the lightning until you hear the thunder.  </a:t>
            </a:r>
          </a:p>
        </p:txBody>
      </p:sp>
      <p:sp>
        <p:nvSpPr>
          <p:cNvPr id="6147" name="Text Box 6"/>
          <p:cNvSpPr txBox="1">
            <a:spLocks noChangeArrowheads="1"/>
          </p:cNvSpPr>
          <p:nvPr/>
        </p:nvSpPr>
        <p:spPr bwMode="auto">
          <a:xfrm>
            <a:off x="762000" y="3657600"/>
            <a:ext cx="7864475"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When you list the times and distances in order, each list forms a sequence. A </a:t>
            </a:r>
            <a:r>
              <a:rPr lang="en-US" b="1" u="sng"/>
              <a:t>sequence</a:t>
            </a:r>
            <a:r>
              <a:rPr lang="en-US" i="1" u="sng"/>
              <a:t> </a:t>
            </a:r>
            <a:r>
              <a:rPr lang="en-US"/>
              <a:t>is a list of numbers that often forms a pattern. Each number in a sequence is a </a:t>
            </a:r>
            <a:r>
              <a:rPr lang="en-US" b="1" u="sng"/>
              <a:t>term</a:t>
            </a:r>
            <a:r>
              <a:rPr lang="en-US"/>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ChangeArrowheads="1"/>
          </p:cNvSpPr>
          <p:nvPr/>
        </p:nvSpPr>
        <p:spPr bwMode="auto">
          <a:xfrm>
            <a:off x="838200" y="1219200"/>
            <a:ext cx="7772400" cy="1371600"/>
          </a:xfrm>
          <a:prstGeom prst="rect">
            <a:avLst/>
          </a:prstGeom>
          <a:noFill/>
          <a:ln w="2857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7171" name="Line 5"/>
          <p:cNvSpPr>
            <a:spLocks noChangeShapeType="1"/>
          </p:cNvSpPr>
          <p:nvPr/>
        </p:nvSpPr>
        <p:spPr bwMode="auto">
          <a:xfrm>
            <a:off x="838200" y="1866900"/>
            <a:ext cx="77724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72" name="Text Box 6"/>
          <p:cNvSpPr txBox="1">
            <a:spLocks noChangeArrowheads="1"/>
          </p:cNvSpPr>
          <p:nvPr/>
        </p:nvSpPr>
        <p:spPr bwMode="auto">
          <a:xfrm>
            <a:off x="838200" y="1987550"/>
            <a:ext cx="21367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2000" b="1"/>
              <a:t>Distance (mi)</a:t>
            </a:r>
          </a:p>
        </p:txBody>
      </p:sp>
      <p:sp>
        <p:nvSpPr>
          <p:cNvPr id="7173" name="Line 7"/>
          <p:cNvSpPr>
            <a:spLocks noChangeShapeType="1"/>
          </p:cNvSpPr>
          <p:nvPr/>
        </p:nvSpPr>
        <p:spPr bwMode="auto">
          <a:xfrm>
            <a:off x="3124200" y="1219200"/>
            <a:ext cx="0" cy="13716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74" name="Line 8"/>
          <p:cNvSpPr>
            <a:spLocks noChangeShapeType="1"/>
          </p:cNvSpPr>
          <p:nvPr/>
        </p:nvSpPr>
        <p:spPr bwMode="auto">
          <a:xfrm>
            <a:off x="8610600" y="1219200"/>
            <a:ext cx="0" cy="13716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75" name="Line 9"/>
          <p:cNvSpPr>
            <a:spLocks noChangeShapeType="1"/>
          </p:cNvSpPr>
          <p:nvPr/>
        </p:nvSpPr>
        <p:spPr bwMode="auto">
          <a:xfrm>
            <a:off x="7924800" y="1219200"/>
            <a:ext cx="0" cy="13716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76" name="Line 10"/>
          <p:cNvSpPr>
            <a:spLocks noChangeShapeType="1"/>
          </p:cNvSpPr>
          <p:nvPr/>
        </p:nvSpPr>
        <p:spPr bwMode="auto">
          <a:xfrm>
            <a:off x="7239000" y="1219200"/>
            <a:ext cx="0" cy="13716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77" name="Line 11"/>
          <p:cNvSpPr>
            <a:spLocks noChangeShapeType="1"/>
          </p:cNvSpPr>
          <p:nvPr/>
        </p:nvSpPr>
        <p:spPr bwMode="auto">
          <a:xfrm>
            <a:off x="6553200" y="1219200"/>
            <a:ext cx="0" cy="13716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78" name="Line 12"/>
          <p:cNvSpPr>
            <a:spLocks noChangeShapeType="1"/>
          </p:cNvSpPr>
          <p:nvPr/>
        </p:nvSpPr>
        <p:spPr bwMode="auto">
          <a:xfrm>
            <a:off x="5867400" y="1219200"/>
            <a:ext cx="0" cy="13716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79" name="Line 13"/>
          <p:cNvSpPr>
            <a:spLocks noChangeShapeType="1"/>
          </p:cNvSpPr>
          <p:nvPr/>
        </p:nvSpPr>
        <p:spPr bwMode="auto">
          <a:xfrm>
            <a:off x="5181600" y="1219200"/>
            <a:ext cx="0" cy="13716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0" name="Line 14"/>
          <p:cNvSpPr>
            <a:spLocks noChangeShapeType="1"/>
          </p:cNvSpPr>
          <p:nvPr/>
        </p:nvSpPr>
        <p:spPr bwMode="auto">
          <a:xfrm>
            <a:off x="4495800" y="1219200"/>
            <a:ext cx="0" cy="13716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7181" name="Line 15"/>
          <p:cNvSpPr>
            <a:spLocks noChangeShapeType="1"/>
          </p:cNvSpPr>
          <p:nvPr/>
        </p:nvSpPr>
        <p:spPr bwMode="auto">
          <a:xfrm>
            <a:off x="3810000" y="1219200"/>
            <a:ext cx="0" cy="13716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grpSp>
        <p:nvGrpSpPr>
          <p:cNvPr id="2" name="Group 41"/>
          <p:cNvGrpSpPr>
            <a:grpSpLocks/>
          </p:cNvGrpSpPr>
          <p:nvPr/>
        </p:nvGrpSpPr>
        <p:grpSpPr bwMode="auto">
          <a:xfrm>
            <a:off x="3533775" y="2466975"/>
            <a:ext cx="4772025" cy="382588"/>
            <a:chOff x="2226" y="1794"/>
            <a:chExt cx="3006" cy="241"/>
          </a:xfrm>
        </p:grpSpPr>
        <p:sp>
          <p:nvSpPr>
            <p:cNvPr id="7219" name="Arc 19"/>
            <p:cNvSpPr>
              <a:spLocks/>
            </p:cNvSpPr>
            <p:nvPr/>
          </p:nvSpPr>
          <p:spPr bwMode="auto">
            <a:xfrm rot="7598802">
              <a:off x="2311" y="1709"/>
              <a:ext cx="211" cy="381"/>
            </a:xfrm>
            <a:custGeom>
              <a:avLst/>
              <a:gdLst>
                <a:gd name="T0" fmla="*/ 0 w 32914"/>
                <a:gd name="T1" fmla="*/ 1 h 21600"/>
                <a:gd name="T2" fmla="*/ 1 w 32914"/>
                <a:gd name="T3" fmla="*/ 6 h 21600"/>
                <a:gd name="T4" fmla="*/ 0 w 32914"/>
                <a:gd name="T5" fmla="*/ 7 h 21600"/>
                <a:gd name="T6" fmla="*/ 0 60000 65536"/>
                <a:gd name="T7" fmla="*/ 0 60000 65536"/>
                <a:gd name="T8" fmla="*/ 0 60000 65536"/>
                <a:gd name="T9" fmla="*/ 0 w 32914"/>
                <a:gd name="T10" fmla="*/ 0 h 21600"/>
                <a:gd name="T11" fmla="*/ 32914 w 32914"/>
                <a:gd name="T12" fmla="*/ 21600 h 21600"/>
              </a:gdLst>
              <a:ahLst/>
              <a:cxnLst>
                <a:cxn ang="T6">
                  <a:pos x="T0" y="T1"/>
                </a:cxn>
                <a:cxn ang="T7">
                  <a:pos x="T2" y="T3"/>
                </a:cxn>
                <a:cxn ang="T8">
                  <a:pos x="T4" y="T5"/>
                </a:cxn>
              </a:cxnLst>
              <a:rect l="T9" t="T10" r="T11" b="T12"/>
              <a:pathLst>
                <a:path w="32914" h="21600" fill="none" extrusionOk="0">
                  <a:moveTo>
                    <a:pt x="0" y="3277"/>
                  </a:moveTo>
                  <a:cubicBezTo>
                    <a:pt x="3430" y="1135"/>
                    <a:pt x="7393" y="-1"/>
                    <a:pt x="11438" y="0"/>
                  </a:cubicBezTo>
                  <a:cubicBezTo>
                    <a:pt x="22472" y="0"/>
                    <a:pt x="31733" y="8317"/>
                    <a:pt x="32914" y="19288"/>
                  </a:cubicBezTo>
                </a:path>
                <a:path w="32914" h="21600" stroke="0" extrusionOk="0">
                  <a:moveTo>
                    <a:pt x="0" y="3277"/>
                  </a:moveTo>
                  <a:cubicBezTo>
                    <a:pt x="3430" y="1135"/>
                    <a:pt x="7393" y="-1"/>
                    <a:pt x="11438" y="0"/>
                  </a:cubicBezTo>
                  <a:cubicBezTo>
                    <a:pt x="22472" y="0"/>
                    <a:pt x="31733" y="8317"/>
                    <a:pt x="32914" y="19288"/>
                  </a:cubicBezTo>
                  <a:lnTo>
                    <a:pt x="11438" y="21600"/>
                  </a:lnTo>
                  <a:lnTo>
                    <a:pt x="0" y="3277"/>
                  </a:lnTo>
                  <a:close/>
                </a:path>
              </a:pathLst>
            </a:custGeom>
            <a:noFill/>
            <a:ln w="19050">
              <a:solidFill>
                <a:srgbClr val="FF3300"/>
              </a:solidFill>
              <a:round/>
              <a:headEnd type="triangle" w="med" len="med"/>
              <a:tailEn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7220" name="Arc 27"/>
            <p:cNvSpPr>
              <a:spLocks/>
            </p:cNvSpPr>
            <p:nvPr/>
          </p:nvSpPr>
          <p:spPr bwMode="auto">
            <a:xfrm rot="7509713">
              <a:off x="4936" y="1739"/>
              <a:ext cx="211" cy="381"/>
            </a:xfrm>
            <a:custGeom>
              <a:avLst/>
              <a:gdLst>
                <a:gd name="T0" fmla="*/ 0 w 32914"/>
                <a:gd name="T1" fmla="*/ 1 h 21600"/>
                <a:gd name="T2" fmla="*/ 1 w 32914"/>
                <a:gd name="T3" fmla="*/ 6 h 21600"/>
                <a:gd name="T4" fmla="*/ 0 w 32914"/>
                <a:gd name="T5" fmla="*/ 7 h 21600"/>
                <a:gd name="T6" fmla="*/ 0 60000 65536"/>
                <a:gd name="T7" fmla="*/ 0 60000 65536"/>
                <a:gd name="T8" fmla="*/ 0 60000 65536"/>
                <a:gd name="T9" fmla="*/ 0 w 32914"/>
                <a:gd name="T10" fmla="*/ 0 h 21600"/>
                <a:gd name="T11" fmla="*/ 32914 w 32914"/>
                <a:gd name="T12" fmla="*/ 21600 h 21600"/>
              </a:gdLst>
              <a:ahLst/>
              <a:cxnLst>
                <a:cxn ang="T6">
                  <a:pos x="T0" y="T1"/>
                </a:cxn>
                <a:cxn ang="T7">
                  <a:pos x="T2" y="T3"/>
                </a:cxn>
                <a:cxn ang="T8">
                  <a:pos x="T4" y="T5"/>
                </a:cxn>
              </a:cxnLst>
              <a:rect l="T9" t="T10" r="T11" b="T12"/>
              <a:pathLst>
                <a:path w="32914" h="21600" fill="none" extrusionOk="0">
                  <a:moveTo>
                    <a:pt x="0" y="3277"/>
                  </a:moveTo>
                  <a:cubicBezTo>
                    <a:pt x="3430" y="1135"/>
                    <a:pt x="7393" y="-1"/>
                    <a:pt x="11438" y="0"/>
                  </a:cubicBezTo>
                  <a:cubicBezTo>
                    <a:pt x="22472" y="0"/>
                    <a:pt x="31733" y="8317"/>
                    <a:pt x="32914" y="19288"/>
                  </a:cubicBezTo>
                </a:path>
                <a:path w="32914" h="21600" stroke="0" extrusionOk="0">
                  <a:moveTo>
                    <a:pt x="0" y="3277"/>
                  </a:moveTo>
                  <a:cubicBezTo>
                    <a:pt x="3430" y="1135"/>
                    <a:pt x="7393" y="-1"/>
                    <a:pt x="11438" y="0"/>
                  </a:cubicBezTo>
                  <a:cubicBezTo>
                    <a:pt x="22472" y="0"/>
                    <a:pt x="31733" y="8317"/>
                    <a:pt x="32914" y="19288"/>
                  </a:cubicBezTo>
                  <a:lnTo>
                    <a:pt x="11438" y="21600"/>
                  </a:lnTo>
                  <a:lnTo>
                    <a:pt x="0" y="3277"/>
                  </a:lnTo>
                  <a:close/>
                </a:path>
              </a:pathLst>
            </a:custGeom>
            <a:noFill/>
            <a:ln w="19050">
              <a:solidFill>
                <a:srgbClr val="FF3300"/>
              </a:solidFill>
              <a:round/>
              <a:headEnd type="triangle" w="med" len="med"/>
              <a:tailEn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7221" name="Arc 28"/>
            <p:cNvSpPr>
              <a:spLocks/>
            </p:cNvSpPr>
            <p:nvPr/>
          </p:nvSpPr>
          <p:spPr bwMode="auto">
            <a:xfrm rot="7308510">
              <a:off x="4504" y="1739"/>
              <a:ext cx="211" cy="381"/>
            </a:xfrm>
            <a:custGeom>
              <a:avLst/>
              <a:gdLst>
                <a:gd name="T0" fmla="*/ 0 w 32914"/>
                <a:gd name="T1" fmla="*/ 1 h 21600"/>
                <a:gd name="T2" fmla="*/ 1 w 32914"/>
                <a:gd name="T3" fmla="*/ 6 h 21600"/>
                <a:gd name="T4" fmla="*/ 0 w 32914"/>
                <a:gd name="T5" fmla="*/ 7 h 21600"/>
                <a:gd name="T6" fmla="*/ 0 60000 65536"/>
                <a:gd name="T7" fmla="*/ 0 60000 65536"/>
                <a:gd name="T8" fmla="*/ 0 60000 65536"/>
                <a:gd name="T9" fmla="*/ 0 w 32914"/>
                <a:gd name="T10" fmla="*/ 0 h 21600"/>
                <a:gd name="T11" fmla="*/ 32914 w 32914"/>
                <a:gd name="T12" fmla="*/ 21600 h 21600"/>
              </a:gdLst>
              <a:ahLst/>
              <a:cxnLst>
                <a:cxn ang="T6">
                  <a:pos x="T0" y="T1"/>
                </a:cxn>
                <a:cxn ang="T7">
                  <a:pos x="T2" y="T3"/>
                </a:cxn>
                <a:cxn ang="T8">
                  <a:pos x="T4" y="T5"/>
                </a:cxn>
              </a:cxnLst>
              <a:rect l="T9" t="T10" r="T11" b="T12"/>
              <a:pathLst>
                <a:path w="32914" h="21600" fill="none" extrusionOk="0">
                  <a:moveTo>
                    <a:pt x="0" y="3277"/>
                  </a:moveTo>
                  <a:cubicBezTo>
                    <a:pt x="3430" y="1135"/>
                    <a:pt x="7393" y="-1"/>
                    <a:pt x="11438" y="0"/>
                  </a:cubicBezTo>
                  <a:cubicBezTo>
                    <a:pt x="22472" y="0"/>
                    <a:pt x="31733" y="8317"/>
                    <a:pt x="32914" y="19288"/>
                  </a:cubicBezTo>
                </a:path>
                <a:path w="32914" h="21600" stroke="0" extrusionOk="0">
                  <a:moveTo>
                    <a:pt x="0" y="3277"/>
                  </a:moveTo>
                  <a:cubicBezTo>
                    <a:pt x="3430" y="1135"/>
                    <a:pt x="7393" y="-1"/>
                    <a:pt x="11438" y="0"/>
                  </a:cubicBezTo>
                  <a:cubicBezTo>
                    <a:pt x="22472" y="0"/>
                    <a:pt x="31733" y="8317"/>
                    <a:pt x="32914" y="19288"/>
                  </a:cubicBezTo>
                  <a:lnTo>
                    <a:pt x="11438" y="21600"/>
                  </a:lnTo>
                  <a:lnTo>
                    <a:pt x="0" y="3277"/>
                  </a:lnTo>
                  <a:close/>
                </a:path>
              </a:pathLst>
            </a:custGeom>
            <a:noFill/>
            <a:ln w="19050">
              <a:solidFill>
                <a:srgbClr val="FF3300"/>
              </a:solidFill>
              <a:round/>
              <a:headEnd type="triangle" w="med" len="med"/>
              <a:tailEn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7222" name="Arc 29"/>
            <p:cNvSpPr>
              <a:spLocks/>
            </p:cNvSpPr>
            <p:nvPr/>
          </p:nvSpPr>
          <p:spPr bwMode="auto">
            <a:xfrm rot="7287439">
              <a:off x="4072" y="1731"/>
              <a:ext cx="211" cy="381"/>
            </a:xfrm>
            <a:custGeom>
              <a:avLst/>
              <a:gdLst>
                <a:gd name="T0" fmla="*/ 0 w 32914"/>
                <a:gd name="T1" fmla="*/ 1 h 21600"/>
                <a:gd name="T2" fmla="*/ 1 w 32914"/>
                <a:gd name="T3" fmla="*/ 6 h 21600"/>
                <a:gd name="T4" fmla="*/ 0 w 32914"/>
                <a:gd name="T5" fmla="*/ 7 h 21600"/>
                <a:gd name="T6" fmla="*/ 0 60000 65536"/>
                <a:gd name="T7" fmla="*/ 0 60000 65536"/>
                <a:gd name="T8" fmla="*/ 0 60000 65536"/>
                <a:gd name="T9" fmla="*/ 0 w 32914"/>
                <a:gd name="T10" fmla="*/ 0 h 21600"/>
                <a:gd name="T11" fmla="*/ 32914 w 32914"/>
                <a:gd name="T12" fmla="*/ 21600 h 21600"/>
              </a:gdLst>
              <a:ahLst/>
              <a:cxnLst>
                <a:cxn ang="T6">
                  <a:pos x="T0" y="T1"/>
                </a:cxn>
                <a:cxn ang="T7">
                  <a:pos x="T2" y="T3"/>
                </a:cxn>
                <a:cxn ang="T8">
                  <a:pos x="T4" y="T5"/>
                </a:cxn>
              </a:cxnLst>
              <a:rect l="T9" t="T10" r="T11" b="T12"/>
              <a:pathLst>
                <a:path w="32914" h="21600" fill="none" extrusionOk="0">
                  <a:moveTo>
                    <a:pt x="0" y="3277"/>
                  </a:moveTo>
                  <a:cubicBezTo>
                    <a:pt x="3430" y="1135"/>
                    <a:pt x="7393" y="-1"/>
                    <a:pt x="11438" y="0"/>
                  </a:cubicBezTo>
                  <a:cubicBezTo>
                    <a:pt x="22472" y="0"/>
                    <a:pt x="31733" y="8317"/>
                    <a:pt x="32914" y="19288"/>
                  </a:cubicBezTo>
                </a:path>
                <a:path w="32914" h="21600" stroke="0" extrusionOk="0">
                  <a:moveTo>
                    <a:pt x="0" y="3277"/>
                  </a:moveTo>
                  <a:cubicBezTo>
                    <a:pt x="3430" y="1135"/>
                    <a:pt x="7393" y="-1"/>
                    <a:pt x="11438" y="0"/>
                  </a:cubicBezTo>
                  <a:cubicBezTo>
                    <a:pt x="22472" y="0"/>
                    <a:pt x="31733" y="8317"/>
                    <a:pt x="32914" y="19288"/>
                  </a:cubicBezTo>
                  <a:lnTo>
                    <a:pt x="11438" y="21600"/>
                  </a:lnTo>
                  <a:lnTo>
                    <a:pt x="0" y="3277"/>
                  </a:lnTo>
                  <a:close/>
                </a:path>
              </a:pathLst>
            </a:custGeom>
            <a:noFill/>
            <a:ln w="19050">
              <a:solidFill>
                <a:srgbClr val="FF3300"/>
              </a:solidFill>
              <a:round/>
              <a:headEnd type="triangle" w="med" len="med"/>
              <a:tailEn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7223" name="Arc 30"/>
            <p:cNvSpPr>
              <a:spLocks/>
            </p:cNvSpPr>
            <p:nvPr/>
          </p:nvSpPr>
          <p:spPr bwMode="auto">
            <a:xfrm rot="7380808">
              <a:off x="3624" y="1723"/>
              <a:ext cx="211" cy="381"/>
            </a:xfrm>
            <a:custGeom>
              <a:avLst/>
              <a:gdLst>
                <a:gd name="T0" fmla="*/ 0 w 32914"/>
                <a:gd name="T1" fmla="*/ 1 h 21600"/>
                <a:gd name="T2" fmla="*/ 1 w 32914"/>
                <a:gd name="T3" fmla="*/ 6 h 21600"/>
                <a:gd name="T4" fmla="*/ 0 w 32914"/>
                <a:gd name="T5" fmla="*/ 7 h 21600"/>
                <a:gd name="T6" fmla="*/ 0 60000 65536"/>
                <a:gd name="T7" fmla="*/ 0 60000 65536"/>
                <a:gd name="T8" fmla="*/ 0 60000 65536"/>
                <a:gd name="T9" fmla="*/ 0 w 32914"/>
                <a:gd name="T10" fmla="*/ 0 h 21600"/>
                <a:gd name="T11" fmla="*/ 32914 w 32914"/>
                <a:gd name="T12" fmla="*/ 21600 h 21600"/>
              </a:gdLst>
              <a:ahLst/>
              <a:cxnLst>
                <a:cxn ang="T6">
                  <a:pos x="T0" y="T1"/>
                </a:cxn>
                <a:cxn ang="T7">
                  <a:pos x="T2" y="T3"/>
                </a:cxn>
                <a:cxn ang="T8">
                  <a:pos x="T4" y="T5"/>
                </a:cxn>
              </a:cxnLst>
              <a:rect l="T9" t="T10" r="T11" b="T12"/>
              <a:pathLst>
                <a:path w="32914" h="21600" fill="none" extrusionOk="0">
                  <a:moveTo>
                    <a:pt x="0" y="3277"/>
                  </a:moveTo>
                  <a:cubicBezTo>
                    <a:pt x="3430" y="1135"/>
                    <a:pt x="7393" y="-1"/>
                    <a:pt x="11438" y="0"/>
                  </a:cubicBezTo>
                  <a:cubicBezTo>
                    <a:pt x="22472" y="0"/>
                    <a:pt x="31733" y="8317"/>
                    <a:pt x="32914" y="19288"/>
                  </a:cubicBezTo>
                </a:path>
                <a:path w="32914" h="21600" stroke="0" extrusionOk="0">
                  <a:moveTo>
                    <a:pt x="0" y="3277"/>
                  </a:moveTo>
                  <a:cubicBezTo>
                    <a:pt x="3430" y="1135"/>
                    <a:pt x="7393" y="-1"/>
                    <a:pt x="11438" y="0"/>
                  </a:cubicBezTo>
                  <a:cubicBezTo>
                    <a:pt x="22472" y="0"/>
                    <a:pt x="31733" y="8317"/>
                    <a:pt x="32914" y="19288"/>
                  </a:cubicBezTo>
                  <a:lnTo>
                    <a:pt x="11438" y="21600"/>
                  </a:lnTo>
                  <a:lnTo>
                    <a:pt x="0" y="3277"/>
                  </a:lnTo>
                  <a:close/>
                </a:path>
              </a:pathLst>
            </a:custGeom>
            <a:noFill/>
            <a:ln w="19050">
              <a:solidFill>
                <a:srgbClr val="FF3300"/>
              </a:solidFill>
              <a:round/>
              <a:headEnd type="triangle" w="med" len="med"/>
              <a:tailEn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7224" name="Arc 31"/>
            <p:cNvSpPr>
              <a:spLocks/>
            </p:cNvSpPr>
            <p:nvPr/>
          </p:nvSpPr>
          <p:spPr bwMode="auto">
            <a:xfrm rot="7234477">
              <a:off x="3205" y="1731"/>
              <a:ext cx="211" cy="381"/>
            </a:xfrm>
            <a:custGeom>
              <a:avLst/>
              <a:gdLst>
                <a:gd name="T0" fmla="*/ 0 w 32914"/>
                <a:gd name="T1" fmla="*/ 1 h 21600"/>
                <a:gd name="T2" fmla="*/ 1 w 32914"/>
                <a:gd name="T3" fmla="*/ 6 h 21600"/>
                <a:gd name="T4" fmla="*/ 0 w 32914"/>
                <a:gd name="T5" fmla="*/ 7 h 21600"/>
                <a:gd name="T6" fmla="*/ 0 60000 65536"/>
                <a:gd name="T7" fmla="*/ 0 60000 65536"/>
                <a:gd name="T8" fmla="*/ 0 60000 65536"/>
                <a:gd name="T9" fmla="*/ 0 w 32914"/>
                <a:gd name="T10" fmla="*/ 0 h 21600"/>
                <a:gd name="T11" fmla="*/ 32914 w 32914"/>
                <a:gd name="T12" fmla="*/ 21600 h 21600"/>
              </a:gdLst>
              <a:ahLst/>
              <a:cxnLst>
                <a:cxn ang="T6">
                  <a:pos x="T0" y="T1"/>
                </a:cxn>
                <a:cxn ang="T7">
                  <a:pos x="T2" y="T3"/>
                </a:cxn>
                <a:cxn ang="T8">
                  <a:pos x="T4" y="T5"/>
                </a:cxn>
              </a:cxnLst>
              <a:rect l="T9" t="T10" r="T11" b="T12"/>
              <a:pathLst>
                <a:path w="32914" h="21600" fill="none" extrusionOk="0">
                  <a:moveTo>
                    <a:pt x="0" y="3277"/>
                  </a:moveTo>
                  <a:cubicBezTo>
                    <a:pt x="3430" y="1135"/>
                    <a:pt x="7393" y="-1"/>
                    <a:pt x="11438" y="0"/>
                  </a:cubicBezTo>
                  <a:cubicBezTo>
                    <a:pt x="22472" y="0"/>
                    <a:pt x="31733" y="8317"/>
                    <a:pt x="32914" y="19288"/>
                  </a:cubicBezTo>
                </a:path>
                <a:path w="32914" h="21600" stroke="0" extrusionOk="0">
                  <a:moveTo>
                    <a:pt x="0" y="3277"/>
                  </a:moveTo>
                  <a:cubicBezTo>
                    <a:pt x="3430" y="1135"/>
                    <a:pt x="7393" y="-1"/>
                    <a:pt x="11438" y="0"/>
                  </a:cubicBezTo>
                  <a:cubicBezTo>
                    <a:pt x="22472" y="0"/>
                    <a:pt x="31733" y="8317"/>
                    <a:pt x="32914" y="19288"/>
                  </a:cubicBezTo>
                  <a:lnTo>
                    <a:pt x="11438" y="21600"/>
                  </a:lnTo>
                  <a:lnTo>
                    <a:pt x="0" y="3277"/>
                  </a:lnTo>
                  <a:close/>
                </a:path>
              </a:pathLst>
            </a:custGeom>
            <a:noFill/>
            <a:ln w="19050">
              <a:solidFill>
                <a:srgbClr val="FF3300"/>
              </a:solidFill>
              <a:round/>
              <a:headEnd type="triangle" w="med" len="med"/>
              <a:tailEn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7225" name="Arc 32"/>
            <p:cNvSpPr>
              <a:spLocks/>
            </p:cNvSpPr>
            <p:nvPr/>
          </p:nvSpPr>
          <p:spPr bwMode="auto">
            <a:xfrm rot="7598802">
              <a:off x="2773" y="1715"/>
              <a:ext cx="211" cy="381"/>
            </a:xfrm>
            <a:custGeom>
              <a:avLst/>
              <a:gdLst>
                <a:gd name="T0" fmla="*/ 0 w 32914"/>
                <a:gd name="T1" fmla="*/ 1 h 21600"/>
                <a:gd name="T2" fmla="*/ 1 w 32914"/>
                <a:gd name="T3" fmla="*/ 6 h 21600"/>
                <a:gd name="T4" fmla="*/ 0 w 32914"/>
                <a:gd name="T5" fmla="*/ 7 h 21600"/>
                <a:gd name="T6" fmla="*/ 0 60000 65536"/>
                <a:gd name="T7" fmla="*/ 0 60000 65536"/>
                <a:gd name="T8" fmla="*/ 0 60000 65536"/>
                <a:gd name="T9" fmla="*/ 0 w 32914"/>
                <a:gd name="T10" fmla="*/ 0 h 21600"/>
                <a:gd name="T11" fmla="*/ 32914 w 32914"/>
                <a:gd name="T12" fmla="*/ 21600 h 21600"/>
              </a:gdLst>
              <a:ahLst/>
              <a:cxnLst>
                <a:cxn ang="T6">
                  <a:pos x="T0" y="T1"/>
                </a:cxn>
                <a:cxn ang="T7">
                  <a:pos x="T2" y="T3"/>
                </a:cxn>
                <a:cxn ang="T8">
                  <a:pos x="T4" y="T5"/>
                </a:cxn>
              </a:cxnLst>
              <a:rect l="T9" t="T10" r="T11" b="T12"/>
              <a:pathLst>
                <a:path w="32914" h="21600" fill="none" extrusionOk="0">
                  <a:moveTo>
                    <a:pt x="0" y="3277"/>
                  </a:moveTo>
                  <a:cubicBezTo>
                    <a:pt x="3430" y="1135"/>
                    <a:pt x="7393" y="-1"/>
                    <a:pt x="11438" y="0"/>
                  </a:cubicBezTo>
                  <a:cubicBezTo>
                    <a:pt x="22472" y="0"/>
                    <a:pt x="31733" y="8317"/>
                    <a:pt x="32914" y="19288"/>
                  </a:cubicBezTo>
                </a:path>
                <a:path w="32914" h="21600" stroke="0" extrusionOk="0">
                  <a:moveTo>
                    <a:pt x="0" y="3277"/>
                  </a:moveTo>
                  <a:cubicBezTo>
                    <a:pt x="3430" y="1135"/>
                    <a:pt x="7393" y="-1"/>
                    <a:pt x="11438" y="0"/>
                  </a:cubicBezTo>
                  <a:cubicBezTo>
                    <a:pt x="22472" y="0"/>
                    <a:pt x="31733" y="8317"/>
                    <a:pt x="32914" y="19288"/>
                  </a:cubicBezTo>
                  <a:lnTo>
                    <a:pt x="11438" y="21600"/>
                  </a:lnTo>
                  <a:lnTo>
                    <a:pt x="0" y="3277"/>
                  </a:lnTo>
                  <a:close/>
                </a:path>
              </a:pathLst>
            </a:custGeom>
            <a:noFill/>
            <a:ln w="19050">
              <a:solidFill>
                <a:srgbClr val="FF3300"/>
              </a:solidFill>
              <a:round/>
              <a:headEnd type="triangle" w="med" len="med"/>
              <a:tailEn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grpSp>
      <p:sp>
        <p:nvSpPr>
          <p:cNvPr id="7183" name="Text Box 33"/>
          <p:cNvSpPr txBox="1">
            <a:spLocks noChangeArrowheads="1"/>
          </p:cNvSpPr>
          <p:nvPr/>
        </p:nvSpPr>
        <p:spPr bwMode="auto">
          <a:xfrm>
            <a:off x="3260725" y="1271588"/>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1</a:t>
            </a:r>
          </a:p>
        </p:txBody>
      </p:sp>
      <p:sp>
        <p:nvSpPr>
          <p:cNvPr id="7184" name="Text Box 34"/>
          <p:cNvSpPr txBox="1">
            <a:spLocks noChangeArrowheads="1"/>
          </p:cNvSpPr>
          <p:nvPr/>
        </p:nvSpPr>
        <p:spPr bwMode="auto">
          <a:xfrm>
            <a:off x="6008688" y="1282700"/>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5</a:t>
            </a:r>
          </a:p>
        </p:txBody>
      </p:sp>
      <p:sp>
        <p:nvSpPr>
          <p:cNvPr id="7185" name="Text Box 35"/>
          <p:cNvSpPr txBox="1">
            <a:spLocks noChangeArrowheads="1"/>
          </p:cNvSpPr>
          <p:nvPr/>
        </p:nvSpPr>
        <p:spPr bwMode="auto">
          <a:xfrm>
            <a:off x="5337175" y="1284288"/>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4</a:t>
            </a:r>
          </a:p>
        </p:txBody>
      </p:sp>
      <p:sp>
        <p:nvSpPr>
          <p:cNvPr id="7186" name="Text Box 36"/>
          <p:cNvSpPr txBox="1">
            <a:spLocks noChangeArrowheads="1"/>
          </p:cNvSpPr>
          <p:nvPr/>
        </p:nvSpPr>
        <p:spPr bwMode="auto">
          <a:xfrm>
            <a:off x="3951288" y="1270000"/>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2</a:t>
            </a:r>
          </a:p>
        </p:txBody>
      </p:sp>
      <p:sp>
        <p:nvSpPr>
          <p:cNvPr id="7187" name="Text Box 37"/>
          <p:cNvSpPr txBox="1">
            <a:spLocks noChangeArrowheads="1"/>
          </p:cNvSpPr>
          <p:nvPr/>
        </p:nvSpPr>
        <p:spPr bwMode="auto">
          <a:xfrm>
            <a:off x="6708775" y="1296988"/>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6</a:t>
            </a:r>
          </a:p>
        </p:txBody>
      </p:sp>
      <p:sp>
        <p:nvSpPr>
          <p:cNvPr id="7188" name="Text Box 38"/>
          <p:cNvSpPr txBox="1">
            <a:spLocks noChangeArrowheads="1"/>
          </p:cNvSpPr>
          <p:nvPr/>
        </p:nvSpPr>
        <p:spPr bwMode="auto">
          <a:xfrm>
            <a:off x="7394575" y="1296988"/>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7</a:t>
            </a:r>
          </a:p>
        </p:txBody>
      </p:sp>
      <p:sp>
        <p:nvSpPr>
          <p:cNvPr id="7189" name="Text Box 39"/>
          <p:cNvSpPr txBox="1">
            <a:spLocks noChangeArrowheads="1"/>
          </p:cNvSpPr>
          <p:nvPr/>
        </p:nvSpPr>
        <p:spPr bwMode="auto">
          <a:xfrm>
            <a:off x="8080375" y="1296988"/>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8</a:t>
            </a:r>
          </a:p>
        </p:txBody>
      </p:sp>
      <p:sp>
        <p:nvSpPr>
          <p:cNvPr id="7190" name="Text Box 40"/>
          <p:cNvSpPr txBox="1">
            <a:spLocks noChangeArrowheads="1"/>
          </p:cNvSpPr>
          <p:nvPr/>
        </p:nvSpPr>
        <p:spPr bwMode="auto">
          <a:xfrm>
            <a:off x="4632325" y="1271588"/>
            <a:ext cx="377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3</a:t>
            </a:r>
          </a:p>
        </p:txBody>
      </p:sp>
      <p:grpSp>
        <p:nvGrpSpPr>
          <p:cNvPr id="3" name="Group 49"/>
          <p:cNvGrpSpPr>
            <a:grpSpLocks/>
          </p:cNvGrpSpPr>
          <p:nvPr/>
        </p:nvGrpSpPr>
        <p:grpSpPr bwMode="auto">
          <a:xfrm>
            <a:off x="3124200" y="1981200"/>
            <a:ext cx="5486400" cy="471488"/>
            <a:chOff x="1968" y="1488"/>
            <a:chExt cx="3456" cy="297"/>
          </a:xfrm>
        </p:grpSpPr>
        <p:sp>
          <p:nvSpPr>
            <p:cNvPr id="7211" name="Text Box 16"/>
            <p:cNvSpPr txBox="1">
              <a:spLocks noChangeArrowheads="1"/>
            </p:cNvSpPr>
            <p:nvPr/>
          </p:nvSpPr>
          <p:spPr bwMode="auto">
            <a:xfrm>
              <a:off x="1968" y="1496"/>
              <a:ext cx="43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0.2</a:t>
              </a:r>
            </a:p>
          </p:txBody>
        </p:sp>
        <p:sp>
          <p:nvSpPr>
            <p:cNvPr id="7212" name="Text Box 17"/>
            <p:cNvSpPr txBox="1">
              <a:spLocks noChangeArrowheads="1"/>
            </p:cNvSpPr>
            <p:nvPr/>
          </p:nvSpPr>
          <p:spPr bwMode="auto">
            <a:xfrm>
              <a:off x="2400" y="1496"/>
              <a:ext cx="43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0.4</a:t>
              </a:r>
            </a:p>
          </p:txBody>
        </p:sp>
        <p:sp>
          <p:nvSpPr>
            <p:cNvPr id="7213" name="Text Box 42"/>
            <p:cNvSpPr txBox="1">
              <a:spLocks noChangeArrowheads="1"/>
            </p:cNvSpPr>
            <p:nvPr/>
          </p:nvSpPr>
          <p:spPr bwMode="auto">
            <a:xfrm>
              <a:off x="2834" y="1497"/>
              <a:ext cx="43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0.6</a:t>
              </a:r>
            </a:p>
          </p:txBody>
        </p:sp>
        <p:sp>
          <p:nvSpPr>
            <p:cNvPr id="7214" name="Text Box 43"/>
            <p:cNvSpPr txBox="1">
              <a:spLocks noChangeArrowheads="1"/>
            </p:cNvSpPr>
            <p:nvPr/>
          </p:nvSpPr>
          <p:spPr bwMode="auto">
            <a:xfrm>
              <a:off x="3266" y="1488"/>
              <a:ext cx="43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0.8</a:t>
              </a:r>
            </a:p>
          </p:txBody>
        </p:sp>
        <p:sp>
          <p:nvSpPr>
            <p:cNvPr id="7215" name="Text Box 44"/>
            <p:cNvSpPr txBox="1">
              <a:spLocks noChangeArrowheads="1"/>
            </p:cNvSpPr>
            <p:nvPr/>
          </p:nvSpPr>
          <p:spPr bwMode="auto">
            <a:xfrm>
              <a:off x="3698" y="1497"/>
              <a:ext cx="43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1.0</a:t>
              </a:r>
            </a:p>
          </p:txBody>
        </p:sp>
        <p:sp>
          <p:nvSpPr>
            <p:cNvPr id="7216" name="Text Box 45"/>
            <p:cNvSpPr txBox="1">
              <a:spLocks noChangeArrowheads="1"/>
            </p:cNvSpPr>
            <p:nvPr/>
          </p:nvSpPr>
          <p:spPr bwMode="auto">
            <a:xfrm>
              <a:off x="4130" y="1497"/>
              <a:ext cx="43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1.2</a:t>
              </a:r>
            </a:p>
          </p:txBody>
        </p:sp>
        <p:sp>
          <p:nvSpPr>
            <p:cNvPr id="7217" name="Text Box 46"/>
            <p:cNvSpPr txBox="1">
              <a:spLocks noChangeArrowheads="1"/>
            </p:cNvSpPr>
            <p:nvPr/>
          </p:nvSpPr>
          <p:spPr bwMode="auto">
            <a:xfrm>
              <a:off x="4562" y="1497"/>
              <a:ext cx="43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1.4</a:t>
              </a:r>
            </a:p>
          </p:txBody>
        </p:sp>
        <p:sp>
          <p:nvSpPr>
            <p:cNvPr id="7218" name="Text Box 47"/>
            <p:cNvSpPr txBox="1">
              <a:spLocks noChangeArrowheads="1"/>
            </p:cNvSpPr>
            <p:nvPr/>
          </p:nvSpPr>
          <p:spPr bwMode="auto">
            <a:xfrm>
              <a:off x="4994" y="1497"/>
              <a:ext cx="43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1.6</a:t>
              </a:r>
            </a:p>
          </p:txBody>
        </p:sp>
      </p:grpSp>
      <p:sp>
        <p:nvSpPr>
          <p:cNvPr id="7192" name="Text Box 50"/>
          <p:cNvSpPr txBox="1">
            <a:spLocks noChangeArrowheads="1"/>
          </p:cNvSpPr>
          <p:nvPr/>
        </p:nvSpPr>
        <p:spPr bwMode="auto">
          <a:xfrm>
            <a:off x="898525" y="1301750"/>
            <a:ext cx="13954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2000" b="1"/>
              <a:t>Time (s)</a:t>
            </a:r>
          </a:p>
        </p:txBody>
      </p:sp>
      <p:grpSp>
        <p:nvGrpSpPr>
          <p:cNvPr id="4" name="Group 58"/>
          <p:cNvGrpSpPr>
            <a:grpSpLocks/>
          </p:cNvGrpSpPr>
          <p:nvPr/>
        </p:nvGrpSpPr>
        <p:grpSpPr bwMode="auto">
          <a:xfrm>
            <a:off x="3048000" y="2819400"/>
            <a:ext cx="5791200" cy="457200"/>
            <a:chOff x="1920" y="2016"/>
            <a:chExt cx="3648" cy="288"/>
          </a:xfrm>
        </p:grpSpPr>
        <p:sp>
          <p:nvSpPr>
            <p:cNvPr id="7204" name="Text Box 51"/>
            <p:cNvSpPr txBox="1">
              <a:spLocks noChangeArrowheads="1"/>
            </p:cNvSpPr>
            <p:nvPr/>
          </p:nvSpPr>
          <p:spPr bwMode="auto">
            <a:xfrm>
              <a:off x="1920" y="2016"/>
              <a:ext cx="58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3300"/>
                  </a:solidFill>
                </a:rPr>
                <a:t>+0.2</a:t>
              </a:r>
            </a:p>
          </p:txBody>
        </p:sp>
        <p:sp>
          <p:nvSpPr>
            <p:cNvPr id="7205" name="Text Box 52"/>
            <p:cNvSpPr txBox="1">
              <a:spLocks noChangeArrowheads="1"/>
            </p:cNvSpPr>
            <p:nvPr/>
          </p:nvSpPr>
          <p:spPr bwMode="auto">
            <a:xfrm>
              <a:off x="2448" y="2016"/>
              <a:ext cx="58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3300"/>
                  </a:solidFill>
                </a:rPr>
                <a:t>+0.2</a:t>
              </a:r>
            </a:p>
          </p:txBody>
        </p:sp>
        <p:sp>
          <p:nvSpPr>
            <p:cNvPr id="7206" name="Text Box 53"/>
            <p:cNvSpPr txBox="1">
              <a:spLocks noChangeArrowheads="1"/>
            </p:cNvSpPr>
            <p:nvPr/>
          </p:nvSpPr>
          <p:spPr bwMode="auto">
            <a:xfrm>
              <a:off x="2976" y="2016"/>
              <a:ext cx="58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3300"/>
                  </a:solidFill>
                </a:rPr>
                <a:t>+0.2</a:t>
              </a:r>
            </a:p>
          </p:txBody>
        </p:sp>
        <p:sp>
          <p:nvSpPr>
            <p:cNvPr id="7207" name="Text Box 54"/>
            <p:cNvSpPr txBox="1">
              <a:spLocks noChangeArrowheads="1"/>
            </p:cNvSpPr>
            <p:nvPr/>
          </p:nvSpPr>
          <p:spPr bwMode="auto">
            <a:xfrm>
              <a:off x="3493" y="2016"/>
              <a:ext cx="58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3300"/>
                  </a:solidFill>
                </a:rPr>
                <a:t>+0.2</a:t>
              </a:r>
            </a:p>
          </p:txBody>
        </p:sp>
        <p:sp>
          <p:nvSpPr>
            <p:cNvPr id="7208" name="Text Box 55"/>
            <p:cNvSpPr txBox="1">
              <a:spLocks noChangeArrowheads="1"/>
            </p:cNvSpPr>
            <p:nvPr/>
          </p:nvSpPr>
          <p:spPr bwMode="auto">
            <a:xfrm>
              <a:off x="3973" y="2016"/>
              <a:ext cx="58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3300"/>
                  </a:solidFill>
                </a:rPr>
                <a:t>+0.2</a:t>
              </a:r>
            </a:p>
          </p:txBody>
        </p:sp>
        <p:sp>
          <p:nvSpPr>
            <p:cNvPr id="7209" name="Text Box 56"/>
            <p:cNvSpPr txBox="1">
              <a:spLocks noChangeArrowheads="1"/>
            </p:cNvSpPr>
            <p:nvPr/>
          </p:nvSpPr>
          <p:spPr bwMode="auto">
            <a:xfrm>
              <a:off x="4453" y="2016"/>
              <a:ext cx="58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3300"/>
                  </a:solidFill>
                </a:rPr>
                <a:t>+0.2</a:t>
              </a:r>
            </a:p>
          </p:txBody>
        </p:sp>
        <p:sp>
          <p:nvSpPr>
            <p:cNvPr id="7210" name="Text Box 57"/>
            <p:cNvSpPr txBox="1">
              <a:spLocks noChangeArrowheads="1"/>
            </p:cNvSpPr>
            <p:nvPr/>
          </p:nvSpPr>
          <p:spPr bwMode="auto">
            <a:xfrm>
              <a:off x="4981" y="2016"/>
              <a:ext cx="58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3300"/>
                  </a:solidFill>
                </a:rPr>
                <a:t>+0.2</a:t>
              </a:r>
            </a:p>
          </p:txBody>
        </p:sp>
      </p:grpSp>
      <p:sp>
        <p:nvSpPr>
          <p:cNvPr id="361531" name="Text Box 59"/>
          <p:cNvSpPr txBox="1">
            <a:spLocks noChangeArrowheads="1"/>
          </p:cNvSpPr>
          <p:nvPr/>
        </p:nvSpPr>
        <p:spPr bwMode="auto">
          <a:xfrm>
            <a:off x="746125" y="3505200"/>
            <a:ext cx="8054975"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In the distance sequence, each distance is 0.2 mi greater than the previous distance. When the terms of a sequence differ by the same nonzero number </a:t>
            </a:r>
            <a:r>
              <a:rPr lang="en-US" i="1"/>
              <a:t>d</a:t>
            </a:r>
            <a:r>
              <a:rPr lang="en-US"/>
              <a:t>, the sequence is an </a:t>
            </a:r>
            <a:r>
              <a:rPr lang="en-US" b="1" u="sng"/>
              <a:t>arithmetic sequence</a:t>
            </a:r>
            <a:r>
              <a:rPr lang="en-US"/>
              <a:t> and </a:t>
            </a:r>
            <a:r>
              <a:rPr lang="en-US" i="1"/>
              <a:t>d</a:t>
            </a:r>
            <a:r>
              <a:rPr lang="en-US"/>
              <a:t> is the </a:t>
            </a:r>
            <a:r>
              <a:rPr lang="en-US" b="1" u="sng"/>
              <a:t>common difference</a:t>
            </a:r>
            <a:r>
              <a:rPr lang="en-US"/>
              <a:t>. The distances in the table form an arithmetic sequence with </a:t>
            </a:r>
            <a:r>
              <a:rPr lang="en-US" i="1"/>
              <a:t>d</a:t>
            </a:r>
            <a:r>
              <a:rPr lang="en-US"/>
              <a:t> = 0.2.</a:t>
            </a:r>
          </a:p>
        </p:txBody>
      </p:sp>
      <p:graphicFrame>
        <p:nvGraphicFramePr>
          <p:cNvPr id="361541" name="Group 69"/>
          <p:cNvGraphicFramePr>
            <a:graphicFrameLocks noGrp="1"/>
          </p:cNvGraphicFramePr>
          <p:nvPr/>
        </p:nvGraphicFramePr>
        <p:xfrm>
          <a:off x="838200" y="1219200"/>
          <a:ext cx="2286000" cy="1371600"/>
        </p:xfrm>
        <a:graphic>
          <a:graphicData uri="http://schemas.openxmlformats.org/drawingml/2006/table">
            <a:tbl>
              <a:tblPr/>
              <a:tblGrid>
                <a:gridCol w="2286000"/>
              </a:tblGrid>
              <a:tr h="1371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66"/>
                    </a:solidFill>
                  </a:tcPr>
                </a:tc>
              </a:tr>
            </a:tbl>
          </a:graphicData>
        </a:graphic>
      </p:graphicFrame>
      <p:sp>
        <p:nvSpPr>
          <p:cNvPr id="7201" name="Text Box 70"/>
          <p:cNvSpPr txBox="1">
            <a:spLocks noChangeArrowheads="1"/>
          </p:cNvSpPr>
          <p:nvPr/>
        </p:nvSpPr>
        <p:spPr bwMode="auto">
          <a:xfrm>
            <a:off x="1295400" y="1371600"/>
            <a:ext cx="13954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2000" b="1"/>
              <a:t>Time (s)</a:t>
            </a:r>
          </a:p>
        </p:txBody>
      </p:sp>
      <p:sp>
        <p:nvSpPr>
          <p:cNvPr id="7202" name="Text Box 71"/>
          <p:cNvSpPr txBox="1">
            <a:spLocks noChangeArrowheads="1"/>
          </p:cNvSpPr>
          <p:nvPr/>
        </p:nvSpPr>
        <p:spPr bwMode="auto">
          <a:xfrm>
            <a:off x="936625" y="2019300"/>
            <a:ext cx="21367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sz="2000" b="1"/>
              <a:t>Distance (mi)</a:t>
            </a:r>
          </a:p>
        </p:txBody>
      </p:sp>
      <p:sp>
        <p:nvSpPr>
          <p:cNvPr id="7203" name="Line 72"/>
          <p:cNvSpPr>
            <a:spLocks noChangeShapeType="1"/>
          </p:cNvSpPr>
          <p:nvPr/>
        </p:nvSpPr>
        <p:spPr bwMode="auto">
          <a:xfrm flipH="1">
            <a:off x="838200" y="1857375"/>
            <a:ext cx="22860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1000"/>
                                        <p:tgtEl>
                                          <p:spTgt spid="3"/>
                                        </p:tgtEl>
                                      </p:cBhvr>
                                    </p:animEffect>
                                  </p:childTnLst>
                                </p:cTn>
                              </p:par>
                            </p:childTnLst>
                          </p:cTn>
                        </p:par>
                        <p:par>
                          <p:cTn id="8" fill="hold" nodeType="afterGroup">
                            <p:stCondLst>
                              <p:cond delay="1000"/>
                            </p:stCondLst>
                            <p:childTnLst>
                              <p:par>
                                <p:cTn id="9" presetID="22" presetClass="entr" presetSubtype="8"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2000"/>
                                        <p:tgtEl>
                                          <p:spTgt spid="2"/>
                                        </p:tgtEl>
                                      </p:cBhvr>
                                    </p:animEffect>
                                  </p:childTnLst>
                                </p:cTn>
                              </p:par>
                              <p:par>
                                <p:cTn id="12" presetID="22" presetClass="entr" presetSubtype="8" fill="hold" nodeType="with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left)">
                                      <p:cBhvr>
                                        <p:cTn id="14" dur="2000"/>
                                        <p:tgtEl>
                                          <p:spTgt spid="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1" fill="hold" grpId="0" nodeType="clickEffect">
                                  <p:stCondLst>
                                    <p:cond delay="0"/>
                                  </p:stCondLst>
                                  <p:childTnLst>
                                    <p:set>
                                      <p:cBhvr>
                                        <p:cTn id="18" dur="1" fill="hold">
                                          <p:stCondLst>
                                            <p:cond delay="0"/>
                                          </p:stCondLst>
                                        </p:cTn>
                                        <p:tgtEl>
                                          <p:spTgt spid="361531"/>
                                        </p:tgtEl>
                                        <p:attrNameLst>
                                          <p:attrName>style.visibility</p:attrName>
                                        </p:attrNameLst>
                                      </p:cBhvr>
                                      <p:to>
                                        <p:strVal val="visible"/>
                                      </p:to>
                                    </p:set>
                                    <p:animEffect transition="in" filter="wipe(up)">
                                      <p:cBhvr>
                                        <p:cTn id="19" dur="1000"/>
                                        <p:tgtEl>
                                          <p:spTgt spid="3615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153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3"/>
          <p:cNvSpPr txBox="1">
            <a:spLocks noChangeArrowheads="1"/>
          </p:cNvSpPr>
          <p:nvPr/>
        </p:nvSpPr>
        <p:spPr bwMode="auto">
          <a:xfrm>
            <a:off x="885825" y="1036638"/>
            <a:ext cx="7542213" cy="273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tIns="0" bIns="0">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The variable </a:t>
            </a:r>
            <a:r>
              <a:rPr lang="en-US" i="1"/>
              <a:t>a </a:t>
            </a:r>
            <a:r>
              <a:rPr lang="en-US"/>
              <a:t>is often used to represent terms in a sequence. The variable </a:t>
            </a:r>
            <a:r>
              <a:rPr lang="en-US" i="1"/>
              <a:t>a</a:t>
            </a:r>
            <a:r>
              <a:rPr lang="en-US" baseline="-10000"/>
              <a:t>9</a:t>
            </a:r>
            <a:r>
              <a:rPr lang="en-US"/>
              <a:t>, read </a:t>
            </a:r>
            <a:r>
              <a:rPr lang="en-US">
                <a:latin typeface="Arial" charset="0"/>
              </a:rPr>
              <a:t>“</a:t>
            </a:r>
            <a:r>
              <a:rPr lang="en-US" i="1"/>
              <a:t>a </a:t>
            </a:r>
            <a:r>
              <a:rPr lang="en-US"/>
              <a:t>sub 9,</a:t>
            </a:r>
            <a:r>
              <a:rPr lang="en-US">
                <a:latin typeface="Arial" charset="0"/>
              </a:rPr>
              <a:t>”</a:t>
            </a:r>
            <a:r>
              <a:rPr lang="en-US"/>
              <a:t> is the ninth term in a sequence. To designate any term, or the </a:t>
            </a:r>
            <a:r>
              <a:rPr lang="en-US" i="1"/>
              <a:t>n</a:t>
            </a:r>
            <a:r>
              <a:rPr lang="en-US"/>
              <a:t>th term, in a sequence, you write </a:t>
            </a:r>
            <a:r>
              <a:rPr lang="en-US" i="1"/>
              <a:t>a</a:t>
            </a:r>
            <a:r>
              <a:rPr lang="en-US" i="1" baseline="-10000"/>
              <a:t>n</a:t>
            </a:r>
            <a:r>
              <a:rPr lang="en-US"/>
              <a:t>, where </a:t>
            </a:r>
            <a:r>
              <a:rPr lang="en-US" i="1"/>
              <a:t>n </a:t>
            </a:r>
            <a:r>
              <a:rPr lang="en-US"/>
              <a:t>can be any number.</a:t>
            </a:r>
          </a:p>
          <a:p>
            <a:r>
              <a:rPr lang="en-US"/>
              <a:t>To find a term in an arithmetic sequence, add </a:t>
            </a:r>
            <a:r>
              <a:rPr lang="en-US" i="1"/>
              <a:t>d </a:t>
            </a:r>
            <a:r>
              <a:rPr lang="en-US"/>
              <a:t>to the previous term.</a:t>
            </a:r>
          </a:p>
        </p:txBody>
      </p:sp>
      <p:graphicFrame>
        <p:nvGraphicFramePr>
          <p:cNvPr id="386052" name="Object 4"/>
          <p:cNvGraphicFramePr>
            <a:graphicFrameLocks noChangeAspect="1"/>
          </p:cNvGraphicFramePr>
          <p:nvPr/>
        </p:nvGraphicFramePr>
        <p:xfrm>
          <a:off x="577850" y="4159250"/>
          <a:ext cx="8007350" cy="1471613"/>
        </p:xfrm>
        <a:graphic>
          <a:graphicData uri="http://schemas.openxmlformats.org/presentationml/2006/ole">
            <mc:AlternateContent xmlns:mc="http://schemas.openxmlformats.org/markup-compatibility/2006">
              <mc:Choice xmlns:v="urn:schemas-microsoft-com:vml" Requires="v">
                <p:oleObj spid="_x0000_s8196" name="Image" r:id="rId3" imgW="9123810" imgH="1676190" progId="Photoshop.Image.7">
                  <p:embed/>
                </p:oleObj>
              </mc:Choice>
              <mc:Fallback>
                <p:oleObj name="Image" r:id="rId3" imgW="9123810" imgH="1676190" progId="Photoshop.Image.7">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7850" y="4159250"/>
                        <a:ext cx="8007350" cy="1471613"/>
                      </a:xfrm>
                      <a:prstGeom prst="rect">
                        <a:avLst/>
                      </a:prstGeom>
                      <a:noFill/>
                      <a:ln>
                        <a:noFill/>
                      </a:ln>
                      <a:effectLst/>
                      <a:extLst>
                        <a:ext uri="{909E8E84-426E-40DD-AFC4-6F175D3DCCD1}">
                          <a14:hiddenFill xmlns:a14="http://schemas.microsoft.com/office/drawing/2010/main">
                            <a:solidFill>
                              <a:srgbClr val="FF0000"/>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386052"/>
                                        </p:tgtEl>
                                        <p:attrNameLst>
                                          <p:attrName>style.visibility</p:attrName>
                                        </p:attrNameLst>
                                      </p:cBhvr>
                                      <p:to>
                                        <p:strVal val="visible"/>
                                      </p:to>
                                    </p:set>
                                    <p:animEffect transition="in" filter="checkerboard(across)">
                                      <p:cBhvr>
                                        <p:cTn id="7" dur="500"/>
                                        <p:tgtEl>
                                          <p:spTgt spid="3860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Example 1A: Identifying Arithmetic Sequences</a:t>
            </a:r>
            <a:endParaRPr lang="en-US" altLang="en-US" sz="2600">
              <a:solidFill>
                <a:schemeClr val="accent2"/>
              </a:solidFill>
              <a:latin typeface="Arial MT Bl" charset="0"/>
            </a:endParaRPr>
          </a:p>
        </p:txBody>
      </p:sp>
      <p:sp>
        <p:nvSpPr>
          <p:cNvPr id="9219" name="Text Box 5"/>
          <p:cNvSpPr txBox="1">
            <a:spLocks noChangeArrowheads="1"/>
          </p:cNvSpPr>
          <p:nvPr/>
        </p:nvSpPr>
        <p:spPr bwMode="auto">
          <a:xfrm>
            <a:off x="228600" y="1676400"/>
            <a:ext cx="81692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Determine whether the sequence appears to be an arithmetic sequence. If so, find the common difference and the next three terms.</a:t>
            </a:r>
          </a:p>
        </p:txBody>
      </p:sp>
      <p:sp>
        <p:nvSpPr>
          <p:cNvPr id="9220" name="Text Box 36"/>
          <p:cNvSpPr txBox="1">
            <a:spLocks noChangeArrowheads="1"/>
          </p:cNvSpPr>
          <p:nvPr/>
        </p:nvSpPr>
        <p:spPr bwMode="auto">
          <a:xfrm>
            <a:off x="228600" y="2971800"/>
            <a:ext cx="27638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9, 13, 17, 21,</a:t>
            </a:r>
            <a:r>
              <a:rPr lang="en-US" b="1">
                <a:latin typeface="Arial" charset="0"/>
              </a:rPr>
              <a:t>…</a:t>
            </a:r>
            <a:endParaRPr lang="en-US" b="1"/>
          </a:p>
        </p:txBody>
      </p:sp>
      <p:sp>
        <p:nvSpPr>
          <p:cNvPr id="340005" name="Text Box 37"/>
          <p:cNvSpPr txBox="1">
            <a:spLocks noChangeArrowheads="1"/>
          </p:cNvSpPr>
          <p:nvPr/>
        </p:nvSpPr>
        <p:spPr bwMode="auto">
          <a:xfrm>
            <a:off x="228600" y="3505200"/>
            <a:ext cx="868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Step 1</a:t>
            </a:r>
            <a:r>
              <a:rPr lang="en-US"/>
              <a:t> Find the difference between successive terms. </a:t>
            </a:r>
          </a:p>
        </p:txBody>
      </p:sp>
      <p:sp>
        <p:nvSpPr>
          <p:cNvPr id="340013" name="Text Box 45"/>
          <p:cNvSpPr txBox="1">
            <a:spLocks noChangeArrowheads="1"/>
          </p:cNvSpPr>
          <p:nvPr/>
        </p:nvSpPr>
        <p:spPr bwMode="auto">
          <a:xfrm>
            <a:off x="3810000" y="4343400"/>
            <a:ext cx="47402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rgbClr val="3333FF"/>
                </a:solidFill>
                <a:latin typeface="Arial" charset="0"/>
              </a:rPr>
              <a:t>You add 4 to each term to find the next term. The common difference is 4. </a:t>
            </a:r>
          </a:p>
        </p:txBody>
      </p:sp>
      <p:sp>
        <p:nvSpPr>
          <p:cNvPr id="340006" name="Text Box 38"/>
          <p:cNvSpPr txBox="1">
            <a:spLocks noChangeArrowheads="1"/>
          </p:cNvSpPr>
          <p:nvPr/>
        </p:nvSpPr>
        <p:spPr bwMode="auto">
          <a:xfrm>
            <a:off x="762000" y="4343400"/>
            <a:ext cx="2717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 </a:t>
            </a:r>
            <a:r>
              <a:rPr lang="en-US"/>
              <a:t>9, 13, 17, 21,</a:t>
            </a:r>
            <a:r>
              <a:rPr lang="en-US">
                <a:latin typeface="Arial" charset="0"/>
              </a:rPr>
              <a:t>…</a:t>
            </a:r>
            <a:endParaRPr lang="en-US" b="1"/>
          </a:p>
        </p:txBody>
      </p:sp>
      <p:grpSp>
        <p:nvGrpSpPr>
          <p:cNvPr id="2" name="Group 64"/>
          <p:cNvGrpSpPr>
            <a:grpSpLocks/>
          </p:cNvGrpSpPr>
          <p:nvPr/>
        </p:nvGrpSpPr>
        <p:grpSpPr bwMode="auto">
          <a:xfrm>
            <a:off x="914400" y="4953000"/>
            <a:ext cx="1952625" cy="457200"/>
            <a:chOff x="306" y="3332"/>
            <a:chExt cx="1230" cy="288"/>
          </a:xfrm>
        </p:grpSpPr>
        <p:sp>
          <p:nvSpPr>
            <p:cNvPr id="9228" name="Text Box 42"/>
            <p:cNvSpPr txBox="1">
              <a:spLocks noChangeArrowheads="1"/>
            </p:cNvSpPr>
            <p:nvPr/>
          </p:nvSpPr>
          <p:spPr bwMode="auto">
            <a:xfrm>
              <a:off x="306" y="3332"/>
              <a:ext cx="39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3300"/>
                  </a:solidFill>
                </a:rPr>
                <a:t>+4</a:t>
              </a:r>
            </a:p>
          </p:txBody>
        </p:sp>
        <p:sp>
          <p:nvSpPr>
            <p:cNvPr id="9229" name="Text Box 43"/>
            <p:cNvSpPr txBox="1">
              <a:spLocks noChangeArrowheads="1"/>
            </p:cNvSpPr>
            <p:nvPr/>
          </p:nvSpPr>
          <p:spPr bwMode="auto">
            <a:xfrm>
              <a:off x="727" y="3332"/>
              <a:ext cx="39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3300"/>
                  </a:solidFill>
                </a:rPr>
                <a:t>+4</a:t>
              </a:r>
            </a:p>
          </p:txBody>
        </p:sp>
        <p:sp>
          <p:nvSpPr>
            <p:cNvPr id="9230" name="Text Box 44"/>
            <p:cNvSpPr txBox="1">
              <a:spLocks noChangeArrowheads="1"/>
            </p:cNvSpPr>
            <p:nvPr/>
          </p:nvSpPr>
          <p:spPr bwMode="auto">
            <a:xfrm>
              <a:off x="1141" y="3332"/>
              <a:ext cx="39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3300"/>
                  </a:solidFill>
                </a:rPr>
                <a:t>+4</a:t>
              </a:r>
            </a:p>
          </p:txBody>
        </p:sp>
      </p:grpSp>
      <p:sp>
        <p:nvSpPr>
          <p:cNvPr id="340027" name="Arc 59"/>
          <p:cNvSpPr>
            <a:spLocks/>
          </p:cNvSpPr>
          <p:nvPr/>
        </p:nvSpPr>
        <p:spPr bwMode="auto">
          <a:xfrm rot="10848254" flipH="1">
            <a:off x="1698625" y="4778375"/>
            <a:ext cx="371475" cy="193675"/>
          </a:xfrm>
          <a:custGeom>
            <a:avLst/>
            <a:gdLst>
              <a:gd name="T0" fmla="*/ 0 w 42369"/>
              <a:gd name="T1" fmla="*/ 1259497 h 21600"/>
              <a:gd name="T2" fmla="*/ 3256949 w 42369"/>
              <a:gd name="T3" fmla="*/ 1736574 h 21600"/>
              <a:gd name="T4" fmla="*/ 1596539 w 42369"/>
              <a:gd name="T5" fmla="*/ 1736574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340029" name="Arc 61"/>
          <p:cNvSpPr>
            <a:spLocks/>
          </p:cNvSpPr>
          <p:nvPr/>
        </p:nvSpPr>
        <p:spPr bwMode="auto">
          <a:xfrm rot="10848254" flipH="1">
            <a:off x="1133475" y="4749800"/>
            <a:ext cx="371475" cy="193675"/>
          </a:xfrm>
          <a:custGeom>
            <a:avLst/>
            <a:gdLst>
              <a:gd name="T0" fmla="*/ 0 w 42369"/>
              <a:gd name="T1" fmla="*/ 1259497 h 21600"/>
              <a:gd name="T2" fmla="*/ 3256949 w 42369"/>
              <a:gd name="T3" fmla="*/ 1736574 h 21600"/>
              <a:gd name="T4" fmla="*/ 1596539 w 42369"/>
              <a:gd name="T5" fmla="*/ 1736574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340030" name="Arc 62"/>
          <p:cNvSpPr>
            <a:spLocks/>
          </p:cNvSpPr>
          <p:nvPr/>
        </p:nvSpPr>
        <p:spPr bwMode="auto">
          <a:xfrm rot="10848254" flipH="1">
            <a:off x="2266950" y="4795838"/>
            <a:ext cx="371475" cy="193675"/>
          </a:xfrm>
          <a:custGeom>
            <a:avLst/>
            <a:gdLst>
              <a:gd name="T0" fmla="*/ 0 w 42369"/>
              <a:gd name="T1" fmla="*/ 1259497 h 21600"/>
              <a:gd name="T2" fmla="*/ 3256949 w 42369"/>
              <a:gd name="T3" fmla="*/ 1736574 h 21600"/>
              <a:gd name="T4" fmla="*/ 1596539 w 42369"/>
              <a:gd name="T5" fmla="*/ 1736574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40005"/>
                                        </p:tgtEl>
                                        <p:attrNameLst>
                                          <p:attrName>style.visibility</p:attrName>
                                        </p:attrNameLst>
                                      </p:cBhvr>
                                      <p:to>
                                        <p:strVal val="visible"/>
                                      </p:to>
                                    </p:set>
                                    <p:anim calcmode="lin" valueType="num">
                                      <p:cBhvr>
                                        <p:cTn id="7" dur="1000" fill="hold"/>
                                        <p:tgtEl>
                                          <p:spTgt spid="340005"/>
                                        </p:tgtEl>
                                        <p:attrNameLst>
                                          <p:attrName>ppt_w</p:attrName>
                                        </p:attrNameLst>
                                      </p:cBhvr>
                                      <p:tavLst>
                                        <p:tav tm="0">
                                          <p:val>
                                            <p:strVal val="#ppt_w+.3"/>
                                          </p:val>
                                        </p:tav>
                                        <p:tav tm="100000">
                                          <p:val>
                                            <p:strVal val="#ppt_w"/>
                                          </p:val>
                                        </p:tav>
                                      </p:tavLst>
                                    </p:anim>
                                    <p:anim calcmode="lin" valueType="num">
                                      <p:cBhvr>
                                        <p:cTn id="8" dur="1000" fill="hold"/>
                                        <p:tgtEl>
                                          <p:spTgt spid="340005"/>
                                        </p:tgtEl>
                                        <p:attrNameLst>
                                          <p:attrName>ppt_h</p:attrName>
                                        </p:attrNameLst>
                                      </p:cBhvr>
                                      <p:tavLst>
                                        <p:tav tm="0">
                                          <p:val>
                                            <p:strVal val="#ppt_h"/>
                                          </p:val>
                                        </p:tav>
                                        <p:tav tm="100000">
                                          <p:val>
                                            <p:strVal val="#ppt_h"/>
                                          </p:val>
                                        </p:tav>
                                      </p:tavLst>
                                    </p:anim>
                                    <p:animEffect transition="in" filter="fade">
                                      <p:cBhvr>
                                        <p:cTn id="9" dur="1000"/>
                                        <p:tgtEl>
                                          <p:spTgt spid="34000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340006"/>
                                        </p:tgtEl>
                                        <p:attrNameLst>
                                          <p:attrName>style.visibility</p:attrName>
                                        </p:attrNameLst>
                                      </p:cBhvr>
                                      <p:to>
                                        <p:strVal val="visible"/>
                                      </p:to>
                                    </p:set>
                                    <p:animEffect transition="in" filter="wipe(left)">
                                      <p:cBhvr>
                                        <p:cTn id="14" dur="2000"/>
                                        <p:tgtEl>
                                          <p:spTgt spid="340006"/>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340029"/>
                                        </p:tgtEl>
                                        <p:attrNameLst>
                                          <p:attrName>style.visibility</p:attrName>
                                        </p:attrNameLst>
                                      </p:cBhvr>
                                      <p:to>
                                        <p:strVal val="visible"/>
                                      </p:to>
                                    </p:set>
                                    <p:animEffect transition="in" filter="wipe(left)">
                                      <p:cBhvr>
                                        <p:cTn id="19" dur="1000"/>
                                        <p:tgtEl>
                                          <p:spTgt spid="340029"/>
                                        </p:tgtEl>
                                      </p:cBhvr>
                                    </p:animEffect>
                                  </p:childTnLst>
                                </p:cTn>
                              </p:par>
                            </p:childTnLst>
                          </p:cTn>
                        </p:par>
                        <p:par>
                          <p:cTn id="20" fill="hold" nodeType="afterGroup">
                            <p:stCondLst>
                              <p:cond delay="1000"/>
                            </p:stCondLst>
                            <p:childTnLst>
                              <p:par>
                                <p:cTn id="21" presetID="22" presetClass="entr" presetSubtype="8" fill="hold" grpId="0" nodeType="afterEffect">
                                  <p:stCondLst>
                                    <p:cond delay="0"/>
                                  </p:stCondLst>
                                  <p:childTnLst>
                                    <p:set>
                                      <p:cBhvr>
                                        <p:cTn id="22" dur="1" fill="hold">
                                          <p:stCondLst>
                                            <p:cond delay="0"/>
                                          </p:stCondLst>
                                        </p:cTn>
                                        <p:tgtEl>
                                          <p:spTgt spid="340027"/>
                                        </p:tgtEl>
                                        <p:attrNameLst>
                                          <p:attrName>style.visibility</p:attrName>
                                        </p:attrNameLst>
                                      </p:cBhvr>
                                      <p:to>
                                        <p:strVal val="visible"/>
                                      </p:to>
                                    </p:set>
                                    <p:animEffect transition="in" filter="wipe(left)">
                                      <p:cBhvr>
                                        <p:cTn id="23" dur="1000"/>
                                        <p:tgtEl>
                                          <p:spTgt spid="340027"/>
                                        </p:tgtEl>
                                      </p:cBhvr>
                                    </p:animEffect>
                                  </p:childTnLst>
                                </p:cTn>
                              </p:par>
                            </p:childTnLst>
                          </p:cTn>
                        </p:par>
                        <p:par>
                          <p:cTn id="24" fill="hold" nodeType="afterGroup">
                            <p:stCondLst>
                              <p:cond delay="2000"/>
                            </p:stCondLst>
                            <p:childTnLst>
                              <p:par>
                                <p:cTn id="25" presetID="22" presetClass="entr" presetSubtype="8" fill="hold" grpId="0" nodeType="afterEffect">
                                  <p:stCondLst>
                                    <p:cond delay="0"/>
                                  </p:stCondLst>
                                  <p:childTnLst>
                                    <p:set>
                                      <p:cBhvr>
                                        <p:cTn id="26" dur="1" fill="hold">
                                          <p:stCondLst>
                                            <p:cond delay="0"/>
                                          </p:stCondLst>
                                        </p:cTn>
                                        <p:tgtEl>
                                          <p:spTgt spid="340030"/>
                                        </p:tgtEl>
                                        <p:attrNameLst>
                                          <p:attrName>style.visibility</p:attrName>
                                        </p:attrNameLst>
                                      </p:cBhvr>
                                      <p:to>
                                        <p:strVal val="visible"/>
                                      </p:to>
                                    </p:set>
                                    <p:animEffect transition="in" filter="wipe(left)">
                                      <p:cBhvr>
                                        <p:cTn id="27" dur="1000"/>
                                        <p:tgtEl>
                                          <p:spTgt spid="34003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4" fill="hold"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wipe(down)">
                                      <p:cBhvr>
                                        <p:cTn id="32" dur="1000"/>
                                        <p:tgtEl>
                                          <p:spTgt spid="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9" presetClass="entr" presetSubtype="0" fill="hold" grpId="0" nodeType="clickEffect">
                                  <p:stCondLst>
                                    <p:cond delay="0"/>
                                  </p:stCondLst>
                                  <p:childTnLst>
                                    <p:set>
                                      <p:cBhvr>
                                        <p:cTn id="36" dur="1" fill="hold">
                                          <p:stCondLst>
                                            <p:cond delay="0"/>
                                          </p:stCondLst>
                                        </p:cTn>
                                        <p:tgtEl>
                                          <p:spTgt spid="340013"/>
                                        </p:tgtEl>
                                        <p:attrNameLst>
                                          <p:attrName>style.visibility</p:attrName>
                                        </p:attrNameLst>
                                      </p:cBhvr>
                                      <p:to>
                                        <p:strVal val="visible"/>
                                      </p:to>
                                    </p:set>
                                    <p:anim calcmode="lin" valueType="num">
                                      <p:cBhvr>
                                        <p:cTn id="37" dur="1000" fill="hold"/>
                                        <p:tgtEl>
                                          <p:spTgt spid="340013"/>
                                        </p:tgtEl>
                                        <p:attrNameLst>
                                          <p:attrName>ppt_x</p:attrName>
                                        </p:attrNameLst>
                                      </p:cBhvr>
                                      <p:tavLst>
                                        <p:tav tm="0">
                                          <p:val>
                                            <p:strVal val="#ppt_x-.2"/>
                                          </p:val>
                                        </p:tav>
                                        <p:tav tm="100000">
                                          <p:val>
                                            <p:strVal val="#ppt_x"/>
                                          </p:val>
                                        </p:tav>
                                      </p:tavLst>
                                    </p:anim>
                                    <p:anim calcmode="lin" valueType="num">
                                      <p:cBhvr>
                                        <p:cTn id="38" dur="1000" fill="hold"/>
                                        <p:tgtEl>
                                          <p:spTgt spid="340013"/>
                                        </p:tgtEl>
                                        <p:attrNameLst>
                                          <p:attrName>ppt_y</p:attrName>
                                        </p:attrNameLst>
                                      </p:cBhvr>
                                      <p:tavLst>
                                        <p:tav tm="0">
                                          <p:val>
                                            <p:strVal val="#ppt_y"/>
                                          </p:val>
                                        </p:tav>
                                        <p:tav tm="100000">
                                          <p:val>
                                            <p:strVal val="#ppt_y"/>
                                          </p:val>
                                        </p:tav>
                                      </p:tavLst>
                                    </p:anim>
                                    <p:animEffect transition="in" filter="wipe(right)" prLst="gradientSize: 0.1">
                                      <p:cBhvr>
                                        <p:cTn id="39" dur="1000"/>
                                        <p:tgtEl>
                                          <p:spTgt spid="3400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0005" grpId="0"/>
      <p:bldP spid="340013" grpId="0"/>
      <p:bldP spid="340006" grpId="0"/>
      <p:bldP spid="340027" grpId="0" animBg="1"/>
      <p:bldP spid="340029" grpId="0" animBg="1"/>
      <p:bldP spid="34003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72" name="Text Box 4"/>
          <p:cNvSpPr txBox="1">
            <a:spLocks noChangeArrowheads="1"/>
          </p:cNvSpPr>
          <p:nvPr/>
        </p:nvSpPr>
        <p:spPr bwMode="auto">
          <a:xfrm>
            <a:off x="228600" y="3333750"/>
            <a:ext cx="8382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1252538" indent="-1252538">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Step 2 </a:t>
            </a:r>
            <a:r>
              <a:rPr lang="en-US"/>
              <a:t>Use the common difference to find the next  3 terms.</a:t>
            </a:r>
            <a:endParaRPr lang="en-US" b="1"/>
          </a:p>
        </p:txBody>
      </p:sp>
      <p:sp>
        <p:nvSpPr>
          <p:cNvPr id="365574" name="Text Box 6"/>
          <p:cNvSpPr txBox="1">
            <a:spLocks noChangeArrowheads="1"/>
          </p:cNvSpPr>
          <p:nvPr/>
        </p:nvSpPr>
        <p:spPr bwMode="auto">
          <a:xfrm>
            <a:off x="-76200" y="4248150"/>
            <a:ext cx="4924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   </a:t>
            </a:r>
            <a:r>
              <a:rPr lang="en-US"/>
              <a:t>9, 13, 17, 21, </a:t>
            </a:r>
            <a:endParaRPr lang="en-US" b="1"/>
          </a:p>
        </p:txBody>
      </p:sp>
      <p:grpSp>
        <p:nvGrpSpPr>
          <p:cNvPr id="2" name="Group 22"/>
          <p:cNvGrpSpPr>
            <a:grpSpLocks/>
          </p:cNvGrpSpPr>
          <p:nvPr/>
        </p:nvGrpSpPr>
        <p:grpSpPr bwMode="auto">
          <a:xfrm>
            <a:off x="1981200" y="4629150"/>
            <a:ext cx="1952625" cy="609600"/>
            <a:chOff x="1362" y="2928"/>
            <a:chExt cx="1230" cy="384"/>
          </a:xfrm>
        </p:grpSpPr>
        <p:sp>
          <p:nvSpPr>
            <p:cNvPr id="10251" name="Arc 14"/>
            <p:cNvSpPr>
              <a:spLocks/>
            </p:cNvSpPr>
            <p:nvPr/>
          </p:nvSpPr>
          <p:spPr bwMode="auto">
            <a:xfrm rot="10848254" flipH="1">
              <a:off x="1920" y="2928"/>
              <a:ext cx="234" cy="122"/>
            </a:xfrm>
            <a:custGeom>
              <a:avLst/>
              <a:gdLst>
                <a:gd name="T0" fmla="*/ 0 w 42369"/>
                <a:gd name="T1" fmla="*/ 0 h 21600"/>
                <a:gd name="T2" fmla="*/ 1 w 42369"/>
                <a:gd name="T3" fmla="*/ 1 h 21600"/>
                <a:gd name="T4" fmla="*/ 1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10252" name="Arc 15"/>
            <p:cNvSpPr>
              <a:spLocks/>
            </p:cNvSpPr>
            <p:nvPr/>
          </p:nvSpPr>
          <p:spPr bwMode="auto">
            <a:xfrm rot="10848254" flipH="1">
              <a:off x="2325" y="2928"/>
              <a:ext cx="234" cy="122"/>
            </a:xfrm>
            <a:custGeom>
              <a:avLst/>
              <a:gdLst>
                <a:gd name="T0" fmla="*/ 0 w 42369"/>
                <a:gd name="T1" fmla="*/ 0 h 21600"/>
                <a:gd name="T2" fmla="*/ 1 w 42369"/>
                <a:gd name="T3" fmla="*/ 1 h 21600"/>
                <a:gd name="T4" fmla="*/ 1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10253" name="Arc 16"/>
            <p:cNvSpPr>
              <a:spLocks/>
            </p:cNvSpPr>
            <p:nvPr/>
          </p:nvSpPr>
          <p:spPr bwMode="auto">
            <a:xfrm rot="10848254" flipH="1">
              <a:off x="1536" y="2928"/>
              <a:ext cx="234" cy="122"/>
            </a:xfrm>
            <a:custGeom>
              <a:avLst/>
              <a:gdLst>
                <a:gd name="T0" fmla="*/ 0 w 42369"/>
                <a:gd name="T1" fmla="*/ 0 h 21600"/>
                <a:gd name="T2" fmla="*/ 1 w 42369"/>
                <a:gd name="T3" fmla="*/ 1 h 21600"/>
                <a:gd name="T4" fmla="*/ 1 w 42369"/>
                <a:gd name="T5" fmla="*/ 1 h 21600"/>
                <a:gd name="T6" fmla="*/ 0 60000 65536"/>
                <a:gd name="T7" fmla="*/ 0 60000 65536"/>
                <a:gd name="T8" fmla="*/ 0 60000 65536"/>
                <a:gd name="T9" fmla="*/ 0 w 42369"/>
                <a:gd name="T10" fmla="*/ 0 h 21600"/>
                <a:gd name="T11" fmla="*/ 42369 w 42369"/>
                <a:gd name="T12" fmla="*/ 21600 h 21600"/>
              </a:gdLst>
              <a:ahLst/>
              <a:cxnLst>
                <a:cxn ang="T6">
                  <a:pos x="T0" y="T1"/>
                </a:cxn>
                <a:cxn ang="T7">
                  <a:pos x="T2" y="T3"/>
                </a:cxn>
                <a:cxn ang="T8">
                  <a:pos x="T4" y="T5"/>
                </a:cxn>
              </a:cxnLst>
              <a:rect l="T9" t="T10" r="T11" b="T12"/>
              <a:pathLst>
                <a:path w="42369" h="21600" fill="none" extrusionOk="0">
                  <a:moveTo>
                    <a:pt x="0" y="15666"/>
                  </a:moveTo>
                  <a:cubicBezTo>
                    <a:pt x="2649" y="6393"/>
                    <a:pt x="11125" y="-1"/>
                    <a:pt x="20769" y="0"/>
                  </a:cubicBezTo>
                  <a:cubicBezTo>
                    <a:pt x="32698" y="0"/>
                    <a:pt x="42369" y="9670"/>
                    <a:pt x="42369" y="21600"/>
                  </a:cubicBezTo>
                </a:path>
                <a:path w="42369" h="21600" stroke="0" extrusionOk="0">
                  <a:moveTo>
                    <a:pt x="0" y="15666"/>
                  </a:moveTo>
                  <a:cubicBezTo>
                    <a:pt x="2649" y="6393"/>
                    <a:pt x="11125" y="-1"/>
                    <a:pt x="20769" y="0"/>
                  </a:cubicBezTo>
                  <a:cubicBezTo>
                    <a:pt x="32698" y="0"/>
                    <a:pt x="42369" y="9670"/>
                    <a:pt x="42369" y="21600"/>
                  </a:cubicBezTo>
                  <a:lnTo>
                    <a:pt x="20769" y="21600"/>
                  </a:lnTo>
                  <a:lnTo>
                    <a:pt x="0" y="15666"/>
                  </a:lnTo>
                  <a:close/>
                </a:path>
              </a:pathLst>
            </a:custGeom>
            <a:noFill/>
            <a:ln w="19050">
              <a:solidFill>
                <a:srgbClr val="FF3300"/>
              </a:solidFill>
              <a:round/>
              <a:headEnd/>
              <a:tailEnd type="triangle" w="med" len="med"/>
            </a:ln>
            <a:extLst>
              <a:ext uri="{909E8E84-426E-40DD-AFC4-6F175D3DCCD1}">
                <a14:hiddenFill xmlns:a14="http://schemas.microsoft.com/office/drawing/2010/main">
                  <a:solidFill>
                    <a:srgbClr val="FFFFFF"/>
                  </a:solidFill>
                </a14:hiddenFill>
              </a:ext>
            </a:extLst>
          </p:spPr>
          <p:txBody>
            <a:bodyPr anchor="ctr">
              <a:spAutoFit/>
            </a:bodyPr>
            <a:lstStyle/>
            <a:p>
              <a:endParaRPr lang="en-US"/>
            </a:p>
          </p:txBody>
        </p:sp>
        <p:sp>
          <p:nvSpPr>
            <p:cNvPr id="10254" name="Text Box 17"/>
            <p:cNvSpPr txBox="1">
              <a:spLocks noChangeArrowheads="1"/>
            </p:cNvSpPr>
            <p:nvPr/>
          </p:nvSpPr>
          <p:spPr bwMode="auto">
            <a:xfrm>
              <a:off x="1362" y="3024"/>
              <a:ext cx="39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+4</a:t>
              </a:r>
            </a:p>
          </p:txBody>
        </p:sp>
        <p:sp>
          <p:nvSpPr>
            <p:cNvPr id="10255" name="Text Box 18"/>
            <p:cNvSpPr txBox="1">
              <a:spLocks noChangeArrowheads="1"/>
            </p:cNvSpPr>
            <p:nvPr/>
          </p:nvSpPr>
          <p:spPr bwMode="auto">
            <a:xfrm>
              <a:off x="1783" y="3024"/>
              <a:ext cx="39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+4</a:t>
              </a:r>
            </a:p>
          </p:txBody>
        </p:sp>
        <p:sp>
          <p:nvSpPr>
            <p:cNvPr id="10256" name="Text Box 19"/>
            <p:cNvSpPr txBox="1">
              <a:spLocks noChangeArrowheads="1"/>
            </p:cNvSpPr>
            <p:nvPr/>
          </p:nvSpPr>
          <p:spPr bwMode="auto">
            <a:xfrm>
              <a:off x="2197" y="3024"/>
              <a:ext cx="39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+4</a:t>
              </a:r>
            </a:p>
          </p:txBody>
        </p:sp>
      </p:grpSp>
      <p:sp>
        <p:nvSpPr>
          <p:cNvPr id="365588" name="Text Box 20"/>
          <p:cNvSpPr txBox="1">
            <a:spLocks noChangeArrowheads="1"/>
          </p:cNvSpPr>
          <p:nvPr/>
        </p:nvSpPr>
        <p:spPr bwMode="auto">
          <a:xfrm>
            <a:off x="174625" y="5086350"/>
            <a:ext cx="81311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t>The sequence appears to be an arithmetic sequence with a common difference of 4. The next three terms are 25, 29, 33.</a:t>
            </a:r>
          </a:p>
        </p:txBody>
      </p:sp>
      <p:sp>
        <p:nvSpPr>
          <p:cNvPr id="10246" name="Text Box 23"/>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pPr algn="ctr"/>
            <a:r>
              <a:rPr lang="en-US" altLang="en-US">
                <a:solidFill>
                  <a:srgbClr val="006699"/>
                </a:solidFill>
                <a:latin typeface="Arial Black" pitchFamily="34" charset="0"/>
              </a:rPr>
              <a:t>Example 1A Continued</a:t>
            </a:r>
            <a:endParaRPr lang="en-US" altLang="en-US" sz="2600">
              <a:solidFill>
                <a:schemeClr val="accent2"/>
              </a:solidFill>
              <a:latin typeface="Arial MT Bl" charset="0"/>
            </a:endParaRPr>
          </a:p>
        </p:txBody>
      </p:sp>
      <p:sp>
        <p:nvSpPr>
          <p:cNvPr id="10247" name="Text Box 24"/>
          <p:cNvSpPr txBox="1">
            <a:spLocks noChangeArrowheads="1"/>
          </p:cNvSpPr>
          <p:nvPr/>
        </p:nvSpPr>
        <p:spPr bwMode="auto">
          <a:xfrm>
            <a:off x="228600" y="1504950"/>
            <a:ext cx="81692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Determine whether the sequence appears to be an arithmetic sequence. If so, find the common difference and the next three terms.</a:t>
            </a:r>
          </a:p>
        </p:txBody>
      </p:sp>
      <p:sp>
        <p:nvSpPr>
          <p:cNvPr id="10248" name="Text Box 25"/>
          <p:cNvSpPr txBox="1">
            <a:spLocks noChangeArrowheads="1"/>
          </p:cNvSpPr>
          <p:nvPr/>
        </p:nvSpPr>
        <p:spPr bwMode="auto">
          <a:xfrm>
            <a:off x="228600" y="2800350"/>
            <a:ext cx="27638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b="1"/>
              <a:t>9, 13, 17, 21,</a:t>
            </a:r>
            <a:r>
              <a:rPr lang="en-US" b="1">
                <a:latin typeface="Arial" charset="0"/>
              </a:rPr>
              <a:t>…</a:t>
            </a:r>
            <a:endParaRPr lang="en-US" b="1"/>
          </a:p>
        </p:txBody>
      </p:sp>
      <p:sp>
        <p:nvSpPr>
          <p:cNvPr id="365594" name="Text Box 26"/>
          <p:cNvSpPr txBox="1">
            <a:spLocks noChangeArrowheads="1"/>
          </p:cNvSpPr>
          <p:nvPr/>
        </p:nvSpPr>
        <p:spPr bwMode="auto">
          <a:xfrm>
            <a:off x="2438400" y="4248150"/>
            <a:ext cx="3048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a:solidFill>
                  <a:srgbClr val="FF0000"/>
                </a:solidFill>
              </a:rPr>
              <a:t>25</a:t>
            </a:r>
            <a:r>
              <a:rPr lang="en-US"/>
              <a:t>, </a:t>
            </a:r>
            <a:r>
              <a:rPr lang="en-US">
                <a:solidFill>
                  <a:srgbClr val="FF0000"/>
                </a:solidFill>
              </a:rPr>
              <a:t>29</a:t>
            </a:r>
            <a:r>
              <a:rPr lang="en-US"/>
              <a:t>, </a:t>
            </a:r>
            <a:r>
              <a:rPr lang="en-US">
                <a:solidFill>
                  <a:srgbClr val="FF0000"/>
                </a:solidFill>
              </a:rPr>
              <a:t>33</a:t>
            </a:r>
            <a:r>
              <a:rPr lang="en-US"/>
              <a:t>,</a:t>
            </a:r>
            <a:r>
              <a:rPr lang="en-US">
                <a:latin typeface="Arial" charset="0"/>
              </a:rPr>
              <a:t>…</a:t>
            </a:r>
            <a:endParaRPr lang="en-US"/>
          </a:p>
        </p:txBody>
      </p:sp>
      <p:sp>
        <p:nvSpPr>
          <p:cNvPr id="365596" name="Text Box 28"/>
          <p:cNvSpPr txBox="1">
            <a:spLocks noChangeArrowheads="1"/>
          </p:cNvSpPr>
          <p:nvPr/>
        </p:nvSpPr>
        <p:spPr bwMode="auto">
          <a:xfrm>
            <a:off x="5454650" y="4197350"/>
            <a:ext cx="21780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a:solidFill>
                  <a:schemeClr val="tx1"/>
                </a:solidFill>
                <a:latin typeface="Verdana" pitchFamily="34" charset="0"/>
                <a:cs typeface="Arial" charset="0"/>
              </a:defRPr>
            </a:lvl1pPr>
            <a:lvl2pPr marL="742950" indent="-285750">
              <a:defRPr sz="2400">
                <a:solidFill>
                  <a:schemeClr val="tx1"/>
                </a:solidFill>
                <a:latin typeface="Verdana" pitchFamily="34" charset="0"/>
                <a:cs typeface="Arial" charset="0"/>
              </a:defRPr>
            </a:lvl2pPr>
            <a:lvl3pPr marL="1143000" indent="-228600">
              <a:defRPr sz="2400">
                <a:solidFill>
                  <a:schemeClr val="tx1"/>
                </a:solidFill>
                <a:latin typeface="Verdana" pitchFamily="34" charset="0"/>
                <a:cs typeface="Arial" charset="0"/>
              </a:defRPr>
            </a:lvl3pPr>
            <a:lvl4pPr marL="1600200" indent="-228600">
              <a:defRPr sz="2400">
                <a:solidFill>
                  <a:schemeClr val="tx1"/>
                </a:solidFill>
                <a:latin typeface="Verdana" pitchFamily="34" charset="0"/>
                <a:cs typeface="Arial" charset="0"/>
              </a:defRPr>
            </a:lvl4pPr>
            <a:lvl5pPr marL="2057400" indent="-228600">
              <a:defRPr sz="2400">
                <a:solidFill>
                  <a:schemeClr val="tx1"/>
                </a:solidFill>
                <a:latin typeface="Verdana" pitchFamily="34" charset="0"/>
                <a:cs typeface="Arial" charset="0"/>
              </a:defRPr>
            </a:lvl5pPr>
            <a:lvl6pPr marL="2514600" indent="-228600" eaLnBrk="0" fontAlgn="base" hangingPunct="0">
              <a:spcBef>
                <a:spcPct val="50000"/>
              </a:spcBef>
              <a:spcAft>
                <a:spcPct val="0"/>
              </a:spcAft>
              <a:defRPr sz="2400">
                <a:solidFill>
                  <a:schemeClr val="tx1"/>
                </a:solidFill>
                <a:latin typeface="Verdana" pitchFamily="34" charset="0"/>
                <a:cs typeface="Arial" charset="0"/>
              </a:defRPr>
            </a:lvl6pPr>
            <a:lvl7pPr marL="2971800" indent="-228600" eaLnBrk="0" fontAlgn="base" hangingPunct="0">
              <a:spcBef>
                <a:spcPct val="50000"/>
              </a:spcBef>
              <a:spcAft>
                <a:spcPct val="0"/>
              </a:spcAft>
              <a:defRPr sz="2400">
                <a:solidFill>
                  <a:schemeClr val="tx1"/>
                </a:solidFill>
                <a:latin typeface="Verdana" pitchFamily="34" charset="0"/>
                <a:cs typeface="Arial" charset="0"/>
              </a:defRPr>
            </a:lvl7pPr>
            <a:lvl8pPr marL="3429000" indent="-228600" eaLnBrk="0" fontAlgn="base" hangingPunct="0">
              <a:spcBef>
                <a:spcPct val="50000"/>
              </a:spcBef>
              <a:spcAft>
                <a:spcPct val="0"/>
              </a:spcAft>
              <a:defRPr sz="2400">
                <a:solidFill>
                  <a:schemeClr val="tx1"/>
                </a:solidFill>
                <a:latin typeface="Verdana" pitchFamily="34" charset="0"/>
                <a:cs typeface="Arial" charset="0"/>
              </a:defRPr>
            </a:lvl8pPr>
            <a:lvl9pPr marL="3886200" indent="-228600" eaLnBrk="0" fontAlgn="base" hangingPunct="0">
              <a:spcBef>
                <a:spcPct val="50000"/>
              </a:spcBef>
              <a:spcAft>
                <a:spcPct val="0"/>
              </a:spcAft>
              <a:defRPr sz="2400">
                <a:solidFill>
                  <a:schemeClr val="tx1"/>
                </a:solidFill>
                <a:latin typeface="Verdana" pitchFamily="34" charset="0"/>
                <a:cs typeface="Arial" charset="0"/>
              </a:defRPr>
            </a:lvl9pPr>
          </a:lstStyle>
          <a:p>
            <a:r>
              <a:rPr lang="en-US" i="1">
                <a:solidFill>
                  <a:schemeClr val="accent2"/>
                </a:solidFill>
              </a:rPr>
              <a:t>a</a:t>
            </a:r>
            <a:r>
              <a:rPr lang="en-US" i="1" baseline="-10000">
                <a:solidFill>
                  <a:schemeClr val="accent2"/>
                </a:solidFill>
              </a:rPr>
              <a:t>n</a:t>
            </a:r>
            <a:r>
              <a:rPr lang="en-US" i="1">
                <a:solidFill>
                  <a:schemeClr val="accent2"/>
                </a:solidFill>
              </a:rPr>
              <a:t> </a:t>
            </a:r>
            <a:r>
              <a:rPr lang="en-US" b="1">
                <a:solidFill>
                  <a:schemeClr val="accent2"/>
                </a:solidFill>
              </a:rPr>
              <a:t>= </a:t>
            </a:r>
            <a:r>
              <a:rPr lang="en-US" i="1">
                <a:solidFill>
                  <a:schemeClr val="accent2"/>
                </a:solidFill>
              </a:rPr>
              <a:t>a</a:t>
            </a:r>
            <a:r>
              <a:rPr lang="en-US" i="1" baseline="-10000">
                <a:solidFill>
                  <a:schemeClr val="accent2"/>
                </a:solidFill>
              </a:rPr>
              <a:t>n</a:t>
            </a:r>
            <a:r>
              <a:rPr lang="en-US" b="1" baseline="-10000">
                <a:solidFill>
                  <a:schemeClr val="accent2"/>
                </a:solidFill>
              </a:rPr>
              <a:t>-</a:t>
            </a:r>
            <a:r>
              <a:rPr lang="en-US" baseline="-10000">
                <a:solidFill>
                  <a:schemeClr val="accent2"/>
                </a:solidFill>
              </a:rPr>
              <a:t>1</a:t>
            </a:r>
            <a:r>
              <a:rPr lang="en-US" i="1">
                <a:solidFill>
                  <a:schemeClr val="accent2"/>
                </a:solidFill>
              </a:rPr>
              <a:t> </a:t>
            </a:r>
            <a:r>
              <a:rPr lang="en-US" b="1">
                <a:solidFill>
                  <a:schemeClr val="accent2"/>
                </a:solidFill>
              </a:rPr>
              <a:t>+ </a:t>
            </a:r>
            <a:r>
              <a:rPr lang="en-US" i="1">
                <a:solidFill>
                  <a:schemeClr val="accent2"/>
                </a:solidFill>
              </a:rPr>
              <a:t>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65572"/>
                                        </p:tgtEl>
                                        <p:attrNameLst>
                                          <p:attrName>style.visibility</p:attrName>
                                        </p:attrNameLst>
                                      </p:cBhvr>
                                      <p:to>
                                        <p:strVal val="visible"/>
                                      </p:to>
                                    </p:set>
                                    <p:anim calcmode="lin" valueType="num">
                                      <p:cBhvr>
                                        <p:cTn id="7" dur="1000" fill="hold"/>
                                        <p:tgtEl>
                                          <p:spTgt spid="365572"/>
                                        </p:tgtEl>
                                        <p:attrNameLst>
                                          <p:attrName>ppt_x</p:attrName>
                                        </p:attrNameLst>
                                      </p:cBhvr>
                                      <p:tavLst>
                                        <p:tav tm="0">
                                          <p:val>
                                            <p:strVal val="#ppt_x-.2"/>
                                          </p:val>
                                        </p:tav>
                                        <p:tav tm="100000">
                                          <p:val>
                                            <p:strVal val="#ppt_x"/>
                                          </p:val>
                                        </p:tav>
                                      </p:tavLst>
                                    </p:anim>
                                    <p:anim calcmode="lin" valueType="num">
                                      <p:cBhvr>
                                        <p:cTn id="8" dur="1000" fill="hold"/>
                                        <p:tgtEl>
                                          <p:spTgt spid="365572"/>
                                        </p:tgtEl>
                                        <p:attrNameLst>
                                          <p:attrName>ppt_y</p:attrName>
                                        </p:attrNameLst>
                                      </p:cBhvr>
                                      <p:tavLst>
                                        <p:tav tm="0">
                                          <p:val>
                                            <p:strVal val="#ppt_y"/>
                                          </p:val>
                                        </p:tav>
                                        <p:tav tm="100000">
                                          <p:val>
                                            <p:strVal val="#ppt_y"/>
                                          </p:val>
                                        </p:tav>
                                      </p:tavLst>
                                    </p:anim>
                                    <p:animEffect transition="in" filter="wipe(right)" prLst="gradientSize: 0.1">
                                      <p:cBhvr>
                                        <p:cTn id="9" dur="1000"/>
                                        <p:tgtEl>
                                          <p:spTgt spid="36557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365574"/>
                                        </p:tgtEl>
                                        <p:attrNameLst>
                                          <p:attrName>style.visibility</p:attrName>
                                        </p:attrNameLst>
                                      </p:cBhvr>
                                      <p:to>
                                        <p:strVal val="visible"/>
                                      </p:to>
                                    </p:set>
                                    <p:animEffect transition="in" filter="wipe(left)">
                                      <p:cBhvr>
                                        <p:cTn id="14" dur="1000"/>
                                        <p:tgtEl>
                                          <p:spTgt spid="36557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8"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wipe(left)">
                                      <p:cBhvr>
                                        <p:cTn id="19" dur="2000"/>
                                        <p:tgtEl>
                                          <p:spTgt spid="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48" presetClass="entr" presetSubtype="0" accel="50000" fill="hold" grpId="0" nodeType="clickEffect">
                                  <p:stCondLst>
                                    <p:cond delay="0"/>
                                  </p:stCondLst>
                                  <p:childTnLst>
                                    <p:set>
                                      <p:cBhvr>
                                        <p:cTn id="23" dur="1" fill="hold">
                                          <p:stCondLst>
                                            <p:cond delay="0"/>
                                          </p:stCondLst>
                                        </p:cTn>
                                        <p:tgtEl>
                                          <p:spTgt spid="365596"/>
                                        </p:tgtEl>
                                        <p:attrNameLst>
                                          <p:attrName>style.visibility</p:attrName>
                                        </p:attrNameLst>
                                      </p:cBhvr>
                                      <p:to>
                                        <p:strVal val="visible"/>
                                      </p:to>
                                    </p:set>
                                    <p:anim calcmode="lin" valueType="num">
                                      <p:cBhvr>
                                        <p:cTn id="24" dur="1000" fill="hold"/>
                                        <p:tgtEl>
                                          <p:spTgt spid="365596"/>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5" dur="1000" fill="hold"/>
                                        <p:tgtEl>
                                          <p:spTgt spid="365596"/>
                                        </p:tgtEl>
                                        <p:attrNameLst>
                                          <p:attrName>ppt_x</p:attrName>
                                        </p:attrNameLst>
                                      </p:cBhvr>
                                      <p:tavLst>
                                        <p:tav tm="0">
                                          <p:val>
                                            <p:fltVal val="-1"/>
                                          </p:val>
                                        </p:tav>
                                        <p:tav tm="50000">
                                          <p:val>
                                            <p:fltVal val="0.95"/>
                                          </p:val>
                                        </p:tav>
                                        <p:tav tm="100000">
                                          <p:val>
                                            <p:strVal val="#ppt_x"/>
                                          </p:val>
                                        </p:tav>
                                      </p:tavLst>
                                    </p:anim>
                                    <p:anim calcmode="lin" valueType="num">
                                      <p:cBhvr>
                                        <p:cTn id="26" dur="1000" fill="hold"/>
                                        <p:tgtEl>
                                          <p:spTgt spid="365596"/>
                                        </p:tgtEl>
                                        <p:attrNameLst>
                                          <p:attrName>ppt_y</p:attrName>
                                        </p:attrNameLst>
                                      </p:cBhvr>
                                      <p:tavLst>
                                        <p:tav tm="0">
                                          <p:val>
                                            <p:strVal val="#ppt_y"/>
                                          </p:val>
                                        </p:tav>
                                        <p:tav tm="100000">
                                          <p:val>
                                            <p:strVal val="#ppt_y"/>
                                          </p:val>
                                        </p:tav>
                                      </p:tavLst>
                                    </p:anim>
                                    <p:animEffect transition="in" filter="fade">
                                      <p:cBhvr>
                                        <p:cTn id="27" dur="1000"/>
                                        <p:tgtEl>
                                          <p:spTgt spid="36559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65594"/>
                                        </p:tgtEl>
                                        <p:attrNameLst>
                                          <p:attrName>style.visibility</p:attrName>
                                        </p:attrNameLst>
                                      </p:cBhvr>
                                      <p:to>
                                        <p:strVal val="visible"/>
                                      </p:to>
                                    </p:set>
                                    <p:animEffect transition="in" filter="dissolve">
                                      <p:cBhvr>
                                        <p:cTn id="32" dur="500"/>
                                        <p:tgtEl>
                                          <p:spTgt spid="36559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5" presetClass="entr" presetSubtype="0" fill="hold" grpId="0" nodeType="clickEffect">
                                  <p:stCondLst>
                                    <p:cond delay="0"/>
                                  </p:stCondLst>
                                  <p:childTnLst>
                                    <p:set>
                                      <p:cBhvr>
                                        <p:cTn id="36" dur="1" fill="hold">
                                          <p:stCondLst>
                                            <p:cond delay="0"/>
                                          </p:stCondLst>
                                        </p:cTn>
                                        <p:tgtEl>
                                          <p:spTgt spid="365588"/>
                                        </p:tgtEl>
                                        <p:attrNameLst>
                                          <p:attrName>style.visibility</p:attrName>
                                        </p:attrNameLst>
                                      </p:cBhvr>
                                      <p:to>
                                        <p:strVal val="visible"/>
                                      </p:to>
                                    </p:set>
                                    <p:anim calcmode="lin" valueType="num">
                                      <p:cBhvr>
                                        <p:cTn id="37" dur="1000" fill="hold"/>
                                        <p:tgtEl>
                                          <p:spTgt spid="365588"/>
                                        </p:tgtEl>
                                        <p:attrNameLst>
                                          <p:attrName>ppt_w</p:attrName>
                                        </p:attrNameLst>
                                      </p:cBhvr>
                                      <p:tavLst>
                                        <p:tav tm="0">
                                          <p:val>
                                            <p:strVal val="#ppt_w*0.70"/>
                                          </p:val>
                                        </p:tav>
                                        <p:tav tm="100000">
                                          <p:val>
                                            <p:strVal val="#ppt_w"/>
                                          </p:val>
                                        </p:tav>
                                      </p:tavLst>
                                    </p:anim>
                                    <p:anim calcmode="lin" valueType="num">
                                      <p:cBhvr>
                                        <p:cTn id="38" dur="1000" fill="hold"/>
                                        <p:tgtEl>
                                          <p:spTgt spid="365588"/>
                                        </p:tgtEl>
                                        <p:attrNameLst>
                                          <p:attrName>ppt_h</p:attrName>
                                        </p:attrNameLst>
                                      </p:cBhvr>
                                      <p:tavLst>
                                        <p:tav tm="0">
                                          <p:val>
                                            <p:strVal val="#ppt_h"/>
                                          </p:val>
                                        </p:tav>
                                        <p:tav tm="100000">
                                          <p:val>
                                            <p:strVal val="#ppt_h"/>
                                          </p:val>
                                        </p:tav>
                                      </p:tavLst>
                                    </p:anim>
                                    <p:animEffect transition="in" filter="fade">
                                      <p:cBhvr>
                                        <p:cTn id="39" dur="1000"/>
                                        <p:tgtEl>
                                          <p:spTgt spid="3655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5572" grpId="0"/>
      <p:bldP spid="365574" grpId="0"/>
      <p:bldP spid="365588" grpId="0"/>
      <p:bldP spid="365594" grpId="0"/>
      <p:bldP spid="365596"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00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Verdana" pitchFamily="34" charset="0"/>
            <a:cs typeface="Arial" charset="0"/>
          </a:defRPr>
        </a:defPPr>
      </a:lstStyle>
    </a:spDef>
    <a:lnDef>
      <a:spPr bwMode="auto">
        <a:xfrm>
          <a:off x="0" y="0"/>
          <a:ext cx="1" cy="1"/>
        </a:xfrm>
        <a:custGeom>
          <a:avLst/>
          <a:gdLst/>
          <a:ahLst/>
          <a:cxnLst/>
          <a:rect l="0" t="0" r="0" b="0"/>
          <a:pathLst/>
        </a:custGeom>
        <a:solidFill>
          <a:srgbClr val="FF00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Verdana" pitchFamily="34"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15610</TotalTime>
  <Words>2147</Words>
  <Application>Microsoft Office PowerPoint</Application>
  <PresentationFormat>On-screen Show (4:3)</PresentationFormat>
  <Paragraphs>252</Paragraphs>
  <Slides>27</Slides>
  <Notes>1</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5" baseType="lpstr">
      <vt:lpstr>Verdana</vt:lpstr>
      <vt:lpstr>Arial</vt:lpstr>
      <vt:lpstr>Times New Roman</vt:lpstr>
      <vt:lpstr>Arial Black</vt:lpstr>
      <vt:lpstr>Symbol</vt:lpstr>
      <vt:lpstr>Arial MT Bl</vt:lpstr>
      <vt:lpstr>Default Design</vt:lpstr>
      <vt:lpstr>Adobe Photoshop Image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Manda Reid</dc:creator>
  <cp:lastModifiedBy>Trenton Murphey</cp:lastModifiedBy>
  <cp:revision>358</cp:revision>
  <cp:lastPrinted>2002-10-02T17:02:09Z</cp:lastPrinted>
  <dcterms:created xsi:type="dcterms:W3CDTF">2002-04-04T21:42:53Z</dcterms:created>
  <dcterms:modified xsi:type="dcterms:W3CDTF">2013-10-10T11:42:15Z</dcterms:modified>
</cp:coreProperties>
</file>