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60" r:id="rId3"/>
    <p:sldId id="262" r:id="rId4"/>
    <p:sldId id="371" r:id="rId5"/>
    <p:sldId id="372" r:id="rId6"/>
    <p:sldId id="373" r:id="rId7"/>
    <p:sldId id="273" r:id="rId8"/>
    <p:sldId id="374" r:id="rId9"/>
    <p:sldId id="375" r:id="rId10"/>
    <p:sldId id="376" r:id="rId11"/>
    <p:sldId id="377" r:id="rId12"/>
    <p:sldId id="378" r:id="rId13"/>
    <p:sldId id="380" r:id="rId14"/>
    <p:sldId id="379" r:id="rId15"/>
    <p:sldId id="381" r:id="rId16"/>
    <p:sldId id="383" r:id="rId17"/>
    <p:sldId id="384" r:id="rId18"/>
    <p:sldId id="385" r:id="rId19"/>
    <p:sldId id="386" r:id="rId20"/>
    <p:sldId id="387" r:id="rId21"/>
    <p:sldId id="388" r:id="rId22"/>
    <p:sldId id="317" r:id="rId23"/>
    <p:sldId id="268" r:id="rId24"/>
  </p:sldIdLst>
  <p:sldSz cx="9144000" cy="6858000" type="screen4x3"/>
  <p:notesSz cx="6858000" cy="9144000"/>
  <p:custDataLst>
    <p:tags r:id="rId26"/>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93" d="100"/>
          <a:sy n="93" d="100"/>
        </p:scale>
        <p:origin x="-768" y="-48"/>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E69B80C1-1606-4B16-855C-6F65BED7C1D6}" type="slidenum">
              <a:rPr lang="en-US"/>
              <a:pPr>
                <a:defRPr/>
              </a:pPr>
              <a:t>‹#›</a:t>
            </a:fld>
            <a:endParaRPr lang="en-US"/>
          </a:p>
        </p:txBody>
      </p:sp>
    </p:spTree>
    <p:extLst>
      <p:ext uri="{BB962C8B-B14F-4D97-AF65-F5344CB8AC3E}">
        <p14:creationId xmlns:p14="http://schemas.microsoft.com/office/powerpoint/2010/main" val="37582405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A17FB5C-F67B-4C75-AEA5-35820D72517D}" type="slidenum">
              <a:rPr lang="en-US" altLang="en-US" sz="1200">
                <a:latin typeface="Arial" charset="0"/>
              </a:rPr>
              <a:pPr eaLnBrk="1" hangingPunct="1"/>
              <a:t>1</a:t>
            </a:fld>
            <a:endParaRPr lang="en-US" altLang="en-US" sz="1200">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7EAF677-4879-47B6-8381-7B7FEFB387CC}" type="slidenum">
              <a:rPr lang="en-US" altLang="en-US" sz="1200">
                <a:latin typeface="Arial" charset="0"/>
              </a:rPr>
              <a:pPr eaLnBrk="1" hangingPunct="1"/>
              <a:t>2</a:t>
            </a:fld>
            <a:endParaRPr lang="en-US" altLang="en-US" sz="1200">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3B95A53-A099-4AB6-9DEE-7DEDBE2203A0}" type="slidenum">
              <a:rPr lang="en-US" altLang="en-US" sz="1200">
                <a:latin typeface="Arial" charset="0"/>
              </a:rPr>
              <a:pPr eaLnBrk="1" hangingPunct="1"/>
              <a:t>3</a:t>
            </a:fld>
            <a:endParaRPr lang="en-US" altLang="en-US" sz="1200">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008DE1B7-43D8-4C82-A555-060CB23E440D}" type="slidenum">
              <a:rPr lang="en-US" altLang="en-US" sz="1200">
                <a:latin typeface="Arial" charset="0"/>
              </a:rPr>
              <a:pPr eaLnBrk="1" hangingPunct="1"/>
              <a:t>7</a:t>
            </a:fld>
            <a:endParaRPr lang="en-US" altLang="en-US" sz="1200">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CAE80DF-037C-4891-A9D5-0C4B2480210B}" type="slidenum">
              <a:rPr lang="en-US" altLang="en-US" sz="1200">
                <a:latin typeface="Arial" charset="0"/>
              </a:rPr>
              <a:pPr eaLnBrk="1" hangingPunct="1"/>
              <a:t>23</a:t>
            </a:fld>
            <a:endParaRPr lang="en-US" altLang="en-US" sz="1200">
              <a:latin typeface="Arial"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13AAF4-31C7-4B6F-BD04-BBA4992BFAAE}" type="slidenum">
              <a:rPr lang="en-US"/>
              <a:pPr>
                <a:defRPr/>
              </a:pPr>
              <a:t>‹#›</a:t>
            </a:fld>
            <a:endParaRPr lang="en-US"/>
          </a:p>
        </p:txBody>
      </p:sp>
    </p:spTree>
    <p:extLst>
      <p:ext uri="{BB962C8B-B14F-4D97-AF65-F5344CB8AC3E}">
        <p14:creationId xmlns:p14="http://schemas.microsoft.com/office/powerpoint/2010/main" val="1477705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A1D5E3-B995-4903-B53A-81AFCF63B90D}" type="slidenum">
              <a:rPr lang="en-US"/>
              <a:pPr>
                <a:defRPr/>
              </a:pPr>
              <a:t>‹#›</a:t>
            </a:fld>
            <a:endParaRPr lang="en-US"/>
          </a:p>
        </p:txBody>
      </p:sp>
    </p:spTree>
    <p:extLst>
      <p:ext uri="{BB962C8B-B14F-4D97-AF65-F5344CB8AC3E}">
        <p14:creationId xmlns:p14="http://schemas.microsoft.com/office/powerpoint/2010/main" val="141051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3B50AE-AF83-4843-914A-AFEF5FABA9B2}" type="slidenum">
              <a:rPr lang="en-US"/>
              <a:pPr>
                <a:defRPr/>
              </a:pPr>
              <a:t>‹#›</a:t>
            </a:fld>
            <a:endParaRPr lang="en-US"/>
          </a:p>
        </p:txBody>
      </p:sp>
    </p:spTree>
    <p:extLst>
      <p:ext uri="{BB962C8B-B14F-4D97-AF65-F5344CB8AC3E}">
        <p14:creationId xmlns:p14="http://schemas.microsoft.com/office/powerpoint/2010/main" val="3520128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7E716E9-6BA7-4AAA-859A-DB35D3CE4FD1}" type="slidenum">
              <a:rPr lang="en-US"/>
              <a:pPr>
                <a:defRPr/>
              </a:pPr>
              <a:t>‹#›</a:t>
            </a:fld>
            <a:endParaRPr lang="en-US"/>
          </a:p>
        </p:txBody>
      </p:sp>
    </p:spTree>
    <p:extLst>
      <p:ext uri="{BB962C8B-B14F-4D97-AF65-F5344CB8AC3E}">
        <p14:creationId xmlns:p14="http://schemas.microsoft.com/office/powerpoint/2010/main" val="123796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45851D6-3905-4AE9-BE7C-1A0F7E8A2230}" type="slidenum">
              <a:rPr lang="en-US"/>
              <a:pPr>
                <a:defRPr/>
              </a:pPr>
              <a:t>‹#›</a:t>
            </a:fld>
            <a:endParaRPr lang="en-US"/>
          </a:p>
        </p:txBody>
      </p:sp>
    </p:spTree>
    <p:extLst>
      <p:ext uri="{BB962C8B-B14F-4D97-AF65-F5344CB8AC3E}">
        <p14:creationId xmlns:p14="http://schemas.microsoft.com/office/powerpoint/2010/main" val="372405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B3E6F5-1C02-4CBE-937E-EDE6D66F62A7}" type="slidenum">
              <a:rPr lang="en-US"/>
              <a:pPr>
                <a:defRPr/>
              </a:pPr>
              <a:t>‹#›</a:t>
            </a:fld>
            <a:endParaRPr lang="en-US"/>
          </a:p>
        </p:txBody>
      </p:sp>
    </p:spTree>
    <p:extLst>
      <p:ext uri="{BB962C8B-B14F-4D97-AF65-F5344CB8AC3E}">
        <p14:creationId xmlns:p14="http://schemas.microsoft.com/office/powerpoint/2010/main" val="378037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27CDE1A-5BEE-4F9C-B188-93ED165EDA5C}" type="slidenum">
              <a:rPr lang="en-US"/>
              <a:pPr>
                <a:defRPr/>
              </a:pPr>
              <a:t>‹#›</a:t>
            </a:fld>
            <a:endParaRPr lang="en-US"/>
          </a:p>
        </p:txBody>
      </p:sp>
    </p:spTree>
    <p:extLst>
      <p:ext uri="{BB962C8B-B14F-4D97-AF65-F5344CB8AC3E}">
        <p14:creationId xmlns:p14="http://schemas.microsoft.com/office/powerpoint/2010/main" val="415209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22E6F1A-B6A6-4CF9-BD21-822FCF9F875D}" type="slidenum">
              <a:rPr lang="en-US"/>
              <a:pPr>
                <a:defRPr/>
              </a:pPr>
              <a:t>‹#›</a:t>
            </a:fld>
            <a:endParaRPr lang="en-US"/>
          </a:p>
        </p:txBody>
      </p:sp>
    </p:spTree>
    <p:extLst>
      <p:ext uri="{BB962C8B-B14F-4D97-AF65-F5344CB8AC3E}">
        <p14:creationId xmlns:p14="http://schemas.microsoft.com/office/powerpoint/2010/main" val="64900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0EEA60-EA3D-4F2A-988A-9E07F9C2D426}" type="slidenum">
              <a:rPr lang="en-US"/>
              <a:pPr>
                <a:defRPr/>
              </a:pPr>
              <a:t>‹#›</a:t>
            </a:fld>
            <a:endParaRPr lang="en-US"/>
          </a:p>
        </p:txBody>
      </p:sp>
    </p:spTree>
    <p:extLst>
      <p:ext uri="{BB962C8B-B14F-4D97-AF65-F5344CB8AC3E}">
        <p14:creationId xmlns:p14="http://schemas.microsoft.com/office/powerpoint/2010/main" val="3242207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12E9A4-F950-40AA-9B83-B7511D9EA001}" type="slidenum">
              <a:rPr lang="en-US"/>
              <a:pPr>
                <a:defRPr/>
              </a:pPr>
              <a:t>‹#›</a:t>
            </a:fld>
            <a:endParaRPr lang="en-US"/>
          </a:p>
        </p:txBody>
      </p:sp>
    </p:spTree>
    <p:extLst>
      <p:ext uri="{BB962C8B-B14F-4D97-AF65-F5344CB8AC3E}">
        <p14:creationId xmlns:p14="http://schemas.microsoft.com/office/powerpoint/2010/main" val="41422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AC596E-57F9-47AA-A207-63E1B012418E}" type="slidenum">
              <a:rPr lang="en-US"/>
              <a:pPr>
                <a:defRPr/>
              </a:pPr>
              <a:t>‹#›</a:t>
            </a:fld>
            <a:endParaRPr lang="en-US"/>
          </a:p>
        </p:txBody>
      </p:sp>
    </p:spTree>
    <p:extLst>
      <p:ext uri="{BB962C8B-B14F-4D97-AF65-F5344CB8AC3E}">
        <p14:creationId xmlns:p14="http://schemas.microsoft.com/office/powerpoint/2010/main" val="46371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22CDDB-23E5-4D28-9852-B24F8C45EC92}" type="slidenum">
              <a:rPr lang="en-US"/>
              <a:pPr>
                <a:defRPr/>
              </a:pPr>
              <a:t>‹#›</a:t>
            </a:fld>
            <a:endParaRPr lang="en-US"/>
          </a:p>
        </p:txBody>
      </p:sp>
    </p:spTree>
    <p:extLst>
      <p:ext uri="{BB962C8B-B14F-4D97-AF65-F5344CB8AC3E}">
        <p14:creationId xmlns:p14="http://schemas.microsoft.com/office/powerpoint/2010/main" val="3470618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389B33B2-9F8D-4B6A-9C30-D8F503C856C1}"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Compositions of Transformations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22.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Compositions of Transformations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3622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66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1B: Drawing Compositions of Isometries</a:t>
            </a:r>
          </a:p>
        </p:txBody>
      </p:sp>
      <p:sp>
        <p:nvSpPr>
          <p:cNvPr id="11267" name="Text Box 6"/>
          <p:cNvSpPr txBox="1">
            <a:spLocks noChangeArrowheads="1"/>
          </p:cNvSpPr>
          <p:nvPr/>
        </p:nvSpPr>
        <p:spPr bwMode="auto">
          <a:xfrm>
            <a:off x="304800" y="1600200"/>
            <a:ext cx="860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Draw the result of the composition of isometries.</a:t>
            </a:r>
          </a:p>
        </p:txBody>
      </p:sp>
      <p:sp>
        <p:nvSpPr>
          <p:cNvPr id="11268" name="Text Box 7"/>
          <p:cNvSpPr txBox="1">
            <a:spLocks noChangeArrowheads="1"/>
          </p:cNvSpPr>
          <p:nvPr/>
        </p:nvSpPr>
        <p:spPr bwMode="auto">
          <a:xfrm>
            <a:off x="457200" y="2286000"/>
            <a:ext cx="40163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l-GR" altLang="en-US" b="1"/>
              <a:t>∆</a:t>
            </a:r>
            <a:r>
              <a:rPr lang="en-US" altLang="en-US" b="1" i="1"/>
              <a:t>KLM </a:t>
            </a:r>
            <a:r>
              <a:rPr lang="en-US" altLang="en-US" b="1"/>
              <a:t>has vertices </a:t>
            </a:r>
            <a:r>
              <a:rPr lang="en-US" altLang="en-US" b="1" i="1"/>
              <a:t>K</a:t>
            </a:r>
            <a:r>
              <a:rPr lang="en-US" altLang="en-US" b="1"/>
              <a:t>(4, –1), </a:t>
            </a:r>
            <a:r>
              <a:rPr lang="en-US" altLang="en-US" b="1" i="1"/>
              <a:t>L</a:t>
            </a:r>
            <a:r>
              <a:rPr lang="en-US" altLang="en-US" b="1"/>
              <a:t>(5, –2), and </a:t>
            </a:r>
            <a:r>
              <a:rPr lang="en-US" altLang="en-US" b="1" i="1"/>
              <a:t>M</a:t>
            </a:r>
            <a:r>
              <a:rPr lang="en-US" altLang="en-US" b="1"/>
              <a:t>(1, –4). Rotate </a:t>
            </a:r>
            <a:r>
              <a:rPr lang="el-GR" altLang="en-US" b="1"/>
              <a:t>∆</a:t>
            </a:r>
            <a:r>
              <a:rPr lang="en-US" altLang="en-US" b="1" i="1"/>
              <a:t>KLM </a:t>
            </a:r>
            <a:r>
              <a:rPr lang="en-US" altLang="en-US" b="1"/>
              <a:t>180° about the origin and then reflect it across the </a:t>
            </a:r>
            <a:r>
              <a:rPr lang="en-US" altLang="en-US" b="1" i="1"/>
              <a:t>y</a:t>
            </a:r>
            <a:r>
              <a:rPr lang="en-US" altLang="en-US" b="1"/>
              <a:t>-axis.  </a:t>
            </a:r>
            <a:endParaRPr lang="el-GR" altLang="en-US" b="1"/>
          </a:p>
        </p:txBody>
      </p:sp>
      <p:grpSp>
        <p:nvGrpSpPr>
          <p:cNvPr id="11269" name="Group 27"/>
          <p:cNvGrpSpPr>
            <a:grpSpLocks/>
          </p:cNvGrpSpPr>
          <p:nvPr/>
        </p:nvGrpSpPr>
        <p:grpSpPr bwMode="auto">
          <a:xfrm>
            <a:off x="5524500" y="2000250"/>
            <a:ext cx="3619500" cy="3619500"/>
            <a:chOff x="3480" y="1260"/>
            <a:chExt cx="2280" cy="2280"/>
          </a:xfrm>
        </p:grpSpPr>
        <p:pic>
          <p:nvPicPr>
            <p:cNvPr id="11270"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0" y="1260"/>
              <a:ext cx="2280" cy="2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1" name="Group 20"/>
            <p:cNvGrpSpPr>
              <a:grpSpLocks/>
            </p:cNvGrpSpPr>
            <p:nvPr/>
          </p:nvGrpSpPr>
          <p:grpSpPr bwMode="auto">
            <a:xfrm>
              <a:off x="4724" y="2444"/>
              <a:ext cx="973" cy="878"/>
              <a:chOff x="4704" y="2434"/>
              <a:chExt cx="973" cy="878"/>
            </a:xfrm>
          </p:grpSpPr>
          <p:sp>
            <p:nvSpPr>
              <p:cNvPr id="11272" name="Line 21"/>
              <p:cNvSpPr>
                <a:spLocks noChangeShapeType="1"/>
              </p:cNvSpPr>
              <p:nvPr/>
            </p:nvSpPr>
            <p:spPr bwMode="auto">
              <a:xfrm>
                <a:off x="5328" y="2592"/>
                <a:ext cx="192"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3" name="Line 22"/>
              <p:cNvSpPr>
                <a:spLocks noChangeShapeType="1"/>
              </p:cNvSpPr>
              <p:nvPr/>
            </p:nvSpPr>
            <p:spPr bwMode="auto">
              <a:xfrm flipH="1">
                <a:off x="4800" y="2592"/>
                <a:ext cx="528" cy="528"/>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4" name="Line 23"/>
              <p:cNvSpPr>
                <a:spLocks noChangeShapeType="1"/>
              </p:cNvSpPr>
              <p:nvPr/>
            </p:nvSpPr>
            <p:spPr bwMode="auto">
              <a:xfrm flipV="1">
                <a:off x="4800" y="2784"/>
                <a:ext cx="720"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5" name="Text Box 24"/>
              <p:cNvSpPr txBox="1">
                <a:spLocks noChangeArrowheads="1"/>
              </p:cNvSpPr>
              <p:nvPr/>
            </p:nvSpPr>
            <p:spPr bwMode="auto">
              <a:xfrm>
                <a:off x="5321" y="243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1276" name="Text Box 25"/>
              <p:cNvSpPr txBox="1">
                <a:spLocks noChangeArrowheads="1"/>
              </p:cNvSpPr>
              <p:nvPr/>
            </p:nvSpPr>
            <p:spPr bwMode="auto">
              <a:xfrm>
                <a:off x="5472" y="272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1277" name="Text Box 26"/>
              <p:cNvSpPr txBox="1">
                <a:spLocks noChangeArrowheads="1"/>
              </p:cNvSpPr>
              <p:nvPr/>
            </p:nvSpPr>
            <p:spPr bwMode="auto">
              <a:xfrm>
                <a:off x="4704" y="3062"/>
                <a:ext cx="2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1B Continued</a:t>
            </a:r>
          </a:p>
        </p:txBody>
      </p:sp>
      <p:sp>
        <p:nvSpPr>
          <p:cNvPr id="182279" name="Text Box 7"/>
          <p:cNvSpPr txBox="1">
            <a:spLocks noChangeArrowheads="1"/>
          </p:cNvSpPr>
          <p:nvPr/>
        </p:nvSpPr>
        <p:spPr bwMode="auto">
          <a:xfrm>
            <a:off x="304800" y="15240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The </a:t>
            </a:r>
            <a:r>
              <a:rPr lang="en-US" altLang="en-US">
                <a:solidFill>
                  <a:srgbClr val="33CC33"/>
                </a:solidFill>
              </a:rPr>
              <a:t>rotational</a:t>
            </a:r>
            <a:r>
              <a:rPr lang="en-US" altLang="en-US"/>
              <a:t> image of (</a:t>
            </a:r>
            <a:r>
              <a:rPr lang="en-US" altLang="en-US" i="1">
                <a:solidFill>
                  <a:srgbClr val="3333FF"/>
                </a:solidFill>
              </a:rPr>
              <a:t>x</a:t>
            </a:r>
            <a:r>
              <a:rPr lang="en-US" altLang="en-US">
                <a:solidFill>
                  <a:srgbClr val="3333FF"/>
                </a:solidFill>
              </a:rPr>
              <a:t>, </a:t>
            </a:r>
            <a:r>
              <a:rPr lang="en-US" altLang="en-US" i="1">
                <a:solidFill>
                  <a:srgbClr val="3333FF"/>
                </a:solidFill>
              </a:rPr>
              <a:t>y</a:t>
            </a:r>
            <a:r>
              <a:rPr lang="en-US" altLang="en-US"/>
              <a:t>) is (</a:t>
            </a:r>
            <a:r>
              <a:rPr lang="en-US" altLang="en-US">
                <a:solidFill>
                  <a:srgbClr val="33CC33"/>
                </a:solidFill>
              </a:rPr>
              <a:t>–</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a:t>
            </a:r>
            <a:endParaRPr lang="en-US" altLang="en-US" b="1" i="1"/>
          </a:p>
        </p:txBody>
      </p:sp>
      <p:sp>
        <p:nvSpPr>
          <p:cNvPr id="182280" name="Rectangle 8"/>
          <p:cNvSpPr>
            <a:spLocks noChangeArrowheads="1"/>
          </p:cNvSpPr>
          <p:nvPr/>
        </p:nvSpPr>
        <p:spPr bwMode="auto">
          <a:xfrm>
            <a:off x="533400" y="2514600"/>
            <a:ext cx="4495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K</a:t>
            </a:r>
            <a:r>
              <a:rPr lang="en-US" altLang="en-US"/>
              <a:t>(</a:t>
            </a:r>
            <a:r>
              <a:rPr lang="en-US" altLang="en-US">
                <a:solidFill>
                  <a:srgbClr val="3333FF"/>
                </a:solidFill>
              </a:rPr>
              <a:t>4, –1</a:t>
            </a:r>
            <a:r>
              <a:rPr lang="en-US" altLang="en-US"/>
              <a:t>) </a:t>
            </a:r>
            <a:r>
              <a:rPr lang="en-US" altLang="en-US">
                <a:sym typeface="Wingdings" pitchFamily="2" charset="2"/>
              </a:rPr>
              <a:t> </a:t>
            </a:r>
            <a:r>
              <a:rPr lang="en-US" altLang="en-US" i="1"/>
              <a:t>K’</a:t>
            </a:r>
            <a:r>
              <a:rPr lang="en-US" altLang="en-US"/>
              <a:t>(</a:t>
            </a:r>
            <a:r>
              <a:rPr lang="en-US" altLang="en-US">
                <a:solidFill>
                  <a:srgbClr val="33CC33"/>
                </a:solidFill>
              </a:rPr>
              <a:t>–4, 1</a:t>
            </a:r>
            <a:r>
              <a:rPr lang="en-US" altLang="en-US"/>
              <a:t>), </a:t>
            </a:r>
          </a:p>
          <a:p>
            <a:pPr eaLnBrk="1" hangingPunct="1"/>
            <a:r>
              <a:rPr lang="en-US" altLang="en-US" i="1"/>
              <a:t>L</a:t>
            </a:r>
            <a:r>
              <a:rPr lang="en-US" altLang="en-US"/>
              <a:t>(</a:t>
            </a:r>
            <a:r>
              <a:rPr lang="en-US" altLang="en-US">
                <a:solidFill>
                  <a:srgbClr val="3333FF"/>
                </a:solidFill>
              </a:rPr>
              <a:t>5, –2</a:t>
            </a:r>
            <a:r>
              <a:rPr lang="en-US" altLang="en-US"/>
              <a:t>) </a:t>
            </a:r>
            <a:r>
              <a:rPr lang="en-US" altLang="en-US">
                <a:sym typeface="Wingdings" pitchFamily="2" charset="2"/>
              </a:rPr>
              <a:t> </a:t>
            </a:r>
            <a:r>
              <a:rPr lang="en-US" altLang="en-US" i="1"/>
              <a:t>L’</a:t>
            </a:r>
            <a:r>
              <a:rPr lang="en-US" altLang="en-US"/>
              <a:t>(</a:t>
            </a:r>
            <a:r>
              <a:rPr lang="en-US" altLang="en-US">
                <a:solidFill>
                  <a:srgbClr val="33CC33"/>
                </a:solidFill>
              </a:rPr>
              <a:t>–5, 2</a:t>
            </a:r>
            <a:r>
              <a:rPr lang="en-US" altLang="en-US"/>
              <a:t>), and </a:t>
            </a:r>
          </a:p>
          <a:p>
            <a:pPr eaLnBrk="1" hangingPunct="1"/>
            <a:r>
              <a:rPr lang="en-US" altLang="en-US" i="1"/>
              <a:t>M</a:t>
            </a:r>
            <a:r>
              <a:rPr lang="en-US" altLang="en-US"/>
              <a:t>(</a:t>
            </a:r>
            <a:r>
              <a:rPr lang="en-US" altLang="en-US">
                <a:solidFill>
                  <a:srgbClr val="3333FF"/>
                </a:solidFill>
              </a:rPr>
              <a:t>1, –4</a:t>
            </a:r>
            <a:r>
              <a:rPr lang="en-US" altLang="en-US"/>
              <a:t>) </a:t>
            </a:r>
            <a:r>
              <a:rPr lang="en-US" altLang="en-US">
                <a:sym typeface="Wingdings" pitchFamily="2" charset="2"/>
              </a:rPr>
              <a:t> </a:t>
            </a:r>
            <a:r>
              <a:rPr lang="en-US" altLang="en-US" i="1"/>
              <a:t>M</a:t>
            </a:r>
            <a:r>
              <a:rPr lang="en-US" altLang="en-US"/>
              <a:t>’(</a:t>
            </a:r>
            <a:r>
              <a:rPr lang="en-US" altLang="en-US">
                <a:solidFill>
                  <a:srgbClr val="33CC33"/>
                </a:solidFill>
              </a:rPr>
              <a:t>–1, 4</a:t>
            </a:r>
            <a:r>
              <a:rPr lang="en-US" altLang="en-US"/>
              <a:t>).        </a:t>
            </a:r>
          </a:p>
        </p:txBody>
      </p:sp>
      <p:sp>
        <p:nvSpPr>
          <p:cNvPr id="182287" name="Text Box 15"/>
          <p:cNvSpPr txBox="1">
            <a:spLocks noChangeArrowheads="1"/>
          </p:cNvSpPr>
          <p:nvPr/>
        </p:nvSpPr>
        <p:spPr bwMode="auto">
          <a:xfrm>
            <a:off x="304800" y="38100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The </a:t>
            </a:r>
            <a:r>
              <a:rPr lang="en-US" altLang="en-US">
                <a:solidFill>
                  <a:srgbClr val="FF0000"/>
                </a:solidFill>
              </a:rPr>
              <a:t>reflection</a:t>
            </a:r>
            <a:r>
              <a:rPr lang="en-US" altLang="en-US"/>
              <a:t> image of (</a:t>
            </a:r>
            <a:r>
              <a:rPr lang="en-US" altLang="en-US" i="1">
                <a:solidFill>
                  <a:srgbClr val="33CC33"/>
                </a:solidFill>
              </a:rPr>
              <a:t>x</a:t>
            </a:r>
            <a:r>
              <a:rPr lang="en-US" altLang="en-US"/>
              <a:t>,</a:t>
            </a:r>
            <a:r>
              <a:rPr lang="en-US" altLang="en-US">
                <a:solidFill>
                  <a:srgbClr val="33CC33"/>
                </a:solidFill>
              </a:rPr>
              <a:t> </a:t>
            </a:r>
            <a:r>
              <a:rPr lang="en-US" altLang="en-US" i="1">
                <a:solidFill>
                  <a:srgbClr val="33CC33"/>
                </a:solidFill>
              </a:rPr>
              <a:t>y</a:t>
            </a:r>
            <a:r>
              <a:rPr lang="en-US" altLang="en-US"/>
              <a:t>) is (</a:t>
            </a:r>
            <a:r>
              <a:rPr lang="en-US" altLang="en-US">
                <a:solidFill>
                  <a:srgbClr val="FF0000"/>
                </a:solidFill>
              </a:rPr>
              <a:t>–</a:t>
            </a:r>
            <a:r>
              <a:rPr lang="en-US" altLang="en-US" i="1">
                <a:solidFill>
                  <a:srgbClr val="FF0000"/>
                </a:solidFill>
              </a:rPr>
              <a:t>x</a:t>
            </a:r>
            <a:r>
              <a:rPr lang="en-US" altLang="en-US">
                <a:solidFill>
                  <a:srgbClr val="FF0000"/>
                </a:solidFill>
              </a:rPr>
              <a:t>, </a:t>
            </a:r>
            <a:r>
              <a:rPr lang="en-US" altLang="en-US" i="1">
                <a:solidFill>
                  <a:srgbClr val="FF0000"/>
                </a:solidFill>
              </a:rPr>
              <a:t>y</a:t>
            </a:r>
            <a:r>
              <a:rPr lang="en-US" altLang="en-US"/>
              <a:t>).      </a:t>
            </a:r>
            <a:endParaRPr lang="en-US" altLang="en-US" b="1" i="1"/>
          </a:p>
        </p:txBody>
      </p:sp>
      <p:sp>
        <p:nvSpPr>
          <p:cNvPr id="182288" name="Rectangle 16"/>
          <p:cNvSpPr>
            <a:spLocks noChangeArrowheads="1"/>
          </p:cNvSpPr>
          <p:nvPr/>
        </p:nvSpPr>
        <p:spPr bwMode="auto">
          <a:xfrm>
            <a:off x="533400" y="4756150"/>
            <a:ext cx="487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K</a:t>
            </a:r>
            <a:r>
              <a:rPr lang="en-US" altLang="en-US"/>
              <a:t>’(</a:t>
            </a:r>
            <a:r>
              <a:rPr lang="en-US" altLang="en-US">
                <a:solidFill>
                  <a:srgbClr val="33CC33"/>
                </a:solidFill>
              </a:rPr>
              <a:t>–4, 1</a:t>
            </a:r>
            <a:r>
              <a:rPr lang="en-US" altLang="en-US"/>
              <a:t>) </a:t>
            </a:r>
            <a:r>
              <a:rPr lang="en-US" altLang="en-US">
                <a:sym typeface="Wingdings" pitchFamily="2" charset="2"/>
              </a:rPr>
              <a:t> </a:t>
            </a:r>
            <a:r>
              <a:rPr lang="en-US" altLang="en-US" i="1"/>
              <a:t>K”</a:t>
            </a:r>
            <a:r>
              <a:rPr lang="en-US" altLang="en-US"/>
              <a:t>(</a:t>
            </a:r>
            <a:r>
              <a:rPr lang="en-US" altLang="en-US">
                <a:solidFill>
                  <a:srgbClr val="FF0000"/>
                </a:solidFill>
              </a:rPr>
              <a:t>4, 1</a:t>
            </a:r>
            <a:r>
              <a:rPr lang="en-US" altLang="en-US"/>
              <a:t>),</a:t>
            </a:r>
          </a:p>
          <a:p>
            <a:pPr eaLnBrk="1" hangingPunct="1"/>
            <a:r>
              <a:rPr lang="en-US" altLang="en-US" i="1"/>
              <a:t>L’</a:t>
            </a:r>
            <a:r>
              <a:rPr lang="en-US" altLang="en-US"/>
              <a:t>(</a:t>
            </a:r>
            <a:r>
              <a:rPr lang="en-US" altLang="en-US">
                <a:solidFill>
                  <a:srgbClr val="33CC33"/>
                </a:solidFill>
              </a:rPr>
              <a:t>–5, 2</a:t>
            </a:r>
            <a:r>
              <a:rPr lang="en-US" altLang="en-US"/>
              <a:t>) </a:t>
            </a:r>
            <a:r>
              <a:rPr lang="en-US" altLang="en-US">
                <a:sym typeface="Wingdings" pitchFamily="2" charset="2"/>
              </a:rPr>
              <a:t></a:t>
            </a:r>
            <a:r>
              <a:rPr lang="en-US" altLang="en-US"/>
              <a:t> </a:t>
            </a:r>
            <a:r>
              <a:rPr lang="en-US" altLang="en-US" i="1"/>
              <a:t>L”</a:t>
            </a:r>
            <a:r>
              <a:rPr lang="en-US" altLang="en-US"/>
              <a:t>(</a:t>
            </a:r>
            <a:r>
              <a:rPr lang="en-US" altLang="en-US">
                <a:solidFill>
                  <a:srgbClr val="FF0000"/>
                </a:solidFill>
              </a:rPr>
              <a:t>5, 2</a:t>
            </a:r>
            <a:r>
              <a:rPr lang="en-US" altLang="en-US"/>
              <a:t>), and  </a:t>
            </a:r>
            <a:r>
              <a:rPr lang="en-US" altLang="en-US" i="1"/>
              <a:t>M’</a:t>
            </a:r>
            <a:r>
              <a:rPr lang="en-US" altLang="en-US"/>
              <a:t>(</a:t>
            </a:r>
            <a:r>
              <a:rPr lang="en-US" altLang="en-US">
                <a:solidFill>
                  <a:srgbClr val="33CC33"/>
                </a:solidFill>
              </a:rPr>
              <a:t>–1, 4</a:t>
            </a:r>
            <a:r>
              <a:rPr lang="en-US" altLang="en-US"/>
              <a:t>) </a:t>
            </a:r>
            <a:r>
              <a:rPr lang="en-US" altLang="en-US">
                <a:sym typeface="Wingdings" pitchFamily="2" charset="2"/>
              </a:rPr>
              <a:t></a:t>
            </a:r>
            <a:r>
              <a:rPr lang="en-US" altLang="en-US"/>
              <a:t> </a:t>
            </a:r>
            <a:r>
              <a:rPr lang="en-US" altLang="en-US" i="1"/>
              <a:t>M</a:t>
            </a:r>
            <a:r>
              <a:rPr lang="en-US" altLang="en-US"/>
              <a:t>”(</a:t>
            </a:r>
            <a:r>
              <a:rPr lang="en-US" altLang="en-US">
                <a:solidFill>
                  <a:srgbClr val="FF0000"/>
                </a:solidFill>
              </a:rPr>
              <a:t>1, 4</a:t>
            </a:r>
            <a:r>
              <a:rPr lang="en-US" altLang="en-US"/>
              <a:t>).        </a:t>
            </a:r>
          </a:p>
        </p:txBody>
      </p:sp>
      <p:sp>
        <p:nvSpPr>
          <p:cNvPr id="182299" name="Text Box 27"/>
          <p:cNvSpPr txBox="1">
            <a:spLocks noChangeArrowheads="1"/>
          </p:cNvSpPr>
          <p:nvPr/>
        </p:nvSpPr>
        <p:spPr bwMode="auto">
          <a:xfrm>
            <a:off x="304800" y="6019800"/>
            <a:ext cx="645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Graph the image and preimages.</a:t>
            </a:r>
            <a:endParaRPr lang="en-US" altLang="en-US" b="1"/>
          </a:p>
        </p:txBody>
      </p:sp>
      <p:pic>
        <p:nvPicPr>
          <p:cNvPr id="12296" name="Picture 3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0" y="2000250"/>
            <a:ext cx="3619500"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2304" name="Group 32"/>
          <p:cNvGrpSpPr>
            <a:grpSpLocks/>
          </p:cNvGrpSpPr>
          <p:nvPr/>
        </p:nvGrpSpPr>
        <p:grpSpPr bwMode="auto">
          <a:xfrm>
            <a:off x="7499350" y="3879850"/>
            <a:ext cx="1544638" cy="1393825"/>
            <a:chOff x="4704" y="2434"/>
            <a:chExt cx="973" cy="878"/>
          </a:xfrm>
        </p:grpSpPr>
        <p:sp>
          <p:nvSpPr>
            <p:cNvPr id="12312" name="Line 33"/>
            <p:cNvSpPr>
              <a:spLocks noChangeShapeType="1"/>
            </p:cNvSpPr>
            <p:nvPr/>
          </p:nvSpPr>
          <p:spPr bwMode="auto">
            <a:xfrm>
              <a:off x="5328" y="2592"/>
              <a:ext cx="192"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3" name="Line 34"/>
            <p:cNvSpPr>
              <a:spLocks noChangeShapeType="1"/>
            </p:cNvSpPr>
            <p:nvPr/>
          </p:nvSpPr>
          <p:spPr bwMode="auto">
            <a:xfrm flipH="1">
              <a:off x="4800" y="2592"/>
              <a:ext cx="528" cy="528"/>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4" name="Line 35"/>
            <p:cNvSpPr>
              <a:spLocks noChangeShapeType="1"/>
            </p:cNvSpPr>
            <p:nvPr/>
          </p:nvSpPr>
          <p:spPr bwMode="auto">
            <a:xfrm flipV="1">
              <a:off x="4800" y="2784"/>
              <a:ext cx="720"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5" name="Text Box 36"/>
            <p:cNvSpPr txBox="1">
              <a:spLocks noChangeArrowheads="1"/>
            </p:cNvSpPr>
            <p:nvPr/>
          </p:nvSpPr>
          <p:spPr bwMode="auto">
            <a:xfrm>
              <a:off x="5321" y="243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2316" name="Text Box 37"/>
            <p:cNvSpPr txBox="1">
              <a:spLocks noChangeArrowheads="1"/>
            </p:cNvSpPr>
            <p:nvPr/>
          </p:nvSpPr>
          <p:spPr bwMode="auto">
            <a:xfrm>
              <a:off x="5472" y="272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2317" name="Text Box 38"/>
            <p:cNvSpPr txBox="1">
              <a:spLocks noChangeArrowheads="1"/>
            </p:cNvSpPr>
            <p:nvPr/>
          </p:nvSpPr>
          <p:spPr bwMode="auto">
            <a:xfrm>
              <a:off x="4704" y="3062"/>
              <a:ext cx="2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grpSp>
        <p:nvGrpSpPr>
          <p:cNvPr id="182312" name="Group 40"/>
          <p:cNvGrpSpPr>
            <a:grpSpLocks/>
          </p:cNvGrpSpPr>
          <p:nvPr/>
        </p:nvGrpSpPr>
        <p:grpSpPr bwMode="auto">
          <a:xfrm>
            <a:off x="5638800" y="2346325"/>
            <a:ext cx="1668463" cy="1508125"/>
            <a:chOff x="3552" y="1478"/>
            <a:chExt cx="1051" cy="950"/>
          </a:xfrm>
        </p:grpSpPr>
        <p:sp>
          <p:nvSpPr>
            <p:cNvPr id="12306" name="Text Box 41"/>
            <p:cNvSpPr txBox="1">
              <a:spLocks noChangeArrowheads="1"/>
            </p:cNvSpPr>
            <p:nvPr/>
          </p:nvSpPr>
          <p:spPr bwMode="auto">
            <a:xfrm>
              <a:off x="4309" y="1478"/>
              <a:ext cx="29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sp>
          <p:nvSpPr>
            <p:cNvPr id="12307" name="Line 42"/>
            <p:cNvSpPr>
              <a:spLocks noChangeShapeType="1"/>
            </p:cNvSpPr>
            <p:nvPr/>
          </p:nvSpPr>
          <p:spPr bwMode="auto">
            <a:xfrm flipH="1">
              <a:off x="3726" y="1689"/>
              <a:ext cx="720" cy="336"/>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Line 43"/>
            <p:cNvSpPr>
              <a:spLocks noChangeShapeType="1"/>
            </p:cNvSpPr>
            <p:nvPr/>
          </p:nvSpPr>
          <p:spPr bwMode="auto">
            <a:xfrm>
              <a:off x="3705" y="2025"/>
              <a:ext cx="192" cy="192"/>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44"/>
            <p:cNvSpPr>
              <a:spLocks noChangeShapeType="1"/>
            </p:cNvSpPr>
            <p:nvPr/>
          </p:nvSpPr>
          <p:spPr bwMode="auto">
            <a:xfrm flipH="1">
              <a:off x="3888" y="1680"/>
              <a:ext cx="576" cy="528"/>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Text Box 45"/>
            <p:cNvSpPr txBox="1">
              <a:spLocks noChangeArrowheads="1"/>
            </p:cNvSpPr>
            <p:nvPr/>
          </p:nvSpPr>
          <p:spPr bwMode="auto">
            <a:xfrm>
              <a:off x="3840" y="2178"/>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2311" name="Text Box 46"/>
            <p:cNvSpPr txBox="1">
              <a:spLocks noChangeArrowheads="1"/>
            </p:cNvSpPr>
            <p:nvPr/>
          </p:nvSpPr>
          <p:spPr bwMode="auto">
            <a:xfrm>
              <a:off x="3552" y="1814"/>
              <a:ext cx="24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grpSp>
      <p:grpSp>
        <p:nvGrpSpPr>
          <p:cNvPr id="182319" name="Group 47"/>
          <p:cNvGrpSpPr>
            <a:grpSpLocks/>
          </p:cNvGrpSpPr>
          <p:nvPr/>
        </p:nvGrpSpPr>
        <p:grpSpPr bwMode="auto">
          <a:xfrm>
            <a:off x="7543800" y="2346325"/>
            <a:ext cx="1616075" cy="1495425"/>
            <a:chOff x="4752" y="1478"/>
            <a:chExt cx="1018" cy="942"/>
          </a:xfrm>
        </p:grpSpPr>
        <p:sp>
          <p:nvSpPr>
            <p:cNvPr id="12300" name="Text Box 48"/>
            <p:cNvSpPr txBox="1">
              <a:spLocks noChangeArrowheads="1"/>
            </p:cNvSpPr>
            <p:nvPr/>
          </p:nvSpPr>
          <p:spPr bwMode="auto">
            <a:xfrm>
              <a:off x="5492" y="1824"/>
              <a:ext cx="27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2301" name="Line 49"/>
            <p:cNvSpPr>
              <a:spLocks noChangeShapeType="1"/>
            </p:cNvSpPr>
            <p:nvPr/>
          </p:nvSpPr>
          <p:spPr bwMode="auto">
            <a:xfrm>
              <a:off x="4810" y="1690"/>
              <a:ext cx="720"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2" name="Line 50"/>
            <p:cNvSpPr>
              <a:spLocks noChangeShapeType="1"/>
            </p:cNvSpPr>
            <p:nvPr/>
          </p:nvSpPr>
          <p:spPr bwMode="auto">
            <a:xfrm flipV="1">
              <a:off x="5328" y="2036"/>
              <a:ext cx="202" cy="17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3" name="Line 51"/>
            <p:cNvSpPr>
              <a:spLocks noChangeShapeType="1"/>
            </p:cNvSpPr>
            <p:nvPr/>
          </p:nvSpPr>
          <p:spPr bwMode="auto">
            <a:xfrm>
              <a:off x="4800" y="1680"/>
              <a:ext cx="528"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4" name="Text Box 52"/>
            <p:cNvSpPr txBox="1">
              <a:spLocks noChangeArrowheads="1"/>
            </p:cNvSpPr>
            <p:nvPr/>
          </p:nvSpPr>
          <p:spPr bwMode="auto">
            <a:xfrm>
              <a:off x="4752" y="1478"/>
              <a:ext cx="3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sp>
          <p:nvSpPr>
            <p:cNvPr id="12305" name="Text Box 53"/>
            <p:cNvSpPr txBox="1">
              <a:spLocks noChangeArrowheads="1"/>
            </p:cNvSpPr>
            <p:nvPr/>
          </p:nvSpPr>
          <p:spPr bwMode="auto">
            <a:xfrm>
              <a:off x="5176" y="2170"/>
              <a:ext cx="3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2279"/>
                                        </p:tgtEl>
                                        <p:attrNameLst>
                                          <p:attrName>style.visibility</p:attrName>
                                        </p:attrNameLst>
                                      </p:cBhvr>
                                      <p:to>
                                        <p:strVal val="visible"/>
                                      </p:to>
                                    </p:set>
                                    <p:animEffect transition="in" filter="checkerboard(across)">
                                      <p:cBhvr>
                                        <p:cTn id="7" dur="500"/>
                                        <p:tgtEl>
                                          <p:spTgt spid="1822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2280"/>
                                        </p:tgtEl>
                                        <p:attrNameLst>
                                          <p:attrName>style.visibility</p:attrName>
                                        </p:attrNameLst>
                                      </p:cBhvr>
                                      <p:to>
                                        <p:strVal val="visible"/>
                                      </p:to>
                                    </p:set>
                                    <p:animEffect transition="in" filter="box(in)">
                                      <p:cBhvr>
                                        <p:cTn id="12" dur="500"/>
                                        <p:tgtEl>
                                          <p:spTgt spid="1822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82287"/>
                                        </p:tgtEl>
                                        <p:attrNameLst>
                                          <p:attrName>style.visibility</p:attrName>
                                        </p:attrNameLst>
                                      </p:cBhvr>
                                      <p:to>
                                        <p:strVal val="visible"/>
                                      </p:to>
                                    </p:set>
                                    <p:animEffect transition="in" filter="checkerboard(across)">
                                      <p:cBhvr>
                                        <p:cTn id="17" dur="500"/>
                                        <p:tgtEl>
                                          <p:spTgt spid="1822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2288"/>
                                        </p:tgtEl>
                                        <p:attrNameLst>
                                          <p:attrName>style.visibility</p:attrName>
                                        </p:attrNameLst>
                                      </p:cBhvr>
                                      <p:to>
                                        <p:strVal val="visible"/>
                                      </p:to>
                                    </p:set>
                                    <p:animEffect transition="in" filter="box(in)">
                                      <p:cBhvr>
                                        <p:cTn id="22" dur="500"/>
                                        <p:tgtEl>
                                          <p:spTgt spid="18228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182299"/>
                                        </p:tgtEl>
                                        <p:attrNameLst>
                                          <p:attrName>style.visibility</p:attrName>
                                        </p:attrNameLst>
                                      </p:cBhvr>
                                      <p:to>
                                        <p:strVal val="visible"/>
                                      </p:to>
                                    </p:set>
                                    <p:animEffect transition="in" filter="fade">
                                      <p:cBhvr>
                                        <p:cTn id="27" dur="1000"/>
                                        <p:tgtEl>
                                          <p:spTgt spid="182299"/>
                                        </p:tgtEl>
                                      </p:cBhvr>
                                    </p:animEffect>
                                    <p:anim calcmode="lin" valueType="num">
                                      <p:cBhvr>
                                        <p:cTn id="28" dur="1000" fill="hold"/>
                                        <p:tgtEl>
                                          <p:spTgt spid="182299"/>
                                        </p:tgtEl>
                                        <p:attrNameLst>
                                          <p:attrName>ppt_x</p:attrName>
                                        </p:attrNameLst>
                                      </p:cBhvr>
                                      <p:tavLst>
                                        <p:tav tm="0">
                                          <p:val>
                                            <p:strVal val="#ppt_x"/>
                                          </p:val>
                                        </p:tav>
                                        <p:tav tm="100000">
                                          <p:val>
                                            <p:strVal val="#ppt_x"/>
                                          </p:val>
                                        </p:tav>
                                      </p:tavLst>
                                    </p:anim>
                                    <p:anim calcmode="lin" valueType="num">
                                      <p:cBhvr>
                                        <p:cTn id="29" dur="900" decel="100000" fill="hold"/>
                                        <p:tgtEl>
                                          <p:spTgt spid="182299"/>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82299"/>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182304"/>
                                        </p:tgtEl>
                                        <p:attrNameLst>
                                          <p:attrName>style.visibility</p:attrName>
                                        </p:attrNameLst>
                                      </p:cBhvr>
                                      <p:to>
                                        <p:strVal val="visible"/>
                                      </p:to>
                                    </p:set>
                                    <p:animEffect transition="in" filter="dissolve">
                                      <p:cBhvr>
                                        <p:cTn id="35" dur="500"/>
                                        <p:tgtEl>
                                          <p:spTgt spid="18230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182312"/>
                                        </p:tgtEl>
                                        <p:attrNameLst>
                                          <p:attrName>style.visibility</p:attrName>
                                        </p:attrNameLst>
                                      </p:cBhvr>
                                      <p:to>
                                        <p:strVal val="visible"/>
                                      </p:to>
                                    </p:set>
                                    <p:animEffect transition="in" filter="dissolve">
                                      <p:cBhvr>
                                        <p:cTn id="40" dur="1000"/>
                                        <p:tgtEl>
                                          <p:spTgt spid="18231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182319"/>
                                        </p:tgtEl>
                                        <p:attrNameLst>
                                          <p:attrName>style.visibility</p:attrName>
                                        </p:attrNameLst>
                                      </p:cBhvr>
                                      <p:to>
                                        <p:strVal val="visible"/>
                                      </p:to>
                                    </p:set>
                                    <p:animEffect transition="in" filter="dissolve">
                                      <p:cBhvr>
                                        <p:cTn id="45" dur="2000"/>
                                        <p:tgtEl>
                                          <p:spTgt spid="182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9" grpId="0"/>
      <p:bldP spid="182280" grpId="0"/>
      <p:bldP spid="182287" grpId="0"/>
      <p:bldP spid="182288" grpId="0"/>
      <p:bldP spid="18229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13315" name="Text Box 6"/>
          <p:cNvSpPr txBox="1">
            <a:spLocks noChangeArrowheads="1"/>
          </p:cNvSpPr>
          <p:nvPr/>
        </p:nvSpPr>
        <p:spPr bwMode="auto">
          <a:xfrm>
            <a:off x="381000" y="1524000"/>
            <a:ext cx="79025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l-GR" altLang="en-US" b="1"/>
              <a:t>∆</a:t>
            </a:r>
            <a:r>
              <a:rPr lang="en-US" altLang="en-US" b="1" i="1"/>
              <a:t>JKL</a:t>
            </a:r>
            <a:r>
              <a:rPr lang="en-US" altLang="en-US" b="1"/>
              <a:t> has vertices </a:t>
            </a:r>
            <a:r>
              <a:rPr lang="en-US" altLang="en-US" b="1" i="1"/>
              <a:t>J</a:t>
            </a:r>
            <a:r>
              <a:rPr lang="en-US" altLang="en-US" b="1"/>
              <a:t>(1,–2), </a:t>
            </a:r>
            <a:r>
              <a:rPr lang="en-US" altLang="en-US" b="1" i="1"/>
              <a:t>K</a:t>
            </a:r>
            <a:r>
              <a:rPr lang="en-US" altLang="en-US" b="1"/>
              <a:t>(4, –2), and </a:t>
            </a:r>
            <a:r>
              <a:rPr lang="en-US" altLang="en-US" b="1" i="1"/>
              <a:t>L</a:t>
            </a:r>
            <a:r>
              <a:rPr lang="en-US" altLang="en-US" b="1"/>
              <a:t>(3, 0). Reflect </a:t>
            </a:r>
            <a:r>
              <a:rPr lang="el-GR" altLang="en-US" b="1"/>
              <a:t>∆</a:t>
            </a:r>
            <a:r>
              <a:rPr lang="en-US" altLang="en-US" b="1" i="1"/>
              <a:t>JKL</a:t>
            </a:r>
            <a:r>
              <a:rPr lang="en-US" altLang="en-US" b="1"/>
              <a:t> across the </a:t>
            </a:r>
            <a:r>
              <a:rPr lang="en-US" altLang="en-US" b="1" i="1"/>
              <a:t>x</a:t>
            </a:r>
            <a:r>
              <a:rPr lang="en-US" altLang="en-US" b="1"/>
              <a:t>-axis and then rotate it 180° about the origin.  </a:t>
            </a:r>
            <a:endParaRPr lang="el-GR" altLang="en-US" b="1"/>
          </a:p>
        </p:txBody>
      </p:sp>
      <p:pic>
        <p:nvPicPr>
          <p:cNvPr id="13316"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933700"/>
            <a:ext cx="3562350"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3318" name="Group 22"/>
          <p:cNvGrpSpPr>
            <a:grpSpLocks/>
          </p:cNvGrpSpPr>
          <p:nvPr/>
        </p:nvGrpSpPr>
        <p:grpSpPr bwMode="auto">
          <a:xfrm>
            <a:off x="4460875" y="4273550"/>
            <a:ext cx="1573213" cy="1212850"/>
            <a:chOff x="4310" y="2692"/>
            <a:chExt cx="991" cy="764"/>
          </a:xfrm>
        </p:grpSpPr>
        <p:grpSp>
          <p:nvGrpSpPr>
            <p:cNvPr id="13318" name="Group 14"/>
            <p:cNvGrpSpPr>
              <a:grpSpLocks/>
            </p:cNvGrpSpPr>
            <p:nvPr/>
          </p:nvGrpSpPr>
          <p:grpSpPr bwMode="auto">
            <a:xfrm>
              <a:off x="4512" y="2976"/>
              <a:ext cx="576" cy="346"/>
              <a:chOff x="4512" y="2976"/>
              <a:chExt cx="576" cy="346"/>
            </a:xfrm>
          </p:grpSpPr>
          <p:sp>
            <p:nvSpPr>
              <p:cNvPr id="13322" name="Line 10"/>
              <p:cNvSpPr>
                <a:spLocks noChangeShapeType="1"/>
              </p:cNvSpPr>
              <p:nvPr/>
            </p:nvSpPr>
            <p:spPr bwMode="auto">
              <a:xfrm flipH="1">
                <a:off x="4512" y="2976"/>
                <a:ext cx="384"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3" name="Line 11"/>
              <p:cNvSpPr>
                <a:spLocks noChangeShapeType="1"/>
              </p:cNvSpPr>
              <p:nvPr/>
            </p:nvSpPr>
            <p:spPr bwMode="auto">
              <a:xfrm>
                <a:off x="4896" y="2976"/>
                <a:ext cx="192"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4" name="Line 12"/>
              <p:cNvSpPr>
                <a:spLocks noChangeShapeType="1"/>
              </p:cNvSpPr>
              <p:nvPr/>
            </p:nvSpPr>
            <p:spPr bwMode="auto">
              <a:xfrm>
                <a:off x="4512" y="3322"/>
                <a:ext cx="576"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19" name="Text Box 19"/>
            <p:cNvSpPr txBox="1">
              <a:spLocks noChangeArrowheads="1"/>
            </p:cNvSpPr>
            <p:nvPr/>
          </p:nvSpPr>
          <p:spPr bwMode="auto">
            <a:xfrm>
              <a:off x="4790" y="2692"/>
              <a:ext cx="2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3320" name="Text Box 20"/>
            <p:cNvSpPr txBox="1">
              <a:spLocks noChangeArrowheads="1"/>
            </p:cNvSpPr>
            <p:nvPr/>
          </p:nvSpPr>
          <p:spPr bwMode="auto">
            <a:xfrm>
              <a:off x="5062" y="3206"/>
              <a:ext cx="23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3321" name="Text Box 21"/>
            <p:cNvSpPr txBox="1">
              <a:spLocks noChangeArrowheads="1"/>
            </p:cNvSpPr>
            <p:nvPr/>
          </p:nvSpPr>
          <p:spPr bwMode="auto">
            <a:xfrm>
              <a:off x="4310" y="320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3318"/>
                                        </p:tgtEl>
                                        <p:attrNameLst>
                                          <p:attrName>style.visibility</p:attrName>
                                        </p:attrNameLst>
                                      </p:cBhvr>
                                      <p:to>
                                        <p:strVal val="visible"/>
                                      </p:to>
                                    </p:set>
                                    <p:animEffect transition="in" filter="dissolve">
                                      <p:cBhvr>
                                        <p:cTn id="7" dur="500"/>
                                        <p:tgtEl>
                                          <p:spTgt spid="18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9" name="Picture 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3050" y="2514600"/>
            <a:ext cx="3562350"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5350" name="Group 6"/>
          <p:cNvGrpSpPr>
            <a:grpSpLocks/>
          </p:cNvGrpSpPr>
          <p:nvPr/>
        </p:nvGrpSpPr>
        <p:grpSpPr bwMode="auto">
          <a:xfrm>
            <a:off x="7070725" y="3854450"/>
            <a:ext cx="1573213" cy="1212850"/>
            <a:chOff x="4310" y="2692"/>
            <a:chExt cx="991" cy="764"/>
          </a:xfrm>
        </p:grpSpPr>
        <p:grpSp>
          <p:nvGrpSpPr>
            <p:cNvPr id="14370" name="Group 7"/>
            <p:cNvGrpSpPr>
              <a:grpSpLocks/>
            </p:cNvGrpSpPr>
            <p:nvPr/>
          </p:nvGrpSpPr>
          <p:grpSpPr bwMode="auto">
            <a:xfrm>
              <a:off x="4512" y="2976"/>
              <a:ext cx="576" cy="346"/>
              <a:chOff x="4512" y="2976"/>
              <a:chExt cx="576" cy="346"/>
            </a:xfrm>
          </p:grpSpPr>
          <p:sp>
            <p:nvSpPr>
              <p:cNvPr id="14374" name="Line 8"/>
              <p:cNvSpPr>
                <a:spLocks noChangeShapeType="1"/>
              </p:cNvSpPr>
              <p:nvPr/>
            </p:nvSpPr>
            <p:spPr bwMode="auto">
              <a:xfrm flipH="1">
                <a:off x="4512" y="2976"/>
                <a:ext cx="384"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5" name="Line 9"/>
              <p:cNvSpPr>
                <a:spLocks noChangeShapeType="1"/>
              </p:cNvSpPr>
              <p:nvPr/>
            </p:nvSpPr>
            <p:spPr bwMode="auto">
              <a:xfrm>
                <a:off x="4896" y="2976"/>
                <a:ext cx="192"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6" name="Line 10"/>
              <p:cNvSpPr>
                <a:spLocks noChangeShapeType="1"/>
              </p:cNvSpPr>
              <p:nvPr/>
            </p:nvSpPr>
            <p:spPr bwMode="auto">
              <a:xfrm>
                <a:off x="4512" y="3322"/>
                <a:ext cx="576"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71" name="Text Box 11"/>
            <p:cNvSpPr txBox="1">
              <a:spLocks noChangeArrowheads="1"/>
            </p:cNvSpPr>
            <p:nvPr/>
          </p:nvSpPr>
          <p:spPr bwMode="auto">
            <a:xfrm>
              <a:off x="4790" y="2692"/>
              <a:ext cx="2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4372" name="Text Box 12"/>
            <p:cNvSpPr txBox="1">
              <a:spLocks noChangeArrowheads="1"/>
            </p:cNvSpPr>
            <p:nvPr/>
          </p:nvSpPr>
          <p:spPr bwMode="auto">
            <a:xfrm>
              <a:off x="5062" y="3206"/>
              <a:ext cx="23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4373" name="Text Box 13"/>
            <p:cNvSpPr txBox="1">
              <a:spLocks noChangeArrowheads="1"/>
            </p:cNvSpPr>
            <p:nvPr/>
          </p:nvSpPr>
          <p:spPr bwMode="auto">
            <a:xfrm>
              <a:off x="4310" y="320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grpSp>
        <p:nvGrpSpPr>
          <p:cNvPr id="185358" name="Group 14"/>
          <p:cNvGrpSpPr>
            <a:grpSpLocks/>
          </p:cNvGrpSpPr>
          <p:nvPr/>
        </p:nvGrpSpPr>
        <p:grpSpPr bwMode="auto">
          <a:xfrm>
            <a:off x="5622925" y="3870325"/>
            <a:ext cx="1544638" cy="1196975"/>
            <a:chOff x="3398" y="2702"/>
            <a:chExt cx="973" cy="754"/>
          </a:xfrm>
        </p:grpSpPr>
        <p:grpSp>
          <p:nvGrpSpPr>
            <p:cNvPr id="14363" name="Group 15"/>
            <p:cNvGrpSpPr>
              <a:grpSpLocks/>
            </p:cNvGrpSpPr>
            <p:nvPr/>
          </p:nvGrpSpPr>
          <p:grpSpPr bwMode="auto">
            <a:xfrm>
              <a:off x="3648" y="2976"/>
              <a:ext cx="528" cy="336"/>
              <a:chOff x="3648" y="2976"/>
              <a:chExt cx="528" cy="336"/>
            </a:xfrm>
          </p:grpSpPr>
          <p:sp>
            <p:nvSpPr>
              <p:cNvPr id="14367" name="Line 16"/>
              <p:cNvSpPr>
                <a:spLocks noChangeShapeType="1"/>
              </p:cNvSpPr>
              <p:nvPr/>
            </p:nvSpPr>
            <p:spPr bwMode="auto">
              <a:xfrm>
                <a:off x="3792" y="2976"/>
                <a:ext cx="384" cy="336"/>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8" name="Line 17"/>
              <p:cNvSpPr>
                <a:spLocks noChangeShapeType="1"/>
              </p:cNvSpPr>
              <p:nvPr/>
            </p:nvSpPr>
            <p:spPr bwMode="auto">
              <a:xfrm flipH="1">
                <a:off x="3648" y="2976"/>
                <a:ext cx="144" cy="336"/>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9" name="Line 18"/>
              <p:cNvSpPr>
                <a:spLocks noChangeShapeType="1"/>
              </p:cNvSpPr>
              <p:nvPr/>
            </p:nvSpPr>
            <p:spPr bwMode="auto">
              <a:xfrm>
                <a:off x="3648" y="3312"/>
                <a:ext cx="528" cy="0"/>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64" name="Text Box 19"/>
            <p:cNvSpPr txBox="1">
              <a:spLocks noChangeArrowheads="1"/>
            </p:cNvSpPr>
            <p:nvPr/>
          </p:nvSpPr>
          <p:spPr bwMode="auto">
            <a:xfrm>
              <a:off x="3696" y="2702"/>
              <a:ext cx="3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4365" name="Text Box 20"/>
            <p:cNvSpPr txBox="1">
              <a:spLocks noChangeArrowheads="1"/>
            </p:cNvSpPr>
            <p:nvPr/>
          </p:nvSpPr>
          <p:spPr bwMode="auto">
            <a:xfrm>
              <a:off x="4079" y="3194"/>
              <a:ext cx="29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4366" name="Text Box 21"/>
            <p:cNvSpPr txBox="1">
              <a:spLocks noChangeArrowheads="1"/>
            </p:cNvSpPr>
            <p:nvPr/>
          </p:nvSpPr>
          <p:spPr bwMode="auto">
            <a:xfrm>
              <a:off x="3398" y="3206"/>
              <a:ext cx="25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grpSp>
        <p:nvGrpSpPr>
          <p:cNvPr id="185366" name="Group 22"/>
          <p:cNvGrpSpPr>
            <a:grpSpLocks/>
          </p:cNvGrpSpPr>
          <p:nvPr/>
        </p:nvGrpSpPr>
        <p:grpSpPr bwMode="auto">
          <a:xfrm>
            <a:off x="5486400" y="3403600"/>
            <a:ext cx="1492250" cy="1344613"/>
            <a:chOff x="3312" y="2408"/>
            <a:chExt cx="940" cy="847"/>
          </a:xfrm>
        </p:grpSpPr>
        <p:grpSp>
          <p:nvGrpSpPr>
            <p:cNvPr id="14356" name="Group 23"/>
            <p:cNvGrpSpPr>
              <a:grpSpLocks/>
            </p:cNvGrpSpPr>
            <p:nvPr/>
          </p:nvGrpSpPr>
          <p:grpSpPr bwMode="auto">
            <a:xfrm>
              <a:off x="3436" y="2592"/>
              <a:ext cx="585" cy="384"/>
              <a:chOff x="3436" y="2592"/>
              <a:chExt cx="585" cy="384"/>
            </a:xfrm>
          </p:grpSpPr>
          <p:sp>
            <p:nvSpPr>
              <p:cNvPr id="14360" name="Line 24"/>
              <p:cNvSpPr>
                <a:spLocks noChangeShapeType="1"/>
              </p:cNvSpPr>
              <p:nvPr/>
            </p:nvSpPr>
            <p:spPr bwMode="auto">
              <a:xfrm>
                <a:off x="3445" y="2600"/>
                <a:ext cx="57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1" name="Line 25"/>
              <p:cNvSpPr>
                <a:spLocks noChangeShapeType="1"/>
              </p:cNvSpPr>
              <p:nvPr/>
            </p:nvSpPr>
            <p:spPr bwMode="auto">
              <a:xfrm flipH="1">
                <a:off x="3829" y="2592"/>
                <a:ext cx="192" cy="38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2" name="Line 26"/>
              <p:cNvSpPr>
                <a:spLocks noChangeShapeType="1"/>
              </p:cNvSpPr>
              <p:nvPr/>
            </p:nvSpPr>
            <p:spPr bwMode="auto">
              <a:xfrm>
                <a:off x="3436" y="2592"/>
                <a:ext cx="384" cy="38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57" name="Text Box 27"/>
            <p:cNvSpPr txBox="1">
              <a:spLocks noChangeArrowheads="1"/>
            </p:cNvSpPr>
            <p:nvPr/>
          </p:nvSpPr>
          <p:spPr bwMode="auto">
            <a:xfrm>
              <a:off x="3971" y="2409"/>
              <a:ext cx="2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J”</a:t>
              </a:r>
            </a:p>
          </p:txBody>
        </p:sp>
        <p:sp>
          <p:nvSpPr>
            <p:cNvPr id="14358" name="Text Box 28"/>
            <p:cNvSpPr txBox="1">
              <a:spLocks noChangeArrowheads="1"/>
            </p:cNvSpPr>
            <p:nvPr/>
          </p:nvSpPr>
          <p:spPr bwMode="auto">
            <a:xfrm>
              <a:off x="3312" y="2408"/>
              <a:ext cx="3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K”</a:t>
              </a:r>
            </a:p>
          </p:txBody>
        </p:sp>
        <p:sp>
          <p:nvSpPr>
            <p:cNvPr id="14359" name="Text Box 29"/>
            <p:cNvSpPr txBox="1">
              <a:spLocks noChangeArrowheads="1"/>
            </p:cNvSpPr>
            <p:nvPr/>
          </p:nvSpPr>
          <p:spPr bwMode="auto">
            <a:xfrm>
              <a:off x="3709" y="3024"/>
              <a:ext cx="2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L'</a:t>
              </a:r>
            </a:p>
          </p:txBody>
        </p:sp>
      </p:grpSp>
      <p:sp>
        <p:nvSpPr>
          <p:cNvPr id="14342" name="Text Box 30"/>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Continued</a:t>
            </a:r>
            <a:endParaRPr lang="en-US" altLang="en-US" sz="2600">
              <a:solidFill>
                <a:schemeClr val="accent2"/>
              </a:solidFill>
              <a:latin typeface="Arial MT Bl" charset="0"/>
            </a:endParaRPr>
          </a:p>
        </p:txBody>
      </p:sp>
      <p:sp>
        <p:nvSpPr>
          <p:cNvPr id="185375" name="Text Box 31"/>
          <p:cNvSpPr txBox="1">
            <a:spLocks noChangeArrowheads="1"/>
          </p:cNvSpPr>
          <p:nvPr/>
        </p:nvSpPr>
        <p:spPr bwMode="auto">
          <a:xfrm>
            <a:off x="304800" y="36576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The </a:t>
            </a:r>
            <a:r>
              <a:rPr lang="en-US" altLang="en-US">
                <a:solidFill>
                  <a:srgbClr val="FF0000"/>
                </a:solidFill>
              </a:rPr>
              <a:t>rotational</a:t>
            </a:r>
            <a:r>
              <a:rPr lang="en-US" altLang="en-US"/>
              <a:t> image of (</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is (</a:t>
            </a:r>
            <a:r>
              <a:rPr lang="en-US" altLang="en-US">
                <a:solidFill>
                  <a:srgbClr val="FF0000"/>
                </a:solidFill>
              </a:rPr>
              <a:t>–</a:t>
            </a:r>
            <a:r>
              <a:rPr lang="en-US" altLang="en-US" i="1">
                <a:solidFill>
                  <a:srgbClr val="FF0000"/>
                </a:solidFill>
              </a:rPr>
              <a:t>x</a:t>
            </a:r>
            <a:r>
              <a:rPr lang="en-US" altLang="en-US">
                <a:solidFill>
                  <a:srgbClr val="FF0000"/>
                </a:solidFill>
              </a:rPr>
              <a:t>, –</a:t>
            </a:r>
            <a:r>
              <a:rPr lang="en-US" altLang="en-US" i="1">
                <a:solidFill>
                  <a:srgbClr val="FF0000"/>
                </a:solidFill>
              </a:rPr>
              <a:t>y</a:t>
            </a:r>
            <a:r>
              <a:rPr lang="en-US" altLang="en-US"/>
              <a:t>).      </a:t>
            </a:r>
            <a:endParaRPr lang="en-US" altLang="en-US" b="1" i="1"/>
          </a:p>
        </p:txBody>
      </p:sp>
      <p:grpSp>
        <p:nvGrpSpPr>
          <p:cNvPr id="185390" name="Group 46"/>
          <p:cNvGrpSpPr>
            <a:grpSpLocks/>
          </p:cNvGrpSpPr>
          <p:nvPr/>
        </p:nvGrpSpPr>
        <p:grpSpPr bwMode="auto">
          <a:xfrm>
            <a:off x="533400" y="4648200"/>
            <a:ext cx="4267200" cy="1187450"/>
            <a:chOff x="336" y="2948"/>
            <a:chExt cx="2688" cy="748"/>
          </a:xfrm>
        </p:grpSpPr>
        <p:sp>
          <p:nvSpPr>
            <p:cNvPr id="14352" name="Rectangle 33"/>
            <p:cNvSpPr>
              <a:spLocks noChangeArrowheads="1"/>
            </p:cNvSpPr>
            <p:nvPr/>
          </p:nvSpPr>
          <p:spPr bwMode="auto">
            <a:xfrm>
              <a:off x="336" y="2948"/>
              <a:ext cx="268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J’</a:t>
              </a:r>
              <a:r>
                <a:rPr lang="en-US" altLang="en-US"/>
                <a:t>(</a:t>
              </a:r>
              <a:r>
                <a:rPr lang="en-US" altLang="en-US">
                  <a:solidFill>
                    <a:srgbClr val="33CC33"/>
                  </a:solidFill>
                </a:rPr>
                <a:t>–1, –2</a:t>
              </a:r>
              <a:r>
                <a:rPr lang="en-US" altLang="en-US"/>
                <a:t>)    </a:t>
              </a:r>
              <a:r>
                <a:rPr lang="en-US" altLang="en-US" i="1"/>
                <a:t>J”</a:t>
              </a:r>
              <a:r>
                <a:rPr lang="en-US" altLang="en-US"/>
                <a:t>(</a:t>
              </a:r>
              <a:r>
                <a:rPr lang="en-US" altLang="en-US">
                  <a:solidFill>
                    <a:srgbClr val="FF0000"/>
                  </a:solidFill>
                </a:rPr>
                <a:t>1, 2</a:t>
              </a:r>
              <a:r>
                <a:rPr lang="en-US" altLang="en-US"/>
                <a:t>),     </a:t>
              </a:r>
              <a:r>
                <a:rPr lang="en-US" altLang="en-US" i="1"/>
                <a:t>K’</a:t>
              </a:r>
              <a:r>
                <a:rPr lang="en-US" altLang="en-US"/>
                <a:t>(</a:t>
              </a:r>
              <a:r>
                <a:rPr lang="en-US" altLang="en-US">
                  <a:solidFill>
                    <a:srgbClr val="33CC33"/>
                  </a:solidFill>
                </a:rPr>
                <a:t>–4, –2</a:t>
              </a:r>
              <a:r>
                <a:rPr lang="en-US" altLang="en-US"/>
                <a:t>)    </a:t>
              </a:r>
              <a:r>
                <a:rPr lang="en-US" altLang="en-US" i="1"/>
                <a:t>K”</a:t>
              </a:r>
              <a:r>
                <a:rPr lang="en-US" altLang="en-US"/>
                <a:t>(</a:t>
              </a:r>
              <a:r>
                <a:rPr lang="en-US" altLang="en-US">
                  <a:solidFill>
                    <a:srgbClr val="FF0000"/>
                  </a:solidFill>
                </a:rPr>
                <a:t>4, 2</a:t>
              </a:r>
              <a:r>
                <a:rPr lang="en-US" altLang="en-US"/>
                <a:t>), and </a:t>
              </a:r>
              <a:r>
                <a:rPr lang="en-US" altLang="en-US" i="1"/>
                <a:t>L’</a:t>
              </a:r>
              <a:r>
                <a:rPr lang="en-US" altLang="en-US"/>
                <a:t>(</a:t>
              </a:r>
              <a:r>
                <a:rPr lang="en-US" altLang="en-US">
                  <a:solidFill>
                    <a:srgbClr val="33CC33"/>
                  </a:solidFill>
                </a:rPr>
                <a:t>–3, 0</a:t>
              </a:r>
              <a:r>
                <a:rPr lang="en-US" altLang="en-US"/>
                <a:t>)      </a:t>
              </a:r>
              <a:r>
                <a:rPr lang="en-US" altLang="en-US" i="1"/>
                <a:t>L</a:t>
              </a:r>
              <a:r>
                <a:rPr lang="en-US" altLang="en-US"/>
                <a:t>”(</a:t>
              </a:r>
              <a:r>
                <a:rPr lang="en-US" altLang="en-US">
                  <a:solidFill>
                    <a:srgbClr val="FF0000"/>
                  </a:solidFill>
                </a:rPr>
                <a:t>3, 0</a:t>
              </a:r>
              <a:r>
                <a:rPr lang="en-US" altLang="en-US"/>
                <a:t>).        </a:t>
              </a:r>
            </a:p>
          </p:txBody>
        </p:sp>
        <p:pic>
          <p:nvPicPr>
            <p:cNvPr id="14353" name="Picture 3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 y="3034"/>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4" name="Picture 3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3" y="3262"/>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5" name="Picture 3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 y="3487"/>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5" name="Text Box 37"/>
          <p:cNvSpPr txBox="1">
            <a:spLocks noChangeArrowheads="1"/>
          </p:cNvSpPr>
          <p:nvPr/>
        </p:nvSpPr>
        <p:spPr bwMode="auto">
          <a:xfrm>
            <a:off x="304800" y="16002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The </a:t>
            </a:r>
            <a:r>
              <a:rPr lang="en-US" altLang="en-US">
                <a:solidFill>
                  <a:srgbClr val="33CC33"/>
                </a:solidFill>
              </a:rPr>
              <a:t>reflection</a:t>
            </a:r>
            <a:r>
              <a:rPr lang="en-US" altLang="en-US"/>
              <a:t> image of (</a:t>
            </a:r>
            <a:r>
              <a:rPr lang="en-US" altLang="en-US" i="1">
                <a:solidFill>
                  <a:srgbClr val="3333FF"/>
                </a:solidFill>
              </a:rPr>
              <a:t>x</a:t>
            </a:r>
            <a:r>
              <a:rPr lang="en-US" altLang="en-US">
                <a:solidFill>
                  <a:srgbClr val="3333FF"/>
                </a:solidFill>
              </a:rPr>
              <a:t>, </a:t>
            </a:r>
            <a:r>
              <a:rPr lang="en-US" altLang="en-US" i="1">
                <a:solidFill>
                  <a:srgbClr val="3333FF"/>
                </a:solidFill>
              </a:rPr>
              <a:t>y</a:t>
            </a:r>
            <a:r>
              <a:rPr lang="en-US" altLang="en-US"/>
              <a:t>) is (</a:t>
            </a:r>
            <a:r>
              <a:rPr lang="en-US" altLang="en-US">
                <a:solidFill>
                  <a:srgbClr val="33CC33"/>
                </a:solidFill>
              </a:rPr>
              <a:t>–</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a:t>
            </a:r>
            <a:endParaRPr lang="en-US" altLang="en-US" b="1" i="1"/>
          </a:p>
        </p:txBody>
      </p:sp>
      <p:grpSp>
        <p:nvGrpSpPr>
          <p:cNvPr id="185389" name="Group 45"/>
          <p:cNvGrpSpPr>
            <a:grpSpLocks/>
          </p:cNvGrpSpPr>
          <p:nvPr/>
        </p:nvGrpSpPr>
        <p:grpSpPr bwMode="auto">
          <a:xfrm>
            <a:off x="533400" y="2438400"/>
            <a:ext cx="4495800" cy="1187450"/>
            <a:chOff x="336" y="1680"/>
            <a:chExt cx="2832" cy="748"/>
          </a:xfrm>
        </p:grpSpPr>
        <p:sp>
          <p:nvSpPr>
            <p:cNvPr id="14348" name="Rectangle 39"/>
            <p:cNvSpPr>
              <a:spLocks noChangeArrowheads="1"/>
            </p:cNvSpPr>
            <p:nvPr/>
          </p:nvSpPr>
          <p:spPr bwMode="auto">
            <a:xfrm>
              <a:off x="336" y="1680"/>
              <a:ext cx="283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J</a:t>
              </a:r>
              <a:r>
                <a:rPr lang="en-US" altLang="en-US"/>
                <a:t>(</a:t>
              </a:r>
              <a:r>
                <a:rPr lang="en-US" altLang="en-US">
                  <a:solidFill>
                    <a:srgbClr val="3333FF"/>
                  </a:solidFill>
                </a:rPr>
                <a:t>1, –2</a:t>
              </a:r>
              <a:r>
                <a:rPr lang="en-US" altLang="en-US"/>
                <a:t>)     </a:t>
              </a:r>
              <a:r>
                <a:rPr lang="en-US" altLang="en-US" i="1"/>
                <a:t>J’</a:t>
              </a:r>
              <a:r>
                <a:rPr lang="en-US" altLang="en-US"/>
                <a:t>(</a:t>
              </a:r>
              <a:r>
                <a:rPr lang="en-US" altLang="en-US">
                  <a:solidFill>
                    <a:srgbClr val="33CC33"/>
                  </a:solidFill>
                </a:rPr>
                <a:t>–1, –2</a:t>
              </a:r>
              <a:r>
                <a:rPr lang="en-US" altLang="en-US"/>
                <a:t>),         </a:t>
              </a:r>
              <a:r>
                <a:rPr lang="en-US" altLang="en-US" i="1"/>
                <a:t>K</a:t>
              </a:r>
              <a:r>
                <a:rPr lang="en-US" altLang="en-US"/>
                <a:t>(</a:t>
              </a:r>
              <a:r>
                <a:rPr lang="en-US" altLang="en-US">
                  <a:solidFill>
                    <a:srgbClr val="3333FF"/>
                  </a:solidFill>
                </a:rPr>
                <a:t>4, –2</a:t>
              </a:r>
              <a:r>
                <a:rPr lang="en-US" altLang="en-US"/>
                <a:t>)    </a:t>
              </a:r>
              <a:r>
                <a:rPr lang="en-US" altLang="en-US" i="1"/>
                <a:t>K’</a:t>
              </a:r>
              <a:r>
                <a:rPr lang="en-US" altLang="en-US"/>
                <a:t>(</a:t>
              </a:r>
              <a:r>
                <a:rPr lang="en-US" altLang="en-US">
                  <a:solidFill>
                    <a:srgbClr val="33CC33"/>
                  </a:solidFill>
                </a:rPr>
                <a:t>–4, –2</a:t>
              </a:r>
              <a:r>
                <a:rPr lang="en-US" altLang="en-US"/>
                <a:t>), and </a:t>
              </a:r>
              <a:r>
                <a:rPr lang="en-US" altLang="en-US" i="1"/>
                <a:t> L</a:t>
              </a:r>
              <a:r>
                <a:rPr lang="en-US" altLang="en-US"/>
                <a:t>(</a:t>
              </a:r>
              <a:r>
                <a:rPr lang="en-US" altLang="en-US">
                  <a:solidFill>
                    <a:srgbClr val="3333FF"/>
                  </a:solidFill>
                </a:rPr>
                <a:t>3, 0</a:t>
              </a:r>
              <a:r>
                <a:rPr lang="en-US" altLang="en-US"/>
                <a:t>)      </a:t>
              </a:r>
              <a:r>
                <a:rPr lang="en-US" altLang="en-US" i="1"/>
                <a:t>L</a:t>
              </a:r>
              <a:r>
                <a:rPr lang="en-US" altLang="en-US"/>
                <a:t>’(</a:t>
              </a:r>
              <a:r>
                <a:rPr lang="en-US" altLang="en-US">
                  <a:solidFill>
                    <a:srgbClr val="33CC33"/>
                  </a:solidFill>
                </a:rPr>
                <a:t>–3, 0</a:t>
              </a:r>
              <a:r>
                <a:rPr lang="en-US" altLang="en-US"/>
                <a:t>).        </a:t>
              </a:r>
            </a:p>
          </p:txBody>
        </p:sp>
        <p:pic>
          <p:nvPicPr>
            <p:cNvPr id="14349" name="Picture 4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8" y="2229"/>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4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1746"/>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4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7" y="1986"/>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5387" name="Text Box 43"/>
          <p:cNvSpPr txBox="1">
            <a:spLocks noChangeArrowheads="1"/>
          </p:cNvSpPr>
          <p:nvPr/>
        </p:nvSpPr>
        <p:spPr bwMode="auto">
          <a:xfrm>
            <a:off x="304800" y="5867400"/>
            <a:ext cx="645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Graph the image and preimages.</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85389"/>
                                        </p:tgtEl>
                                        <p:attrNameLst>
                                          <p:attrName>style.visibility</p:attrName>
                                        </p:attrNameLst>
                                      </p:cBhvr>
                                      <p:to>
                                        <p:strVal val="visible"/>
                                      </p:to>
                                    </p:set>
                                    <p:anim calcmode="lin" valueType="num">
                                      <p:cBhvr>
                                        <p:cTn id="7" dur="1000" fill="hold"/>
                                        <p:tgtEl>
                                          <p:spTgt spid="185389"/>
                                        </p:tgtEl>
                                        <p:attrNameLst>
                                          <p:attrName>ppt_x</p:attrName>
                                        </p:attrNameLst>
                                      </p:cBhvr>
                                      <p:tavLst>
                                        <p:tav tm="0">
                                          <p:val>
                                            <p:strVal val="#ppt_x-.2"/>
                                          </p:val>
                                        </p:tav>
                                        <p:tav tm="100000">
                                          <p:val>
                                            <p:strVal val="#ppt_x"/>
                                          </p:val>
                                        </p:tav>
                                      </p:tavLst>
                                    </p:anim>
                                    <p:anim calcmode="lin" valueType="num">
                                      <p:cBhvr>
                                        <p:cTn id="8" dur="1000" fill="hold"/>
                                        <p:tgtEl>
                                          <p:spTgt spid="18538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538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85375"/>
                                        </p:tgtEl>
                                        <p:attrNameLst>
                                          <p:attrName>style.visibility</p:attrName>
                                        </p:attrNameLst>
                                      </p:cBhvr>
                                      <p:to>
                                        <p:strVal val="visible"/>
                                      </p:to>
                                    </p:set>
                                    <p:animEffect transition="in" filter="checkerboard(across)">
                                      <p:cBhvr>
                                        <p:cTn id="14" dur="500"/>
                                        <p:tgtEl>
                                          <p:spTgt spid="18537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185390"/>
                                        </p:tgtEl>
                                        <p:attrNameLst>
                                          <p:attrName>style.visibility</p:attrName>
                                        </p:attrNameLst>
                                      </p:cBhvr>
                                      <p:to>
                                        <p:strVal val="visible"/>
                                      </p:to>
                                    </p:set>
                                    <p:anim calcmode="lin" valueType="num">
                                      <p:cBhvr>
                                        <p:cTn id="19" dur="1000" fill="hold"/>
                                        <p:tgtEl>
                                          <p:spTgt spid="185390"/>
                                        </p:tgtEl>
                                        <p:attrNameLst>
                                          <p:attrName>ppt_w</p:attrName>
                                        </p:attrNameLst>
                                      </p:cBhvr>
                                      <p:tavLst>
                                        <p:tav tm="0">
                                          <p:val>
                                            <p:strVal val="#ppt_w*0.70"/>
                                          </p:val>
                                        </p:tav>
                                        <p:tav tm="100000">
                                          <p:val>
                                            <p:strVal val="#ppt_w"/>
                                          </p:val>
                                        </p:tav>
                                      </p:tavLst>
                                    </p:anim>
                                    <p:anim calcmode="lin" valueType="num">
                                      <p:cBhvr>
                                        <p:cTn id="20" dur="1000" fill="hold"/>
                                        <p:tgtEl>
                                          <p:spTgt spid="185390"/>
                                        </p:tgtEl>
                                        <p:attrNameLst>
                                          <p:attrName>ppt_h</p:attrName>
                                        </p:attrNameLst>
                                      </p:cBhvr>
                                      <p:tavLst>
                                        <p:tav tm="0">
                                          <p:val>
                                            <p:strVal val="#ppt_h"/>
                                          </p:val>
                                        </p:tav>
                                        <p:tav tm="100000">
                                          <p:val>
                                            <p:strVal val="#ppt_h"/>
                                          </p:val>
                                        </p:tav>
                                      </p:tavLst>
                                    </p:anim>
                                    <p:animEffect transition="in" filter="fade">
                                      <p:cBhvr>
                                        <p:cTn id="21" dur="1000"/>
                                        <p:tgtEl>
                                          <p:spTgt spid="1853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nodeType="clickEffect">
                                  <p:stCondLst>
                                    <p:cond delay="0"/>
                                  </p:stCondLst>
                                  <p:iterate type="lt">
                                    <p:tmPct val="5000"/>
                                  </p:iterate>
                                  <p:childTnLst>
                                    <p:set>
                                      <p:cBhvr>
                                        <p:cTn id="25" dur="1" fill="hold">
                                          <p:stCondLst>
                                            <p:cond delay="0"/>
                                          </p:stCondLst>
                                        </p:cTn>
                                        <p:tgtEl>
                                          <p:spTgt spid="185349"/>
                                        </p:tgtEl>
                                        <p:attrNameLst>
                                          <p:attrName>style.visibility</p:attrName>
                                        </p:attrNameLst>
                                      </p:cBhvr>
                                      <p:to>
                                        <p:strVal val="visible"/>
                                      </p:to>
                                    </p:set>
                                    <p:anim calcmode="lin" valueType="num">
                                      <p:cBhvr>
                                        <p:cTn id="26" dur="1000" fill="hold"/>
                                        <p:tgtEl>
                                          <p:spTgt spid="185349"/>
                                        </p:tgtEl>
                                        <p:attrNameLst>
                                          <p:attrName>ppt_w</p:attrName>
                                        </p:attrNameLst>
                                      </p:cBhvr>
                                      <p:tavLst>
                                        <p:tav tm="0">
                                          <p:val>
                                            <p:fltVal val="0"/>
                                          </p:val>
                                        </p:tav>
                                        <p:tav tm="100000">
                                          <p:val>
                                            <p:strVal val="#ppt_w"/>
                                          </p:val>
                                        </p:tav>
                                      </p:tavLst>
                                    </p:anim>
                                    <p:anim calcmode="lin" valueType="num">
                                      <p:cBhvr>
                                        <p:cTn id="27" dur="1000" fill="hold"/>
                                        <p:tgtEl>
                                          <p:spTgt spid="185349"/>
                                        </p:tgtEl>
                                        <p:attrNameLst>
                                          <p:attrName>ppt_h</p:attrName>
                                        </p:attrNameLst>
                                      </p:cBhvr>
                                      <p:tavLst>
                                        <p:tav tm="0">
                                          <p:val>
                                            <p:fltVal val="0"/>
                                          </p:val>
                                        </p:tav>
                                        <p:tav tm="100000">
                                          <p:val>
                                            <p:strVal val="#ppt_h"/>
                                          </p:val>
                                        </p:tav>
                                      </p:tavLst>
                                    </p:anim>
                                    <p:anim calcmode="lin" valueType="num">
                                      <p:cBhvr>
                                        <p:cTn id="28" dur="1000" fill="hold"/>
                                        <p:tgtEl>
                                          <p:spTgt spid="185349"/>
                                        </p:tgtEl>
                                        <p:attrNameLst>
                                          <p:attrName>style.rotation</p:attrName>
                                        </p:attrNameLst>
                                      </p:cBhvr>
                                      <p:tavLst>
                                        <p:tav tm="0">
                                          <p:val>
                                            <p:fltVal val="90"/>
                                          </p:val>
                                        </p:tav>
                                        <p:tav tm="100000">
                                          <p:val>
                                            <p:fltVal val="0"/>
                                          </p:val>
                                        </p:tav>
                                      </p:tavLst>
                                    </p:anim>
                                    <p:animEffect transition="in" filter="fade">
                                      <p:cBhvr>
                                        <p:cTn id="29" dur="1000"/>
                                        <p:tgtEl>
                                          <p:spTgt spid="18534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185350"/>
                                        </p:tgtEl>
                                        <p:attrNameLst>
                                          <p:attrName>style.visibility</p:attrName>
                                        </p:attrNameLst>
                                      </p:cBhvr>
                                      <p:to>
                                        <p:strVal val="visible"/>
                                      </p:to>
                                    </p:set>
                                    <p:animEffect transition="in" filter="dissolve">
                                      <p:cBhvr>
                                        <p:cTn id="34" dur="500"/>
                                        <p:tgtEl>
                                          <p:spTgt spid="18535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185358"/>
                                        </p:tgtEl>
                                        <p:attrNameLst>
                                          <p:attrName>style.visibility</p:attrName>
                                        </p:attrNameLst>
                                      </p:cBhvr>
                                      <p:to>
                                        <p:strVal val="visible"/>
                                      </p:to>
                                    </p:set>
                                    <p:animEffect transition="in" filter="dissolve">
                                      <p:cBhvr>
                                        <p:cTn id="39" dur="500"/>
                                        <p:tgtEl>
                                          <p:spTgt spid="18535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nodeType="clickEffect">
                                  <p:stCondLst>
                                    <p:cond delay="0"/>
                                  </p:stCondLst>
                                  <p:childTnLst>
                                    <p:set>
                                      <p:cBhvr>
                                        <p:cTn id="43" dur="1" fill="hold">
                                          <p:stCondLst>
                                            <p:cond delay="0"/>
                                          </p:stCondLst>
                                        </p:cTn>
                                        <p:tgtEl>
                                          <p:spTgt spid="185366"/>
                                        </p:tgtEl>
                                        <p:attrNameLst>
                                          <p:attrName>style.visibility</p:attrName>
                                        </p:attrNameLst>
                                      </p:cBhvr>
                                      <p:to>
                                        <p:strVal val="visible"/>
                                      </p:to>
                                    </p:set>
                                    <p:animEffect transition="in" filter="dissolve">
                                      <p:cBhvr>
                                        <p:cTn id="44" dur="500"/>
                                        <p:tgtEl>
                                          <p:spTgt spid="18536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85387"/>
                                        </p:tgtEl>
                                        <p:attrNameLst>
                                          <p:attrName>style.visibility</p:attrName>
                                        </p:attrNameLst>
                                      </p:cBhvr>
                                      <p:to>
                                        <p:strVal val="visible"/>
                                      </p:to>
                                    </p:set>
                                    <p:animEffect transition="in" filter="box(in)">
                                      <p:cBhvr>
                                        <p:cTn id="49" dur="500"/>
                                        <p:tgtEl>
                                          <p:spTgt spid="185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75" grpId="0"/>
      <p:bldP spid="18538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8" y="1566863"/>
            <a:ext cx="77819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3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200400"/>
            <a:ext cx="2819400" cy="276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Art Application</a:t>
            </a:r>
          </a:p>
        </p:txBody>
      </p:sp>
      <p:sp>
        <p:nvSpPr>
          <p:cNvPr id="16388" name="Text Box 8"/>
          <p:cNvSpPr txBox="1">
            <a:spLocks noChangeArrowheads="1"/>
          </p:cNvSpPr>
          <p:nvPr/>
        </p:nvSpPr>
        <p:spPr bwMode="auto">
          <a:xfrm>
            <a:off x="457200" y="1314450"/>
            <a:ext cx="7864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Sean reflects a design across line </a:t>
            </a:r>
            <a:r>
              <a:rPr lang="en-US" altLang="en-US" b="1" i="1"/>
              <a:t>p </a:t>
            </a:r>
            <a:r>
              <a:rPr lang="en-US" altLang="en-US" b="1"/>
              <a:t>and then reflects the image across line</a:t>
            </a:r>
            <a:r>
              <a:rPr lang="en-US" altLang="en-US" b="1" i="1"/>
              <a:t> q. </a:t>
            </a:r>
            <a:r>
              <a:rPr lang="en-US" altLang="en-US" b="1"/>
              <a:t>Describe a single transformation that moves the design from the original position to the final position.</a:t>
            </a:r>
          </a:p>
        </p:txBody>
      </p:sp>
      <p:sp>
        <p:nvSpPr>
          <p:cNvPr id="186378" name="Text Box 10"/>
          <p:cNvSpPr txBox="1">
            <a:spLocks noChangeArrowheads="1"/>
          </p:cNvSpPr>
          <p:nvPr/>
        </p:nvSpPr>
        <p:spPr bwMode="auto">
          <a:xfrm>
            <a:off x="457200" y="3371850"/>
            <a:ext cx="5867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Theorem 12-4-2, the composition of two reflections across parallel lines is equivalent to a translation perpendicular to the lines. By Theorem 12-4-2, the translation vector is 2(5 cm) = 10 cm to the right.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6373"/>
                                        </p:tgtEl>
                                        <p:attrNameLst>
                                          <p:attrName>style.visibility</p:attrName>
                                        </p:attrNameLst>
                                      </p:cBhvr>
                                      <p:to>
                                        <p:strVal val="visible"/>
                                      </p:to>
                                    </p:set>
                                    <p:anim calcmode="lin" valueType="num">
                                      <p:cBhvr>
                                        <p:cTn id="7" dur="1000" fill="hold"/>
                                        <p:tgtEl>
                                          <p:spTgt spid="186373"/>
                                        </p:tgtEl>
                                        <p:attrNameLst>
                                          <p:attrName>ppt_w</p:attrName>
                                        </p:attrNameLst>
                                      </p:cBhvr>
                                      <p:tavLst>
                                        <p:tav tm="0">
                                          <p:val>
                                            <p:fltVal val="0"/>
                                          </p:val>
                                        </p:tav>
                                        <p:tav tm="100000">
                                          <p:val>
                                            <p:strVal val="#ppt_w"/>
                                          </p:val>
                                        </p:tav>
                                      </p:tavLst>
                                    </p:anim>
                                    <p:anim calcmode="lin" valueType="num">
                                      <p:cBhvr>
                                        <p:cTn id="8" dur="1000" fill="hold"/>
                                        <p:tgtEl>
                                          <p:spTgt spid="186373"/>
                                        </p:tgtEl>
                                        <p:attrNameLst>
                                          <p:attrName>ppt_h</p:attrName>
                                        </p:attrNameLst>
                                      </p:cBhvr>
                                      <p:tavLst>
                                        <p:tav tm="0">
                                          <p:val>
                                            <p:fltVal val="0"/>
                                          </p:val>
                                        </p:tav>
                                        <p:tav tm="100000">
                                          <p:val>
                                            <p:strVal val="#ppt_h"/>
                                          </p:val>
                                        </p:tav>
                                      </p:tavLst>
                                    </p:anim>
                                    <p:anim calcmode="lin" valueType="num">
                                      <p:cBhvr>
                                        <p:cTn id="9" dur="1000" fill="hold"/>
                                        <p:tgtEl>
                                          <p:spTgt spid="186373"/>
                                        </p:tgtEl>
                                        <p:attrNameLst>
                                          <p:attrName>style.rotation</p:attrName>
                                        </p:attrNameLst>
                                      </p:cBhvr>
                                      <p:tavLst>
                                        <p:tav tm="0">
                                          <p:val>
                                            <p:fltVal val="90"/>
                                          </p:val>
                                        </p:tav>
                                        <p:tav tm="100000">
                                          <p:val>
                                            <p:fltVal val="0"/>
                                          </p:val>
                                        </p:tav>
                                      </p:tavLst>
                                    </p:anim>
                                    <p:animEffect transition="in" filter="fade">
                                      <p:cBhvr>
                                        <p:cTn id="10" dur="1000"/>
                                        <p:tgtEl>
                                          <p:spTgt spid="18637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86378"/>
                                        </p:tgtEl>
                                        <p:attrNameLst>
                                          <p:attrName>style.visibility</p:attrName>
                                        </p:attrNameLst>
                                      </p:cBhvr>
                                      <p:to>
                                        <p:strVal val="visible"/>
                                      </p:to>
                                    </p:set>
                                    <p:animEffect transition="in" filter="dissolve">
                                      <p:cBhvr>
                                        <p:cTn id="15" dur="500"/>
                                        <p:tgtEl>
                                          <p:spTgt spid="1863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7411" name="Text Box 6"/>
          <p:cNvSpPr txBox="1">
            <a:spLocks noChangeArrowheads="1"/>
          </p:cNvSpPr>
          <p:nvPr/>
        </p:nvSpPr>
        <p:spPr bwMode="auto">
          <a:xfrm>
            <a:off x="822325" y="1708150"/>
            <a:ext cx="7864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a:t>
            </a:r>
            <a:r>
              <a:rPr lang="en-US" altLang="en-US" b="1"/>
              <a:t> Suppose Tabitha reflects the figure across line </a:t>
            </a:r>
            <a:r>
              <a:rPr lang="en-US" altLang="en-US" b="1" i="1"/>
              <a:t>n</a:t>
            </a:r>
            <a:r>
              <a:rPr lang="en-US" altLang="en-US" b="1"/>
              <a:t> and then the image across line </a:t>
            </a:r>
            <a:r>
              <a:rPr lang="en-US" altLang="en-US" b="1" i="1"/>
              <a:t>p</a:t>
            </a:r>
            <a:r>
              <a:rPr lang="en-US" altLang="en-US" b="1"/>
              <a:t>. Describe a single transformation that is equivalent to the two reflections.</a:t>
            </a:r>
            <a:endParaRPr lang="en-US" altLang="en-US" b="1">
              <a:solidFill>
                <a:srgbClr val="FF0000"/>
              </a:solidFill>
            </a:endParaRPr>
          </a:p>
        </p:txBody>
      </p:sp>
      <p:pic>
        <p:nvPicPr>
          <p:cNvPr id="18842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4575" y="3667125"/>
            <a:ext cx="2714625"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8428" name="Group 12"/>
          <p:cNvGrpSpPr>
            <a:grpSpLocks/>
          </p:cNvGrpSpPr>
          <p:nvPr/>
        </p:nvGrpSpPr>
        <p:grpSpPr bwMode="auto">
          <a:xfrm>
            <a:off x="869950" y="4222750"/>
            <a:ext cx="4159250" cy="1187450"/>
            <a:chOff x="548" y="2660"/>
            <a:chExt cx="2620" cy="748"/>
          </a:xfrm>
        </p:grpSpPr>
        <p:sp>
          <p:nvSpPr>
            <p:cNvPr id="17414" name="Text Box 9"/>
            <p:cNvSpPr txBox="1">
              <a:spLocks noChangeArrowheads="1"/>
            </p:cNvSpPr>
            <p:nvPr/>
          </p:nvSpPr>
          <p:spPr bwMode="auto">
            <a:xfrm>
              <a:off x="548" y="2660"/>
              <a:ext cx="260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translation in direction to </a:t>
              </a:r>
              <a:r>
                <a:rPr lang="en-US" altLang="en-US" i="1"/>
                <a:t>n</a:t>
              </a:r>
              <a:r>
                <a:rPr lang="en-US" altLang="en-US"/>
                <a:t> and </a:t>
              </a:r>
              <a:r>
                <a:rPr lang="en-US" altLang="en-US" i="1"/>
                <a:t>p,</a:t>
              </a:r>
              <a:r>
                <a:rPr lang="en-US" altLang="en-US"/>
                <a:t> by distance of 6 in.</a:t>
              </a:r>
            </a:p>
          </p:txBody>
        </p:sp>
        <p:pic>
          <p:nvPicPr>
            <p:cNvPr id="17415" name="Picture 1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 y="2739"/>
              <a:ext cx="156"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8423"/>
                                        </p:tgtEl>
                                        <p:attrNameLst>
                                          <p:attrName>style.visibility</p:attrName>
                                        </p:attrNameLst>
                                      </p:cBhvr>
                                      <p:to>
                                        <p:strVal val="visible"/>
                                      </p:to>
                                    </p:set>
                                    <p:anim calcmode="lin" valueType="num">
                                      <p:cBhvr>
                                        <p:cTn id="7" dur="1000" fill="hold"/>
                                        <p:tgtEl>
                                          <p:spTgt spid="188423"/>
                                        </p:tgtEl>
                                        <p:attrNameLst>
                                          <p:attrName>ppt_w</p:attrName>
                                        </p:attrNameLst>
                                      </p:cBhvr>
                                      <p:tavLst>
                                        <p:tav tm="0">
                                          <p:val>
                                            <p:fltVal val="0"/>
                                          </p:val>
                                        </p:tav>
                                        <p:tav tm="100000">
                                          <p:val>
                                            <p:strVal val="#ppt_w"/>
                                          </p:val>
                                        </p:tav>
                                      </p:tavLst>
                                    </p:anim>
                                    <p:anim calcmode="lin" valueType="num">
                                      <p:cBhvr>
                                        <p:cTn id="8" dur="1000" fill="hold"/>
                                        <p:tgtEl>
                                          <p:spTgt spid="188423"/>
                                        </p:tgtEl>
                                        <p:attrNameLst>
                                          <p:attrName>ppt_h</p:attrName>
                                        </p:attrNameLst>
                                      </p:cBhvr>
                                      <p:tavLst>
                                        <p:tav tm="0">
                                          <p:val>
                                            <p:fltVal val="0"/>
                                          </p:val>
                                        </p:tav>
                                        <p:tav tm="100000">
                                          <p:val>
                                            <p:strVal val="#ppt_h"/>
                                          </p:val>
                                        </p:tav>
                                      </p:tavLst>
                                    </p:anim>
                                    <p:anim calcmode="lin" valueType="num">
                                      <p:cBhvr>
                                        <p:cTn id="9" dur="1000" fill="hold"/>
                                        <p:tgtEl>
                                          <p:spTgt spid="188423"/>
                                        </p:tgtEl>
                                        <p:attrNameLst>
                                          <p:attrName>style.rotation</p:attrName>
                                        </p:attrNameLst>
                                      </p:cBhvr>
                                      <p:tavLst>
                                        <p:tav tm="0">
                                          <p:val>
                                            <p:fltVal val="90"/>
                                          </p:val>
                                        </p:tav>
                                        <p:tav tm="100000">
                                          <p:val>
                                            <p:fltVal val="0"/>
                                          </p:val>
                                        </p:tav>
                                      </p:tavLst>
                                    </p:anim>
                                    <p:animEffect transition="in" filter="fade">
                                      <p:cBhvr>
                                        <p:cTn id="10" dur="1000"/>
                                        <p:tgtEl>
                                          <p:spTgt spid="18842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188428"/>
                                        </p:tgtEl>
                                        <p:attrNameLst>
                                          <p:attrName>style.visibility</p:attrName>
                                        </p:attrNameLst>
                                      </p:cBhvr>
                                      <p:to>
                                        <p:strVal val="visible"/>
                                      </p:to>
                                    </p:set>
                                    <p:animEffect transition="in" filter="wipe(up)">
                                      <p:cBhvr>
                                        <p:cTn id="15" dur="3000"/>
                                        <p:tgtEl>
                                          <p:spTgt spid="188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514600"/>
            <a:ext cx="7772400"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3A: Describing Transformations in Terms of Reflections</a:t>
            </a:r>
          </a:p>
        </p:txBody>
      </p:sp>
      <p:sp>
        <p:nvSpPr>
          <p:cNvPr id="19459" name="Text Box 6"/>
          <p:cNvSpPr txBox="1">
            <a:spLocks noChangeArrowheads="1"/>
          </p:cNvSpPr>
          <p:nvPr/>
        </p:nvSpPr>
        <p:spPr bwMode="auto">
          <a:xfrm>
            <a:off x="533400" y="1676400"/>
            <a:ext cx="8169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each figure and draw two lines of reflection that produce an equivalent transformation.</a:t>
            </a:r>
          </a:p>
        </p:txBody>
      </p:sp>
      <p:sp>
        <p:nvSpPr>
          <p:cNvPr id="19460" name="Text Box 8"/>
          <p:cNvSpPr txBox="1">
            <a:spLocks noChangeArrowheads="1"/>
          </p:cNvSpPr>
          <p:nvPr/>
        </p:nvSpPr>
        <p:spPr bwMode="auto">
          <a:xfrm>
            <a:off x="457200" y="2928938"/>
            <a:ext cx="4489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translation: </a:t>
            </a:r>
            <a:r>
              <a:rPr lang="el-GR" altLang="en-US"/>
              <a:t>∆</a:t>
            </a:r>
            <a:r>
              <a:rPr lang="en-US" altLang="en-US" i="1"/>
              <a:t>XYZ</a:t>
            </a:r>
            <a:r>
              <a:rPr lang="en-US" altLang="en-US">
                <a:sym typeface="Wingdings" pitchFamily="2" charset="2"/>
              </a:rPr>
              <a:t> </a:t>
            </a:r>
            <a:r>
              <a:rPr lang="el-GR" altLang="en-US"/>
              <a:t>∆</a:t>
            </a:r>
            <a:r>
              <a:rPr lang="en-US" altLang="en-US" i="1"/>
              <a:t>X’Y’Z’.</a:t>
            </a:r>
            <a:endParaRPr lang="el-GR" altLang="en-US" i="1"/>
          </a:p>
        </p:txBody>
      </p:sp>
      <p:grpSp>
        <p:nvGrpSpPr>
          <p:cNvPr id="190486" name="Group 22"/>
          <p:cNvGrpSpPr>
            <a:grpSpLocks/>
          </p:cNvGrpSpPr>
          <p:nvPr/>
        </p:nvGrpSpPr>
        <p:grpSpPr bwMode="auto">
          <a:xfrm>
            <a:off x="533400" y="3597275"/>
            <a:ext cx="3521075" cy="1187450"/>
            <a:chOff x="336" y="2266"/>
            <a:chExt cx="2218" cy="748"/>
          </a:xfrm>
        </p:grpSpPr>
        <p:sp>
          <p:nvSpPr>
            <p:cNvPr id="19476" name="Text Box 12"/>
            <p:cNvSpPr txBox="1">
              <a:spLocks noChangeArrowheads="1"/>
            </p:cNvSpPr>
            <p:nvPr/>
          </p:nvSpPr>
          <p:spPr bwMode="auto">
            <a:xfrm>
              <a:off x="336" y="2266"/>
              <a:ext cx="22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Draw </a:t>
              </a:r>
              <a:r>
                <a:rPr lang="en-US" altLang="en-US" i="1"/>
                <a:t>YY’ </a:t>
              </a:r>
              <a:r>
                <a:rPr lang="en-US" altLang="en-US"/>
                <a:t>and locate the midpoint </a:t>
              </a:r>
              <a:r>
                <a:rPr lang="en-US" altLang="en-US" i="1"/>
                <a:t>M </a:t>
              </a:r>
              <a:r>
                <a:rPr lang="en-US" altLang="en-US"/>
                <a:t>of</a:t>
              </a:r>
              <a:r>
                <a:rPr lang="en-US" altLang="en-US" i="1"/>
                <a:t> YY’</a:t>
              </a:r>
              <a:endParaRPr lang="en-US" altLang="en-US" b="1"/>
            </a:p>
          </p:txBody>
        </p:sp>
        <p:sp>
          <p:nvSpPr>
            <p:cNvPr id="19477" name="Line 18"/>
            <p:cNvSpPr>
              <a:spLocks noChangeShapeType="1"/>
            </p:cNvSpPr>
            <p:nvPr/>
          </p:nvSpPr>
          <p:spPr bwMode="auto">
            <a:xfrm>
              <a:off x="1728" y="2304"/>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8" name="Line 19"/>
            <p:cNvSpPr>
              <a:spLocks noChangeShapeType="1"/>
            </p:cNvSpPr>
            <p:nvPr/>
          </p:nvSpPr>
          <p:spPr bwMode="auto">
            <a:xfrm>
              <a:off x="672" y="2778"/>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0488" name="Group 24"/>
          <p:cNvGrpSpPr>
            <a:grpSpLocks/>
          </p:cNvGrpSpPr>
          <p:nvPr/>
        </p:nvGrpSpPr>
        <p:grpSpPr bwMode="auto">
          <a:xfrm>
            <a:off x="517525" y="4848225"/>
            <a:ext cx="3749675" cy="1552575"/>
            <a:chOff x="336" y="2958"/>
            <a:chExt cx="2362" cy="978"/>
          </a:xfrm>
        </p:grpSpPr>
        <p:sp>
          <p:nvSpPr>
            <p:cNvPr id="19473" name="Text Box 13"/>
            <p:cNvSpPr txBox="1">
              <a:spLocks noChangeArrowheads="1"/>
            </p:cNvSpPr>
            <p:nvPr/>
          </p:nvSpPr>
          <p:spPr bwMode="auto">
            <a:xfrm>
              <a:off x="336" y="2958"/>
              <a:ext cx="2362"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Draw the perpendicular bisectors of </a:t>
              </a:r>
              <a:r>
                <a:rPr lang="en-US" altLang="en-US" i="1"/>
                <a:t>YM</a:t>
              </a:r>
              <a:r>
                <a:rPr lang="en-US" altLang="en-US"/>
                <a:t> and </a:t>
              </a:r>
              <a:r>
                <a:rPr lang="en-US" altLang="en-US" i="1"/>
                <a:t>Y’M.</a:t>
              </a:r>
              <a:endParaRPr lang="en-US" altLang="en-US" b="1"/>
            </a:p>
          </p:txBody>
        </p:sp>
        <p:sp>
          <p:nvSpPr>
            <p:cNvPr id="19474" name="Line 20"/>
            <p:cNvSpPr>
              <a:spLocks noChangeShapeType="1"/>
            </p:cNvSpPr>
            <p:nvPr/>
          </p:nvSpPr>
          <p:spPr bwMode="auto">
            <a:xfrm>
              <a:off x="1593" y="345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5" name="Line 21"/>
            <p:cNvSpPr>
              <a:spLocks noChangeShapeType="1"/>
            </p:cNvSpPr>
            <p:nvPr/>
          </p:nvSpPr>
          <p:spPr bwMode="auto">
            <a:xfrm>
              <a:off x="432" y="3696"/>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9463" name="Picture 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819400"/>
            <a:ext cx="15811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4" name="Picture 4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819400"/>
            <a:ext cx="18288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90529" name="Group 65"/>
          <p:cNvGrpSpPr>
            <a:grpSpLocks/>
          </p:cNvGrpSpPr>
          <p:nvPr/>
        </p:nvGrpSpPr>
        <p:grpSpPr bwMode="auto">
          <a:xfrm>
            <a:off x="5257800" y="4572000"/>
            <a:ext cx="3495675" cy="1571625"/>
            <a:chOff x="3208" y="2880"/>
            <a:chExt cx="2202" cy="990"/>
          </a:xfrm>
        </p:grpSpPr>
        <p:pic>
          <p:nvPicPr>
            <p:cNvPr id="19466"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8" y="2880"/>
              <a:ext cx="996" cy="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7"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8" y="2914"/>
              <a:ext cx="1152" cy="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8" name="Line 51"/>
            <p:cNvSpPr>
              <a:spLocks noChangeShapeType="1"/>
            </p:cNvSpPr>
            <p:nvPr/>
          </p:nvSpPr>
          <p:spPr bwMode="auto">
            <a:xfrm flipV="1">
              <a:off x="4114" y="3223"/>
              <a:ext cx="1200"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9" name="Line 54"/>
            <p:cNvSpPr>
              <a:spLocks noChangeShapeType="1"/>
            </p:cNvSpPr>
            <p:nvPr/>
          </p:nvSpPr>
          <p:spPr bwMode="auto">
            <a:xfrm flipH="1">
              <a:off x="4392" y="2968"/>
              <a:ext cx="10" cy="834"/>
            </a:xfrm>
            <a:prstGeom prst="line">
              <a:avLst/>
            </a:prstGeom>
            <a:noFill/>
            <a:ln w="28575">
              <a:solidFill>
                <a:schemeClr val="tx1"/>
              </a:solidFill>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0" name="Line 55"/>
            <p:cNvSpPr>
              <a:spLocks noChangeShapeType="1"/>
            </p:cNvSpPr>
            <p:nvPr/>
          </p:nvSpPr>
          <p:spPr bwMode="auto">
            <a:xfrm flipH="1">
              <a:off x="4982" y="2976"/>
              <a:ext cx="10" cy="834"/>
            </a:xfrm>
            <a:prstGeom prst="line">
              <a:avLst/>
            </a:prstGeom>
            <a:noFill/>
            <a:ln w="28575">
              <a:solidFill>
                <a:schemeClr val="tx1"/>
              </a:solidFill>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1" name="Oval 56"/>
            <p:cNvSpPr>
              <a:spLocks noChangeArrowheads="1"/>
            </p:cNvSpPr>
            <p:nvPr/>
          </p:nvSpPr>
          <p:spPr bwMode="auto">
            <a:xfrm>
              <a:off x="4690" y="320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9472" name="Text Box 64"/>
            <p:cNvSpPr txBox="1">
              <a:spLocks noChangeArrowheads="1"/>
            </p:cNvSpPr>
            <p:nvPr/>
          </p:nvSpPr>
          <p:spPr bwMode="auto">
            <a:xfrm>
              <a:off x="4574" y="2928"/>
              <a:ext cx="3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0486"/>
                                        </p:tgtEl>
                                        <p:attrNameLst>
                                          <p:attrName>style.visibility</p:attrName>
                                        </p:attrNameLst>
                                      </p:cBhvr>
                                      <p:to>
                                        <p:strVal val="visible"/>
                                      </p:to>
                                    </p:set>
                                    <p:anim calcmode="lin" valueType="num">
                                      <p:cBhvr>
                                        <p:cTn id="7" dur="1000" fill="hold"/>
                                        <p:tgtEl>
                                          <p:spTgt spid="190486"/>
                                        </p:tgtEl>
                                        <p:attrNameLst>
                                          <p:attrName>ppt_x</p:attrName>
                                        </p:attrNameLst>
                                      </p:cBhvr>
                                      <p:tavLst>
                                        <p:tav tm="0">
                                          <p:val>
                                            <p:strVal val="#ppt_x-.2"/>
                                          </p:val>
                                        </p:tav>
                                        <p:tav tm="100000">
                                          <p:val>
                                            <p:strVal val="#ppt_x"/>
                                          </p:val>
                                        </p:tav>
                                      </p:tavLst>
                                    </p:anim>
                                    <p:anim calcmode="lin" valueType="num">
                                      <p:cBhvr>
                                        <p:cTn id="8" dur="1000" fill="hold"/>
                                        <p:tgtEl>
                                          <p:spTgt spid="19048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048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90488"/>
                                        </p:tgtEl>
                                        <p:attrNameLst>
                                          <p:attrName>style.visibility</p:attrName>
                                        </p:attrNameLst>
                                      </p:cBhvr>
                                      <p:to>
                                        <p:strVal val="visible"/>
                                      </p:to>
                                    </p:set>
                                    <p:anim calcmode="lin" valueType="num">
                                      <p:cBhvr>
                                        <p:cTn id="14" dur="1000" fill="hold"/>
                                        <p:tgtEl>
                                          <p:spTgt spid="190488"/>
                                        </p:tgtEl>
                                        <p:attrNameLst>
                                          <p:attrName>ppt_x</p:attrName>
                                        </p:attrNameLst>
                                      </p:cBhvr>
                                      <p:tavLst>
                                        <p:tav tm="0">
                                          <p:val>
                                            <p:strVal val="#ppt_x-.2"/>
                                          </p:val>
                                        </p:tav>
                                        <p:tav tm="100000">
                                          <p:val>
                                            <p:strVal val="#ppt_x"/>
                                          </p:val>
                                        </p:tav>
                                      </p:tavLst>
                                    </p:anim>
                                    <p:anim calcmode="lin" valueType="num">
                                      <p:cBhvr>
                                        <p:cTn id="15" dur="1000" fill="hold"/>
                                        <p:tgtEl>
                                          <p:spTgt spid="19048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9048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190529"/>
                                        </p:tgtEl>
                                        <p:attrNameLst>
                                          <p:attrName>style.visibility</p:attrName>
                                        </p:attrNameLst>
                                      </p:cBhvr>
                                      <p:to>
                                        <p:strVal val="visible"/>
                                      </p:to>
                                    </p:set>
                                    <p:animEffect transition="in" filter="box(in)">
                                      <p:cBhvr>
                                        <p:cTn id="21" dur="500"/>
                                        <p:tgtEl>
                                          <p:spTgt spid="190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3B: Describing Transformations in Terms of Reflections</a:t>
            </a:r>
          </a:p>
        </p:txBody>
      </p:sp>
      <p:sp>
        <p:nvSpPr>
          <p:cNvPr id="20483" name="Text Box 6"/>
          <p:cNvSpPr txBox="1">
            <a:spLocks noChangeArrowheads="1"/>
          </p:cNvSpPr>
          <p:nvPr/>
        </p:nvSpPr>
        <p:spPr bwMode="auto">
          <a:xfrm>
            <a:off x="304800" y="3048000"/>
            <a:ext cx="4154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Rotation with center </a:t>
            </a:r>
            <a:r>
              <a:rPr lang="en-US" altLang="en-US" b="1" i="1"/>
              <a:t>P;</a:t>
            </a:r>
            <a:endParaRPr lang="en-US" altLang="en-US" b="1"/>
          </a:p>
        </p:txBody>
      </p:sp>
      <p:sp>
        <p:nvSpPr>
          <p:cNvPr id="20484" name="Text Box 7"/>
          <p:cNvSpPr txBox="1">
            <a:spLocks noChangeArrowheads="1"/>
          </p:cNvSpPr>
          <p:nvPr/>
        </p:nvSpPr>
        <p:spPr bwMode="auto">
          <a:xfrm>
            <a:off x="304800" y="3581400"/>
            <a:ext cx="2981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ABCD </a:t>
            </a:r>
            <a:r>
              <a:rPr lang="en-US" altLang="en-US" b="1" i="1">
                <a:sym typeface="Wingdings" pitchFamily="2" charset="2"/>
              </a:rPr>
              <a:t></a:t>
            </a:r>
            <a:r>
              <a:rPr lang="en-US" altLang="en-US" b="1" i="1"/>
              <a:t> A’B’C’D’</a:t>
            </a:r>
          </a:p>
        </p:txBody>
      </p:sp>
      <p:pic>
        <p:nvPicPr>
          <p:cNvPr id="20485"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295400"/>
            <a:ext cx="1754188" cy="260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1508" name="Text Box 20"/>
          <p:cNvSpPr txBox="1">
            <a:spLocks noChangeArrowheads="1"/>
          </p:cNvSpPr>
          <p:nvPr/>
        </p:nvSpPr>
        <p:spPr bwMode="auto">
          <a:xfrm>
            <a:off x="533400" y="5334000"/>
            <a:ext cx="43973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Step 2 </a:t>
            </a:r>
            <a:r>
              <a:rPr lang="en-US" altLang="en-US"/>
              <a:t>Draw the bisectors of </a:t>
            </a:r>
            <a:r>
              <a:rPr lang="en-US" altLang="en-US">
                <a:sym typeface="Symbol" pitchFamily="18" charset="2"/>
              </a:rPr>
              <a:t></a:t>
            </a:r>
            <a:r>
              <a:rPr lang="en-US" altLang="en-US" i="1">
                <a:sym typeface="Symbol" pitchFamily="18" charset="2"/>
              </a:rPr>
              <a:t>APX</a:t>
            </a:r>
            <a:r>
              <a:rPr lang="en-US" altLang="en-US"/>
              <a:t> and </a:t>
            </a:r>
            <a:r>
              <a:rPr lang="en-US" altLang="en-US">
                <a:sym typeface="Symbol" pitchFamily="18" charset="2"/>
              </a:rPr>
              <a:t></a:t>
            </a:r>
            <a:r>
              <a:rPr lang="en-US" altLang="en-US" i="1">
                <a:sym typeface="Symbol" pitchFamily="18" charset="2"/>
              </a:rPr>
              <a:t>A'PX.</a:t>
            </a:r>
            <a:r>
              <a:rPr lang="en-US" altLang="en-US"/>
              <a:t> </a:t>
            </a:r>
          </a:p>
        </p:txBody>
      </p:sp>
      <p:sp>
        <p:nvSpPr>
          <p:cNvPr id="20487" name="Text Box 51"/>
          <p:cNvSpPr txBox="1">
            <a:spLocks noChangeArrowheads="1"/>
          </p:cNvSpPr>
          <p:nvPr/>
        </p:nvSpPr>
        <p:spPr bwMode="auto">
          <a:xfrm>
            <a:off x="381000" y="1676400"/>
            <a:ext cx="6781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figure and draw two lines of reflection that produce an equivalent transformation.</a:t>
            </a:r>
          </a:p>
        </p:txBody>
      </p:sp>
      <p:grpSp>
        <p:nvGrpSpPr>
          <p:cNvPr id="191541" name="Group 53"/>
          <p:cNvGrpSpPr>
            <a:grpSpLocks/>
          </p:cNvGrpSpPr>
          <p:nvPr/>
        </p:nvGrpSpPr>
        <p:grpSpPr bwMode="auto">
          <a:xfrm>
            <a:off x="533400" y="4114800"/>
            <a:ext cx="4359275" cy="933450"/>
            <a:chOff x="384" y="2352"/>
            <a:chExt cx="2746" cy="588"/>
          </a:xfrm>
        </p:grpSpPr>
        <p:sp>
          <p:nvSpPr>
            <p:cNvPr id="20498" name="Text Box 12"/>
            <p:cNvSpPr txBox="1">
              <a:spLocks noChangeArrowheads="1"/>
            </p:cNvSpPr>
            <p:nvPr/>
          </p:nvSpPr>
          <p:spPr bwMode="auto">
            <a:xfrm>
              <a:off x="384" y="2352"/>
              <a:ext cx="2746" cy="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lnSpc>
                  <a:spcPct val="115000"/>
                </a:lnSpc>
              </a:pPr>
              <a:r>
                <a:rPr lang="en-US" altLang="en-US" b="1"/>
                <a:t>Step 1</a:t>
              </a:r>
              <a:r>
                <a:rPr lang="en-US" altLang="en-US"/>
                <a:t> Draw </a:t>
              </a:r>
              <a:r>
                <a:rPr lang="en-US" altLang="en-US">
                  <a:sym typeface="Symbol" pitchFamily="18" charset="2"/>
                </a:rPr>
                <a:t></a:t>
              </a:r>
              <a:r>
                <a:rPr lang="en-US" altLang="en-US" i="1">
                  <a:sym typeface="Symbol" pitchFamily="18" charset="2"/>
                </a:rPr>
                <a:t>APA</a:t>
              </a:r>
              <a:r>
                <a:rPr lang="en-US" altLang="en-US">
                  <a:sym typeface="Symbol" pitchFamily="18" charset="2"/>
                </a:rPr>
                <a:t>'</a:t>
              </a:r>
              <a:r>
                <a:rPr lang="en-US" altLang="en-US"/>
                <a:t>. Draw the angle bisector </a:t>
              </a:r>
              <a:r>
                <a:rPr lang="en-US" altLang="en-US" i="1"/>
                <a:t>PX</a:t>
              </a:r>
              <a:endParaRPr lang="en-US" altLang="en-US" b="1"/>
            </a:p>
          </p:txBody>
        </p:sp>
        <p:sp>
          <p:nvSpPr>
            <p:cNvPr id="20499" name="Line 52"/>
            <p:cNvSpPr>
              <a:spLocks noChangeShapeType="1"/>
            </p:cNvSpPr>
            <p:nvPr/>
          </p:nvSpPr>
          <p:spPr bwMode="auto">
            <a:xfrm>
              <a:off x="2235" y="2695"/>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1550" name="Group 62"/>
          <p:cNvGrpSpPr>
            <a:grpSpLocks/>
          </p:cNvGrpSpPr>
          <p:nvPr/>
        </p:nvGrpSpPr>
        <p:grpSpPr bwMode="auto">
          <a:xfrm>
            <a:off x="6704013" y="3886200"/>
            <a:ext cx="2439987" cy="2600325"/>
            <a:chOff x="4223" y="2448"/>
            <a:chExt cx="1537" cy="1638"/>
          </a:xfrm>
        </p:grpSpPr>
        <p:pic>
          <p:nvPicPr>
            <p:cNvPr id="20490" name="Picture 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4" y="2448"/>
              <a:ext cx="1105" cy="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91" name="Line 55"/>
            <p:cNvSpPr>
              <a:spLocks noChangeShapeType="1"/>
            </p:cNvSpPr>
            <p:nvPr/>
          </p:nvSpPr>
          <p:spPr bwMode="auto">
            <a:xfrm>
              <a:off x="4223" y="3230"/>
              <a:ext cx="1488" cy="0"/>
            </a:xfrm>
            <a:prstGeom prst="line">
              <a:avLst/>
            </a:prstGeom>
            <a:noFill/>
            <a:ln w="952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2" name="Line 56"/>
            <p:cNvSpPr>
              <a:spLocks noChangeShapeType="1"/>
            </p:cNvSpPr>
            <p:nvPr/>
          </p:nvSpPr>
          <p:spPr bwMode="auto">
            <a:xfrm flipV="1">
              <a:off x="4773" y="2942"/>
              <a:ext cx="240" cy="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3" name="Line 57"/>
            <p:cNvSpPr>
              <a:spLocks noChangeShapeType="1"/>
            </p:cNvSpPr>
            <p:nvPr/>
          </p:nvSpPr>
          <p:spPr bwMode="auto">
            <a:xfrm>
              <a:off x="4780" y="3222"/>
              <a:ext cx="226" cy="2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4" name="Oval 58"/>
            <p:cNvSpPr>
              <a:spLocks noChangeArrowheads="1"/>
            </p:cNvSpPr>
            <p:nvPr/>
          </p:nvSpPr>
          <p:spPr bwMode="auto">
            <a:xfrm>
              <a:off x="5424" y="3203"/>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5" name="Text Box 59"/>
            <p:cNvSpPr txBox="1">
              <a:spLocks noChangeArrowheads="1"/>
            </p:cNvSpPr>
            <p:nvPr/>
          </p:nvSpPr>
          <p:spPr bwMode="auto">
            <a:xfrm>
              <a:off x="5376" y="300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1800" i="1"/>
                <a:t>X</a:t>
              </a:r>
            </a:p>
          </p:txBody>
        </p:sp>
        <p:sp>
          <p:nvSpPr>
            <p:cNvPr id="20496" name="Line 60"/>
            <p:cNvSpPr>
              <a:spLocks noChangeShapeType="1"/>
            </p:cNvSpPr>
            <p:nvPr/>
          </p:nvSpPr>
          <p:spPr bwMode="auto">
            <a:xfrm flipV="1">
              <a:off x="4300" y="2839"/>
              <a:ext cx="1392" cy="57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7" name="Line 61"/>
            <p:cNvSpPr>
              <a:spLocks noChangeShapeType="1"/>
            </p:cNvSpPr>
            <p:nvPr/>
          </p:nvSpPr>
          <p:spPr bwMode="auto">
            <a:xfrm>
              <a:off x="4306" y="2970"/>
              <a:ext cx="1310" cy="69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91541"/>
                                        </p:tgtEl>
                                        <p:attrNameLst>
                                          <p:attrName>style.visibility</p:attrName>
                                        </p:attrNameLst>
                                      </p:cBhvr>
                                      <p:to>
                                        <p:strVal val="visible"/>
                                      </p:to>
                                    </p:set>
                                    <p:animEffect transition="in" filter="box(in)">
                                      <p:cBhvr>
                                        <p:cTn id="7" dur="500"/>
                                        <p:tgtEl>
                                          <p:spTgt spid="1915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1508"/>
                                        </p:tgtEl>
                                        <p:attrNameLst>
                                          <p:attrName>style.visibility</p:attrName>
                                        </p:attrNameLst>
                                      </p:cBhvr>
                                      <p:to>
                                        <p:strVal val="visible"/>
                                      </p:to>
                                    </p:set>
                                    <p:animEffect transition="in" filter="box(in)">
                                      <p:cBhvr>
                                        <p:cTn id="12" dur="500"/>
                                        <p:tgtEl>
                                          <p:spTgt spid="1915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91550"/>
                                        </p:tgtEl>
                                        <p:attrNameLst>
                                          <p:attrName>style.visibility</p:attrName>
                                        </p:attrNameLst>
                                      </p:cBhvr>
                                      <p:to>
                                        <p:strVal val="visible"/>
                                      </p:to>
                                    </p:set>
                                    <p:animEffect transition="in" filter="box(in)">
                                      <p:cBhvr>
                                        <p:cTn id="17" dur="500"/>
                                        <p:tgtEl>
                                          <p:spTgt spid="1915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0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852488"/>
            <a:ext cx="8229600" cy="50911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solidFill>
                  <a:srgbClr val="3333CC"/>
                </a:solidFill>
              </a:rPr>
              <a:t>Warm Up</a:t>
            </a:r>
          </a:p>
          <a:p>
            <a:pPr eaLnBrk="1" hangingPunct="1"/>
            <a:endParaRPr lang="en-US" altLang="en-US" sz="2800" b="1" dirty="0">
              <a:solidFill>
                <a:srgbClr val="3333CC"/>
              </a:solidFill>
            </a:endParaRPr>
          </a:p>
          <a:p>
            <a:pPr eaLnBrk="1" hangingPunct="1"/>
            <a:r>
              <a:rPr lang="en-US" altLang="en-US" sz="2800" b="1" dirty="0"/>
              <a:t>Determine the coordinates of the image of </a:t>
            </a:r>
            <a:r>
              <a:rPr lang="en-US" altLang="en-US" sz="2800" b="1" i="1" dirty="0"/>
              <a:t>P</a:t>
            </a:r>
            <a:r>
              <a:rPr lang="en-US" altLang="en-US" sz="2800" b="1" dirty="0"/>
              <a:t>(4, –7) under each transformation. </a:t>
            </a:r>
          </a:p>
          <a:p>
            <a:pPr eaLnBrk="1" hangingPunct="1"/>
            <a:r>
              <a:rPr lang="en-US" altLang="en-US" sz="2800" dirty="0">
                <a:solidFill>
                  <a:srgbClr val="FF0000"/>
                </a:solidFill>
              </a:rPr>
              <a:t>		</a:t>
            </a:r>
          </a:p>
        </p:txBody>
      </p:sp>
      <p:sp>
        <p:nvSpPr>
          <p:cNvPr id="3075" name="Text Box 84"/>
          <p:cNvSpPr txBox="1">
            <a:spLocks noChangeArrowheads="1"/>
          </p:cNvSpPr>
          <p:nvPr/>
        </p:nvSpPr>
        <p:spPr bwMode="auto">
          <a:xfrm>
            <a:off x="517525" y="2971800"/>
            <a:ext cx="6581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1. </a:t>
            </a:r>
            <a:r>
              <a:rPr lang="en-US" altLang="en-US" dirty="0"/>
              <a:t>a translation 3 units left and 1 unit up </a:t>
            </a:r>
            <a:endParaRPr lang="en-US" altLang="en-US" b="1" dirty="0"/>
          </a:p>
        </p:txBody>
      </p:sp>
      <p:sp>
        <p:nvSpPr>
          <p:cNvPr id="3076" name="Text Box 86"/>
          <p:cNvSpPr txBox="1">
            <a:spLocks noChangeArrowheads="1"/>
          </p:cNvSpPr>
          <p:nvPr/>
        </p:nvSpPr>
        <p:spPr bwMode="auto">
          <a:xfrm>
            <a:off x="533400" y="3962400"/>
            <a:ext cx="5837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2. </a:t>
            </a:r>
            <a:r>
              <a:rPr lang="en-US" altLang="en-US" dirty="0"/>
              <a:t>a rotation of 90° about the origin</a:t>
            </a:r>
            <a:r>
              <a:rPr lang="en-US" altLang="en-US" b="1" dirty="0"/>
              <a:t> </a:t>
            </a:r>
          </a:p>
        </p:txBody>
      </p:sp>
      <p:sp>
        <p:nvSpPr>
          <p:cNvPr id="7260" name="Text Box 92"/>
          <p:cNvSpPr txBox="1">
            <a:spLocks noChangeArrowheads="1"/>
          </p:cNvSpPr>
          <p:nvPr/>
        </p:nvSpPr>
        <p:spPr bwMode="auto">
          <a:xfrm>
            <a:off x="974725" y="3384550"/>
            <a:ext cx="1260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(1, –6)</a:t>
            </a:r>
          </a:p>
        </p:txBody>
      </p:sp>
      <p:sp>
        <p:nvSpPr>
          <p:cNvPr id="7262" name="Text Box 94"/>
          <p:cNvSpPr txBox="1">
            <a:spLocks noChangeArrowheads="1"/>
          </p:cNvSpPr>
          <p:nvPr/>
        </p:nvSpPr>
        <p:spPr bwMode="auto">
          <a:xfrm>
            <a:off x="976313" y="429895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(7, 4)</a:t>
            </a:r>
          </a:p>
        </p:txBody>
      </p:sp>
      <p:sp>
        <p:nvSpPr>
          <p:cNvPr id="3079" name="Text Box 95"/>
          <p:cNvSpPr txBox="1">
            <a:spLocks noChangeArrowheads="1"/>
          </p:cNvSpPr>
          <p:nvPr/>
        </p:nvSpPr>
        <p:spPr bwMode="auto">
          <a:xfrm>
            <a:off x="533400" y="4953000"/>
            <a:ext cx="515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3. </a:t>
            </a:r>
            <a:r>
              <a:rPr lang="en-US" altLang="en-US" dirty="0"/>
              <a:t>a reflection across the </a:t>
            </a:r>
            <a:r>
              <a:rPr lang="en-US" altLang="en-US" i="1" dirty="0"/>
              <a:t>y</a:t>
            </a:r>
            <a:r>
              <a:rPr lang="en-US" altLang="en-US" dirty="0"/>
              <a:t>-axis</a:t>
            </a:r>
            <a:r>
              <a:rPr lang="en-US" altLang="en-US" b="1" dirty="0"/>
              <a:t> </a:t>
            </a:r>
          </a:p>
        </p:txBody>
      </p:sp>
      <p:sp>
        <p:nvSpPr>
          <p:cNvPr id="7264" name="Text Box 96"/>
          <p:cNvSpPr txBox="1">
            <a:spLocks noChangeArrowheads="1"/>
          </p:cNvSpPr>
          <p:nvPr/>
        </p:nvSpPr>
        <p:spPr bwMode="auto">
          <a:xfrm>
            <a:off x="914400" y="5410200"/>
            <a:ext cx="145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(–4, –7)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60"/>
                                        </p:tgtEl>
                                        <p:attrNameLst>
                                          <p:attrName>style.visibility</p:attrName>
                                        </p:attrNameLst>
                                      </p:cBhvr>
                                      <p:to>
                                        <p:strVal val="visible"/>
                                      </p:to>
                                    </p:set>
                                    <p:animEffect transition="in" filter="dissolve">
                                      <p:cBhvr>
                                        <p:cTn id="7" dur="500"/>
                                        <p:tgtEl>
                                          <p:spTgt spid="72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62"/>
                                        </p:tgtEl>
                                        <p:attrNameLst>
                                          <p:attrName>style.visibility</p:attrName>
                                        </p:attrNameLst>
                                      </p:cBhvr>
                                      <p:to>
                                        <p:strVal val="visible"/>
                                      </p:to>
                                    </p:set>
                                    <p:animEffect transition="in" filter="dissolve">
                                      <p:cBhvr>
                                        <p:cTn id="12" dur="500"/>
                                        <p:tgtEl>
                                          <p:spTgt spid="72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64"/>
                                        </p:tgtEl>
                                        <p:attrNameLst>
                                          <p:attrName>style.visibility</p:attrName>
                                        </p:attrNameLst>
                                      </p:cBhvr>
                                      <p:to>
                                        <p:strVal val="visible"/>
                                      </p:to>
                                    </p:set>
                                    <p:animEffect transition="in" filter="dissolve">
                                      <p:cBhvr>
                                        <p:cTn id="17" dur="500"/>
                                        <p:tgtEl>
                                          <p:spTgt spid="7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60" grpId="0"/>
      <p:bldP spid="7262" grpId="0"/>
      <p:bldP spid="72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5"/>
          <p:cNvGrpSpPr>
            <a:grpSpLocks/>
          </p:cNvGrpSpPr>
          <p:nvPr/>
        </p:nvGrpSpPr>
        <p:grpSpPr bwMode="auto">
          <a:xfrm>
            <a:off x="603250" y="2374900"/>
            <a:ext cx="8083550" cy="1663700"/>
            <a:chOff x="284" y="3072"/>
            <a:chExt cx="4948" cy="1048"/>
          </a:xfrm>
        </p:grpSpPr>
        <p:sp>
          <p:nvSpPr>
            <p:cNvPr id="21507" name="Text Box 6"/>
            <p:cNvSpPr txBox="1">
              <a:spLocks noChangeArrowheads="1"/>
            </p:cNvSpPr>
            <p:nvPr/>
          </p:nvSpPr>
          <p:spPr bwMode="auto">
            <a:xfrm>
              <a:off x="288" y="3360"/>
              <a:ext cx="4944" cy="76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To draw the perpendicular bisector of a segment, use a ruler to locate the midpoint, and then use a right angle to draw a perpendicular line.</a:t>
              </a:r>
              <a:endParaRPr lang="en-US" altLang="en-US" sz="800"/>
            </a:p>
          </p:txBody>
        </p:sp>
        <p:sp>
          <p:nvSpPr>
            <p:cNvPr id="21508" name="Text Box 7"/>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solidFill>
                    <a:schemeClr val="bg1"/>
                  </a:solidFill>
                </a:rPr>
                <a:t>Remember!</a:t>
              </a:r>
              <a:endParaRPr lang="en-US" altLang="en-US" b="1"/>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22531" name="Text Box 6"/>
          <p:cNvSpPr txBox="1">
            <a:spLocks noChangeArrowheads="1"/>
          </p:cNvSpPr>
          <p:nvPr/>
        </p:nvSpPr>
        <p:spPr bwMode="auto">
          <a:xfrm>
            <a:off x="533400" y="1295400"/>
            <a:ext cx="79406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figure showing the translation that maps </a:t>
            </a:r>
            <a:r>
              <a:rPr lang="en-US" altLang="en-US" b="1" i="1"/>
              <a:t>LMNP </a:t>
            </a:r>
            <a:r>
              <a:rPr lang="en-US" altLang="en-US" b="1">
                <a:sym typeface="Wingdings" pitchFamily="2" charset="2"/>
              </a:rPr>
              <a:t></a:t>
            </a:r>
            <a:r>
              <a:rPr lang="en-US" altLang="en-US" b="1" i="1">
                <a:sym typeface="Wingdings" pitchFamily="2" charset="2"/>
              </a:rPr>
              <a:t> </a:t>
            </a:r>
            <a:r>
              <a:rPr lang="en-US" altLang="en-US" b="1" i="1"/>
              <a:t>L’M’N’P’</a:t>
            </a:r>
            <a:r>
              <a:rPr lang="en-US" altLang="en-US" b="1"/>
              <a:t>. Draw the lines of reflection that produce an equivalent transformation.</a:t>
            </a:r>
            <a:endParaRPr lang="en-US" altLang="en-US" b="1" i="1"/>
          </a:p>
        </p:txBody>
      </p:sp>
      <p:sp>
        <p:nvSpPr>
          <p:cNvPr id="22532" name="Rectangle 8"/>
          <p:cNvSpPr>
            <a:spLocks noChangeArrowheads="1"/>
          </p:cNvSpPr>
          <p:nvPr/>
        </p:nvSpPr>
        <p:spPr bwMode="auto">
          <a:xfrm>
            <a:off x="2686050" y="2819400"/>
            <a:ext cx="302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LMNP</a:t>
            </a:r>
            <a:r>
              <a:rPr lang="en-US" altLang="en-US" b="1"/>
              <a:t> </a:t>
            </a:r>
            <a:r>
              <a:rPr lang="en-US" altLang="en-US" b="1">
                <a:sym typeface="Wingdings" pitchFamily="2" charset="2"/>
              </a:rPr>
              <a:t> </a:t>
            </a:r>
            <a:r>
              <a:rPr lang="en-US" altLang="en-US" b="1" i="1"/>
              <a:t>L’M’N’P’</a:t>
            </a:r>
            <a:endParaRPr lang="en-US" altLang="en-US" b="1"/>
          </a:p>
        </p:txBody>
      </p:sp>
      <p:sp>
        <p:nvSpPr>
          <p:cNvPr id="22533" name="Text Box 11"/>
          <p:cNvSpPr txBox="1">
            <a:spLocks noChangeArrowheads="1"/>
          </p:cNvSpPr>
          <p:nvPr/>
        </p:nvSpPr>
        <p:spPr bwMode="auto">
          <a:xfrm>
            <a:off x="533400" y="2819400"/>
            <a:ext cx="2174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translation:</a:t>
            </a:r>
          </a:p>
        </p:txBody>
      </p:sp>
      <p:grpSp>
        <p:nvGrpSpPr>
          <p:cNvPr id="22534" name="Group 34"/>
          <p:cNvGrpSpPr>
            <a:grpSpLocks/>
          </p:cNvGrpSpPr>
          <p:nvPr/>
        </p:nvGrpSpPr>
        <p:grpSpPr bwMode="auto">
          <a:xfrm>
            <a:off x="4648200" y="3962400"/>
            <a:ext cx="1577975" cy="1447800"/>
            <a:chOff x="3141" y="2496"/>
            <a:chExt cx="994" cy="912"/>
          </a:xfrm>
        </p:grpSpPr>
        <p:sp>
          <p:nvSpPr>
            <p:cNvPr id="22555" name="Rectangle 17"/>
            <p:cNvSpPr>
              <a:spLocks noChangeArrowheads="1"/>
            </p:cNvSpPr>
            <p:nvPr/>
          </p:nvSpPr>
          <p:spPr bwMode="auto">
            <a:xfrm>
              <a:off x="3216" y="2784"/>
              <a:ext cx="768" cy="336"/>
            </a:xfrm>
            <a:prstGeom prst="rect">
              <a:avLst/>
            </a:prstGeom>
            <a:noFill/>
            <a:ln w="38100">
              <a:solidFill>
                <a:srgbClr val="3333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2556" name="Text Box 19"/>
            <p:cNvSpPr txBox="1">
              <a:spLocks noChangeArrowheads="1"/>
            </p:cNvSpPr>
            <p:nvPr/>
          </p:nvSpPr>
          <p:spPr bwMode="auto">
            <a:xfrm>
              <a:off x="3141" y="249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L</a:t>
              </a:r>
            </a:p>
          </p:txBody>
        </p:sp>
        <p:sp>
          <p:nvSpPr>
            <p:cNvPr id="22557" name="Text Box 20"/>
            <p:cNvSpPr txBox="1">
              <a:spLocks noChangeArrowheads="1"/>
            </p:cNvSpPr>
            <p:nvPr/>
          </p:nvSpPr>
          <p:spPr bwMode="auto">
            <a:xfrm>
              <a:off x="3857" y="2496"/>
              <a:ext cx="2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M</a:t>
              </a:r>
            </a:p>
          </p:txBody>
        </p:sp>
        <p:sp>
          <p:nvSpPr>
            <p:cNvPr id="22558" name="Text Box 21"/>
            <p:cNvSpPr txBox="1">
              <a:spLocks noChangeArrowheads="1"/>
            </p:cNvSpPr>
            <p:nvPr/>
          </p:nvSpPr>
          <p:spPr bwMode="auto">
            <a:xfrm>
              <a:off x="3168" y="3120"/>
              <a:ext cx="2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P</a:t>
              </a:r>
            </a:p>
          </p:txBody>
        </p:sp>
        <p:sp>
          <p:nvSpPr>
            <p:cNvPr id="22559" name="Text Box 22"/>
            <p:cNvSpPr txBox="1">
              <a:spLocks noChangeArrowheads="1"/>
            </p:cNvSpPr>
            <p:nvPr/>
          </p:nvSpPr>
          <p:spPr bwMode="auto">
            <a:xfrm>
              <a:off x="3857" y="3120"/>
              <a:ext cx="2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N</a:t>
              </a:r>
            </a:p>
          </p:txBody>
        </p:sp>
      </p:grpSp>
      <p:grpSp>
        <p:nvGrpSpPr>
          <p:cNvPr id="22535" name="Group 35"/>
          <p:cNvGrpSpPr>
            <a:grpSpLocks/>
          </p:cNvGrpSpPr>
          <p:nvPr/>
        </p:nvGrpSpPr>
        <p:grpSpPr bwMode="auto">
          <a:xfrm>
            <a:off x="7205663" y="4481513"/>
            <a:ext cx="1590675" cy="1462087"/>
            <a:chOff x="4752" y="2823"/>
            <a:chExt cx="1002" cy="921"/>
          </a:xfrm>
        </p:grpSpPr>
        <p:sp>
          <p:nvSpPr>
            <p:cNvPr id="22550" name="Rectangle 18"/>
            <p:cNvSpPr>
              <a:spLocks noChangeArrowheads="1"/>
            </p:cNvSpPr>
            <p:nvPr/>
          </p:nvSpPr>
          <p:spPr bwMode="auto">
            <a:xfrm>
              <a:off x="4848" y="3120"/>
              <a:ext cx="768" cy="336"/>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2551" name="Text Box 23"/>
            <p:cNvSpPr txBox="1">
              <a:spLocks noChangeArrowheads="1"/>
            </p:cNvSpPr>
            <p:nvPr/>
          </p:nvSpPr>
          <p:spPr bwMode="auto">
            <a:xfrm>
              <a:off x="4752" y="2823"/>
              <a:ext cx="2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L’</a:t>
              </a:r>
            </a:p>
          </p:txBody>
        </p:sp>
        <p:sp>
          <p:nvSpPr>
            <p:cNvPr id="22552" name="Text Box 24"/>
            <p:cNvSpPr txBox="1">
              <a:spLocks noChangeArrowheads="1"/>
            </p:cNvSpPr>
            <p:nvPr/>
          </p:nvSpPr>
          <p:spPr bwMode="auto">
            <a:xfrm>
              <a:off x="5424" y="2832"/>
              <a:ext cx="33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M’</a:t>
              </a:r>
            </a:p>
          </p:txBody>
        </p:sp>
        <p:sp>
          <p:nvSpPr>
            <p:cNvPr id="22553" name="Text Box 25"/>
            <p:cNvSpPr txBox="1">
              <a:spLocks noChangeArrowheads="1"/>
            </p:cNvSpPr>
            <p:nvPr/>
          </p:nvSpPr>
          <p:spPr bwMode="auto">
            <a:xfrm>
              <a:off x="4765" y="3456"/>
              <a:ext cx="3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P’</a:t>
              </a:r>
            </a:p>
          </p:txBody>
        </p:sp>
        <p:sp>
          <p:nvSpPr>
            <p:cNvPr id="22554" name="Text Box 26"/>
            <p:cNvSpPr txBox="1">
              <a:spLocks noChangeArrowheads="1"/>
            </p:cNvSpPr>
            <p:nvPr/>
          </p:nvSpPr>
          <p:spPr bwMode="auto">
            <a:xfrm>
              <a:off x="5428" y="3456"/>
              <a:ext cx="3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N’</a:t>
              </a:r>
            </a:p>
          </p:txBody>
        </p:sp>
      </p:grpSp>
      <p:grpSp>
        <p:nvGrpSpPr>
          <p:cNvPr id="193576" name="Group 40"/>
          <p:cNvGrpSpPr>
            <a:grpSpLocks/>
          </p:cNvGrpSpPr>
          <p:nvPr/>
        </p:nvGrpSpPr>
        <p:grpSpPr bwMode="auto">
          <a:xfrm>
            <a:off x="609600" y="3429000"/>
            <a:ext cx="3521075" cy="1187450"/>
            <a:chOff x="566" y="2564"/>
            <a:chExt cx="2218" cy="748"/>
          </a:xfrm>
        </p:grpSpPr>
        <p:sp>
          <p:nvSpPr>
            <p:cNvPr id="22547" name="Text Box 28"/>
            <p:cNvSpPr txBox="1">
              <a:spLocks noChangeArrowheads="1"/>
            </p:cNvSpPr>
            <p:nvPr/>
          </p:nvSpPr>
          <p:spPr bwMode="auto">
            <a:xfrm>
              <a:off x="566" y="2564"/>
              <a:ext cx="22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Draw </a:t>
              </a:r>
              <a:r>
                <a:rPr lang="en-US" altLang="en-US" i="1"/>
                <a:t>MM’ </a:t>
              </a:r>
              <a:r>
                <a:rPr lang="en-US" altLang="en-US"/>
                <a:t>and locate the midpoint </a:t>
              </a:r>
              <a:r>
                <a:rPr lang="en-US" altLang="en-US" i="1"/>
                <a:t>X </a:t>
              </a:r>
              <a:r>
                <a:rPr lang="en-US" altLang="en-US"/>
                <a:t>of</a:t>
              </a:r>
              <a:r>
                <a:rPr lang="en-US" altLang="en-US" i="1"/>
                <a:t> MM’</a:t>
              </a:r>
              <a:endParaRPr lang="en-US" altLang="en-US" b="1"/>
            </a:p>
          </p:txBody>
        </p:sp>
        <p:sp>
          <p:nvSpPr>
            <p:cNvPr id="22548" name="Line 29"/>
            <p:cNvSpPr>
              <a:spLocks noChangeShapeType="1"/>
            </p:cNvSpPr>
            <p:nvPr/>
          </p:nvSpPr>
          <p:spPr bwMode="auto">
            <a:xfrm>
              <a:off x="2013" y="2610"/>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9" name="Line 30"/>
            <p:cNvSpPr>
              <a:spLocks noChangeShapeType="1"/>
            </p:cNvSpPr>
            <p:nvPr/>
          </p:nvSpPr>
          <p:spPr bwMode="auto">
            <a:xfrm>
              <a:off x="2064" y="307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3567" name="Line 31"/>
          <p:cNvSpPr>
            <a:spLocks noChangeShapeType="1"/>
          </p:cNvSpPr>
          <p:nvPr/>
        </p:nvSpPr>
        <p:spPr bwMode="auto">
          <a:xfrm>
            <a:off x="5972175" y="4405313"/>
            <a:ext cx="2590800" cy="533400"/>
          </a:xfrm>
          <a:prstGeom prst="line">
            <a:avLst/>
          </a:prstGeom>
          <a:noFill/>
          <a:ln w="28575">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3572" name="Group 36"/>
          <p:cNvGrpSpPr>
            <a:grpSpLocks/>
          </p:cNvGrpSpPr>
          <p:nvPr/>
        </p:nvGrpSpPr>
        <p:grpSpPr bwMode="auto">
          <a:xfrm>
            <a:off x="7034213" y="4114800"/>
            <a:ext cx="400050" cy="758825"/>
            <a:chOff x="4644" y="2592"/>
            <a:chExt cx="252" cy="478"/>
          </a:xfrm>
        </p:grpSpPr>
        <p:sp>
          <p:nvSpPr>
            <p:cNvPr id="22545" name="Text Box 32"/>
            <p:cNvSpPr txBox="1">
              <a:spLocks noChangeArrowheads="1"/>
            </p:cNvSpPr>
            <p:nvPr/>
          </p:nvSpPr>
          <p:spPr bwMode="auto">
            <a:xfrm>
              <a:off x="4670" y="2592"/>
              <a:ext cx="22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FF0000"/>
                  </a:solidFill>
                </a:rPr>
                <a:t>X</a:t>
              </a:r>
            </a:p>
          </p:txBody>
        </p:sp>
        <p:sp>
          <p:nvSpPr>
            <p:cNvPr id="22546" name="Text Box 33"/>
            <p:cNvSpPr txBox="1">
              <a:spLocks noChangeArrowheads="1"/>
            </p:cNvSpPr>
            <p:nvPr/>
          </p:nvSpPr>
          <p:spPr bwMode="auto">
            <a:xfrm>
              <a:off x="4644" y="2782"/>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sym typeface="Wingdings" pitchFamily="2" charset="2"/>
                </a:rPr>
                <a:t></a:t>
              </a:r>
            </a:p>
          </p:txBody>
        </p:sp>
      </p:grpSp>
      <p:sp>
        <p:nvSpPr>
          <p:cNvPr id="193574" name="Line 38"/>
          <p:cNvSpPr>
            <a:spLocks noChangeShapeType="1"/>
          </p:cNvSpPr>
          <p:nvPr/>
        </p:nvSpPr>
        <p:spPr bwMode="auto">
          <a:xfrm flipH="1">
            <a:off x="6519863" y="3581400"/>
            <a:ext cx="381000" cy="21336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3575" name="Line 39"/>
          <p:cNvSpPr>
            <a:spLocks noChangeShapeType="1"/>
          </p:cNvSpPr>
          <p:nvPr/>
        </p:nvSpPr>
        <p:spPr bwMode="auto">
          <a:xfrm flipH="1">
            <a:off x="7662863" y="3810000"/>
            <a:ext cx="381000" cy="21336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3577" name="Group 41"/>
          <p:cNvGrpSpPr>
            <a:grpSpLocks/>
          </p:cNvGrpSpPr>
          <p:nvPr/>
        </p:nvGrpSpPr>
        <p:grpSpPr bwMode="auto">
          <a:xfrm>
            <a:off x="685800" y="4876800"/>
            <a:ext cx="3749675" cy="1552575"/>
            <a:chOff x="336" y="2958"/>
            <a:chExt cx="2362" cy="978"/>
          </a:xfrm>
        </p:grpSpPr>
        <p:sp>
          <p:nvSpPr>
            <p:cNvPr id="22542" name="Text Box 42"/>
            <p:cNvSpPr txBox="1">
              <a:spLocks noChangeArrowheads="1"/>
            </p:cNvSpPr>
            <p:nvPr/>
          </p:nvSpPr>
          <p:spPr bwMode="auto">
            <a:xfrm>
              <a:off x="336" y="2958"/>
              <a:ext cx="2362"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Draw the perpendicular bisectors of </a:t>
              </a:r>
              <a:r>
                <a:rPr lang="en-US" altLang="en-US" i="1"/>
                <a:t>MX</a:t>
              </a:r>
              <a:r>
                <a:rPr lang="en-US" altLang="en-US"/>
                <a:t> and </a:t>
              </a:r>
              <a:r>
                <a:rPr lang="en-US" altLang="en-US" i="1"/>
                <a:t>M’X.</a:t>
              </a:r>
              <a:endParaRPr lang="en-US" altLang="en-US" b="1"/>
            </a:p>
          </p:txBody>
        </p:sp>
        <p:sp>
          <p:nvSpPr>
            <p:cNvPr id="22543" name="Line 43"/>
            <p:cNvSpPr>
              <a:spLocks noChangeShapeType="1"/>
            </p:cNvSpPr>
            <p:nvPr/>
          </p:nvSpPr>
          <p:spPr bwMode="auto">
            <a:xfrm>
              <a:off x="1593" y="345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4" name="Line 44"/>
            <p:cNvSpPr>
              <a:spLocks noChangeShapeType="1"/>
            </p:cNvSpPr>
            <p:nvPr/>
          </p:nvSpPr>
          <p:spPr bwMode="auto">
            <a:xfrm>
              <a:off x="432" y="3696"/>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3576"/>
                                        </p:tgtEl>
                                        <p:attrNameLst>
                                          <p:attrName>style.visibility</p:attrName>
                                        </p:attrNameLst>
                                      </p:cBhvr>
                                      <p:to>
                                        <p:strVal val="visible"/>
                                      </p:to>
                                    </p:set>
                                    <p:anim calcmode="lin" valueType="num">
                                      <p:cBhvr>
                                        <p:cTn id="7" dur="1000" fill="hold"/>
                                        <p:tgtEl>
                                          <p:spTgt spid="193576"/>
                                        </p:tgtEl>
                                        <p:attrNameLst>
                                          <p:attrName>ppt_x</p:attrName>
                                        </p:attrNameLst>
                                      </p:cBhvr>
                                      <p:tavLst>
                                        <p:tav tm="0">
                                          <p:val>
                                            <p:strVal val="#ppt_x-.2"/>
                                          </p:val>
                                        </p:tav>
                                        <p:tav tm="100000">
                                          <p:val>
                                            <p:strVal val="#ppt_x"/>
                                          </p:val>
                                        </p:tav>
                                      </p:tavLst>
                                    </p:anim>
                                    <p:anim calcmode="lin" valueType="num">
                                      <p:cBhvr>
                                        <p:cTn id="8" dur="1000" fill="hold"/>
                                        <p:tgtEl>
                                          <p:spTgt spid="1935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357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93567"/>
                                        </p:tgtEl>
                                        <p:attrNameLst>
                                          <p:attrName>style.visibility</p:attrName>
                                        </p:attrNameLst>
                                      </p:cBhvr>
                                      <p:to>
                                        <p:strVal val="visible"/>
                                      </p:to>
                                    </p:set>
                                    <p:animEffect transition="in" filter="wipe(up)">
                                      <p:cBhvr>
                                        <p:cTn id="14" dur="2000"/>
                                        <p:tgtEl>
                                          <p:spTgt spid="19356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193572"/>
                                        </p:tgtEl>
                                        <p:attrNameLst>
                                          <p:attrName>style.visibility</p:attrName>
                                        </p:attrNameLst>
                                      </p:cBhvr>
                                      <p:to>
                                        <p:strVal val="visible"/>
                                      </p:to>
                                    </p:set>
                                    <p:animEffect transition="in" filter="dissolve">
                                      <p:cBhvr>
                                        <p:cTn id="19" dur="500"/>
                                        <p:tgtEl>
                                          <p:spTgt spid="1935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nodeType="clickEffect">
                                  <p:stCondLst>
                                    <p:cond delay="0"/>
                                  </p:stCondLst>
                                  <p:childTnLst>
                                    <p:set>
                                      <p:cBhvr>
                                        <p:cTn id="23" dur="1" fill="hold">
                                          <p:stCondLst>
                                            <p:cond delay="0"/>
                                          </p:stCondLst>
                                        </p:cTn>
                                        <p:tgtEl>
                                          <p:spTgt spid="193577"/>
                                        </p:tgtEl>
                                        <p:attrNameLst>
                                          <p:attrName>style.visibility</p:attrName>
                                        </p:attrNameLst>
                                      </p:cBhvr>
                                      <p:to>
                                        <p:strVal val="visible"/>
                                      </p:to>
                                    </p:set>
                                    <p:anim calcmode="lin" valueType="num">
                                      <p:cBhvr>
                                        <p:cTn id="24" dur="1000" fill="hold"/>
                                        <p:tgtEl>
                                          <p:spTgt spid="193577"/>
                                        </p:tgtEl>
                                        <p:attrNameLst>
                                          <p:attrName>ppt_x</p:attrName>
                                        </p:attrNameLst>
                                      </p:cBhvr>
                                      <p:tavLst>
                                        <p:tav tm="0">
                                          <p:val>
                                            <p:strVal val="#ppt_x-.2"/>
                                          </p:val>
                                        </p:tav>
                                        <p:tav tm="100000">
                                          <p:val>
                                            <p:strVal val="#ppt_x"/>
                                          </p:val>
                                        </p:tav>
                                      </p:tavLst>
                                    </p:anim>
                                    <p:anim calcmode="lin" valueType="num">
                                      <p:cBhvr>
                                        <p:cTn id="25" dur="1000" fill="hold"/>
                                        <p:tgtEl>
                                          <p:spTgt spid="193577"/>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9357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3574"/>
                                        </p:tgtEl>
                                        <p:attrNameLst>
                                          <p:attrName>style.visibility</p:attrName>
                                        </p:attrNameLst>
                                      </p:cBhvr>
                                      <p:to>
                                        <p:strVal val="visible"/>
                                      </p:to>
                                    </p:set>
                                    <p:animEffect transition="in" filter="wipe(down)">
                                      <p:cBhvr>
                                        <p:cTn id="31" dur="2000"/>
                                        <p:tgtEl>
                                          <p:spTgt spid="19357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93575"/>
                                        </p:tgtEl>
                                        <p:attrNameLst>
                                          <p:attrName>style.visibility</p:attrName>
                                        </p:attrNameLst>
                                      </p:cBhvr>
                                      <p:to>
                                        <p:strVal val="visible"/>
                                      </p:to>
                                    </p:set>
                                    <p:animEffect transition="in" filter="wipe(down)">
                                      <p:cBhvr>
                                        <p:cTn id="34" dur="2000"/>
                                        <p:tgtEl>
                                          <p:spTgt spid="193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67" grpId="0" animBg="1"/>
      <p:bldP spid="193574" grpId="0" animBg="1"/>
      <p:bldP spid="19357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3555" name="Text Box 6"/>
          <p:cNvSpPr txBox="1">
            <a:spLocks noChangeArrowheads="1"/>
          </p:cNvSpPr>
          <p:nvPr/>
        </p:nvSpPr>
        <p:spPr bwMode="auto">
          <a:xfrm>
            <a:off x="152400" y="22860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1.	</a:t>
            </a:r>
            <a:r>
              <a:rPr lang="en-US" altLang="en-US"/>
              <a:t>Translate </a:t>
            </a:r>
            <a:r>
              <a:rPr lang="el-GR" altLang="en-US"/>
              <a:t>∆</a:t>
            </a:r>
            <a:r>
              <a:rPr lang="en-US" altLang="en-US" i="1"/>
              <a:t>PQR</a:t>
            </a:r>
            <a:r>
              <a:rPr lang="en-US" altLang="en-US"/>
              <a:t> along the vector &lt;–2, 1&gt; and then reflect it across the </a:t>
            </a:r>
            <a:r>
              <a:rPr lang="en-US" altLang="en-US" i="1"/>
              <a:t>x</a:t>
            </a:r>
            <a:r>
              <a:rPr lang="en-US" altLang="en-US"/>
              <a:t>-axis. </a:t>
            </a:r>
          </a:p>
        </p:txBody>
      </p:sp>
      <p:sp>
        <p:nvSpPr>
          <p:cNvPr id="23556" name="Text Box 20"/>
          <p:cNvSpPr txBox="1">
            <a:spLocks noChangeArrowheads="1"/>
          </p:cNvSpPr>
          <p:nvPr/>
        </p:nvSpPr>
        <p:spPr bwMode="auto">
          <a:xfrm>
            <a:off x="212725" y="3689350"/>
            <a:ext cx="8550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a:t>
            </a:r>
            <a:r>
              <a:rPr lang="en-US" altLang="en-US"/>
              <a:t> Reflect </a:t>
            </a:r>
            <a:r>
              <a:rPr lang="el-GR" altLang="en-US"/>
              <a:t>∆</a:t>
            </a:r>
            <a:r>
              <a:rPr lang="en-US" altLang="en-US" i="1"/>
              <a:t>PQR</a:t>
            </a:r>
            <a:r>
              <a:rPr lang="en-US" altLang="en-US"/>
              <a:t> across the line </a:t>
            </a:r>
            <a:r>
              <a:rPr lang="en-US" altLang="en-US" i="1"/>
              <a:t>y</a:t>
            </a:r>
            <a:r>
              <a:rPr lang="en-US" altLang="en-US"/>
              <a:t> = </a:t>
            </a:r>
            <a:r>
              <a:rPr lang="en-US" altLang="en-US" i="1"/>
              <a:t>x</a:t>
            </a:r>
            <a:r>
              <a:rPr lang="en-US" altLang="en-US"/>
              <a:t> and then rotate it 90° about the origin.</a:t>
            </a:r>
          </a:p>
        </p:txBody>
      </p:sp>
      <p:sp>
        <p:nvSpPr>
          <p:cNvPr id="23557" name="Text Box 40"/>
          <p:cNvSpPr txBox="1">
            <a:spLocks noChangeArrowheads="1"/>
          </p:cNvSpPr>
          <p:nvPr/>
        </p:nvSpPr>
        <p:spPr bwMode="auto">
          <a:xfrm>
            <a:off x="228600" y="1555750"/>
            <a:ext cx="8753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PQR</a:t>
            </a:r>
            <a:r>
              <a:rPr lang="en-US" altLang="en-US" b="1"/>
              <a:t> has vertices </a:t>
            </a:r>
            <a:r>
              <a:rPr lang="en-US" altLang="en-US" b="1" i="1"/>
              <a:t>P</a:t>
            </a:r>
            <a:r>
              <a:rPr lang="en-US" altLang="en-US" b="1"/>
              <a:t>(5, –2), </a:t>
            </a:r>
            <a:r>
              <a:rPr lang="en-US" altLang="en-US" b="1" i="1"/>
              <a:t>Q</a:t>
            </a:r>
            <a:r>
              <a:rPr lang="en-US" altLang="en-US" b="1"/>
              <a:t>(1, –4), and </a:t>
            </a:r>
            <a:r>
              <a:rPr lang="en-US" altLang="en-US" b="1" i="1"/>
              <a:t>P</a:t>
            </a:r>
            <a:r>
              <a:rPr lang="en-US" altLang="en-US" b="1"/>
              <a:t>(–3, 3).</a:t>
            </a:r>
            <a:endParaRPr lang="en-US" altLang="en-US" b="1" i="1"/>
          </a:p>
        </p:txBody>
      </p:sp>
      <p:sp>
        <p:nvSpPr>
          <p:cNvPr id="117801" name="Text Box 41"/>
          <p:cNvSpPr txBox="1">
            <a:spLocks noChangeArrowheads="1"/>
          </p:cNvSpPr>
          <p:nvPr/>
        </p:nvSpPr>
        <p:spPr bwMode="auto">
          <a:xfrm>
            <a:off x="609600" y="3124200"/>
            <a:ext cx="5100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P”</a:t>
            </a:r>
            <a:r>
              <a:rPr lang="en-US" altLang="en-US">
                <a:solidFill>
                  <a:srgbClr val="FF0000"/>
                </a:solidFill>
              </a:rPr>
              <a:t>(3, 1), </a:t>
            </a:r>
            <a:r>
              <a:rPr lang="en-US" altLang="en-US" i="1">
                <a:solidFill>
                  <a:srgbClr val="FF0000"/>
                </a:solidFill>
              </a:rPr>
              <a:t>Q</a:t>
            </a:r>
            <a:r>
              <a:rPr lang="en-US" altLang="en-US">
                <a:solidFill>
                  <a:srgbClr val="FF0000"/>
                </a:solidFill>
              </a:rPr>
              <a:t>”(–1, –5), </a:t>
            </a:r>
            <a:r>
              <a:rPr lang="en-US" altLang="en-US" i="1">
                <a:solidFill>
                  <a:srgbClr val="FF0000"/>
                </a:solidFill>
              </a:rPr>
              <a:t>R”</a:t>
            </a:r>
            <a:r>
              <a:rPr lang="en-US" altLang="en-US">
                <a:solidFill>
                  <a:srgbClr val="FF0000"/>
                </a:solidFill>
              </a:rPr>
              <a:t>(–5, –4)</a:t>
            </a:r>
          </a:p>
        </p:txBody>
      </p:sp>
      <p:sp>
        <p:nvSpPr>
          <p:cNvPr id="117803" name="Text Box 43"/>
          <p:cNvSpPr txBox="1">
            <a:spLocks noChangeArrowheads="1"/>
          </p:cNvSpPr>
          <p:nvPr/>
        </p:nvSpPr>
        <p:spPr bwMode="auto">
          <a:xfrm>
            <a:off x="685800" y="4495800"/>
            <a:ext cx="4906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P”</a:t>
            </a:r>
            <a:r>
              <a:rPr lang="en-US" altLang="en-US">
                <a:solidFill>
                  <a:srgbClr val="FF0000"/>
                </a:solidFill>
              </a:rPr>
              <a:t>(–5, –2), </a:t>
            </a:r>
            <a:r>
              <a:rPr lang="en-US" altLang="en-US" i="1">
                <a:solidFill>
                  <a:srgbClr val="FF0000"/>
                </a:solidFill>
              </a:rPr>
              <a:t>Q</a:t>
            </a:r>
            <a:r>
              <a:rPr lang="en-US" altLang="en-US">
                <a:solidFill>
                  <a:srgbClr val="FF0000"/>
                </a:solidFill>
              </a:rPr>
              <a:t>”(–1, 4), </a:t>
            </a:r>
            <a:r>
              <a:rPr lang="en-US" altLang="en-US" i="1">
                <a:solidFill>
                  <a:srgbClr val="FF0000"/>
                </a:solidFill>
              </a:rPr>
              <a:t>R”</a:t>
            </a:r>
            <a:r>
              <a:rPr lang="en-US" altLang="en-US">
                <a:solidFill>
                  <a:srgbClr val="FF0000"/>
                </a:solidFill>
              </a:rPr>
              <a:t>(3, 3)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801"/>
                                        </p:tgtEl>
                                        <p:attrNameLst>
                                          <p:attrName>style.visibility</p:attrName>
                                        </p:attrNameLst>
                                      </p:cBhvr>
                                      <p:to>
                                        <p:strVal val="visible"/>
                                      </p:to>
                                    </p:set>
                                    <p:animEffect transition="in" filter="dissolve">
                                      <p:cBhvr>
                                        <p:cTn id="7" dur="500"/>
                                        <p:tgtEl>
                                          <p:spTgt spid="1178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803"/>
                                        </p:tgtEl>
                                        <p:attrNameLst>
                                          <p:attrName>style.visibility</p:attrName>
                                        </p:attrNameLst>
                                      </p:cBhvr>
                                      <p:to>
                                        <p:strVal val="visible"/>
                                      </p:to>
                                    </p:set>
                                    <p:animEffect transition="in" filter="dissolve">
                                      <p:cBhvr>
                                        <p:cTn id="12" dur="500"/>
                                        <p:tgtEl>
                                          <p:spTgt spid="117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801" grpId="0"/>
      <p:bldP spid="11780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4579" name="Text Box 61"/>
          <p:cNvSpPr txBox="1">
            <a:spLocks noChangeArrowheads="1"/>
          </p:cNvSpPr>
          <p:nvPr/>
        </p:nvSpPr>
        <p:spPr bwMode="auto">
          <a:xfrm>
            <a:off x="381000" y="1600200"/>
            <a:ext cx="80168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3.</a:t>
            </a:r>
            <a:r>
              <a:rPr lang="en-US" altLang="en-US"/>
              <a:t> Copy the figure and draw two lines of reflection that produce an equivalent transformation of the translation </a:t>
            </a:r>
            <a:r>
              <a:rPr lang="el-GR" altLang="en-US"/>
              <a:t>∆</a:t>
            </a:r>
            <a:r>
              <a:rPr lang="en-US" altLang="en-US" i="1"/>
              <a:t>FGH </a:t>
            </a:r>
            <a:r>
              <a:rPr lang="en-US" altLang="en-US">
                <a:sym typeface="Wingdings" pitchFamily="2" charset="2"/>
              </a:rPr>
              <a:t></a:t>
            </a:r>
            <a:r>
              <a:rPr lang="en-US" altLang="en-US" i="1">
                <a:sym typeface="Wingdings" pitchFamily="2" charset="2"/>
              </a:rPr>
              <a:t> </a:t>
            </a:r>
            <a:r>
              <a:rPr lang="el-GR" altLang="en-US"/>
              <a:t>∆</a:t>
            </a:r>
            <a:r>
              <a:rPr lang="en-US" altLang="en-US" i="1"/>
              <a:t>F’G’H’.</a:t>
            </a:r>
            <a:endParaRPr lang="el-GR" altLang="en-US" i="1"/>
          </a:p>
        </p:txBody>
      </p:sp>
      <p:pic>
        <p:nvPicPr>
          <p:cNvPr id="24580" name="Picture 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200400"/>
            <a:ext cx="2971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72"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3048000"/>
            <a:ext cx="323850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472"/>
                                        </p:tgtEl>
                                        <p:attrNameLst>
                                          <p:attrName>style.visibility</p:attrName>
                                        </p:attrNameLst>
                                      </p:cBhvr>
                                      <p:to>
                                        <p:strVal val="visible"/>
                                      </p:to>
                                    </p:set>
                                    <p:animEffect transition="in" filter="dissolve">
                                      <p:cBhvr>
                                        <p:cTn id="7" dur="500"/>
                                        <p:tgtEl>
                                          <p:spTgt spid="174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153400" cy="23622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Apply theorems about isometries.</a:t>
            </a:r>
          </a:p>
          <a:p>
            <a:pPr eaLnBrk="1" hangingPunct="1">
              <a:spcBef>
                <a:spcPct val="20000"/>
              </a:spcBef>
            </a:pPr>
            <a:endParaRPr lang="en-US" altLang="en-US" sz="1000"/>
          </a:p>
          <a:p>
            <a:pPr eaLnBrk="1" hangingPunct="1">
              <a:spcBef>
                <a:spcPct val="20000"/>
              </a:spcBef>
            </a:pPr>
            <a:r>
              <a:rPr lang="en-US" altLang="en-US" sz="3200"/>
              <a:t>Identify and draw compositions of transformations, such as glide reflections.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p:cNvSpPr>
            <a:spLocks noChangeArrowheads="1"/>
          </p:cNvSpPr>
          <p:nvPr/>
        </p:nvSpPr>
        <p:spPr bwMode="auto">
          <a:xfrm>
            <a:off x="381000" y="1981200"/>
            <a:ext cx="8382000" cy="1295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composition of transformations</a:t>
            </a:r>
          </a:p>
          <a:p>
            <a:pPr eaLnBrk="1" hangingPunct="1">
              <a:spcBef>
                <a:spcPct val="20000"/>
              </a:spcBef>
            </a:pPr>
            <a:r>
              <a:rPr lang="en-US" altLang="en-US" sz="3200"/>
              <a:t>glide reflection</a:t>
            </a:r>
          </a:p>
          <a:p>
            <a:pPr eaLnBrk="1" hangingPunct="1">
              <a:spcBef>
                <a:spcPct val="20000"/>
              </a:spcBef>
            </a:pPr>
            <a:endParaRPr lang="en-US" altLang="en-US" sz="3200"/>
          </a:p>
        </p:txBody>
      </p:sp>
      <p:sp>
        <p:nvSpPr>
          <p:cNvPr id="5123" name="Rectangle 5"/>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76132">
                                            <p:txEl>
                                              <p:pRg st="0" end="0"/>
                                            </p:txEl>
                                          </p:spTgt>
                                        </p:tgtEl>
                                        <p:attrNameLst>
                                          <p:attrName>style.visibility</p:attrName>
                                        </p:attrNameLst>
                                      </p:cBhvr>
                                      <p:to>
                                        <p:strVal val="visible"/>
                                      </p:to>
                                    </p:set>
                                    <p:anim calcmode="lin" valueType="num">
                                      <p:cBhvr>
                                        <p:cTn id="7" dur="500" fill="hold"/>
                                        <p:tgtEl>
                                          <p:spTgt spid="176132">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76132">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76132">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76132">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76132">
                                            <p:txEl>
                                              <p:pRg st="1" end="1"/>
                                            </p:txEl>
                                          </p:spTgt>
                                        </p:tgtEl>
                                        <p:attrNameLst>
                                          <p:attrName>style.visibility</p:attrName>
                                        </p:attrNameLst>
                                      </p:cBhvr>
                                      <p:to>
                                        <p:strVal val="visible"/>
                                      </p:to>
                                    </p:set>
                                    <p:anim calcmode="lin" valueType="num">
                                      <p:cBhvr>
                                        <p:cTn id="14" dur="500" fill="hold"/>
                                        <p:tgtEl>
                                          <p:spTgt spid="17613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76132">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76132">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76132">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2"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914400" y="2133600"/>
            <a:ext cx="76358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a:t>
            </a:r>
            <a:r>
              <a:rPr lang="en-US" altLang="en-US" b="1" u="sng"/>
              <a:t>composition of transformations</a:t>
            </a:r>
            <a:r>
              <a:rPr lang="en-US" altLang="en-US"/>
              <a:t> is one transformation followed by another. For example, a </a:t>
            </a:r>
            <a:r>
              <a:rPr lang="en-US" altLang="en-US" b="1" u="sng"/>
              <a:t>glide reflection</a:t>
            </a:r>
            <a:r>
              <a:rPr lang="en-US" altLang="en-US"/>
              <a:t> is the composition of a translation and a reflection across a line parallel to the translation vector.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7"/>
          <p:cNvGrpSpPr>
            <a:grpSpLocks/>
          </p:cNvGrpSpPr>
          <p:nvPr/>
        </p:nvGrpSpPr>
        <p:grpSpPr bwMode="auto">
          <a:xfrm>
            <a:off x="762000" y="1295400"/>
            <a:ext cx="7788275" cy="1187450"/>
            <a:chOff x="566" y="836"/>
            <a:chExt cx="4906" cy="748"/>
          </a:xfrm>
        </p:grpSpPr>
        <p:sp>
          <p:nvSpPr>
            <p:cNvPr id="7172" name="Text Box 5"/>
            <p:cNvSpPr txBox="1">
              <a:spLocks noChangeArrowheads="1"/>
            </p:cNvSpPr>
            <p:nvPr/>
          </p:nvSpPr>
          <p:spPr bwMode="auto">
            <a:xfrm>
              <a:off x="566" y="836"/>
              <a:ext cx="4906"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glide reflection that maps </a:t>
              </a:r>
              <a:r>
                <a:rPr lang="el-GR" altLang="en-US"/>
                <a:t>∆</a:t>
              </a:r>
              <a:r>
                <a:rPr lang="en-US" altLang="en-US" i="1"/>
                <a:t>JKL </a:t>
              </a:r>
              <a:r>
                <a:rPr lang="en-US" altLang="en-US"/>
                <a:t>to </a:t>
              </a:r>
              <a:r>
                <a:rPr lang="el-GR" altLang="en-US"/>
                <a:t>∆</a:t>
              </a:r>
              <a:r>
                <a:rPr lang="en-US" altLang="en-US" i="1"/>
                <a:t>J’K’L’ </a:t>
              </a:r>
              <a:r>
                <a:rPr lang="en-US" altLang="en-US"/>
                <a:t>is the composition of a translation along    followed by a reflection across line </a:t>
              </a:r>
              <a:r>
                <a:rPr lang="en-US" altLang="en-US">
                  <a:latin typeface="Script MT Bold" pitchFamily="66" charset="0"/>
                </a:rPr>
                <a:t>l.</a:t>
              </a:r>
              <a:endParaRPr lang="el-GR" altLang="en-US">
                <a:latin typeface="Script MT Bold" pitchFamily="66" charset="0"/>
              </a:endParaRPr>
            </a:p>
          </p:txBody>
        </p:sp>
        <p:pic>
          <p:nvPicPr>
            <p:cNvPr id="7173"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9" y="1143"/>
              <a:ext cx="13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17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95600"/>
            <a:ext cx="8382000" cy="273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2"/>
          <p:cNvSpPr txBox="1">
            <a:spLocks noChangeArrowheads="1"/>
          </p:cNvSpPr>
          <p:nvPr/>
        </p:nvSpPr>
        <p:spPr bwMode="auto">
          <a:xfrm>
            <a:off x="685800" y="1495425"/>
            <a:ext cx="80168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image after each transformation is congruent to the previous image. By the Transitive Property of Congruence, the final image is congruent to the preimage. This leads to the following theorem.</a:t>
            </a:r>
          </a:p>
        </p:txBody>
      </p:sp>
      <p:pic>
        <p:nvPicPr>
          <p:cNvPr id="8195"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288" y="3743325"/>
            <a:ext cx="77628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1A: Drawing Compositions of Isometries</a:t>
            </a:r>
          </a:p>
        </p:txBody>
      </p:sp>
      <p:sp>
        <p:nvSpPr>
          <p:cNvPr id="9219" name="Text Box 6"/>
          <p:cNvSpPr txBox="1">
            <a:spLocks noChangeArrowheads="1"/>
          </p:cNvSpPr>
          <p:nvPr/>
        </p:nvSpPr>
        <p:spPr bwMode="auto">
          <a:xfrm>
            <a:off x="457200" y="1600200"/>
            <a:ext cx="860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Draw the result of the composition of isometries.</a:t>
            </a:r>
          </a:p>
        </p:txBody>
      </p:sp>
      <p:grpSp>
        <p:nvGrpSpPr>
          <p:cNvPr id="9220" name="Group 40"/>
          <p:cNvGrpSpPr>
            <a:grpSpLocks/>
          </p:cNvGrpSpPr>
          <p:nvPr/>
        </p:nvGrpSpPr>
        <p:grpSpPr bwMode="auto">
          <a:xfrm>
            <a:off x="457200" y="2286000"/>
            <a:ext cx="4702175" cy="1187450"/>
            <a:chOff x="336" y="1440"/>
            <a:chExt cx="2962" cy="748"/>
          </a:xfrm>
        </p:grpSpPr>
        <p:sp>
          <p:nvSpPr>
            <p:cNvPr id="9244" name="Text Box 8"/>
            <p:cNvSpPr txBox="1">
              <a:spLocks noChangeArrowheads="1"/>
            </p:cNvSpPr>
            <p:nvPr/>
          </p:nvSpPr>
          <p:spPr bwMode="auto">
            <a:xfrm>
              <a:off x="336" y="1440"/>
              <a:ext cx="296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Reflect </a:t>
              </a:r>
              <a:r>
                <a:rPr lang="en-US" altLang="en-US" b="1" i="1"/>
                <a:t>PQRS</a:t>
              </a:r>
              <a:r>
                <a:rPr lang="en-US" altLang="en-US" b="1"/>
                <a:t> across line </a:t>
              </a:r>
              <a:r>
                <a:rPr lang="en-US" altLang="en-US" b="1" i="1"/>
                <a:t>m </a:t>
              </a:r>
              <a:r>
                <a:rPr lang="en-US" altLang="en-US" b="1"/>
                <a:t>and then translate it along</a:t>
              </a:r>
            </a:p>
          </p:txBody>
        </p:sp>
        <p:pic>
          <p:nvPicPr>
            <p:cNvPr id="9245"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 y="1968"/>
              <a:ext cx="18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922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057400"/>
            <a:ext cx="1857375" cy="2390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9216" name="Text Box 16"/>
          <p:cNvSpPr txBox="1">
            <a:spLocks noChangeArrowheads="1"/>
          </p:cNvSpPr>
          <p:nvPr/>
        </p:nvSpPr>
        <p:spPr bwMode="auto">
          <a:xfrm>
            <a:off x="533400" y="4800600"/>
            <a:ext cx="4359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 </a:t>
            </a:r>
            <a:r>
              <a:rPr lang="en-US" altLang="en-US"/>
              <a:t>Draw </a:t>
            </a:r>
            <a:r>
              <a:rPr lang="en-US" altLang="en-US" i="1">
                <a:solidFill>
                  <a:srgbClr val="33CC33"/>
                </a:solidFill>
              </a:rPr>
              <a:t>P’Q’R’S’</a:t>
            </a:r>
            <a:r>
              <a:rPr lang="en-US" altLang="en-US"/>
              <a:t>, the </a:t>
            </a:r>
            <a:r>
              <a:rPr lang="en-US" altLang="en-US">
                <a:solidFill>
                  <a:srgbClr val="33CC33"/>
                </a:solidFill>
              </a:rPr>
              <a:t>reflection</a:t>
            </a:r>
            <a:r>
              <a:rPr lang="en-US" altLang="en-US"/>
              <a:t> image of </a:t>
            </a:r>
            <a:r>
              <a:rPr lang="en-US" altLang="en-US" i="1">
                <a:solidFill>
                  <a:srgbClr val="3333FF"/>
                </a:solidFill>
              </a:rPr>
              <a:t>PQRS</a:t>
            </a:r>
            <a:r>
              <a:rPr lang="en-US" altLang="en-US" i="1"/>
              <a:t>.</a:t>
            </a:r>
            <a:endParaRPr lang="en-US" altLang="en-US" b="1"/>
          </a:p>
        </p:txBody>
      </p:sp>
      <p:grpSp>
        <p:nvGrpSpPr>
          <p:cNvPr id="179225" name="Group 25"/>
          <p:cNvGrpSpPr>
            <a:grpSpLocks/>
          </p:cNvGrpSpPr>
          <p:nvPr/>
        </p:nvGrpSpPr>
        <p:grpSpPr bwMode="auto">
          <a:xfrm>
            <a:off x="5418138" y="4800600"/>
            <a:ext cx="1082675" cy="1447800"/>
            <a:chOff x="4118" y="1392"/>
            <a:chExt cx="682" cy="912"/>
          </a:xfrm>
        </p:grpSpPr>
        <p:sp>
          <p:nvSpPr>
            <p:cNvPr id="9236" name="Line 26"/>
            <p:cNvSpPr>
              <a:spLocks noChangeShapeType="1"/>
            </p:cNvSpPr>
            <p:nvPr/>
          </p:nvSpPr>
          <p:spPr bwMode="auto">
            <a:xfrm>
              <a:off x="4464" y="1536"/>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7" name="Line 27"/>
            <p:cNvSpPr>
              <a:spLocks noChangeShapeType="1"/>
            </p:cNvSpPr>
            <p:nvPr/>
          </p:nvSpPr>
          <p:spPr bwMode="auto">
            <a:xfrm>
              <a:off x="4380" y="1864"/>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8" name="Line 28"/>
            <p:cNvSpPr>
              <a:spLocks noChangeShapeType="1"/>
            </p:cNvSpPr>
            <p:nvPr/>
          </p:nvSpPr>
          <p:spPr bwMode="auto">
            <a:xfrm flipH="1">
              <a:off x="4368" y="1536"/>
              <a:ext cx="96" cy="336"/>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9" name="Line 29"/>
            <p:cNvSpPr>
              <a:spLocks noChangeShapeType="1"/>
            </p:cNvSpPr>
            <p:nvPr/>
          </p:nvSpPr>
          <p:spPr bwMode="auto">
            <a:xfrm flipH="1">
              <a:off x="4532" y="1728"/>
              <a:ext cx="76" cy="34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0" name="Text Box 30"/>
            <p:cNvSpPr txBox="1">
              <a:spLocks noChangeArrowheads="1"/>
            </p:cNvSpPr>
            <p:nvPr/>
          </p:nvSpPr>
          <p:spPr bwMode="auto">
            <a:xfrm>
              <a:off x="4305" y="1392"/>
              <a:ext cx="25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P’</a:t>
              </a:r>
            </a:p>
          </p:txBody>
        </p:sp>
        <p:sp>
          <p:nvSpPr>
            <p:cNvPr id="9241" name="Text Box 31"/>
            <p:cNvSpPr txBox="1">
              <a:spLocks noChangeArrowheads="1"/>
            </p:cNvSpPr>
            <p:nvPr/>
          </p:nvSpPr>
          <p:spPr bwMode="auto">
            <a:xfrm>
              <a:off x="4401" y="205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R’</a:t>
              </a:r>
            </a:p>
          </p:txBody>
        </p:sp>
        <p:sp>
          <p:nvSpPr>
            <p:cNvPr id="9242" name="Text Box 32"/>
            <p:cNvSpPr txBox="1">
              <a:spLocks noChangeArrowheads="1"/>
            </p:cNvSpPr>
            <p:nvPr/>
          </p:nvSpPr>
          <p:spPr bwMode="auto">
            <a:xfrm>
              <a:off x="4118" y="1814"/>
              <a:ext cx="28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Q’</a:t>
              </a:r>
            </a:p>
          </p:txBody>
        </p:sp>
        <p:sp>
          <p:nvSpPr>
            <p:cNvPr id="9243" name="Text Box 33"/>
            <p:cNvSpPr txBox="1">
              <a:spLocks noChangeArrowheads="1"/>
            </p:cNvSpPr>
            <p:nvPr/>
          </p:nvSpPr>
          <p:spPr bwMode="auto">
            <a:xfrm>
              <a:off x="4532" y="1526"/>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S’</a:t>
              </a:r>
            </a:p>
          </p:txBody>
        </p:sp>
      </p:grpSp>
      <p:grpSp>
        <p:nvGrpSpPr>
          <p:cNvPr id="179239" name="Group 39"/>
          <p:cNvGrpSpPr>
            <a:grpSpLocks/>
          </p:cNvGrpSpPr>
          <p:nvPr/>
        </p:nvGrpSpPr>
        <p:grpSpPr bwMode="auto">
          <a:xfrm>
            <a:off x="6400800" y="4800600"/>
            <a:ext cx="1117600" cy="1692275"/>
            <a:chOff x="4603" y="2918"/>
            <a:chExt cx="704" cy="1066"/>
          </a:xfrm>
        </p:grpSpPr>
        <p:grpSp>
          <p:nvGrpSpPr>
            <p:cNvPr id="9225" name="Group 19"/>
            <p:cNvGrpSpPr>
              <a:grpSpLocks/>
            </p:cNvGrpSpPr>
            <p:nvPr/>
          </p:nvGrpSpPr>
          <p:grpSpPr bwMode="auto">
            <a:xfrm>
              <a:off x="4762" y="3110"/>
              <a:ext cx="336" cy="528"/>
              <a:chOff x="4896" y="1584"/>
              <a:chExt cx="336" cy="528"/>
            </a:xfrm>
          </p:grpSpPr>
          <p:sp>
            <p:nvSpPr>
              <p:cNvPr id="9232" name="Line 20"/>
              <p:cNvSpPr>
                <a:spLocks noChangeShapeType="1"/>
              </p:cNvSpPr>
              <p:nvPr/>
            </p:nvSpPr>
            <p:spPr bwMode="auto">
              <a:xfrm flipH="1">
                <a:off x="4896" y="1584"/>
                <a:ext cx="144" cy="14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3" name="Line 21"/>
              <p:cNvSpPr>
                <a:spLocks noChangeShapeType="1"/>
              </p:cNvSpPr>
              <p:nvPr/>
            </p:nvSpPr>
            <p:spPr bwMode="auto">
              <a:xfrm>
                <a:off x="5040" y="1584"/>
                <a:ext cx="192" cy="336"/>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4" name="Line 22"/>
              <p:cNvSpPr>
                <a:spLocks noChangeShapeType="1"/>
              </p:cNvSpPr>
              <p:nvPr/>
            </p:nvSpPr>
            <p:spPr bwMode="auto">
              <a:xfrm>
                <a:off x="4896" y="1728"/>
                <a:ext cx="144" cy="38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5" name="Line 23"/>
              <p:cNvSpPr>
                <a:spLocks noChangeShapeType="1"/>
              </p:cNvSpPr>
              <p:nvPr/>
            </p:nvSpPr>
            <p:spPr bwMode="auto">
              <a:xfrm flipH="1">
                <a:off x="5040" y="1920"/>
                <a:ext cx="192" cy="192"/>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26" name="Line 24"/>
            <p:cNvSpPr>
              <a:spLocks noChangeShapeType="1"/>
            </p:cNvSpPr>
            <p:nvPr/>
          </p:nvSpPr>
          <p:spPr bwMode="auto">
            <a:xfrm>
              <a:off x="4618" y="3014"/>
              <a:ext cx="48" cy="768"/>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7" name="Text Box 34"/>
            <p:cNvSpPr txBox="1">
              <a:spLocks noChangeArrowheads="1"/>
            </p:cNvSpPr>
            <p:nvPr/>
          </p:nvSpPr>
          <p:spPr bwMode="auto">
            <a:xfrm>
              <a:off x="4603" y="3052"/>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S</a:t>
              </a:r>
            </a:p>
          </p:txBody>
        </p:sp>
        <p:sp>
          <p:nvSpPr>
            <p:cNvPr id="9228" name="Text Box 35"/>
            <p:cNvSpPr txBox="1">
              <a:spLocks noChangeArrowheads="1"/>
            </p:cNvSpPr>
            <p:nvPr/>
          </p:nvSpPr>
          <p:spPr bwMode="auto">
            <a:xfrm>
              <a:off x="4873" y="2918"/>
              <a:ext cx="21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P</a:t>
              </a:r>
            </a:p>
          </p:txBody>
        </p:sp>
        <p:sp>
          <p:nvSpPr>
            <p:cNvPr id="9229" name="Text Box 36"/>
            <p:cNvSpPr txBox="1">
              <a:spLocks noChangeArrowheads="1"/>
            </p:cNvSpPr>
            <p:nvPr/>
          </p:nvSpPr>
          <p:spPr bwMode="auto">
            <a:xfrm>
              <a:off x="4825" y="3628"/>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R</a:t>
              </a:r>
            </a:p>
          </p:txBody>
        </p:sp>
        <p:sp>
          <p:nvSpPr>
            <p:cNvPr id="9230" name="Text Box 37"/>
            <p:cNvSpPr txBox="1">
              <a:spLocks noChangeArrowheads="1"/>
            </p:cNvSpPr>
            <p:nvPr/>
          </p:nvSpPr>
          <p:spPr bwMode="auto">
            <a:xfrm>
              <a:off x="5065" y="3376"/>
              <a:ext cx="24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Q</a:t>
              </a:r>
            </a:p>
          </p:txBody>
        </p:sp>
        <p:sp>
          <p:nvSpPr>
            <p:cNvPr id="9231" name="Text Box 38"/>
            <p:cNvSpPr txBox="1">
              <a:spLocks noChangeArrowheads="1"/>
            </p:cNvSpPr>
            <p:nvPr/>
          </p:nvSpPr>
          <p:spPr bwMode="auto">
            <a:xfrm>
              <a:off x="4608" y="3734"/>
              <a:ext cx="27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216"/>
                                        </p:tgtEl>
                                        <p:attrNameLst>
                                          <p:attrName>style.visibility</p:attrName>
                                        </p:attrNameLst>
                                      </p:cBhvr>
                                      <p:to>
                                        <p:strVal val="visible"/>
                                      </p:to>
                                    </p:set>
                                    <p:animEffect transition="in" filter="dissolve">
                                      <p:cBhvr>
                                        <p:cTn id="7" dur="500"/>
                                        <p:tgtEl>
                                          <p:spTgt spid="1792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79239"/>
                                        </p:tgtEl>
                                        <p:attrNameLst>
                                          <p:attrName>style.visibility</p:attrName>
                                        </p:attrNameLst>
                                      </p:cBhvr>
                                      <p:to>
                                        <p:strVal val="visible"/>
                                      </p:to>
                                    </p:set>
                                    <p:animEffect transition="in" filter="checkerboard(across)">
                                      <p:cBhvr>
                                        <p:cTn id="12" dur="500"/>
                                        <p:tgtEl>
                                          <p:spTgt spid="1792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79225"/>
                                        </p:tgtEl>
                                        <p:attrNameLst>
                                          <p:attrName>style.visibility</p:attrName>
                                        </p:attrNameLst>
                                      </p:cBhvr>
                                      <p:to>
                                        <p:strVal val="visible"/>
                                      </p:to>
                                    </p:set>
                                    <p:animEffect transition="in" filter="checkerboard(across)">
                                      <p:cBhvr>
                                        <p:cTn id="17" dur="500"/>
                                        <p:tgtEl>
                                          <p:spTgt spid="17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1A Continued</a:t>
            </a:r>
          </a:p>
        </p:txBody>
      </p:sp>
      <p:grpSp>
        <p:nvGrpSpPr>
          <p:cNvPr id="180266" name="Group 42"/>
          <p:cNvGrpSpPr>
            <a:grpSpLocks/>
          </p:cNvGrpSpPr>
          <p:nvPr/>
        </p:nvGrpSpPr>
        <p:grpSpPr bwMode="auto">
          <a:xfrm>
            <a:off x="685800" y="1676400"/>
            <a:ext cx="4130675" cy="1187450"/>
            <a:chOff x="614" y="1556"/>
            <a:chExt cx="2602" cy="748"/>
          </a:xfrm>
        </p:grpSpPr>
        <p:sp>
          <p:nvSpPr>
            <p:cNvPr id="10275" name="Text Box 7"/>
            <p:cNvSpPr txBox="1">
              <a:spLocks noChangeArrowheads="1"/>
            </p:cNvSpPr>
            <p:nvPr/>
          </p:nvSpPr>
          <p:spPr bwMode="auto">
            <a:xfrm>
              <a:off x="614" y="1556"/>
              <a:ext cx="260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a:t>
              </a:r>
              <a:r>
                <a:rPr lang="en-US" altLang="en-US">
                  <a:solidFill>
                    <a:srgbClr val="FF0000"/>
                  </a:solidFill>
                </a:rPr>
                <a:t>Translate</a:t>
              </a:r>
              <a:r>
                <a:rPr lang="en-US" altLang="en-US"/>
                <a:t> </a:t>
              </a:r>
              <a:r>
                <a:rPr lang="en-US" altLang="en-US" i="1">
                  <a:solidFill>
                    <a:srgbClr val="33CC33"/>
                  </a:solidFill>
                </a:rPr>
                <a:t>P’Q’R’S’</a:t>
              </a:r>
              <a:r>
                <a:rPr lang="en-US" altLang="en-US"/>
                <a:t> along   to find the final image, </a:t>
              </a:r>
              <a:r>
                <a:rPr lang="en-US" altLang="en-US" i="1">
                  <a:solidFill>
                    <a:srgbClr val="FF0000"/>
                  </a:solidFill>
                </a:rPr>
                <a:t>P”Q”R”S”</a:t>
              </a:r>
              <a:r>
                <a:rPr lang="en-US" altLang="en-US" i="1"/>
                <a:t>.</a:t>
              </a:r>
              <a:endParaRPr lang="en-US" altLang="en-US" b="1"/>
            </a:p>
          </p:txBody>
        </p:sp>
        <p:pic>
          <p:nvPicPr>
            <p:cNvPr id="10276"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 y="1851"/>
              <a:ext cx="1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244" name="Group 11"/>
          <p:cNvGrpSpPr>
            <a:grpSpLocks/>
          </p:cNvGrpSpPr>
          <p:nvPr/>
        </p:nvGrpSpPr>
        <p:grpSpPr bwMode="auto">
          <a:xfrm>
            <a:off x="7491413" y="4206875"/>
            <a:ext cx="533400" cy="838200"/>
            <a:chOff x="4896" y="1584"/>
            <a:chExt cx="336" cy="528"/>
          </a:xfrm>
        </p:grpSpPr>
        <p:sp>
          <p:nvSpPr>
            <p:cNvPr id="10271" name="Line 12"/>
            <p:cNvSpPr>
              <a:spLocks noChangeShapeType="1"/>
            </p:cNvSpPr>
            <p:nvPr/>
          </p:nvSpPr>
          <p:spPr bwMode="auto">
            <a:xfrm flipH="1">
              <a:off x="4896" y="1584"/>
              <a:ext cx="144" cy="14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2" name="Line 13"/>
            <p:cNvSpPr>
              <a:spLocks noChangeShapeType="1"/>
            </p:cNvSpPr>
            <p:nvPr/>
          </p:nvSpPr>
          <p:spPr bwMode="auto">
            <a:xfrm>
              <a:off x="5040" y="1584"/>
              <a:ext cx="192" cy="336"/>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3" name="Line 14"/>
            <p:cNvSpPr>
              <a:spLocks noChangeShapeType="1"/>
            </p:cNvSpPr>
            <p:nvPr/>
          </p:nvSpPr>
          <p:spPr bwMode="auto">
            <a:xfrm>
              <a:off x="4896" y="1728"/>
              <a:ext cx="144" cy="38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4" name="Line 15"/>
            <p:cNvSpPr>
              <a:spLocks noChangeShapeType="1"/>
            </p:cNvSpPr>
            <p:nvPr/>
          </p:nvSpPr>
          <p:spPr bwMode="auto">
            <a:xfrm flipH="1">
              <a:off x="5040" y="1920"/>
              <a:ext cx="192" cy="192"/>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45" name="Line 16"/>
          <p:cNvSpPr>
            <a:spLocks noChangeShapeType="1"/>
          </p:cNvSpPr>
          <p:nvPr/>
        </p:nvSpPr>
        <p:spPr bwMode="auto">
          <a:xfrm>
            <a:off x="7262813" y="4054475"/>
            <a:ext cx="76200" cy="121920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246" name="Group 17"/>
          <p:cNvGrpSpPr>
            <a:grpSpLocks/>
          </p:cNvGrpSpPr>
          <p:nvPr/>
        </p:nvGrpSpPr>
        <p:grpSpPr bwMode="auto">
          <a:xfrm>
            <a:off x="6256338" y="3902075"/>
            <a:ext cx="1082675" cy="1447800"/>
            <a:chOff x="4118" y="1392"/>
            <a:chExt cx="682" cy="912"/>
          </a:xfrm>
        </p:grpSpPr>
        <p:sp>
          <p:nvSpPr>
            <p:cNvPr id="10263" name="Line 18"/>
            <p:cNvSpPr>
              <a:spLocks noChangeShapeType="1"/>
            </p:cNvSpPr>
            <p:nvPr/>
          </p:nvSpPr>
          <p:spPr bwMode="auto">
            <a:xfrm>
              <a:off x="4464" y="1536"/>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4" name="Line 19"/>
            <p:cNvSpPr>
              <a:spLocks noChangeShapeType="1"/>
            </p:cNvSpPr>
            <p:nvPr/>
          </p:nvSpPr>
          <p:spPr bwMode="auto">
            <a:xfrm>
              <a:off x="4380" y="1864"/>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5" name="Line 20"/>
            <p:cNvSpPr>
              <a:spLocks noChangeShapeType="1"/>
            </p:cNvSpPr>
            <p:nvPr/>
          </p:nvSpPr>
          <p:spPr bwMode="auto">
            <a:xfrm flipH="1">
              <a:off x="4368" y="1536"/>
              <a:ext cx="96" cy="336"/>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6" name="Line 21"/>
            <p:cNvSpPr>
              <a:spLocks noChangeShapeType="1"/>
            </p:cNvSpPr>
            <p:nvPr/>
          </p:nvSpPr>
          <p:spPr bwMode="auto">
            <a:xfrm flipH="1">
              <a:off x="4532" y="1728"/>
              <a:ext cx="76" cy="34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7" name="Text Box 22"/>
            <p:cNvSpPr txBox="1">
              <a:spLocks noChangeArrowheads="1"/>
            </p:cNvSpPr>
            <p:nvPr/>
          </p:nvSpPr>
          <p:spPr bwMode="auto">
            <a:xfrm>
              <a:off x="4305" y="1392"/>
              <a:ext cx="25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P’</a:t>
              </a:r>
            </a:p>
          </p:txBody>
        </p:sp>
        <p:sp>
          <p:nvSpPr>
            <p:cNvPr id="10268" name="Text Box 23"/>
            <p:cNvSpPr txBox="1">
              <a:spLocks noChangeArrowheads="1"/>
            </p:cNvSpPr>
            <p:nvPr/>
          </p:nvSpPr>
          <p:spPr bwMode="auto">
            <a:xfrm>
              <a:off x="4401" y="205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R’</a:t>
              </a:r>
            </a:p>
          </p:txBody>
        </p:sp>
        <p:sp>
          <p:nvSpPr>
            <p:cNvPr id="10269" name="Text Box 24"/>
            <p:cNvSpPr txBox="1">
              <a:spLocks noChangeArrowheads="1"/>
            </p:cNvSpPr>
            <p:nvPr/>
          </p:nvSpPr>
          <p:spPr bwMode="auto">
            <a:xfrm>
              <a:off x="4118" y="1814"/>
              <a:ext cx="28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Q’</a:t>
              </a:r>
            </a:p>
          </p:txBody>
        </p:sp>
        <p:sp>
          <p:nvSpPr>
            <p:cNvPr id="10270" name="Text Box 25"/>
            <p:cNvSpPr txBox="1">
              <a:spLocks noChangeArrowheads="1"/>
            </p:cNvSpPr>
            <p:nvPr/>
          </p:nvSpPr>
          <p:spPr bwMode="auto">
            <a:xfrm>
              <a:off x="4532" y="1526"/>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S’</a:t>
              </a:r>
            </a:p>
          </p:txBody>
        </p:sp>
      </p:grpSp>
      <p:sp>
        <p:nvSpPr>
          <p:cNvPr id="10247" name="Text Box 26"/>
          <p:cNvSpPr txBox="1">
            <a:spLocks noChangeArrowheads="1"/>
          </p:cNvSpPr>
          <p:nvPr/>
        </p:nvSpPr>
        <p:spPr bwMode="auto">
          <a:xfrm>
            <a:off x="7239000" y="4114800"/>
            <a:ext cx="357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S</a:t>
            </a:r>
          </a:p>
        </p:txBody>
      </p:sp>
      <p:sp>
        <p:nvSpPr>
          <p:cNvPr id="10248" name="Text Box 27"/>
          <p:cNvSpPr txBox="1">
            <a:spLocks noChangeArrowheads="1"/>
          </p:cNvSpPr>
          <p:nvPr/>
        </p:nvSpPr>
        <p:spPr bwMode="auto">
          <a:xfrm>
            <a:off x="7667625" y="3902075"/>
            <a:ext cx="336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P</a:t>
            </a:r>
          </a:p>
        </p:txBody>
      </p:sp>
      <p:sp>
        <p:nvSpPr>
          <p:cNvPr id="10249" name="Text Box 28"/>
          <p:cNvSpPr txBox="1">
            <a:spLocks noChangeArrowheads="1"/>
          </p:cNvSpPr>
          <p:nvPr/>
        </p:nvSpPr>
        <p:spPr bwMode="auto">
          <a:xfrm>
            <a:off x="7591425" y="5029200"/>
            <a:ext cx="3603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R</a:t>
            </a:r>
          </a:p>
        </p:txBody>
      </p:sp>
      <p:sp>
        <p:nvSpPr>
          <p:cNvPr id="10250" name="Text Box 29"/>
          <p:cNvSpPr txBox="1">
            <a:spLocks noChangeArrowheads="1"/>
          </p:cNvSpPr>
          <p:nvPr/>
        </p:nvSpPr>
        <p:spPr bwMode="auto">
          <a:xfrm>
            <a:off x="7972425" y="4629150"/>
            <a:ext cx="384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Q</a:t>
            </a:r>
          </a:p>
        </p:txBody>
      </p:sp>
      <p:sp>
        <p:nvSpPr>
          <p:cNvPr id="10251" name="Text Box 30"/>
          <p:cNvSpPr txBox="1">
            <a:spLocks noChangeArrowheads="1"/>
          </p:cNvSpPr>
          <p:nvPr/>
        </p:nvSpPr>
        <p:spPr bwMode="auto">
          <a:xfrm>
            <a:off x="7246938" y="5197475"/>
            <a:ext cx="43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nvGrpSpPr>
          <p:cNvPr id="180255" name="Group 31"/>
          <p:cNvGrpSpPr>
            <a:grpSpLocks/>
          </p:cNvGrpSpPr>
          <p:nvPr/>
        </p:nvGrpSpPr>
        <p:grpSpPr bwMode="auto">
          <a:xfrm>
            <a:off x="6005513" y="2514600"/>
            <a:ext cx="1341437" cy="1524000"/>
            <a:chOff x="3960" y="576"/>
            <a:chExt cx="845" cy="960"/>
          </a:xfrm>
        </p:grpSpPr>
        <p:sp>
          <p:nvSpPr>
            <p:cNvPr id="10253" name="Line 32"/>
            <p:cNvSpPr>
              <a:spLocks noChangeShapeType="1"/>
            </p:cNvSpPr>
            <p:nvPr/>
          </p:nvSpPr>
          <p:spPr bwMode="auto">
            <a:xfrm flipH="1">
              <a:off x="4032" y="576"/>
              <a:ext cx="192" cy="864"/>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4" name="Line 33"/>
            <p:cNvSpPr>
              <a:spLocks noChangeShapeType="1"/>
            </p:cNvSpPr>
            <p:nvPr/>
          </p:nvSpPr>
          <p:spPr bwMode="auto">
            <a:xfrm>
              <a:off x="4426" y="768"/>
              <a:ext cx="144" cy="19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5" name="Line 34"/>
            <p:cNvSpPr>
              <a:spLocks noChangeShapeType="1"/>
            </p:cNvSpPr>
            <p:nvPr/>
          </p:nvSpPr>
          <p:spPr bwMode="auto">
            <a:xfrm>
              <a:off x="4342" y="1096"/>
              <a:ext cx="144" cy="19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6" name="Line 35"/>
            <p:cNvSpPr>
              <a:spLocks noChangeShapeType="1"/>
            </p:cNvSpPr>
            <p:nvPr/>
          </p:nvSpPr>
          <p:spPr bwMode="auto">
            <a:xfrm flipH="1">
              <a:off x="4330" y="768"/>
              <a:ext cx="96"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7" name="Line 36"/>
            <p:cNvSpPr>
              <a:spLocks noChangeShapeType="1"/>
            </p:cNvSpPr>
            <p:nvPr/>
          </p:nvSpPr>
          <p:spPr bwMode="auto">
            <a:xfrm flipH="1">
              <a:off x="4494" y="960"/>
              <a:ext cx="76" cy="3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8" name="Text Box 37"/>
            <p:cNvSpPr txBox="1">
              <a:spLocks noChangeArrowheads="1"/>
            </p:cNvSpPr>
            <p:nvPr/>
          </p:nvSpPr>
          <p:spPr bwMode="auto">
            <a:xfrm>
              <a:off x="4267" y="624"/>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P’’</a:t>
              </a:r>
            </a:p>
          </p:txBody>
        </p:sp>
        <p:sp>
          <p:nvSpPr>
            <p:cNvPr id="10259" name="Text Box 38"/>
            <p:cNvSpPr txBox="1">
              <a:spLocks noChangeArrowheads="1"/>
            </p:cNvSpPr>
            <p:nvPr/>
          </p:nvSpPr>
          <p:spPr bwMode="auto">
            <a:xfrm>
              <a:off x="4363" y="1286"/>
              <a:ext cx="31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R’’</a:t>
              </a:r>
            </a:p>
          </p:txBody>
        </p:sp>
        <p:sp>
          <p:nvSpPr>
            <p:cNvPr id="10260" name="Text Box 39"/>
            <p:cNvSpPr txBox="1">
              <a:spLocks noChangeArrowheads="1"/>
            </p:cNvSpPr>
            <p:nvPr/>
          </p:nvSpPr>
          <p:spPr bwMode="auto">
            <a:xfrm>
              <a:off x="4080" y="1046"/>
              <a:ext cx="32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Q’’</a:t>
              </a:r>
            </a:p>
          </p:txBody>
        </p:sp>
        <p:sp>
          <p:nvSpPr>
            <p:cNvPr id="10261" name="Text Box 40"/>
            <p:cNvSpPr txBox="1">
              <a:spLocks noChangeArrowheads="1"/>
            </p:cNvSpPr>
            <p:nvPr/>
          </p:nvSpPr>
          <p:spPr bwMode="auto">
            <a:xfrm>
              <a:off x="4494" y="758"/>
              <a:ext cx="31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pic>
          <p:nvPicPr>
            <p:cNvPr id="10262" name="Picture 4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0" y="768"/>
              <a:ext cx="12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80266"/>
                                        </p:tgtEl>
                                        <p:attrNameLst>
                                          <p:attrName>style.visibility</p:attrName>
                                        </p:attrNameLst>
                                      </p:cBhvr>
                                      <p:to>
                                        <p:strVal val="visible"/>
                                      </p:to>
                                    </p:set>
                                    <p:anim calcmode="lin" valueType="num">
                                      <p:cBhvr>
                                        <p:cTn id="7" dur="1000" fill="hold"/>
                                        <p:tgtEl>
                                          <p:spTgt spid="180266"/>
                                        </p:tgtEl>
                                        <p:attrNameLst>
                                          <p:attrName>ppt_x</p:attrName>
                                        </p:attrNameLst>
                                      </p:cBhvr>
                                      <p:tavLst>
                                        <p:tav tm="0">
                                          <p:val>
                                            <p:strVal val="#ppt_x-.2"/>
                                          </p:val>
                                        </p:tav>
                                        <p:tav tm="100000">
                                          <p:val>
                                            <p:strVal val="#ppt_x"/>
                                          </p:val>
                                        </p:tav>
                                      </p:tavLst>
                                    </p:anim>
                                    <p:anim calcmode="lin" valueType="num">
                                      <p:cBhvr>
                                        <p:cTn id="8" dur="1000" fill="hold"/>
                                        <p:tgtEl>
                                          <p:spTgt spid="1802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02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180255"/>
                                        </p:tgtEl>
                                        <p:attrNameLst>
                                          <p:attrName>style.visibility</p:attrName>
                                        </p:attrNameLst>
                                      </p:cBhvr>
                                      <p:to>
                                        <p:strVal val="visible"/>
                                      </p:to>
                                    </p:set>
                                    <p:animEffect transition="in" filter="dissolve">
                                      <p:cBhvr>
                                        <p:cTn id="14" dur="500"/>
                                        <p:tgtEl>
                                          <p:spTgt spid="180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3678</TotalTime>
  <Words>1130</Words>
  <Application>Microsoft Office PowerPoint</Application>
  <PresentationFormat>On-screen Show (4:3)</PresentationFormat>
  <Paragraphs>148</Paragraphs>
  <Slides>23</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Verdana</vt:lpstr>
      <vt:lpstr>Arial</vt:lpstr>
      <vt:lpstr>Arial Black</vt:lpstr>
      <vt:lpstr>Script MT Bold</vt:lpstr>
      <vt:lpstr>Wingdings</vt:lpstr>
      <vt:lpstr>Arial MT Bl</vt:lpstr>
      <vt:lpstr>Symbol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73</cp:revision>
  <dcterms:created xsi:type="dcterms:W3CDTF">2002-10-14T18:20:28Z</dcterms:created>
  <dcterms:modified xsi:type="dcterms:W3CDTF">2013-12-02T12:37:38Z</dcterms:modified>
</cp:coreProperties>
</file>