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7" r:id="rId2"/>
    <p:sldId id="1088" r:id="rId3"/>
    <p:sldId id="1089" r:id="rId4"/>
    <p:sldId id="1090" r:id="rId5"/>
    <p:sldId id="1091" r:id="rId6"/>
    <p:sldId id="1092" r:id="rId7"/>
    <p:sldId id="1093" r:id="rId8"/>
    <p:sldId id="1094" r:id="rId9"/>
    <p:sldId id="1095" r:id="rId10"/>
    <p:sldId id="1096" r:id="rId11"/>
    <p:sldId id="1097" r:id="rId12"/>
    <p:sldId id="1098" r:id="rId13"/>
    <p:sldId id="1099" r:id="rId14"/>
    <p:sldId id="1100" r:id="rId15"/>
    <p:sldId id="1101" r:id="rId16"/>
    <p:sldId id="1102" r:id="rId17"/>
    <p:sldId id="1103" r:id="rId18"/>
    <p:sldId id="1104" r:id="rId19"/>
    <p:sldId id="1105" r:id="rId20"/>
    <p:sldId id="1106" r:id="rId21"/>
    <p:sldId id="1107" r:id="rId22"/>
    <p:sldId id="1108" r:id="rId23"/>
    <p:sldId id="1109" r:id="rId24"/>
    <p:sldId id="1110" r:id="rId25"/>
    <p:sldId id="1111" r:id="rId26"/>
    <p:sldId id="1112" r:id="rId27"/>
    <p:sldId id="1113" r:id="rId28"/>
    <p:sldId id="1114" r:id="rId29"/>
    <p:sldId id="1115" r:id="rId30"/>
    <p:sldId id="1116" r:id="rId31"/>
    <p:sldId id="1117" r:id="rId32"/>
    <p:sldId id="1118" r:id="rId33"/>
    <p:sldId id="1119" r:id="rId34"/>
    <p:sldId id="1120" r:id="rId35"/>
    <p:sldId id="1121" r:id="rId3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33CC33"/>
    <a:srgbClr val="BBE0E3"/>
    <a:srgbClr val="3333FF"/>
    <a:srgbClr val="FF0000"/>
    <a:srgbClr val="B2B2B2"/>
    <a:srgbClr val="C0C0C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903" autoAdjust="0"/>
    <p:restoredTop sz="93410" autoAdjust="0"/>
  </p:normalViewPr>
  <p:slideViewPr>
    <p:cSldViewPr>
      <p:cViewPr>
        <p:scale>
          <a:sx n="93" d="100"/>
          <a:sy n="93" d="100"/>
        </p:scale>
        <p:origin x="-714" y="-72"/>
      </p:cViewPr>
      <p:guideLst>
        <p:guide orient="horz" pos="2160"/>
        <p:guide orient="horz" pos="62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99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E7234B3-F7E8-4B09-BAB5-4D323EA94B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4780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ABA5621D-86E0-4A64-85D4-9AD4904EFCE6}" type="slidenum">
              <a:rPr lang="en-US" altLang="en-US" sz="1200">
                <a:latin typeface="Arial" charset="0"/>
              </a:rPr>
              <a:pPr eaLnBrk="1" hangingPunct="1"/>
              <a:t>2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389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C72CB61B-1613-47B7-9FC5-71203ABBCA35}" type="slidenum">
              <a:rPr lang="en-US" altLang="en-US" sz="1200">
                <a:latin typeface="Arial" charset="0"/>
              </a:rPr>
              <a:pPr eaLnBrk="1" hangingPunct="1"/>
              <a:t>11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481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F17BEB32-8B3A-4E3F-A432-8633BB115EF9}" type="slidenum">
              <a:rPr lang="en-US" altLang="en-US" sz="1200">
                <a:latin typeface="Arial" charset="0"/>
              </a:rPr>
              <a:pPr eaLnBrk="1" hangingPunct="1"/>
              <a:t>12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491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96920EA6-4978-4011-9EF2-7ACFDF51754F}" type="slidenum">
              <a:rPr lang="en-US" altLang="en-US" sz="1200">
                <a:latin typeface="Arial" charset="0"/>
              </a:rPr>
              <a:pPr eaLnBrk="1" hangingPunct="1"/>
              <a:t>13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501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AF244BD3-015C-415D-978C-E84AA24786DE}" type="slidenum">
              <a:rPr lang="en-US" altLang="en-US" sz="1200">
                <a:latin typeface="Arial" charset="0"/>
              </a:rPr>
              <a:pPr eaLnBrk="1" hangingPunct="1"/>
              <a:t>14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512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588EAF0A-7D86-492A-8388-E9F1125857EE}" type="slidenum">
              <a:rPr lang="en-US" altLang="en-US" sz="1200">
                <a:latin typeface="Arial" charset="0"/>
              </a:rPr>
              <a:pPr eaLnBrk="1" hangingPunct="1"/>
              <a:t>15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522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30697DB1-3034-4821-90F4-4356ECAC2C72}" type="slidenum">
              <a:rPr lang="en-US" altLang="en-US" sz="1200">
                <a:latin typeface="Arial" charset="0"/>
              </a:rPr>
              <a:pPr eaLnBrk="1" hangingPunct="1"/>
              <a:t>16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532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0198D7B9-8289-4B56-9C82-D805AC094E4C}" type="slidenum">
              <a:rPr lang="en-US" altLang="en-US" sz="1200">
                <a:latin typeface="Arial" charset="0"/>
              </a:rPr>
              <a:pPr eaLnBrk="1" hangingPunct="1"/>
              <a:t>17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542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21EA704A-CAE7-4E4E-8421-0BC967582DE8}" type="slidenum">
              <a:rPr lang="en-US" altLang="en-US" sz="1200">
                <a:latin typeface="Arial" charset="0"/>
              </a:rPr>
              <a:pPr eaLnBrk="1" hangingPunct="1"/>
              <a:t>18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552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4F2828C8-18A7-4F44-BF65-BE4AE134FF76}" type="slidenum">
              <a:rPr lang="en-US" altLang="en-US" sz="1200">
                <a:latin typeface="Arial" charset="0"/>
              </a:rPr>
              <a:pPr eaLnBrk="1" hangingPunct="1"/>
              <a:t>19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563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329BE842-C21E-41F3-93F3-F51F5B59E434}" type="slidenum">
              <a:rPr lang="en-US" altLang="en-US" sz="1200">
                <a:latin typeface="Arial" charset="0"/>
              </a:rPr>
              <a:pPr eaLnBrk="1" hangingPunct="1"/>
              <a:t>20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573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6C8A68FA-0DA8-4535-BA26-807E79222847}" type="slidenum">
              <a:rPr lang="en-US" altLang="en-US" sz="1200">
                <a:latin typeface="Arial" charset="0"/>
              </a:rPr>
              <a:pPr eaLnBrk="1" hangingPunct="1"/>
              <a:t>3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399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7C2D69D1-6452-482E-BEE1-D103E31FCE17}" type="slidenum">
              <a:rPr lang="en-US" altLang="en-US" sz="1200">
                <a:latin typeface="Arial" charset="0"/>
              </a:rPr>
              <a:pPr eaLnBrk="1" hangingPunct="1"/>
              <a:t>21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583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81270BA0-ECBF-412A-8E94-BAADA0BFF494}" type="slidenum">
              <a:rPr lang="en-US" altLang="en-US" sz="1200">
                <a:latin typeface="Arial" charset="0"/>
              </a:rPr>
              <a:pPr eaLnBrk="1" hangingPunct="1"/>
              <a:t>22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593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0E288D76-B1F0-48D6-BB65-6EBB7E5D3EB7}" type="slidenum">
              <a:rPr lang="en-US" altLang="en-US" sz="1200">
                <a:latin typeface="Arial" charset="0"/>
              </a:rPr>
              <a:pPr eaLnBrk="1" hangingPunct="1"/>
              <a:t>23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604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A201A71D-EE1B-4C52-B8A5-C3E904BD8C45}" type="slidenum">
              <a:rPr lang="en-US" altLang="en-US" sz="1200">
                <a:latin typeface="Arial" charset="0"/>
              </a:rPr>
              <a:pPr eaLnBrk="1" hangingPunct="1"/>
              <a:t>24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614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42AB68C9-3272-4939-9167-A425134ED949}" type="slidenum">
              <a:rPr lang="en-US" altLang="en-US" sz="1200">
                <a:latin typeface="Arial" charset="0"/>
              </a:rPr>
              <a:pPr eaLnBrk="1" hangingPunct="1"/>
              <a:t>25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624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0C7B8268-1034-4A6F-9228-526DCE665672}" type="slidenum">
              <a:rPr lang="en-US" altLang="en-US" sz="1200">
                <a:latin typeface="Arial" charset="0"/>
              </a:rPr>
              <a:pPr eaLnBrk="1" hangingPunct="1"/>
              <a:t>26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634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D82F1D67-9ADE-4770-9781-80A0591A59C8}" type="slidenum">
              <a:rPr lang="en-US" altLang="en-US" sz="1200">
                <a:latin typeface="Arial" charset="0"/>
              </a:rPr>
              <a:pPr eaLnBrk="1" hangingPunct="1"/>
              <a:t>27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645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0BF2B4D6-DB75-4C1D-ACAC-AFAFD302D55E}" type="slidenum">
              <a:rPr lang="en-US" altLang="en-US" sz="1200">
                <a:latin typeface="Arial" charset="0"/>
              </a:rPr>
              <a:pPr eaLnBrk="1" hangingPunct="1"/>
              <a:t>28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655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80A96B67-8240-4AF6-B5B4-42A21FDC7669}" type="slidenum">
              <a:rPr lang="en-US" altLang="en-US" sz="1200">
                <a:latin typeface="Arial" charset="0"/>
              </a:rPr>
              <a:pPr eaLnBrk="1" hangingPunct="1"/>
              <a:t>29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665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245E41EA-E27E-4ADE-BAC5-4883850359CF}" type="slidenum">
              <a:rPr lang="en-US" altLang="en-US" sz="1200">
                <a:latin typeface="Arial" charset="0"/>
              </a:rPr>
              <a:pPr eaLnBrk="1" hangingPunct="1"/>
              <a:t>30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675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CEB99057-E059-4381-A2CE-7DBC5B1EA31C}" type="slidenum">
              <a:rPr lang="en-US" altLang="en-US" sz="1200">
                <a:latin typeface="Arial" charset="0"/>
              </a:rPr>
              <a:pPr eaLnBrk="1" hangingPunct="1"/>
              <a:t>4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409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9D270528-B67C-4944-AE05-B224E2312B25}" type="slidenum">
              <a:rPr lang="en-US" altLang="en-US" sz="1200">
                <a:latin typeface="Arial" charset="0"/>
              </a:rPr>
              <a:pPr eaLnBrk="1" hangingPunct="1"/>
              <a:t>31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686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D94A4401-D43C-4BBE-B3FA-5F3BAF7883AA}" type="slidenum">
              <a:rPr lang="en-US" altLang="en-US" sz="1200">
                <a:latin typeface="Arial" charset="0"/>
              </a:rPr>
              <a:pPr eaLnBrk="1" hangingPunct="1"/>
              <a:t>32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696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D5EBC91F-D834-46FD-A6C8-7A2C3BF1D066}" type="slidenum">
              <a:rPr lang="en-US" altLang="en-US" sz="1200">
                <a:latin typeface="Arial" charset="0"/>
              </a:rPr>
              <a:pPr eaLnBrk="1" hangingPunct="1"/>
              <a:t>33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706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4FDF4395-6C9C-49AE-B70A-816616F228B9}" type="slidenum">
              <a:rPr lang="en-US" altLang="en-US" sz="1200">
                <a:latin typeface="Arial" charset="0"/>
              </a:rPr>
              <a:pPr eaLnBrk="1" hangingPunct="1"/>
              <a:t>34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716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9B63EC6F-BE3C-4127-A2EF-5C661332A863}" type="slidenum">
              <a:rPr lang="en-US" altLang="en-US" sz="1200">
                <a:latin typeface="Arial" charset="0"/>
              </a:rPr>
              <a:pPr eaLnBrk="1" hangingPunct="1"/>
              <a:t>35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727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32FF8364-6E30-431D-8A73-C7CFEDF5C070}" type="slidenum">
              <a:rPr lang="en-US" altLang="en-US" sz="1200">
                <a:latin typeface="Arial" charset="0"/>
              </a:rPr>
              <a:pPr eaLnBrk="1" hangingPunct="1"/>
              <a:t>5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419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CF3F7BE1-3A08-48DE-9543-4CE487F56B65}" type="slidenum">
              <a:rPr lang="en-US" altLang="en-US" sz="1200">
                <a:latin typeface="Arial" charset="0"/>
              </a:rPr>
              <a:pPr eaLnBrk="1" hangingPunct="1"/>
              <a:t>6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430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58EF7DB1-AA19-4E92-8CF3-9E6FD1BCFA63}" type="slidenum">
              <a:rPr lang="en-US" altLang="en-US" sz="1200">
                <a:latin typeface="Arial" charset="0"/>
              </a:rPr>
              <a:pPr eaLnBrk="1" hangingPunct="1"/>
              <a:t>7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440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8DE432CB-7953-4C7E-BD01-8892326B852B}" type="slidenum">
              <a:rPr lang="en-US" altLang="en-US" sz="1200">
                <a:latin typeface="Arial" charset="0"/>
              </a:rPr>
              <a:pPr eaLnBrk="1" hangingPunct="1"/>
              <a:t>8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450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8C533020-B72E-465D-ABF9-D7005F8B3308}" type="slidenum">
              <a:rPr lang="en-US" altLang="en-US" sz="1200">
                <a:latin typeface="Arial" charset="0"/>
              </a:rPr>
              <a:pPr eaLnBrk="1" hangingPunct="1"/>
              <a:t>9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460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A6B2C7C2-966A-4F7E-9C7A-2B41E943F813}" type="slidenum">
              <a:rPr lang="en-US" altLang="en-US" sz="1200">
                <a:latin typeface="Arial" charset="0"/>
              </a:rPr>
              <a:pPr eaLnBrk="1" hangingPunct="1"/>
              <a:t>10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471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3C5DCF-062B-4A8E-94C2-EB535BABD6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57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BE1241-007B-4B09-B77E-E630503C90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035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66B417-FA99-4A88-BBBA-AEEDCC80BF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984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F1D067-B288-42E9-B05F-8084D8C6CA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838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0ADFBF-F521-41D6-AF60-9CF62C0C50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497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51C0C6-401B-4952-8294-34A4F84C23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556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29B102-C564-4319-AC29-6EC88C2667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509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C1491E-D42A-4D3A-B3D9-A6652E0DC7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800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55F58C-6DFD-49DD-A5EC-552659A271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53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1FB939-EE64-42A4-B9DB-6BC2909726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520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DD483-90C6-4B78-AA00-4A3040813F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525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fld id="{1EDAC5E4-C6B9-4BB7-928D-B39721EA52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4788"/>
            <a:ext cx="914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33" name="Text Box 9"/>
          <p:cNvSpPr txBox="1">
            <a:spLocks noChangeArrowheads="1"/>
          </p:cNvSpPr>
          <p:nvPr/>
        </p:nvSpPr>
        <p:spPr bwMode="auto">
          <a:xfrm>
            <a:off x="-3175" y="6556375"/>
            <a:ext cx="28987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Holt McDougal Algebra 1</a:t>
            </a:r>
          </a:p>
        </p:txBody>
      </p:sp>
      <p:sp>
        <p:nvSpPr>
          <p:cNvPr id="1034" name="Text Box 11"/>
          <p:cNvSpPr txBox="1">
            <a:spLocks noChangeArrowheads="1"/>
          </p:cNvSpPr>
          <p:nvPr/>
        </p:nvSpPr>
        <p:spPr bwMode="auto">
          <a:xfrm>
            <a:off x="1066800" y="182563"/>
            <a:ext cx="80772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Data Distributions</a:t>
            </a:r>
          </a:p>
        </p:txBody>
      </p:sp>
      <p:pic>
        <p:nvPicPr>
          <p:cNvPr id="1035" name="Picture 12" descr="chater_screen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6225" y="6553200"/>
            <a:ext cx="50577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3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371600" y="166688"/>
            <a:ext cx="7772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Data Distributions </a:t>
            </a:r>
            <a:endParaRPr lang="en-US" altLang="en-US" sz="3200"/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152400" y="6553200"/>
            <a:ext cx="2133600" cy="309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Holt Algebra 1</a:t>
            </a:r>
          </a:p>
        </p:txBody>
      </p:sp>
      <p:sp>
        <p:nvSpPr>
          <p:cNvPr id="4123" name="Text Box 27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505200" y="2411413"/>
            <a:ext cx="18557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Warm Up</a:t>
            </a:r>
          </a:p>
        </p:txBody>
      </p:sp>
      <p:sp>
        <p:nvSpPr>
          <p:cNvPr id="4124" name="Text Box 28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517900" y="3022600"/>
            <a:ext cx="37639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Lesson Presentation</a:t>
            </a:r>
          </a:p>
        </p:txBody>
      </p:sp>
      <p:sp>
        <p:nvSpPr>
          <p:cNvPr id="4125" name="Text Box 29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519488" y="3632200"/>
            <a:ext cx="23209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Lesson Quiz</a:t>
            </a:r>
          </a:p>
        </p:txBody>
      </p:sp>
      <p:pic>
        <p:nvPicPr>
          <p:cNvPr id="2056" name="Picture 30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31"/>
          <p:cNvSpPr txBox="1">
            <a:spLocks noChangeArrowheads="1"/>
          </p:cNvSpPr>
          <p:nvPr/>
        </p:nvSpPr>
        <p:spPr bwMode="auto">
          <a:xfrm>
            <a:off x="76200" y="6553200"/>
            <a:ext cx="2971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Holt McDougal Algebra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0" y="11430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02147" name="Text Box 3"/>
          <p:cNvSpPr txBox="1">
            <a:spLocks noChangeArrowheads="1"/>
          </p:cNvSpPr>
          <p:nvPr/>
        </p:nvSpPr>
        <p:spPr bwMode="auto">
          <a:xfrm>
            <a:off x="1181100" y="3124200"/>
            <a:ext cx="2841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mode: 12 and 16</a:t>
            </a:r>
          </a:p>
        </p:txBody>
      </p:sp>
      <p:sp>
        <p:nvSpPr>
          <p:cNvPr id="902148" name="Text Box 4"/>
          <p:cNvSpPr txBox="1">
            <a:spLocks noChangeArrowheads="1"/>
          </p:cNvSpPr>
          <p:nvPr/>
        </p:nvSpPr>
        <p:spPr bwMode="auto">
          <a:xfrm>
            <a:off x="1181100" y="3810000"/>
            <a:ext cx="3127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range: 12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16 = 4</a:t>
            </a:r>
          </a:p>
        </p:txBody>
      </p:sp>
      <p:sp>
        <p:nvSpPr>
          <p:cNvPr id="902149" name="Text Box 5"/>
          <p:cNvSpPr txBox="1">
            <a:spLocks noChangeArrowheads="1"/>
          </p:cNvSpPr>
          <p:nvPr/>
        </p:nvSpPr>
        <p:spPr bwMode="auto">
          <a:xfrm>
            <a:off x="4860925" y="3079750"/>
            <a:ext cx="40544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The data set is bi-modal as 12 and 14 both occur twice.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533400" y="1708150"/>
            <a:ext cx="83216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The weights in pounds of five cats are 12, 14, 12, 16, and 16.Find the mean, median, mode, and range of the data set.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02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02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02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902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02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02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902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2147" grpId="0"/>
      <p:bldP spid="902148" grpId="0"/>
      <p:bldP spid="90214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822325" y="1403350"/>
            <a:ext cx="695007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A value that is very different from the other values in a data set is called an </a:t>
            </a:r>
            <a:r>
              <a:rPr lang="en-US" altLang="en-US" b="1" u="sng"/>
              <a:t>outlier</a:t>
            </a:r>
            <a:r>
              <a:rPr lang="en-US" altLang="en-US"/>
              <a:t>. In the data set below one value is much greater than the other values.</a:t>
            </a:r>
          </a:p>
        </p:txBody>
      </p:sp>
      <p:sp>
        <p:nvSpPr>
          <p:cNvPr id="12291" name="Line 3"/>
          <p:cNvSpPr>
            <a:spLocks noChangeShapeType="1"/>
          </p:cNvSpPr>
          <p:nvPr/>
        </p:nvSpPr>
        <p:spPr bwMode="auto">
          <a:xfrm>
            <a:off x="1066800" y="4419600"/>
            <a:ext cx="678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2" name="Line 4"/>
          <p:cNvSpPr>
            <a:spLocks noChangeShapeType="1"/>
          </p:cNvSpPr>
          <p:nvPr/>
        </p:nvSpPr>
        <p:spPr bwMode="auto">
          <a:xfrm>
            <a:off x="1600200" y="4191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>
            <a:off x="2514600" y="4191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>
            <a:off x="2971800" y="4191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3429000" y="4191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>
            <a:off x="3886200" y="4191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>
            <a:off x="4343400" y="4191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>
            <a:off x="4800600" y="4191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>
            <a:off x="5257800" y="4191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>
            <a:off x="5715000" y="4191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>
            <a:off x="6172200" y="4191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>
            <a:off x="6629400" y="4191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>
            <a:off x="7086600" y="4191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>
            <a:off x="7543800" y="4191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904209" name="Group 17"/>
          <p:cNvGrpSpPr>
            <a:grpSpLocks/>
          </p:cNvGrpSpPr>
          <p:nvPr/>
        </p:nvGrpSpPr>
        <p:grpSpPr bwMode="auto">
          <a:xfrm>
            <a:off x="1676400" y="4191000"/>
            <a:ext cx="609600" cy="457200"/>
            <a:chOff x="1056" y="2640"/>
            <a:chExt cx="384" cy="288"/>
          </a:xfrm>
        </p:grpSpPr>
        <p:sp>
          <p:nvSpPr>
            <p:cNvPr id="12316" name="Line 18"/>
            <p:cNvSpPr>
              <a:spLocks noChangeShapeType="1"/>
            </p:cNvSpPr>
            <p:nvPr/>
          </p:nvSpPr>
          <p:spPr bwMode="auto">
            <a:xfrm>
              <a:off x="1296" y="2640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7" name="Oval 19"/>
            <p:cNvSpPr>
              <a:spLocks noChangeArrowheads="1"/>
            </p:cNvSpPr>
            <p:nvPr/>
          </p:nvSpPr>
          <p:spPr bwMode="auto">
            <a:xfrm>
              <a:off x="1344" y="2736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318" name="Oval 20"/>
            <p:cNvSpPr>
              <a:spLocks noChangeArrowheads="1"/>
            </p:cNvSpPr>
            <p:nvPr/>
          </p:nvSpPr>
          <p:spPr bwMode="auto">
            <a:xfrm>
              <a:off x="1296" y="2736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319" name="Oval 21"/>
            <p:cNvSpPr>
              <a:spLocks noChangeArrowheads="1"/>
            </p:cNvSpPr>
            <p:nvPr/>
          </p:nvSpPr>
          <p:spPr bwMode="auto">
            <a:xfrm>
              <a:off x="1200" y="2736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320" name="Oval 22"/>
            <p:cNvSpPr>
              <a:spLocks noChangeArrowheads="1"/>
            </p:cNvSpPr>
            <p:nvPr/>
          </p:nvSpPr>
          <p:spPr bwMode="auto">
            <a:xfrm>
              <a:off x="1056" y="2736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321" name="Oval 23"/>
            <p:cNvSpPr>
              <a:spLocks noChangeArrowheads="1"/>
            </p:cNvSpPr>
            <p:nvPr/>
          </p:nvSpPr>
          <p:spPr bwMode="auto">
            <a:xfrm>
              <a:off x="1152" y="2736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904216" name="Text Box 24"/>
          <p:cNvSpPr txBox="1">
            <a:spLocks noChangeArrowheads="1"/>
          </p:cNvSpPr>
          <p:nvPr/>
        </p:nvSpPr>
        <p:spPr bwMode="auto">
          <a:xfrm>
            <a:off x="746125" y="3460750"/>
            <a:ext cx="17764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1800" b="1">
                <a:solidFill>
                  <a:srgbClr val="FF0000"/>
                </a:solidFill>
              </a:rPr>
              <a:t>Most of data</a:t>
            </a:r>
          </a:p>
        </p:txBody>
      </p:sp>
      <p:sp>
        <p:nvSpPr>
          <p:cNvPr id="904217" name="Line 25"/>
          <p:cNvSpPr>
            <a:spLocks noChangeShapeType="1"/>
          </p:cNvSpPr>
          <p:nvPr/>
        </p:nvSpPr>
        <p:spPr bwMode="auto">
          <a:xfrm>
            <a:off x="1905000" y="3810000"/>
            <a:ext cx="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4218" name="Text Box 26"/>
          <p:cNvSpPr txBox="1">
            <a:spLocks noChangeArrowheads="1"/>
          </p:cNvSpPr>
          <p:nvPr/>
        </p:nvSpPr>
        <p:spPr bwMode="auto">
          <a:xfrm>
            <a:off x="2574925" y="3460750"/>
            <a:ext cx="8683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1800" b="1">
                <a:solidFill>
                  <a:schemeClr val="accent2"/>
                </a:solidFill>
              </a:rPr>
              <a:t>Mean</a:t>
            </a:r>
          </a:p>
        </p:txBody>
      </p:sp>
      <p:grpSp>
        <p:nvGrpSpPr>
          <p:cNvPr id="904219" name="Group 27"/>
          <p:cNvGrpSpPr>
            <a:grpSpLocks/>
          </p:cNvGrpSpPr>
          <p:nvPr/>
        </p:nvGrpSpPr>
        <p:grpSpPr bwMode="auto">
          <a:xfrm>
            <a:off x="2667000" y="3810000"/>
            <a:ext cx="152400" cy="685800"/>
            <a:chOff x="1680" y="2400"/>
            <a:chExt cx="96" cy="432"/>
          </a:xfrm>
        </p:grpSpPr>
        <p:sp>
          <p:nvSpPr>
            <p:cNvPr id="12314" name="Oval 28"/>
            <p:cNvSpPr>
              <a:spLocks noChangeArrowheads="1"/>
            </p:cNvSpPr>
            <p:nvPr/>
          </p:nvSpPr>
          <p:spPr bwMode="auto">
            <a:xfrm>
              <a:off x="1680" y="2736"/>
              <a:ext cx="96" cy="9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315" name="Line 29"/>
            <p:cNvSpPr>
              <a:spLocks noChangeShapeType="1"/>
            </p:cNvSpPr>
            <p:nvPr/>
          </p:nvSpPr>
          <p:spPr bwMode="auto">
            <a:xfrm>
              <a:off x="1722" y="2400"/>
              <a:ext cx="0" cy="288"/>
            </a:xfrm>
            <a:prstGeom prst="line">
              <a:avLst/>
            </a:prstGeom>
            <a:noFill/>
            <a:ln w="38100">
              <a:solidFill>
                <a:srgbClr val="3333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04222" name="Text Box 30"/>
          <p:cNvSpPr txBox="1">
            <a:spLocks noChangeArrowheads="1"/>
          </p:cNvSpPr>
          <p:nvPr/>
        </p:nvSpPr>
        <p:spPr bwMode="auto">
          <a:xfrm>
            <a:off x="5778500" y="3460750"/>
            <a:ext cx="28321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1800" b="1">
                <a:solidFill>
                  <a:srgbClr val="FF0000"/>
                </a:solidFill>
              </a:rPr>
              <a:t>Much different value</a:t>
            </a:r>
          </a:p>
        </p:txBody>
      </p:sp>
      <p:grpSp>
        <p:nvGrpSpPr>
          <p:cNvPr id="904223" name="Group 31"/>
          <p:cNvGrpSpPr>
            <a:grpSpLocks/>
          </p:cNvGrpSpPr>
          <p:nvPr/>
        </p:nvGrpSpPr>
        <p:grpSpPr bwMode="auto">
          <a:xfrm>
            <a:off x="6858000" y="3810000"/>
            <a:ext cx="152400" cy="685800"/>
            <a:chOff x="4320" y="2400"/>
            <a:chExt cx="96" cy="432"/>
          </a:xfrm>
        </p:grpSpPr>
        <p:sp>
          <p:nvSpPr>
            <p:cNvPr id="12312" name="Oval 32"/>
            <p:cNvSpPr>
              <a:spLocks noChangeArrowheads="1"/>
            </p:cNvSpPr>
            <p:nvPr/>
          </p:nvSpPr>
          <p:spPr bwMode="auto">
            <a:xfrm>
              <a:off x="4320" y="2736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313" name="Line 33"/>
            <p:cNvSpPr>
              <a:spLocks noChangeShapeType="1"/>
            </p:cNvSpPr>
            <p:nvPr/>
          </p:nvSpPr>
          <p:spPr bwMode="auto">
            <a:xfrm>
              <a:off x="4368" y="2400"/>
              <a:ext cx="0" cy="24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04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904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904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904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904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904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904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4216" grpId="0"/>
      <p:bldP spid="904217" grpId="0" animBg="1"/>
      <p:bldP spid="904218" grpId="0"/>
      <p:bldP spid="9042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609600" y="1524000"/>
            <a:ext cx="8229600" cy="157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Identify the outlier in the data set {16, 23, 21, 18, 75, 21}, and determine how the outlier affects the mean, median, mode, and range of the data.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-76200" y="990600"/>
            <a:ext cx="929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Additional Example 2: Determining the Effect of Outliers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06244" name="Text Box 4"/>
          <p:cNvSpPr txBox="1">
            <a:spLocks noChangeArrowheads="1"/>
          </p:cNvSpPr>
          <p:nvPr/>
        </p:nvSpPr>
        <p:spPr bwMode="auto">
          <a:xfrm>
            <a:off x="4479925" y="3048000"/>
            <a:ext cx="4740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Write the data in numerical order.</a:t>
            </a:r>
          </a:p>
        </p:txBody>
      </p:sp>
      <p:sp>
        <p:nvSpPr>
          <p:cNvPr id="906245" name="Text Box 5"/>
          <p:cNvSpPr txBox="1">
            <a:spLocks noChangeArrowheads="1"/>
          </p:cNvSpPr>
          <p:nvPr/>
        </p:nvSpPr>
        <p:spPr bwMode="auto">
          <a:xfrm>
            <a:off x="533400" y="3048000"/>
            <a:ext cx="360362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16, 18, 21, 21, 23, 75</a:t>
            </a:r>
          </a:p>
        </p:txBody>
      </p:sp>
      <p:sp>
        <p:nvSpPr>
          <p:cNvPr id="906246" name="Text Box 6"/>
          <p:cNvSpPr txBox="1">
            <a:spLocks noChangeArrowheads="1"/>
          </p:cNvSpPr>
          <p:nvPr/>
        </p:nvSpPr>
        <p:spPr bwMode="auto">
          <a:xfrm>
            <a:off x="4556125" y="3505200"/>
            <a:ext cx="45878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80988" indent="-280988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Look for a value much greater or less than the rest.</a:t>
            </a:r>
          </a:p>
        </p:txBody>
      </p:sp>
      <p:sp>
        <p:nvSpPr>
          <p:cNvPr id="906247" name="Text Box 7"/>
          <p:cNvSpPr txBox="1">
            <a:spLocks noChangeArrowheads="1"/>
          </p:cNvSpPr>
          <p:nvPr/>
        </p:nvSpPr>
        <p:spPr bwMode="auto">
          <a:xfrm>
            <a:off x="533400" y="3573463"/>
            <a:ext cx="279082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outlier is 75.</a:t>
            </a:r>
          </a:p>
        </p:txBody>
      </p:sp>
      <p:sp>
        <p:nvSpPr>
          <p:cNvPr id="906248" name="Text Box 8"/>
          <p:cNvSpPr txBox="1">
            <a:spLocks noChangeArrowheads="1"/>
          </p:cNvSpPr>
          <p:nvPr/>
        </p:nvSpPr>
        <p:spPr bwMode="auto">
          <a:xfrm>
            <a:off x="1020763" y="4038600"/>
            <a:ext cx="2713037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3333FF"/>
                </a:solidFill>
              </a:rPr>
              <a:t>With the outlier:</a:t>
            </a:r>
          </a:p>
        </p:txBody>
      </p:sp>
      <p:grpSp>
        <p:nvGrpSpPr>
          <p:cNvPr id="906249" name="Group 9"/>
          <p:cNvGrpSpPr>
            <a:grpSpLocks/>
          </p:cNvGrpSpPr>
          <p:nvPr/>
        </p:nvGrpSpPr>
        <p:grpSpPr bwMode="auto">
          <a:xfrm>
            <a:off x="657225" y="5181600"/>
            <a:ext cx="8061325" cy="495300"/>
            <a:chOff x="196" y="3264"/>
            <a:chExt cx="5078" cy="312"/>
          </a:xfrm>
        </p:grpSpPr>
        <p:sp>
          <p:nvSpPr>
            <p:cNvPr id="13325" name="Text Box 10"/>
            <p:cNvSpPr txBox="1">
              <a:spLocks noChangeArrowheads="1"/>
            </p:cNvSpPr>
            <p:nvPr/>
          </p:nvSpPr>
          <p:spPr bwMode="auto">
            <a:xfrm>
              <a:off x="1024" y="3285"/>
              <a:ext cx="233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 16, 18, 21, 21, 23, 75</a:t>
              </a:r>
            </a:p>
          </p:txBody>
        </p:sp>
        <p:sp>
          <p:nvSpPr>
            <p:cNvPr id="13326" name="Text Box 11"/>
            <p:cNvSpPr txBox="1">
              <a:spLocks noChangeArrowheads="1"/>
            </p:cNvSpPr>
            <p:nvPr/>
          </p:nvSpPr>
          <p:spPr bwMode="auto">
            <a:xfrm>
              <a:off x="196" y="3264"/>
              <a:ext cx="9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median:</a:t>
              </a:r>
            </a:p>
          </p:txBody>
        </p:sp>
        <p:sp>
          <p:nvSpPr>
            <p:cNvPr id="13327" name="AutoShape 12"/>
            <p:cNvSpPr>
              <a:spLocks noChangeArrowheads="1"/>
            </p:cNvSpPr>
            <p:nvPr/>
          </p:nvSpPr>
          <p:spPr bwMode="auto">
            <a:xfrm>
              <a:off x="1872" y="3324"/>
              <a:ext cx="720" cy="240"/>
            </a:xfrm>
            <a:prstGeom prst="roundRect">
              <a:avLst>
                <a:gd name="adj" fmla="val 16667"/>
              </a:avLst>
            </a:prstGeom>
            <a:noFill/>
            <a:ln w="19050">
              <a:solidFill>
                <a:srgbClr val="0066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endParaRPr lang="en-US" altLang="en-US">
                <a:solidFill>
                  <a:srgbClr val="3333FF"/>
                </a:solidFill>
              </a:endParaRPr>
            </a:p>
          </p:txBody>
        </p:sp>
        <p:sp>
          <p:nvSpPr>
            <p:cNvPr id="13328" name="Text Box 13"/>
            <p:cNvSpPr txBox="1">
              <a:spLocks noChangeArrowheads="1"/>
            </p:cNvSpPr>
            <p:nvPr/>
          </p:nvSpPr>
          <p:spPr bwMode="auto">
            <a:xfrm>
              <a:off x="3354" y="3275"/>
              <a:ext cx="1920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 The median is 21.</a:t>
              </a:r>
            </a:p>
          </p:txBody>
        </p:sp>
      </p:grpSp>
      <p:sp>
        <p:nvSpPr>
          <p:cNvPr id="906254" name="Text Box 14"/>
          <p:cNvSpPr txBox="1">
            <a:spLocks noChangeArrowheads="1"/>
          </p:cNvSpPr>
          <p:nvPr/>
        </p:nvSpPr>
        <p:spPr bwMode="auto">
          <a:xfrm>
            <a:off x="685800" y="5638800"/>
            <a:ext cx="61626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mode: 21 occurs twice. It is the mode.</a:t>
            </a:r>
          </a:p>
        </p:txBody>
      </p:sp>
      <p:sp>
        <p:nvSpPr>
          <p:cNvPr id="906255" name="Text Box 15"/>
          <p:cNvSpPr txBox="1">
            <a:spLocks noChangeArrowheads="1"/>
          </p:cNvSpPr>
          <p:nvPr/>
        </p:nvSpPr>
        <p:spPr bwMode="auto">
          <a:xfrm>
            <a:off x="685800" y="6096000"/>
            <a:ext cx="332105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range: 75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16 = 59</a:t>
            </a:r>
          </a:p>
        </p:txBody>
      </p:sp>
      <p:pic>
        <p:nvPicPr>
          <p:cNvPr id="906256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063" y="4524375"/>
            <a:ext cx="6484937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06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06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06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06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06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906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906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906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906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6244" grpId="0"/>
      <p:bldP spid="906245" grpId="0"/>
      <p:bldP spid="906246" grpId="0"/>
      <p:bldP spid="906247" grpId="0"/>
      <p:bldP spid="906248" grpId="0"/>
      <p:bldP spid="906254" grpId="0"/>
      <p:bldP spid="90625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8290" name="Text Box 2"/>
          <p:cNvSpPr txBox="1">
            <a:spLocks noChangeArrowheads="1"/>
          </p:cNvSpPr>
          <p:nvPr/>
        </p:nvSpPr>
        <p:spPr bwMode="auto">
          <a:xfrm>
            <a:off x="746125" y="4908550"/>
            <a:ext cx="7864475" cy="1201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outlier is 75; the outlier increases the mean by 9.2 and increases the range by 52. It has no effect on the median and the mode.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990600" y="1676400"/>
            <a:ext cx="32131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3333FF"/>
                </a:solidFill>
              </a:rPr>
              <a:t>Without the outlier:</a:t>
            </a:r>
          </a:p>
        </p:txBody>
      </p:sp>
      <p:grpSp>
        <p:nvGrpSpPr>
          <p:cNvPr id="908292" name="Group 4"/>
          <p:cNvGrpSpPr>
            <a:grpSpLocks/>
          </p:cNvGrpSpPr>
          <p:nvPr/>
        </p:nvGrpSpPr>
        <p:grpSpPr bwMode="auto">
          <a:xfrm>
            <a:off x="768350" y="3200400"/>
            <a:ext cx="7708900" cy="495300"/>
            <a:chOff x="484" y="2016"/>
            <a:chExt cx="4856" cy="312"/>
          </a:xfrm>
        </p:grpSpPr>
        <p:sp>
          <p:nvSpPr>
            <p:cNvPr id="14345" name="Text Box 5"/>
            <p:cNvSpPr txBox="1">
              <a:spLocks noChangeArrowheads="1"/>
            </p:cNvSpPr>
            <p:nvPr/>
          </p:nvSpPr>
          <p:spPr bwMode="auto">
            <a:xfrm>
              <a:off x="1312" y="2037"/>
              <a:ext cx="1956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 16, 18, 21, 21, 23</a:t>
              </a:r>
            </a:p>
          </p:txBody>
        </p:sp>
        <p:sp>
          <p:nvSpPr>
            <p:cNvPr id="14346" name="Text Box 6"/>
            <p:cNvSpPr txBox="1">
              <a:spLocks noChangeArrowheads="1"/>
            </p:cNvSpPr>
            <p:nvPr/>
          </p:nvSpPr>
          <p:spPr bwMode="auto">
            <a:xfrm>
              <a:off x="484" y="2016"/>
              <a:ext cx="9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median:</a:t>
              </a:r>
            </a:p>
          </p:txBody>
        </p:sp>
        <p:sp>
          <p:nvSpPr>
            <p:cNvPr id="14347" name="AutoShape 7"/>
            <p:cNvSpPr>
              <a:spLocks noChangeArrowheads="1"/>
            </p:cNvSpPr>
            <p:nvPr/>
          </p:nvSpPr>
          <p:spPr bwMode="auto">
            <a:xfrm>
              <a:off x="2160" y="2076"/>
              <a:ext cx="384" cy="240"/>
            </a:xfrm>
            <a:prstGeom prst="roundRect">
              <a:avLst>
                <a:gd name="adj" fmla="val 16667"/>
              </a:avLst>
            </a:prstGeom>
            <a:noFill/>
            <a:ln w="19050">
              <a:solidFill>
                <a:srgbClr val="0066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endParaRPr lang="en-US" altLang="en-US">
                <a:solidFill>
                  <a:srgbClr val="3333FF"/>
                </a:solidFill>
              </a:endParaRPr>
            </a:p>
          </p:txBody>
        </p:sp>
        <p:sp>
          <p:nvSpPr>
            <p:cNvPr id="14348" name="Text Box 8"/>
            <p:cNvSpPr txBox="1">
              <a:spLocks noChangeArrowheads="1"/>
            </p:cNvSpPr>
            <p:nvPr/>
          </p:nvSpPr>
          <p:spPr bwMode="auto">
            <a:xfrm>
              <a:off x="3216" y="2027"/>
              <a:ext cx="212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    The median is 21.</a:t>
              </a:r>
            </a:p>
          </p:txBody>
        </p:sp>
      </p:grpSp>
      <p:sp>
        <p:nvSpPr>
          <p:cNvPr id="908297" name="Text Box 9"/>
          <p:cNvSpPr txBox="1">
            <a:spLocks noChangeArrowheads="1"/>
          </p:cNvSpPr>
          <p:nvPr/>
        </p:nvSpPr>
        <p:spPr bwMode="auto">
          <a:xfrm>
            <a:off x="747713" y="3810000"/>
            <a:ext cx="61626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mode: 21 occurs twice. It is the mode.</a:t>
            </a:r>
          </a:p>
        </p:txBody>
      </p:sp>
      <p:sp>
        <p:nvSpPr>
          <p:cNvPr id="908298" name="Text Box 10"/>
          <p:cNvSpPr txBox="1">
            <a:spLocks noChangeArrowheads="1"/>
          </p:cNvSpPr>
          <p:nvPr/>
        </p:nvSpPr>
        <p:spPr bwMode="auto">
          <a:xfrm>
            <a:off x="747713" y="4419600"/>
            <a:ext cx="31273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range: 23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16 = 7</a:t>
            </a:r>
          </a:p>
        </p:txBody>
      </p:sp>
      <p:sp>
        <p:nvSpPr>
          <p:cNvPr id="14343" name="Text Box 11"/>
          <p:cNvSpPr txBox="1">
            <a:spLocks noChangeArrowheads="1"/>
          </p:cNvSpPr>
          <p:nvPr/>
        </p:nvSpPr>
        <p:spPr bwMode="auto">
          <a:xfrm>
            <a:off x="-76200" y="1112838"/>
            <a:ext cx="929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Additional Example 2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908300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286000"/>
            <a:ext cx="5962650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8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08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083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08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8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08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08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08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8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08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8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908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8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908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8290" grpId="0"/>
      <p:bldP spid="908297" grpId="0"/>
      <p:bldP spid="90829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822325" y="1371600"/>
            <a:ext cx="7635875" cy="157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Identify the outlier in the data set {21, 24, 3, 27, 30, 24} and determine how the outlier affects the mean, median, mode and the range of the data.</a:t>
            </a:r>
          </a:p>
        </p:txBody>
      </p:sp>
      <p:sp>
        <p:nvSpPr>
          <p:cNvPr id="910340" name="Text Box 4"/>
          <p:cNvSpPr txBox="1">
            <a:spLocks noChangeArrowheads="1"/>
          </p:cNvSpPr>
          <p:nvPr/>
        </p:nvSpPr>
        <p:spPr bwMode="auto">
          <a:xfrm>
            <a:off x="4479925" y="3124200"/>
            <a:ext cx="4740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Write the data in numerical order.</a:t>
            </a:r>
          </a:p>
        </p:txBody>
      </p:sp>
      <p:sp>
        <p:nvSpPr>
          <p:cNvPr id="910341" name="Text Box 5"/>
          <p:cNvSpPr txBox="1">
            <a:spLocks noChangeArrowheads="1"/>
          </p:cNvSpPr>
          <p:nvPr/>
        </p:nvSpPr>
        <p:spPr bwMode="auto">
          <a:xfrm>
            <a:off x="533400" y="3048000"/>
            <a:ext cx="340995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3, 21, 24, 24, 27, 30</a:t>
            </a:r>
          </a:p>
        </p:txBody>
      </p:sp>
      <p:sp>
        <p:nvSpPr>
          <p:cNvPr id="910342" name="Text Box 6"/>
          <p:cNvSpPr txBox="1">
            <a:spLocks noChangeArrowheads="1"/>
          </p:cNvSpPr>
          <p:nvPr/>
        </p:nvSpPr>
        <p:spPr bwMode="auto">
          <a:xfrm>
            <a:off x="4556125" y="3505200"/>
            <a:ext cx="45878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80988" indent="-280988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Look for a value much greater or less than the rest.</a:t>
            </a:r>
          </a:p>
        </p:txBody>
      </p:sp>
      <p:sp>
        <p:nvSpPr>
          <p:cNvPr id="910343" name="Text Box 7"/>
          <p:cNvSpPr txBox="1">
            <a:spLocks noChangeArrowheads="1"/>
          </p:cNvSpPr>
          <p:nvPr/>
        </p:nvSpPr>
        <p:spPr bwMode="auto">
          <a:xfrm>
            <a:off x="533400" y="3573463"/>
            <a:ext cx="259715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outlier is 3.</a:t>
            </a:r>
          </a:p>
        </p:txBody>
      </p:sp>
      <p:sp>
        <p:nvSpPr>
          <p:cNvPr id="910344" name="Text Box 8"/>
          <p:cNvSpPr txBox="1">
            <a:spLocks noChangeArrowheads="1"/>
          </p:cNvSpPr>
          <p:nvPr/>
        </p:nvSpPr>
        <p:spPr bwMode="auto">
          <a:xfrm>
            <a:off x="1020763" y="4038600"/>
            <a:ext cx="2713037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3333FF"/>
                </a:solidFill>
              </a:rPr>
              <a:t>With the outlier:</a:t>
            </a:r>
          </a:p>
        </p:txBody>
      </p:sp>
      <p:grpSp>
        <p:nvGrpSpPr>
          <p:cNvPr id="910345" name="Group 9"/>
          <p:cNvGrpSpPr>
            <a:grpSpLocks/>
          </p:cNvGrpSpPr>
          <p:nvPr/>
        </p:nvGrpSpPr>
        <p:grpSpPr bwMode="auto">
          <a:xfrm>
            <a:off x="533400" y="4464050"/>
            <a:ext cx="5881688" cy="874713"/>
            <a:chOff x="336" y="2812"/>
            <a:chExt cx="3705" cy="551"/>
          </a:xfrm>
        </p:grpSpPr>
        <p:sp>
          <p:nvSpPr>
            <p:cNvPr id="15377" name="Text Box 10"/>
            <p:cNvSpPr txBox="1">
              <a:spLocks noChangeArrowheads="1"/>
            </p:cNvSpPr>
            <p:nvPr/>
          </p:nvSpPr>
          <p:spPr bwMode="auto">
            <a:xfrm>
              <a:off x="336" y="2901"/>
              <a:ext cx="789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b="1"/>
                <a:t>mean:</a:t>
              </a:r>
            </a:p>
          </p:txBody>
        </p:sp>
        <p:grpSp>
          <p:nvGrpSpPr>
            <p:cNvPr id="15378" name="Group 11"/>
            <p:cNvGrpSpPr>
              <a:grpSpLocks/>
            </p:cNvGrpSpPr>
            <p:nvPr/>
          </p:nvGrpSpPr>
          <p:grpSpPr bwMode="auto">
            <a:xfrm>
              <a:off x="1104" y="2812"/>
              <a:ext cx="2243" cy="551"/>
              <a:chOff x="1404" y="3216"/>
              <a:chExt cx="2243" cy="551"/>
            </a:xfrm>
          </p:grpSpPr>
          <p:sp>
            <p:nvSpPr>
              <p:cNvPr id="15380" name="Text Box 12"/>
              <p:cNvSpPr txBox="1">
                <a:spLocks noChangeArrowheads="1"/>
              </p:cNvSpPr>
              <p:nvPr/>
            </p:nvSpPr>
            <p:spPr bwMode="auto">
              <a:xfrm>
                <a:off x="1404" y="3216"/>
                <a:ext cx="22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/>
                  <a:t>3+21+24+24+27+30</a:t>
                </a:r>
              </a:p>
            </p:txBody>
          </p:sp>
          <p:sp>
            <p:nvSpPr>
              <p:cNvPr id="15381" name="Text Box 13"/>
              <p:cNvSpPr txBox="1">
                <a:spLocks noChangeArrowheads="1"/>
              </p:cNvSpPr>
              <p:nvPr/>
            </p:nvSpPr>
            <p:spPr bwMode="auto">
              <a:xfrm>
                <a:off x="2306" y="3476"/>
                <a:ext cx="238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/>
                  <a:t>6</a:t>
                </a:r>
              </a:p>
            </p:txBody>
          </p:sp>
          <p:sp>
            <p:nvSpPr>
              <p:cNvPr id="15382" name="Line 14"/>
              <p:cNvSpPr>
                <a:spLocks noChangeShapeType="1"/>
              </p:cNvSpPr>
              <p:nvPr/>
            </p:nvSpPr>
            <p:spPr bwMode="auto">
              <a:xfrm>
                <a:off x="1488" y="3504"/>
                <a:ext cx="206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379" name="Text Box 15"/>
            <p:cNvSpPr txBox="1">
              <a:spLocks noChangeArrowheads="1"/>
            </p:cNvSpPr>
            <p:nvPr/>
          </p:nvSpPr>
          <p:spPr bwMode="auto">
            <a:xfrm>
              <a:off x="3264" y="2900"/>
              <a:ext cx="777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= 21.5</a:t>
              </a:r>
            </a:p>
          </p:txBody>
        </p:sp>
      </p:grpSp>
      <p:grpSp>
        <p:nvGrpSpPr>
          <p:cNvPr id="910352" name="Group 16"/>
          <p:cNvGrpSpPr>
            <a:grpSpLocks/>
          </p:cNvGrpSpPr>
          <p:nvPr/>
        </p:nvGrpSpPr>
        <p:grpSpPr bwMode="auto">
          <a:xfrm>
            <a:off x="533400" y="5257800"/>
            <a:ext cx="8048625" cy="495300"/>
            <a:chOff x="336" y="3339"/>
            <a:chExt cx="5070" cy="312"/>
          </a:xfrm>
        </p:grpSpPr>
        <p:sp>
          <p:nvSpPr>
            <p:cNvPr id="15373" name="Text Box 17"/>
            <p:cNvSpPr txBox="1">
              <a:spLocks noChangeArrowheads="1"/>
            </p:cNvSpPr>
            <p:nvPr/>
          </p:nvSpPr>
          <p:spPr bwMode="auto">
            <a:xfrm>
              <a:off x="1164" y="3360"/>
              <a:ext cx="2216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 3, 21, 24, 24, 27, 30</a:t>
              </a:r>
            </a:p>
          </p:txBody>
        </p:sp>
        <p:sp>
          <p:nvSpPr>
            <p:cNvPr id="15374" name="Text Box 18"/>
            <p:cNvSpPr txBox="1">
              <a:spLocks noChangeArrowheads="1"/>
            </p:cNvSpPr>
            <p:nvPr/>
          </p:nvSpPr>
          <p:spPr bwMode="auto">
            <a:xfrm>
              <a:off x="336" y="3339"/>
              <a:ext cx="989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b="1"/>
                <a:t>median:</a:t>
              </a:r>
            </a:p>
          </p:txBody>
        </p:sp>
        <p:sp>
          <p:nvSpPr>
            <p:cNvPr id="15375" name="AutoShape 19"/>
            <p:cNvSpPr>
              <a:spLocks noChangeArrowheads="1"/>
            </p:cNvSpPr>
            <p:nvPr/>
          </p:nvSpPr>
          <p:spPr bwMode="auto">
            <a:xfrm>
              <a:off x="1917" y="3399"/>
              <a:ext cx="720" cy="240"/>
            </a:xfrm>
            <a:prstGeom prst="roundRect">
              <a:avLst>
                <a:gd name="adj" fmla="val 16667"/>
              </a:avLst>
            </a:prstGeom>
            <a:noFill/>
            <a:ln w="19050">
              <a:solidFill>
                <a:srgbClr val="0066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endParaRPr lang="en-US" altLang="en-US">
                <a:solidFill>
                  <a:srgbClr val="3333FF"/>
                </a:solidFill>
              </a:endParaRPr>
            </a:p>
          </p:txBody>
        </p:sp>
        <p:sp>
          <p:nvSpPr>
            <p:cNvPr id="15376" name="Text Box 20"/>
            <p:cNvSpPr txBox="1">
              <a:spLocks noChangeArrowheads="1"/>
            </p:cNvSpPr>
            <p:nvPr/>
          </p:nvSpPr>
          <p:spPr bwMode="auto">
            <a:xfrm>
              <a:off x="3350" y="3350"/>
              <a:ext cx="2056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   The median is 24.</a:t>
              </a:r>
            </a:p>
          </p:txBody>
        </p:sp>
      </p:grpSp>
      <p:sp>
        <p:nvSpPr>
          <p:cNvPr id="910357" name="Text Box 21"/>
          <p:cNvSpPr txBox="1">
            <a:spLocks noChangeArrowheads="1"/>
          </p:cNvSpPr>
          <p:nvPr/>
        </p:nvSpPr>
        <p:spPr bwMode="auto">
          <a:xfrm>
            <a:off x="533400" y="5670550"/>
            <a:ext cx="624046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mode:</a:t>
            </a:r>
            <a:r>
              <a:rPr lang="en-US" altLang="en-US"/>
              <a:t> 24 occurs twice. It is the mode.</a:t>
            </a:r>
          </a:p>
        </p:txBody>
      </p:sp>
      <p:sp>
        <p:nvSpPr>
          <p:cNvPr id="910358" name="Text Box 22"/>
          <p:cNvSpPr txBox="1">
            <a:spLocks noChangeArrowheads="1"/>
          </p:cNvSpPr>
          <p:nvPr/>
        </p:nvSpPr>
        <p:spPr bwMode="auto">
          <a:xfrm>
            <a:off x="533400" y="6096000"/>
            <a:ext cx="322103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range:</a:t>
            </a:r>
            <a:r>
              <a:rPr lang="en-US" altLang="en-US"/>
              <a:t> 30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3 = 27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0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10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0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10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0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10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0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10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0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10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0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10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0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10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10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103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10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0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103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10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0340" grpId="0"/>
      <p:bldP spid="910341" grpId="0"/>
      <p:bldP spid="910342" grpId="0"/>
      <p:bldP spid="910343" grpId="0"/>
      <p:bldP spid="910344" grpId="0"/>
      <p:bldP spid="910357" grpId="0"/>
      <p:bldP spid="91035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2386" name="Text Box 2"/>
          <p:cNvSpPr txBox="1">
            <a:spLocks noChangeArrowheads="1"/>
          </p:cNvSpPr>
          <p:nvPr/>
        </p:nvSpPr>
        <p:spPr bwMode="auto">
          <a:xfrm>
            <a:off x="746125" y="4908550"/>
            <a:ext cx="7864475" cy="1201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outlier is 3; the outlier decreases the mean by 3.7 and increases the range by 18. It has no effect on the median and the mode.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0" y="11430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1019175" y="1752600"/>
            <a:ext cx="32131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3333FF"/>
                </a:solidFill>
              </a:rPr>
              <a:t>Without the outlier:</a:t>
            </a:r>
          </a:p>
        </p:txBody>
      </p:sp>
      <p:grpSp>
        <p:nvGrpSpPr>
          <p:cNvPr id="912389" name="Group 5"/>
          <p:cNvGrpSpPr>
            <a:grpSpLocks/>
          </p:cNvGrpSpPr>
          <p:nvPr/>
        </p:nvGrpSpPr>
        <p:grpSpPr bwMode="auto">
          <a:xfrm>
            <a:off x="747713" y="2286000"/>
            <a:ext cx="5514975" cy="874713"/>
            <a:chOff x="471" y="2016"/>
            <a:chExt cx="3474" cy="551"/>
          </a:xfrm>
        </p:grpSpPr>
        <p:sp>
          <p:nvSpPr>
            <p:cNvPr id="16397" name="Text Box 6"/>
            <p:cNvSpPr txBox="1">
              <a:spLocks noChangeArrowheads="1"/>
            </p:cNvSpPr>
            <p:nvPr/>
          </p:nvSpPr>
          <p:spPr bwMode="auto">
            <a:xfrm>
              <a:off x="471" y="2105"/>
              <a:ext cx="789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b="1"/>
                <a:t>mean:</a:t>
              </a:r>
            </a:p>
          </p:txBody>
        </p:sp>
        <p:sp>
          <p:nvSpPr>
            <p:cNvPr id="16398" name="Text Box 7"/>
            <p:cNvSpPr txBox="1">
              <a:spLocks noChangeArrowheads="1"/>
            </p:cNvSpPr>
            <p:nvPr/>
          </p:nvSpPr>
          <p:spPr bwMode="auto">
            <a:xfrm>
              <a:off x="1212" y="2016"/>
              <a:ext cx="196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21+24+24+27+30</a:t>
              </a:r>
            </a:p>
          </p:txBody>
        </p:sp>
        <p:sp>
          <p:nvSpPr>
            <p:cNvPr id="16399" name="Text Box 8"/>
            <p:cNvSpPr txBox="1">
              <a:spLocks noChangeArrowheads="1"/>
            </p:cNvSpPr>
            <p:nvPr/>
          </p:nvSpPr>
          <p:spPr bwMode="auto">
            <a:xfrm>
              <a:off x="2114" y="2276"/>
              <a:ext cx="23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5</a:t>
              </a:r>
            </a:p>
          </p:txBody>
        </p:sp>
        <p:sp>
          <p:nvSpPr>
            <p:cNvPr id="16400" name="Line 9"/>
            <p:cNvSpPr>
              <a:spLocks noChangeShapeType="1"/>
            </p:cNvSpPr>
            <p:nvPr/>
          </p:nvSpPr>
          <p:spPr bwMode="auto">
            <a:xfrm>
              <a:off x="1296" y="2304"/>
              <a:ext cx="18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1" name="Text Box 10"/>
            <p:cNvSpPr txBox="1">
              <a:spLocks noChangeArrowheads="1"/>
            </p:cNvSpPr>
            <p:nvPr/>
          </p:nvSpPr>
          <p:spPr bwMode="auto">
            <a:xfrm>
              <a:off x="3168" y="2104"/>
              <a:ext cx="777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= 25.2</a:t>
              </a:r>
            </a:p>
          </p:txBody>
        </p:sp>
      </p:grpSp>
      <p:grpSp>
        <p:nvGrpSpPr>
          <p:cNvPr id="912395" name="Group 11"/>
          <p:cNvGrpSpPr>
            <a:grpSpLocks/>
          </p:cNvGrpSpPr>
          <p:nvPr/>
        </p:nvGrpSpPr>
        <p:grpSpPr bwMode="auto">
          <a:xfrm>
            <a:off x="768350" y="3200400"/>
            <a:ext cx="7708900" cy="495300"/>
            <a:chOff x="484" y="2475"/>
            <a:chExt cx="4856" cy="312"/>
          </a:xfrm>
        </p:grpSpPr>
        <p:sp>
          <p:nvSpPr>
            <p:cNvPr id="16393" name="Text Box 12"/>
            <p:cNvSpPr txBox="1">
              <a:spLocks noChangeArrowheads="1"/>
            </p:cNvSpPr>
            <p:nvPr/>
          </p:nvSpPr>
          <p:spPr bwMode="auto">
            <a:xfrm>
              <a:off x="1312" y="2496"/>
              <a:ext cx="1956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 21, 24, 24, 27, 30</a:t>
              </a:r>
            </a:p>
          </p:txBody>
        </p:sp>
        <p:sp>
          <p:nvSpPr>
            <p:cNvPr id="16394" name="Text Box 13"/>
            <p:cNvSpPr txBox="1">
              <a:spLocks noChangeArrowheads="1"/>
            </p:cNvSpPr>
            <p:nvPr/>
          </p:nvSpPr>
          <p:spPr bwMode="auto">
            <a:xfrm>
              <a:off x="484" y="2475"/>
              <a:ext cx="989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b="1"/>
                <a:t>median:</a:t>
              </a:r>
            </a:p>
          </p:txBody>
        </p:sp>
        <p:sp>
          <p:nvSpPr>
            <p:cNvPr id="16395" name="AutoShape 14"/>
            <p:cNvSpPr>
              <a:spLocks noChangeArrowheads="1"/>
            </p:cNvSpPr>
            <p:nvPr/>
          </p:nvSpPr>
          <p:spPr bwMode="auto">
            <a:xfrm>
              <a:off x="1824" y="2535"/>
              <a:ext cx="720" cy="240"/>
            </a:xfrm>
            <a:prstGeom prst="roundRect">
              <a:avLst>
                <a:gd name="adj" fmla="val 16667"/>
              </a:avLst>
            </a:prstGeom>
            <a:noFill/>
            <a:ln w="19050">
              <a:solidFill>
                <a:srgbClr val="0066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endParaRPr lang="en-US" altLang="en-US">
                <a:solidFill>
                  <a:srgbClr val="3333FF"/>
                </a:solidFill>
              </a:endParaRPr>
            </a:p>
          </p:txBody>
        </p:sp>
        <p:sp>
          <p:nvSpPr>
            <p:cNvPr id="16396" name="Text Box 15"/>
            <p:cNvSpPr txBox="1">
              <a:spLocks noChangeArrowheads="1"/>
            </p:cNvSpPr>
            <p:nvPr/>
          </p:nvSpPr>
          <p:spPr bwMode="auto">
            <a:xfrm>
              <a:off x="3216" y="2486"/>
              <a:ext cx="212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    The median is 24.</a:t>
              </a:r>
            </a:p>
          </p:txBody>
        </p:sp>
      </p:grpSp>
      <p:sp>
        <p:nvSpPr>
          <p:cNvPr id="912400" name="Text Box 16"/>
          <p:cNvSpPr txBox="1">
            <a:spLocks noChangeArrowheads="1"/>
          </p:cNvSpPr>
          <p:nvPr/>
        </p:nvSpPr>
        <p:spPr bwMode="auto">
          <a:xfrm>
            <a:off x="747713" y="3810000"/>
            <a:ext cx="6240462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mode:</a:t>
            </a:r>
            <a:r>
              <a:rPr lang="en-US" altLang="en-US"/>
              <a:t> 24 occurs twice. It is the mode.</a:t>
            </a:r>
          </a:p>
        </p:txBody>
      </p:sp>
      <p:sp>
        <p:nvSpPr>
          <p:cNvPr id="912401" name="Text Box 17"/>
          <p:cNvSpPr txBox="1">
            <a:spLocks noChangeArrowheads="1"/>
          </p:cNvSpPr>
          <p:nvPr/>
        </p:nvSpPr>
        <p:spPr bwMode="auto">
          <a:xfrm>
            <a:off x="747713" y="4419600"/>
            <a:ext cx="3221037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range:</a:t>
            </a:r>
            <a:r>
              <a:rPr lang="en-US" altLang="en-US"/>
              <a:t> 30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21 = 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12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12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12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12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912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2386" grpId="0"/>
      <p:bldP spid="912400" grpId="0"/>
      <p:bldP spid="91240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822325" y="1555750"/>
            <a:ext cx="7559675" cy="2681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As you can see in Example 2, an outlier can strongly affect the mean of a data set, having little or no impact on the median and mode. Therefore, the mean may not be the best measure to describe a data set that contains an  outlier. In such cases, the median or mode may better describe the center of the data set.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-76200" y="811213"/>
            <a:ext cx="9296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Additional Example 3: Choosing a Measure of Central Tendency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822325" y="1524000"/>
            <a:ext cx="83216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Rico scored 74, 73, 80, 75, 67, and 54 on six history tests. Use the mean, median, and mode of his scores to answer each question.</a:t>
            </a:r>
          </a:p>
        </p:txBody>
      </p:sp>
      <p:sp>
        <p:nvSpPr>
          <p:cNvPr id="916484" name="Text Box 4"/>
          <p:cNvSpPr txBox="1">
            <a:spLocks noChangeArrowheads="1"/>
          </p:cNvSpPr>
          <p:nvPr/>
        </p:nvSpPr>
        <p:spPr bwMode="auto">
          <a:xfrm>
            <a:off x="974725" y="2743200"/>
            <a:ext cx="7227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3333FF"/>
                </a:solidFill>
              </a:rPr>
              <a:t>mean ≈ 70.7    median = 73.5   mode = none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823913" y="3276600"/>
            <a:ext cx="75231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A. </a:t>
            </a:r>
            <a:r>
              <a:rPr lang="en-US" altLang="en-US"/>
              <a:t>Which measure best describes Rico</a:t>
            </a:r>
            <a:r>
              <a:rPr lang="en-US" altLang="en-US">
                <a:latin typeface="Arial" charset="0"/>
              </a:rPr>
              <a:t>’</a:t>
            </a:r>
            <a:r>
              <a:rPr lang="en-US" altLang="en-US"/>
              <a:t>s scores?</a:t>
            </a:r>
            <a:endParaRPr lang="en-US" altLang="en-US" b="1"/>
          </a:p>
        </p:txBody>
      </p:sp>
      <p:sp>
        <p:nvSpPr>
          <p:cNvPr id="916486" name="Rectangle 6"/>
          <p:cNvSpPr>
            <a:spLocks noChangeArrowheads="1"/>
          </p:cNvSpPr>
          <p:nvPr/>
        </p:nvSpPr>
        <p:spPr bwMode="auto">
          <a:xfrm>
            <a:off x="1295400" y="3733800"/>
            <a:ext cx="8001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Median: 73.5; the outlier of 54 lowers the mean, and there is no mode.</a:t>
            </a: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823913" y="4648200"/>
            <a:ext cx="8001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63550" indent="-4635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B. </a:t>
            </a:r>
            <a:r>
              <a:rPr lang="en-US" altLang="en-US"/>
              <a:t>Which measure should Rico use to describe his   test scores to his parents? Explain.</a:t>
            </a:r>
          </a:p>
        </p:txBody>
      </p:sp>
      <p:sp>
        <p:nvSpPr>
          <p:cNvPr id="916488" name="Rectangle 8"/>
          <p:cNvSpPr>
            <a:spLocks noChangeArrowheads="1"/>
          </p:cNvSpPr>
          <p:nvPr/>
        </p:nvSpPr>
        <p:spPr bwMode="auto">
          <a:xfrm>
            <a:off x="1295400" y="5502275"/>
            <a:ext cx="7543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Median: 73.5; the median is greater than the mean, and there is no mode.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6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16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16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16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6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6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6484" grpId="0"/>
      <p:bldP spid="916486" grpId="0"/>
      <p:bldP spid="91648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822325" y="1524000"/>
            <a:ext cx="79406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Josh scored 75, 75, 81, 84, and 85 on five tests. Use the mean, median, and mode of his scores to answer each question.</a:t>
            </a:r>
          </a:p>
        </p:txBody>
      </p:sp>
      <p:sp>
        <p:nvSpPr>
          <p:cNvPr id="918532" name="Text Box 4"/>
          <p:cNvSpPr txBox="1">
            <a:spLocks noChangeArrowheads="1"/>
          </p:cNvSpPr>
          <p:nvPr/>
        </p:nvSpPr>
        <p:spPr bwMode="auto">
          <a:xfrm>
            <a:off x="1127125" y="2743200"/>
            <a:ext cx="687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3333FF"/>
                </a:solidFill>
              </a:rPr>
              <a:t>mean = 80    median = 81   mode = 75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841375" y="3276600"/>
            <a:ext cx="80930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00050" indent="-4000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a.</a:t>
            </a:r>
            <a:r>
              <a:rPr lang="en-US" altLang="en-US"/>
              <a:t> Which measure describes the score Josh received most often?</a:t>
            </a:r>
            <a:endParaRPr lang="en-US" altLang="en-US" b="1"/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898525" y="414655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918535" name="Text Box 7"/>
          <p:cNvSpPr txBox="1">
            <a:spLocks noChangeArrowheads="1"/>
          </p:cNvSpPr>
          <p:nvPr/>
        </p:nvSpPr>
        <p:spPr bwMode="auto">
          <a:xfrm>
            <a:off x="1222375" y="4038600"/>
            <a:ext cx="7159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Josh has two scores of 75 which is the mode.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827088" y="4572000"/>
            <a:ext cx="79406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b. </a:t>
            </a:r>
            <a:r>
              <a:rPr lang="en-US" altLang="en-US"/>
              <a:t>Which measure best describes Josh</a:t>
            </a:r>
            <a:r>
              <a:rPr lang="en-US" altLang="en-US">
                <a:latin typeface="Arial" charset="0"/>
              </a:rPr>
              <a:t>’</a:t>
            </a:r>
            <a:r>
              <a:rPr lang="en-US" altLang="en-US"/>
              <a:t>s scores? Explain.</a:t>
            </a:r>
            <a:endParaRPr lang="en-US" altLang="en-US" b="1"/>
          </a:p>
        </p:txBody>
      </p:sp>
      <p:sp>
        <p:nvSpPr>
          <p:cNvPr id="918537" name="Rectangle 9"/>
          <p:cNvSpPr>
            <a:spLocks noChangeArrowheads="1"/>
          </p:cNvSpPr>
          <p:nvPr/>
        </p:nvSpPr>
        <p:spPr bwMode="auto">
          <a:xfrm>
            <a:off x="1262063" y="5349875"/>
            <a:ext cx="7543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Median: 81; the median is greater than either the mean or the mode.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8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18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18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18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8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918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8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918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8532" grpId="0"/>
      <p:bldP spid="918535" grpId="0"/>
      <p:bldP spid="91853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838200" y="1371600"/>
            <a:ext cx="8016875" cy="157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Measures of central tendency describe how data cluster around one value. Another way to describe a data set is by its spread</a:t>
            </a:r>
            <a:r>
              <a:rPr lang="en-US" altLang="en-US">
                <a:latin typeface="Arial" charset="0"/>
              </a:rPr>
              <a:t>—</a:t>
            </a:r>
            <a:r>
              <a:rPr lang="en-US" altLang="en-US"/>
              <a:t>how the data values are spread out from the center.</a:t>
            </a:r>
          </a:p>
        </p:txBody>
      </p:sp>
      <p:sp>
        <p:nvSpPr>
          <p:cNvPr id="920579" name="Text Box 3"/>
          <p:cNvSpPr txBox="1">
            <a:spLocks noChangeArrowheads="1"/>
          </p:cNvSpPr>
          <p:nvPr/>
        </p:nvSpPr>
        <p:spPr bwMode="auto">
          <a:xfrm>
            <a:off x="838200" y="3276600"/>
            <a:ext cx="7848600" cy="2681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Quartiles divide a data set into four equal parts. Each quartile contains one-fourth of the values in the set. The </a:t>
            </a:r>
            <a:r>
              <a:rPr lang="en-US" altLang="en-US" b="1" u="sng"/>
              <a:t>first quartile</a:t>
            </a:r>
            <a:r>
              <a:rPr lang="en-US" altLang="en-US"/>
              <a:t> is the median of the lower half of the data set. The second quartile is the median of the data set, and the </a:t>
            </a:r>
            <a:r>
              <a:rPr lang="en-US" altLang="en-US" b="1" u="sng"/>
              <a:t>third quartile</a:t>
            </a:r>
            <a:r>
              <a:rPr lang="en-US" altLang="en-US"/>
              <a:t> is the median of the upper half of the data set.    </a:t>
            </a:r>
            <a:endParaRPr lang="en-US" altLang="en-US" b="1" u="sng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0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0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0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20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057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04800" y="990600"/>
            <a:ext cx="8686800" cy="53340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514350" indent="-5143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3333CC"/>
                </a:solidFill>
              </a:rPr>
              <a:t>Warm Up</a:t>
            </a:r>
          </a:p>
          <a:p>
            <a:pPr eaLnBrk="1" hangingPunct="1"/>
            <a:r>
              <a:rPr lang="en-US" altLang="en-US" b="1" dirty="0"/>
              <a:t>Identify the least and greatest value in each set.</a:t>
            </a:r>
            <a:endParaRPr lang="en-US" altLang="en-US" sz="2800" b="1" dirty="0"/>
          </a:p>
          <a:p>
            <a:pPr eaLnBrk="1" hangingPunct="1">
              <a:lnSpc>
                <a:spcPct val="125000"/>
              </a:lnSpc>
              <a:spcAft>
                <a:spcPct val="25000"/>
              </a:spcAft>
            </a:pPr>
            <a:r>
              <a:rPr lang="en-US" altLang="en-US" sz="2800" b="1" dirty="0">
                <a:sym typeface="Symbol" pitchFamily="18" charset="2"/>
              </a:rPr>
              <a:t>1. </a:t>
            </a:r>
            <a:r>
              <a:rPr lang="en-US" altLang="en-US" sz="2800" i="1" baseline="30000" dirty="0">
                <a:sym typeface="Symbol" pitchFamily="18" charset="2"/>
              </a:rPr>
              <a:t>						</a:t>
            </a:r>
            <a:endParaRPr lang="en-US" altLang="en-US" sz="2800" b="1" dirty="0">
              <a:sym typeface="Symbol" pitchFamily="18" charset="2"/>
            </a:endParaRPr>
          </a:p>
          <a:p>
            <a:pPr eaLnBrk="1" hangingPunct="1">
              <a:lnSpc>
                <a:spcPct val="120000"/>
              </a:lnSpc>
            </a:pPr>
            <a:r>
              <a:rPr lang="en-US" altLang="en-US" sz="2800" b="1" dirty="0">
                <a:sym typeface="Symbol" pitchFamily="18" charset="2"/>
              </a:rPr>
              <a:t>2.</a:t>
            </a:r>
          </a:p>
          <a:p>
            <a:pPr eaLnBrk="1" hangingPunct="1">
              <a:lnSpc>
                <a:spcPct val="125000"/>
              </a:lnSpc>
            </a:pPr>
            <a:endParaRPr lang="en-US" altLang="en-US" sz="900" b="1" dirty="0">
              <a:sym typeface="Symbol" pitchFamily="18" charset="2"/>
            </a:endParaRPr>
          </a:p>
          <a:p>
            <a:pPr eaLnBrk="1" hangingPunct="1">
              <a:lnSpc>
                <a:spcPct val="125000"/>
              </a:lnSpc>
            </a:pPr>
            <a:r>
              <a:rPr lang="en-US" altLang="en-US" sz="2800" b="1" dirty="0">
                <a:sym typeface="Symbol" pitchFamily="18" charset="2"/>
              </a:rPr>
              <a:t>3. </a:t>
            </a:r>
            <a:r>
              <a:rPr lang="en-US" altLang="en-US" sz="2800" dirty="0">
                <a:sym typeface="Symbol" pitchFamily="18" charset="2"/>
              </a:rPr>
              <a:t>Use the data below to make a stem-and-leaf plot. </a:t>
            </a:r>
          </a:p>
          <a:p>
            <a:pPr eaLnBrk="1" hangingPunct="1"/>
            <a:r>
              <a:rPr lang="en-US" altLang="en-US" sz="2800" dirty="0">
                <a:sym typeface="Symbol" pitchFamily="18" charset="2"/>
              </a:rPr>
              <a:t>    7, 8, 10, 18, 24, 15, </a:t>
            </a:r>
          </a:p>
          <a:p>
            <a:pPr eaLnBrk="1" hangingPunct="1"/>
            <a:r>
              <a:rPr lang="en-US" altLang="en-US" sz="2800" dirty="0">
                <a:sym typeface="Symbol" pitchFamily="18" charset="2"/>
              </a:rPr>
              <a:t>	17, 9, 12, 20, 25, </a:t>
            </a:r>
          </a:p>
          <a:p>
            <a:pPr eaLnBrk="1" hangingPunct="1"/>
            <a:r>
              <a:rPr lang="en-US" altLang="en-US" sz="2800" dirty="0">
                <a:sym typeface="Symbol" pitchFamily="18" charset="2"/>
              </a:rPr>
              <a:t>	18, 21, 12</a:t>
            </a:r>
          </a:p>
        </p:txBody>
      </p:sp>
      <p:pic>
        <p:nvPicPr>
          <p:cNvPr id="88576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810000"/>
            <a:ext cx="4257675" cy="232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838200" y="1905000"/>
            <a:ext cx="4816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dirty="0"/>
              <a:t>34, 62, 45, 35, 75, 23, 35, 65</a:t>
            </a:r>
          </a:p>
        </p:txBody>
      </p:sp>
      <p:sp>
        <p:nvSpPr>
          <p:cNvPr id="885765" name="Rectangle 5"/>
          <p:cNvSpPr>
            <a:spLocks noChangeArrowheads="1"/>
          </p:cNvSpPr>
          <p:nvPr/>
        </p:nvSpPr>
        <p:spPr bwMode="auto">
          <a:xfrm>
            <a:off x="5680075" y="1905000"/>
            <a:ext cx="1177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23, 75</a:t>
            </a: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838200" y="2519363"/>
            <a:ext cx="4987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dirty="0"/>
              <a:t>1.6, 3.4, 2.6, 4.8, 1.3, 3.5, 4.0</a:t>
            </a:r>
          </a:p>
        </p:txBody>
      </p:sp>
      <p:sp>
        <p:nvSpPr>
          <p:cNvPr id="885767" name="Rectangle 7"/>
          <p:cNvSpPr>
            <a:spLocks noChangeArrowheads="1"/>
          </p:cNvSpPr>
          <p:nvPr/>
        </p:nvSpPr>
        <p:spPr bwMode="auto">
          <a:xfrm>
            <a:off x="5838825" y="2514600"/>
            <a:ext cx="1400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1.3, 4.8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5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85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5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85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5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85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5765" grpId="0"/>
      <p:bldP spid="88576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509588" y="2457450"/>
            <a:ext cx="8024812" cy="1657350"/>
            <a:chOff x="321" y="786"/>
            <a:chExt cx="5055" cy="1044"/>
          </a:xfrm>
        </p:grpSpPr>
        <p:sp>
          <p:nvSpPr>
            <p:cNvPr id="21507" name="Rectangle 3"/>
            <p:cNvSpPr>
              <a:spLocks noChangeArrowheads="1"/>
            </p:cNvSpPr>
            <p:nvPr/>
          </p:nvSpPr>
          <p:spPr bwMode="auto">
            <a:xfrm>
              <a:off x="321" y="786"/>
              <a:ext cx="2013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1">
                  <a:solidFill>
                    <a:schemeClr val="bg1"/>
                  </a:solidFill>
                </a:rPr>
                <a:t>Reading Math</a:t>
              </a:r>
              <a:r>
                <a:rPr lang="en-US" altLang="en-US" sz="1800"/>
                <a:t> </a:t>
              </a:r>
              <a:endParaRPr lang="en-US" altLang="en-US" b="1"/>
            </a:p>
          </p:txBody>
        </p:sp>
        <p:sp>
          <p:nvSpPr>
            <p:cNvPr id="21508" name="Text Box 4"/>
            <p:cNvSpPr txBox="1">
              <a:spLocks noChangeArrowheads="1"/>
            </p:cNvSpPr>
            <p:nvPr/>
          </p:nvSpPr>
          <p:spPr bwMode="auto">
            <a:xfrm>
              <a:off x="326" y="1076"/>
              <a:ext cx="5050" cy="754"/>
            </a:xfrm>
            <a:prstGeom prst="rect">
              <a:avLst/>
            </a:prstGeom>
            <a:noFill/>
            <a:ln w="9525">
              <a:solidFill>
                <a:srgbClr val="CC0099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The first quartile is sometimes called the lower quartile, and the third quartile is sometimes called the upper quartile.</a:t>
              </a:r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4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876550"/>
            <a:ext cx="7810500" cy="344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365125" y="1219200"/>
            <a:ext cx="87026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</a:t>
            </a:r>
            <a:r>
              <a:rPr lang="en-US" altLang="en-US" b="1" u="sng"/>
              <a:t>interquartile range (IQR)</a:t>
            </a:r>
            <a:r>
              <a:rPr lang="en-US" altLang="en-US"/>
              <a:t> of a data set is the difference between the third and first quartiles. It represents the range of the middle half of the data.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924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609600" y="1676400"/>
            <a:ext cx="7924800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 </a:t>
            </a:r>
            <a:r>
              <a:rPr lang="en-US" altLang="en-US" b="1" u="sng"/>
              <a:t>box-and-whisker plot</a:t>
            </a:r>
            <a:r>
              <a:rPr lang="en-US" altLang="en-US"/>
              <a:t> can be used to show how the values in a data set are distributed. You need five values to make a box and whisker plot; the minimum (or least value), first quartile, median, third quartile, and maximum (or greatest value).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-76200" y="990600"/>
            <a:ext cx="929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Additional Example 4: Application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746125" y="1600200"/>
            <a:ext cx="83216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The number of runs scored by a softball team in 19 games is given. Use the data to make a box-and-whisker plot.   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746125" y="2911475"/>
            <a:ext cx="74834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3, 8, 10, 12, 4, 9, 13, 20, 12, 15, 10, 5, 11,  5, 10, 6, 7, 6, 11</a:t>
            </a:r>
          </a:p>
        </p:txBody>
      </p:sp>
      <p:sp>
        <p:nvSpPr>
          <p:cNvPr id="928773" name="Text Box 5"/>
          <p:cNvSpPr txBox="1">
            <a:spLocks noChangeArrowheads="1"/>
          </p:cNvSpPr>
          <p:nvPr/>
        </p:nvSpPr>
        <p:spPr bwMode="auto">
          <a:xfrm>
            <a:off x="798513" y="4038600"/>
            <a:ext cx="72024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1 </a:t>
            </a:r>
            <a:r>
              <a:rPr lang="en-US" altLang="en-US"/>
              <a:t>Order the data from least to greatest.</a:t>
            </a:r>
            <a:endParaRPr lang="en-US" altLang="en-US" b="1"/>
          </a:p>
        </p:txBody>
      </p:sp>
      <p:sp>
        <p:nvSpPr>
          <p:cNvPr id="928774" name="Text Box 6"/>
          <p:cNvSpPr txBox="1">
            <a:spLocks noChangeArrowheads="1"/>
          </p:cNvSpPr>
          <p:nvPr/>
        </p:nvSpPr>
        <p:spPr bwMode="auto">
          <a:xfrm>
            <a:off x="784225" y="4740275"/>
            <a:ext cx="76739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3, 4, 5, 5, 6, 6, 7, 8, 9, 10, 10, 10, 11, 11, 12, 12, 13, 15, 20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8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9287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928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8773" grpId="0"/>
      <p:bldP spid="92877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-76200" y="990600"/>
            <a:ext cx="929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Additional Example 4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533400" y="2454275"/>
            <a:ext cx="82073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33CC33"/>
                </a:solidFill>
              </a:rPr>
              <a:t>3</a:t>
            </a:r>
            <a:r>
              <a:rPr lang="en-US" altLang="en-US" sz="2000"/>
              <a:t>, 4, 5, 5, 6, 6, 7, 8, 9, 10, 10, 10, 11, 11,</a:t>
            </a:r>
            <a:r>
              <a:rPr lang="en-US" altLang="en-US" sz="2000">
                <a:solidFill>
                  <a:srgbClr val="CC0099"/>
                </a:solidFill>
              </a:rPr>
              <a:t> </a:t>
            </a:r>
            <a:r>
              <a:rPr lang="en-US" altLang="en-US" sz="2000"/>
              <a:t>12, 12, 13, 15, </a:t>
            </a:r>
            <a:r>
              <a:rPr lang="en-US" altLang="en-US" sz="2000">
                <a:solidFill>
                  <a:srgbClr val="33CC33"/>
                </a:solidFill>
              </a:rPr>
              <a:t>20</a:t>
            </a:r>
            <a:r>
              <a:rPr lang="en-US" altLang="en-US" sz="2000"/>
              <a:t> </a:t>
            </a:r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561975" y="2454275"/>
            <a:ext cx="3095625" cy="381000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5605" name="AutoShape 5"/>
          <p:cNvSpPr>
            <a:spLocks noChangeArrowheads="1"/>
          </p:cNvSpPr>
          <p:nvPr/>
        </p:nvSpPr>
        <p:spPr bwMode="auto">
          <a:xfrm>
            <a:off x="4191000" y="2454275"/>
            <a:ext cx="4495800" cy="381000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930822" name="Group 6"/>
          <p:cNvGrpSpPr>
            <a:grpSpLocks/>
          </p:cNvGrpSpPr>
          <p:nvPr/>
        </p:nvGrpSpPr>
        <p:grpSpPr bwMode="auto">
          <a:xfrm>
            <a:off x="1889125" y="2759075"/>
            <a:ext cx="581025" cy="1463675"/>
            <a:chOff x="1190" y="1392"/>
            <a:chExt cx="366" cy="922"/>
          </a:xfrm>
        </p:grpSpPr>
        <p:sp>
          <p:nvSpPr>
            <p:cNvPr id="25624" name="Text Box 7"/>
            <p:cNvSpPr txBox="1">
              <a:spLocks noChangeArrowheads="1"/>
            </p:cNvSpPr>
            <p:nvPr/>
          </p:nvSpPr>
          <p:spPr bwMode="auto">
            <a:xfrm>
              <a:off x="1190" y="1828"/>
              <a:ext cx="36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FF0000"/>
                  </a:solidFill>
                </a:rPr>
                <a:t>Q1</a:t>
              </a:r>
            </a:p>
          </p:txBody>
        </p:sp>
        <p:sp>
          <p:nvSpPr>
            <p:cNvPr id="25625" name="Line 8"/>
            <p:cNvSpPr>
              <a:spLocks noChangeShapeType="1"/>
            </p:cNvSpPr>
            <p:nvPr/>
          </p:nvSpPr>
          <p:spPr bwMode="auto">
            <a:xfrm>
              <a:off x="1296" y="1392"/>
              <a:ext cx="0" cy="43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6" name="Text Box 9"/>
            <p:cNvSpPr txBox="1">
              <a:spLocks noChangeArrowheads="1"/>
            </p:cNvSpPr>
            <p:nvPr/>
          </p:nvSpPr>
          <p:spPr bwMode="auto">
            <a:xfrm>
              <a:off x="1210" y="2064"/>
              <a:ext cx="23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FF0000"/>
                  </a:solidFill>
                </a:rPr>
                <a:t>6</a:t>
              </a:r>
            </a:p>
          </p:txBody>
        </p:sp>
      </p:grpSp>
      <p:grpSp>
        <p:nvGrpSpPr>
          <p:cNvPr id="930826" name="Group 10"/>
          <p:cNvGrpSpPr>
            <a:grpSpLocks/>
          </p:cNvGrpSpPr>
          <p:nvPr/>
        </p:nvGrpSpPr>
        <p:grpSpPr bwMode="auto">
          <a:xfrm>
            <a:off x="6276975" y="2744788"/>
            <a:ext cx="581025" cy="1477962"/>
            <a:chOff x="3906" y="1383"/>
            <a:chExt cx="366" cy="931"/>
          </a:xfrm>
        </p:grpSpPr>
        <p:sp>
          <p:nvSpPr>
            <p:cNvPr id="25621" name="Text Box 11"/>
            <p:cNvSpPr txBox="1">
              <a:spLocks noChangeArrowheads="1"/>
            </p:cNvSpPr>
            <p:nvPr/>
          </p:nvSpPr>
          <p:spPr bwMode="auto">
            <a:xfrm>
              <a:off x="3906" y="1824"/>
              <a:ext cx="36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FF0000"/>
                  </a:solidFill>
                </a:rPr>
                <a:t>Q3</a:t>
              </a:r>
            </a:p>
          </p:txBody>
        </p:sp>
        <p:sp>
          <p:nvSpPr>
            <p:cNvPr id="25622" name="Line 12"/>
            <p:cNvSpPr>
              <a:spLocks noChangeShapeType="1"/>
            </p:cNvSpPr>
            <p:nvPr/>
          </p:nvSpPr>
          <p:spPr bwMode="auto">
            <a:xfrm>
              <a:off x="3984" y="1383"/>
              <a:ext cx="0" cy="43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3" name="Text Box 13"/>
            <p:cNvSpPr txBox="1">
              <a:spLocks noChangeArrowheads="1"/>
            </p:cNvSpPr>
            <p:nvPr/>
          </p:nvSpPr>
          <p:spPr bwMode="auto">
            <a:xfrm>
              <a:off x="3928" y="2064"/>
              <a:ext cx="34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FF0000"/>
                  </a:solidFill>
                </a:rPr>
                <a:t>12</a:t>
              </a:r>
            </a:p>
          </p:txBody>
        </p:sp>
      </p:grpSp>
      <p:grpSp>
        <p:nvGrpSpPr>
          <p:cNvPr id="930830" name="Group 14"/>
          <p:cNvGrpSpPr>
            <a:grpSpLocks/>
          </p:cNvGrpSpPr>
          <p:nvPr/>
        </p:nvGrpSpPr>
        <p:grpSpPr bwMode="auto">
          <a:xfrm>
            <a:off x="3686175" y="2835275"/>
            <a:ext cx="581025" cy="1387475"/>
            <a:chOff x="2322" y="1440"/>
            <a:chExt cx="366" cy="874"/>
          </a:xfrm>
        </p:grpSpPr>
        <p:sp>
          <p:nvSpPr>
            <p:cNvPr id="25618" name="Text Box 15"/>
            <p:cNvSpPr txBox="1">
              <a:spLocks noChangeArrowheads="1"/>
            </p:cNvSpPr>
            <p:nvPr/>
          </p:nvSpPr>
          <p:spPr bwMode="auto">
            <a:xfrm>
              <a:off x="2322" y="1824"/>
              <a:ext cx="36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</a:rPr>
                <a:t>Q2</a:t>
              </a:r>
            </a:p>
          </p:txBody>
        </p:sp>
        <p:sp>
          <p:nvSpPr>
            <p:cNvPr id="25619" name="Text Box 16"/>
            <p:cNvSpPr txBox="1">
              <a:spLocks noChangeArrowheads="1"/>
            </p:cNvSpPr>
            <p:nvPr/>
          </p:nvSpPr>
          <p:spPr bwMode="auto">
            <a:xfrm>
              <a:off x="2340" y="2064"/>
              <a:ext cx="34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</a:rPr>
                <a:t>10</a:t>
              </a:r>
            </a:p>
          </p:txBody>
        </p:sp>
        <p:sp>
          <p:nvSpPr>
            <p:cNvPr id="25620" name="Line 17"/>
            <p:cNvSpPr>
              <a:spLocks noChangeShapeType="1"/>
            </p:cNvSpPr>
            <p:nvPr/>
          </p:nvSpPr>
          <p:spPr bwMode="auto">
            <a:xfrm flipV="1">
              <a:off x="2475" y="1440"/>
              <a:ext cx="0" cy="43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30834" name="Group 18"/>
          <p:cNvGrpSpPr>
            <a:grpSpLocks/>
          </p:cNvGrpSpPr>
          <p:nvPr/>
        </p:nvGrpSpPr>
        <p:grpSpPr bwMode="auto">
          <a:xfrm>
            <a:off x="227013" y="2911475"/>
            <a:ext cx="1498600" cy="1317625"/>
            <a:chOff x="143" y="1488"/>
            <a:chExt cx="944" cy="830"/>
          </a:xfrm>
        </p:grpSpPr>
        <p:sp>
          <p:nvSpPr>
            <p:cNvPr id="25615" name="Text Box 19"/>
            <p:cNvSpPr txBox="1">
              <a:spLocks noChangeArrowheads="1"/>
            </p:cNvSpPr>
            <p:nvPr/>
          </p:nvSpPr>
          <p:spPr bwMode="auto">
            <a:xfrm>
              <a:off x="143" y="1814"/>
              <a:ext cx="94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CC33"/>
                  </a:solidFill>
                </a:rPr>
                <a:t>Minimum</a:t>
              </a:r>
            </a:p>
          </p:txBody>
        </p:sp>
        <p:sp>
          <p:nvSpPr>
            <p:cNvPr id="25616" name="Text Box 20"/>
            <p:cNvSpPr txBox="1">
              <a:spLocks noChangeArrowheads="1"/>
            </p:cNvSpPr>
            <p:nvPr/>
          </p:nvSpPr>
          <p:spPr bwMode="auto">
            <a:xfrm>
              <a:off x="470" y="2068"/>
              <a:ext cx="23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CC33"/>
                  </a:solidFill>
                </a:rPr>
                <a:t>3</a:t>
              </a:r>
            </a:p>
          </p:txBody>
        </p:sp>
        <p:sp>
          <p:nvSpPr>
            <p:cNvPr id="25617" name="Line 21"/>
            <p:cNvSpPr>
              <a:spLocks noChangeShapeType="1"/>
            </p:cNvSpPr>
            <p:nvPr/>
          </p:nvSpPr>
          <p:spPr bwMode="auto">
            <a:xfrm flipH="1" flipV="1">
              <a:off x="528" y="1488"/>
              <a:ext cx="144" cy="336"/>
            </a:xfrm>
            <a:prstGeom prst="line">
              <a:avLst/>
            </a:prstGeom>
            <a:noFill/>
            <a:ln w="38100">
              <a:solidFill>
                <a:srgbClr val="33CC33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30838" name="Group 22"/>
          <p:cNvGrpSpPr>
            <a:grpSpLocks/>
          </p:cNvGrpSpPr>
          <p:nvPr/>
        </p:nvGrpSpPr>
        <p:grpSpPr bwMode="auto">
          <a:xfrm>
            <a:off x="7543800" y="2911475"/>
            <a:ext cx="1570038" cy="1311275"/>
            <a:chOff x="4752" y="1488"/>
            <a:chExt cx="989" cy="826"/>
          </a:xfrm>
        </p:grpSpPr>
        <p:sp>
          <p:nvSpPr>
            <p:cNvPr id="25612" name="Text Box 23"/>
            <p:cNvSpPr txBox="1">
              <a:spLocks noChangeArrowheads="1"/>
            </p:cNvSpPr>
            <p:nvPr/>
          </p:nvSpPr>
          <p:spPr bwMode="auto">
            <a:xfrm>
              <a:off x="4752" y="1815"/>
              <a:ext cx="98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CC33"/>
                  </a:solidFill>
                </a:rPr>
                <a:t>Maximum</a:t>
              </a:r>
            </a:p>
          </p:txBody>
        </p:sp>
        <p:sp>
          <p:nvSpPr>
            <p:cNvPr id="25613" name="Text Box 24"/>
            <p:cNvSpPr txBox="1">
              <a:spLocks noChangeArrowheads="1"/>
            </p:cNvSpPr>
            <p:nvPr/>
          </p:nvSpPr>
          <p:spPr bwMode="auto">
            <a:xfrm>
              <a:off x="5080" y="2064"/>
              <a:ext cx="34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CC33"/>
                  </a:solidFill>
                </a:rPr>
                <a:t>20</a:t>
              </a:r>
            </a:p>
          </p:txBody>
        </p:sp>
        <p:sp>
          <p:nvSpPr>
            <p:cNvPr id="25614" name="Line 25"/>
            <p:cNvSpPr>
              <a:spLocks noChangeShapeType="1"/>
            </p:cNvSpPr>
            <p:nvPr/>
          </p:nvSpPr>
          <p:spPr bwMode="auto">
            <a:xfrm flipV="1">
              <a:off x="5088" y="1488"/>
              <a:ext cx="144" cy="336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611" name="Text Box 26"/>
          <p:cNvSpPr txBox="1">
            <a:spLocks noChangeArrowheads="1"/>
          </p:cNvSpPr>
          <p:nvPr/>
        </p:nvSpPr>
        <p:spPr bwMode="auto">
          <a:xfrm>
            <a:off x="762000" y="1371600"/>
            <a:ext cx="800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2 </a:t>
            </a:r>
            <a:r>
              <a:rPr lang="en-US" altLang="en-US"/>
              <a:t>Identify the five needed values.</a:t>
            </a:r>
            <a:endParaRPr lang="en-US" altLang="en-US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930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930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930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930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930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-76200" y="914400"/>
            <a:ext cx="929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Additional Example 4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32867" name="Text Box 3"/>
          <p:cNvSpPr txBox="1">
            <a:spLocks noChangeArrowheads="1"/>
          </p:cNvSpPr>
          <p:nvPr/>
        </p:nvSpPr>
        <p:spPr bwMode="auto">
          <a:xfrm>
            <a:off x="381000" y="5213350"/>
            <a:ext cx="8763000" cy="1201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Half of the scores are between 6 and 12 runs per game. One-fourth of the scores are between 3 and 6. The greatest score earned by this team is 20.</a:t>
            </a:r>
          </a:p>
        </p:txBody>
      </p:sp>
      <p:grpSp>
        <p:nvGrpSpPr>
          <p:cNvPr id="932868" name="Group 4"/>
          <p:cNvGrpSpPr>
            <a:grpSpLocks/>
          </p:cNvGrpSpPr>
          <p:nvPr/>
        </p:nvGrpSpPr>
        <p:grpSpPr bwMode="auto">
          <a:xfrm>
            <a:off x="227013" y="3214688"/>
            <a:ext cx="8580437" cy="2046287"/>
            <a:chOff x="143" y="1056"/>
            <a:chExt cx="5405" cy="1289"/>
          </a:xfrm>
        </p:grpSpPr>
        <p:grpSp>
          <p:nvGrpSpPr>
            <p:cNvPr id="26630" name="Group 5"/>
            <p:cNvGrpSpPr>
              <a:grpSpLocks/>
            </p:cNvGrpSpPr>
            <p:nvPr/>
          </p:nvGrpSpPr>
          <p:grpSpPr bwMode="auto">
            <a:xfrm>
              <a:off x="720" y="1980"/>
              <a:ext cx="4512" cy="180"/>
              <a:chOff x="624" y="2988"/>
              <a:chExt cx="4512" cy="180"/>
            </a:xfrm>
          </p:grpSpPr>
          <p:sp>
            <p:nvSpPr>
              <p:cNvPr id="26659" name="Line 6"/>
              <p:cNvSpPr>
                <a:spLocks noChangeShapeType="1"/>
              </p:cNvSpPr>
              <p:nvPr/>
            </p:nvSpPr>
            <p:spPr bwMode="auto">
              <a:xfrm>
                <a:off x="624" y="3069"/>
                <a:ext cx="451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stealth" w="med" len="med"/>
                <a:tailEnd type="stealth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60" name="Line 7"/>
              <p:cNvSpPr>
                <a:spLocks noChangeShapeType="1"/>
              </p:cNvSpPr>
              <p:nvPr/>
            </p:nvSpPr>
            <p:spPr bwMode="auto">
              <a:xfrm>
                <a:off x="1047" y="2991"/>
                <a:ext cx="0" cy="1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61" name="Line 8"/>
              <p:cNvSpPr>
                <a:spLocks noChangeShapeType="1"/>
              </p:cNvSpPr>
              <p:nvPr/>
            </p:nvSpPr>
            <p:spPr bwMode="auto">
              <a:xfrm>
                <a:off x="1638" y="2991"/>
                <a:ext cx="0" cy="1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62" name="Line 9"/>
              <p:cNvSpPr>
                <a:spLocks noChangeShapeType="1"/>
              </p:cNvSpPr>
              <p:nvPr/>
            </p:nvSpPr>
            <p:spPr bwMode="auto">
              <a:xfrm>
                <a:off x="2315" y="2991"/>
                <a:ext cx="0" cy="1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63" name="Line 10"/>
              <p:cNvSpPr>
                <a:spLocks noChangeShapeType="1"/>
              </p:cNvSpPr>
              <p:nvPr/>
            </p:nvSpPr>
            <p:spPr bwMode="auto">
              <a:xfrm>
                <a:off x="2991" y="2991"/>
                <a:ext cx="0" cy="1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64" name="Line 11"/>
              <p:cNvSpPr>
                <a:spLocks noChangeShapeType="1"/>
              </p:cNvSpPr>
              <p:nvPr/>
            </p:nvSpPr>
            <p:spPr bwMode="auto">
              <a:xfrm>
                <a:off x="3583" y="2991"/>
                <a:ext cx="0" cy="1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65" name="Line 12"/>
              <p:cNvSpPr>
                <a:spLocks noChangeShapeType="1"/>
              </p:cNvSpPr>
              <p:nvPr/>
            </p:nvSpPr>
            <p:spPr bwMode="auto">
              <a:xfrm>
                <a:off x="4174" y="2991"/>
                <a:ext cx="0" cy="1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66" name="Line 13"/>
              <p:cNvSpPr>
                <a:spLocks noChangeShapeType="1"/>
              </p:cNvSpPr>
              <p:nvPr/>
            </p:nvSpPr>
            <p:spPr bwMode="auto">
              <a:xfrm>
                <a:off x="4766" y="2991"/>
                <a:ext cx="0" cy="1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67" name="Line 14"/>
              <p:cNvSpPr>
                <a:spLocks noChangeShapeType="1"/>
              </p:cNvSpPr>
              <p:nvPr/>
            </p:nvSpPr>
            <p:spPr bwMode="auto">
              <a:xfrm>
                <a:off x="1344" y="2988"/>
                <a:ext cx="0" cy="1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68" name="Line 15"/>
              <p:cNvSpPr>
                <a:spLocks noChangeShapeType="1"/>
              </p:cNvSpPr>
              <p:nvPr/>
            </p:nvSpPr>
            <p:spPr bwMode="auto">
              <a:xfrm>
                <a:off x="1968" y="2997"/>
                <a:ext cx="0" cy="1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69" name="Line 16"/>
              <p:cNvSpPr>
                <a:spLocks noChangeShapeType="1"/>
              </p:cNvSpPr>
              <p:nvPr/>
            </p:nvSpPr>
            <p:spPr bwMode="auto">
              <a:xfrm>
                <a:off x="2640" y="2997"/>
                <a:ext cx="0" cy="1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70" name="Line 17"/>
              <p:cNvSpPr>
                <a:spLocks noChangeShapeType="1"/>
              </p:cNvSpPr>
              <p:nvPr/>
            </p:nvSpPr>
            <p:spPr bwMode="auto">
              <a:xfrm>
                <a:off x="3264" y="2988"/>
                <a:ext cx="0" cy="1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71" name="Line 18"/>
              <p:cNvSpPr>
                <a:spLocks noChangeShapeType="1"/>
              </p:cNvSpPr>
              <p:nvPr/>
            </p:nvSpPr>
            <p:spPr bwMode="auto">
              <a:xfrm>
                <a:off x="3888" y="2991"/>
                <a:ext cx="0" cy="1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72" name="Line 19"/>
              <p:cNvSpPr>
                <a:spLocks noChangeShapeType="1"/>
              </p:cNvSpPr>
              <p:nvPr/>
            </p:nvSpPr>
            <p:spPr bwMode="auto">
              <a:xfrm>
                <a:off x="4485" y="2988"/>
                <a:ext cx="0" cy="1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6631" name="Text Box 20"/>
            <p:cNvSpPr txBox="1">
              <a:spLocks noChangeArrowheads="1"/>
            </p:cNvSpPr>
            <p:nvPr/>
          </p:nvSpPr>
          <p:spPr bwMode="auto">
            <a:xfrm>
              <a:off x="1047" y="2112"/>
              <a:ext cx="27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1"/>
                <a:t>0</a:t>
              </a:r>
            </a:p>
          </p:txBody>
        </p:sp>
        <p:sp>
          <p:nvSpPr>
            <p:cNvPr id="26632" name="Text Box 21"/>
            <p:cNvSpPr txBox="1">
              <a:spLocks noChangeArrowheads="1"/>
            </p:cNvSpPr>
            <p:nvPr/>
          </p:nvSpPr>
          <p:spPr bwMode="auto">
            <a:xfrm>
              <a:off x="2318" y="2112"/>
              <a:ext cx="27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1"/>
                <a:t>8</a:t>
              </a:r>
            </a:p>
          </p:txBody>
        </p:sp>
        <p:sp>
          <p:nvSpPr>
            <p:cNvPr id="26633" name="Text Box 22"/>
            <p:cNvSpPr txBox="1">
              <a:spLocks noChangeArrowheads="1"/>
            </p:cNvSpPr>
            <p:nvPr/>
          </p:nvSpPr>
          <p:spPr bwMode="auto">
            <a:xfrm>
              <a:off x="3543" y="2112"/>
              <a:ext cx="38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1"/>
                <a:t>16</a:t>
              </a:r>
            </a:p>
          </p:txBody>
        </p:sp>
        <p:sp>
          <p:nvSpPr>
            <p:cNvPr id="26634" name="Text Box 23"/>
            <p:cNvSpPr txBox="1">
              <a:spLocks noChangeArrowheads="1"/>
            </p:cNvSpPr>
            <p:nvPr/>
          </p:nvSpPr>
          <p:spPr bwMode="auto">
            <a:xfrm>
              <a:off x="4704" y="2112"/>
              <a:ext cx="38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1"/>
                <a:t>24</a:t>
              </a:r>
            </a:p>
          </p:txBody>
        </p:sp>
        <p:sp>
          <p:nvSpPr>
            <p:cNvPr id="26635" name="Rectangle 24"/>
            <p:cNvSpPr>
              <a:spLocks noChangeArrowheads="1"/>
            </p:cNvSpPr>
            <p:nvPr/>
          </p:nvSpPr>
          <p:spPr bwMode="auto">
            <a:xfrm>
              <a:off x="2064" y="1680"/>
              <a:ext cx="1008" cy="240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6636" name="Text Box 25"/>
            <p:cNvSpPr txBox="1">
              <a:spLocks noChangeArrowheads="1"/>
            </p:cNvSpPr>
            <p:nvPr/>
          </p:nvSpPr>
          <p:spPr bwMode="auto">
            <a:xfrm>
              <a:off x="2213" y="1334"/>
              <a:ext cx="66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Median</a:t>
              </a:r>
            </a:p>
          </p:txBody>
        </p:sp>
        <p:grpSp>
          <p:nvGrpSpPr>
            <p:cNvPr id="26637" name="Group 26"/>
            <p:cNvGrpSpPr>
              <a:grpSpLocks/>
            </p:cNvGrpSpPr>
            <p:nvPr/>
          </p:nvGrpSpPr>
          <p:grpSpPr bwMode="auto">
            <a:xfrm>
              <a:off x="1296" y="1056"/>
              <a:ext cx="1083" cy="558"/>
              <a:chOff x="1296" y="1056"/>
              <a:chExt cx="1083" cy="558"/>
            </a:xfrm>
          </p:grpSpPr>
          <p:sp>
            <p:nvSpPr>
              <p:cNvPr id="26657" name="Text Box 27"/>
              <p:cNvSpPr txBox="1">
                <a:spLocks noChangeArrowheads="1"/>
              </p:cNvSpPr>
              <p:nvPr/>
            </p:nvSpPr>
            <p:spPr bwMode="auto">
              <a:xfrm>
                <a:off x="1296" y="1056"/>
                <a:ext cx="1083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 sz="2000" b="1">
                    <a:solidFill>
                      <a:srgbClr val="FF0000"/>
                    </a:solidFill>
                    <a:latin typeface="Arial" charset="0"/>
                  </a:rPr>
                  <a:t>First quartile</a:t>
                </a:r>
              </a:p>
            </p:txBody>
          </p:sp>
          <p:sp>
            <p:nvSpPr>
              <p:cNvPr id="26658" name="Line 28"/>
              <p:cNvSpPr>
                <a:spLocks noChangeShapeType="1"/>
              </p:cNvSpPr>
              <p:nvPr/>
            </p:nvSpPr>
            <p:spPr bwMode="auto">
              <a:xfrm>
                <a:off x="2064" y="1296"/>
                <a:ext cx="0" cy="318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6638" name="Group 29"/>
            <p:cNvGrpSpPr>
              <a:grpSpLocks/>
            </p:cNvGrpSpPr>
            <p:nvPr/>
          </p:nvGrpSpPr>
          <p:grpSpPr bwMode="auto">
            <a:xfrm>
              <a:off x="2709" y="1056"/>
              <a:ext cx="1137" cy="576"/>
              <a:chOff x="2709" y="1056"/>
              <a:chExt cx="1137" cy="576"/>
            </a:xfrm>
          </p:grpSpPr>
          <p:sp>
            <p:nvSpPr>
              <p:cNvPr id="26654" name="Text Box 30"/>
              <p:cNvSpPr txBox="1">
                <a:spLocks noChangeArrowheads="1"/>
              </p:cNvSpPr>
              <p:nvPr/>
            </p:nvSpPr>
            <p:spPr bwMode="auto">
              <a:xfrm>
                <a:off x="2709" y="1056"/>
                <a:ext cx="1137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 sz="2000" b="1">
                    <a:solidFill>
                      <a:srgbClr val="FF0000"/>
                    </a:solidFill>
                    <a:latin typeface="Arial" charset="0"/>
                  </a:rPr>
                  <a:t>Third quartile</a:t>
                </a:r>
              </a:p>
            </p:txBody>
          </p:sp>
          <p:sp>
            <p:nvSpPr>
              <p:cNvPr id="26655" name="Line 31"/>
              <p:cNvSpPr>
                <a:spLocks noChangeShapeType="1"/>
              </p:cNvSpPr>
              <p:nvPr/>
            </p:nvSpPr>
            <p:spPr bwMode="auto">
              <a:xfrm>
                <a:off x="3072" y="1296"/>
                <a:ext cx="0" cy="318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56" name="Line 32"/>
              <p:cNvSpPr>
                <a:spLocks noChangeShapeType="1"/>
              </p:cNvSpPr>
              <p:nvPr/>
            </p:nvSpPr>
            <p:spPr bwMode="auto">
              <a:xfrm>
                <a:off x="2736" y="1536"/>
                <a:ext cx="0" cy="96"/>
              </a:xfrm>
              <a:prstGeom prst="line">
                <a:avLst/>
              </a:prstGeom>
              <a:noFill/>
              <a:ln w="28575">
                <a:solidFill>
                  <a:srgbClr val="3333FF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6639" name="Line 33"/>
            <p:cNvSpPr>
              <a:spLocks noChangeShapeType="1"/>
            </p:cNvSpPr>
            <p:nvPr/>
          </p:nvSpPr>
          <p:spPr bwMode="auto">
            <a:xfrm>
              <a:off x="2736" y="1680"/>
              <a:ext cx="0" cy="240"/>
            </a:xfrm>
            <a:prstGeom prst="line">
              <a:avLst/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0" name="Text Box 34"/>
            <p:cNvSpPr txBox="1">
              <a:spLocks noChangeArrowheads="1"/>
            </p:cNvSpPr>
            <p:nvPr/>
          </p:nvSpPr>
          <p:spPr bwMode="auto">
            <a:xfrm>
              <a:off x="2640" y="1702"/>
              <a:ext cx="18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b="1">
                  <a:solidFill>
                    <a:srgbClr val="3333FF"/>
                  </a:solidFill>
                  <a:sym typeface="Symbol" pitchFamily="18" charset="2"/>
                </a:rPr>
                <a:t></a:t>
              </a:r>
              <a:endParaRPr lang="en-US" altLang="en-US" sz="1600" b="1">
                <a:solidFill>
                  <a:srgbClr val="3333FF"/>
                </a:solidFill>
              </a:endParaRPr>
            </a:p>
          </p:txBody>
        </p:sp>
        <p:sp>
          <p:nvSpPr>
            <p:cNvPr id="26641" name="Text Box 35"/>
            <p:cNvSpPr txBox="1">
              <a:spLocks noChangeArrowheads="1"/>
            </p:cNvSpPr>
            <p:nvPr/>
          </p:nvSpPr>
          <p:spPr bwMode="auto">
            <a:xfrm>
              <a:off x="4128" y="1700"/>
              <a:ext cx="18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b="1">
                  <a:solidFill>
                    <a:srgbClr val="33CC33"/>
                  </a:solidFill>
                  <a:sym typeface="Symbol" pitchFamily="18" charset="2"/>
                </a:rPr>
                <a:t></a:t>
              </a:r>
            </a:p>
          </p:txBody>
        </p:sp>
        <p:sp>
          <p:nvSpPr>
            <p:cNvPr id="26642" name="Text Box 36"/>
            <p:cNvSpPr txBox="1">
              <a:spLocks noChangeArrowheads="1"/>
            </p:cNvSpPr>
            <p:nvPr/>
          </p:nvSpPr>
          <p:spPr bwMode="auto">
            <a:xfrm>
              <a:off x="2988" y="1690"/>
              <a:ext cx="18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b="1">
                  <a:solidFill>
                    <a:srgbClr val="FF0000"/>
                  </a:solidFill>
                  <a:sym typeface="Symbol" pitchFamily="18" charset="2"/>
                </a:rPr>
                <a:t></a:t>
              </a:r>
            </a:p>
          </p:txBody>
        </p:sp>
        <p:grpSp>
          <p:nvGrpSpPr>
            <p:cNvPr id="26643" name="Group 37"/>
            <p:cNvGrpSpPr>
              <a:grpSpLocks/>
            </p:cNvGrpSpPr>
            <p:nvPr/>
          </p:nvGrpSpPr>
          <p:grpSpPr bwMode="auto">
            <a:xfrm>
              <a:off x="1479" y="1702"/>
              <a:ext cx="672" cy="212"/>
              <a:chOff x="1479" y="1702"/>
              <a:chExt cx="672" cy="212"/>
            </a:xfrm>
          </p:grpSpPr>
          <p:sp>
            <p:nvSpPr>
              <p:cNvPr id="26650" name="Text Box 38"/>
              <p:cNvSpPr txBox="1">
                <a:spLocks noChangeArrowheads="1"/>
              </p:cNvSpPr>
              <p:nvPr/>
            </p:nvSpPr>
            <p:spPr bwMode="auto">
              <a:xfrm>
                <a:off x="1479" y="1702"/>
                <a:ext cx="180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 sz="1600" b="1">
                    <a:solidFill>
                      <a:srgbClr val="33CC33"/>
                    </a:solidFill>
                    <a:sym typeface="Symbol" pitchFamily="18" charset="2"/>
                  </a:rPr>
                  <a:t></a:t>
                </a:r>
                <a:endParaRPr lang="en-US" altLang="en-US" sz="1600" b="1">
                  <a:solidFill>
                    <a:srgbClr val="33CC33"/>
                  </a:solidFill>
                </a:endParaRPr>
              </a:p>
            </p:txBody>
          </p:sp>
          <p:grpSp>
            <p:nvGrpSpPr>
              <p:cNvPr id="26651" name="Group 39"/>
              <p:cNvGrpSpPr>
                <a:grpSpLocks/>
              </p:cNvGrpSpPr>
              <p:nvPr/>
            </p:nvGrpSpPr>
            <p:grpSpPr bwMode="auto">
              <a:xfrm>
                <a:off x="1584" y="1702"/>
                <a:ext cx="567" cy="212"/>
                <a:chOff x="1584" y="1702"/>
                <a:chExt cx="567" cy="212"/>
              </a:xfrm>
            </p:grpSpPr>
            <p:sp>
              <p:nvSpPr>
                <p:cNvPr id="26652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1971" y="1702"/>
                  <a:ext cx="180" cy="21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9pPr>
                </a:lstStyle>
                <a:p>
                  <a:pPr eaLnBrk="1" hangingPunct="1"/>
                  <a:r>
                    <a:rPr lang="en-US" altLang="en-US" sz="1600" b="1">
                      <a:solidFill>
                        <a:srgbClr val="FF0000"/>
                      </a:solidFill>
                      <a:sym typeface="Symbol" pitchFamily="18" charset="2"/>
                    </a:rPr>
                    <a:t></a:t>
                  </a:r>
                  <a:endParaRPr lang="en-US" altLang="en-US" sz="1600" b="1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6653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1584" y="1806"/>
                  <a:ext cx="480" cy="0"/>
                </a:xfrm>
                <a:prstGeom prst="line">
                  <a:avLst/>
                </a:prstGeom>
                <a:noFill/>
                <a:ln w="28575">
                  <a:solidFill>
                    <a:srgbClr val="33CC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6644" name="Group 42"/>
            <p:cNvGrpSpPr>
              <a:grpSpLocks/>
            </p:cNvGrpSpPr>
            <p:nvPr/>
          </p:nvGrpSpPr>
          <p:grpSpPr bwMode="auto">
            <a:xfrm>
              <a:off x="143" y="1296"/>
              <a:ext cx="1345" cy="480"/>
              <a:chOff x="143" y="1296"/>
              <a:chExt cx="1345" cy="480"/>
            </a:xfrm>
          </p:grpSpPr>
          <p:sp>
            <p:nvSpPr>
              <p:cNvPr id="26648" name="Text Box 43"/>
              <p:cNvSpPr txBox="1">
                <a:spLocks noChangeArrowheads="1"/>
              </p:cNvSpPr>
              <p:nvPr/>
            </p:nvSpPr>
            <p:spPr bwMode="auto">
              <a:xfrm>
                <a:off x="143" y="1296"/>
                <a:ext cx="944" cy="25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 sz="2000" b="1">
                    <a:solidFill>
                      <a:srgbClr val="33CC33"/>
                    </a:solidFill>
                  </a:rPr>
                  <a:t>Minimum</a:t>
                </a:r>
              </a:p>
            </p:txBody>
          </p:sp>
          <p:sp>
            <p:nvSpPr>
              <p:cNvPr id="26649" name="Line 44"/>
              <p:cNvSpPr>
                <a:spLocks noChangeShapeType="1"/>
              </p:cNvSpPr>
              <p:nvPr/>
            </p:nvSpPr>
            <p:spPr bwMode="auto">
              <a:xfrm>
                <a:off x="1056" y="1488"/>
                <a:ext cx="432" cy="288"/>
              </a:xfrm>
              <a:prstGeom prst="line">
                <a:avLst/>
              </a:prstGeom>
              <a:noFill/>
              <a:ln w="38100">
                <a:solidFill>
                  <a:srgbClr val="33CC33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6645" name="Text Box 45"/>
            <p:cNvSpPr txBox="1">
              <a:spLocks noChangeArrowheads="1"/>
            </p:cNvSpPr>
            <p:nvPr/>
          </p:nvSpPr>
          <p:spPr bwMode="auto">
            <a:xfrm>
              <a:off x="4559" y="1296"/>
              <a:ext cx="989" cy="2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CC33"/>
                  </a:solidFill>
                </a:rPr>
                <a:t>Maximum</a:t>
              </a:r>
            </a:p>
          </p:txBody>
        </p:sp>
        <p:sp>
          <p:nvSpPr>
            <p:cNvPr id="26646" name="Line 46"/>
            <p:cNvSpPr>
              <a:spLocks noChangeShapeType="1"/>
            </p:cNvSpPr>
            <p:nvPr/>
          </p:nvSpPr>
          <p:spPr bwMode="auto">
            <a:xfrm flipH="1">
              <a:off x="4272" y="1546"/>
              <a:ext cx="336" cy="192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7" name="Line 47"/>
            <p:cNvSpPr>
              <a:spLocks noChangeShapeType="1"/>
            </p:cNvSpPr>
            <p:nvPr/>
          </p:nvSpPr>
          <p:spPr bwMode="auto">
            <a:xfrm>
              <a:off x="3072" y="1796"/>
              <a:ext cx="1152" cy="0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629" name="Rectangle 48"/>
          <p:cNvSpPr>
            <a:spLocks noChangeArrowheads="1"/>
          </p:cNvSpPr>
          <p:nvPr/>
        </p:nvSpPr>
        <p:spPr bwMode="auto">
          <a:xfrm>
            <a:off x="533400" y="1358900"/>
            <a:ext cx="8610600" cy="175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 b="1"/>
              <a:t>Step 3 </a:t>
            </a:r>
            <a:r>
              <a:rPr lang="en-US" altLang="en-US"/>
              <a:t>Draw a number line and plot a point above each of the five needed values. Draw a box through the first and third quartiles and a vertical line through the median. Draw lines from the box to the minimum and maximum.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932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932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286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719138" y="1524000"/>
            <a:ext cx="8140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 Use the data to make a box-and-whisker plot.</a:t>
            </a: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957263" y="1997075"/>
            <a:ext cx="7729537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13, 14, 18, 13, 12, 17, 15, 12, 13, 19, 11, 14, 14, 18, 22, 23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 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34917" name="Text Box 5"/>
          <p:cNvSpPr txBox="1">
            <a:spLocks noChangeArrowheads="1"/>
          </p:cNvSpPr>
          <p:nvPr/>
        </p:nvSpPr>
        <p:spPr bwMode="auto">
          <a:xfrm>
            <a:off x="798513" y="3276600"/>
            <a:ext cx="72024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1 </a:t>
            </a:r>
            <a:r>
              <a:rPr lang="en-US" altLang="en-US"/>
              <a:t>Order the data from least to greatest.</a:t>
            </a:r>
            <a:endParaRPr lang="en-US" altLang="en-US" b="1"/>
          </a:p>
        </p:txBody>
      </p:sp>
      <p:sp>
        <p:nvSpPr>
          <p:cNvPr id="934918" name="Text Box 6"/>
          <p:cNvSpPr txBox="1">
            <a:spLocks noChangeArrowheads="1"/>
          </p:cNvSpPr>
          <p:nvPr/>
        </p:nvSpPr>
        <p:spPr bwMode="auto">
          <a:xfrm>
            <a:off x="784225" y="3978275"/>
            <a:ext cx="76739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11, 12, 12, 13, 13, 13, 14, 14, 14, 15, 17, 18, 18, 19, 22, 23  </a:t>
            </a:r>
          </a:p>
        </p:txBody>
      </p:sp>
      <p:sp>
        <p:nvSpPr>
          <p:cNvPr id="934919" name="Text Box 7"/>
          <p:cNvSpPr txBox="1">
            <a:spLocks noChangeArrowheads="1"/>
          </p:cNvSpPr>
          <p:nvPr/>
        </p:nvSpPr>
        <p:spPr bwMode="auto">
          <a:xfrm>
            <a:off x="838200" y="5121275"/>
            <a:ext cx="800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2 </a:t>
            </a:r>
            <a:r>
              <a:rPr lang="en-US" altLang="en-US"/>
              <a:t>Identify the five needed values.</a:t>
            </a:r>
            <a:endParaRPr lang="en-US" altLang="en-US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34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9349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934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4917" grpId="0"/>
      <p:bldP spid="934918" grpId="0"/>
      <p:bldP spid="93491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536575" y="2057400"/>
            <a:ext cx="82073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33CC33"/>
                </a:solidFill>
              </a:rPr>
              <a:t>11</a:t>
            </a:r>
            <a:r>
              <a:rPr lang="en-US" altLang="en-US" sz="2000"/>
              <a:t>, 12, 12, 13, 13, 13, 14, 14,  14, 15, 17, 18, 18, 19,</a:t>
            </a:r>
            <a:r>
              <a:rPr lang="en-US" altLang="en-US" sz="2000">
                <a:solidFill>
                  <a:srgbClr val="CC0099"/>
                </a:solidFill>
              </a:rPr>
              <a:t> </a:t>
            </a:r>
            <a:r>
              <a:rPr lang="en-US" altLang="en-US" sz="2000"/>
              <a:t>22, </a:t>
            </a:r>
            <a:r>
              <a:rPr lang="en-US" altLang="en-US" sz="2000">
                <a:solidFill>
                  <a:srgbClr val="33CC33"/>
                </a:solidFill>
              </a:rPr>
              <a:t>23</a:t>
            </a:r>
            <a:r>
              <a:rPr lang="en-US" altLang="en-US" sz="2000"/>
              <a:t>  </a:t>
            </a:r>
          </a:p>
        </p:txBody>
      </p:sp>
      <p:sp>
        <p:nvSpPr>
          <p:cNvPr id="28675" name="AutoShape 3"/>
          <p:cNvSpPr>
            <a:spLocks noChangeArrowheads="1"/>
          </p:cNvSpPr>
          <p:nvPr/>
        </p:nvSpPr>
        <p:spPr bwMode="auto">
          <a:xfrm>
            <a:off x="565150" y="2057400"/>
            <a:ext cx="4083050" cy="403225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4724400" y="2057400"/>
            <a:ext cx="3962400" cy="457200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936965" name="Group 5"/>
          <p:cNvGrpSpPr>
            <a:grpSpLocks/>
          </p:cNvGrpSpPr>
          <p:nvPr/>
        </p:nvGrpSpPr>
        <p:grpSpPr bwMode="auto">
          <a:xfrm>
            <a:off x="2409825" y="2362200"/>
            <a:ext cx="581025" cy="1463675"/>
            <a:chOff x="1190" y="1392"/>
            <a:chExt cx="366" cy="922"/>
          </a:xfrm>
        </p:grpSpPr>
        <p:sp>
          <p:nvSpPr>
            <p:cNvPr id="28695" name="Text Box 6"/>
            <p:cNvSpPr txBox="1">
              <a:spLocks noChangeArrowheads="1"/>
            </p:cNvSpPr>
            <p:nvPr/>
          </p:nvSpPr>
          <p:spPr bwMode="auto">
            <a:xfrm>
              <a:off x="1190" y="1828"/>
              <a:ext cx="36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FF0000"/>
                  </a:solidFill>
                </a:rPr>
                <a:t>Q1</a:t>
              </a:r>
            </a:p>
          </p:txBody>
        </p:sp>
        <p:sp>
          <p:nvSpPr>
            <p:cNvPr id="28696" name="Line 7"/>
            <p:cNvSpPr>
              <a:spLocks noChangeShapeType="1"/>
            </p:cNvSpPr>
            <p:nvPr/>
          </p:nvSpPr>
          <p:spPr bwMode="auto">
            <a:xfrm>
              <a:off x="1296" y="1392"/>
              <a:ext cx="0" cy="43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7" name="Text Box 8"/>
            <p:cNvSpPr txBox="1">
              <a:spLocks noChangeArrowheads="1"/>
            </p:cNvSpPr>
            <p:nvPr/>
          </p:nvSpPr>
          <p:spPr bwMode="auto">
            <a:xfrm>
              <a:off x="1210" y="2064"/>
              <a:ext cx="34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FF0000"/>
                  </a:solidFill>
                </a:rPr>
                <a:t>13</a:t>
              </a:r>
            </a:p>
          </p:txBody>
        </p:sp>
      </p:grpSp>
      <p:grpSp>
        <p:nvGrpSpPr>
          <p:cNvPr id="936969" name="Group 9"/>
          <p:cNvGrpSpPr>
            <a:grpSpLocks/>
          </p:cNvGrpSpPr>
          <p:nvPr/>
        </p:nvGrpSpPr>
        <p:grpSpPr bwMode="auto">
          <a:xfrm>
            <a:off x="6581775" y="2347913"/>
            <a:ext cx="581025" cy="1477962"/>
            <a:chOff x="3906" y="1383"/>
            <a:chExt cx="366" cy="931"/>
          </a:xfrm>
        </p:grpSpPr>
        <p:sp>
          <p:nvSpPr>
            <p:cNvPr id="28692" name="Text Box 10"/>
            <p:cNvSpPr txBox="1">
              <a:spLocks noChangeArrowheads="1"/>
            </p:cNvSpPr>
            <p:nvPr/>
          </p:nvSpPr>
          <p:spPr bwMode="auto">
            <a:xfrm>
              <a:off x="3906" y="1824"/>
              <a:ext cx="36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FF0000"/>
                  </a:solidFill>
                </a:rPr>
                <a:t>Q3</a:t>
              </a:r>
            </a:p>
          </p:txBody>
        </p:sp>
        <p:sp>
          <p:nvSpPr>
            <p:cNvPr id="28693" name="Line 11"/>
            <p:cNvSpPr>
              <a:spLocks noChangeShapeType="1"/>
            </p:cNvSpPr>
            <p:nvPr/>
          </p:nvSpPr>
          <p:spPr bwMode="auto">
            <a:xfrm>
              <a:off x="3984" y="1383"/>
              <a:ext cx="0" cy="43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4" name="Text Box 12"/>
            <p:cNvSpPr txBox="1">
              <a:spLocks noChangeArrowheads="1"/>
            </p:cNvSpPr>
            <p:nvPr/>
          </p:nvSpPr>
          <p:spPr bwMode="auto">
            <a:xfrm>
              <a:off x="3928" y="2064"/>
              <a:ext cx="34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FF0000"/>
                  </a:solidFill>
                </a:rPr>
                <a:t>18</a:t>
              </a:r>
            </a:p>
          </p:txBody>
        </p:sp>
      </p:grpSp>
      <p:grpSp>
        <p:nvGrpSpPr>
          <p:cNvPr id="936973" name="Group 13"/>
          <p:cNvGrpSpPr>
            <a:grpSpLocks/>
          </p:cNvGrpSpPr>
          <p:nvPr/>
        </p:nvGrpSpPr>
        <p:grpSpPr bwMode="auto">
          <a:xfrm>
            <a:off x="4448175" y="2438400"/>
            <a:ext cx="581025" cy="1387475"/>
            <a:chOff x="2322" y="1440"/>
            <a:chExt cx="366" cy="874"/>
          </a:xfrm>
        </p:grpSpPr>
        <p:sp>
          <p:nvSpPr>
            <p:cNvPr id="28689" name="Text Box 14"/>
            <p:cNvSpPr txBox="1">
              <a:spLocks noChangeArrowheads="1"/>
            </p:cNvSpPr>
            <p:nvPr/>
          </p:nvSpPr>
          <p:spPr bwMode="auto">
            <a:xfrm>
              <a:off x="2322" y="1824"/>
              <a:ext cx="36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</a:rPr>
                <a:t>Q2</a:t>
              </a:r>
            </a:p>
          </p:txBody>
        </p:sp>
        <p:sp>
          <p:nvSpPr>
            <p:cNvPr id="28690" name="Text Box 15"/>
            <p:cNvSpPr txBox="1">
              <a:spLocks noChangeArrowheads="1"/>
            </p:cNvSpPr>
            <p:nvPr/>
          </p:nvSpPr>
          <p:spPr bwMode="auto">
            <a:xfrm>
              <a:off x="2340" y="2064"/>
              <a:ext cx="34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</a:rPr>
                <a:t>14</a:t>
              </a:r>
            </a:p>
          </p:txBody>
        </p:sp>
        <p:sp>
          <p:nvSpPr>
            <p:cNvPr id="28691" name="Line 16"/>
            <p:cNvSpPr>
              <a:spLocks noChangeShapeType="1"/>
            </p:cNvSpPr>
            <p:nvPr/>
          </p:nvSpPr>
          <p:spPr bwMode="auto">
            <a:xfrm flipV="1">
              <a:off x="2475" y="1440"/>
              <a:ext cx="0" cy="43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36977" name="Group 17"/>
          <p:cNvGrpSpPr>
            <a:grpSpLocks/>
          </p:cNvGrpSpPr>
          <p:nvPr/>
        </p:nvGrpSpPr>
        <p:grpSpPr bwMode="auto">
          <a:xfrm>
            <a:off x="230188" y="2514600"/>
            <a:ext cx="1498600" cy="1317625"/>
            <a:chOff x="143" y="1488"/>
            <a:chExt cx="944" cy="830"/>
          </a:xfrm>
        </p:grpSpPr>
        <p:sp>
          <p:nvSpPr>
            <p:cNvPr id="28686" name="Text Box 18"/>
            <p:cNvSpPr txBox="1">
              <a:spLocks noChangeArrowheads="1"/>
            </p:cNvSpPr>
            <p:nvPr/>
          </p:nvSpPr>
          <p:spPr bwMode="auto">
            <a:xfrm>
              <a:off x="143" y="1814"/>
              <a:ext cx="94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CC33"/>
                  </a:solidFill>
                </a:rPr>
                <a:t>Minimum</a:t>
              </a:r>
            </a:p>
          </p:txBody>
        </p:sp>
        <p:sp>
          <p:nvSpPr>
            <p:cNvPr id="28687" name="Text Box 19"/>
            <p:cNvSpPr txBox="1">
              <a:spLocks noChangeArrowheads="1"/>
            </p:cNvSpPr>
            <p:nvPr/>
          </p:nvSpPr>
          <p:spPr bwMode="auto">
            <a:xfrm>
              <a:off x="470" y="2068"/>
              <a:ext cx="34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CC33"/>
                  </a:solidFill>
                </a:rPr>
                <a:t>11</a:t>
              </a:r>
            </a:p>
          </p:txBody>
        </p:sp>
        <p:sp>
          <p:nvSpPr>
            <p:cNvPr id="28688" name="Line 20"/>
            <p:cNvSpPr>
              <a:spLocks noChangeShapeType="1"/>
            </p:cNvSpPr>
            <p:nvPr/>
          </p:nvSpPr>
          <p:spPr bwMode="auto">
            <a:xfrm flipH="1" flipV="1">
              <a:off x="528" y="1488"/>
              <a:ext cx="144" cy="336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36981" name="Group 21"/>
          <p:cNvGrpSpPr>
            <a:grpSpLocks/>
          </p:cNvGrpSpPr>
          <p:nvPr/>
        </p:nvGrpSpPr>
        <p:grpSpPr bwMode="auto">
          <a:xfrm>
            <a:off x="7546975" y="2514600"/>
            <a:ext cx="1570038" cy="1311275"/>
            <a:chOff x="4752" y="1488"/>
            <a:chExt cx="989" cy="826"/>
          </a:xfrm>
        </p:grpSpPr>
        <p:sp>
          <p:nvSpPr>
            <p:cNvPr id="28683" name="Text Box 22"/>
            <p:cNvSpPr txBox="1">
              <a:spLocks noChangeArrowheads="1"/>
            </p:cNvSpPr>
            <p:nvPr/>
          </p:nvSpPr>
          <p:spPr bwMode="auto">
            <a:xfrm>
              <a:off x="4752" y="1815"/>
              <a:ext cx="98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CC33"/>
                  </a:solidFill>
                </a:rPr>
                <a:t>Maximum</a:t>
              </a:r>
            </a:p>
          </p:txBody>
        </p:sp>
        <p:sp>
          <p:nvSpPr>
            <p:cNvPr id="28684" name="Text Box 23"/>
            <p:cNvSpPr txBox="1">
              <a:spLocks noChangeArrowheads="1"/>
            </p:cNvSpPr>
            <p:nvPr/>
          </p:nvSpPr>
          <p:spPr bwMode="auto">
            <a:xfrm>
              <a:off x="5080" y="2064"/>
              <a:ext cx="34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CC33"/>
                  </a:solidFill>
                </a:rPr>
                <a:t>23</a:t>
              </a:r>
            </a:p>
          </p:txBody>
        </p:sp>
        <p:sp>
          <p:nvSpPr>
            <p:cNvPr id="28685" name="Line 24"/>
            <p:cNvSpPr>
              <a:spLocks noChangeShapeType="1"/>
            </p:cNvSpPr>
            <p:nvPr/>
          </p:nvSpPr>
          <p:spPr bwMode="auto">
            <a:xfrm flipV="1">
              <a:off x="5088" y="1488"/>
              <a:ext cx="144" cy="336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682" name="Text Box 2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936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936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936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936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936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010" name="Text Box 2"/>
          <p:cNvSpPr txBox="1">
            <a:spLocks noChangeArrowheads="1"/>
          </p:cNvSpPr>
          <p:nvPr/>
        </p:nvSpPr>
        <p:spPr bwMode="auto">
          <a:xfrm>
            <a:off x="609600" y="4343400"/>
            <a:ext cx="78644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Half of the data are between 13 and 18. One-fourth of the data are between 11 and 13. The greatest value is 23.</a:t>
            </a: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29700" name="Group 4"/>
          <p:cNvGrpSpPr>
            <a:grpSpLocks/>
          </p:cNvGrpSpPr>
          <p:nvPr/>
        </p:nvGrpSpPr>
        <p:grpSpPr bwMode="auto">
          <a:xfrm>
            <a:off x="1143000" y="1905000"/>
            <a:ext cx="6446838" cy="2043113"/>
            <a:chOff x="720" y="1257"/>
            <a:chExt cx="4061" cy="1287"/>
          </a:xfrm>
        </p:grpSpPr>
        <p:sp>
          <p:nvSpPr>
            <p:cNvPr id="29702" name="Line 5"/>
            <p:cNvSpPr>
              <a:spLocks noChangeShapeType="1"/>
            </p:cNvSpPr>
            <p:nvPr/>
          </p:nvSpPr>
          <p:spPr bwMode="auto">
            <a:xfrm>
              <a:off x="1105" y="2262"/>
              <a:ext cx="345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stealth" w="med" len="med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3" name="Line 6"/>
            <p:cNvSpPr>
              <a:spLocks noChangeShapeType="1"/>
            </p:cNvSpPr>
            <p:nvPr/>
          </p:nvSpPr>
          <p:spPr bwMode="auto">
            <a:xfrm>
              <a:off x="1644" y="2184"/>
              <a:ext cx="0" cy="1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4" name="Line 7"/>
            <p:cNvSpPr>
              <a:spLocks noChangeShapeType="1"/>
            </p:cNvSpPr>
            <p:nvPr/>
          </p:nvSpPr>
          <p:spPr bwMode="auto">
            <a:xfrm>
              <a:off x="2305" y="2184"/>
              <a:ext cx="0" cy="1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5" name="Line 8"/>
            <p:cNvSpPr>
              <a:spLocks noChangeShapeType="1"/>
            </p:cNvSpPr>
            <p:nvPr/>
          </p:nvSpPr>
          <p:spPr bwMode="auto">
            <a:xfrm>
              <a:off x="2912" y="2184"/>
              <a:ext cx="0" cy="1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6" name="Line 9"/>
            <p:cNvSpPr>
              <a:spLocks noChangeShapeType="1"/>
            </p:cNvSpPr>
            <p:nvPr/>
          </p:nvSpPr>
          <p:spPr bwMode="auto">
            <a:xfrm>
              <a:off x="3503" y="2184"/>
              <a:ext cx="0" cy="1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7" name="Line 10"/>
            <p:cNvSpPr>
              <a:spLocks noChangeShapeType="1"/>
            </p:cNvSpPr>
            <p:nvPr/>
          </p:nvSpPr>
          <p:spPr bwMode="auto">
            <a:xfrm>
              <a:off x="4095" y="2184"/>
              <a:ext cx="0" cy="1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8" name="Line 11"/>
            <p:cNvSpPr>
              <a:spLocks noChangeShapeType="1"/>
            </p:cNvSpPr>
            <p:nvPr/>
          </p:nvSpPr>
          <p:spPr bwMode="auto">
            <a:xfrm>
              <a:off x="1969" y="2190"/>
              <a:ext cx="0" cy="1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9" name="Line 12"/>
            <p:cNvSpPr>
              <a:spLocks noChangeShapeType="1"/>
            </p:cNvSpPr>
            <p:nvPr/>
          </p:nvSpPr>
          <p:spPr bwMode="auto">
            <a:xfrm>
              <a:off x="2593" y="2181"/>
              <a:ext cx="0" cy="1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0" name="Line 13"/>
            <p:cNvSpPr>
              <a:spLocks noChangeShapeType="1"/>
            </p:cNvSpPr>
            <p:nvPr/>
          </p:nvSpPr>
          <p:spPr bwMode="auto">
            <a:xfrm>
              <a:off x="3217" y="2184"/>
              <a:ext cx="0" cy="1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1" name="Line 14"/>
            <p:cNvSpPr>
              <a:spLocks noChangeShapeType="1"/>
            </p:cNvSpPr>
            <p:nvPr/>
          </p:nvSpPr>
          <p:spPr bwMode="auto">
            <a:xfrm>
              <a:off x="3814" y="2181"/>
              <a:ext cx="0" cy="1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2" name="Text Box 15"/>
            <p:cNvSpPr txBox="1">
              <a:spLocks noChangeArrowheads="1"/>
            </p:cNvSpPr>
            <p:nvPr/>
          </p:nvSpPr>
          <p:spPr bwMode="auto">
            <a:xfrm>
              <a:off x="1551" y="2313"/>
              <a:ext cx="27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1"/>
                <a:t>8</a:t>
              </a:r>
            </a:p>
          </p:txBody>
        </p:sp>
        <p:sp>
          <p:nvSpPr>
            <p:cNvPr id="29713" name="Text Box 16"/>
            <p:cNvSpPr txBox="1">
              <a:spLocks noChangeArrowheads="1"/>
            </p:cNvSpPr>
            <p:nvPr/>
          </p:nvSpPr>
          <p:spPr bwMode="auto">
            <a:xfrm>
              <a:off x="2776" y="2313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1"/>
                <a:t>16</a:t>
              </a:r>
            </a:p>
          </p:txBody>
        </p:sp>
        <p:sp>
          <p:nvSpPr>
            <p:cNvPr id="29714" name="Text Box 17"/>
            <p:cNvSpPr txBox="1">
              <a:spLocks noChangeArrowheads="1"/>
            </p:cNvSpPr>
            <p:nvPr/>
          </p:nvSpPr>
          <p:spPr bwMode="auto">
            <a:xfrm>
              <a:off x="3937" y="2313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1"/>
                <a:t>24</a:t>
              </a:r>
            </a:p>
          </p:txBody>
        </p:sp>
        <p:sp>
          <p:nvSpPr>
            <p:cNvPr id="29715" name="Rectangle 18"/>
            <p:cNvSpPr>
              <a:spLocks noChangeArrowheads="1"/>
            </p:cNvSpPr>
            <p:nvPr/>
          </p:nvSpPr>
          <p:spPr bwMode="auto">
            <a:xfrm>
              <a:off x="2449" y="1881"/>
              <a:ext cx="768" cy="240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9716" name="Text Box 19"/>
            <p:cNvSpPr txBox="1">
              <a:spLocks noChangeArrowheads="1"/>
            </p:cNvSpPr>
            <p:nvPr/>
          </p:nvSpPr>
          <p:spPr bwMode="auto">
            <a:xfrm>
              <a:off x="2454" y="1535"/>
              <a:ext cx="66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Median</a:t>
              </a:r>
            </a:p>
          </p:txBody>
        </p:sp>
        <p:grpSp>
          <p:nvGrpSpPr>
            <p:cNvPr id="29717" name="Group 20"/>
            <p:cNvGrpSpPr>
              <a:grpSpLocks/>
            </p:cNvGrpSpPr>
            <p:nvPr/>
          </p:nvGrpSpPr>
          <p:grpSpPr bwMode="auto">
            <a:xfrm>
              <a:off x="1666" y="1257"/>
              <a:ext cx="1083" cy="558"/>
              <a:chOff x="1296" y="1056"/>
              <a:chExt cx="1083" cy="558"/>
            </a:xfrm>
          </p:grpSpPr>
          <p:sp>
            <p:nvSpPr>
              <p:cNvPr id="29733" name="Text Box 21"/>
              <p:cNvSpPr txBox="1">
                <a:spLocks noChangeArrowheads="1"/>
              </p:cNvSpPr>
              <p:nvPr/>
            </p:nvSpPr>
            <p:spPr bwMode="auto">
              <a:xfrm>
                <a:off x="1296" y="1056"/>
                <a:ext cx="1083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 sz="2000" b="1">
                    <a:solidFill>
                      <a:srgbClr val="FF0000"/>
                    </a:solidFill>
                    <a:latin typeface="Arial" charset="0"/>
                  </a:rPr>
                  <a:t>First quartile</a:t>
                </a:r>
              </a:p>
            </p:txBody>
          </p:sp>
          <p:sp>
            <p:nvSpPr>
              <p:cNvPr id="29734" name="Line 22"/>
              <p:cNvSpPr>
                <a:spLocks noChangeShapeType="1"/>
              </p:cNvSpPr>
              <p:nvPr/>
            </p:nvSpPr>
            <p:spPr bwMode="auto">
              <a:xfrm>
                <a:off x="2064" y="1296"/>
                <a:ext cx="0" cy="318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9718" name="Text Box 23"/>
            <p:cNvSpPr txBox="1">
              <a:spLocks noChangeArrowheads="1"/>
            </p:cNvSpPr>
            <p:nvPr/>
          </p:nvSpPr>
          <p:spPr bwMode="auto">
            <a:xfrm>
              <a:off x="2800" y="1257"/>
              <a:ext cx="113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Third quartile</a:t>
              </a:r>
            </a:p>
          </p:txBody>
        </p:sp>
        <p:sp>
          <p:nvSpPr>
            <p:cNvPr id="29719" name="Line 24"/>
            <p:cNvSpPr>
              <a:spLocks noChangeShapeType="1"/>
            </p:cNvSpPr>
            <p:nvPr/>
          </p:nvSpPr>
          <p:spPr bwMode="auto">
            <a:xfrm>
              <a:off x="3217" y="1497"/>
              <a:ext cx="0" cy="31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0" name="Line 25"/>
            <p:cNvSpPr>
              <a:spLocks noChangeShapeType="1"/>
            </p:cNvSpPr>
            <p:nvPr/>
          </p:nvSpPr>
          <p:spPr bwMode="auto">
            <a:xfrm flipH="1">
              <a:off x="2593" y="1737"/>
              <a:ext cx="198" cy="87"/>
            </a:xfrm>
            <a:prstGeom prst="line">
              <a:avLst/>
            </a:prstGeom>
            <a:noFill/>
            <a:ln w="28575">
              <a:solidFill>
                <a:srgbClr val="3333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1" name="Line 26"/>
            <p:cNvSpPr>
              <a:spLocks noChangeShapeType="1"/>
            </p:cNvSpPr>
            <p:nvPr/>
          </p:nvSpPr>
          <p:spPr bwMode="auto">
            <a:xfrm>
              <a:off x="2593" y="1881"/>
              <a:ext cx="0" cy="240"/>
            </a:xfrm>
            <a:prstGeom prst="line">
              <a:avLst/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2" name="Text Box 27"/>
            <p:cNvSpPr txBox="1">
              <a:spLocks noChangeArrowheads="1"/>
            </p:cNvSpPr>
            <p:nvPr/>
          </p:nvSpPr>
          <p:spPr bwMode="auto">
            <a:xfrm>
              <a:off x="2506" y="1893"/>
              <a:ext cx="20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b="1">
                  <a:solidFill>
                    <a:srgbClr val="3333FF"/>
                  </a:solidFill>
                </a:rPr>
                <a:t>•</a:t>
              </a:r>
            </a:p>
          </p:txBody>
        </p:sp>
        <p:sp>
          <p:nvSpPr>
            <p:cNvPr id="29723" name="Text Box 28"/>
            <p:cNvSpPr txBox="1">
              <a:spLocks noChangeArrowheads="1"/>
            </p:cNvSpPr>
            <p:nvPr/>
          </p:nvSpPr>
          <p:spPr bwMode="auto">
            <a:xfrm>
              <a:off x="3840" y="1861"/>
              <a:ext cx="207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b="1">
                  <a:solidFill>
                    <a:srgbClr val="33CC33"/>
                  </a:solidFill>
                </a:rPr>
                <a:t>•</a:t>
              </a:r>
            </a:p>
          </p:txBody>
        </p:sp>
        <p:sp>
          <p:nvSpPr>
            <p:cNvPr id="29724" name="Text Box 29"/>
            <p:cNvSpPr txBox="1">
              <a:spLocks noChangeArrowheads="1"/>
            </p:cNvSpPr>
            <p:nvPr/>
          </p:nvSpPr>
          <p:spPr bwMode="auto">
            <a:xfrm>
              <a:off x="3121" y="1881"/>
              <a:ext cx="20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b="1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29725" name="Text Box 30"/>
            <p:cNvSpPr txBox="1">
              <a:spLocks noChangeArrowheads="1"/>
            </p:cNvSpPr>
            <p:nvPr/>
          </p:nvSpPr>
          <p:spPr bwMode="auto">
            <a:xfrm>
              <a:off x="2043" y="1893"/>
              <a:ext cx="20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b="1">
                  <a:solidFill>
                    <a:srgbClr val="33CC33"/>
                  </a:solidFill>
                </a:rPr>
                <a:t>•</a:t>
              </a:r>
            </a:p>
          </p:txBody>
        </p:sp>
        <p:sp>
          <p:nvSpPr>
            <p:cNvPr id="29726" name="Text Box 31"/>
            <p:cNvSpPr txBox="1">
              <a:spLocks noChangeArrowheads="1"/>
            </p:cNvSpPr>
            <p:nvPr/>
          </p:nvSpPr>
          <p:spPr bwMode="auto">
            <a:xfrm>
              <a:off x="2352" y="1893"/>
              <a:ext cx="20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b="1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29727" name="Text Box 32"/>
            <p:cNvSpPr txBox="1">
              <a:spLocks noChangeArrowheads="1"/>
            </p:cNvSpPr>
            <p:nvPr/>
          </p:nvSpPr>
          <p:spPr bwMode="auto">
            <a:xfrm>
              <a:off x="720" y="1401"/>
              <a:ext cx="94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CC33"/>
                  </a:solidFill>
                </a:rPr>
                <a:t>Minimum</a:t>
              </a:r>
            </a:p>
          </p:txBody>
        </p:sp>
        <p:sp>
          <p:nvSpPr>
            <p:cNvPr id="29728" name="Line 33"/>
            <p:cNvSpPr>
              <a:spLocks noChangeShapeType="1"/>
            </p:cNvSpPr>
            <p:nvPr/>
          </p:nvSpPr>
          <p:spPr bwMode="auto">
            <a:xfrm>
              <a:off x="1633" y="1593"/>
              <a:ext cx="432" cy="336"/>
            </a:xfrm>
            <a:prstGeom prst="line">
              <a:avLst/>
            </a:prstGeom>
            <a:noFill/>
            <a:ln w="38100">
              <a:solidFill>
                <a:srgbClr val="33CC33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9" name="Text Box 34"/>
            <p:cNvSpPr txBox="1">
              <a:spLocks noChangeArrowheads="1"/>
            </p:cNvSpPr>
            <p:nvPr/>
          </p:nvSpPr>
          <p:spPr bwMode="auto">
            <a:xfrm>
              <a:off x="3792" y="1391"/>
              <a:ext cx="98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CC33"/>
                  </a:solidFill>
                </a:rPr>
                <a:t>Maximum</a:t>
              </a:r>
            </a:p>
          </p:txBody>
        </p:sp>
        <p:sp>
          <p:nvSpPr>
            <p:cNvPr id="29730" name="Line 35"/>
            <p:cNvSpPr>
              <a:spLocks noChangeShapeType="1"/>
            </p:cNvSpPr>
            <p:nvPr/>
          </p:nvSpPr>
          <p:spPr bwMode="auto">
            <a:xfrm flipH="1">
              <a:off x="3841" y="1641"/>
              <a:ext cx="336" cy="240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1" name="Line 36"/>
            <p:cNvSpPr>
              <a:spLocks noChangeShapeType="1"/>
            </p:cNvSpPr>
            <p:nvPr/>
          </p:nvSpPr>
          <p:spPr bwMode="auto">
            <a:xfrm flipH="1">
              <a:off x="2140" y="2007"/>
              <a:ext cx="288" cy="0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2" name="Line 37"/>
            <p:cNvSpPr>
              <a:spLocks noChangeShapeType="1"/>
            </p:cNvSpPr>
            <p:nvPr/>
          </p:nvSpPr>
          <p:spPr bwMode="auto">
            <a:xfrm>
              <a:off x="3217" y="1977"/>
              <a:ext cx="720" cy="0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9701" name="Rectangle 38"/>
          <p:cNvSpPr>
            <a:spLocks noChangeArrowheads="1"/>
          </p:cNvSpPr>
          <p:nvPr/>
        </p:nvSpPr>
        <p:spPr bwMode="auto">
          <a:xfrm>
            <a:off x="381000" y="1447800"/>
            <a:ext cx="1276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939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9010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533400" y="1981200"/>
            <a:ext cx="8229600" cy="1201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The box-and-whisker plots show the number of mugs sold per student in two different grades.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-76200" y="1082675"/>
            <a:ext cx="9296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Additional Example 5: Reading and Interpreting Box-and-Whisker Plots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307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1338" y="3124200"/>
            <a:ext cx="3038475" cy="127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2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9375" y="4471988"/>
            <a:ext cx="384810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609600" y="4908550"/>
            <a:ext cx="7924800" cy="157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63550" indent="-4635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A. </a:t>
            </a:r>
            <a:r>
              <a:rPr lang="en-US" altLang="en-US"/>
              <a:t>About how much greater was the median number of mugs sold by the 8th grade than the median number of mugs sold by the 7th grade?</a:t>
            </a: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2286000" y="6019800"/>
            <a:ext cx="13589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about 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810" name="Rectangle 2"/>
          <p:cNvSpPr>
            <a:spLocks noChangeArrowheads="1"/>
          </p:cNvSpPr>
          <p:nvPr/>
        </p:nvSpPr>
        <p:spPr bwMode="auto">
          <a:xfrm>
            <a:off x="381000" y="1905000"/>
            <a:ext cx="7924800" cy="24384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/>
              <a:t>Describe the central tendency of a data set.</a:t>
            </a:r>
          </a:p>
          <a:p>
            <a:pPr eaLnBrk="1" hangingPunct="1">
              <a:spcBef>
                <a:spcPct val="20000"/>
              </a:spcBef>
            </a:pPr>
            <a:endParaRPr lang="en-US" altLang="en-US" sz="1000"/>
          </a:p>
          <a:p>
            <a:pPr eaLnBrk="1" hangingPunct="1">
              <a:spcBef>
                <a:spcPct val="20000"/>
              </a:spcBef>
            </a:pPr>
            <a:r>
              <a:rPr lang="en-US" altLang="en-US" sz="3200"/>
              <a:t>Create and interpret box-and-whisker plots. 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altLang="en-US" sz="3600" i="1">
              <a:solidFill>
                <a:srgbClr val="FF66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878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878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-76200" y="1082675"/>
            <a:ext cx="9296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Additional Example 5: Reading and Interpreting Box-and-Whisker Plots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914400" y="4038600"/>
            <a:ext cx="7239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63550" indent="-4635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B. </a:t>
            </a:r>
            <a:r>
              <a:rPr lang="en-US" altLang="en-US"/>
              <a:t>Which data set has a greater maximum? Explain.</a:t>
            </a:r>
          </a:p>
        </p:txBody>
      </p:sp>
      <p:grpSp>
        <p:nvGrpSpPr>
          <p:cNvPr id="31748" name="Group 4"/>
          <p:cNvGrpSpPr>
            <a:grpSpLocks/>
          </p:cNvGrpSpPr>
          <p:nvPr/>
        </p:nvGrpSpPr>
        <p:grpSpPr bwMode="auto">
          <a:xfrm>
            <a:off x="2619375" y="2057400"/>
            <a:ext cx="3848100" cy="1914525"/>
            <a:chOff x="1650" y="1296"/>
            <a:chExt cx="2424" cy="1206"/>
          </a:xfrm>
        </p:grpSpPr>
        <p:pic>
          <p:nvPicPr>
            <p:cNvPr id="31750" name="Picture 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41" y="1296"/>
              <a:ext cx="1914" cy="8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1751" name="Picture 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50" y="2160"/>
              <a:ext cx="2424" cy="3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943111" name="Rectangle 7"/>
          <p:cNvSpPr>
            <a:spLocks noChangeArrowheads="1"/>
          </p:cNvSpPr>
          <p:nvPr/>
        </p:nvSpPr>
        <p:spPr bwMode="auto">
          <a:xfrm>
            <a:off x="914400" y="4984750"/>
            <a:ext cx="78486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data set for the 8th grade; the point representing the maximum is farther to the right for the 8th grade than for the 7th grade.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43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43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43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3111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5 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446088" y="1600200"/>
            <a:ext cx="8545512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Use the box-and-whisker plots to answer each question.</a:t>
            </a:r>
          </a:p>
        </p:txBody>
      </p:sp>
      <p:pic>
        <p:nvPicPr>
          <p:cNvPr id="3277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2675" y="2209800"/>
            <a:ext cx="5495925" cy="204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701675" y="4495800"/>
            <a:ext cx="7558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A. </a:t>
            </a:r>
            <a:r>
              <a:rPr lang="en-US" altLang="en-US"/>
              <a:t>Which data set has a smaller range? Explain.</a:t>
            </a:r>
          </a:p>
        </p:txBody>
      </p:sp>
      <p:sp>
        <p:nvSpPr>
          <p:cNvPr id="945158" name="Rectangle 6"/>
          <p:cNvSpPr>
            <a:spLocks noChangeArrowheads="1"/>
          </p:cNvSpPr>
          <p:nvPr/>
        </p:nvSpPr>
        <p:spPr bwMode="auto">
          <a:xfrm>
            <a:off x="685800" y="5060950"/>
            <a:ext cx="74676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data set for 2000; the distance between the points for the least and greatest values is less for 2000 than for 2007.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515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5 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446088" y="1600200"/>
            <a:ext cx="8545512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Use the box-and-whisker plots to answer each question.</a:t>
            </a:r>
          </a:p>
        </p:txBody>
      </p:sp>
      <p:pic>
        <p:nvPicPr>
          <p:cNvPr id="3379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2675" y="2209800"/>
            <a:ext cx="5495925" cy="204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685800" y="4603750"/>
            <a:ext cx="8001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63550" indent="-4635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B.</a:t>
            </a:r>
            <a:r>
              <a:rPr lang="en-US" altLang="en-US"/>
              <a:t> About how much more was the median ticket sales for the top 25 movies in 2007 than in 2000?</a:t>
            </a:r>
          </a:p>
        </p:txBody>
      </p:sp>
      <p:sp>
        <p:nvSpPr>
          <p:cNvPr id="947206" name="Rectangle 6"/>
          <p:cNvSpPr>
            <a:spLocks noChangeArrowheads="1"/>
          </p:cNvSpPr>
          <p:nvPr/>
        </p:nvSpPr>
        <p:spPr bwMode="auto">
          <a:xfrm>
            <a:off x="1130300" y="5715000"/>
            <a:ext cx="2867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about $40 million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47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720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822325" y="1844675"/>
            <a:ext cx="80168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00050" indent="-4000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 dirty="0"/>
              <a:t>1. </a:t>
            </a:r>
            <a:r>
              <a:rPr lang="en-US" altLang="en-US" dirty="0"/>
              <a:t>Find the mean, median, mode, and range of the data set. 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  </a:t>
            </a: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1219200" y="2667000"/>
            <a:ext cx="3521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dirty="0"/>
              <a:t>{7, 3, 5, 4, 5}</a:t>
            </a:r>
          </a:p>
        </p:txBody>
      </p:sp>
      <p:sp>
        <p:nvSpPr>
          <p:cNvPr id="949253" name="Text Box 5"/>
          <p:cNvSpPr txBox="1">
            <a:spLocks noChangeArrowheads="1"/>
          </p:cNvSpPr>
          <p:nvPr/>
        </p:nvSpPr>
        <p:spPr bwMode="auto">
          <a:xfrm>
            <a:off x="1219200" y="3200400"/>
            <a:ext cx="670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mean: 4.8; median: 5; mode: 5; range: 4</a:t>
            </a:r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819150" y="3781425"/>
            <a:ext cx="80010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63550" indent="-4635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 dirty="0"/>
              <a:t>2. </a:t>
            </a:r>
            <a:r>
              <a:rPr lang="en-US" altLang="en-US" dirty="0"/>
              <a:t>Identify the outlier in the data set {12, 15, 20, 44, 18, 20}, and determine how the outlier affects the mean, median, mode, and range of the data.</a:t>
            </a:r>
          </a:p>
        </p:txBody>
      </p:sp>
      <p:sp>
        <p:nvSpPr>
          <p:cNvPr id="949255" name="Rectangle 7"/>
          <p:cNvSpPr>
            <a:spLocks noChangeArrowheads="1"/>
          </p:cNvSpPr>
          <p:nvPr/>
        </p:nvSpPr>
        <p:spPr bwMode="auto">
          <a:xfrm>
            <a:off x="1266825" y="5289550"/>
            <a:ext cx="7620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the outlier is 44; the mean increases by 4.5, median by 1, and range by 24; no effect on mode.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49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49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9253" grpId="0"/>
      <p:bldP spid="949255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II  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1219200" y="3200400"/>
            <a:ext cx="6010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mean = 15  median = 13  mode = 13</a:t>
            </a: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609600" y="3765550"/>
            <a:ext cx="79406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00050" indent="-4000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 dirty="0"/>
              <a:t>A.</a:t>
            </a:r>
            <a:r>
              <a:rPr lang="en-US" altLang="en-US" dirty="0"/>
              <a:t> Which value describes the time that occurred most often?</a:t>
            </a:r>
            <a:endParaRPr lang="en-US" altLang="en-US" b="1" dirty="0"/>
          </a:p>
        </p:txBody>
      </p:sp>
      <p:sp>
        <p:nvSpPr>
          <p:cNvPr id="951301" name="Text Box 5"/>
          <p:cNvSpPr txBox="1">
            <a:spLocks noChangeArrowheads="1"/>
          </p:cNvSpPr>
          <p:nvPr/>
        </p:nvSpPr>
        <p:spPr bwMode="auto">
          <a:xfrm>
            <a:off x="3003550" y="4114800"/>
            <a:ext cx="16446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mode, 13</a:t>
            </a:r>
          </a:p>
        </p:txBody>
      </p: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625475" y="4681538"/>
            <a:ext cx="80930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00050" indent="-4000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 dirty="0"/>
              <a:t>B. </a:t>
            </a:r>
            <a:r>
              <a:rPr lang="en-US" altLang="en-US" dirty="0"/>
              <a:t>Which value best describes Tara</a:t>
            </a:r>
            <a:r>
              <a:rPr lang="en-US" altLang="en-US" dirty="0">
                <a:latin typeface="Arial" charset="0"/>
              </a:rPr>
              <a:t>’</a:t>
            </a:r>
            <a:r>
              <a:rPr lang="en-US" altLang="en-US" dirty="0"/>
              <a:t>s ride time? Explain.</a:t>
            </a:r>
            <a:endParaRPr lang="en-US" altLang="en-US" b="1" dirty="0"/>
          </a:p>
        </p:txBody>
      </p:sp>
      <p:sp>
        <p:nvSpPr>
          <p:cNvPr id="951303" name="Text Box 7"/>
          <p:cNvSpPr txBox="1">
            <a:spLocks noChangeArrowheads="1"/>
          </p:cNvSpPr>
          <p:nvPr/>
        </p:nvSpPr>
        <p:spPr bwMode="auto">
          <a:xfrm>
            <a:off x="990600" y="5426075"/>
            <a:ext cx="67214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Median, 13 or mode, 13;  there is an outlier, so the mean is strongly affected .</a:t>
            </a:r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685800" y="1524000"/>
            <a:ext cx="79248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 dirty="0"/>
              <a:t>3. </a:t>
            </a:r>
            <a:r>
              <a:rPr lang="en-US" altLang="en-US" dirty="0"/>
              <a:t>The data set {12, 23, 13, 14, 13} gives the times of Tara</a:t>
            </a:r>
            <a:r>
              <a:rPr lang="en-US" altLang="en-US" dirty="0">
                <a:latin typeface="Arial" charset="0"/>
              </a:rPr>
              <a:t>’</a:t>
            </a:r>
            <a:r>
              <a:rPr lang="en-US" altLang="en-US" dirty="0"/>
              <a:t>s one-way ride to school (in minutes) for one week. For each question, choose the mean, median, or mode, and give its value.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51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51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1301" grpId="0"/>
      <p:bldP spid="951303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III </a:t>
            </a: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838200" y="1828800"/>
            <a:ext cx="79406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00050" indent="-4000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4.</a:t>
            </a:r>
            <a:r>
              <a:rPr lang="en-US" altLang="en-US"/>
              <a:t> The amounts of snow (in inches) that fell during the last 8 winters in one city are given. Use the data to make a box-and-whisker plot.</a:t>
            </a:r>
            <a:endParaRPr lang="en-US" altLang="en-US" b="1"/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1279525" y="3505200"/>
            <a:ext cx="4816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25, 17, 14, 27, 20, 11, 29, 32</a:t>
            </a:r>
          </a:p>
        </p:txBody>
      </p:sp>
      <p:grpSp>
        <p:nvGrpSpPr>
          <p:cNvPr id="953349" name="Group 5"/>
          <p:cNvGrpSpPr>
            <a:grpSpLocks/>
          </p:cNvGrpSpPr>
          <p:nvPr/>
        </p:nvGrpSpPr>
        <p:grpSpPr bwMode="auto">
          <a:xfrm>
            <a:off x="1600200" y="4010025"/>
            <a:ext cx="4238625" cy="1781175"/>
            <a:chOff x="1008" y="2238"/>
            <a:chExt cx="2670" cy="1122"/>
          </a:xfrm>
        </p:grpSpPr>
        <p:pic>
          <p:nvPicPr>
            <p:cNvPr id="36870" name="Picture 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8" y="2400"/>
              <a:ext cx="2670" cy="9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6871" name="Text Box 7"/>
            <p:cNvSpPr txBox="1">
              <a:spLocks noChangeArrowheads="1"/>
            </p:cNvSpPr>
            <p:nvPr/>
          </p:nvSpPr>
          <p:spPr bwMode="auto">
            <a:xfrm>
              <a:off x="1344" y="2352"/>
              <a:ext cx="52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>
                  <a:solidFill>
                    <a:srgbClr val="FF0066"/>
                  </a:solidFill>
                </a:rPr>
                <a:t>11</a:t>
              </a:r>
            </a:p>
          </p:txBody>
        </p:sp>
        <p:sp>
          <p:nvSpPr>
            <p:cNvPr id="36872" name="Text Box 8"/>
            <p:cNvSpPr txBox="1">
              <a:spLocks noChangeArrowheads="1"/>
            </p:cNvSpPr>
            <p:nvPr/>
          </p:nvSpPr>
          <p:spPr bwMode="auto">
            <a:xfrm>
              <a:off x="1680" y="2256"/>
              <a:ext cx="48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>
                  <a:solidFill>
                    <a:srgbClr val="FF0066"/>
                  </a:solidFill>
                </a:rPr>
                <a:t>15.5</a:t>
              </a:r>
            </a:p>
          </p:txBody>
        </p:sp>
        <p:sp>
          <p:nvSpPr>
            <p:cNvPr id="36873" name="Text Box 9"/>
            <p:cNvSpPr txBox="1">
              <a:spLocks noChangeArrowheads="1"/>
            </p:cNvSpPr>
            <p:nvPr/>
          </p:nvSpPr>
          <p:spPr bwMode="auto">
            <a:xfrm>
              <a:off x="2256" y="2256"/>
              <a:ext cx="684" cy="2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>
                  <a:solidFill>
                    <a:srgbClr val="FF0066"/>
                  </a:solidFill>
                </a:rPr>
                <a:t>22.5</a:t>
              </a:r>
            </a:p>
          </p:txBody>
        </p:sp>
        <p:sp>
          <p:nvSpPr>
            <p:cNvPr id="36874" name="Text Box 10"/>
            <p:cNvSpPr txBox="1">
              <a:spLocks noChangeArrowheads="1"/>
            </p:cNvSpPr>
            <p:nvPr/>
          </p:nvSpPr>
          <p:spPr bwMode="auto">
            <a:xfrm>
              <a:off x="2791" y="2238"/>
              <a:ext cx="306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>
                  <a:solidFill>
                    <a:srgbClr val="FF0066"/>
                  </a:solidFill>
                </a:rPr>
                <a:t>28</a:t>
              </a:r>
            </a:p>
          </p:txBody>
        </p:sp>
        <p:sp>
          <p:nvSpPr>
            <p:cNvPr id="36875" name="Text Box 11"/>
            <p:cNvSpPr txBox="1">
              <a:spLocks noChangeArrowheads="1"/>
            </p:cNvSpPr>
            <p:nvPr/>
          </p:nvSpPr>
          <p:spPr bwMode="auto">
            <a:xfrm>
              <a:off x="3127" y="2400"/>
              <a:ext cx="432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>
                  <a:solidFill>
                    <a:srgbClr val="FF0066"/>
                  </a:solidFill>
                </a:rPr>
                <a:t>32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53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9858" name="Rectangle 2"/>
          <p:cNvSpPr>
            <a:spLocks noChangeArrowheads="1"/>
          </p:cNvSpPr>
          <p:nvPr/>
        </p:nvSpPr>
        <p:spPr bwMode="auto">
          <a:xfrm>
            <a:off x="381000" y="2133600"/>
            <a:ext cx="8153400" cy="30480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/>
              <a:t>mean        	first quartile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/>
              <a:t>median 		third quartile 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/>
              <a:t>mode 		interquartile range (IQR)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/>
              <a:t>range 		box-and-whisker plot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/>
              <a:t>outlier</a:t>
            </a:r>
          </a:p>
          <a:p>
            <a:pPr eaLnBrk="1" hangingPunct="1">
              <a:spcBef>
                <a:spcPct val="20000"/>
              </a:spcBef>
            </a:pPr>
            <a:endParaRPr lang="en-US" altLang="en-US" sz="3200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0000"/>
                </a:solidFill>
                <a:latin typeface="Arial Black" pitchFamily="34" charset="0"/>
              </a:rPr>
              <a:t>Vocabulary</a:t>
            </a:r>
            <a:endParaRPr lang="en-US" altLang="en-US" sz="3600" i="1"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9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89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89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89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89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98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898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898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898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898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98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898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898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898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898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98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898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898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898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898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98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898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898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898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898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9858" grpId="0" build="p" autoUpdateAnimBg="0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762000" y="1219200"/>
            <a:ext cx="76358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A </a:t>
            </a:r>
            <a:r>
              <a:rPr lang="en-US" altLang="en-US" i="1"/>
              <a:t>measure of central tendency </a:t>
            </a:r>
            <a:r>
              <a:rPr lang="en-US" altLang="en-US"/>
              <a:t>describes the center of a set of data. Measures of central tendency include the </a:t>
            </a:r>
            <a:r>
              <a:rPr lang="en-US" altLang="en-US" i="1"/>
              <a:t>mean</a:t>
            </a:r>
            <a:r>
              <a:rPr lang="en-US" altLang="en-US"/>
              <a:t>, </a:t>
            </a:r>
            <a:r>
              <a:rPr lang="en-US" altLang="en-US" i="1"/>
              <a:t>median</a:t>
            </a:r>
            <a:r>
              <a:rPr lang="en-US" altLang="en-US"/>
              <a:t>, and </a:t>
            </a:r>
            <a:r>
              <a:rPr lang="en-US" altLang="en-US" i="1"/>
              <a:t>mode.</a:t>
            </a:r>
            <a:r>
              <a:rPr lang="en-US" altLang="en-US"/>
              <a:t> </a:t>
            </a:r>
          </a:p>
        </p:txBody>
      </p:sp>
      <p:sp>
        <p:nvSpPr>
          <p:cNvPr id="891907" name="Text Box 3"/>
          <p:cNvSpPr txBox="1">
            <a:spLocks noChangeArrowheads="1"/>
          </p:cNvSpPr>
          <p:nvPr/>
        </p:nvSpPr>
        <p:spPr bwMode="auto">
          <a:xfrm>
            <a:off x="762000" y="2774950"/>
            <a:ext cx="77120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en-US"/>
              <a:t> The </a:t>
            </a:r>
            <a:r>
              <a:rPr lang="en-US" altLang="en-US" b="1" u="sng"/>
              <a:t>mean</a:t>
            </a:r>
            <a:r>
              <a:rPr lang="en-US" altLang="en-US"/>
              <a:t> is the average of the data values, or the sum of the values in the set divided by the number of values in the set. </a:t>
            </a:r>
          </a:p>
        </p:txBody>
      </p:sp>
      <p:sp>
        <p:nvSpPr>
          <p:cNvPr id="891908" name="Text Box 4"/>
          <p:cNvSpPr txBox="1">
            <a:spLocks noChangeArrowheads="1"/>
          </p:cNvSpPr>
          <p:nvPr/>
        </p:nvSpPr>
        <p:spPr bwMode="auto">
          <a:xfrm>
            <a:off x="762000" y="4314825"/>
            <a:ext cx="771207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en-US"/>
              <a:t> The </a:t>
            </a:r>
            <a:r>
              <a:rPr lang="en-US" altLang="en-US" b="1" u="sng"/>
              <a:t>median</a:t>
            </a:r>
            <a:r>
              <a:rPr lang="en-US" altLang="en-US"/>
              <a:t> the middle value when the values are in numerical order, or the mean of the two middle numbers if there are an even number of values.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91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91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1907" grpId="0"/>
      <p:bldP spid="89190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3954" name="Text Box 2"/>
          <p:cNvSpPr txBox="1">
            <a:spLocks noChangeArrowheads="1"/>
          </p:cNvSpPr>
          <p:nvPr/>
        </p:nvSpPr>
        <p:spPr bwMode="auto">
          <a:xfrm>
            <a:off x="762000" y="3917950"/>
            <a:ext cx="76358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</a:t>
            </a:r>
            <a:r>
              <a:rPr lang="en-US" altLang="en-US" b="1" u="sng"/>
              <a:t>range</a:t>
            </a:r>
            <a:r>
              <a:rPr lang="en-US" altLang="en-US"/>
              <a:t> of a set of data is the difference between the least and greatest values in the set. The range describes the spread of the data. 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762000" y="1524000"/>
            <a:ext cx="7712075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en-US"/>
              <a:t> The </a:t>
            </a:r>
            <a:r>
              <a:rPr lang="en-US" altLang="en-US" b="1" u="sng"/>
              <a:t>mode</a:t>
            </a:r>
            <a:r>
              <a:rPr lang="en-US" altLang="en-US"/>
              <a:t> is the value or values that occur most often. A data set may have one mode or more than one mode. If no value occurs more often than another, we say the data set has no mode.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3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93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395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0" y="914400"/>
            <a:ext cx="9296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Additional Example 1: Finding Mean, Median, Mode, and Range of a Data Set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896003" name="Group 3"/>
          <p:cNvGrpSpPr>
            <a:grpSpLocks/>
          </p:cNvGrpSpPr>
          <p:nvPr/>
        </p:nvGrpSpPr>
        <p:grpSpPr bwMode="auto">
          <a:xfrm>
            <a:off x="212725" y="4038600"/>
            <a:ext cx="7559675" cy="742950"/>
            <a:chOff x="134" y="2208"/>
            <a:chExt cx="4762" cy="468"/>
          </a:xfrm>
        </p:grpSpPr>
        <p:pic>
          <p:nvPicPr>
            <p:cNvPr id="8204" name="Picture 4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4" y="2208"/>
              <a:ext cx="4092" cy="4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05" name="Text Box 5"/>
            <p:cNvSpPr txBox="1">
              <a:spLocks noChangeArrowheads="1"/>
            </p:cNvSpPr>
            <p:nvPr/>
          </p:nvSpPr>
          <p:spPr bwMode="auto">
            <a:xfrm>
              <a:off x="134" y="2228"/>
              <a:ext cx="74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mean:</a:t>
              </a:r>
            </a:p>
          </p:txBody>
        </p:sp>
      </p:grpSp>
      <p:sp>
        <p:nvSpPr>
          <p:cNvPr id="896006" name="Text Box 6"/>
          <p:cNvSpPr txBox="1">
            <a:spLocks noChangeArrowheads="1"/>
          </p:cNvSpPr>
          <p:nvPr/>
        </p:nvSpPr>
        <p:spPr bwMode="auto">
          <a:xfrm>
            <a:off x="381000" y="3200400"/>
            <a:ext cx="40544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Write the data in numerical order.</a:t>
            </a:r>
          </a:p>
        </p:txBody>
      </p:sp>
      <p:sp>
        <p:nvSpPr>
          <p:cNvPr id="896007" name="Text Box 7"/>
          <p:cNvSpPr txBox="1">
            <a:spLocks noChangeArrowheads="1"/>
          </p:cNvSpPr>
          <p:nvPr/>
        </p:nvSpPr>
        <p:spPr bwMode="auto">
          <a:xfrm>
            <a:off x="4495800" y="3200400"/>
            <a:ext cx="4267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Add all the values and divide by the number of values.</a:t>
            </a:r>
          </a:p>
        </p:txBody>
      </p:sp>
      <p:sp>
        <p:nvSpPr>
          <p:cNvPr id="896008" name="Text Box 8"/>
          <p:cNvSpPr txBox="1">
            <a:spLocks noChangeArrowheads="1"/>
          </p:cNvSpPr>
          <p:nvPr/>
        </p:nvSpPr>
        <p:spPr bwMode="auto">
          <a:xfrm>
            <a:off x="381000" y="5638800"/>
            <a:ext cx="8763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There are an even number of values. Find the mean of the two middle values.</a:t>
            </a:r>
          </a:p>
        </p:txBody>
      </p:sp>
      <p:grpSp>
        <p:nvGrpSpPr>
          <p:cNvPr id="896009" name="Group 9"/>
          <p:cNvGrpSpPr>
            <a:grpSpLocks/>
          </p:cNvGrpSpPr>
          <p:nvPr/>
        </p:nvGrpSpPr>
        <p:grpSpPr bwMode="auto">
          <a:xfrm>
            <a:off x="212725" y="4724400"/>
            <a:ext cx="6140450" cy="882650"/>
            <a:chOff x="134" y="2976"/>
            <a:chExt cx="3868" cy="556"/>
          </a:xfrm>
        </p:grpSpPr>
        <p:sp>
          <p:nvSpPr>
            <p:cNvPr id="8201" name="Text Box 10"/>
            <p:cNvSpPr txBox="1">
              <a:spLocks noChangeArrowheads="1"/>
            </p:cNvSpPr>
            <p:nvPr/>
          </p:nvSpPr>
          <p:spPr bwMode="auto">
            <a:xfrm>
              <a:off x="134" y="2976"/>
              <a:ext cx="38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median: 150, 150, 156, 156, 161, 163</a:t>
              </a:r>
            </a:p>
          </p:txBody>
        </p:sp>
        <p:sp>
          <p:nvSpPr>
            <p:cNvPr id="8202" name="Text Box 11"/>
            <p:cNvSpPr txBox="1">
              <a:spLocks noChangeArrowheads="1"/>
            </p:cNvSpPr>
            <p:nvPr/>
          </p:nvSpPr>
          <p:spPr bwMode="auto">
            <a:xfrm>
              <a:off x="1189" y="3244"/>
              <a:ext cx="197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The median is 156.</a:t>
              </a:r>
            </a:p>
          </p:txBody>
        </p:sp>
        <p:sp>
          <p:nvSpPr>
            <p:cNvPr id="8203" name="AutoShape 12"/>
            <p:cNvSpPr>
              <a:spLocks noChangeArrowheads="1"/>
            </p:cNvSpPr>
            <p:nvPr/>
          </p:nvSpPr>
          <p:spPr bwMode="auto">
            <a:xfrm>
              <a:off x="2053" y="3004"/>
              <a:ext cx="960" cy="240"/>
            </a:xfrm>
            <a:prstGeom prst="roundRect">
              <a:avLst>
                <a:gd name="adj" fmla="val 16667"/>
              </a:avLst>
            </a:prstGeom>
            <a:noFill/>
            <a:ln w="19050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8200" name="Rectangle 13"/>
          <p:cNvSpPr>
            <a:spLocks noChangeArrowheads="1"/>
          </p:cNvSpPr>
          <p:nvPr/>
        </p:nvSpPr>
        <p:spPr bwMode="auto">
          <a:xfrm>
            <a:off x="304800" y="1676400"/>
            <a:ext cx="85344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The weights in pounds of six members of a basketball team are 161, 156, 150, 156, 150, and 163. Find the mean, median, mode, and range of the data set.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6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96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6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96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6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960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960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896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6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896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6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896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6006" grpId="0"/>
      <p:bldP spid="896007" grpId="0"/>
      <p:bldP spid="89600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-76200" y="990600"/>
            <a:ext cx="929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Additional Example 1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228600" y="1676400"/>
            <a:ext cx="8321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150, 150, 156, 156, 161, 163</a:t>
            </a:r>
          </a:p>
        </p:txBody>
      </p:sp>
      <p:sp>
        <p:nvSpPr>
          <p:cNvPr id="898052" name="Text Box 4"/>
          <p:cNvSpPr txBox="1">
            <a:spLocks noChangeArrowheads="1"/>
          </p:cNvSpPr>
          <p:nvPr/>
        </p:nvSpPr>
        <p:spPr bwMode="auto">
          <a:xfrm>
            <a:off x="304800" y="2317750"/>
            <a:ext cx="3387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modes: 150 and 156</a:t>
            </a:r>
          </a:p>
        </p:txBody>
      </p:sp>
      <p:sp>
        <p:nvSpPr>
          <p:cNvPr id="898053" name="Text Box 5"/>
          <p:cNvSpPr txBox="1">
            <a:spLocks noChangeArrowheads="1"/>
          </p:cNvSpPr>
          <p:nvPr/>
        </p:nvSpPr>
        <p:spPr bwMode="auto">
          <a:xfrm>
            <a:off x="4572000" y="2317750"/>
            <a:ext cx="40544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150 and 156 both occur more often than any other value.</a:t>
            </a:r>
          </a:p>
        </p:txBody>
      </p:sp>
      <p:sp>
        <p:nvSpPr>
          <p:cNvPr id="898054" name="Text Box 6"/>
          <p:cNvSpPr txBox="1">
            <a:spLocks noChangeArrowheads="1"/>
          </p:cNvSpPr>
          <p:nvPr/>
        </p:nvSpPr>
        <p:spPr bwMode="auto">
          <a:xfrm>
            <a:off x="304800" y="3003550"/>
            <a:ext cx="370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range: 163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150 = 13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8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98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8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98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98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898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8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98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98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898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8052" grpId="0"/>
      <p:bldP spid="898053" grpId="0"/>
      <p:bldP spid="89805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0" y="10668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533400" y="1479550"/>
            <a:ext cx="83216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The weights in pounds of five cats are 12, 14, 12, 16, and 16. Find the mean, median, mode, and range of the data set.</a:t>
            </a:r>
          </a:p>
        </p:txBody>
      </p:sp>
      <p:sp>
        <p:nvSpPr>
          <p:cNvPr id="900100" name="Text Box 4"/>
          <p:cNvSpPr txBox="1">
            <a:spLocks noChangeArrowheads="1"/>
          </p:cNvSpPr>
          <p:nvPr/>
        </p:nvSpPr>
        <p:spPr bwMode="auto">
          <a:xfrm>
            <a:off x="533400" y="2759075"/>
            <a:ext cx="327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12, 12, 14, 16, 16  </a:t>
            </a:r>
          </a:p>
        </p:txBody>
      </p:sp>
      <p:sp>
        <p:nvSpPr>
          <p:cNvPr id="900101" name="Text Box 5"/>
          <p:cNvSpPr txBox="1">
            <a:spLocks noChangeArrowheads="1"/>
          </p:cNvSpPr>
          <p:nvPr/>
        </p:nvSpPr>
        <p:spPr bwMode="auto">
          <a:xfrm>
            <a:off x="4860925" y="2759075"/>
            <a:ext cx="40544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Write the data in numerical order.</a:t>
            </a:r>
          </a:p>
        </p:txBody>
      </p:sp>
      <p:sp>
        <p:nvSpPr>
          <p:cNvPr id="900102" name="Text Box 6"/>
          <p:cNvSpPr txBox="1">
            <a:spLocks noChangeArrowheads="1"/>
          </p:cNvSpPr>
          <p:nvPr/>
        </p:nvSpPr>
        <p:spPr bwMode="auto">
          <a:xfrm>
            <a:off x="4860925" y="3657600"/>
            <a:ext cx="4267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Add all the values and divide by the number of values.</a:t>
            </a:r>
          </a:p>
        </p:txBody>
      </p:sp>
      <p:grpSp>
        <p:nvGrpSpPr>
          <p:cNvPr id="900103" name="Group 7"/>
          <p:cNvGrpSpPr>
            <a:grpSpLocks/>
          </p:cNvGrpSpPr>
          <p:nvPr/>
        </p:nvGrpSpPr>
        <p:grpSpPr bwMode="auto">
          <a:xfrm>
            <a:off x="227013" y="5289550"/>
            <a:ext cx="4494212" cy="882650"/>
            <a:chOff x="143" y="3044"/>
            <a:chExt cx="2831" cy="556"/>
          </a:xfrm>
        </p:grpSpPr>
        <p:sp>
          <p:nvSpPr>
            <p:cNvPr id="10251" name="Text Box 8"/>
            <p:cNvSpPr txBox="1">
              <a:spLocks noChangeArrowheads="1"/>
            </p:cNvSpPr>
            <p:nvPr/>
          </p:nvSpPr>
          <p:spPr bwMode="auto">
            <a:xfrm>
              <a:off x="143" y="3044"/>
              <a:ext cx="275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median: 12, 12, 14, 16, 16</a:t>
              </a:r>
            </a:p>
          </p:txBody>
        </p:sp>
        <p:sp>
          <p:nvSpPr>
            <p:cNvPr id="10252" name="AutoShape 9"/>
            <p:cNvSpPr>
              <a:spLocks noChangeArrowheads="1"/>
            </p:cNvSpPr>
            <p:nvPr/>
          </p:nvSpPr>
          <p:spPr bwMode="auto">
            <a:xfrm>
              <a:off x="1824" y="3069"/>
              <a:ext cx="336" cy="288"/>
            </a:xfrm>
            <a:prstGeom prst="roundRect">
              <a:avLst>
                <a:gd name="adj" fmla="val 16667"/>
              </a:avLst>
            </a:prstGeom>
            <a:noFill/>
            <a:ln w="19050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253" name="Text Box 10"/>
            <p:cNvSpPr txBox="1">
              <a:spLocks noChangeArrowheads="1"/>
            </p:cNvSpPr>
            <p:nvPr/>
          </p:nvSpPr>
          <p:spPr bwMode="auto">
            <a:xfrm>
              <a:off x="1122" y="3312"/>
              <a:ext cx="185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The median is 14.</a:t>
              </a:r>
            </a:p>
          </p:txBody>
        </p:sp>
      </p:grpSp>
      <p:sp>
        <p:nvSpPr>
          <p:cNvPr id="900107" name="Text Box 11"/>
          <p:cNvSpPr txBox="1">
            <a:spLocks noChangeArrowheads="1"/>
          </p:cNvSpPr>
          <p:nvPr/>
        </p:nvSpPr>
        <p:spPr bwMode="auto">
          <a:xfrm>
            <a:off x="4860925" y="5289550"/>
            <a:ext cx="4267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There are an odd number of values. Find the middle value.</a:t>
            </a:r>
          </a:p>
        </p:txBody>
      </p:sp>
      <p:pic>
        <p:nvPicPr>
          <p:cNvPr id="900108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517900"/>
            <a:ext cx="4267200" cy="742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00109" name="Picture 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0" y="4286250"/>
            <a:ext cx="1181100" cy="742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00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00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00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00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900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900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900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0100" grpId="0"/>
      <p:bldP spid="900101" grpId="0"/>
      <p:bldP spid="900102" grpId="0"/>
      <p:bldP spid="900107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1463572</TotalTime>
  <Words>2472</Words>
  <Application>Microsoft Office PowerPoint</Application>
  <PresentationFormat>On-screen Show (4:3)</PresentationFormat>
  <Paragraphs>272</Paragraphs>
  <Slides>35</Slides>
  <Notes>34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1" baseType="lpstr">
      <vt:lpstr>Verdana</vt:lpstr>
      <vt:lpstr>Arial</vt:lpstr>
      <vt:lpstr>Arial Black</vt:lpstr>
      <vt:lpstr>Symbol</vt:lpstr>
      <vt:lpstr>Arial MT Bl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Holt, Rinehart and Winston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HRW</dc:creator>
  <cp:lastModifiedBy>Trenton Murphey</cp:lastModifiedBy>
  <cp:revision>344</cp:revision>
  <dcterms:created xsi:type="dcterms:W3CDTF">2002-10-14T18:20:28Z</dcterms:created>
  <dcterms:modified xsi:type="dcterms:W3CDTF">2013-11-12T12:34:27Z</dcterms:modified>
</cp:coreProperties>
</file>