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69" r:id="rId2"/>
    <p:sldId id="293" r:id="rId3"/>
    <p:sldId id="292" r:id="rId4"/>
    <p:sldId id="384" r:id="rId5"/>
    <p:sldId id="362" r:id="rId6"/>
    <p:sldId id="410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411" r:id="rId16"/>
    <p:sldId id="394" r:id="rId17"/>
    <p:sldId id="412" r:id="rId18"/>
    <p:sldId id="395" r:id="rId19"/>
    <p:sldId id="396" r:id="rId20"/>
    <p:sldId id="413" r:id="rId21"/>
    <p:sldId id="397" r:id="rId22"/>
    <p:sldId id="398" r:id="rId23"/>
    <p:sldId id="399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08" r:id="rId32"/>
    <p:sldId id="40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8912" autoAdjust="0"/>
  </p:normalViewPr>
  <p:slideViewPr>
    <p:cSldViewPr>
      <p:cViewPr>
        <p:scale>
          <a:sx n="69" d="100"/>
          <a:sy n="69" d="100"/>
        </p:scale>
        <p:origin x="-504" y="-18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B1649420-F73F-46AA-B80C-15519E5AA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88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29480E28-148F-40D5-BB94-02C6F5F07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80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7D934-26D8-4665-9B88-5E7C1110B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9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56CEE-CDCE-442B-B33F-D07DF9EAA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7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11BC3-BC4A-4E23-A77E-13A959AA5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87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6AE2C-8234-43B6-B8BC-4E69C761B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2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5D098-79BE-4338-862F-73A329472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3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536DA-DF0F-4C1F-8F6B-73A536FD9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A06C9-A9DF-45B8-AD15-CD5C9DA87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1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17271-28CC-473F-9CE9-338730EF3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8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BF4C2-B227-4EAD-A53A-8EFC6DACE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2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A606D-B7C6-445E-ABBF-C31978773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9ADC-BBAF-4CF8-8927-8F3FAF07B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7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8D265805-5C01-4397-9179-C6DD7BA0B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sz="28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33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3200" i="0">
                    <a:solidFill>
                      <a:schemeClr val="bg1"/>
                    </a:solidFill>
                    <a:latin typeface="Arial Black" pitchFamily="34" charset="0"/>
                  </a:rPr>
                  <a:t>Direct Variation</a:t>
                </a:r>
                <a:endParaRPr 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200" i="0">
                <a:solidFill>
                  <a:schemeClr val="bg1"/>
                </a:solidFill>
                <a:latin typeface="Arial Black" pitchFamily="34" charset="0"/>
              </a:rPr>
              <a:t>Direct Variation</a:t>
            </a:r>
            <a:endParaRPr 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304800" y="2667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</a:t>
            </a:r>
            <a:r>
              <a:rPr lang="en-US" b="1"/>
              <a:t>y</a:t>
            </a:r>
            <a:r>
              <a:rPr lang="en-US" b="1" i="0"/>
              <a:t> = 4</a:t>
            </a:r>
            <a:r>
              <a:rPr lang="en-US" b="1"/>
              <a:t>x + </a:t>
            </a:r>
            <a:r>
              <a:rPr lang="en-US" b="1" i="0"/>
              <a:t>1</a:t>
            </a:r>
          </a:p>
        </p:txBody>
      </p:sp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288925" y="42672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equation is not a direct variation because it is not written in the form </a:t>
            </a:r>
            <a:r>
              <a:rPr lang="en-US"/>
              <a:t>y = kx.</a:t>
            </a:r>
            <a:endParaRPr lang="en-US" i="0"/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228600" y="15240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  <p:pic>
        <p:nvPicPr>
          <p:cNvPr id="182282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00400"/>
            <a:ext cx="1657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898525" y="2209800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</a:t>
            </a:r>
            <a:r>
              <a:rPr lang="en-US" b="1"/>
              <a:t>x</a:t>
            </a:r>
            <a:r>
              <a:rPr lang="en-US" b="1" i="0"/>
              <a:t> = –4</a:t>
            </a:r>
            <a:r>
              <a:rPr lang="en-US" b="1"/>
              <a:t>y </a:t>
            </a:r>
            <a:endParaRPr lang="en-US" b="1" i="0"/>
          </a:p>
        </p:txBody>
      </p:sp>
      <p:sp>
        <p:nvSpPr>
          <p:cNvPr id="183303" name="Text Box 7"/>
          <p:cNvSpPr txBox="1">
            <a:spLocks noChangeArrowheads="1"/>
          </p:cNvSpPr>
          <p:nvPr/>
        </p:nvSpPr>
        <p:spPr bwMode="auto">
          <a:xfrm>
            <a:off x="4137025" y="22574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the equation for y.</a:t>
            </a: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169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–4</a:t>
            </a:r>
            <a:r>
              <a:rPr lang="en-US"/>
              <a:t>y</a:t>
            </a:r>
            <a:r>
              <a:rPr lang="en-US" i="0"/>
              <a:t> = 3</a:t>
            </a:r>
            <a:r>
              <a:rPr lang="en-US"/>
              <a:t>x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4137025" y="3276600"/>
            <a:ext cx="432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–4, divide both sides by –4.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04800" y="4953000"/>
            <a:ext cx="8093075" cy="1530350"/>
            <a:chOff x="192" y="3120"/>
            <a:chExt cx="5098" cy="964"/>
          </a:xfrm>
        </p:grpSpPr>
        <p:sp>
          <p:nvSpPr>
            <p:cNvPr id="12299" name="Text Box 16"/>
            <p:cNvSpPr txBox="1">
              <a:spLocks noChangeArrowheads="1"/>
            </p:cNvSpPr>
            <p:nvPr/>
          </p:nvSpPr>
          <p:spPr bwMode="auto">
            <a:xfrm>
              <a:off x="192" y="3120"/>
              <a:ext cx="5098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i="0"/>
                <a:t>This equation represents a direct variation because it is in the form of </a:t>
              </a:r>
              <a:r>
                <a:rPr lang="en-US"/>
                <a:t>y = kx</a:t>
              </a:r>
              <a:r>
                <a:rPr lang="en-US" i="0"/>
                <a:t>. The constant of variation is      .</a:t>
              </a:r>
            </a:p>
          </p:txBody>
        </p:sp>
        <p:pic>
          <p:nvPicPr>
            <p:cNvPr id="12300" name="Picture 1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664"/>
              <a:ext cx="28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6" name="Text Box 21"/>
          <p:cNvSpPr txBox="1">
            <a:spLocks noChangeArrowheads="1"/>
          </p:cNvSpPr>
          <p:nvPr/>
        </p:nvSpPr>
        <p:spPr bwMode="auto">
          <a:xfrm>
            <a:off x="228600" y="13716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  <p:pic>
        <p:nvPicPr>
          <p:cNvPr id="183318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352800"/>
            <a:ext cx="13430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319" name="Picture 2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42672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3" grpId="0"/>
      <p:bldP spid="183305" grpId="0"/>
      <p:bldP spid="1833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898525" y="2209800"/>
            <a:ext cx="207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/>
              <a:t>y + </a:t>
            </a:r>
            <a:r>
              <a:rPr lang="en-US" b="1" i="0"/>
              <a:t>3</a:t>
            </a:r>
            <a:r>
              <a:rPr lang="en-US" b="1"/>
              <a:t>x</a:t>
            </a:r>
            <a:r>
              <a:rPr lang="en-US" b="1" i="0"/>
              <a:t> = 0</a:t>
            </a:r>
            <a:r>
              <a:rPr lang="en-US" b="1"/>
              <a:t> </a:t>
            </a:r>
            <a:endParaRPr lang="en-US" b="1" i="0"/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4137025" y="22574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the equation for y.</a:t>
            </a:r>
          </a:p>
        </p:txBody>
      </p:sp>
      <p:sp>
        <p:nvSpPr>
          <p:cNvPr id="184328" name="Text Box 8"/>
          <p:cNvSpPr txBox="1">
            <a:spLocks noChangeArrowheads="1"/>
          </p:cNvSpPr>
          <p:nvPr/>
        </p:nvSpPr>
        <p:spPr bwMode="auto">
          <a:xfrm>
            <a:off x="4137025" y="26828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3x is added to y, subtract 3x from both sides.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6025" y="2590800"/>
            <a:ext cx="2263775" cy="825500"/>
            <a:chOff x="766" y="1632"/>
            <a:chExt cx="1426" cy="520"/>
          </a:xfrm>
        </p:grpSpPr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766" y="1632"/>
              <a:ext cx="14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– 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  <a:r>
                <a:rPr lang="en-US" i="0">
                  <a:solidFill>
                    <a:srgbClr val="FF3300"/>
                  </a:solidFill>
                </a:rPr>
                <a:t>    –3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816" y="1872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1440" y="1872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949" y="1864"/>
              <a:ext cx="10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y   = </a:t>
              </a:r>
              <a:r>
                <a:rPr lang="en-US" i="0"/>
                <a:t>–3</a:t>
              </a:r>
              <a:r>
                <a:rPr lang="en-US"/>
                <a:t>x</a:t>
              </a:r>
            </a:p>
          </p:txBody>
        </p:sp>
      </p:grpSp>
      <p:sp>
        <p:nvSpPr>
          <p:cNvPr id="184335" name="Text Box 15"/>
          <p:cNvSpPr txBox="1">
            <a:spLocks noChangeArrowheads="1"/>
          </p:cNvSpPr>
          <p:nvPr/>
        </p:nvSpPr>
        <p:spPr bwMode="auto">
          <a:xfrm>
            <a:off x="304800" y="3657600"/>
            <a:ext cx="8093075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i="0"/>
              <a:t>This equation represents a direct variation because it is in the form of </a:t>
            </a:r>
            <a:r>
              <a:rPr lang="en-US"/>
              <a:t>y = kx</a:t>
            </a:r>
            <a:r>
              <a:rPr lang="en-US" i="0"/>
              <a:t>. The constant of variation is –3.</a:t>
            </a:r>
          </a:p>
        </p:txBody>
      </p:sp>
      <p:sp>
        <p:nvSpPr>
          <p:cNvPr id="13320" name="Text Box 19"/>
          <p:cNvSpPr txBox="1">
            <a:spLocks noChangeArrowheads="1"/>
          </p:cNvSpPr>
          <p:nvPr/>
        </p:nvSpPr>
        <p:spPr bwMode="auto">
          <a:xfrm>
            <a:off x="228600" y="13716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7" grpId="0"/>
      <p:bldP spid="184328" grpId="0"/>
      <p:bldP spid="1843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81000" y="1143000"/>
            <a:ext cx="634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What happens if you solve </a:t>
            </a:r>
            <a:r>
              <a:rPr lang="en-US"/>
              <a:t>y = kx </a:t>
            </a:r>
            <a:r>
              <a:rPr lang="en-US" i="0"/>
              <a:t>for </a:t>
            </a:r>
            <a:r>
              <a:rPr lang="en-US"/>
              <a:t>k</a:t>
            </a:r>
            <a:r>
              <a:rPr lang="en-US" i="0"/>
              <a:t>?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295400" y="1600200"/>
            <a:ext cx="118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kx</a:t>
            </a:r>
          </a:p>
        </p:txBody>
      </p:sp>
      <p:pic>
        <p:nvPicPr>
          <p:cNvPr id="185350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57400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352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895600"/>
            <a:ext cx="857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33400" y="3886200"/>
            <a:ext cx="7864475" cy="1782763"/>
            <a:chOff x="672" y="2751"/>
            <a:chExt cx="4954" cy="1123"/>
          </a:xfrm>
        </p:grpSpPr>
        <p:sp>
          <p:nvSpPr>
            <p:cNvPr id="14344" name="Text Box 9"/>
            <p:cNvSpPr txBox="1">
              <a:spLocks noChangeArrowheads="1"/>
            </p:cNvSpPr>
            <p:nvPr/>
          </p:nvSpPr>
          <p:spPr bwMode="auto">
            <a:xfrm>
              <a:off x="672" y="2756"/>
              <a:ext cx="4954" cy="1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i="0"/>
                <a:t>So, in a direct variation, the ratio    is equal to the constant of variation. Another way to identify a direct variation is to check whether     is the same for each ordered pair (except where </a:t>
              </a:r>
              <a:r>
                <a:rPr lang="en-US"/>
                <a:t>x</a:t>
              </a:r>
              <a:r>
                <a:rPr lang="en-US" i="0"/>
                <a:t> = 0).</a:t>
              </a:r>
            </a:p>
          </p:txBody>
        </p:sp>
        <p:pic>
          <p:nvPicPr>
            <p:cNvPr id="14345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8" y="2751"/>
              <a:ext cx="1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0" y="3285"/>
              <a:ext cx="1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3048000" y="2133600"/>
            <a:ext cx="502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Divide both sides by x (x ≠ 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2A: Identifying Direct Variations from Ordered Pairs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</a:t>
            </a:r>
          </a:p>
        </p:txBody>
      </p:sp>
      <p:sp>
        <p:nvSpPr>
          <p:cNvPr id="186408" name="Text Box 40"/>
          <p:cNvSpPr txBox="1">
            <a:spLocks noChangeArrowheads="1"/>
          </p:cNvSpPr>
          <p:nvPr/>
        </p:nvSpPr>
        <p:spPr bwMode="auto">
          <a:xfrm>
            <a:off x="457200" y="28956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1 </a:t>
            </a:r>
            <a:r>
              <a:rPr lang="en-US" i="0"/>
              <a:t>Write an equation.</a:t>
            </a:r>
            <a:endParaRPr lang="en-US" b="1" i="0"/>
          </a:p>
        </p:txBody>
      </p:sp>
      <p:sp>
        <p:nvSpPr>
          <p:cNvPr id="186409" name="Text Box 41"/>
          <p:cNvSpPr txBox="1">
            <a:spLocks noChangeArrowheads="1"/>
          </p:cNvSpPr>
          <p:nvPr/>
        </p:nvSpPr>
        <p:spPr bwMode="auto">
          <a:xfrm>
            <a:off x="457200" y="35052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3</a:t>
            </a:r>
            <a:r>
              <a:rPr lang="en-US"/>
              <a:t>x</a:t>
            </a:r>
          </a:p>
        </p:txBody>
      </p:sp>
      <p:sp>
        <p:nvSpPr>
          <p:cNvPr id="186410" name="Text Box 42"/>
          <p:cNvSpPr txBox="1">
            <a:spLocks noChangeArrowheads="1"/>
          </p:cNvSpPr>
          <p:nvPr/>
        </p:nvSpPr>
        <p:spPr bwMode="auto">
          <a:xfrm>
            <a:off x="381000" y="44196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is direct variation because it can be written as   </a:t>
            </a:r>
            <a:r>
              <a:rPr lang="en-US"/>
              <a:t>y = kx, </a:t>
            </a:r>
            <a:r>
              <a:rPr lang="en-US" i="0"/>
              <a:t>where </a:t>
            </a:r>
            <a:r>
              <a:rPr lang="en-US"/>
              <a:t>k = </a:t>
            </a:r>
            <a:r>
              <a:rPr lang="en-US" i="0"/>
              <a:t>3.</a:t>
            </a:r>
          </a:p>
        </p:txBody>
      </p:sp>
      <p:pic>
        <p:nvPicPr>
          <p:cNvPr id="15367" name="Picture 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18573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419" name="Text Box 51"/>
          <p:cNvSpPr txBox="1">
            <a:spLocks noChangeArrowheads="1"/>
          </p:cNvSpPr>
          <p:nvPr/>
        </p:nvSpPr>
        <p:spPr bwMode="auto">
          <a:xfrm>
            <a:off x="2667000" y="3429000"/>
            <a:ext cx="5578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Each y-value is 3 times the corresponding x-value.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08" grpId="0"/>
      <p:bldP spid="186409" grpId="0"/>
      <p:bldP spid="186410" grpId="0"/>
      <p:bldP spid="1864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2A Continued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81000" y="297180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2 </a:t>
            </a:r>
            <a:r>
              <a:rPr lang="en-US" i="0"/>
              <a:t>Find    for each ordered pair.</a:t>
            </a:r>
            <a:endParaRPr lang="en-US" b="1" i="0"/>
          </a:p>
        </p:txBody>
      </p:sp>
      <p:pic>
        <p:nvPicPr>
          <p:cNvPr id="16389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60675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1000" y="4865688"/>
            <a:ext cx="8321675" cy="922337"/>
            <a:chOff x="240" y="3065"/>
            <a:chExt cx="5242" cy="581"/>
          </a:xfrm>
        </p:grpSpPr>
        <p:sp>
          <p:nvSpPr>
            <p:cNvPr id="16393" name="Text Box 10"/>
            <p:cNvSpPr txBox="1">
              <a:spLocks noChangeArrowheads="1"/>
            </p:cNvSpPr>
            <p:nvPr/>
          </p:nvSpPr>
          <p:spPr bwMode="auto">
            <a:xfrm>
              <a:off x="240" y="312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This is a direct variation because     is the same for each ordered pair.</a:t>
              </a:r>
            </a:p>
          </p:txBody>
        </p:sp>
        <p:pic>
          <p:nvPicPr>
            <p:cNvPr id="16394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6" y="3065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836" name="Picture 1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0"/>
            <a:ext cx="46958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18573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457200" y="2819400"/>
            <a:ext cx="473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1 </a:t>
            </a:r>
            <a:r>
              <a:rPr lang="en-US" i="0"/>
              <a:t>Write an equation.</a:t>
            </a:r>
            <a:endParaRPr lang="en-US" b="1" i="0"/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533400" y="3505200"/>
            <a:ext cx="1720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x </a:t>
            </a:r>
            <a:r>
              <a:rPr lang="en-US" i="0"/>
              <a:t>– 3 </a:t>
            </a:r>
            <a:endParaRPr lang="en-US"/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2667000" y="3505200"/>
            <a:ext cx="5578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Each y-value is 3 less than the corresponding x-value. </a:t>
            </a:r>
          </a:p>
        </p:txBody>
      </p:sp>
      <p:sp>
        <p:nvSpPr>
          <p:cNvPr id="188451" name="Text Box 35"/>
          <p:cNvSpPr txBox="1">
            <a:spLocks noChangeArrowheads="1"/>
          </p:cNvSpPr>
          <p:nvPr/>
        </p:nvSpPr>
        <p:spPr bwMode="auto">
          <a:xfrm>
            <a:off x="457200" y="45720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is not a direct variation because it cannot be written as </a:t>
            </a:r>
            <a:r>
              <a:rPr lang="en-US"/>
              <a:t>y = kx.</a:t>
            </a:r>
            <a:endParaRPr lang="en-US" i="0"/>
          </a:p>
        </p:txBody>
      </p:sp>
      <p:sp>
        <p:nvSpPr>
          <p:cNvPr id="17414" name="Text Box 42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2B: Identifying Direct Variations from Ordered Pairs</a:t>
            </a:r>
          </a:p>
        </p:txBody>
      </p:sp>
      <p:sp>
        <p:nvSpPr>
          <p:cNvPr id="17415" name="Text Box 43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</a:t>
            </a:r>
          </a:p>
        </p:txBody>
      </p:sp>
      <p:pic>
        <p:nvPicPr>
          <p:cNvPr id="17416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19145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8" grpId="0"/>
      <p:bldP spid="188449" grpId="0"/>
      <p:bldP spid="1884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381000" y="289560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2 </a:t>
            </a:r>
            <a:r>
              <a:rPr lang="en-US" i="0"/>
              <a:t>Find    for each ordered pair.</a:t>
            </a:r>
            <a:endParaRPr lang="en-US" b="1" i="0"/>
          </a:p>
        </p:txBody>
      </p:sp>
      <p:pic>
        <p:nvPicPr>
          <p:cNvPr id="1843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19400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381000" y="49530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is not direct variation because    is the not the same for all ordered pairs.</a:t>
            </a:r>
          </a:p>
        </p:txBody>
      </p:sp>
      <p:pic>
        <p:nvPicPr>
          <p:cNvPr id="206857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4819650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2B Continued</a:t>
            </a:r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</a:t>
            </a:r>
          </a:p>
        </p:txBody>
      </p:sp>
      <p:pic>
        <p:nvPicPr>
          <p:cNvPr id="18440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19145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143000" y="3886200"/>
            <a:ext cx="6400800" cy="666750"/>
            <a:chOff x="720" y="2448"/>
            <a:chExt cx="4032" cy="420"/>
          </a:xfrm>
        </p:grpSpPr>
        <p:pic>
          <p:nvPicPr>
            <p:cNvPr id="18442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448"/>
              <a:ext cx="318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3" name="Text Box 14"/>
            <p:cNvSpPr txBox="1">
              <a:spLocks noChangeArrowheads="1"/>
            </p:cNvSpPr>
            <p:nvPr/>
          </p:nvSpPr>
          <p:spPr bwMode="auto">
            <a:xfrm>
              <a:off x="3792" y="2496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0000"/>
                  </a:solidFill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609600" y="1752600"/>
            <a:ext cx="5540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 </a:t>
            </a: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555625" y="3048000"/>
            <a:ext cx="7216775" cy="666750"/>
            <a:chOff x="398" y="2284"/>
            <a:chExt cx="4546" cy="420"/>
          </a:xfrm>
        </p:grpSpPr>
        <p:sp>
          <p:nvSpPr>
            <p:cNvPr id="19466" name="Text Box 70"/>
            <p:cNvSpPr txBox="1">
              <a:spLocks noChangeArrowheads="1"/>
            </p:cNvSpPr>
            <p:nvPr/>
          </p:nvSpPr>
          <p:spPr bwMode="auto">
            <a:xfrm>
              <a:off x="398" y="2352"/>
              <a:ext cx="4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Method 2 </a:t>
              </a:r>
              <a:r>
                <a:rPr lang="en-US" i="0"/>
                <a:t>Find    for each ordered pair.</a:t>
              </a:r>
              <a:endParaRPr lang="en-US" b="1" i="0"/>
            </a:p>
          </p:txBody>
        </p:sp>
        <p:pic>
          <p:nvPicPr>
            <p:cNvPr id="19467" name="Picture 7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" y="2284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457200" y="5029200"/>
            <a:ext cx="8321675" cy="911225"/>
            <a:chOff x="288" y="3312"/>
            <a:chExt cx="5242" cy="574"/>
          </a:xfrm>
        </p:grpSpPr>
        <p:sp>
          <p:nvSpPr>
            <p:cNvPr id="19464" name="Text Box 73"/>
            <p:cNvSpPr txBox="1">
              <a:spLocks noChangeArrowheads="1"/>
            </p:cNvSpPr>
            <p:nvPr/>
          </p:nvSpPr>
          <p:spPr bwMode="auto">
            <a:xfrm>
              <a:off x="288" y="336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This is not direct variation because    is the not the same for all ordered pairs.</a:t>
              </a:r>
            </a:p>
          </p:txBody>
        </p:sp>
        <p:pic>
          <p:nvPicPr>
            <p:cNvPr id="19465" name="Picture 74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1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9515" name="Picture 7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38600"/>
            <a:ext cx="3733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13335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 </a:t>
            </a:r>
          </a:p>
        </p:txBody>
      </p:sp>
      <p:sp>
        <p:nvSpPr>
          <p:cNvPr id="20483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0527" name="Text Box 63"/>
          <p:cNvSpPr txBox="1">
            <a:spLocks noChangeArrowheads="1"/>
          </p:cNvSpPr>
          <p:nvPr/>
        </p:nvSpPr>
        <p:spPr bwMode="auto">
          <a:xfrm>
            <a:off x="762000" y="2895600"/>
            <a:ext cx="473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1 </a:t>
            </a:r>
            <a:r>
              <a:rPr lang="en-US" i="0"/>
              <a:t>Write an equation.</a:t>
            </a:r>
            <a:endParaRPr lang="en-US" b="1" i="0"/>
          </a:p>
        </p:txBody>
      </p:sp>
      <p:sp>
        <p:nvSpPr>
          <p:cNvPr id="190528" name="Text Box 64"/>
          <p:cNvSpPr txBox="1">
            <a:spLocks noChangeArrowheads="1"/>
          </p:cNvSpPr>
          <p:nvPr/>
        </p:nvSpPr>
        <p:spPr bwMode="auto">
          <a:xfrm>
            <a:off x="838200" y="3810000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 = </a:t>
            </a:r>
            <a:r>
              <a:rPr lang="en-US" i="0"/>
              <a:t>–4</a:t>
            </a:r>
            <a:r>
              <a:rPr lang="en-US"/>
              <a:t>x</a:t>
            </a:r>
          </a:p>
        </p:txBody>
      </p:sp>
      <p:sp>
        <p:nvSpPr>
          <p:cNvPr id="190529" name="Text Box 65"/>
          <p:cNvSpPr txBox="1">
            <a:spLocks noChangeArrowheads="1"/>
          </p:cNvSpPr>
          <p:nvPr/>
        </p:nvSpPr>
        <p:spPr bwMode="auto">
          <a:xfrm>
            <a:off x="3276600" y="3657600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Each y-value is –4 times the corresponding x-value .</a:t>
            </a:r>
          </a:p>
        </p:txBody>
      </p:sp>
      <p:sp>
        <p:nvSpPr>
          <p:cNvPr id="190530" name="Text Box 66"/>
          <p:cNvSpPr txBox="1">
            <a:spLocks noChangeArrowheads="1"/>
          </p:cNvSpPr>
          <p:nvPr/>
        </p:nvSpPr>
        <p:spPr bwMode="auto">
          <a:xfrm>
            <a:off x="685800" y="4800600"/>
            <a:ext cx="801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is a direct variation because it can be written as </a:t>
            </a:r>
            <a:r>
              <a:rPr lang="en-US"/>
              <a:t>y = kx, </a:t>
            </a:r>
            <a:r>
              <a:rPr lang="en-US" i="0"/>
              <a:t>where </a:t>
            </a:r>
            <a:r>
              <a:rPr lang="en-US"/>
              <a:t>k </a:t>
            </a:r>
            <a:r>
              <a:rPr lang="en-US" i="0"/>
              <a:t>= –4.</a:t>
            </a:r>
          </a:p>
        </p:txBody>
      </p:sp>
      <p:pic>
        <p:nvPicPr>
          <p:cNvPr id="20488" name="Picture 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71600"/>
            <a:ext cx="16383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27" grpId="0"/>
      <p:bldP spid="190528" grpId="0"/>
      <p:bldP spid="190529" grpId="0"/>
      <p:bldP spid="1905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Solve for </a:t>
            </a:r>
            <a:r>
              <a:rPr lang="en-US" altLang="en-US" b="1">
                <a:sym typeface="Symbol" pitchFamily="18" charset="2"/>
              </a:rPr>
              <a:t>y</a:t>
            </a:r>
            <a:r>
              <a:rPr lang="en-US" altLang="en-US" b="1" i="0"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 </a:t>
            </a:r>
            <a:r>
              <a:rPr lang="en-US" altLang="en-US" i="0">
                <a:sym typeface="Symbol" pitchFamily="18" charset="2"/>
              </a:rPr>
              <a:t>3 + 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= 2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               </a:t>
            </a:r>
            <a:r>
              <a:rPr lang="en-US" altLang="en-US" b="1" i="0">
                <a:sym typeface="Symbol" pitchFamily="18" charset="2"/>
              </a:rPr>
              <a:t>2. </a:t>
            </a:r>
            <a:r>
              <a:rPr lang="en-US" altLang="en-US" i="0">
                <a:sym typeface="Symbol" pitchFamily="18" charset="2"/>
              </a:rPr>
              <a:t>6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= 3</a:t>
            </a:r>
            <a:r>
              <a:rPr lang="en-US" altLang="en-US">
                <a:sym typeface="Symbol" pitchFamily="18" charset="2"/>
              </a:rPr>
              <a:t>y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i="0"/>
          </a:p>
          <a:p>
            <a:pPr>
              <a:spcBef>
                <a:spcPct val="20000"/>
              </a:spcBef>
            </a:pPr>
            <a:endParaRPr lang="en-US" altLang="en-US" i="0"/>
          </a:p>
          <a:p>
            <a:pPr>
              <a:spcBef>
                <a:spcPct val="20000"/>
              </a:spcBef>
            </a:pP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r>
              <a:rPr lang="en-US" altLang="en-US" b="1" i="0"/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533400" y="2895600"/>
            <a:ext cx="7239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Write an equation that describes the relationship.</a:t>
            </a:r>
          </a:p>
        </p:txBody>
      </p:sp>
      <p:sp>
        <p:nvSpPr>
          <p:cNvPr id="3076" name="Text Box 63"/>
          <p:cNvSpPr txBox="1">
            <a:spLocks noChangeArrowheads="1"/>
          </p:cNvSpPr>
          <p:nvPr/>
        </p:nvSpPr>
        <p:spPr bwMode="auto">
          <a:xfrm>
            <a:off x="533400" y="38100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3.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4968875" y="22860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>
                <a:solidFill>
                  <a:srgbClr val="FF3300"/>
                </a:solidFill>
              </a:rPr>
              <a:t> = 2</a:t>
            </a: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3015" name="Text Box 71"/>
          <p:cNvSpPr txBox="1">
            <a:spLocks noChangeArrowheads="1"/>
          </p:cNvSpPr>
          <p:nvPr/>
        </p:nvSpPr>
        <p:spPr bwMode="auto">
          <a:xfrm>
            <a:off x="990600" y="22860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>
                <a:solidFill>
                  <a:srgbClr val="FF3300"/>
                </a:solidFill>
              </a:rPr>
              <a:t> = 2</a:t>
            </a:r>
            <a:r>
              <a:rPr lang="en-US">
                <a:solidFill>
                  <a:srgbClr val="FF3300"/>
                </a:solidFill>
              </a:rPr>
              <a:t>x</a:t>
            </a:r>
            <a:r>
              <a:rPr lang="en-US" i="0">
                <a:solidFill>
                  <a:srgbClr val="FF3300"/>
                </a:solidFill>
              </a:rPr>
              <a:t> – 3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3079" name="Text Box 94"/>
          <p:cNvSpPr txBox="1">
            <a:spLocks noChangeArrowheads="1"/>
          </p:cNvSpPr>
          <p:nvPr/>
        </p:nvSpPr>
        <p:spPr bwMode="auto">
          <a:xfrm>
            <a:off x="533400" y="54864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4.</a:t>
            </a:r>
          </a:p>
        </p:txBody>
      </p:sp>
      <p:pic>
        <p:nvPicPr>
          <p:cNvPr id="3080" name="Picture 9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438775"/>
            <a:ext cx="1000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6"/>
          <p:cNvSpPr txBox="1">
            <a:spLocks noChangeArrowheads="1"/>
          </p:cNvSpPr>
          <p:nvPr/>
        </p:nvSpPr>
        <p:spPr bwMode="auto">
          <a:xfrm>
            <a:off x="4305300" y="55626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5.</a:t>
            </a:r>
          </a:p>
        </p:txBody>
      </p:sp>
      <p:pic>
        <p:nvPicPr>
          <p:cNvPr id="3082" name="Picture 9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54864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505200" y="40386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FF3300"/>
                </a:solidFill>
              </a:rPr>
              <a:t>y</a:t>
            </a:r>
            <a:r>
              <a:rPr lang="en-US" i="0">
                <a:solidFill>
                  <a:srgbClr val="FF3300"/>
                </a:solidFill>
              </a:rPr>
              <a:t> = 3</a:t>
            </a:r>
            <a:r>
              <a:rPr 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2209800" y="55626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83055" name="Text Box 111"/>
          <p:cNvSpPr txBox="1">
            <a:spLocks noChangeArrowheads="1"/>
          </p:cNvSpPr>
          <p:nvPr/>
        </p:nvSpPr>
        <p:spPr bwMode="auto">
          <a:xfrm>
            <a:off x="6172200" y="56388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0.5</a:t>
            </a:r>
          </a:p>
        </p:txBody>
      </p:sp>
      <p:sp>
        <p:nvSpPr>
          <p:cNvPr id="3086" name="Text Box 113"/>
          <p:cNvSpPr txBox="1">
            <a:spLocks noChangeArrowheads="1"/>
          </p:cNvSpPr>
          <p:nvPr/>
        </p:nvSpPr>
        <p:spPr bwMode="auto">
          <a:xfrm>
            <a:off x="533400" y="4876800"/>
            <a:ext cx="515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Solve for </a:t>
            </a:r>
            <a:r>
              <a:rPr lang="en-US" b="1"/>
              <a:t>x</a:t>
            </a:r>
            <a:r>
              <a:rPr lang="en-US" b="1" i="0"/>
              <a:t>.</a:t>
            </a:r>
          </a:p>
        </p:txBody>
      </p:sp>
      <p:pic>
        <p:nvPicPr>
          <p:cNvPr id="3087" name="Picture 1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0"/>
            <a:ext cx="23907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11" grpId="0"/>
      <p:bldP spid="83015" grpId="0"/>
      <p:bldP spid="83053" grpId="0"/>
      <p:bldP spid="83054" grpId="0"/>
      <p:bldP spid="830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1600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relationship is a direct variation. Explain. 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150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371600"/>
            <a:ext cx="13430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1825" y="3048000"/>
            <a:ext cx="7216775" cy="666750"/>
            <a:chOff x="398" y="2284"/>
            <a:chExt cx="4546" cy="420"/>
          </a:xfrm>
        </p:grpSpPr>
        <p:sp>
          <p:nvSpPr>
            <p:cNvPr id="21514" name="Text Box 11"/>
            <p:cNvSpPr txBox="1">
              <a:spLocks noChangeArrowheads="1"/>
            </p:cNvSpPr>
            <p:nvPr/>
          </p:nvSpPr>
          <p:spPr bwMode="auto">
            <a:xfrm>
              <a:off x="398" y="2352"/>
              <a:ext cx="4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Method 2 </a:t>
              </a:r>
              <a:r>
                <a:rPr lang="en-US" i="0"/>
                <a:t>Find    for each ordered pair.</a:t>
              </a:r>
              <a:endParaRPr lang="en-US" b="1" i="0"/>
            </a:p>
          </p:txBody>
        </p:sp>
        <p:pic>
          <p:nvPicPr>
            <p:cNvPr id="21515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" y="2284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7885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6200"/>
            <a:ext cx="3819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09600" y="4800600"/>
            <a:ext cx="8321675" cy="911225"/>
            <a:chOff x="288" y="3312"/>
            <a:chExt cx="5242" cy="574"/>
          </a:xfrm>
        </p:grpSpPr>
        <p:sp>
          <p:nvSpPr>
            <p:cNvPr id="21512" name="Text Box 15"/>
            <p:cNvSpPr txBox="1">
              <a:spLocks noChangeArrowheads="1"/>
            </p:cNvSpPr>
            <p:nvPr/>
          </p:nvSpPr>
          <p:spPr bwMode="auto">
            <a:xfrm>
              <a:off x="288" y="336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This is not direct variation because    is the not the same for all ordered pairs.</a:t>
              </a:r>
            </a:p>
          </p:txBody>
        </p:sp>
        <p:pic>
          <p:nvPicPr>
            <p:cNvPr id="21513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1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Writing and Solving Direct Variation Equations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value of </a:t>
            </a:r>
            <a:r>
              <a:rPr lang="en-US" b="1"/>
              <a:t>y</a:t>
            </a:r>
            <a:r>
              <a:rPr lang="en-US" b="1" i="0"/>
              <a:t> varies directly with </a:t>
            </a:r>
            <a:r>
              <a:rPr lang="en-US" b="1"/>
              <a:t>x</a:t>
            </a:r>
            <a:r>
              <a:rPr lang="en-US" b="1" i="0"/>
              <a:t>, and </a:t>
            </a:r>
            <a:r>
              <a:rPr lang="en-US" b="1"/>
              <a:t>y </a:t>
            </a:r>
            <a:r>
              <a:rPr lang="en-US" b="1" i="0"/>
              <a:t>= 3, when </a:t>
            </a:r>
            <a:r>
              <a:rPr lang="en-US" b="1"/>
              <a:t>x</a:t>
            </a:r>
            <a:r>
              <a:rPr lang="en-US" b="1" i="0"/>
              <a:t> = 9. Find </a:t>
            </a:r>
            <a:r>
              <a:rPr lang="en-US" b="1"/>
              <a:t>y</a:t>
            </a:r>
            <a:r>
              <a:rPr lang="en-US" b="1" i="0"/>
              <a:t> when </a:t>
            </a:r>
            <a:r>
              <a:rPr lang="en-US" b="1"/>
              <a:t>x</a:t>
            </a:r>
            <a:r>
              <a:rPr lang="en-US" b="1" i="0"/>
              <a:t> = 21. </a:t>
            </a:r>
          </a:p>
        </p:txBody>
      </p:sp>
      <p:sp>
        <p:nvSpPr>
          <p:cNvPr id="191494" name="Text Box 6"/>
          <p:cNvSpPr txBox="1">
            <a:spLocks noChangeArrowheads="1"/>
          </p:cNvSpPr>
          <p:nvPr/>
        </p:nvSpPr>
        <p:spPr bwMode="auto">
          <a:xfrm>
            <a:off x="457200" y="27590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1 </a:t>
            </a:r>
            <a:r>
              <a:rPr lang="en-US" i="0"/>
              <a:t>Find the value of </a:t>
            </a:r>
            <a:r>
              <a:rPr lang="en-US"/>
              <a:t>k</a:t>
            </a:r>
            <a:r>
              <a:rPr lang="en-US" i="0"/>
              <a:t> and then write the equation.</a:t>
            </a: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822325" y="3689350"/>
            <a:ext cx="118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y</a:t>
            </a:r>
            <a:r>
              <a:rPr lang="en-US"/>
              <a:t> = k</a:t>
            </a:r>
            <a:r>
              <a:rPr lang="en-US">
                <a:solidFill>
                  <a:srgbClr val="006600"/>
                </a:solidFill>
              </a:rPr>
              <a:t>x</a:t>
            </a:r>
          </a:p>
        </p:txBody>
      </p:sp>
      <p:sp>
        <p:nvSpPr>
          <p:cNvPr id="191496" name="Text Box 8"/>
          <p:cNvSpPr txBox="1">
            <a:spLocks noChangeArrowheads="1"/>
          </p:cNvSpPr>
          <p:nvPr/>
        </p:nvSpPr>
        <p:spPr bwMode="auto">
          <a:xfrm>
            <a:off x="2857500" y="3697288"/>
            <a:ext cx="550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equation for a direct variation.</a:t>
            </a: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800100" y="4267200"/>
            <a:ext cx="157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3333FF"/>
                </a:solidFill>
              </a:rPr>
              <a:t>3</a:t>
            </a:r>
            <a:r>
              <a:rPr lang="en-US" i="0"/>
              <a:t> = </a:t>
            </a:r>
            <a:r>
              <a:rPr lang="en-US"/>
              <a:t>k</a:t>
            </a:r>
            <a:r>
              <a:rPr lang="en-US" i="0">
                <a:solidFill>
                  <a:srgbClr val="006600"/>
                </a:solidFill>
              </a:rPr>
              <a:t>(9)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2857500" y="4230688"/>
            <a:ext cx="585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3 for y and 9 for x. Solve for k.  </a:t>
            </a:r>
          </a:p>
        </p:txBody>
      </p:sp>
      <p:pic>
        <p:nvPicPr>
          <p:cNvPr id="191499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4752975"/>
            <a:ext cx="819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1500" name="Text Box 12"/>
          <p:cNvSpPr txBox="1">
            <a:spLocks noChangeArrowheads="1"/>
          </p:cNvSpPr>
          <p:nvPr/>
        </p:nvSpPr>
        <p:spPr bwMode="auto">
          <a:xfrm>
            <a:off x="2857500" y="4764088"/>
            <a:ext cx="6111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k is multiplied by 9, divide both sides by 9.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85800" y="5626100"/>
            <a:ext cx="8458200" cy="774700"/>
            <a:chOff x="432" y="3452"/>
            <a:chExt cx="5328" cy="488"/>
          </a:xfrm>
        </p:grpSpPr>
        <p:sp>
          <p:nvSpPr>
            <p:cNvPr id="22540" name="Text Box 13"/>
            <p:cNvSpPr txBox="1">
              <a:spLocks noChangeArrowheads="1"/>
            </p:cNvSpPr>
            <p:nvPr/>
          </p:nvSpPr>
          <p:spPr bwMode="auto">
            <a:xfrm>
              <a:off x="432" y="3504"/>
              <a:ext cx="53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The equation is </a:t>
              </a:r>
              <a:r>
                <a:rPr lang="en-US"/>
                <a:t>y =</a:t>
              </a:r>
              <a:r>
                <a:rPr lang="en-US" i="0"/>
                <a:t>   </a:t>
              </a:r>
              <a:r>
                <a:rPr lang="en-US"/>
                <a:t>x</a:t>
              </a:r>
              <a:r>
                <a:rPr lang="en-US" i="0"/>
                <a:t>. When </a:t>
              </a:r>
              <a:r>
                <a:rPr lang="en-US"/>
                <a:t>x = </a:t>
              </a:r>
              <a:r>
                <a:rPr lang="en-US" i="0">
                  <a:solidFill>
                    <a:srgbClr val="006600"/>
                  </a:solidFill>
                </a:rPr>
                <a:t>21</a:t>
              </a:r>
              <a:r>
                <a:rPr lang="en-US" i="0"/>
                <a:t>, </a:t>
              </a:r>
              <a:r>
                <a:rPr lang="en-US"/>
                <a:t>y = </a:t>
              </a:r>
              <a:r>
                <a:rPr lang="en-US" i="0"/>
                <a:t>  </a:t>
              </a:r>
              <a:r>
                <a:rPr lang="en-US" i="0">
                  <a:solidFill>
                    <a:srgbClr val="006600"/>
                  </a:solidFill>
                </a:rPr>
                <a:t>(21)</a:t>
              </a:r>
              <a:r>
                <a:rPr lang="en-US" i="0"/>
                <a:t> = 7.</a:t>
              </a:r>
            </a:p>
          </p:txBody>
        </p:sp>
        <p:pic>
          <p:nvPicPr>
            <p:cNvPr id="22541" name="Picture 1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2" y="3452"/>
              <a:ext cx="152" cy="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2" name="Picture 1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456"/>
              <a:ext cx="152" cy="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9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4" grpId="0"/>
      <p:bldP spid="191495" grpId="0"/>
      <p:bldP spid="191496" grpId="0"/>
      <p:bldP spid="191497" grpId="0"/>
      <p:bldP spid="191498" grpId="0"/>
      <p:bldP spid="1915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669925" y="1768475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value of </a:t>
            </a:r>
            <a:r>
              <a:rPr lang="en-US" b="1"/>
              <a:t>y</a:t>
            </a:r>
            <a:r>
              <a:rPr lang="en-US" b="1" i="0"/>
              <a:t> varies directly with </a:t>
            </a:r>
            <a:r>
              <a:rPr lang="en-US" b="1"/>
              <a:t>x</a:t>
            </a:r>
            <a:r>
              <a:rPr lang="en-US" b="1" i="0"/>
              <a:t>, and </a:t>
            </a:r>
            <a:r>
              <a:rPr lang="en-US" b="1"/>
              <a:t>y </a:t>
            </a:r>
            <a:r>
              <a:rPr lang="en-US" b="1" i="0"/>
              <a:t>= 3 when </a:t>
            </a:r>
            <a:r>
              <a:rPr lang="en-US" b="1"/>
              <a:t>x</a:t>
            </a:r>
            <a:r>
              <a:rPr lang="en-US" b="1" i="0"/>
              <a:t> = 9. Find </a:t>
            </a:r>
            <a:r>
              <a:rPr lang="en-US" b="1"/>
              <a:t>y</a:t>
            </a:r>
            <a:r>
              <a:rPr lang="en-US" b="1" i="0"/>
              <a:t> when </a:t>
            </a:r>
            <a:r>
              <a:rPr lang="en-US" b="1"/>
              <a:t>x</a:t>
            </a:r>
            <a:r>
              <a:rPr lang="en-US" b="1" i="0"/>
              <a:t> = 21. 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660400" y="2819400"/>
            <a:ext cx="8359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2 </a:t>
            </a:r>
            <a:r>
              <a:rPr lang="en-US" i="0"/>
              <a:t>Use a proportion.</a:t>
            </a:r>
          </a:p>
        </p:txBody>
      </p:sp>
      <p:pic>
        <p:nvPicPr>
          <p:cNvPr id="192519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3505200"/>
            <a:ext cx="1009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784225" y="4543425"/>
            <a:ext cx="150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9</a:t>
            </a:r>
            <a:r>
              <a:rPr lang="en-US"/>
              <a:t>y = </a:t>
            </a:r>
            <a:r>
              <a:rPr lang="en-US" i="0"/>
              <a:t>63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012825" y="5229225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7</a:t>
            </a:r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75000" y="3448050"/>
            <a:ext cx="5959475" cy="919163"/>
            <a:chOff x="2006" y="2172"/>
            <a:chExt cx="3754" cy="579"/>
          </a:xfrm>
        </p:grpSpPr>
        <p:sp>
          <p:nvSpPr>
            <p:cNvPr id="23563" name="Text Box 10"/>
            <p:cNvSpPr txBox="1">
              <a:spLocks noChangeArrowheads="1"/>
            </p:cNvSpPr>
            <p:nvPr/>
          </p:nvSpPr>
          <p:spPr bwMode="auto">
            <a:xfrm>
              <a:off x="2006" y="2233"/>
              <a:ext cx="37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4488" indent="-344488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In a direct variation     is the same for all values of x and y.</a:t>
              </a:r>
            </a:p>
          </p:txBody>
        </p:sp>
        <p:pic>
          <p:nvPicPr>
            <p:cNvPr id="23564" name="Picture 1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2" y="217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3175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cross products.</a:t>
            </a:r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3175000" y="5197475"/>
            <a:ext cx="5807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9 divide both sides by 9.  </a:t>
            </a:r>
          </a:p>
        </p:txBody>
      </p:sp>
      <p:sp>
        <p:nvSpPr>
          <p:cNvPr id="23562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8" grpId="0"/>
      <p:bldP spid="192520" grpId="0"/>
      <p:bldP spid="192521" grpId="0"/>
      <p:bldP spid="192524" grpId="0"/>
      <p:bldP spid="1925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value of </a:t>
            </a:r>
            <a:r>
              <a:rPr lang="en-US" b="1"/>
              <a:t>y</a:t>
            </a:r>
            <a:r>
              <a:rPr lang="en-US" b="1" i="0"/>
              <a:t> varies directly with </a:t>
            </a:r>
            <a:r>
              <a:rPr lang="en-US" b="1"/>
              <a:t>x</a:t>
            </a:r>
            <a:r>
              <a:rPr lang="en-US" b="1" i="0"/>
              <a:t>, and </a:t>
            </a:r>
            <a:r>
              <a:rPr lang="en-US" b="1"/>
              <a:t>y </a:t>
            </a:r>
            <a:r>
              <a:rPr lang="en-US" b="1" i="0"/>
              <a:t>= 4.5 when </a:t>
            </a:r>
            <a:r>
              <a:rPr lang="en-US" b="1"/>
              <a:t>x</a:t>
            </a:r>
            <a:r>
              <a:rPr lang="en-US" b="1" i="0"/>
              <a:t> = 0.5. Find </a:t>
            </a:r>
            <a:r>
              <a:rPr lang="en-US" b="1"/>
              <a:t>y</a:t>
            </a:r>
            <a:r>
              <a:rPr lang="en-US" b="1" i="0"/>
              <a:t> when </a:t>
            </a:r>
            <a:r>
              <a:rPr lang="en-US" b="1"/>
              <a:t>x</a:t>
            </a:r>
            <a:r>
              <a:rPr lang="en-US" b="1" i="0"/>
              <a:t> = 10.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403225" y="24542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1 </a:t>
            </a:r>
            <a:r>
              <a:rPr lang="en-US" i="0"/>
              <a:t>Find the value of </a:t>
            </a:r>
            <a:r>
              <a:rPr lang="en-US"/>
              <a:t>k</a:t>
            </a:r>
            <a:r>
              <a:rPr lang="en-US" i="0"/>
              <a:t> and then write the equation.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1096963" y="3352800"/>
            <a:ext cx="1189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</a:rPr>
              <a:t>y</a:t>
            </a:r>
            <a:r>
              <a:rPr lang="en-US"/>
              <a:t> = k</a:t>
            </a:r>
            <a:r>
              <a:rPr lang="en-US">
                <a:solidFill>
                  <a:srgbClr val="006600"/>
                </a:solidFill>
              </a:rPr>
              <a:t>x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3238500" y="3352800"/>
            <a:ext cx="550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Write the equation for a direct variation.</a:t>
            </a:r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774700" y="3886200"/>
            <a:ext cx="247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3333FF"/>
                </a:solidFill>
              </a:rPr>
              <a:t>4.5</a:t>
            </a:r>
            <a:r>
              <a:rPr lang="en-US" i="0"/>
              <a:t> = </a:t>
            </a:r>
            <a:r>
              <a:rPr lang="en-US"/>
              <a:t>k</a:t>
            </a:r>
            <a:r>
              <a:rPr lang="en-US" i="0">
                <a:solidFill>
                  <a:srgbClr val="006600"/>
                </a:solidFill>
              </a:rPr>
              <a:t>(0.5)</a:t>
            </a:r>
          </a:p>
        </p:txBody>
      </p:sp>
      <p:sp>
        <p:nvSpPr>
          <p:cNvPr id="193546" name="Text Box 10"/>
          <p:cNvSpPr txBox="1">
            <a:spLocks noChangeArrowheads="1"/>
          </p:cNvSpPr>
          <p:nvPr/>
        </p:nvSpPr>
        <p:spPr bwMode="auto">
          <a:xfrm>
            <a:off x="3238500" y="3886200"/>
            <a:ext cx="5753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4.5 for y and 0.5 for x. Solve for k.  </a:t>
            </a:r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3238500" y="4664075"/>
            <a:ext cx="5654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k is multiplied by 0.5, divide both sides by 0.5.</a:t>
            </a: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228600" y="57150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equation is </a:t>
            </a:r>
            <a:r>
              <a:rPr lang="en-US"/>
              <a:t>y =</a:t>
            </a:r>
            <a:r>
              <a:rPr lang="en-US" i="0"/>
              <a:t> 9</a:t>
            </a:r>
            <a:r>
              <a:rPr lang="en-US"/>
              <a:t>x</a:t>
            </a:r>
            <a:r>
              <a:rPr lang="en-US" i="0"/>
              <a:t>. When </a:t>
            </a:r>
            <a:r>
              <a:rPr lang="en-US"/>
              <a:t>x = </a:t>
            </a:r>
            <a:r>
              <a:rPr lang="en-US" i="0">
                <a:solidFill>
                  <a:srgbClr val="006600"/>
                </a:solidFill>
              </a:rPr>
              <a:t>10</a:t>
            </a:r>
            <a:r>
              <a:rPr lang="en-US" i="0"/>
              <a:t>, </a:t>
            </a:r>
            <a:r>
              <a:rPr lang="en-US"/>
              <a:t>y = </a:t>
            </a:r>
            <a:r>
              <a:rPr lang="en-US" i="0"/>
              <a:t>9</a:t>
            </a:r>
            <a:r>
              <a:rPr lang="en-US" i="0">
                <a:solidFill>
                  <a:srgbClr val="006600"/>
                </a:solidFill>
              </a:rPr>
              <a:t>(10)</a:t>
            </a:r>
            <a:r>
              <a:rPr lang="en-US" i="0"/>
              <a:t> = 90.</a:t>
            </a:r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1092200" y="4724400"/>
            <a:ext cx="157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9</a:t>
            </a:r>
            <a:r>
              <a:rPr lang="en-US"/>
              <a:t> = 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2" grpId="0"/>
      <p:bldP spid="193543" grpId="0"/>
      <p:bldP spid="193544" grpId="0"/>
      <p:bldP spid="193545" grpId="0"/>
      <p:bldP spid="193546" grpId="0"/>
      <p:bldP spid="193548" grpId="0"/>
      <p:bldP spid="193550" grpId="0"/>
      <p:bldP spid="1935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457200" y="2514600"/>
            <a:ext cx="8359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Method 2 </a:t>
            </a:r>
            <a:r>
              <a:rPr lang="en-US" i="0"/>
              <a:t>Use a proportion.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33400" y="4219575"/>
            <a:ext cx="188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0.5</a:t>
            </a:r>
            <a:r>
              <a:rPr lang="en-US"/>
              <a:t>y = </a:t>
            </a:r>
            <a:r>
              <a:rPr lang="en-US" i="0"/>
              <a:t>45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1041400" y="4905375"/>
            <a:ext cx="142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/>
              <a:t>y</a:t>
            </a:r>
            <a:r>
              <a:rPr lang="en-US" i="0"/>
              <a:t> = 90</a:t>
            </a:r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24175" y="3124200"/>
            <a:ext cx="5959475" cy="919163"/>
            <a:chOff x="2006" y="2172"/>
            <a:chExt cx="3754" cy="579"/>
          </a:xfrm>
        </p:grpSpPr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2006" y="2233"/>
              <a:ext cx="37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4488" indent="-344488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In a direct variation     is the same for all values of x and y.</a:t>
              </a:r>
            </a:p>
          </p:txBody>
        </p:sp>
        <p:pic>
          <p:nvPicPr>
            <p:cNvPr id="25612" name="Picture 1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" y="217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2924175" y="424815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Use cross products.</a:t>
            </a:r>
          </a:p>
        </p:txBody>
      </p:sp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2924175" y="4873625"/>
            <a:ext cx="5807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0.5 divide both sides by 0.5.  </a:t>
            </a:r>
          </a:p>
        </p:txBody>
      </p:sp>
      <p:pic>
        <p:nvPicPr>
          <p:cNvPr id="194576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149600"/>
            <a:ext cx="1219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0" name="Text Box 18"/>
          <p:cNvSpPr txBox="1">
            <a:spLocks noChangeArrowheads="1"/>
          </p:cNvSpPr>
          <p:nvPr/>
        </p:nvSpPr>
        <p:spPr bwMode="auto">
          <a:xfrm>
            <a:off x="381000" y="15240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value of </a:t>
            </a:r>
            <a:r>
              <a:rPr lang="en-US" b="1"/>
              <a:t>y</a:t>
            </a:r>
            <a:r>
              <a:rPr lang="en-US" b="1" i="0"/>
              <a:t> varies directly with </a:t>
            </a:r>
            <a:r>
              <a:rPr lang="en-US" b="1"/>
              <a:t>x</a:t>
            </a:r>
            <a:r>
              <a:rPr lang="en-US" b="1" i="0"/>
              <a:t>, and </a:t>
            </a:r>
            <a:r>
              <a:rPr lang="en-US" b="1"/>
              <a:t>y </a:t>
            </a:r>
            <a:r>
              <a:rPr lang="en-US" b="1" i="0"/>
              <a:t>= 4.5 when </a:t>
            </a:r>
            <a:r>
              <a:rPr lang="en-US" b="1"/>
              <a:t>x</a:t>
            </a:r>
            <a:r>
              <a:rPr lang="en-US" b="1" i="0"/>
              <a:t> = 0.5. Find </a:t>
            </a:r>
            <a:r>
              <a:rPr lang="en-US" b="1"/>
              <a:t>y</a:t>
            </a:r>
            <a:r>
              <a:rPr lang="en-US" b="1" i="0"/>
              <a:t> when </a:t>
            </a:r>
            <a:r>
              <a:rPr lang="en-US" b="1"/>
              <a:t>x</a:t>
            </a:r>
            <a:r>
              <a:rPr lang="en-US" b="1" i="0"/>
              <a:t> = 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  <p:bldP spid="194569" grpId="0"/>
      <p:bldP spid="194573" grpId="0"/>
      <p:bldP spid="1945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Graphing Direct Variations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93725" y="14795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 group of people are tubing down a river at an average speed of 2 mi/h. Write a direct variation equation that gives the number of miles </a:t>
            </a:r>
            <a:r>
              <a:rPr lang="en-US" b="1"/>
              <a:t>y</a:t>
            </a:r>
            <a:r>
              <a:rPr lang="en-US" b="1" i="0"/>
              <a:t> that the people will float in </a:t>
            </a:r>
            <a:r>
              <a:rPr lang="en-US" b="1"/>
              <a:t>x</a:t>
            </a:r>
            <a:r>
              <a:rPr lang="en-US" b="1" i="0"/>
              <a:t> hours. Then graph.</a:t>
            </a:r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669925" y="3536950"/>
            <a:ext cx="646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a direct variation equation.</a:t>
            </a:r>
            <a:endParaRPr lang="en-US" b="1" i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46125" y="4191000"/>
            <a:ext cx="7712075" cy="1371600"/>
            <a:chOff x="470" y="2592"/>
            <a:chExt cx="4858" cy="864"/>
          </a:xfrm>
        </p:grpSpPr>
        <p:sp>
          <p:nvSpPr>
            <p:cNvPr id="26630" name="Text Box 7"/>
            <p:cNvSpPr txBox="1">
              <a:spLocks noChangeArrowheads="1"/>
            </p:cNvSpPr>
            <p:nvPr/>
          </p:nvSpPr>
          <p:spPr bwMode="auto">
            <a:xfrm>
              <a:off x="470" y="2612"/>
              <a:ext cx="1023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distance</a:t>
              </a:r>
            </a:p>
          </p:txBody>
        </p:sp>
        <p:sp>
          <p:nvSpPr>
            <p:cNvPr id="26631" name="Text Box 8"/>
            <p:cNvSpPr txBox="1">
              <a:spLocks noChangeArrowheads="1"/>
            </p:cNvSpPr>
            <p:nvPr/>
          </p:nvSpPr>
          <p:spPr bwMode="auto">
            <a:xfrm>
              <a:off x="1791" y="2600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=</a:t>
              </a:r>
            </a:p>
          </p:txBody>
        </p:sp>
        <p:sp>
          <p:nvSpPr>
            <p:cNvPr id="26632" name="Text Box 9"/>
            <p:cNvSpPr txBox="1">
              <a:spLocks noChangeArrowheads="1"/>
            </p:cNvSpPr>
            <p:nvPr/>
          </p:nvSpPr>
          <p:spPr bwMode="auto">
            <a:xfrm>
              <a:off x="2416" y="2608"/>
              <a:ext cx="857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2 mi/h</a:t>
              </a:r>
            </a:p>
          </p:txBody>
        </p:sp>
        <p:sp>
          <p:nvSpPr>
            <p:cNvPr id="26633" name="Text Box 10"/>
            <p:cNvSpPr txBox="1">
              <a:spLocks noChangeArrowheads="1"/>
            </p:cNvSpPr>
            <p:nvPr/>
          </p:nvSpPr>
          <p:spPr bwMode="auto">
            <a:xfrm>
              <a:off x="3511" y="2596"/>
              <a:ext cx="714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times</a:t>
              </a:r>
            </a:p>
          </p:txBody>
        </p:sp>
        <p:sp>
          <p:nvSpPr>
            <p:cNvPr id="26634" name="Text Box 11"/>
            <p:cNvSpPr txBox="1">
              <a:spLocks noChangeArrowheads="1"/>
            </p:cNvSpPr>
            <p:nvPr/>
          </p:nvSpPr>
          <p:spPr bwMode="auto">
            <a:xfrm>
              <a:off x="4464" y="2592"/>
              <a:ext cx="86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b="1" i="0"/>
                <a:t>hours</a:t>
              </a:r>
            </a:p>
          </p:txBody>
        </p:sp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878" y="3150"/>
              <a:ext cx="22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</a:t>
              </a:r>
            </a:p>
          </p:txBody>
        </p:sp>
        <p:sp>
          <p:nvSpPr>
            <p:cNvPr id="26636" name="Text Box 14"/>
            <p:cNvSpPr txBox="1">
              <a:spLocks noChangeArrowheads="1"/>
            </p:cNvSpPr>
            <p:nvPr/>
          </p:nvSpPr>
          <p:spPr bwMode="auto">
            <a:xfrm>
              <a:off x="1791" y="3168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=</a:t>
              </a:r>
            </a:p>
          </p:txBody>
        </p:sp>
        <p:sp>
          <p:nvSpPr>
            <p:cNvPr id="26637" name="Text Box 15"/>
            <p:cNvSpPr txBox="1">
              <a:spLocks noChangeArrowheads="1"/>
            </p:cNvSpPr>
            <p:nvPr/>
          </p:nvSpPr>
          <p:spPr bwMode="auto">
            <a:xfrm>
              <a:off x="2771" y="3168"/>
              <a:ext cx="253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2</a:t>
              </a:r>
            </a:p>
          </p:txBody>
        </p:sp>
        <p:sp>
          <p:nvSpPr>
            <p:cNvPr id="26638" name="Text Box 16"/>
            <p:cNvSpPr txBox="1">
              <a:spLocks noChangeArrowheads="1"/>
            </p:cNvSpPr>
            <p:nvPr/>
          </p:nvSpPr>
          <p:spPr bwMode="auto">
            <a:xfrm>
              <a:off x="3710" y="3168"/>
              <a:ext cx="226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ym typeface="Symbol" pitchFamily="18" charset="2"/>
                </a:rPr>
                <a:t></a:t>
              </a:r>
            </a:p>
          </p:txBody>
        </p:sp>
        <p:sp>
          <p:nvSpPr>
            <p:cNvPr id="26639" name="Text Box 17"/>
            <p:cNvSpPr txBox="1">
              <a:spLocks noChangeArrowheads="1"/>
            </p:cNvSpPr>
            <p:nvPr/>
          </p:nvSpPr>
          <p:spPr bwMode="auto">
            <a:xfrm>
              <a:off x="4748" y="3164"/>
              <a:ext cx="24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 Continued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593725" y="14668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 group of people are tubing down a river at an average speed of 2 mi/h. Write a direct variation equation that gives the number of miles </a:t>
            </a:r>
            <a:r>
              <a:rPr lang="en-US" b="1"/>
              <a:t>y</a:t>
            </a:r>
            <a:r>
              <a:rPr lang="en-US" b="1" i="0"/>
              <a:t> that the people will float in </a:t>
            </a:r>
            <a:r>
              <a:rPr lang="en-US" b="1"/>
              <a:t>x</a:t>
            </a:r>
            <a:r>
              <a:rPr lang="en-US" b="1" i="0"/>
              <a:t> hours. Then graph.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685800" y="341630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</a:t>
            </a:r>
            <a:r>
              <a:rPr lang="en-US" i="0"/>
              <a:t> Choose values of </a:t>
            </a:r>
            <a:r>
              <a:rPr lang="en-US"/>
              <a:t>x</a:t>
            </a:r>
            <a:r>
              <a:rPr lang="en-US" i="0"/>
              <a:t> and generate ordered pairs.</a:t>
            </a:r>
            <a:endParaRPr lang="en-US" b="1" i="0"/>
          </a:p>
        </p:txBody>
      </p:sp>
      <p:graphicFrame>
        <p:nvGraphicFramePr>
          <p:cNvPr id="196658" name="Group 50"/>
          <p:cNvGraphicFramePr>
            <a:graphicFrameLocks noGrp="1"/>
          </p:cNvGraphicFramePr>
          <p:nvPr/>
        </p:nvGraphicFramePr>
        <p:xfrm>
          <a:off x="1828800" y="4254500"/>
          <a:ext cx="5410200" cy="2073276"/>
        </p:xfrm>
        <a:graphic>
          <a:graphicData uri="http://schemas.openxmlformats.org/drawingml/2006/table">
            <a:tbl>
              <a:tblPr/>
              <a:tblGrid>
                <a:gridCol w="990600"/>
                <a:gridCol w="2819400"/>
                <a:gridCol w="1600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2117725" y="4279900"/>
            <a:ext cx="4864100" cy="463550"/>
            <a:chOff x="1334" y="2656"/>
            <a:chExt cx="3064" cy="292"/>
          </a:xfrm>
        </p:grpSpPr>
        <p:sp>
          <p:nvSpPr>
            <p:cNvPr id="27688" name="Text Box 35"/>
            <p:cNvSpPr txBox="1">
              <a:spLocks noChangeArrowheads="1"/>
            </p:cNvSpPr>
            <p:nvPr/>
          </p:nvSpPr>
          <p:spPr bwMode="auto">
            <a:xfrm>
              <a:off x="1334" y="265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x</a:t>
              </a:r>
            </a:p>
          </p:txBody>
        </p:sp>
        <p:sp>
          <p:nvSpPr>
            <p:cNvPr id="27689" name="Text Box 39"/>
            <p:cNvSpPr txBox="1">
              <a:spLocks noChangeArrowheads="1"/>
            </p:cNvSpPr>
            <p:nvPr/>
          </p:nvSpPr>
          <p:spPr bwMode="auto">
            <a:xfrm>
              <a:off x="1968" y="2660"/>
              <a:ext cx="8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2</a:t>
              </a:r>
              <a:r>
                <a:rPr lang="en-US" b="1"/>
                <a:t>x</a:t>
              </a:r>
            </a:p>
          </p:txBody>
        </p:sp>
        <p:sp>
          <p:nvSpPr>
            <p:cNvPr id="27690" name="Text Box 40"/>
            <p:cNvSpPr txBox="1">
              <a:spLocks noChangeArrowheads="1"/>
            </p:cNvSpPr>
            <p:nvPr/>
          </p:nvSpPr>
          <p:spPr bwMode="auto">
            <a:xfrm>
              <a:off x="3686" y="2660"/>
              <a:ext cx="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/>
                <a:t>x, y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2127250" y="4787900"/>
            <a:ext cx="4903788" cy="482600"/>
            <a:chOff x="1340" y="2976"/>
            <a:chExt cx="3089" cy="304"/>
          </a:xfrm>
        </p:grpSpPr>
        <p:sp>
          <p:nvSpPr>
            <p:cNvPr id="27685" name="Text Box 36"/>
            <p:cNvSpPr txBox="1">
              <a:spLocks noChangeArrowheads="1"/>
            </p:cNvSpPr>
            <p:nvPr/>
          </p:nvSpPr>
          <p:spPr bwMode="auto">
            <a:xfrm>
              <a:off x="1340" y="299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0</a:t>
              </a:r>
            </a:p>
          </p:txBody>
        </p:sp>
        <p:sp>
          <p:nvSpPr>
            <p:cNvPr id="27686" name="Text Box 41"/>
            <p:cNvSpPr txBox="1">
              <a:spLocks noChangeArrowheads="1"/>
            </p:cNvSpPr>
            <p:nvPr/>
          </p:nvSpPr>
          <p:spPr bwMode="auto">
            <a:xfrm>
              <a:off x="1978" y="2976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2</a:t>
              </a:r>
              <a:r>
                <a:rPr lang="en-US" b="1" i="0">
                  <a:solidFill>
                    <a:srgbClr val="006600"/>
                  </a:solidFill>
                </a:rPr>
                <a:t>(0)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0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7" name="Text Box 44"/>
            <p:cNvSpPr txBox="1">
              <a:spLocks noChangeArrowheads="1"/>
            </p:cNvSpPr>
            <p:nvPr/>
          </p:nvSpPr>
          <p:spPr bwMode="auto">
            <a:xfrm>
              <a:off x="3696" y="2976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0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0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2146300" y="5308600"/>
            <a:ext cx="4884738" cy="469900"/>
            <a:chOff x="1352" y="3304"/>
            <a:chExt cx="3077" cy="296"/>
          </a:xfrm>
        </p:grpSpPr>
        <p:sp>
          <p:nvSpPr>
            <p:cNvPr id="27682" name="Text Box 37"/>
            <p:cNvSpPr txBox="1">
              <a:spLocks noChangeArrowheads="1"/>
            </p:cNvSpPr>
            <p:nvPr/>
          </p:nvSpPr>
          <p:spPr bwMode="auto">
            <a:xfrm>
              <a:off x="1352" y="3304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1</a:t>
              </a:r>
            </a:p>
          </p:txBody>
        </p:sp>
        <p:sp>
          <p:nvSpPr>
            <p:cNvPr id="27683" name="Text Box 42"/>
            <p:cNvSpPr txBox="1">
              <a:spLocks noChangeArrowheads="1"/>
            </p:cNvSpPr>
            <p:nvPr/>
          </p:nvSpPr>
          <p:spPr bwMode="auto">
            <a:xfrm>
              <a:off x="1978" y="3312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2</a:t>
              </a:r>
              <a:r>
                <a:rPr lang="en-US" b="1" i="0">
                  <a:solidFill>
                    <a:srgbClr val="006600"/>
                  </a:solidFill>
                </a:rPr>
                <a:t>(1)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2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4" name="Text Box 45"/>
            <p:cNvSpPr txBox="1">
              <a:spLocks noChangeArrowheads="1"/>
            </p:cNvSpPr>
            <p:nvPr/>
          </p:nvSpPr>
          <p:spPr bwMode="auto">
            <a:xfrm>
              <a:off x="3696" y="3312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1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2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2120900" y="5829300"/>
            <a:ext cx="4910138" cy="482600"/>
            <a:chOff x="1336" y="3632"/>
            <a:chExt cx="3093" cy="304"/>
          </a:xfrm>
        </p:grpSpPr>
        <p:sp>
          <p:nvSpPr>
            <p:cNvPr id="27679" name="Text Box 38"/>
            <p:cNvSpPr txBox="1">
              <a:spLocks noChangeArrowheads="1"/>
            </p:cNvSpPr>
            <p:nvPr/>
          </p:nvSpPr>
          <p:spPr bwMode="auto">
            <a:xfrm>
              <a:off x="1336" y="363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27680" name="Text Box 43"/>
            <p:cNvSpPr txBox="1">
              <a:spLocks noChangeArrowheads="1"/>
            </p:cNvSpPr>
            <p:nvPr/>
          </p:nvSpPr>
          <p:spPr bwMode="auto">
            <a:xfrm>
              <a:off x="1978" y="3648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2</a:t>
              </a:r>
              <a:r>
                <a:rPr lang="en-US" b="1" i="0">
                  <a:solidFill>
                    <a:srgbClr val="006600"/>
                  </a:solidFill>
                </a:rPr>
                <a:t>(2)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4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1" name="Text Box 46"/>
            <p:cNvSpPr txBox="1">
              <a:spLocks noChangeArrowheads="1"/>
            </p:cNvSpPr>
            <p:nvPr/>
          </p:nvSpPr>
          <p:spPr bwMode="auto">
            <a:xfrm>
              <a:off x="3696" y="3648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2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4</a:t>
              </a:r>
              <a:r>
                <a:rPr lang="en-US" b="1" i="0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593725" y="14795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A group of people are tubing down a river at an average speed of 2 mi/h. Write a direct variation equation that gives the number of miles </a:t>
            </a:r>
            <a:r>
              <a:rPr lang="en-US" b="1"/>
              <a:t>y</a:t>
            </a:r>
            <a:r>
              <a:rPr lang="en-US" b="1" i="0"/>
              <a:t> that the people will float in </a:t>
            </a:r>
            <a:r>
              <a:rPr lang="en-US" b="1"/>
              <a:t>x</a:t>
            </a:r>
            <a:r>
              <a:rPr lang="en-US" b="1" i="0"/>
              <a:t> hours. Then graph.</a:t>
            </a:r>
          </a:p>
        </p:txBody>
      </p:sp>
      <p:sp>
        <p:nvSpPr>
          <p:cNvPr id="28675" name="Text Box 7"/>
          <p:cNvSpPr txBox="1">
            <a:spLocks noChangeArrowheads="1"/>
          </p:cNvSpPr>
          <p:nvPr/>
        </p:nvSpPr>
        <p:spPr bwMode="auto">
          <a:xfrm>
            <a:off x="609600" y="34290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</a:t>
            </a:r>
            <a:r>
              <a:rPr lang="en-US" i="0"/>
              <a:t> Graph the points and connect.</a:t>
            </a:r>
            <a:endParaRPr lang="en-US" b="1" i="0"/>
          </a:p>
        </p:txBody>
      </p:sp>
      <p:sp>
        <p:nvSpPr>
          <p:cNvPr id="28676" name="Line 12"/>
          <p:cNvSpPr>
            <a:spLocks noChangeShapeType="1"/>
          </p:cNvSpPr>
          <p:nvPr/>
        </p:nvSpPr>
        <p:spPr bwMode="auto">
          <a:xfrm flipV="1">
            <a:off x="2743200" y="4267200"/>
            <a:ext cx="1524000" cy="2057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7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 Continued</a:t>
            </a:r>
          </a:p>
        </p:txBody>
      </p:sp>
      <p:grpSp>
        <p:nvGrpSpPr>
          <p:cNvPr id="28678" name="Group 20"/>
          <p:cNvGrpSpPr>
            <a:grpSpLocks/>
          </p:cNvGrpSpPr>
          <p:nvPr/>
        </p:nvGrpSpPr>
        <p:grpSpPr bwMode="auto">
          <a:xfrm>
            <a:off x="5029200" y="3352800"/>
            <a:ext cx="2667000" cy="2886075"/>
            <a:chOff x="3168" y="2064"/>
            <a:chExt cx="1680" cy="1818"/>
          </a:xfrm>
        </p:grpSpPr>
        <p:pic>
          <p:nvPicPr>
            <p:cNvPr id="28679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2064"/>
              <a:ext cx="1680" cy="18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0" name="Oval 17"/>
            <p:cNvSpPr>
              <a:spLocks noChangeArrowheads="1"/>
            </p:cNvSpPr>
            <p:nvPr/>
          </p:nvSpPr>
          <p:spPr bwMode="auto">
            <a:xfrm>
              <a:off x="3594" y="343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1" name="Oval 18"/>
            <p:cNvSpPr>
              <a:spLocks noChangeArrowheads="1"/>
            </p:cNvSpPr>
            <p:nvPr/>
          </p:nvSpPr>
          <p:spPr bwMode="auto">
            <a:xfrm>
              <a:off x="3729" y="3154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682" name="Oval 19"/>
            <p:cNvSpPr>
              <a:spLocks noChangeArrowheads="1"/>
            </p:cNvSpPr>
            <p:nvPr/>
          </p:nvSpPr>
          <p:spPr bwMode="auto">
            <a:xfrm>
              <a:off x="3881" y="2853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perimeter </a:t>
            </a:r>
            <a:r>
              <a:rPr lang="en-US" b="1"/>
              <a:t>y</a:t>
            </a:r>
            <a:r>
              <a:rPr lang="en-US" b="1" i="0"/>
              <a:t> of a square varies directly with its side length </a:t>
            </a:r>
            <a:r>
              <a:rPr lang="en-US" b="1"/>
              <a:t>x</a:t>
            </a:r>
            <a:r>
              <a:rPr lang="en-US" b="1" i="0"/>
              <a:t>. Write a direct variation equation for this relationship. Then graph.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838200" y="3124200"/>
            <a:ext cx="646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1 </a:t>
            </a:r>
            <a:r>
              <a:rPr lang="en-US" i="0"/>
              <a:t>Write a direct variation equation.</a:t>
            </a:r>
            <a:endParaRPr lang="en-US" b="1" i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990600" y="3892550"/>
            <a:ext cx="7467600" cy="482600"/>
            <a:chOff x="624" y="2432"/>
            <a:chExt cx="4704" cy="304"/>
          </a:xfrm>
        </p:grpSpPr>
        <p:sp>
          <p:nvSpPr>
            <p:cNvPr id="29708" name="Text Box 8"/>
            <p:cNvSpPr txBox="1">
              <a:spLocks noChangeArrowheads="1"/>
            </p:cNvSpPr>
            <p:nvPr/>
          </p:nvSpPr>
          <p:spPr bwMode="auto">
            <a:xfrm>
              <a:off x="624" y="2448"/>
              <a:ext cx="1180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perimeter</a:t>
              </a:r>
            </a:p>
          </p:txBody>
        </p:sp>
        <p:sp>
          <p:nvSpPr>
            <p:cNvPr id="29709" name="Text Box 9"/>
            <p:cNvSpPr txBox="1">
              <a:spLocks noChangeArrowheads="1"/>
            </p:cNvSpPr>
            <p:nvPr/>
          </p:nvSpPr>
          <p:spPr bwMode="auto">
            <a:xfrm>
              <a:off x="1945" y="2436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=</a:t>
              </a:r>
            </a:p>
          </p:txBody>
        </p:sp>
        <p:sp>
          <p:nvSpPr>
            <p:cNvPr id="29710" name="Text Box 10"/>
            <p:cNvSpPr txBox="1">
              <a:spLocks noChangeArrowheads="1"/>
            </p:cNvSpPr>
            <p:nvPr/>
          </p:nvSpPr>
          <p:spPr bwMode="auto">
            <a:xfrm>
              <a:off x="2570" y="2444"/>
              <a:ext cx="875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4 sides</a:t>
              </a:r>
            </a:p>
          </p:txBody>
        </p:sp>
        <p:sp>
          <p:nvSpPr>
            <p:cNvPr id="29711" name="Text Box 11"/>
            <p:cNvSpPr txBox="1">
              <a:spLocks noChangeArrowheads="1"/>
            </p:cNvSpPr>
            <p:nvPr/>
          </p:nvSpPr>
          <p:spPr bwMode="auto">
            <a:xfrm>
              <a:off x="3665" y="2432"/>
              <a:ext cx="714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times</a:t>
              </a:r>
            </a:p>
          </p:txBody>
        </p:sp>
        <p:sp>
          <p:nvSpPr>
            <p:cNvPr id="29712" name="Text Box 12"/>
            <p:cNvSpPr txBox="1">
              <a:spLocks noChangeArrowheads="1"/>
            </p:cNvSpPr>
            <p:nvPr/>
          </p:nvSpPr>
          <p:spPr bwMode="auto">
            <a:xfrm>
              <a:off x="4478" y="2448"/>
              <a:ext cx="850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length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622425" y="4772025"/>
            <a:ext cx="6378575" cy="485775"/>
            <a:chOff x="1022" y="2986"/>
            <a:chExt cx="4018" cy="306"/>
          </a:xfrm>
        </p:grpSpPr>
        <p:sp>
          <p:nvSpPr>
            <p:cNvPr id="29703" name="Text Box 14"/>
            <p:cNvSpPr txBox="1">
              <a:spLocks noChangeArrowheads="1"/>
            </p:cNvSpPr>
            <p:nvPr/>
          </p:nvSpPr>
          <p:spPr bwMode="auto">
            <a:xfrm>
              <a:off x="1022" y="2986"/>
              <a:ext cx="22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</a:t>
              </a:r>
            </a:p>
          </p:txBody>
        </p:sp>
        <p:sp>
          <p:nvSpPr>
            <p:cNvPr id="29704" name="Text Box 15"/>
            <p:cNvSpPr txBox="1">
              <a:spLocks noChangeArrowheads="1"/>
            </p:cNvSpPr>
            <p:nvPr/>
          </p:nvSpPr>
          <p:spPr bwMode="auto">
            <a:xfrm>
              <a:off x="1935" y="3004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=</a:t>
              </a:r>
            </a:p>
          </p:txBody>
        </p:sp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2915" y="3004"/>
              <a:ext cx="253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4</a:t>
              </a:r>
            </a:p>
          </p:txBody>
        </p:sp>
        <p:sp>
          <p:nvSpPr>
            <p:cNvPr id="29706" name="Text Box 17"/>
            <p:cNvSpPr txBox="1">
              <a:spLocks noChangeArrowheads="1"/>
            </p:cNvSpPr>
            <p:nvPr/>
          </p:nvSpPr>
          <p:spPr bwMode="auto">
            <a:xfrm>
              <a:off x="3950" y="3004"/>
              <a:ext cx="226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•</a:t>
              </a:r>
            </a:p>
          </p:txBody>
        </p:sp>
        <p:sp>
          <p:nvSpPr>
            <p:cNvPr id="29707" name="Text Box 18"/>
            <p:cNvSpPr txBox="1">
              <a:spLocks noChangeArrowheads="1"/>
            </p:cNvSpPr>
            <p:nvPr/>
          </p:nvSpPr>
          <p:spPr bwMode="auto">
            <a:xfrm>
              <a:off x="4796" y="3000"/>
              <a:ext cx="24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838200" y="3063875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2 </a:t>
            </a:r>
            <a:r>
              <a:rPr lang="en-US" i="0"/>
              <a:t>Choose values of </a:t>
            </a:r>
            <a:r>
              <a:rPr lang="en-US"/>
              <a:t>x</a:t>
            </a:r>
            <a:r>
              <a:rPr lang="en-US" i="0"/>
              <a:t> and generate ordered pairs.</a:t>
            </a:r>
            <a:endParaRPr lang="en-US" b="1" i="0"/>
          </a:p>
        </p:txBody>
      </p:sp>
      <p:graphicFrame>
        <p:nvGraphicFramePr>
          <p:cNvPr id="199687" name="Group 7"/>
          <p:cNvGraphicFramePr>
            <a:graphicFrameLocks noGrp="1"/>
          </p:cNvGraphicFramePr>
          <p:nvPr/>
        </p:nvGraphicFramePr>
        <p:xfrm>
          <a:off x="1828800" y="4038600"/>
          <a:ext cx="5410200" cy="2073276"/>
        </p:xfrm>
        <a:graphic>
          <a:graphicData uri="http://schemas.openxmlformats.org/drawingml/2006/table">
            <a:tbl>
              <a:tblPr/>
              <a:tblGrid>
                <a:gridCol w="990600"/>
                <a:gridCol w="2819400"/>
                <a:gridCol w="1600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117725" y="4064000"/>
            <a:ext cx="4864100" cy="463550"/>
            <a:chOff x="1334" y="2656"/>
            <a:chExt cx="3064" cy="292"/>
          </a:xfrm>
        </p:grpSpPr>
        <p:sp>
          <p:nvSpPr>
            <p:cNvPr id="30760" name="Text Box 30"/>
            <p:cNvSpPr txBox="1">
              <a:spLocks noChangeArrowheads="1"/>
            </p:cNvSpPr>
            <p:nvPr/>
          </p:nvSpPr>
          <p:spPr bwMode="auto">
            <a:xfrm>
              <a:off x="1334" y="265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x</a:t>
              </a:r>
            </a:p>
          </p:txBody>
        </p:sp>
        <p:sp>
          <p:nvSpPr>
            <p:cNvPr id="30761" name="Text Box 31"/>
            <p:cNvSpPr txBox="1">
              <a:spLocks noChangeArrowheads="1"/>
            </p:cNvSpPr>
            <p:nvPr/>
          </p:nvSpPr>
          <p:spPr bwMode="auto">
            <a:xfrm>
              <a:off x="1968" y="2660"/>
              <a:ext cx="8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4</a:t>
              </a:r>
              <a:r>
                <a:rPr lang="en-US" b="1"/>
                <a:t>x</a:t>
              </a:r>
            </a:p>
          </p:txBody>
        </p:sp>
        <p:sp>
          <p:nvSpPr>
            <p:cNvPr id="30762" name="Text Box 32"/>
            <p:cNvSpPr txBox="1">
              <a:spLocks noChangeArrowheads="1"/>
            </p:cNvSpPr>
            <p:nvPr/>
          </p:nvSpPr>
          <p:spPr bwMode="auto">
            <a:xfrm>
              <a:off x="3686" y="2660"/>
              <a:ext cx="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/>
                <a:t>x, y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2127250" y="4572000"/>
            <a:ext cx="4903788" cy="482600"/>
            <a:chOff x="1340" y="2976"/>
            <a:chExt cx="3089" cy="304"/>
          </a:xfrm>
        </p:grpSpPr>
        <p:sp>
          <p:nvSpPr>
            <p:cNvPr id="30757" name="Text Box 34"/>
            <p:cNvSpPr txBox="1">
              <a:spLocks noChangeArrowheads="1"/>
            </p:cNvSpPr>
            <p:nvPr/>
          </p:nvSpPr>
          <p:spPr bwMode="auto">
            <a:xfrm>
              <a:off x="1340" y="299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0</a:t>
              </a:r>
            </a:p>
          </p:txBody>
        </p:sp>
        <p:sp>
          <p:nvSpPr>
            <p:cNvPr id="30758" name="Text Box 35"/>
            <p:cNvSpPr txBox="1">
              <a:spLocks noChangeArrowheads="1"/>
            </p:cNvSpPr>
            <p:nvPr/>
          </p:nvSpPr>
          <p:spPr bwMode="auto">
            <a:xfrm>
              <a:off x="1978" y="2976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4</a:t>
              </a:r>
              <a:r>
                <a:rPr lang="en-US" b="1" i="0">
                  <a:solidFill>
                    <a:srgbClr val="006600"/>
                  </a:solidFill>
                </a:rPr>
                <a:t>(0)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0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9" name="Text Box 36"/>
            <p:cNvSpPr txBox="1">
              <a:spLocks noChangeArrowheads="1"/>
            </p:cNvSpPr>
            <p:nvPr/>
          </p:nvSpPr>
          <p:spPr bwMode="auto">
            <a:xfrm>
              <a:off x="3696" y="2976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0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0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2146300" y="5092700"/>
            <a:ext cx="4884738" cy="469900"/>
            <a:chOff x="1352" y="3304"/>
            <a:chExt cx="3077" cy="296"/>
          </a:xfrm>
        </p:grpSpPr>
        <p:sp>
          <p:nvSpPr>
            <p:cNvPr id="30754" name="Text Box 38"/>
            <p:cNvSpPr txBox="1">
              <a:spLocks noChangeArrowheads="1"/>
            </p:cNvSpPr>
            <p:nvPr/>
          </p:nvSpPr>
          <p:spPr bwMode="auto">
            <a:xfrm>
              <a:off x="1352" y="3304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1</a:t>
              </a:r>
            </a:p>
          </p:txBody>
        </p:sp>
        <p:sp>
          <p:nvSpPr>
            <p:cNvPr id="30755" name="Text Box 39"/>
            <p:cNvSpPr txBox="1">
              <a:spLocks noChangeArrowheads="1"/>
            </p:cNvSpPr>
            <p:nvPr/>
          </p:nvSpPr>
          <p:spPr bwMode="auto">
            <a:xfrm>
              <a:off x="1978" y="3312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4</a:t>
              </a:r>
              <a:r>
                <a:rPr lang="en-US" b="1" i="0">
                  <a:solidFill>
                    <a:srgbClr val="006600"/>
                  </a:solidFill>
                </a:rPr>
                <a:t>(1)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4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6" name="Text Box 40"/>
            <p:cNvSpPr txBox="1">
              <a:spLocks noChangeArrowheads="1"/>
            </p:cNvSpPr>
            <p:nvPr/>
          </p:nvSpPr>
          <p:spPr bwMode="auto">
            <a:xfrm>
              <a:off x="3696" y="3312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1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4</a:t>
              </a:r>
              <a:r>
                <a:rPr lang="en-US" b="1" i="0"/>
                <a:t>)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120900" y="5613400"/>
            <a:ext cx="4910138" cy="482600"/>
            <a:chOff x="1336" y="3632"/>
            <a:chExt cx="3093" cy="304"/>
          </a:xfrm>
        </p:grpSpPr>
        <p:sp>
          <p:nvSpPr>
            <p:cNvPr id="30751" name="Text Box 42"/>
            <p:cNvSpPr txBox="1">
              <a:spLocks noChangeArrowheads="1"/>
            </p:cNvSpPr>
            <p:nvPr/>
          </p:nvSpPr>
          <p:spPr bwMode="auto">
            <a:xfrm>
              <a:off x="1336" y="363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30752" name="Text Box 43"/>
            <p:cNvSpPr txBox="1">
              <a:spLocks noChangeArrowheads="1"/>
            </p:cNvSpPr>
            <p:nvPr/>
          </p:nvSpPr>
          <p:spPr bwMode="auto">
            <a:xfrm>
              <a:off x="1978" y="3648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/>
                <a:t>y = </a:t>
              </a:r>
              <a:r>
                <a:rPr lang="en-US" b="1" i="0"/>
                <a:t>4</a:t>
              </a:r>
              <a:r>
                <a:rPr lang="en-US" b="1" i="0">
                  <a:solidFill>
                    <a:srgbClr val="006600"/>
                  </a:solidFill>
                </a:rPr>
                <a:t>(2)</a:t>
              </a:r>
              <a:r>
                <a:rPr lang="en-US" b="1" i="0"/>
                <a:t> = </a:t>
              </a:r>
              <a:r>
                <a:rPr lang="en-US" b="1" i="0">
                  <a:solidFill>
                    <a:schemeClr val="accent2"/>
                  </a:solidFill>
                </a:rPr>
                <a:t>8</a:t>
              </a:r>
              <a:endParaRPr 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3" name="Text Box 44"/>
            <p:cNvSpPr txBox="1">
              <a:spLocks noChangeArrowheads="1"/>
            </p:cNvSpPr>
            <p:nvPr/>
          </p:nvSpPr>
          <p:spPr bwMode="auto">
            <a:xfrm>
              <a:off x="3696" y="3648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1" i="0"/>
                <a:t>(</a:t>
              </a:r>
              <a:r>
                <a:rPr lang="en-US" b="1" i="0">
                  <a:solidFill>
                    <a:srgbClr val="006600"/>
                  </a:solidFill>
                </a:rPr>
                <a:t>2</a:t>
              </a:r>
              <a:r>
                <a:rPr lang="en-US" b="1" i="0"/>
                <a:t>,</a:t>
              </a:r>
              <a:r>
                <a:rPr lang="en-US" b="1"/>
                <a:t> </a:t>
              </a:r>
              <a:r>
                <a:rPr lang="en-US" b="1" i="0">
                  <a:solidFill>
                    <a:schemeClr val="accent2"/>
                  </a:solidFill>
                </a:rPr>
                <a:t>8</a:t>
              </a:r>
              <a:r>
                <a:rPr lang="en-US" b="1" i="0"/>
                <a:t>)</a:t>
              </a:r>
            </a:p>
          </p:txBody>
        </p:sp>
      </p:grpSp>
      <p:sp>
        <p:nvSpPr>
          <p:cNvPr id="30750" name="Text Box 45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perimeter </a:t>
            </a:r>
            <a:r>
              <a:rPr lang="en-US" b="1"/>
              <a:t>y</a:t>
            </a:r>
            <a:r>
              <a:rPr lang="en-US" b="1" i="0"/>
              <a:t> of a square varies directly with its side length </a:t>
            </a:r>
            <a:r>
              <a:rPr lang="en-US" b="1"/>
              <a:t>x</a:t>
            </a:r>
            <a:r>
              <a:rPr lang="en-US" b="1" i="0"/>
              <a:t>. Write a direct variation equation for this relationship. Then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438400"/>
            <a:ext cx="8153400" cy="83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2800" i="0"/>
              <a:t>Identify, write, and graph direct variation.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11" name="Text Box 7"/>
          <p:cNvSpPr txBox="1">
            <a:spLocks noChangeArrowheads="1"/>
          </p:cNvSpPr>
          <p:nvPr/>
        </p:nvSpPr>
        <p:spPr bwMode="auto">
          <a:xfrm>
            <a:off x="898525" y="3048000"/>
            <a:ext cx="382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Step 3</a:t>
            </a:r>
            <a:r>
              <a:rPr lang="en-US" i="0"/>
              <a:t> Graph the points and connect.</a:t>
            </a:r>
            <a:endParaRPr lang="en-US" b="1" i="0"/>
          </a:p>
        </p:txBody>
      </p:sp>
      <p:sp>
        <p:nvSpPr>
          <p:cNvPr id="31747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8" name="Text Box 14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The perimeter </a:t>
            </a:r>
            <a:r>
              <a:rPr lang="en-US" b="1"/>
              <a:t>y</a:t>
            </a:r>
            <a:r>
              <a:rPr lang="en-US" b="1" i="0"/>
              <a:t> of a square varies directly with its side length </a:t>
            </a:r>
            <a:r>
              <a:rPr lang="en-US" b="1"/>
              <a:t>x</a:t>
            </a:r>
            <a:r>
              <a:rPr lang="en-US" b="1" i="0"/>
              <a:t>. Write a direct variation equation for this relationship. Then graph.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419600" y="2819400"/>
            <a:ext cx="2543175" cy="2800350"/>
            <a:chOff x="2928" y="1776"/>
            <a:chExt cx="1602" cy="1764"/>
          </a:xfrm>
        </p:grpSpPr>
        <p:pic>
          <p:nvPicPr>
            <p:cNvPr id="31750" name="Picture 1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776"/>
              <a:ext cx="1602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1" name="Oval 16"/>
            <p:cNvSpPr>
              <a:spLocks noChangeArrowheads="1"/>
            </p:cNvSpPr>
            <p:nvPr/>
          </p:nvSpPr>
          <p:spPr bwMode="auto">
            <a:xfrm>
              <a:off x="3216" y="3148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1752" name="Oval 17"/>
            <p:cNvSpPr>
              <a:spLocks noChangeArrowheads="1"/>
            </p:cNvSpPr>
            <p:nvPr/>
          </p:nvSpPr>
          <p:spPr bwMode="auto">
            <a:xfrm>
              <a:off x="3460" y="269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1753" name="Oval 18"/>
            <p:cNvSpPr>
              <a:spLocks noChangeArrowheads="1"/>
            </p:cNvSpPr>
            <p:nvPr/>
          </p:nvSpPr>
          <p:spPr bwMode="auto">
            <a:xfrm>
              <a:off x="3703" y="221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619125" y="1422400"/>
            <a:ext cx="8016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each equation represents a direct variation. If so, identify the constant of variation.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609600" y="2641600"/>
            <a:ext cx="183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1.</a:t>
            </a:r>
            <a:r>
              <a:rPr lang="en-US"/>
              <a:t> </a:t>
            </a:r>
            <a:r>
              <a:rPr lang="en-US" i="0"/>
              <a:t>2</a:t>
            </a:r>
            <a:r>
              <a:rPr lang="en-US"/>
              <a:t>y = </a:t>
            </a:r>
            <a:r>
              <a:rPr lang="en-US" i="0"/>
              <a:t>6</a:t>
            </a:r>
            <a:r>
              <a:rPr lang="en-US"/>
              <a:t>x</a:t>
            </a:r>
          </a:p>
        </p:txBody>
      </p: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2681288" y="2647950"/>
            <a:ext cx="114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yes; 3</a:t>
            </a:r>
          </a:p>
        </p:txBody>
      </p:sp>
      <p:sp>
        <p:nvSpPr>
          <p:cNvPr id="32774" name="Text Box 11"/>
          <p:cNvSpPr txBox="1">
            <a:spLocks noChangeArrowheads="1"/>
          </p:cNvSpPr>
          <p:nvPr/>
        </p:nvSpPr>
        <p:spPr bwMode="auto">
          <a:xfrm>
            <a:off x="612775" y="3143250"/>
            <a:ext cx="243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2.</a:t>
            </a:r>
            <a:r>
              <a:rPr lang="en-US"/>
              <a:t> </a:t>
            </a:r>
            <a:r>
              <a:rPr lang="en-US" i="0"/>
              <a:t>3</a:t>
            </a:r>
            <a:r>
              <a:rPr lang="en-US"/>
              <a:t>x = </a:t>
            </a:r>
            <a:r>
              <a:rPr lang="en-US" i="0"/>
              <a:t>4</a:t>
            </a:r>
            <a:r>
              <a:rPr lang="en-US"/>
              <a:t>y </a:t>
            </a:r>
            <a:r>
              <a:rPr lang="en-US" i="0"/>
              <a:t>– 7</a:t>
            </a:r>
            <a:endParaRPr lang="en-US"/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3338513" y="3130550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32776" name="Text Box 13"/>
          <p:cNvSpPr txBox="1">
            <a:spLocks noChangeArrowheads="1"/>
          </p:cNvSpPr>
          <p:nvPr/>
        </p:nvSpPr>
        <p:spPr bwMode="auto">
          <a:xfrm rot="10800000" flipV="1">
            <a:off x="635000" y="3600450"/>
            <a:ext cx="8132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each relationship is a direct variation. Explain.</a:t>
            </a:r>
          </a:p>
        </p:txBody>
      </p:sp>
      <p:sp>
        <p:nvSpPr>
          <p:cNvPr id="32777" name="Text Box 15"/>
          <p:cNvSpPr txBox="1">
            <a:spLocks noChangeArrowheads="1"/>
          </p:cNvSpPr>
          <p:nvPr/>
        </p:nvSpPr>
        <p:spPr bwMode="auto">
          <a:xfrm>
            <a:off x="622300" y="443865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3.</a:t>
            </a:r>
          </a:p>
        </p:txBody>
      </p:sp>
      <p:sp>
        <p:nvSpPr>
          <p:cNvPr id="32778" name="Text Box 72"/>
          <p:cNvSpPr txBox="1">
            <a:spLocks noChangeArrowheads="1"/>
          </p:cNvSpPr>
          <p:nvPr/>
        </p:nvSpPr>
        <p:spPr bwMode="auto">
          <a:xfrm>
            <a:off x="4826000" y="443865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4.</a:t>
            </a:r>
          </a:p>
        </p:txBody>
      </p:sp>
      <p:pic>
        <p:nvPicPr>
          <p:cNvPr id="202836" name="Picture 8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00" y="5657850"/>
            <a:ext cx="30861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2842" name="Picture 9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5657850"/>
            <a:ext cx="19907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9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4438650"/>
            <a:ext cx="20383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2" name="Picture 9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438650"/>
            <a:ext cx="1962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1" grpId="0"/>
      <p:bldP spid="20276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533400" y="1600200"/>
            <a:ext cx="7248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b="1" i="0"/>
              <a:t>5. </a:t>
            </a:r>
            <a:r>
              <a:rPr lang="en-US" i="0"/>
              <a:t>The value of </a:t>
            </a:r>
            <a:r>
              <a:rPr lang="en-US"/>
              <a:t>y </a:t>
            </a:r>
            <a:r>
              <a:rPr lang="en-US" i="0"/>
              <a:t>varies directly with </a:t>
            </a:r>
            <a:r>
              <a:rPr lang="en-US"/>
              <a:t>x, </a:t>
            </a:r>
            <a:r>
              <a:rPr lang="en-US" i="0"/>
              <a:t>and </a:t>
            </a:r>
          </a:p>
          <a:p>
            <a:pPr>
              <a:spcBef>
                <a:spcPct val="0"/>
              </a:spcBef>
            </a:pPr>
            <a:r>
              <a:rPr lang="en-US"/>
              <a:t>	y = </a:t>
            </a:r>
            <a:r>
              <a:rPr lang="en-US" i="0"/>
              <a:t>–8 when </a:t>
            </a:r>
            <a:r>
              <a:rPr lang="en-US"/>
              <a:t>x</a:t>
            </a:r>
            <a:r>
              <a:rPr lang="en-US" i="0"/>
              <a:t> = 20. Find </a:t>
            </a:r>
            <a:r>
              <a:rPr lang="en-US"/>
              <a:t>y </a:t>
            </a:r>
            <a:r>
              <a:rPr lang="en-US" i="0"/>
              <a:t>when </a:t>
            </a:r>
            <a:r>
              <a:rPr lang="en-US"/>
              <a:t>x</a:t>
            </a:r>
            <a:r>
              <a:rPr lang="en-US" i="0"/>
              <a:t> = –4.  </a:t>
            </a:r>
          </a:p>
        </p:txBody>
      </p:sp>
      <p:sp>
        <p:nvSpPr>
          <p:cNvPr id="203784" name="Text Box 8"/>
          <p:cNvSpPr txBox="1">
            <a:spLocks noChangeArrowheads="1"/>
          </p:cNvSpPr>
          <p:nvPr/>
        </p:nvSpPr>
        <p:spPr bwMode="auto">
          <a:xfrm>
            <a:off x="7566025" y="1938338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>
                <a:solidFill>
                  <a:srgbClr val="FF3300"/>
                </a:solidFill>
              </a:rPr>
              <a:t>1.6</a:t>
            </a:r>
          </a:p>
        </p:txBody>
      </p:sp>
      <p:sp>
        <p:nvSpPr>
          <p:cNvPr id="33797" name="Text Box 9"/>
          <p:cNvSpPr txBox="1">
            <a:spLocks noChangeArrowheads="1"/>
          </p:cNvSpPr>
          <p:nvPr/>
        </p:nvSpPr>
        <p:spPr bwMode="auto">
          <a:xfrm>
            <a:off x="536575" y="2514600"/>
            <a:ext cx="7388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6. </a:t>
            </a:r>
            <a:r>
              <a:rPr lang="en-US" i="0"/>
              <a:t>Apples cost $0.80 per pound. The equation </a:t>
            </a:r>
            <a:r>
              <a:rPr lang="en-US"/>
              <a:t>y</a:t>
            </a:r>
            <a:r>
              <a:rPr lang="en-US" i="0"/>
              <a:t> = 0.8</a:t>
            </a:r>
            <a:r>
              <a:rPr lang="en-US"/>
              <a:t>x</a:t>
            </a:r>
            <a:r>
              <a:rPr lang="en-US" i="0"/>
              <a:t> describes the cost </a:t>
            </a:r>
            <a:r>
              <a:rPr lang="en-US"/>
              <a:t>y</a:t>
            </a:r>
            <a:r>
              <a:rPr lang="en-US" i="0"/>
              <a:t> of </a:t>
            </a:r>
            <a:r>
              <a:rPr lang="en-US"/>
              <a:t>x</a:t>
            </a:r>
            <a:r>
              <a:rPr lang="en-US" i="0"/>
              <a:t> pounds of apples. Graph this direct variation.</a:t>
            </a:r>
            <a:endParaRPr lang="en-US" b="1" i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590800" y="3810000"/>
            <a:ext cx="2536825" cy="2667000"/>
            <a:chOff x="1632" y="2400"/>
            <a:chExt cx="1598" cy="1680"/>
          </a:xfrm>
        </p:grpSpPr>
        <p:pic>
          <p:nvPicPr>
            <p:cNvPr id="33799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400"/>
              <a:ext cx="1598" cy="1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0" name="Rectangle 14"/>
            <p:cNvSpPr>
              <a:spLocks noChangeArrowheads="1"/>
            </p:cNvSpPr>
            <p:nvPr/>
          </p:nvSpPr>
          <p:spPr bwMode="auto">
            <a:xfrm>
              <a:off x="1872" y="2784"/>
              <a:ext cx="192" cy="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801" name="Text Box 15"/>
            <p:cNvSpPr txBox="1">
              <a:spLocks noChangeArrowheads="1"/>
            </p:cNvSpPr>
            <p:nvPr/>
          </p:nvSpPr>
          <p:spPr bwMode="auto">
            <a:xfrm>
              <a:off x="1872" y="3312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i="0">
                  <a:solidFill>
                    <a:srgbClr val="FF3399"/>
                  </a:solidFill>
                </a:rPr>
                <a:t>2</a:t>
              </a:r>
            </a:p>
          </p:txBody>
        </p:sp>
        <p:sp>
          <p:nvSpPr>
            <p:cNvPr id="33802" name="Text Box 16"/>
            <p:cNvSpPr txBox="1">
              <a:spLocks noChangeArrowheads="1"/>
            </p:cNvSpPr>
            <p:nvPr/>
          </p:nvSpPr>
          <p:spPr bwMode="auto">
            <a:xfrm>
              <a:off x="1879" y="3051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i="0">
                  <a:solidFill>
                    <a:srgbClr val="FF3399"/>
                  </a:solidFill>
                </a:rPr>
                <a:t>4</a:t>
              </a:r>
            </a:p>
          </p:txBody>
        </p:sp>
        <p:sp>
          <p:nvSpPr>
            <p:cNvPr id="33803" name="Text Box 17"/>
            <p:cNvSpPr txBox="1">
              <a:spLocks noChangeArrowheads="1"/>
            </p:cNvSpPr>
            <p:nvPr/>
          </p:nvSpPr>
          <p:spPr bwMode="auto">
            <a:xfrm>
              <a:off x="1879" y="2791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1600" i="0">
                  <a:solidFill>
                    <a:srgbClr val="FF3399"/>
                  </a:solidFill>
                </a:rPr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3300"/>
                </a:solidFill>
                <a:latin typeface="Arial Black" pitchFamily="34" charset="0"/>
              </a:rPr>
              <a:t>Vocabulary</a:t>
            </a:r>
          </a:p>
        </p:txBody>
      </p:sp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914400" y="20193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direct variation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 i="0"/>
              <a:t>constant of variation</a:t>
            </a:r>
            <a:endParaRPr lang="en-US" altLang="en-US" sz="3200" i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07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A recipe for paella calls for 1 cup of rice to make 5 servings. In other words, a chef needs 1 cup of rice for every 5 servings.   </a:t>
            </a:r>
          </a:p>
        </p:txBody>
      </p:sp>
      <p:sp>
        <p:nvSpPr>
          <p:cNvPr id="155725" name="Text Box 77"/>
          <p:cNvSpPr txBox="1">
            <a:spLocks noChangeArrowheads="1"/>
          </p:cNvSpPr>
          <p:nvPr/>
        </p:nvSpPr>
        <p:spPr bwMode="auto">
          <a:xfrm>
            <a:off x="533400" y="41910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equation </a:t>
            </a:r>
            <a:r>
              <a:rPr lang="en-US"/>
              <a:t>y </a:t>
            </a:r>
            <a:r>
              <a:rPr lang="en-US" i="0"/>
              <a:t>= 5</a:t>
            </a:r>
            <a:r>
              <a:rPr lang="en-US"/>
              <a:t>x</a:t>
            </a:r>
            <a:r>
              <a:rPr lang="en-US" i="0"/>
              <a:t> describes this relationship. In this relationship, the number of servings </a:t>
            </a:r>
            <a:r>
              <a:rPr lang="en-US"/>
              <a:t>varies directly </a:t>
            </a:r>
            <a:r>
              <a:rPr lang="en-US" i="0"/>
              <a:t>with the number of cups of rice.</a:t>
            </a:r>
          </a:p>
        </p:txBody>
      </p:sp>
      <p:pic>
        <p:nvPicPr>
          <p:cNvPr id="6148" name="Picture 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971800"/>
            <a:ext cx="37814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7086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A </a:t>
            </a:r>
            <a:r>
              <a:rPr lang="en-US" b="1" i="0" u="sng"/>
              <a:t>direct variation</a:t>
            </a:r>
            <a:r>
              <a:rPr lang="en-US" i="0"/>
              <a:t> is a special type of linear relationship that can be written in the form </a:t>
            </a:r>
            <a:r>
              <a:rPr lang="en-US"/>
              <a:t>y = kx</a:t>
            </a:r>
            <a:r>
              <a:rPr lang="en-US" i="0"/>
              <a:t>, where </a:t>
            </a:r>
            <a:r>
              <a:rPr lang="en-US"/>
              <a:t>k</a:t>
            </a:r>
            <a:r>
              <a:rPr lang="en-US" i="0"/>
              <a:t> is a nonzero constant called the </a:t>
            </a:r>
            <a:r>
              <a:rPr lang="en-US" b="1" i="0" u="sng"/>
              <a:t>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Identifying Direct Variations from Equations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52400" y="25908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 </a:t>
            </a:r>
            <a:r>
              <a:rPr lang="en-US" b="1"/>
              <a:t>y = </a:t>
            </a:r>
            <a:r>
              <a:rPr lang="en-US" b="1" i="0"/>
              <a:t>3</a:t>
            </a:r>
            <a:r>
              <a:rPr lang="en-US" b="1"/>
              <a:t>x</a:t>
            </a:r>
            <a:endParaRPr lang="en-US" b="1" i="0"/>
          </a:p>
        </p:txBody>
      </p:sp>
      <p:sp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228600" y="327660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equation represents a direct variation because it is in the form of </a:t>
            </a:r>
            <a:r>
              <a:rPr lang="en-US"/>
              <a:t>y = kx</a:t>
            </a:r>
            <a:r>
              <a:rPr lang="en-US" i="0"/>
              <a:t>. The constant of variation is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1225" y="269875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3</a:t>
            </a:r>
            <a:r>
              <a:rPr lang="en-US" b="1"/>
              <a:t>x</a:t>
            </a:r>
            <a:r>
              <a:rPr lang="en-US" b="1" i="0"/>
              <a:t> + </a:t>
            </a:r>
            <a:r>
              <a:rPr lang="en-US" b="1"/>
              <a:t>y</a:t>
            </a:r>
            <a:r>
              <a:rPr lang="en-US" b="1" i="0"/>
              <a:t> = 8</a:t>
            </a:r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4137025" y="27146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the equation for y.</a:t>
            </a: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137025" y="31400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3x is added to y, subtract 3x from both sides.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85800" y="3124200"/>
            <a:ext cx="3276600" cy="914400"/>
            <a:chOff x="432" y="1968"/>
            <a:chExt cx="2064" cy="576"/>
          </a:xfrm>
        </p:grpSpPr>
        <p:sp>
          <p:nvSpPr>
            <p:cNvPr id="9225" name="Text Box 6"/>
            <p:cNvSpPr txBox="1">
              <a:spLocks noChangeArrowheads="1"/>
            </p:cNvSpPr>
            <p:nvPr/>
          </p:nvSpPr>
          <p:spPr bwMode="auto">
            <a:xfrm>
              <a:off x="432" y="1968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–3</a:t>
              </a:r>
              <a:r>
                <a:rPr lang="en-US">
                  <a:solidFill>
                    <a:srgbClr val="FF3300"/>
                  </a:solidFill>
                </a:rPr>
                <a:t>x          </a:t>
              </a:r>
              <a:r>
                <a:rPr lang="en-US" i="0">
                  <a:solidFill>
                    <a:srgbClr val="FF3300"/>
                  </a:solidFill>
                </a:rPr>
                <a:t>–3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40" y="220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7" name="Line 8"/>
            <p:cNvSpPr>
              <a:spLocks noChangeShapeType="1"/>
            </p:cNvSpPr>
            <p:nvPr/>
          </p:nvSpPr>
          <p:spPr bwMode="auto">
            <a:xfrm>
              <a:off x="1400" y="220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1118" y="2256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/>
                <a:t>y = </a:t>
              </a:r>
              <a:r>
                <a:rPr lang="en-US" i="0"/>
                <a:t>–3</a:t>
              </a:r>
              <a:r>
                <a:rPr lang="en-US"/>
                <a:t>x + </a:t>
              </a:r>
              <a:r>
                <a:rPr lang="en-US" i="0"/>
                <a:t>8</a:t>
              </a:r>
            </a:p>
          </p:txBody>
        </p:sp>
      </p:grp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381000" y="44196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This equation is not a direct variation because it cannot be written in the form </a:t>
            </a:r>
            <a:r>
              <a:rPr lang="en-US"/>
              <a:t>y = kx.</a:t>
            </a:r>
            <a:endParaRPr lang="en-US" i="0"/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Identifying Direct Variations from Equations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9" grpId="0"/>
      <p:bldP spid="180233" grpId="0"/>
      <p:bldP spid="1802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685800" y="2438400"/>
            <a:ext cx="240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–4</a:t>
            </a:r>
            <a:r>
              <a:rPr lang="en-US" b="1"/>
              <a:t>x</a:t>
            </a:r>
            <a:r>
              <a:rPr lang="en-US" b="1" i="0"/>
              <a:t> + 3</a:t>
            </a:r>
            <a:r>
              <a:rPr lang="en-US" b="1"/>
              <a:t>y</a:t>
            </a:r>
            <a:r>
              <a:rPr lang="en-US" b="1" i="0"/>
              <a:t> = 0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4137025" y="24860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Solve the equation for y.</a:t>
            </a:r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4137025" y="29114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–4x is added to 3y, add 4x to both sides.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57200" y="2743200"/>
            <a:ext cx="2882900" cy="804863"/>
            <a:chOff x="288" y="1728"/>
            <a:chExt cx="1816" cy="507"/>
          </a:xfrm>
        </p:grpSpPr>
        <p:sp>
          <p:nvSpPr>
            <p:cNvPr id="10254" name="Text Box 9"/>
            <p:cNvSpPr txBox="1">
              <a:spLocks noChangeArrowheads="1"/>
            </p:cNvSpPr>
            <p:nvPr/>
          </p:nvSpPr>
          <p:spPr bwMode="auto">
            <a:xfrm>
              <a:off x="288" y="1728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>
                  <a:solidFill>
                    <a:srgbClr val="FF3300"/>
                  </a:solidFill>
                </a:rPr>
                <a:t>  +4</a:t>
              </a:r>
              <a:r>
                <a:rPr lang="en-US">
                  <a:solidFill>
                    <a:srgbClr val="FF3300"/>
                  </a:solidFill>
                </a:rPr>
                <a:t>x          +</a:t>
              </a:r>
              <a:r>
                <a:rPr lang="en-US" i="0">
                  <a:solidFill>
                    <a:srgbClr val="FF3300"/>
                  </a:solidFill>
                </a:rPr>
                <a:t>4</a:t>
              </a:r>
              <a:r>
                <a:rPr lang="en-US">
                  <a:solidFill>
                    <a:srgbClr val="FF3300"/>
                  </a:solidFill>
                </a:rPr>
                <a:t>x</a:t>
              </a:r>
              <a:endParaRPr lang="en-US" i="0">
                <a:solidFill>
                  <a:srgbClr val="FF3300"/>
                </a:solidFill>
              </a:endParaRPr>
            </a:p>
          </p:txBody>
        </p:sp>
        <p:sp>
          <p:nvSpPr>
            <p:cNvPr id="10255" name="Line 10"/>
            <p:cNvSpPr>
              <a:spLocks noChangeShapeType="1"/>
            </p:cNvSpPr>
            <p:nvPr/>
          </p:nvSpPr>
          <p:spPr bwMode="auto">
            <a:xfrm>
              <a:off x="392" y="196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6" name="Line 11"/>
            <p:cNvSpPr>
              <a:spLocks noChangeShapeType="1"/>
            </p:cNvSpPr>
            <p:nvPr/>
          </p:nvSpPr>
          <p:spPr bwMode="auto">
            <a:xfrm>
              <a:off x="1584" y="1968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7" name="Text Box 12"/>
            <p:cNvSpPr txBox="1">
              <a:spLocks noChangeArrowheads="1"/>
            </p:cNvSpPr>
            <p:nvPr/>
          </p:nvSpPr>
          <p:spPr bwMode="auto">
            <a:xfrm>
              <a:off x="1104" y="1947"/>
              <a:ext cx="10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i="0"/>
                <a:t>3</a:t>
              </a:r>
              <a:r>
                <a:rPr lang="en-US"/>
                <a:t>y = </a:t>
              </a:r>
              <a:r>
                <a:rPr lang="en-US" i="0"/>
                <a:t>4</a:t>
              </a:r>
              <a:r>
                <a:rPr lang="en-US"/>
                <a:t>x </a:t>
              </a:r>
            </a:p>
          </p:txBody>
        </p:sp>
      </p:grpSp>
      <p:pic>
        <p:nvPicPr>
          <p:cNvPr id="181261" name="Picture 1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3657600"/>
            <a:ext cx="1257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1263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44196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57200" y="5029200"/>
            <a:ext cx="8093075" cy="1504950"/>
            <a:chOff x="288" y="3168"/>
            <a:chExt cx="5098" cy="948"/>
          </a:xfrm>
        </p:grpSpPr>
        <p:sp>
          <p:nvSpPr>
            <p:cNvPr id="10252" name="Text Box 16"/>
            <p:cNvSpPr txBox="1">
              <a:spLocks noChangeArrowheads="1"/>
            </p:cNvSpPr>
            <p:nvPr/>
          </p:nvSpPr>
          <p:spPr bwMode="auto">
            <a:xfrm>
              <a:off x="288" y="3168"/>
              <a:ext cx="5098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i="0"/>
                <a:t>This equation represents a direct variation because it is in the form of </a:t>
              </a:r>
              <a:r>
                <a:rPr lang="en-US"/>
                <a:t>y = kx</a:t>
              </a:r>
              <a:r>
                <a:rPr lang="en-US" i="0"/>
                <a:t>. The constant of variation is   .</a:t>
              </a:r>
            </a:p>
          </p:txBody>
        </p:sp>
        <p:pic>
          <p:nvPicPr>
            <p:cNvPr id="10253" name="Picture 1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3696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1267" name="Text Box 19"/>
          <p:cNvSpPr txBox="1">
            <a:spLocks noChangeArrowheads="1"/>
          </p:cNvSpPr>
          <p:nvPr/>
        </p:nvSpPr>
        <p:spPr bwMode="auto">
          <a:xfrm>
            <a:off x="4137025" y="3657600"/>
            <a:ext cx="4930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>
                <a:solidFill>
                  <a:srgbClr val="3333FF"/>
                </a:solidFill>
                <a:latin typeface="Arial" charset="0"/>
                <a:cs typeface="Arial" charset="0"/>
              </a:rPr>
              <a:t>Since y is multiplied by 3, divide both sides by 3.</a:t>
            </a:r>
          </a:p>
        </p:txBody>
      </p:sp>
      <p:sp>
        <p:nvSpPr>
          <p:cNvPr id="10250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1C: Identifying Direct Variations from Equations</a:t>
            </a:r>
          </a:p>
        </p:txBody>
      </p:sp>
      <p:sp>
        <p:nvSpPr>
          <p:cNvPr id="10251" name="Text Box 24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8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56" grpId="0"/>
      <p:bldP spid="1812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7858</TotalTime>
  <Words>1867</Words>
  <Application>Microsoft Office PowerPoint</Application>
  <PresentationFormat>On-screen Show (4:3)</PresentationFormat>
  <Paragraphs>229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201</cp:revision>
  <cp:lastPrinted>2002-10-02T17:02:09Z</cp:lastPrinted>
  <dcterms:created xsi:type="dcterms:W3CDTF">2002-04-04T21:42:53Z</dcterms:created>
  <dcterms:modified xsi:type="dcterms:W3CDTF">2013-10-17T11:24:16Z</dcterms:modified>
</cp:coreProperties>
</file>