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7" r:id="rId2"/>
    <p:sldId id="260" r:id="rId3"/>
    <p:sldId id="262" r:id="rId4"/>
    <p:sldId id="660" r:id="rId5"/>
    <p:sldId id="774" r:id="rId6"/>
    <p:sldId id="775" r:id="rId7"/>
    <p:sldId id="776" r:id="rId8"/>
    <p:sldId id="777" r:id="rId9"/>
    <p:sldId id="779" r:id="rId10"/>
    <p:sldId id="780" r:id="rId11"/>
    <p:sldId id="781" r:id="rId12"/>
    <p:sldId id="782" r:id="rId13"/>
    <p:sldId id="783" r:id="rId14"/>
    <p:sldId id="784" r:id="rId15"/>
    <p:sldId id="785" r:id="rId16"/>
    <p:sldId id="786" r:id="rId17"/>
    <p:sldId id="787" r:id="rId18"/>
    <p:sldId id="788" r:id="rId19"/>
    <p:sldId id="789" r:id="rId20"/>
    <p:sldId id="790" r:id="rId21"/>
    <p:sldId id="791" r:id="rId22"/>
    <p:sldId id="792" r:id="rId23"/>
    <p:sldId id="793" r:id="rId24"/>
    <p:sldId id="794" r:id="rId25"/>
    <p:sldId id="795" r:id="rId26"/>
    <p:sldId id="797" r:id="rId27"/>
    <p:sldId id="798" r:id="rId28"/>
    <p:sldId id="799" r:id="rId29"/>
    <p:sldId id="800" r:id="rId30"/>
    <p:sldId id="801" r:id="rId31"/>
    <p:sldId id="802" r:id="rId32"/>
    <p:sldId id="803" r:id="rId33"/>
    <p:sldId id="804" r:id="rId34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3410" autoAdjust="0"/>
  </p:normalViewPr>
  <p:slideViewPr>
    <p:cSldViewPr>
      <p:cViewPr>
        <p:scale>
          <a:sx n="75" d="100"/>
          <a:sy n="75" d="100"/>
        </p:scale>
        <p:origin x="-264" y="-66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9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9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906CA7F-FFE0-41ED-9CB9-E16723B21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18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0D33A29-8023-4A85-A4D4-EECFD152F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354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5A63D-6647-4A4A-A4A3-666A808E3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7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C02B8-938E-4D33-9F98-9E55040E7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C92BC-81F5-4249-A442-B26621061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95B4-8251-4CFF-90EB-17F428075D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7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FF765-EA4A-4323-A907-858900CB0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3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C831-23D5-4224-9107-3CE86D31E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CAE9A-520D-44D9-A99A-3C0EFEF8D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1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41EDE-6D17-455C-A025-1B9AFE027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4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A5EF3-B2D9-4381-9C49-06AE5DA0D0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27A93-B498-4860-935B-23FC20679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4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560F1-46EE-4A89-BB22-EF57A24B6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6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2A5BB2AA-5CF0-468F-9B3F-561974BF7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051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i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 b="0" i="0">
                <a:solidFill>
                  <a:schemeClr val="bg1"/>
                </a:solidFill>
                <a:latin typeface="Arial Black" pitchFamily="34" charset="0"/>
              </a:rPr>
              <a:t>Exponential Functions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0" i="0">
                <a:solidFill>
                  <a:schemeClr val="bg1"/>
                </a:solidFill>
                <a:latin typeface="Arial Black" pitchFamily="34" charset="0"/>
              </a:rPr>
              <a:t>Exponential Functions</a:t>
            </a:r>
            <a:endParaRPr lang="en-US" sz="3200" b="0" i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1413"/>
            <a:ext cx="1855788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1013"/>
            <a:ext cx="376396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0613"/>
            <a:ext cx="2320925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42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914400"/>
            <a:ext cx="40005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288925" y="1022350"/>
            <a:ext cx="496887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Remember that linear functions have constant first differences and quadratic functions have constant second differences. Exponential functions do not have constant differences, but they do have </a:t>
            </a:r>
            <a:r>
              <a:rPr lang="en-US" b="0"/>
              <a:t>constant ratios.</a:t>
            </a:r>
            <a:endParaRPr lang="en-US" b="0" i="0"/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365125" y="4070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b="0" i="0"/>
          </a:p>
        </p:txBody>
      </p:sp>
      <p:sp>
        <p:nvSpPr>
          <p:cNvPr id="564234" name="Text Box 10"/>
          <p:cNvSpPr txBox="1">
            <a:spLocks noChangeArrowheads="1"/>
          </p:cNvSpPr>
          <p:nvPr/>
        </p:nvSpPr>
        <p:spPr bwMode="auto">
          <a:xfrm>
            <a:off x="365125" y="4314825"/>
            <a:ext cx="87788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As the </a:t>
            </a:r>
            <a:r>
              <a:rPr lang="en-US" b="0"/>
              <a:t>x</a:t>
            </a:r>
            <a:r>
              <a:rPr lang="en-US" b="0" i="0"/>
              <a:t>-values increase by a constant amount, the </a:t>
            </a:r>
            <a:r>
              <a:rPr lang="en-US" b="0"/>
              <a:t>y</a:t>
            </a:r>
            <a:r>
              <a:rPr lang="en-US" b="0" i="0"/>
              <a:t>-values are multiplied by a constant amount. This amount is the constant ratio and is the value of </a:t>
            </a:r>
            <a:r>
              <a:rPr lang="en-US" b="0"/>
              <a:t>b</a:t>
            </a:r>
            <a:r>
              <a:rPr lang="en-US" b="0" i="0"/>
              <a:t> in </a:t>
            </a:r>
            <a:r>
              <a:rPr lang="en-US" b="0"/>
              <a:t>f</a:t>
            </a:r>
            <a:r>
              <a:rPr lang="en-US" b="0" i="0"/>
              <a:t>(</a:t>
            </a:r>
            <a:r>
              <a:rPr lang="en-US" b="0"/>
              <a:t>x</a:t>
            </a:r>
            <a:r>
              <a:rPr lang="en-US" b="0" i="0"/>
              <a:t>) = </a:t>
            </a:r>
            <a:r>
              <a:rPr lang="en-US" b="0"/>
              <a:t>ab</a:t>
            </a:r>
            <a:r>
              <a:rPr lang="en-US" b="0" i="0" baseline="30000"/>
              <a:t>x</a:t>
            </a:r>
            <a:r>
              <a:rPr lang="en-US" b="0" i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4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6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56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2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2A: Identifying an Exponential Function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Tell whether each set of ordered pairs satisfies an exponential function. Explain your answer.</a:t>
            </a:r>
          </a:p>
        </p:txBody>
      </p:sp>
      <p:sp>
        <p:nvSpPr>
          <p:cNvPr id="12292" name="Text Box 8"/>
          <p:cNvSpPr txBox="1">
            <a:spLocks noChangeArrowheads="1"/>
          </p:cNvSpPr>
          <p:nvPr/>
        </p:nvSpPr>
        <p:spPr bwMode="auto">
          <a:xfrm>
            <a:off x="669925" y="2698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i="0"/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685800" y="2698750"/>
            <a:ext cx="553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{(0, 4), (1, 12), (2, 36), (3, 108)}</a:t>
            </a:r>
          </a:p>
        </p:txBody>
      </p:sp>
      <p:sp>
        <p:nvSpPr>
          <p:cNvPr id="565263" name="Text Box 15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This is an exponential function. As the </a:t>
            </a:r>
            <a:r>
              <a:rPr lang="en-US" b="0"/>
              <a:t>x</a:t>
            </a:r>
            <a:r>
              <a:rPr lang="en-US" b="0" i="0"/>
              <a:t>-values increase by a constant amount, the </a:t>
            </a:r>
            <a:r>
              <a:rPr lang="en-US" b="0"/>
              <a:t>y-</a:t>
            </a:r>
            <a:r>
              <a:rPr lang="en-US" b="0" i="0"/>
              <a:t>values are multiplied by a constant amount.</a:t>
            </a:r>
          </a:p>
        </p:txBody>
      </p:sp>
      <p:graphicFrame>
        <p:nvGraphicFramePr>
          <p:cNvPr id="565296" name="Group 48"/>
          <p:cNvGraphicFramePr>
            <a:graphicFrameLocks noGrp="1"/>
          </p:cNvGraphicFramePr>
          <p:nvPr/>
        </p:nvGraphicFramePr>
        <p:xfrm>
          <a:off x="6553200" y="3584575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8201025" y="4257675"/>
            <a:ext cx="815975" cy="1533525"/>
            <a:chOff x="5166" y="2682"/>
            <a:chExt cx="514" cy="966"/>
          </a:xfrm>
        </p:grpSpPr>
        <p:pic>
          <p:nvPicPr>
            <p:cNvPr id="12321" name="Picture 5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6" y="268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22" name="Text Box 51"/>
            <p:cNvSpPr txBox="1">
              <a:spLocks noChangeArrowheads="1"/>
            </p:cNvSpPr>
            <p:nvPr/>
          </p:nvSpPr>
          <p:spPr bwMode="auto">
            <a:xfrm>
              <a:off x="5295" y="2775"/>
              <a:ext cx="36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>
                  <a:sym typeface="Symbol" pitchFamily="18" charset="2"/>
                </a:rPr>
                <a:t></a:t>
              </a:r>
              <a:r>
                <a:rPr lang="en-US" sz="2000" b="0" i="0"/>
                <a:t> 3</a:t>
              </a:r>
            </a:p>
          </p:txBody>
        </p:sp>
        <p:sp>
          <p:nvSpPr>
            <p:cNvPr id="12323" name="Text Box 52"/>
            <p:cNvSpPr txBox="1">
              <a:spLocks noChangeArrowheads="1"/>
            </p:cNvSpPr>
            <p:nvPr/>
          </p:nvSpPr>
          <p:spPr bwMode="auto">
            <a:xfrm>
              <a:off x="5301" y="3032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0" i="0">
                  <a:sym typeface="Symbol" pitchFamily="18" charset="2"/>
                </a:rPr>
                <a:t></a:t>
              </a:r>
              <a:r>
                <a:rPr lang="en-US" sz="2000" b="0" i="0"/>
                <a:t> 3</a:t>
              </a:r>
            </a:p>
          </p:txBody>
        </p:sp>
        <p:sp>
          <p:nvSpPr>
            <p:cNvPr id="12324" name="Text Box 53"/>
            <p:cNvSpPr txBox="1">
              <a:spLocks noChangeArrowheads="1"/>
            </p:cNvSpPr>
            <p:nvPr/>
          </p:nvSpPr>
          <p:spPr bwMode="auto">
            <a:xfrm>
              <a:off x="5301" y="3338"/>
              <a:ext cx="3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0" i="0">
                  <a:sym typeface="Symbol" pitchFamily="18" charset="2"/>
                </a:rPr>
                <a:t></a:t>
              </a:r>
              <a:r>
                <a:rPr lang="en-US" sz="2000" b="0" i="0"/>
                <a:t> 3</a:t>
              </a: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5681663" y="4305300"/>
            <a:ext cx="795337" cy="1485900"/>
            <a:chOff x="3579" y="2712"/>
            <a:chExt cx="501" cy="936"/>
          </a:xfrm>
        </p:grpSpPr>
        <p:pic>
          <p:nvPicPr>
            <p:cNvPr id="12317" name="Picture 5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8" name="Text Box 56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2319" name="Text Box 57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2320" name="Text Box 58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5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565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52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2B: Identifying an Exponential Function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Tell whether each set of ordered pairs satisfies an exponential function. Explain your answer.</a:t>
            </a:r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685800" y="2698750"/>
            <a:ext cx="592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{(–1, –64), (0, 0), (1, 64), (2, 128)}</a:t>
            </a:r>
          </a:p>
        </p:txBody>
      </p:sp>
      <p:sp>
        <p:nvSpPr>
          <p:cNvPr id="566282" name="Text Box 10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This is </a:t>
            </a:r>
            <a:r>
              <a:rPr lang="en-US" b="0"/>
              <a:t>not </a:t>
            </a:r>
            <a:r>
              <a:rPr lang="en-US" b="0" i="0"/>
              <a:t>an exponential function. As the </a:t>
            </a:r>
            <a:r>
              <a:rPr lang="en-US" b="0"/>
              <a:t>x</a:t>
            </a:r>
            <a:r>
              <a:rPr lang="en-US" b="0" i="0"/>
              <a:t>-values increase by a constant amount, the </a:t>
            </a:r>
            <a:r>
              <a:rPr lang="en-US" b="0"/>
              <a:t>y-</a:t>
            </a:r>
            <a:r>
              <a:rPr lang="en-US" b="0" i="0"/>
              <a:t>values are </a:t>
            </a:r>
            <a:r>
              <a:rPr lang="en-US" b="0"/>
              <a:t>not </a:t>
            </a:r>
            <a:r>
              <a:rPr lang="en-US" b="0" i="0"/>
              <a:t>multiplied by a constant amount.</a:t>
            </a:r>
          </a:p>
        </p:txBody>
      </p:sp>
      <p:graphicFrame>
        <p:nvGraphicFramePr>
          <p:cNvPr id="566307" name="Group 35"/>
          <p:cNvGraphicFramePr>
            <a:graphicFrameLocks noGrp="1"/>
          </p:cNvGraphicFramePr>
          <p:nvPr/>
        </p:nvGraphicFramePr>
        <p:xfrm>
          <a:off x="6434138" y="33528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–64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562600" y="4073525"/>
            <a:ext cx="795338" cy="1485900"/>
            <a:chOff x="3579" y="2712"/>
            <a:chExt cx="501" cy="936"/>
          </a:xfrm>
        </p:grpSpPr>
        <p:pic>
          <p:nvPicPr>
            <p:cNvPr id="13344" name="Picture 3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45" name="Text Box 38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3346" name="Text Box 39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3347" name="Text Box 40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8081963" y="4025900"/>
            <a:ext cx="1019175" cy="1533525"/>
            <a:chOff x="5166" y="2682"/>
            <a:chExt cx="642" cy="966"/>
          </a:xfrm>
        </p:grpSpPr>
        <p:pic>
          <p:nvPicPr>
            <p:cNvPr id="13340" name="Picture 4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6" y="268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41" name="Text Box 43"/>
            <p:cNvSpPr txBox="1">
              <a:spLocks noChangeArrowheads="1"/>
            </p:cNvSpPr>
            <p:nvPr/>
          </p:nvSpPr>
          <p:spPr bwMode="auto">
            <a:xfrm>
              <a:off x="5295" y="2774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+ 64</a:t>
              </a:r>
            </a:p>
          </p:txBody>
        </p:sp>
        <p:sp>
          <p:nvSpPr>
            <p:cNvPr id="13342" name="Text Box 44"/>
            <p:cNvSpPr txBox="1">
              <a:spLocks noChangeArrowheads="1"/>
            </p:cNvSpPr>
            <p:nvPr/>
          </p:nvSpPr>
          <p:spPr bwMode="auto">
            <a:xfrm>
              <a:off x="5301" y="3062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+ 64</a:t>
              </a:r>
            </a:p>
          </p:txBody>
        </p:sp>
        <p:sp>
          <p:nvSpPr>
            <p:cNvPr id="13343" name="Text Box 45"/>
            <p:cNvSpPr txBox="1">
              <a:spLocks noChangeArrowheads="1"/>
            </p:cNvSpPr>
            <p:nvPr/>
          </p:nvSpPr>
          <p:spPr bwMode="auto">
            <a:xfrm>
              <a:off x="5301" y="3368"/>
              <a:ext cx="50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+ 64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56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Tell whether each set of ordered pairs satisfies an exponential function. Explain your answer.</a:t>
            </a: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685800" y="2698750"/>
            <a:ext cx="495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{(–1, 1), (0, 0), (1, 1), (2, 4)}</a:t>
            </a:r>
          </a:p>
        </p:txBody>
      </p:sp>
      <p:graphicFrame>
        <p:nvGraphicFramePr>
          <p:cNvPr id="567307" name="Group 11"/>
          <p:cNvGraphicFramePr>
            <a:graphicFrameLocks noGrp="1"/>
          </p:cNvGraphicFramePr>
          <p:nvPr/>
        </p:nvGraphicFramePr>
        <p:xfrm>
          <a:off x="6510338" y="35052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638800" y="4225925"/>
            <a:ext cx="795338" cy="1485900"/>
            <a:chOff x="3579" y="2712"/>
            <a:chExt cx="501" cy="936"/>
          </a:xfrm>
        </p:grpSpPr>
        <p:pic>
          <p:nvPicPr>
            <p:cNvPr id="14368" name="Picture 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9" name="Text Box 33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4371" name="Text Box 35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8158163" y="4178300"/>
            <a:ext cx="858837" cy="1533525"/>
            <a:chOff x="5139" y="2632"/>
            <a:chExt cx="541" cy="966"/>
          </a:xfrm>
        </p:grpSpPr>
        <p:pic>
          <p:nvPicPr>
            <p:cNvPr id="14364" name="Picture 3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9" y="263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5" name="Text Box 39"/>
            <p:cNvSpPr txBox="1">
              <a:spLocks noChangeArrowheads="1"/>
            </p:cNvSpPr>
            <p:nvPr/>
          </p:nvSpPr>
          <p:spPr bwMode="auto">
            <a:xfrm>
              <a:off x="5274" y="301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4366" name="Text Box 40"/>
            <p:cNvSpPr txBox="1">
              <a:spLocks noChangeArrowheads="1"/>
            </p:cNvSpPr>
            <p:nvPr/>
          </p:nvSpPr>
          <p:spPr bwMode="auto">
            <a:xfrm>
              <a:off x="5274" y="3318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+ 3</a:t>
              </a:r>
            </a:p>
          </p:txBody>
        </p:sp>
        <p:sp>
          <p:nvSpPr>
            <p:cNvPr id="14367" name="Rectangle 42"/>
            <p:cNvSpPr>
              <a:spLocks noChangeArrowheads="1"/>
            </p:cNvSpPr>
            <p:nvPr/>
          </p:nvSpPr>
          <p:spPr bwMode="auto">
            <a:xfrm>
              <a:off x="5304" y="2768"/>
              <a:ext cx="3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0" i="0"/>
                <a:t>– 1</a:t>
              </a:r>
            </a:p>
          </p:txBody>
        </p:sp>
      </p:grpSp>
      <p:sp>
        <p:nvSpPr>
          <p:cNvPr id="567339" name="Text Box 43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This is </a:t>
            </a:r>
            <a:r>
              <a:rPr lang="en-US" b="0"/>
              <a:t>not </a:t>
            </a:r>
            <a:r>
              <a:rPr lang="en-US" b="0" i="0"/>
              <a:t>an exponential function. As the </a:t>
            </a:r>
            <a:r>
              <a:rPr lang="en-US" b="0"/>
              <a:t>x</a:t>
            </a:r>
            <a:r>
              <a:rPr lang="en-US" b="0" i="0"/>
              <a:t>-values increase by a constant amount, the </a:t>
            </a:r>
            <a:r>
              <a:rPr lang="en-US" b="0"/>
              <a:t>y-</a:t>
            </a:r>
            <a:r>
              <a:rPr lang="en-US" b="0" i="0"/>
              <a:t>values are </a:t>
            </a:r>
            <a:r>
              <a:rPr lang="en-US" b="0"/>
              <a:t>not </a:t>
            </a:r>
            <a:r>
              <a:rPr lang="en-US" b="0" i="0"/>
              <a:t>multiplied by a constant amount.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56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3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555625" y="1752600"/>
            <a:ext cx="858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Tell whether each set of ordered pairs satisfies an exponential function. Explain your answer.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669925" y="2698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i="0"/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685800" y="2698750"/>
            <a:ext cx="5559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{(–2, 4), (–1 , 2), (0, 1), (1, 0.5)}</a:t>
            </a:r>
          </a:p>
        </p:txBody>
      </p:sp>
      <p:graphicFrame>
        <p:nvGraphicFramePr>
          <p:cNvPr id="568366" name="Group 46"/>
          <p:cNvGraphicFramePr>
            <a:graphicFrameLocks noGrp="1"/>
          </p:cNvGraphicFramePr>
          <p:nvPr/>
        </p:nvGraphicFramePr>
        <p:xfrm>
          <a:off x="6357938" y="3505200"/>
          <a:ext cx="1600200" cy="2590800"/>
        </p:xfrm>
        <a:graphic>
          <a:graphicData uri="http://schemas.openxmlformats.org/drawingml/2006/table">
            <a:tbl>
              <a:tblPr/>
              <a:tblGrid>
                <a:gridCol w="800100"/>
                <a:gridCol w="8001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5486400" y="4225925"/>
            <a:ext cx="795338" cy="1485900"/>
            <a:chOff x="3579" y="2712"/>
            <a:chExt cx="501" cy="936"/>
          </a:xfrm>
        </p:grpSpPr>
        <p:pic>
          <p:nvPicPr>
            <p:cNvPr id="15394" name="Picture 3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2712"/>
              <a:ext cx="156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5" name="Text Box 33"/>
            <p:cNvSpPr txBox="1">
              <a:spLocks noChangeArrowheads="1"/>
            </p:cNvSpPr>
            <p:nvPr/>
          </p:nvSpPr>
          <p:spPr bwMode="auto">
            <a:xfrm>
              <a:off x="3579" y="3052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5396" name="Text Box 34"/>
            <p:cNvSpPr txBox="1">
              <a:spLocks noChangeArrowheads="1"/>
            </p:cNvSpPr>
            <p:nvPr/>
          </p:nvSpPr>
          <p:spPr bwMode="auto">
            <a:xfrm>
              <a:off x="3579" y="2736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  <p:sp>
          <p:nvSpPr>
            <p:cNvPr id="15397" name="Text Box 35"/>
            <p:cNvSpPr txBox="1">
              <a:spLocks noChangeArrowheads="1"/>
            </p:cNvSpPr>
            <p:nvPr/>
          </p:nvSpPr>
          <p:spPr bwMode="auto">
            <a:xfrm>
              <a:off x="3579" y="3350"/>
              <a:ext cx="40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+ 1</a:t>
              </a:r>
            </a:p>
          </p:txBody>
        </p:sp>
      </p:grpSp>
      <p:sp>
        <p:nvSpPr>
          <p:cNvPr id="568356" name="Line 36"/>
          <p:cNvSpPr>
            <a:spLocks noChangeShapeType="1"/>
          </p:cNvSpPr>
          <p:nvPr/>
        </p:nvSpPr>
        <p:spPr bwMode="auto">
          <a:xfrm>
            <a:off x="6338888" y="4024313"/>
            <a:ext cx="16002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8005763" y="4178300"/>
            <a:ext cx="1112837" cy="1533525"/>
            <a:chOff x="5043" y="2632"/>
            <a:chExt cx="701" cy="966"/>
          </a:xfrm>
        </p:grpSpPr>
        <p:pic>
          <p:nvPicPr>
            <p:cNvPr id="15390" name="Picture 3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3" y="2632"/>
              <a:ext cx="162" cy="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91" name="Text Box 39"/>
            <p:cNvSpPr txBox="1">
              <a:spLocks noChangeArrowheads="1"/>
            </p:cNvSpPr>
            <p:nvPr/>
          </p:nvSpPr>
          <p:spPr bwMode="auto">
            <a:xfrm>
              <a:off x="5136" y="3005"/>
              <a:ext cx="5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 </a:t>
              </a:r>
              <a:r>
                <a:rPr lang="en-US" b="0" i="0">
                  <a:sym typeface="Symbol" pitchFamily="18" charset="2"/>
                </a:rPr>
                <a:t></a:t>
              </a:r>
              <a:r>
                <a:rPr lang="en-US" sz="2000" b="0" i="0"/>
                <a:t> 0.5</a:t>
              </a:r>
            </a:p>
          </p:txBody>
        </p:sp>
        <p:sp>
          <p:nvSpPr>
            <p:cNvPr id="15392" name="Text Box 40"/>
            <p:cNvSpPr txBox="1">
              <a:spLocks noChangeArrowheads="1"/>
            </p:cNvSpPr>
            <p:nvPr/>
          </p:nvSpPr>
          <p:spPr bwMode="auto">
            <a:xfrm>
              <a:off x="5136" y="3288"/>
              <a:ext cx="59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 b="0" i="0"/>
                <a:t> </a:t>
              </a:r>
              <a:r>
                <a:rPr lang="en-US" b="0" i="0">
                  <a:sym typeface="Symbol" pitchFamily="18" charset="2"/>
                </a:rPr>
                <a:t></a:t>
              </a:r>
              <a:r>
                <a:rPr lang="en-US" sz="2000" b="0" i="0"/>
                <a:t> 0.5</a:t>
              </a:r>
            </a:p>
          </p:txBody>
        </p:sp>
        <p:sp>
          <p:nvSpPr>
            <p:cNvPr id="15393" name="Rectangle 41"/>
            <p:cNvSpPr>
              <a:spLocks noChangeArrowheads="1"/>
            </p:cNvSpPr>
            <p:nvPr/>
          </p:nvSpPr>
          <p:spPr bwMode="auto">
            <a:xfrm>
              <a:off x="5166" y="2769"/>
              <a:ext cx="57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0" i="0">
                  <a:sym typeface="Symbol" pitchFamily="18" charset="2"/>
                </a:rPr>
                <a:t></a:t>
              </a:r>
              <a:r>
                <a:rPr lang="en-US" sz="2000" b="0" i="0"/>
                <a:t> 0.5 </a:t>
              </a:r>
            </a:p>
          </p:txBody>
        </p:sp>
      </p:grpSp>
      <p:sp>
        <p:nvSpPr>
          <p:cNvPr id="568368" name="Text Box 48"/>
          <p:cNvSpPr txBox="1">
            <a:spLocks noChangeArrowheads="1"/>
          </p:cNvSpPr>
          <p:nvPr/>
        </p:nvSpPr>
        <p:spPr bwMode="auto">
          <a:xfrm>
            <a:off x="669925" y="3416300"/>
            <a:ext cx="50450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This is an exponential function. As the </a:t>
            </a:r>
            <a:r>
              <a:rPr lang="en-US" b="0"/>
              <a:t>x</a:t>
            </a:r>
            <a:r>
              <a:rPr lang="en-US" b="0" i="0"/>
              <a:t>-values increase by a constant amount, the </a:t>
            </a:r>
            <a:r>
              <a:rPr lang="en-US" b="0"/>
              <a:t>y-</a:t>
            </a:r>
            <a:r>
              <a:rPr lang="en-US" b="0" i="0"/>
              <a:t>values are multiplied by a constant amount.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6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2000"/>
                                        <p:tgtEl>
                                          <p:spTgt spid="56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8356" grpId="0" animBg="1"/>
      <p:bldP spid="5683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838200" y="1905000"/>
            <a:ext cx="75596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To graph an exponential function, choose several values of </a:t>
            </a:r>
            <a:r>
              <a:rPr lang="en-US" b="0"/>
              <a:t>x</a:t>
            </a:r>
            <a:r>
              <a:rPr lang="en-US" b="0" i="0"/>
              <a:t> (positive, negative, and 0) and generate ordered pairs. Plot the points and connect them with a smooth curve.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3: Graphing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with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a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&gt; 0 and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b &gt;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822325" y="1860550"/>
            <a:ext cx="333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Graph </a:t>
            </a:r>
            <a:r>
              <a:rPr lang="en-US"/>
              <a:t>y</a:t>
            </a:r>
            <a:r>
              <a:rPr lang="en-US" i="0"/>
              <a:t> = 0.5(2)</a:t>
            </a:r>
            <a:r>
              <a:rPr lang="en-US" baseline="30000"/>
              <a:t>x</a:t>
            </a:r>
            <a:r>
              <a:rPr lang="en-US" i="0"/>
              <a:t>.</a:t>
            </a:r>
          </a:p>
        </p:txBody>
      </p:sp>
      <p:sp>
        <p:nvSpPr>
          <p:cNvPr id="570376" name="Text Box 8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0378" name="Text Box 10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0379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657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0432" name="Group 64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0.5(2)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6172200" y="5334000"/>
            <a:ext cx="801688" cy="641350"/>
            <a:chOff x="3888" y="3360"/>
            <a:chExt cx="505" cy="404"/>
          </a:xfrm>
        </p:grpSpPr>
        <p:sp>
          <p:nvSpPr>
            <p:cNvPr id="17436" name="Text Box 66"/>
            <p:cNvSpPr txBox="1">
              <a:spLocks noChangeArrowheads="1"/>
            </p:cNvSpPr>
            <p:nvPr/>
          </p:nvSpPr>
          <p:spPr bwMode="auto">
            <a:xfrm>
              <a:off x="3888" y="355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7437" name="Text Box 67"/>
            <p:cNvSpPr txBox="1">
              <a:spLocks noChangeArrowheads="1"/>
            </p:cNvSpPr>
            <p:nvPr/>
          </p:nvSpPr>
          <p:spPr bwMode="auto">
            <a:xfrm>
              <a:off x="3984" y="3514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7438" name="Text Box 68"/>
            <p:cNvSpPr txBox="1">
              <a:spLocks noChangeArrowheads="1"/>
            </p:cNvSpPr>
            <p:nvPr/>
          </p:nvSpPr>
          <p:spPr bwMode="auto">
            <a:xfrm>
              <a:off x="4068" y="3464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7439" name="Text Box 69"/>
            <p:cNvSpPr txBox="1">
              <a:spLocks noChangeArrowheads="1"/>
            </p:cNvSpPr>
            <p:nvPr/>
          </p:nvSpPr>
          <p:spPr bwMode="auto">
            <a:xfrm>
              <a:off x="4186" y="336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7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6" grpId="0"/>
      <p:bldP spid="5703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822325" y="1860550"/>
            <a:ext cx="2457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Graph </a:t>
            </a:r>
            <a:r>
              <a:rPr lang="en-US"/>
              <a:t>y</a:t>
            </a:r>
            <a:r>
              <a:rPr lang="en-US" i="0"/>
              <a:t> = 2</a:t>
            </a:r>
            <a:r>
              <a:rPr lang="en-US" i="0" baseline="30000"/>
              <a:t>x</a:t>
            </a:r>
            <a:r>
              <a:rPr lang="en-US" i="0"/>
              <a:t>.</a:t>
            </a:r>
          </a:p>
        </p:txBody>
      </p:sp>
      <p:sp>
        <p:nvSpPr>
          <p:cNvPr id="571399" name="Text Box 7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1400" name="Group 8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2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1421" name="Picture 2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3505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1422" name="Text Box 30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6704013" y="4784725"/>
            <a:ext cx="917575" cy="985838"/>
            <a:chOff x="4223" y="3034"/>
            <a:chExt cx="543" cy="611"/>
          </a:xfrm>
        </p:grpSpPr>
        <p:sp>
          <p:nvSpPr>
            <p:cNvPr id="18460" name="Text Box 31"/>
            <p:cNvSpPr txBox="1">
              <a:spLocks noChangeArrowheads="1"/>
            </p:cNvSpPr>
            <p:nvPr/>
          </p:nvSpPr>
          <p:spPr bwMode="auto">
            <a:xfrm>
              <a:off x="4223" y="3436"/>
              <a:ext cx="194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8461" name="Text Box 32"/>
            <p:cNvSpPr txBox="1">
              <a:spLocks noChangeArrowheads="1"/>
            </p:cNvSpPr>
            <p:nvPr/>
          </p:nvSpPr>
          <p:spPr bwMode="auto">
            <a:xfrm>
              <a:off x="4338" y="3370"/>
              <a:ext cx="194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8462" name="Text Box 33"/>
            <p:cNvSpPr txBox="1">
              <a:spLocks noChangeArrowheads="1"/>
            </p:cNvSpPr>
            <p:nvPr/>
          </p:nvSpPr>
          <p:spPr bwMode="auto">
            <a:xfrm>
              <a:off x="4472" y="3244"/>
              <a:ext cx="194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8463" name="Text Box 34"/>
            <p:cNvSpPr txBox="1">
              <a:spLocks noChangeArrowheads="1"/>
            </p:cNvSpPr>
            <p:nvPr/>
          </p:nvSpPr>
          <p:spPr bwMode="auto">
            <a:xfrm>
              <a:off x="4572" y="3034"/>
              <a:ext cx="194" cy="2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1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1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14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9" grpId="0"/>
      <p:bldP spid="5714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822325" y="1860550"/>
            <a:ext cx="3332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Graph </a:t>
            </a:r>
            <a:r>
              <a:rPr lang="en-US"/>
              <a:t>y</a:t>
            </a:r>
            <a:r>
              <a:rPr lang="en-US" i="0"/>
              <a:t> = 0.2(5)</a:t>
            </a:r>
            <a:r>
              <a:rPr lang="en-US" baseline="30000"/>
              <a:t>x</a:t>
            </a:r>
            <a:r>
              <a:rPr lang="en-US" i="0"/>
              <a:t>.</a:t>
            </a:r>
          </a:p>
        </p:txBody>
      </p:sp>
      <p:sp>
        <p:nvSpPr>
          <p:cNvPr id="572422" name="Text Box 6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2423" name="Group 7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0.2(5)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2445" name="Text Box 29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2452" name="Picture 3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6195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6337300" y="4692650"/>
            <a:ext cx="890588" cy="1250950"/>
            <a:chOff x="3992" y="2956"/>
            <a:chExt cx="561" cy="788"/>
          </a:xfrm>
        </p:grpSpPr>
        <p:sp>
          <p:nvSpPr>
            <p:cNvPr id="19484" name="Text Box 38"/>
            <p:cNvSpPr txBox="1">
              <a:spLocks noChangeArrowheads="1"/>
            </p:cNvSpPr>
            <p:nvPr/>
          </p:nvSpPr>
          <p:spPr bwMode="auto">
            <a:xfrm>
              <a:off x="3992" y="353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9485" name="Text Box 39"/>
            <p:cNvSpPr txBox="1">
              <a:spLocks noChangeArrowheads="1"/>
            </p:cNvSpPr>
            <p:nvPr/>
          </p:nvSpPr>
          <p:spPr bwMode="auto">
            <a:xfrm>
              <a:off x="4097" y="350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9486" name="Text Box 40"/>
            <p:cNvSpPr txBox="1">
              <a:spLocks noChangeArrowheads="1"/>
            </p:cNvSpPr>
            <p:nvPr/>
          </p:nvSpPr>
          <p:spPr bwMode="auto">
            <a:xfrm>
              <a:off x="4205" y="343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19487" name="Text Box 41"/>
            <p:cNvSpPr txBox="1">
              <a:spLocks noChangeArrowheads="1"/>
            </p:cNvSpPr>
            <p:nvPr/>
          </p:nvSpPr>
          <p:spPr bwMode="auto">
            <a:xfrm>
              <a:off x="4346" y="295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2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24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22" grpId="0"/>
      <p:bldP spid="57244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8" name="Picture 4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3527425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4: Graphing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with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a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&lt; 0 and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b &gt;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0484" name="Picture 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04975"/>
            <a:ext cx="2819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49" name="Text Box 9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3487" name="Group 47"/>
          <p:cNvGraphicFramePr>
            <a:graphicFrameLocks noGrp="1"/>
          </p:cNvGraphicFramePr>
          <p:nvPr/>
        </p:nvGraphicFramePr>
        <p:xfrm>
          <a:off x="914400" y="3505200"/>
          <a:ext cx="2971800" cy="2792413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719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8000"/>
                      </a:srgbClr>
                    </a:solidFill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–0.125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–0.25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3470" name="Line 30"/>
          <p:cNvSpPr>
            <a:spLocks noChangeShapeType="1"/>
          </p:cNvSpPr>
          <p:nvPr/>
        </p:nvSpPr>
        <p:spPr bwMode="auto">
          <a:xfrm>
            <a:off x="914400" y="4235450"/>
            <a:ext cx="29718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71" name="Text Box 31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676400" y="3487738"/>
            <a:ext cx="2286000" cy="708025"/>
            <a:chOff x="1104" y="2197"/>
            <a:chExt cx="1440" cy="446"/>
          </a:xfrm>
        </p:grpSpPr>
        <p:sp>
          <p:nvSpPr>
            <p:cNvPr id="20514" name="Text Box 41"/>
            <p:cNvSpPr txBox="1">
              <a:spLocks noChangeArrowheads="1"/>
            </p:cNvSpPr>
            <p:nvPr/>
          </p:nvSpPr>
          <p:spPr bwMode="auto">
            <a:xfrm>
              <a:off x="1104" y="2256"/>
              <a:ext cx="14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y =–    </a:t>
              </a:r>
              <a:r>
                <a:rPr lang="en-US" i="0"/>
                <a:t>(2)</a:t>
              </a:r>
              <a:r>
                <a:rPr lang="en-US" baseline="30000"/>
                <a:t>x</a:t>
              </a:r>
              <a:endParaRPr lang="en-US"/>
            </a:p>
          </p:txBody>
        </p:sp>
        <p:grpSp>
          <p:nvGrpSpPr>
            <p:cNvPr id="20515" name="Group 45"/>
            <p:cNvGrpSpPr>
              <a:grpSpLocks/>
            </p:cNvGrpSpPr>
            <p:nvPr/>
          </p:nvGrpSpPr>
          <p:grpSpPr bwMode="auto">
            <a:xfrm>
              <a:off x="1701" y="2197"/>
              <a:ext cx="231" cy="446"/>
              <a:chOff x="2774" y="2836"/>
              <a:chExt cx="231" cy="446"/>
            </a:xfrm>
          </p:grpSpPr>
          <p:sp>
            <p:nvSpPr>
              <p:cNvPr id="20516" name="Text Box 42"/>
              <p:cNvSpPr txBox="1">
                <a:spLocks noChangeArrowheads="1"/>
              </p:cNvSpPr>
              <p:nvPr/>
            </p:nvSpPr>
            <p:spPr bwMode="auto">
              <a:xfrm>
                <a:off x="2774" y="2836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i="0"/>
                  <a:t>1</a:t>
                </a:r>
              </a:p>
            </p:txBody>
          </p:sp>
          <p:sp>
            <p:nvSpPr>
              <p:cNvPr id="20517" name="Text Box 43"/>
              <p:cNvSpPr txBox="1">
                <a:spLocks noChangeArrowheads="1"/>
              </p:cNvSpPr>
              <p:nvPr/>
            </p:nvSpPr>
            <p:spPr bwMode="auto">
              <a:xfrm>
                <a:off x="2775" y="3032"/>
                <a:ext cx="23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i="0"/>
                  <a:t>4</a:t>
                </a:r>
              </a:p>
            </p:txBody>
          </p:sp>
          <p:sp>
            <p:nvSpPr>
              <p:cNvPr id="20518" name="Line 44"/>
              <p:cNvSpPr>
                <a:spLocks noChangeShapeType="1"/>
              </p:cNvSpPr>
              <p:nvPr/>
            </p:nvSpPr>
            <p:spPr bwMode="auto">
              <a:xfrm>
                <a:off x="2784" y="3054"/>
                <a:ext cx="19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6372225" y="4057650"/>
            <a:ext cx="847725" cy="477838"/>
            <a:chOff x="4022" y="2560"/>
            <a:chExt cx="534" cy="301"/>
          </a:xfrm>
        </p:grpSpPr>
        <p:sp>
          <p:nvSpPr>
            <p:cNvPr id="20510" name="Text Box 49"/>
            <p:cNvSpPr txBox="1">
              <a:spLocks noChangeArrowheads="1"/>
            </p:cNvSpPr>
            <p:nvPr/>
          </p:nvSpPr>
          <p:spPr bwMode="auto">
            <a:xfrm>
              <a:off x="4022" y="256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0511" name="Text Box 50"/>
            <p:cNvSpPr txBox="1">
              <a:spLocks noChangeArrowheads="1"/>
            </p:cNvSpPr>
            <p:nvPr/>
          </p:nvSpPr>
          <p:spPr bwMode="auto">
            <a:xfrm>
              <a:off x="4118" y="257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0512" name="Text Box 51"/>
            <p:cNvSpPr txBox="1">
              <a:spLocks noChangeArrowheads="1"/>
            </p:cNvSpPr>
            <p:nvPr/>
          </p:nvSpPr>
          <p:spPr bwMode="auto">
            <a:xfrm>
              <a:off x="4232" y="259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0513" name="Text Box 52"/>
            <p:cNvSpPr txBox="1">
              <a:spLocks noChangeArrowheads="1"/>
            </p:cNvSpPr>
            <p:nvPr/>
          </p:nvSpPr>
          <p:spPr bwMode="auto">
            <a:xfrm>
              <a:off x="4349" y="2649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3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73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7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34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73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9" grpId="0"/>
      <p:bldP spid="573470" grpId="0" animBg="1"/>
      <p:bldP spid="5734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066800"/>
            <a:ext cx="8305800" cy="533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2800" i="0">
                <a:solidFill>
                  <a:srgbClr val="3333CC"/>
                </a:solidFill>
              </a:rPr>
              <a:t>Warm Up</a:t>
            </a:r>
          </a:p>
          <a:p>
            <a:pPr>
              <a:lnSpc>
                <a:spcPct val="135000"/>
              </a:lnSpc>
            </a:pPr>
            <a:r>
              <a:rPr lang="en-US" sz="2800" i="0"/>
              <a:t>Simplify each expression. Round to the nearest whole number if necessary. </a:t>
            </a:r>
          </a:p>
          <a:p>
            <a:endParaRPr lang="en-US" sz="2800" i="0">
              <a:solidFill>
                <a:srgbClr val="3333CC"/>
              </a:solidFill>
            </a:endParaRPr>
          </a:p>
          <a:p>
            <a:r>
              <a:rPr lang="en-US" sz="2800" b="0" i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075" name="Text Box 137"/>
          <p:cNvSpPr txBox="1">
            <a:spLocks noChangeArrowheads="1"/>
          </p:cNvSpPr>
          <p:nvPr/>
        </p:nvSpPr>
        <p:spPr bwMode="auto">
          <a:xfrm>
            <a:off x="457200" y="2833688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i="0"/>
              <a:t>1. </a:t>
            </a:r>
            <a:r>
              <a:rPr lang="en-US" sz="2800" b="0" i="0"/>
              <a:t>3</a:t>
            </a:r>
            <a:r>
              <a:rPr lang="en-US" sz="2800" b="0" i="0" baseline="30000"/>
              <a:t>2</a:t>
            </a:r>
            <a:endParaRPr lang="en-US" sz="2800" i="0"/>
          </a:p>
        </p:txBody>
      </p:sp>
      <p:sp>
        <p:nvSpPr>
          <p:cNvPr id="3076" name="Text Box 138"/>
          <p:cNvSpPr txBox="1">
            <a:spLocks noChangeArrowheads="1"/>
          </p:cNvSpPr>
          <p:nvPr/>
        </p:nvSpPr>
        <p:spPr bwMode="auto">
          <a:xfrm>
            <a:off x="4419600" y="2833688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2. </a:t>
            </a:r>
            <a:r>
              <a:rPr lang="en-US" sz="2800" b="0" i="0"/>
              <a:t>5</a:t>
            </a:r>
            <a:r>
              <a:rPr lang="en-US" sz="2800" b="0" i="0" baseline="30000"/>
              <a:t>4</a:t>
            </a:r>
          </a:p>
        </p:txBody>
      </p:sp>
      <p:sp>
        <p:nvSpPr>
          <p:cNvPr id="3077" name="Text Box 139"/>
          <p:cNvSpPr txBox="1">
            <a:spLocks noChangeArrowheads="1"/>
          </p:cNvSpPr>
          <p:nvPr/>
        </p:nvSpPr>
        <p:spPr bwMode="auto">
          <a:xfrm>
            <a:off x="465138" y="3581400"/>
            <a:ext cx="1741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3. </a:t>
            </a:r>
            <a:r>
              <a:rPr lang="en-US" sz="2800" b="0" i="0"/>
              <a:t>2(3)</a:t>
            </a:r>
            <a:r>
              <a:rPr lang="en-US" sz="2800" b="0" i="0" baseline="30000"/>
              <a:t>3</a:t>
            </a:r>
            <a:r>
              <a:rPr lang="en-US" sz="2800" b="0"/>
              <a:t> </a:t>
            </a:r>
            <a:endParaRPr lang="en-US" sz="2800" i="0"/>
          </a:p>
        </p:txBody>
      </p:sp>
      <p:sp>
        <p:nvSpPr>
          <p:cNvPr id="3078" name="Text Box 140"/>
          <p:cNvSpPr txBox="1">
            <a:spLocks noChangeArrowheads="1"/>
          </p:cNvSpPr>
          <p:nvPr/>
        </p:nvSpPr>
        <p:spPr bwMode="auto">
          <a:xfrm>
            <a:off x="4492625" y="3581400"/>
            <a:ext cx="809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4.  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1724025" y="2833688"/>
            <a:ext cx="409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080" name="Text Box 154"/>
          <p:cNvSpPr txBox="1">
            <a:spLocks noChangeArrowheads="1"/>
          </p:cNvSpPr>
          <p:nvPr/>
        </p:nvSpPr>
        <p:spPr bwMode="auto">
          <a:xfrm>
            <a:off x="471488" y="4357688"/>
            <a:ext cx="19669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5. </a:t>
            </a:r>
            <a:r>
              <a:rPr lang="en-US" sz="2800" b="0" i="0"/>
              <a:t>–5(2)</a:t>
            </a:r>
            <a:r>
              <a:rPr lang="en-US" sz="2800" b="0" i="0" baseline="30000"/>
              <a:t>5</a:t>
            </a:r>
            <a:r>
              <a:rPr lang="en-US" sz="2800" b="0"/>
              <a:t> </a:t>
            </a:r>
            <a:endParaRPr lang="en-US" sz="2800" i="0"/>
          </a:p>
        </p:txBody>
      </p:sp>
      <p:sp>
        <p:nvSpPr>
          <p:cNvPr id="3081" name="Text Box 155"/>
          <p:cNvSpPr txBox="1">
            <a:spLocks noChangeArrowheads="1"/>
          </p:cNvSpPr>
          <p:nvPr/>
        </p:nvSpPr>
        <p:spPr bwMode="auto">
          <a:xfrm>
            <a:off x="4495800" y="4357688"/>
            <a:ext cx="815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6.</a:t>
            </a:r>
            <a:r>
              <a:rPr lang="en-US" sz="2800" b="0" i="0"/>
              <a:t> </a:t>
            </a:r>
            <a:r>
              <a:rPr lang="en-US" sz="2800" b="0"/>
              <a:t> </a:t>
            </a:r>
            <a:endParaRPr lang="en-US" sz="2800" i="0"/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2184400" y="3581400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7325" name="Text Box 157"/>
          <p:cNvSpPr txBox="1">
            <a:spLocks noChangeArrowheads="1"/>
          </p:cNvSpPr>
          <p:nvPr/>
        </p:nvSpPr>
        <p:spPr bwMode="auto">
          <a:xfrm>
            <a:off x="6399213" y="3595688"/>
            <a:ext cx="7604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54 </a:t>
            </a:r>
          </a:p>
        </p:txBody>
      </p:sp>
      <p:sp>
        <p:nvSpPr>
          <p:cNvPr id="7326" name="Text Box 158"/>
          <p:cNvSpPr txBox="1">
            <a:spLocks noChangeArrowheads="1"/>
          </p:cNvSpPr>
          <p:nvPr/>
        </p:nvSpPr>
        <p:spPr bwMode="auto">
          <a:xfrm>
            <a:off x="6551613" y="4386263"/>
            <a:ext cx="111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–32  </a:t>
            </a: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2362200" y="4376738"/>
            <a:ext cx="108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–160</a:t>
            </a:r>
          </a:p>
        </p:txBody>
      </p:sp>
      <p:sp>
        <p:nvSpPr>
          <p:cNvPr id="3086" name="Text Box 161"/>
          <p:cNvSpPr txBox="1">
            <a:spLocks noChangeArrowheads="1"/>
          </p:cNvSpPr>
          <p:nvPr/>
        </p:nvSpPr>
        <p:spPr bwMode="auto">
          <a:xfrm>
            <a:off x="465138" y="5105400"/>
            <a:ext cx="24209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7. </a:t>
            </a:r>
            <a:r>
              <a:rPr lang="en-US" sz="2800" b="0" i="0"/>
              <a:t>100(0.5)</a:t>
            </a:r>
            <a:r>
              <a:rPr lang="en-US" sz="2800" b="0" i="0" baseline="30000"/>
              <a:t>2</a:t>
            </a:r>
            <a:endParaRPr lang="en-US" sz="2800" i="0"/>
          </a:p>
        </p:txBody>
      </p:sp>
      <p:sp>
        <p:nvSpPr>
          <p:cNvPr id="3087" name="Text Box 162"/>
          <p:cNvSpPr txBox="1">
            <a:spLocks noChangeArrowheads="1"/>
          </p:cNvSpPr>
          <p:nvPr/>
        </p:nvSpPr>
        <p:spPr bwMode="auto">
          <a:xfrm>
            <a:off x="457200" y="5805488"/>
            <a:ext cx="28717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i="0"/>
              <a:t>8. </a:t>
            </a:r>
            <a:r>
              <a:rPr lang="en-US" sz="2800" b="0" i="0"/>
              <a:t>3000(0.95)</a:t>
            </a:r>
            <a:r>
              <a:rPr lang="en-US" sz="2800" b="0" i="0" baseline="30000"/>
              <a:t>8</a:t>
            </a:r>
            <a:endParaRPr lang="en-US" sz="2800" i="0"/>
          </a:p>
        </p:txBody>
      </p:sp>
      <p:sp>
        <p:nvSpPr>
          <p:cNvPr id="7334" name="Text Box 166"/>
          <p:cNvSpPr txBox="1">
            <a:spLocks noChangeArrowheads="1"/>
          </p:cNvSpPr>
          <p:nvPr/>
        </p:nvSpPr>
        <p:spPr bwMode="auto">
          <a:xfrm>
            <a:off x="5661025" y="2819400"/>
            <a:ext cx="1044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0" i="0">
                <a:solidFill>
                  <a:srgbClr val="FF0000"/>
                </a:solidFill>
              </a:rPr>
              <a:t>625</a:t>
            </a:r>
          </a:p>
        </p:txBody>
      </p:sp>
      <p:pic>
        <p:nvPicPr>
          <p:cNvPr id="3089" name="Picture 16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3424238"/>
            <a:ext cx="9620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6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4219575"/>
            <a:ext cx="12382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38" name="Text Box 170"/>
          <p:cNvSpPr txBox="1">
            <a:spLocks noChangeArrowheads="1"/>
          </p:cNvSpPr>
          <p:nvPr/>
        </p:nvSpPr>
        <p:spPr bwMode="auto">
          <a:xfrm>
            <a:off x="3022600" y="5124450"/>
            <a:ext cx="63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7339" name="Text Box 171"/>
          <p:cNvSpPr txBox="1">
            <a:spLocks noChangeArrowheads="1"/>
          </p:cNvSpPr>
          <p:nvPr/>
        </p:nvSpPr>
        <p:spPr bwMode="auto">
          <a:xfrm>
            <a:off x="3409950" y="5805488"/>
            <a:ext cx="1085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 b="0" i="0">
                <a:solidFill>
                  <a:srgbClr val="FF0000"/>
                </a:solidFill>
              </a:rPr>
              <a:t>1990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21" grpId="0"/>
      <p:bldP spid="7324" grpId="0"/>
      <p:bldP spid="7325" grpId="0"/>
      <p:bldP spid="7326" grpId="0"/>
      <p:bldP spid="7327" grpId="0"/>
      <p:bldP spid="7334" grpId="0"/>
      <p:bldP spid="7338" grpId="0"/>
      <p:bldP spid="733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4a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822325" y="1860550"/>
            <a:ext cx="2674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Graph </a:t>
            </a:r>
            <a:r>
              <a:rPr lang="en-US"/>
              <a:t>y</a:t>
            </a:r>
            <a:r>
              <a:rPr lang="en-US" i="0"/>
              <a:t> = –6</a:t>
            </a:r>
            <a:r>
              <a:rPr lang="en-US" baseline="30000"/>
              <a:t>x</a:t>
            </a:r>
            <a:r>
              <a:rPr lang="en-US" i="0"/>
              <a:t>.</a:t>
            </a:r>
          </a:p>
        </p:txBody>
      </p:sp>
      <p:sp>
        <p:nvSpPr>
          <p:cNvPr id="574472" name="Text Box 8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graphicFrame>
        <p:nvGraphicFramePr>
          <p:cNvPr id="574473" name="Group 9"/>
          <p:cNvGraphicFramePr>
            <a:graphicFrameLocks noGrp="1"/>
          </p:cNvGraphicFramePr>
          <p:nvPr/>
        </p:nvGraphicFramePr>
        <p:xfrm>
          <a:off x="914400" y="3736975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–6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–0.167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–36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4495" name="Text Box 31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4501" name="Picture 3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6195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049963" y="4144963"/>
            <a:ext cx="681037" cy="1468437"/>
            <a:chOff x="3818" y="2599"/>
            <a:chExt cx="429" cy="925"/>
          </a:xfrm>
        </p:grpSpPr>
        <p:sp>
          <p:nvSpPr>
            <p:cNvPr id="21532" name="Text Box 38"/>
            <p:cNvSpPr txBox="1">
              <a:spLocks noChangeArrowheads="1"/>
            </p:cNvSpPr>
            <p:nvPr/>
          </p:nvSpPr>
          <p:spPr bwMode="auto">
            <a:xfrm>
              <a:off x="3818" y="2599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1533" name="Text Box 39"/>
            <p:cNvSpPr txBox="1">
              <a:spLocks noChangeArrowheads="1"/>
            </p:cNvSpPr>
            <p:nvPr/>
          </p:nvSpPr>
          <p:spPr bwMode="auto">
            <a:xfrm>
              <a:off x="3935" y="267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1534" name="Text Box 40"/>
            <p:cNvSpPr txBox="1">
              <a:spLocks noChangeArrowheads="1"/>
            </p:cNvSpPr>
            <p:nvPr/>
          </p:nvSpPr>
          <p:spPr bwMode="auto">
            <a:xfrm>
              <a:off x="4040" y="331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7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72" grpId="0"/>
      <p:bldP spid="5744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4b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6"/>
          <p:cNvSpPr txBox="1">
            <a:spLocks noChangeArrowheads="1"/>
          </p:cNvSpPr>
          <p:nvPr/>
        </p:nvSpPr>
        <p:spPr bwMode="auto">
          <a:xfrm>
            <a:off x="822325" y="1860550"/>
            <a:ext cx="3222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Graph </a:t>
            </a:r>
            <a:r>
              <a:rPr lang="en-US"/>
              <a:t>y</a:t>
            </a:r>
            <a:r>
              <a:rPr lang="en-US" i="0"/>
              <a:t> = –3(3)</a:t>
            </a:r>
            <a:r>
              <a:rPr lang="en-US" i="0" baseline="30000"/>
              <a:t>x</a:t>
            </a:r>
            <a:r>
              <a:rPr lang="en-US" i="0"/>
              <a:t>.</a:t>
            </a:r>
          </a:p>
        </p:txBody>
      </p:sp>
      <p:sp>
        <p:nvSpPr>
          <p:cNvPr id="575495" name="Text Box 7"/>
          <p:cNvSpPr txBox="1">
            <a:spLocks noChangeArrowheads="1"/>
          </p:cNvSpPr>
          <p:nvPr/>
        </p:nvSpPr>
        <p:spPr bwMode="auto">
          <a:xfrm>
            <a:off x="669925" y="24685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5496" name="Text Box 8"/>
          <p:cNvSpPr txBox="1">
            <a:spLocks noChangeArrowheads="1"/>
          </p:cNvSpPr>
          <p:nvPr/>
        </p:nvSpPr>
        <p:spPr bwMode="auto">
          <a:xfrm>
            <a:off x="4937125" y="24701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graphicFrame>
        <p:nvGraphicFramePr>
          <p:cNvPr id="575497" name="Group 9"/>
          <p:cNvGraphicFramePr>
            <a:graphicFrameLocks noGrp="1"/>
          </p:cNvGraphicFramePr>
          <p:nvPr/>
        </p:nvGraphicFramePr>
        <p:xfrm>
          <a:off x="1066800" y="3581400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–3(3)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–9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75518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5433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399213" y="4235450"/>
            <a:ext cx="812800" cy="1846263"/>
            <a:chOff x="4031" y="2668"/>
            <a:chExt cx="512" cy="1163"/>
          </a:xfrm>
        </p:grpSpPr>
        <p:sp>
          <p:nvSpPr>
            <p:cNvPr id="22556" name="Text Box 31"/>
            <p:cNvSpPr txBox="1">
              <a:spLocks noChangeArrowheads="1"/>
            </p:cNvSpPr>
            <p:nvPr/>
          </p:nvSpPr>
          <p:spPr bwMode="auto">
            <a:xfrm>
              <a:off x="4031" y="2668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2557" name="Text Box 32"/>
            <p:cNvSpPr txBox="1">
              <a:spLocks noChangeArrowheads="1"/>
            </p:cNvSpPr>
            <p:nvPr/>
          </p:nvSpPr>
          <p:spPr bwMode="auto">
            <a:xfrm>
              <a:off x="4174" y="2881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2558" name="Text Box 33"/>
            <p:cNvSpPr txBox="1">
              <a:spLocks noChangeArrowheads="1"/>
            </p:cNvSpPr>
            <p:nvPr/>
          </p:nvSpPr>
          <p:spPr bwMode="auto">
            <a:xfrm>
              <a:off x="4336" y="3619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7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75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75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5" grpId="0"/>
      <p:bldP spid="5754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5A: Graphing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with  0 &lt;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b &lt;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Graph each exponential function. </a:t>
            </a:r>
          </a:p>
        </p:txBody>
      </p:sp>
      <p:pic>
        <p:nvPicPr>
          <p:cNvPr id="23556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47850"/>
            <a:ext cx="18002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6548" name="Group 36"/>
          <p:cNvGraphicFramePr>
            <a:graphicFrameLocks noGrp="1"/>
          </p:cNvGraphicFramePr>
          <p:nvPr/>
        </p:nvGraphicFramePr>
        <p:xfrm>
          <a:off x="1219200" y="3630613"/>
          <a:ext cx="2971800" cy="2771775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687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530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–4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–0.25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0.0625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2133600" y="3587750"/>
            <a:ext cx="2667000" cy="679450"/>
            <a:chOff x="-576" y="2496"/>
            <a:chExt cx="1680" cy="428"/>
          </a:xfrm>
        </p:grpSpPr>
        <p:sp>
          <p:nvSpPr>
            <p:cNvPr id="23582" name="Text Box 37"/>
            <p:cNvSpPr txBox="1">
              <a:spLocks noChangeArrowheads="1"/>
            </p:cNvSpPr>
            <p:nvPr/>
          </p:nvSpPr>
          <p:spPr bwMode="auto">
            <a:xfrm>
              <a:off x="-576" y="2542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y = </a:t>
              </a:r>
              <a:r>
                <a:rPr lang="en-US" i="0"/>
                <a:t>–1</a:t>
              </a:r>
              <a:r>
                <a:rPr lang="en-US" sz="2800" i="0"/>
                <a:t>(</a:t>
              </a:r>
              <a:r>
                <a:rPr lang="en-US" i="0"/>
                <a:t>   </a:t>
              </a:r>
              <a:r>
                <a:rPr lang="en-US" sz="2800" i="0"/>
                <a:t>)</a:t>
              </a:r>
              <a:r>
                <a:rPr lang="en-US" baseline="30000"/>
                <a:t>x</a:t>
              </a:r>
              <a:endParaRPr lang="en-US"/>
            </a:p>
          </p:txBody>
        </p:sp>
        <p:sp>
          <p:nvSpPr>
            <p:cNvPr id="23583" name="Text Box 38"/>
            <p:cNvSpPr txBox="1">
              <a:spLocks noChangeArrowheads="1"/>
            </p:cNvSpPr>
            <p:nvPr/>
          </p:nvSpPr>
          <p:spPr bwMode="auto">
            <a:xfrm>
              <a:off x="274" y="2496"/>
              <a:ext cx="2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i="0"/>
                <a:t>1</a:t>
              </a:r>
            </a:p>
          </p:txBody>
        </p:sp>
        <p:sp>
          <p:nvSpPr>
            <p:cNvPr id="23584" name="Text Box 39"/>
            <p:cNvSpPr txBox="1">
              <a:spLocks noChangeArrowheads="1"/>
            </p:cNvSpPr>
            <p:nvPr/>
          </p:nvSpPr>
          <p:spPr bwMode="auto">
            <a:xfrm>
              <a:off x="284" y="2674"/>
              <a:ext cx="3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i="0"/>
                <a:t>4</a:t>
              </a:r>
            </a:p>
          </p:txBody>
        </p:sp>
        <p:sp>
          <p:nvSpPr>
            <p:cNvPr id="23585" name="Line 40"/>
            <p:cNvSpPr>
              <a:spLocks noChangeShapeType="1"/>
            </p:cNvSpPr>
            <p:nvPr/>
          </p:nvSpPr>
          <p:spPr bwMode="auto">
            <a:xfrm flipV="1">
              <a:off x="295" y="2716"/>
              <a:ext cx="2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6557" name="Text Box 45"/>
          <p:cNvSpPr txBox="1">
            <a:spLocks noChangeArrowheads="1"/>
          </p:cNvSpPr>
          <p:nvPr/>
        </p:nvSpPr>
        <p:spPr bwMode="auto">
          <a:xfrm>
            <a:off x="1481138" y="37258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576558" name="Text Box 46"/>
          <p:cNvSpPr txBox="1">
            <a:spLocks noChangeArrowheads="1"/>
          </p:cNvSpPr>
          <p:nvPr/>
        </p:nvSpPr>
        <p:spPr bwMode="auto">
          <a:xfrm>
            <a:off x="669925" y="2697163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6559" name="Text Box 47"/>
          <p:cNvSpPr txBox="1">
            <a:spLocks noChangeArrowheads="1"/>
          </p:cNvSpPr>
          <p:nvPr/>
        </p:nvSpPr>
        <p:spPr bwMode="auto">
          <a:xfrm>
            <a:off x="4937125" y="2317750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23581" name="Picture 5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27425"/>
            <a:ext cx="3140075" cy="290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6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6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57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76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entr" presetSubtype="29899122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57" grpId="0" autoUpdateAnimBg="0"/>
      <p:bldP spid="576558" grpId="0" autoUpdateAnimBg="0"/>
      <p:bldP spid="57655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566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475038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5B: Graphing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y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=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ab</a:t>
            </a:r>
            <a:r>
              <a:rPr lang="en-US" b="0" i="0" baseline="30000">
                <a:solidFill>
                  <a:srgbClr val="006699"/>
                </a:solidFill>
                <a:latin typeface="Arial Black" pitchFamily="34" charset="0"/>
              </a:rPr>
              <a:t>x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with  0 &lt; </a:t>
            </a:r>
            <a:r>
              <a:rPr lang="en-US" b="0">
                <a:solidFill>
                  <a:srgbClr val="006699"/>
                </a:solidFill>
                <a:latin typeface="Arial Black" pitchFamily="34" charset="0"/>
              </a:rPr>
              <a:t>b &lt; 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1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Graph each exponential function. </a:t>
            </a:r>
          </a:p>
        </p:txBody>
      </p:sp>
      <p:sp>
        <p:nvSpPr>
          <p:cNvPr id="577542" name="Text Box 6"/>
          <p:cNvSpPr txBox="1">
            <a:spLocks noChangeArrowheads="1"/>
          </p:cNvSpPr>
          <p:nvPr/>
        </p:nvSpPr>
        <p:spPr bwMode="auto">
          <a:xfrm>
            <a:off x="669925" y="25146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7543" name="Text Box 7"/>
          <p:cNvSpPr txBox="1">
            <a:spLocks noChangeArrowheads="1"/>
          </p:cNvSpPr>
          <p:nvPr/>
        </p:nvSpPr>
        <p:spPr bwMode="auto">
          <a:xfrm>
            <a:off x="4937125" y="2516188"/>
            <a:ext cx="4054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sp>
        <p:nvSpPr>
          <p:cNvPr id="24583" name="Text Box 8"/>
          <p:cNvSpPr txBox="1">
            <a:spLocks noChangeArrowheads="1"/>
          </p:cNvSpPr>
          <p:nvPr/>
        </p:nvSpPr>
        <p:spPr bwMode="auto">
          <a:xfrm>
            <a:off x="990600" y="1981200"/>
            <a:ext cx="208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y =</a:t>
            </a:r>
            <a:r>
              <a:rPr lang="en-US" i="0"/>
              <a:t> 4(0.6)</a:t>
            </a:r>
            <a:r>
              <a:rPr lang="en-US" baseline="30000"/>
              <a:t>x</a:t>
            </a:r>
            <a:endParaRPr lang="en-US"/>
          </a:p>
        </p:txBody>
      </p:sp>
      <p:graphicFrame>
        <p:nvGraphicFramePr>
          <p:cNvPr id="577545" name="Group 9"/>
          <p:cNvGraphicFramePr>
            <a:graphicFrameLocks noGrp="1"/>
          </p:cNvGraphicFramePr>
          <p:nvPr/>
        </p:nvGraphicFramePr>
        <p:xfrm>
          <a:off x="1219200" y="3551238"/>
          <a:ext cx="2971800" cy="2590800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4(0.6)</a:t>
                      </a:r>
                      <a:r>
                        <a:rPr kumimoji="0" lang="en-US" sz="2800" b="1" i="1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1.44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7565" name="Line 29"/>
          <p:cNvSpPr>
            <a:spLocks noChangeShapeType="1"/>
          </p:cNvSpPr>
          <p:nvPr/>
        </p:nvSpPr>
        <p:spPr bwMode="auto">
          <a:xfrm>
            <a:off x="1219200" y="4065588"/>
            <a:ext cx="29718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6761163" y="4325938"/>
            <a:ext cx="830262" cy="1203325"/>
            <a:chOff x="4271" y="2725"/>
            <a:chExt cx="523" cy="758"/>
          </a:xfrm>
        </p:grpSpPr>
        <p:sp>
          <p:nvSpPr>
            <p:cNvPr id="24606" name="Text Box 31"/>
            <p:cNvSpPr txBox="1">
              <a:spLocks noChangeArrowheads="1"/>
            </p:cNvSpPr>
            <p:nvPr/>
          </p:nvSpPr>
          <p:spPr bwMode="auto">
            <a:xfrm>
              <a:off x="4271" y="2725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4607" name="Text Box 32"/>
            <p:cNvSpPr txBox="1">
              <a:spLocks noChangeArrowheads="1"/>
            </p:cNvSpPr>
            <p:nvPr/>
          </p:nvSpPr>
          <p:spPr bwMode="auto">
            <a:xfrm>
              <a:off x="4364" y="296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4608" name="Text Box 33"/>
            <p:cNvSpPr txBox="1">
              <a:spLocks noChangeArrowheads="1"/>
            </p:cNvSpPr>
            <p:nvPr/>
          </p:nvSpPr>
          <p:spPr bwMode="auto">
            <a:xfrm>
              <a:off x="4587" y="3271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4609" name="Text Box 34"/>
            <p:cNvSpPr txBox="1">
              <a:spLocks noChangeArrowheads="1"/>
            </p:cNvSpPr>
            <p:nvPr/>
          </p:nvSpPr>
          <p:spPr bwMode="auto">
            <a:xfrm>
              <a:off x="4491" y="318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7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57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7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75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7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2" grpId="0"/>
      <p:bldP spid="577543" grpId="0"/>
      <p:bldP spid="57756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Graph each exponential function. </a:t>
            </a:r>
          </a:p>
        </p:txBody>
      </p:sp>
      <p:sp>
        <p:nvSpPr>
          <p:cNvPr id="578568" name="Text Box 8"/>
          <p:cNvSpPr txBox="1">
            <a:spLocks noChangeArrowheads="1"/>
          </p:cNvSpPr>
          <p:nvPr/>
        </p:nvSpPr>
        <p:spPr bwMode="auto">
          <a:xfrm>
            <a:off x="669925" y="27432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5a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5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16192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8571" name="Group 11"/>
          <p:cNvGraphicFramePr>
            <a:graphicFrameLocks noGrp="1"/>
          </p:cNvGraphicFramePr>
          <p:nvPr/>
        </p:nvGraphicFramePr>
        <p:xfrm>
          <a:off x="1371600" y="3630613"/>
          <a:ext cx="2971800" cy="2771775"/>
        </p:xfrm>
        <a:graphic>
          <a:graphicData uri="http://schemas.openxmlformats.org/drawingml/2006/table">
            <a:tbl>
              <a:tblPr/>
              <a:tblGrid>
                <a:gridCol w="836613"/>
                <a:gridCol w="2135187"/>
              </a:tblGrid>
              <a:tr h="687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5301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.25 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8598" name="Text Box 38"/>
          <p:cNvSpPr txBox="1">
            <a:spLocks noChangeArrowheads="1"/>
          </p:cNvSpPr>
          <p:nvPr/>
        </p:nvSpPr>
        <p:spPr bwMode="auto">
          <a:xfrm>
            <a:off x="1633538" y="37258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x</a:t>
            </a:r>
          </a:p>
        </p:txBody>
      </p:sp>
      <p:sp>
        <p:nvSpPr>
          <p:cNvPr id="578599" name="Text Box 39"/>
          <p:cNvSpPr txBox="1">
            <a:spLocks noChangeArrowheads="1"/>
          </p:cNvSpPr>
          <p:nvPr/>
        </p:nvSpPr>
        <p:spPr bwMode="auto">
          <a:xfrm>
            <a:off x="4937125" y="2516188"/>
            <a:ext cx="3825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pic>
        <p:nvPicPr>
          <p:cNvPr id="578600" name="Picture 4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36195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6275388" y="4159250"/>
            <a:ext cx="1181100" cy="1927225"/>
            <a:chOff x="3965" y="2620"/>
            <a:chExt cx="744" cy="1214"/>
          </a:xfrm>
        </p:grpSpPr>
        <p:sp>
          <p:nvSpPr>
            <p:cNvPr id="25636" name="Text Box 41"/>
            <p:cNvSpPr txBox="1">
              <a:spLocks noChangeArrowheads="1"/>
            </p:cNvSpPr>
            <p:nvPr/>
          </p:nvSpPr>
          <p:spPr bwMode="auto">
            <a:xfrm>
              <a:off x="3965" y="262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5637" name="Text Box 42"/>
            <p:cNvSpPr txBox="1">
              <a:spLocks noChangeArrowheads="1"/>
            </p:cNvSpPr>
            <p:nvPr/>
          </p:nvSpPr>
          <p:spPr bwMode="auto">
            <a:xfrm>
              <a:off x="4136" y="3373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5638" name="Text Box 43"/>
            <p:cNvSpPr txBox="1">
              <a:spLocks noChangeArrowheads="1"/>
            </p:cNvSpPr>
            <p:nvPr/>
          </p:nvSpPr>
          <p:spPr bwMode="auto">
            <a:xfrm>
              <a:off x="4320" y="358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5639" name="Text Box 44"/>
            <p:cNvSpPr txBox="1">
              <a:spLocks noChangeArrowheads="1"/>
            </p:cNvSpPr>
            <p:nvPr/>
          </p:nvSpPr>
          <p:spPr bwMode="auto">
            <a:xfrm>
              <a:off x="4502" y="362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382838" y="3609975"/>
            <a:ext cx="2667000" cy="679450"/>
            <a:chOff x="1440" y="2304"/>
            <a:chExt cx="1680" cy="428"/>
          </a:xfrm>
        </p:grpSpPr>
        <p:sp>
          <p:nvSpPr>
            <p:cNvPr id="25631" name="Text Box 47"/>
            <p:cNvSpPr txBox="1">
              <a:spLocks noChangeArrowheads="1"/>
            </p:cNvSpPr>
            <p:nvPr/>
          </p:nvSpPr>
          <p:spPr bwMode="auto">
            <a:xfrm>
              <a:off x="1440" y="2350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y = </a:t>
              </a:r>
              <a:r>
                <a:rPr lang="en-US" i="0"/>
                <a:t>4</a:t>
              </a:r>
              <a:r>
                <a:rPr lang="en-US" sz="2800" i="0"/>
                <a:t>(</a:t>
              </a:r>
              <a:r>
                <a:rPr lang="en-US" i="0"/>
                <a:t>   </a:t>
              </a:r>
              <a:r>
                <a:rPr lang="en-US" sz="2800" i="0"/>
                <a:t>)</a:t>
              </a:r>
              <a:r>
                <a:rPr lang="en-US" baseline="30000"/>
                <a:t>x</a:t>
              </a:r>
              <a:endParaRPr lang="en-US"/>
            </a:p>
          </p:txBody>
        </p:sp>
        <p:grpSp>
          <p:nvGrpSpPr>
            <p:cNvPr id="25632" name="Group 48"/>
            <p:cNvGrpSpPr>
              <a:grpSpLocks/>
            </p:cNvGrpSpPr>
            <p:nvPr/>
          </p:nvGrpSpPr>
          <p:grpSpPr bwMode="auto">
            <a:xfrm>
              <a:off x="2180" y="2304"/>
              <a:ext cx="398" cy="428"/>
              <a:chOff x="3024" y="2736"/>
              <a:chExt cx="398" cy="428"/>
            </a:xfrm>
          </p:grpSpPr>
          <p:sp>
            <p:nvSpPr>
              <p:cNvPr id="25633" name="Text Box 49"/>
              <p:cNvSpPr txBox="1">
                <a:spLocks noChangeArrowheads="1"/>
              </p:cNvSpPr>
              <p:nvPr/>
            </p:nvSpPr>
            <p:spPr bwMode="auto">
              <a:xfrm>
                <a:off x="3024" y="2736"/>
                <a:ext cx="2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 i="0"/>
                  <a:t>1</a:t>
                </a:r>
              </a:p>
            </p:txBody>
          </p:sp>
          <p:sp>
            <p:nvSpPr>
              <p:cNvPr id="25634" name="Text Box 50"/>
              <p:cNvSpPr txBox="1">
                <a:spLocks noChangeArrowheads="1"/>
              </p:cNvSpPr>
              <p:nvPr/>
            </p:nvSpPr>
            <p:spPr bwMode="auto">
              <a:xfrm>
                <a:off x="3034" y="2914"/>
                <a:ext cx="38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 i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000" i="0"/>
                  <a:t>4</a:t>
                </a:r>
              </a:p>
            </p:txBody>
          </p:sp>
          <p:sp>
            <p:nvSpPr>
              <p:cNvPr id="25635" name="Line 51"/>
              <p:cNvSpPr>
                <a:spLocks noChangeShapeType="1"/>
              </p:cNvSpPr>
              <p:nvPr/>
            </p:nvSpPr>
            <p:spPr bwMode="auto">
              <a:xfrm flipV="1">
                <a:off x="3045" y="2956"/>
                <a:ext cx="204" cy="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8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578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7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7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86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7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8" grpId="0"/>
      <p:bldP spid="578598" grpId="0"/>
      <p:bldP spid="57859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9620" name="Picture 3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34671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860425" y="1447800"/>
            <a:ext cx="599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Graph each exponential function. </a:t>
            </a:r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5b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79592" name="Text Box 8"/>
          <p:cNvSpPr txBox="1">
            <a:spLocks noChangeArrowheads="1"/>
          </p:cNvSpPr>
          <p:nvPr/>
        </p:nvSpPr>
        <p:spPr bwMode="auto">
          <a:xfrm>
            <a:off x="669925" y="2514600"/>
            <a:ext cx="397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Choose several values of x and generate ordered pairs.</a:t>
            </a:r>
          </a:p>
        </p:txBody>
      </p:sp>
      <p:sp>
        <p:nvSpPr>
          <p:cNvPr id="579593" name="Text Box 9"/>
          <p:cNvSpPr txBox="1">
            <a:spLocks noChangeArrowheads="1"/>
          </p:cNvSpPr>
          <p:nvPr/>
        </p:nvSpPr>
        <p:spPr bwMode="auto">
          <a:xfrm>
            <a:off x="4937125" y="2516188"/>
            <a:ext cx="3978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Graph the ordered pairs and connect with a smooth curve.</a:t>
            </a:r>
          </a:p>
        </p:txBody>
      </p:sp>
      <p:sp>
        <p:nvSpPr>
          <p:cNvPr id="26631" name="Text Box 10"/>
          <p:cNvSpPr txBox="1">
            <a:spLocks noChangeArrowheads="1"/>
          </p:cNvSpPr>
          <p:nvPr/>
        </p:nvSpPr>
        <p:spPr bwMode="auto">
          <a:xfrm>
            <a:off x="990600" y="1981200"/>
            <a:ext cx="2303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y =</a:t>
            </a:r>
            <a:r>
              <a:rPr lang="en-US" i="0"/>
              <a:t> –2(0.1)</a:t>
            </a:r>
            <a:r>
              <a:rPr lang="en-US" i="0" baseline="30000"/>
              <a:t>x</a:t>
            </a:r>
            <a:endParaRPr lang="en-US"/>
          </a:p>
        </p:txBody>
      </p:sp>
      <p:graphicFrame>
        <p:nvGraphicFramePr>
          <p:cNvPr id="579619" name="Group 35"/>
          <p:cNvGraphicFramePr>
            <a:graphicFrameLocks noGrp="1"/>
          </p:cNvGraphicFramePr>
          <p:nvPr/>
        </p:nvGraphicFramePr>
        <p:xfrm>
          <a:off x="1066800" y="3703638"/>
          <a:ext cx="3276600" cy="2590800"/>
        </p:xfrm>
        <a:graphic>
          <a:graphicData uri="http://schemas.openxmlformats.org/drawingml/2006/table">
            <a:tbl>
              <a:tblPr/>
              <a:tblGrid>
                <a:gridCol w="922338"/>
                <a:gridCol w="2354262"/>
              </a:tblGrid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4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–2(0.1)</a:t>
                      </a:r>
                      <a:r>
                        <a:rPr kumimoji="0" 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en-US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>
                        <a:alpha val="48000"/>
                      </a:srgbClr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–2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–0.02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9615" name="Line 31"/>
          <p:cNvSpPr>
            <a:spLocks noChangeShapeType="1"/>
          </p:cNvSpPr>
          <p:nvPr/>
        </p:nvSpPr>
        <p:spPr bwMode="auto">
          <a:xfrm>
            <a:off x="1371600" y="4217988"/>
            <a:ext cx="2971800" cy="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6894513" y="3757613"/>
            <a:ext cx="1195387" cy="2428875"/>
            <a:chOff x="4349" y="2367"/>
            <a:chExt cx="753" cy="1530"/>
          </a:xfrm>
        </p:grpSpPr>
        <p:sp>
          <p:nvSpPr>
            <p:cNvPr id="26654" name="Text Box 37"/>
            <p:cNvSpPr txBox="1">
              <a:spLocks noChangeArrowheads="1"/>
            </p:cNvSpPr>
            <p:nvPr/>
          </p:nvSpPr>
          <p:spPr bwMode="auto">
            <a:xfrm>
              <a:off x="4895" y="2367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6655" name="Text Box 38"/>
            <p:cNvSpPr txBox="1">
              <a:spLocks noChangeArrowheads="1"/>
            </p:cNvSpPr>
            <p:nvPr/>
          </p:nvSpPr>
          <p:spPr bwMode="auto">
            <a:xfrm>
              <a:off x="4520" y="2512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6656" name="Text Box 39"/>
            <p:cNvSpPr txBox="1">
              <a:spLocks noChangeArrowheads="1"/>
            </p:cNvSpPr>
            <p:nvPr/>
          </p:nvSpPr>
          <p:spPr bwMode="auto">
            <a:xfrm>
              <a:off x="4703" y="238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26657" name="Text Box 40"/>
            <p:cNvSpPr txBox="1">
              <a:spLocks noChangeArrowheads="1"/>
            </p:cNvSpPr>
            <p:nvPr/>
          </p:nvSpPr>
          <p:spPr bwMode="auto">
            <a:xfrm>
              <a:off x="4349" y="3685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i="0">
                  <a:solidFill>
                    <a:srgbClr val="FF0000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7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579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79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92" grpId="0"/>
      <p:bldP spid="579593" grpId="0"/>
      <p:bldP spid="5796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89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81657" name="Group 25"/>
          <p:cNvGraphicFramePr>
            <a:graphicFrameLocks noGrp="1"/>
          </p:cNvGraphicFramePr>
          <p:nvPr/>
        </p:nvGraphicFramePr>
        <p:xfrm>
          <a:off x="533400" y="1752600"/>
          <a:ext cx="8153400" cy="4699000"/>
        </p:xfrm>
        <a:graphic>
          <a:graphicData uri="http://schemas.openxmlformats.org/drawingml/2006/table">
            <a:tbl>
              <a:tblPr/>
              <a:tblGrid>
                <a:gridCol w="8153400"/>
              </a:tblGrid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Graphs of Exponential Functions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9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59" name="Text Box 15"/>
          <p:cNvSpPr txBox="1">
            <a:spLocks noChangeArrowheads="1"/>
          </p:cNvSpPr>
          <p:nvPr/>
        </p:nvSpPr>
        <p:spPr bwMode="auto">
          <a:xfrm>
            <a:off x="3124200" y="3403600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3333FF"/>
                </a:solidFill>
              </a:rPr>
              <a:t>a &gt; </a:t>
            </a:r>
            <a:r>
              <a:rPr lang="en-US" sz="2000" i="0">
                <a:solidFill>
                  <a:srgbClr val="3333FF"/>
                </a:solidFill>
              </a:rPr>
              <a:t>0</a:t>
            </a:r>
            <a:r>
              <a:rPr lang="en-US" sz="2000">
                <a:solidFill>
                  <a:srgbClr val="3333FF"/>
                </a:solidFill>
              </a:rPr>
              <a:t> </a:t>
            </a:r>
          </a:p>
        </p:txBody>
      </p:sp>
      <p:pic>
        <p:nvPicPr>
          <p:cNvPr id="27660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24892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1" name="Text Box 17"/>
          <p:cNvSpPr txBox="1">
            <a:spLocks noChangeArrowheads="1"/>
          </p:cNvSpPr>
          <p:nvPr/>
        </p:nvSpPr>
        <p:spPr bwMode="auto">
          <a:xfrm>
            <a:off x="5078413" y="3403600"/>
            <a:ext cx="1017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3333FF"/>
                </a:solidFill>
              </a:rPr>
              <a:t>a &gt; </a:t>
            </a:r>
            <a:r>
              <a:rPr lang="en-US" sz="2000" i="0">
                <a:solidFill>
                  <a:srgbClr val="3333FF"/>
                </a:solidFill>
              </a:rPr>
              <a:t>0</a:t>
            </a:r>
            <a:r>
              <a:rPr lang="en-US" sz="200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581652" name="Text Box 20"/>
          <p:cNvSpPr txBox="1">
            <a:spLocks noChangeArrowheads="1"/>
          </p:cNvSpPr>
          <p:nvPr/>
        </p:nvSpPr>
        <p:spPr bwMode="auto">
          <a:xfrm>
            <a:off x="533400" y="5384800"/>
            <a:ext cx="39020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 i="0"/>
              <a:t>For </a:t>
            </a:r>
            <a:r>
              <a:rPr lang="en-US" sz="2000"/>
              <a:t>y = ab</a:t>
            </a:r>
            <a:r>
              <a:rPr lang="en-US" sz="2000" baseline="30000"/>
              <a:t>x</a:t>
            </a:r>
            <a:r>
              <a:rPr lang="en-US" sz="2000" i="0"/>
              <a:t>, if </a:t>
            </a:r>
            <a:r>
              <a:rPr lang="en-US" sz="2000"/>
              <a:t>b </a:t>
            </a:r>
            <a:r>
              <a:rPr lang="en-US" sz="2000" i="0"/>
              <a:t>&gt; 1, then the graph will have one of these shapes.</a:t>
            </a:r>
          </a:p>
        </p:txBody>
      </p:sp>
      <p:sp>
        <p:nvSpPr>
          <p:cNvPr id="581653" name="Text Box 21"/>
          <p:cNvSpPr txBox="1">
            <a:spLocks noChangeArrowheads="1"/>
          </p:cNvSpPr>
          <p:nvPr/>
        </p:nvSpPr>
        <p:spPr bwMode="auto">
          <a:xfrm>
            <a:off x="4937125" y="5384800"/>
            <a:ext cx="3825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 i="0"/>
              <a:t>For </a:t>
            </a:r>
            <a:r>
              <a:rPr lang="en-US" sz="2000"/>
              <a:t>y = ab</a:t>
            </a:r>
            <a:r>
              <a:rPr lang="en-US" sz="2000" baseline="30000"/>
              <a:t>x</a:t>
            </a:r>
            <a:r>
              <a:rPr lang="en-US" sz="2000" i="0"/>
              <a:t>, if 0 &lt; </a:t>
            </a:r>
            <a:r>
              <a:rPr lang="en-US" sz="2000"/>
              <a:t>b </a:t>
            </a:r>
            <a:r>
              <a:rPr lang="en-US" sz="2000" i="0"/>
              <a:t>&lt; 1, then the graph will have one of these shapes.</a:t>
            </a:r>
          </a:p>
        </p:txBody>
      </p:sp>
      <p:sp>
        <p:nvSpPr>
          <p:cNvPr id="27664" name="Text Box 22"/>
          <p:cNvSpPr txBox="1">
            <a:spLocks noChangeArrowheads="1"/>
          </p:cNvSpPr>
          <p:nvPr/>
        </p:nvSpPr>
        <p:spPr bwMode="auto">
          <a:xfrm>
            <a:off x="3124200" y="4251325"/>
            <a:ext cx="1017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a &lt; </a:t>
            </a:r>
            <a:r>
              <a:rPr lang="en-US" sz="2000" i="0">
                <a:solidFill>
                  <a:srgbClr val="FF0000"/>
                </a:solidFill>
              </a:rPr>
              <a:t>0</a:t>
            </a:r>
            <a:r>
              <a:rPr 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7665" name="Text Box 23"/>
          <p:cNvSpPr txBox="1">
            <a:spLocks noChangeArrowheads="1"/>
          </p:cNvSpPr>
          <p:nvPr/>
        </p:nvSpPr>
        <p:spPr bwMode="auto">
          <a:xfrm>
            <a:off x="5078413" y="4267200"/>
            <a:ext cx="1017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</a:rPr>
              <a:t>a &lt; </a:t>
            </a:r>
            <a:r>
              <a:rPr lang="en-US" sz="2000" i="0">
                <a:solidFill>
                  <a:srgbClr val="FF0000"/>
                </a:solidFill>
              </a:rPr>
              <a:t>0</a:t>
            </a:r>
            <a:r>
              <a:rPr lang="en-US" sz="2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7666" name="Text Box 24"/>
          <p:cNvSpPr txBox="1">
            <a:spLocks noChangeArrowheads="1"/>
          </p:cNvSpPr>
          <p:nvPr/>
        </p:nvSpPr>
        <p:spPr bwMode="auto">
          <a:xfrm>
            <a:off x="403225" y="900113"/>
            <a:ext cx="8740775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b="0" i="0"/>
              <a:t>The box summarizes the general shapes of exponential function graphs.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1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81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52" grpId="0"/>
      <p:bldP spid="58165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6: </a:t>
            </a:r>
            <a:r>
              <a:rPr lang="en-US" b="0">
                <a:solidFill>
                  <a:srgbClr val="FF0000"/>
                </a:solidFill>
                <a:latin typeface="Arial Black" pitchFamily="34" charset="0"/>
              </a:rPr>
              <a:t>Application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609600" y="1752600"/>
            <a:ext cx="8245475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In 2000, each person in India consumed an average of 13 kg of sugar. Sugar consumption in India is projected to increase by 3.6% per year. At this growth rate the function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13(1.036)</a:t>
            </a:r>
            <a:r>
              <a:rPr lang="en-US" i="0" baseline="30000"/>
              <a:t>x</a:t>
            </a:r>
            <a:r>
              <a:rPr lang="en-US" i="0"/>
              <a:t> gives the average yearly amount of sugar, in kilograms, consumed per person </a:t>
            </a:r>
            <a:r>
              <a:rPr lang="en-US"/>
              <a:t>x</a:t>
            </a:r>
            <a:r>
              <a:rPr lang="en-US" i="0"/>
              <a:t> years after 2000. Using this model, in about what year will sugar consumption average about 18 kg per person?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5" name="Text Box 5"/>
          <p:cNvSpPr txBox="1">
            <a:spLocks noChangeArrowheads="1"/>
          </p:cNvSpPr>
          <p:nvPr/>
        </p:nvSpPr>
        <p:spPr bwMode="auto">
          <a:xfrm>
            <a:off x="4495800" y="1981200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Enter the function into the </a:t>
            </a:r>
            <a:r>
              <a:rPr lang="en-US" b="0" i="0">
                <a:solidFill>
                  <a:srgbClr val="3333FF"/>
                </a:solidFill>
                <a:latin typeface="Arial" charset="0"/>
              </a:rPr>
              <a:t>Y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 = editor of a graphing calculator.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914400" y="1524000"/>
            <a:ext cx="3109913" cy="2209800"/>
            <a:chOff x="423" y="576"/>
            <a:chExt cx="2112" cy="1536"/>
          </a:xfrm>
        </p:grpSpPr>
        <p:pic>
          <p:nvPicPr>
            <p:cNvPr id="29709" name="Picture 6" descr="SCREEN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768"/>
              <a:ext cx="1776" cy="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10" name="AutoShape 7"/>
            <p:cNvSpPr>
              <a:spLocks noChangeArrowheads="1"/>
            </p:cNvSpPr>
            <p:nvPr/>
          </p:nvSpPr>
          <p:spPr bwMode="auto">
            <a:xfrm>
              <a:off x="528" y="672"/>
              <a:ext cx="1920" cy="1344"/>
            </a:xfrm>
            <a:prstGeom prst="roundRect">
              <a:avLst>
                <a:gd name="adj" fmla="val 16667"/>
              </a:avLst>
            </a:prstGeom>
            <a:solidFill>
              <a:srgbClr val="33CC33">
                <a:alpha val="4392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AutoShape 8"/>
            <p:cNvSpPr>
              <a:spLocks noChangeArrowheads="1"/>
            </p:cNvSpPr>
            <p:nvPr/>
          </p:nvSpPr>
          <p:spPr bwMode="auto">
            <a:xfrm>
              <a:off x="423" y="576"/>
              <a:ext cx="2112" cy="1536"/>
            </a:xfrm>
            <a:prstGeom prst="roundRect">
              <a:avLst>
                <a:gd name="adj" fmla="val 16667"/>
              </a:avLst>
            </a:prstGeom>
            <a:solidFill>
              <a:srgbClr val="BBE0E3">
                <a:alpha val="23137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838200" y="3819525"/>
            <a:ext cx="3200400" cy="2124075"/>
            <a:chOff x="336" y="2262"/>
            <a:chExt cx="2208" cy="1530"/>
          </a:xfrm>
        </p:grpSpPr>
        <p:pic>
          <p:nvPicPr>
            <p:cNvPr id="29706" name="Picture 13" descr="SCREEN0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2" y="2443"/>
              <a:ext cx="1818" cy="1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7" name="AutoShape 14"/>
            <p:cNvSpPr>
              <a:spLocks noChangeArrowheads="1"/>
            </p:cNvSpPr>
            <p:nvPr/>
          </p:nvSpPr>
          <p:spPr bwMode="auto">
            <a:xfrm>
              <a:off x="428" y="2365"/>
              <a:ext cx="2024" cy="1352"/>
            </a:xfrm>
            <a:prstGeom prst="roundRect">
              <a:avLst>
                <a:gd name="adj" fmla="val 16667"/>
              </a:avLst>
            </a:prstGeom>
            <a:solidFill>
              <a:srgbClr val="33CC33">
                <a:alpha val="41176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AutoShape 15"/>
            <p:cNvSpPr>
              <a:spLocks noChangeArrowheads="1"/>
            </p:cNvSpPr>
            <p:nvPr/>
          </p:nvSpPr>
          <p:spPr bwMode="auto">
            <a:xfrm>
              <a:off x="336" y="2262"/>
              <a:ext cx="2208" cy="1530"/>
            </a:xfrm>
            <a:prstGeom prst="roundRect">
              <a:avLst>
                <a:gd name="adj" fmla="val 16667"/>
              </a:avLst>
            </a:prstGeom>
            <a:solidFill>
              <a:srgbClr val="BBE0E3">
                <a:alpha val="29019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495800" y="3817938"/>
            <a:ext cx="4587875" cy="1744662"/>
            <a:chOff x="3014" y="2448"/>
            <a:chExt cx="2890" cy="1099"/>
          </a:xfrm>
        </p:grpSpPr>
        <p:pic>
          <p:nvPicPr>
            <p:cNvPr id="29704" name="Picture 1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0" y="2448"/>
              <a:ext cx="88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5" name="Text Box 19"/>
            <p:cNvSpPr txBox="1">
              <a:spLocks noChangeArrowheads="1"/>
            </p:cNvSpPr>
            <p:nvPr/>
          </p:nvSpPr>
          <p:spPr bwMode="auto">
            <a:xfrm>
              <a:off x="3014" y="2569"/>
              <a:ext cx="2890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1313" indent="-341313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0">
                  <a:solidFill>
                    <a:srgbClr val="3333FF"/>
                  </a:solidFill>
                  <a:latin typeface="Arial" charset="0"/>
                </a:rPr>
                <a:t>Press                 . Use the arrow keys to find a y-value as close to 18 as possible. The corresponding x-value is 9.</a:t>
              </a:r>
            </a:p>
          </p:txBody>
        </p:sp>
      </p:grpSp>
      <p:sp>
        <p:nvSpPr>
          <p:cNvPr id="583704" name="Text Box 24"/>
          <p:cNvSpPr txBox="1">
            <a:spLocks noChangeArrowheads="1"/>
          </p:cNvSpPr>
          <p:nvPr/>
        </p:nvSpPr>
        <p:spPr bwMode="auto">
          <a:xfrm>
            <a:off x="746125" y="5975350"/>
            <a:ext cx="796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The average consumption will reach 18kg in 2009.</a:t>
            </a:r>
          </a:p>
        </p:txBody>
      </p:sp>
      <p:sp>
        <p:nvSpPr>
          <p:cNvPr id="29703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6 Continued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3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3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58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5" grpId="0"/>
      <p:bldP spid="58370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6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7"/>
          <p:cNvSpPr txBox="1">
            <a:spLocks noChangeArrowheads="1"/>
          </p:cNvSpPr>
          <p:nvPr/>
        </p:nvSpPr>
        <p:spPr bwMode="auto">
          <a:xfrm>
            <a:off x="685800" y="1676400"/>
            <a:ext cx="8458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An accountant uses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12,330(0.869)</a:t>
            </a:r>
            <a:r>
              <a:rPr lang="en-US" baseline="30000"/>
              <a:t>x</a:t>
            </a:r>
            <a:r>
              <a:rPr lang="en-US" i="0"/>
              <a:t>, where </a:t>
            </a:r>
            <a:r>
              <a:rPr lang="en-US"/>
              <a:t>x</a:t>
            </a:r>
            <a:r>
              <a:rPr lang="en-US" i="0"/>
              <a:t> is the time in years since the purchase, to model the value of a car. When will the car be worth $2000?</a:t>
            </a:r>
          </a:p>
        </p:txBody>
      </p:sp>
      <p:pic>
        <p:nvPicPr>
          <p:cNvPr id="30724" name="Picture 8" descr="SCREEN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94113"/>
            <a:ext cx="2801938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AutoShape 9"/>
          <p:cNvSpPr>
            <a:spLocks noChangeArrowheads="1"/>
          </p:cNvSpPr>
          <p:nvPr/>
        </p:nvSpPr>
        <p:spPr bwMode="auto">
          <a:xfrm>
            <a:off x="762000" y="3657600"/>
            <a:ext cx="3124200" cy="1981200"/>
          </a:xfrm>
          <a:prstGeom prst="roundRect">
            <a:avLst>
              <a:gd name="adj" fmla="val 16667"/>
            </a:avLst>
          </a:prstGeom>
          <a:solidFill>
            <a:srgbClr val="33CC33">
              <a:alpha val="3803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714" name="AutoShape 10"/>
          <p:cNvSpPr>
            <a:spLocks noChangeArrowheads="1"/>
          </p:cNvSpPr>
          <p:nvPr/>
        </p:nvSpPr>
        <p:spPr bwMode="auto">
          <a:xfrm>
            <a:off x="609600" y="3457575"/>
            <a:ext cx="3429000" cy="2362200"/>
          </a:xfrm>
          <a:prstGeom prst="roundRect">
            <a:avLst>
              <a:gd name="adj" fmla="val 16667"/>
            </a:avLst>
          </a:prstGeom>
          <a:solidFill>
            <a:srgbClr val="BBE0E3">
              <a:alpha val="25098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715" name="Text Box 11"/>
          <p:cNvSpPr txBox="1">
            <a:spLocks noChangeArrowheads="1"/>
          </p:cNvSpPr>
          <p:nvPr/>
        </p:nvSpPr>
        <p:spPr bwMode="auto">
          <a:xfrm>
            <a:off x="4495800" y="3444875"/>
            <a:ext cx="464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Enter the function into the </a:t>
            </a:r>
            <a:r>
              <a:rPr lang="en-US" b="0" i="0">
                <a:solidFill>
                  <a:srgbClr val="3333FF"/>
                </a:solidFill>
                <a:latin typeface="Arial" charset="0"/>
              </a:rPr>
              <a:t>Y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 = editor of a graphing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84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714" grpId="0" animBg="1"/>
      <p:bldP spid="5847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153400" cy="1981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200" b="0" i="0"/>
              <a:t>Evaluate exponential functions.</a:t>
            </a:r>
          </a:p>
          <a:p>
            <a:pPr>
              <a:spcBef>
                <a:spcPct val="20000"/>
              </a:spcBef>
            </a:pPr>
            <a:endParaRPr lang="en-US" sz="1000" b="0" i="0"/>
          </a:p>
          <a:p>
            <a:pPr>
              <a:spcBef>
                <a:spcPct val="20000"/>
              </a:spcBef>
            </a:pPr>
            <a:r>
              <a:rPr lang="en-US" sz="3200" b="0" i="0"/>
              <a:t>Identify and graph exponential functions.</a:t>
            </a:r>
            <a:endParaRPr lang="en-US" sz="3200" b="0"/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sz="3600" b="0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95800" y="3048000"/>
            <a:ext cx="4587875" cy="2109788"/>
            <a:chOff x="3014" y="2448"/>
            <a:chExt cx="2890" cy="1329"/>
          </a:xfrm>
        </p:grpSpPr>
        <p:pic>
          <p:nvPicPr>
            <p:cNvPr id="31754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0" y="2448"/>
              <a:ext cx="88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5" name="Text Box 6"/>
            <p:cNvSpPr txBox="1">
              <a:spLocks noChangeArrowheads="1"/>
            </p:cNvSpPr>
            <p:nvPr/>
          </p:nvSpPr>
          <p:spPr bwMode="auto">
            <a:xfrm>
              <a:off x="3014" y="2569"/>
              <a:ext cx="2890" cy="1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1313" indent="-341313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 i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b="0">
                  <a:solidFill>
                    <a:srgbClr val="3333FF"/>
                  </a:solidFill>
                  <a:latin typeface="Arial" charset="0"/>
                </a:rPr>
                <a:t>Press                 . Use the arrow keys to find a y-value as close to 2000 as possible. The corresponding x-value is 13.</a:t>
              </a:r>
            </a:p>
          </p:txBody>
        </p:sp>
      </p:grpSp>
      <p:sp>
        <p:nvSpPr>
          <p:cNvPr id="31747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6 Continued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8" name="Text Box 8"/>
          <p:cNvSpPr txBox="1">
            <a:spLocks noChangeArrowheads="1"/>
          </p:cNvSpPr>
          <p:nvPr/>
        </p:nvSpPr>
        <p:spPr bwMode="auto">
          <a:xfrm>
            <a:off x="685800" y="1524000"/>
            <a:ext cx="8458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An accountant uses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12,330(0.869)</a:t>
            </a:r>
            <a:r>
              <a:rPr lang="en-US" baseline="30000"/>
              <a:t>x</a:t>
            </a:r>
            <a:r>
              <a:rPr lang="en-US" i="0"/>
              <a:t>, is the time in years since the purchase, to model the value of a car. When will the car be worth $2000?</a:t>
            </a:r>
          </a:p>
        </p:txBody>
      </p: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62000" y="3124200"/>
            <a:ext cx="3429000" cy="2438400"/>
            <a:chOff x="402" y="2064"/>
            <a:chExt cx="2160" cy="1536"/>
          </a:xfrm>
        </p:grpSpPr>
        <p:pic>
          <p:nvPicPr>
            <p:cNvPr id="31751" name="Picture 9" descr="SCREEN0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256"/>
              <a:ext cx="1824" cy="1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2" name="AutoShape 10"/>
            <p:cNvSpPr>
              <a:spLocks noChangeArrowheads="1"/>
            </p:cNvSpPr>
            <p:nvPr/>
          </p:nvSpPr>
          <p:spPr bwMode="auto">
            <a:xfrm>
              <a:off x="480" y="2160"/>
              <a:ext cx="2016" cy="1344"/>
            </a:xfrm>
            <a:prstGeom prst="roundRect">
              <a:avLst>
                <a:gd name="adj" fmla="val 16667"/>
              </a:avLst>
            </a:prstGeom>
            <a:solidFill>
              <a:srgbClr val="33CC33">
                <a:alpha val="47842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3" name="AutoShape 11"/>
            <p:cNvSpPr>
              <a:spLocks noChangeArrowheads="1"/>
            </p:cNvSpPr>
            <p:nvPr/>
          </p:nvSpPr>
          <p:spPr bwMode="auto">
            <a:xfrm>
              <a:off x="402" y="2064"/>
              <a:ext cx="2160" cy="1536"/>
            </a:xfrm>
            <a:prstGeom prst="roundRect">
              <a:avLst>
                <a:gd name="adj" fmla="val 16667"/>
              </a:avLst>
            </a:prstGeom>
            <a:solidFill>
              <a:srgbClr val="BBE0E3">
                <a:alpha val="25882"/>
              </a:srgbClr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5741" name="Text Box 13"/>
          <p:cNvSpPr txBox="1">
            <a:spLocks noChangeArrowheads="1"/>
          </p:cNvSpPr>
          <p:nvPr/>
        </p:nvSpPr>
        <p:spPr bwMode="auto">
          <a:xfrm>
            <a:off x="685800" y="563880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The value of the car will reach $2000 in about 13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5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5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8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4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609600" y="26670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1. </a:t>
            </a:r>
            <a:r>
              <a:rPr lang="en-US" b="0" i="0"/>
              <a:t>{(0, 0), (1, –2), (2, –16), (3, –54)}</a:t>
            </a:r>
            <a:r>
              <a:rPr lang="en-US" i="0"/>
              <a:t>  </a:t>
            </a:r>
          </a:p>
        </p:txBody>
      </p:sp>
      <p:sp>
        <p:nvSpPr>
          <p:cNvPr id="32772" name="Text Box 10"/>
          <p:cNvSpPr txBox="1">
            <a:spLocks noChangeArrowheads="1"/>
          </p:cNvSpPr>
          <p:nvPr/>
        </p:nvSpPr>
        <p:spPr bwMode="auto">
          <a:xfrm>
            <a:off x="609600" y="16764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Tell whether each set of ordered pairs satisfies an exponential function. Explain your answer.</a:t>
            </a:r>
          </a:p>
        </p:txBody>
      </p:sp>
      <p:sp>
        <p:nvSpPr>
          <p:cNvPr id="586764" name="Text Box 12"/>
          <p:cNvSpPr txBox="1">
            <a:spLocks noChangeArrowheads="1"/>
          </p:cNvSpPr>
          <p:nvPr/>
        </p:nvSpPr>
        <p:spPr bwMode="auto">
          <a:xfrm>
            <a:off x="1127125" y="3079750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>
                <a:solidFill>
                  <a:srgbClr val="FF0000"/>
                </a:solidFill>
              </a:rPr>
              <a:t>No; for a constant change in </a:t>
            </a:r>
            <a:r>
              <a:rPr lang="en-US" b="0">
                <a:solidFill>
                  <a:srgbClr val="FF0000"/>
                </a:solidFill>
              </a:rPr>
              <a:t>x, y</a:t>
            </a:r>
            <a:r>
              <a:rPr lang="en-US" b="0" i="0">
                <a:solidFill>
                  <a:srgbClr val="FF0000"/>
                </a:solidFill>
              </a:rPr>
              <a:t> is not multiplied by the same value.</a:t>
            </a:r>
          </a:p>
        </p:txBody>
      </p:sp>
      <p:sp>
        <p:nvSpPr>
          <p:cNvPr id="32774" name="Text Box 14"/>
          <p:cNvSpPr txBox="1">
            <a:spLocks noChangeArrowheads="1"/>
          </p:cNvSpPr>
          <p:nvPr/>
        </p:nvSpPr>
        <p:spPr bwMode="auto">
          <a:xfrm>
            <a:off x="609600" y="4098925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2. </a:t>
            </a:r>
            <a:r>
              <a:rPr lang="en-US" b="0" i="0"/>
              <a:t>{(0,–5), (1, –2.5), (2, –1.25), (3, –0.625)}</a:t>
            </a:r>
            <a:r>
              <a:rPr lang="en-US" i="0"/>
              <a:t>  </a:t>
            </a:r>
          </a:p>
        </p:txBody>
      </p:sp>
      <p:sp>
        <p:nvSpPr>
          <p:cNvPr id="586767" name="Text Box 15"/>
          <p:cNvSpPr txBox="1">
            <a:spLocks noChangeArrowheads="1"/>
          </p:cNvSpPr>
          <p:nvPr/>
        </p:nvSpPr>
        <p:spPr bwMode="auto">
          <a:xfrm>
            <a:off x="1143000" y="4587875"/>
            <a:ext cx="7940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>
                <a:solidFill>
                  <a:srgbClr val="FF0000"/>
                </a:solidFill>
              </a:rPr>
              <a:t>Yes; for a constant change in </a:t>
            </a:r>
            <a:r>
              <a:rPr lang="en-US" b="0">
                <a:solidFill>
                  <a:srgbClr val="FF0000"/>
                </a:solidFill>
              </a:rPr>
              <a:t>x, y</a:t>
            </a:r>
            <a:r>
              <a:rPr lang="en-US" b="0" i="0">
                <a:solidFill>
                  <a:srgbClr val="FF0000"/>
                </a:solidFill>
              </a:rPr>
              <a:t> is multiplied by the same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6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64" grpId="0"/>
      <p:bldP spid="58676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898525" y="1784350"/>
            <a:ext cx="3800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3. </a:t>
            </a:r>
            <a:r>
              <a:rPr lang="en-US" b="0" i="0"/>
              <a:t>Graph </a:t>
            </a:r>
            <a:r>
              <a:rPr lang="en-US" b="0"/>
              <a:t>y</a:t>
            </a:r>
            <a:r>
              <a:rPr lang="en-US" b="0" i="0"/>
              <a:t> = –0.5(3)</a:t>
            </a:r>
            <a:r>
              <a:rPr lang="en-US" b="0" baseline="30000"/>
              <a:t>x</a:t>
            </a:r>
            <a:r>
              <a:rPr lang="en-US" b="0" i="0"/>
              <a:t>.</a:t>
            </a:r>
            <a:r>
              <a:rPr lang="en-US" i="0"/>
              <a:t> </a:t>
            </a:r>
          </a:p>
        </p:txBody>
      </p:sp>
      <p:pic>
        <p:nvPicPr>
          <p:cNvPr id="587785" name="Picture 9" descr="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7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Lesson Quiz: Part III  </a:t>
            </a:r>
          </a:p>
        </p:txBody>
      </p:sp>
      <p:sp>
        <p:nvSpPr>
          <p:cNvPr id="34819" name="Text Box 6"/>
          <p:cNvSpPr txBox="1">
            <a:spLocks noChangeArrowheads="1"/>
          </p:cNvSpPr>
          <p:nvPr/>
        </p:nvSpPr>
        <p:spPr bwMode="auto">
          <a:xfrm>
            <a:off x="712788" y="1631950"/>
            <a:ext cx="8431212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3225" indent="-403225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4. </a:t>
            </a:r>
            <a:r>
              <a:rPr lang="en-US" b="0" i="0"/>
              <a:t>The function </a:t>
            </a:r>
            <a:r>
              <a:rPr lang="en-US" b="0"/>
              <a:t>y = </a:t>
            </a:r>
            <a:r>
              <a:rPr lang="en-US" b="0" i="0"/>
              <a:t>11.6(1.009)</a:t>
            </a:r>
            <a:r>
              <a:rPr lang="en-US" b="0" baseline="30000"/>
              <a:t>x</a:t>
            </a:r>
            <a:r>
              <a:rPr lang="en-US" b="0" i="0"/>
              <a:t> models residential energy consumption in quadrillion Btu where </a:t>
            </a:r>
            <a:r>
              <a:rPr lang="en-US" b="0"/>
              <a:t>x</a:t>
            </a:r>
            <a:r>
              <a:rPr lang="en-US" b="0" i="0"/>
              <a:t> is the number of years after 2003. What will residential energy consumption be in 2013? </a:t>
            </a:r>
            <a:endParaRPr lang="en-US" i="0"/>
          </a:p>
        </p:txBody>
      </p:sp>
      <p:sp>
        <p:nvSpPr>
          <p:cNvPr id="588807" name="Text Box 7"/>
          <p:cNvSpPr txBox="1">
            <a:spLocks noChangeArrowheads="1"/>
          </p:cNvSpPr>
          <p:nvPr/>
        </p:nvSpPr>
        <p:spPr bwMode="auto">
          <a:xfrm>
            <a:off x="1295400" y="3124200"/>
            <a:ext cx="411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sym typeface="Symbol" pitchFamily="18" charset="2"/>
              </a:rPr>
              <a:t> </a:t>
            </a:r>
            <a:r>
              <a:rPr lang="en-US" b="0" i="0">
                <a:solidFill>
                  <a:srgbClr val="FF0000"/>
                </a:solidFill>
              </a:rPr>
              <a:t>12.7 quadrillion Btu</a:t>
            </a:r>
          </a:p>
        </p:txBody>
      </p:sp>
      <p:sp>
        <p:nvSpPr>
          <p:cNvPr id="34821" name="Text Box 9"/>
          <p:cNvSpPr txBox="1">
            <a:spLocks noChangeArrowheads="1"/>
          </p:cNvSpPr>
          <p:nvPr/>
        </p:nvSpPr>
        <p:spPr bwMode="auto">
          <a:xfrm>
            <a:off x="708025" y="3733800"/>
            <a:ext cx="80549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0"/>
              <a:t>5. </a:t>
            </a:r>
            <a:r>
              <a:rPr lang="en-US" b="0" i="0"/>
              <a:t>In 2000, the population of Texas was about 21 million, and it was growing by about 2% per year. At this growth rate, the function </a:t>
            </a:r>
            <a:r>
              <a:rPr lang="en-US" b="0"/>
              <a:t>f</a:t>
            </a:r>
            <a:r>
              <a:rPr lang="en-US" b="0" i="0"/>
              <a:t>(</a:t>
            </a:r>
            <a:r>
              <a:rPr lang="en-US" b="0"/>
              <a:t>x</a:t>
            </a:r>
            <a:r>
              <a:rPr lang="en-US" b="0" i="0"/>
              <a:t>) = 21(1.02)</a:t>
            </a:r>
            <a:r>
              <a:rPr lang="en-US" b="0" i="0" baseline="30000"/>
              <a:t>x</a:t>
            </a:r>
            <a:r>
              <a:rPr lang="en-US" b="0" i="0"/>
              <a:t> gives the population, in millions, </a:t>
            </a:r>
            <a:r>
              <a:rPr lang="en-US" b="0"/>
              <a:t>x</a:t>
            </a:r>
            <a:r>
              <a:rPr lang="en-US" b="0" i="0"/>
              <a:t> years after 2000. Using this model, in about what year will the population reach 30 million?</a:t>
            </a:r>
            <a:endParaRPr lang="en-US" i="0"/>
          </a:p>
        </p:txBody>
      </p:sp>
      <p:sp>
        <p:nvSpPr>
          <p:cNvPr id="588810" name="Text Box 10"/>
          <p:cNvSpPr txBox="1">
            <a:spLocks noChangeArrowheads="1"/>
          </p:cNvSpPr>
          <p:nvPr/>
        </p:nvSpPr>
        <p:spPr bwMode="auto">
          <a:xfrm>
            <a:off x="1295400" y="5943600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>
                <a:solidFill>
                  <a:srgbClr val="FF0000"/>
                </a:solidFill>
              </a:rPr>
              <a:t>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88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8807" grpId="0"/>
      <p:bldP spid="5888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Rectangle 4"/>
          <p:cNvSpPr>
            <a:spLocks noChangeArrowheads="1"/>
          </p:cNvSpPr>
          <p:nvPr/>
        </p:nvSpPr>
        <p:spPr bwMode="auto">
          <a:xfrm>
            <a:off x="381000" y="2590800"/>
            <a:ext cx="7696200" cy="762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0" i="0"/>
              <a:t>Exponential function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sz="3600" b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8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6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533650"/>
            <a:ext cx="356870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38450"/>
            <a:ext cx="45910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17525" y="1539875"/>
            <a:ext cx="8550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The table and the graph show an insect population that increases over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533400" y="1371600"/>
            <a:ext cx="84740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A function rule that describes the pattern above is </a:t>
            </a:r>
            <a:r>
              <a:rPr lang="en-US" b="0"/>
              <a:t>f</a:t>
            </a:r>
            <a:r>
              <a:rPr lang="en-US" b="0" i="0"/>
              <a:t>(</a:t>
            </a:r>
            <a:r>
              <a:rPr lang="en-US" b="0"/>
              <a:t>x</a:t>
            </a:r>
            <a:r>
              <a:rPr lang="en-US" b="0" i="0"/>
              <a:t>) = </a:t>
            </a:r>
            <a:r>
              <a:rPr lang="en-US" b="0" i="0">
                <a:solidFill>
                  <a:srgbClr val="FF0000"/>
                </a:solidFill>
              </a:rPr>
              <a:t>2</a:t>
            </a:r>
            <a:r>
              <a:rPr lang="en-US" b="0" i="0">
                <a:solidFill>
                  <a:srgbClr val="3333FF"/>
                </a:solidFill>
              </a:rPr>
              <a:t>(3)</a:t>
            </a:r>
            <a:r>
              <a:rPr lang="en-US" b="0" baseline="30000"/>
              <a:t>x</a:t>
            </a:r>
            <a:r>
              <a:rPr lang="en-US" b="0" i="0"/>
              <a:t>. This type of function, in which the independent variable appears in an exponent, is an </a:t>
            </a:r>
            <a:r>
              <a:rPr lang="en-US" i="0" u="sng"/>
              <a:t>exponential function</a:t>
            </a:r>
            <a:r>
              <a:rPr lang="en-US" b="0" i="0"/>
              <a:t>. Notice that </a:t>
            </a:r>
            <a:r>
              <a:rPr lang="en-US" b="0" i="0">
                <a:solidFill>
                  <a:srgbClr val="FF0000"/>
                </a:solidFill>
              </a:rPr>
              <a:t>2 </a:t>
            </a:r>
            <a:r>
              <a:rPr lang="en-US" b="0" i="0"/>
              <a:t>is the starting population and </a:t>
            </a:r>
            <a:r>
              <a:rPr lang="en-US" b="0" i="0">
                <a:solidFill>
                  <a:srgbClr val="3333FF"/>
                </a:solidFill>
              </a:rPr>
              <a:t>3</a:t>
            </a:r>
            <a:r>
              <a:rPr lang="en-US" b="0" i="0"/>
              <a:t> is the amount by which the population is multiplied each day. </a:t>
            </a:r>
            <a:endParaRPr lang="en-US" b="0" i="0">
              <a:solidFill>
                <a:srgbClr val="FF0000"/>
              </a:solidFill>
            </a:endParaRPr>
          </a:p>
        </p:txBody>
      </p:sp>
      <p:pic>
        <p:nvPicPr>
          <p:cNvPr id="5591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046538"/>
            <a:ext cx="8915400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9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5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1A: Evaluating an Exponential Function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7"/>
          <p:cNvSpPr txBox="1">
            <a:spLocks noChangeArrowheads="1"/>
          </p:cNvSpPr>
          <p:nvPr/>
        </p:nvSpPr>
        <p:spPr bwMode="auto">
          <a:xfrm>
            <a:off x="593725" y="1524000"/>
            <a:ext cx="85502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The function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500(1.035)</a:t>
            </a:r>
            <a:r>
              <a:rPr lang="en-US" baseline="30000"/>
              <a:t>x</a:t>
            </a:r>
            <a:r>
              <a:rPr lang="en-US" i="0"/>
              <a:t> models the amount of money in a certificate of deposit after </a:t>
            </a:r>
            <a:r>
              <a:rPr lang="en-US"/>
              <a:t>x</a:t>
            </a:r>
            <a:r>
              <a:rPr lang="en-US" i="0"/>
              <a:t> years. How much money will there be in 6 years? </a:t>
            </a:r>
          </a:p>
        </p:txBody>
      </p:sp>
      <p:sp>
        <p:nvSpPr>
          <p:cNvPr id="560136" name="Text Box 8"/>
          <p:cNvSpPr txBox="1">
            <a:spLocks noChangeArrowheads="1"/>
          </p:cNvSpPr>
          <p:nvPr/>
        </p:nvSpPr>
        <p:spPr bwMode="auto">
          <a:xfrm>
            <a:off x="1460500" y="3276600"/>
            <a:ext cx="3186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/>
              <a:t>f</a:t>
            </a:r>
            <a:r>
              <a:rPr lang="en-US" b="0" i="0"/>
              <a:t>(</a:t>
            </a:r>
            <a:r>
              <a:rPr lang="en-US" b="0">
                <a:solidFill>
                  <a:srgbClr val="FF0000"/>
                </a:solidFill>
              </a:rPr>
              <a:t>x</a:t>
            </a:r>
            <a:r>
              <a:rPr lang="en-US" b="0" i="0"/>
              <a:t>) = 500(1.035)</a:t>
            </a:r>
            <a:r>
              <a:rPr lang="en-US" b="0" i="0" baseline="30000">
                <a:solidFill>
                  <a:srgbClr val="FF0000"/>
                </a:solidFill>
              </a:rPr>
              <a:t>x</a:t>
            </a:r>
            <a:r>
              <a:rPr lang="en-US" b="0" i="0"/>
              <a:t> </a:t>
            </a:r>
            <a:endParaRPr lang="en-US" b="0"/>
          </a:p>
        </p:txBody>
      </p:sp>
      <p:sp>
        <p:nvSpPr>
          <p:cNvPr id="560137" name="Text Box 9"/>
          <p:cNvSpPr txBox="1">
            <a:spLocks noChangeArrowheads="1"/>
          </p:cNvSpPr>
          <p:nvPr/>
        </p:nvSpPr>
        <p:spPr bwMode="auto">
          <a:xfrm>
            <a:off x="1454150" y="4038600"/>
            <a:ext cx="309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/>
              <a:t>f</a:t>
            </a:r>
            <a:r>
              <a:rPr lang="en-US" b="0" i="0"/>
              <a:t>(</a:t>
            </a:r>
            <a:r>
              <a:rPr lang="en-US" b="0" i="0">
                <a:solidFill>
                  <a:srgbClr val="FF0000"/>
                </a:solidFill>
              </a:rPr>
              <a:t>6</a:t>
            </a:r>
            <a:r>
              <a:rPr lang="en-US" b="0" i="0"/>
              <a:t>) = 500(1.035)</a:t>
            </a:r>
            <a:r>
              <a:rPr lang="en-US" b="0" i="0" baseline="30000">
                <a:solidFill>
                  <a:srgbClr val="FF0000"/>
                </a:solidFill>
              </a:rPr>
              <a:t>6</a:t>
            </a:r>
            <a:endParaRPr lang="en-US" b="0">
              <a:solidFill>
                <a:srgbClr val="FF0000"/>
              </a:solidFill>
            </a:endParaRPr>
          </a:p>
        </p:txBody>
      </p:sp>
      <p:sp>
        <p:nvSpPr>
          <p:cNvPr id="560138" name="Text Box 10"/>
          <p:cNvSpPr txBox="1">
            <a:spLocks noChangeArrowheads="1"/>
          </p:cNvSpPr>
          <p:nvPr/>
        </p:nvSpPr>
        <p:spPr bwMode="auto">
          <a:xfrm>
            <a:off x="2193925" y="4800600"/>
            <a:ext cx="228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= 500(1.229)</a:t>
            </a:r>
          </a:p>
        </p:txBody>
      </p:sp>
      <p:sp>
        <p:nvSpPr>
          <p:cNvPr id="560140" name="Text Box 12"/>
          <p:cNvSpPr txBox="1">
            <a:spLocks noChangeArrowheads="1"/>
          </p:cNvSpPr>
          <p:nvPr/>
        </p:nvSpPr>
        <p:spPr bwMode="auto">
          <a:xfrm>
            <a:off x="2212975" y="5410200"/>
            <a:ext cx="162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= 614.63</a:t>
            </a:r>
          </a:p>
        </p:txBody>
      </p:sp>
      <p:sp>
        <p:nvSpPr>
          <p:cNvPr id="560142" name="Text Box 14"/>
          <p:cNvSpPr txBox="1">
            <a:spLocks noChangeArrowheads="1"/>
          </p:cNvSpPr>
          <p:nvPr/>
        </p:nvSpPr>
        <p:spPr bwMode="auto">
          <a:xfrm>
            <a:off x="5741988" y="3276600"/>
            <a:ext cx="2640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Write the function.</a:t>
            </a:r>
          </a:p>
        </p:txBody>
      </p:sp>
      <p:sp>
        <p:nvSpPr>
          <p:cNvPr id="560143" name="Text Box 15"/>
          <p:cNvSpPr txBox="1">
            <a:spLocks noChangeArrowheads="1"/>
          </p:cNvSpPr>
          <p:nvPr/>
        </p:nvSpPr>
        <p:spPr bwMode="auto">
          <a:xfrm>
            <a:off x="5741988" y="39624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Substitute 6 for x.</a:t>
            </a:r>
          </a:p>
        </p:txBody>
      </p:sp>
      <p:sp>
        <p:nvSpPr>
          <p:cNvPr id="560144" name="Text Box 16"/>
          <p:cNvSpPr txBox="1">
            <a:spLocks noChangeArrowheads="1"/>
          </p:cNvSpPr>
          <p:nvPr/>
        </p:nvSpPr>
        <p:spPr bwMode="auto">
          <a:xfrm>
            <a:off x="5741988" y="472440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Evaluate 1.035</a:t>
            </a:r>
            <a:r>
              <a:rPr lang="en-US" b="0" baseline="30000">
                <a:solidFill>
                  <a:srgbClr val="3333FF"/>
                </a:solidFill>
                <a:latin typeface="Arial" charset="0"/>
              </a:rPr>
              <a:t>6</a:t>
            </a:r>
            <a:r>
              <a:rPr lang="en-US" b="0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560145" name="Text Box 17"/>
          <p:cNvSpPr txBox="1">
            <a:spLocks noChangeArrowheads="1"/>
          </p:cNvSpPr>
          <p:nvPr/>
        </p:nvSpPr>
        <p:spPr bwMode="auto">
          <a:xfrm>
            <a:off x="5741988" y="5410200"/>
            <a:ext cx="130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Multiply.</a:t>
            </a:r>
          </a:p>
        </p:txBody>
      </p:sp>
      <p:sp>
        <p:nvSpPr>
          <p:cNvPr id="560147" name="Text Box 19"/>
          <p:cNvSpPr txBox="1">
            <a:spLocks noChangeArrowheads="1"/>
          </p:cNvSpPr>
          <p:nvPr/>
        </p:nvSpPr>
        <p:spPr bwMode="auto">
          <a:xfrm>
            <a:off x="609600" y="6019800"/>
            <a:ext cx="7292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0" i="0"/>
              <a:t>There will be $614.63 in 6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0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0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6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60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6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6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6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60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0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6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0136" grpId="0"/>
      <p:bldP spid="560137" grpId="0"/>
      <p:bldP spid="560138" grpId="0"/>
      <p:bldP spid="560140" grpId="0"/>
      <p:bldP spid="560142" grpId="0"/>
      <p:bldP spid="560143" grpId="0"/>
      <p:bldP spid="560144" grpId="0"/>
      <p:bldP spid="560145" grpId="0"/>
      <p:bldP spid="5601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Example 1B: Evaluating an Exponential Function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822325" y="1479550"/>
            <a:ext cx="8321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The function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200,000(0.98)</a:t>
            </a:r>
            <a:r>
              <a:rPr lang="en-US" baseline="30000"/>
              <a:t>x</a:t>
            </a:r>
            <a:r>
              <a:rPr lang="en-US" i="0"/>
              <a:t>, where </a:t>
            </a:r>
            <a:r>
              <a:rPr lang="en-US"/>
              <a:t>x</a:t>
            </a:r>
            <a:r>
              <a:rPr lang="en-US" i="0"/>
              <a:t> is the time in years, models the population of a city. What will the population be in 7 years?</a:t>
            </a:r>
          </a:p>
        </p:txBody>
      </p:sp>
      <p:sp>
        <p:nvSpPr>
          <p:cNvPr id="561159" name="Text Box 7"/>
          <p:cNvSpPr txBox="1">
            <a:spLocks noChangeArrowheads="1"/>
          </p:cNvSpPr>
          <p:nvPr/>
        </p:nvSpPr>
        <p:spPr bwMode="auto">
          <a:xfrm>
            <a:off x="838200" y="3276600"/>
            <a:ext cx="3684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/>
              <a:t>f</a:t>
            </a:r>
            <a:r>
              <a:rPr lang="en-US" b="0" i="0"/>
              <a:t>(</a:t>
            </a:r>
            <a:r>
              <a:rPr lang="en-US" b="0">
                <a:solidFill>
                  <a:srgbClr val="FF0000"/>
                </a:solidFill>
              </a:rPr>
              <a:t>x</a:t>
            </a:r>
            <a:r>
              <a:rPr lang="en-US" b="0" i="0"/>
              <a:t>) = 200,000(0.98)</a:t>
            </a:r>
            <a:r>
              <a:rPr lang="en-US" b="0" i="0" baseline="30000">
                <a:solidFill>
                  <a:srgbClr val="FF0000"/>
                </a:solidFill>
              </a:rPr>
              <a:t>x</a:t>
            </a:r>
            <a:r>
              <a:rPr lang="en-US" b="0" i="0"/>
              <a:t> </a:t>
            </a:r>
            <a:endParaRPr lang="en-US" b="0"/>
          </a:p>
        </p:txBody>
      </p:sp>
      <p:sp>
        <p:nvSpPr>
          <p:cNvPr id="561160" name="Text Box 8"/>
          <p:cNvSpPr txBox="1">
            <a:spLocks noChangeArrowheads="1"/>
          </p:cNvSpPr>
          <p:nvPr/>
        </p:nvSpPr>
        <p:spPr bwMode="auto">
          <a:xfrm>
            <a:off x="838200" y="4038600"/>
            <a:ext cx="359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/>
              <a:t>f</a:t>
            </a:r>
            <a:r>
              <a:rPr lang="en-US" b="0" i="0"/>
              <a:t>(</a:t>
            </a:r>
            <a:r>
              <a:rPr lang="en-US" b="0" i="0">
                <a:solidFill>
                  <a:srgbClr val="FF0000"/>
                </a:solidFill>
              </a:rPr>
              <a:t>7</a:t>
            </a:r>
            <a:r>
              <a:rPr lang="en-US" b="0" i="0"/>
              <a:t>) = 200,000(0.98)</a:t>
            </a:r>
            <a:r>
              <a:rPr lang="en-US" b="0" i="0" baseline="30000">
                <a:solidFill>
                  <a:srgbClr val="FF0000"/>
                </a:solidFill>
              </a:rPr>
              <a:t>7</a:t>
            </a:r>
            <a:endParaRPr lang="en-US" b="0">
              <a:solidFill>
                <a:srgbClr val="FF0000"/>
              </a:solidFill>
            </a:endParaRPr>
          </a:p>
        </p:txBody>
      </p:sp>
      <p:sp>
        <p:nvSpPr>
          <p:cNvPr id="561161" name="Text Box 9"/>
          <p:cNvSpPr txBox="1">
            <a:spLocks noChangeArrowheads="1"/>
          </p:cNvSpPr>
          <p:nvPr/>
        </p:nvSpPr>
        <p:spPr bwMode="auto">
          <a:xfrm>
            <a:off x="1544638" y="4802188"/>
            <a:ext cx="1731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>
                <a:sym typeface="Symbol" pitchFamily="18" charset="2"/>
              </a:rPr>
              <a:t></a:t>
            </a:r>
            <a:r>
              <a:rPr lang="en-US" b="0" i="0"/>
              <a:t> 173,625</a:t>
            </a:r>
          </a:p>
        </p:txBody>
      </p:sp>
      <p:sp>
        <p:nvSpPr>
          <p:cNvPr id="561164" name="Text Box 12"/>
          <p:cNvSpPr txBox="1">
            <a:spLocks noChangeArrowheads="1"/>
          </p:cNvSpPr>
          <p:nvPr/>
        </p:nvSpPr>
        <p:spPr bwMode="auto">
          <a:xfrm>
            <a:off x="5116513" y="32766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Substitute 7 for x.</a:t>
            </a:r>
          </a:p>
        </p:txBody>
      </p:sp>
      <p:sp>
        <p:nvSpPr>
          <p:cNvPr id="561165" name="Text Box 13"/>
          <p:cNvSpPr txBox="1">
            <a:spLocks noChangeArrowheads="1"/>
          </p:cNvSpPr>
          <p:nvPr/>
        </p:nvSpPr>
        <p:spPr bwMode="auto">
          <a:xfrm>
            <a:off x="5116513" y="4070350"/>
            <a:ext cx="355441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Use a calculator. Round to the nearest whole number.</a:t>
            </a:r>
          </a:p>
        </p:txBody>
      </p:sp>
      <p:sp>
        <p:nvSpPr>
          <p:cNvPr id="561167" name="Text Box 15"/>
          <p:cNvSpPr txBox="1">
            <a:spLocks noChangeArrowheads="1"/>
          </p:cNvSpPr>
          <p:nvPr/>
        </p:nvSpPr>
        <p:spPr bwMode="auto">
          <a:xfrm>
            <a:off x="762000" y="5410200"/>
            <a:ext cx="7656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The population will be about 173,625 in 7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6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6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1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1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59" grpId="0"/>
      <p:bldP spid="561160" grpId="0"/>
      <p:bldP spid="561161" grpId="0"/>
      <p:bldP spid="561164" grpId="0"/>
      <p:bldP spid="561165" grpId="0"/>
      <p:bldP spid="5611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 i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b="0" i="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sz="2600" b="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6"/>
          <p:cNvSpPr txBox="1">
            <a:spLocks noChangeArrowheads="1"/>
          </p:cNvSpPr>
          <p:nvPr/>
        </p:nvSpPr>
        <p:spPr bwMode="auto">
          <a:xfrm>
            <a:off x="304800" y="1571625"/>
            <a:ext cx="8763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0"/>
              <a:t>The function </a:t>
            </a:r>
            <a:r>
              <a:rPr lang="en-US"/>
              <a:t>f</a:t>
            </a:r>
            <a:r>
              <a:rPr lang="en-US" i="0"/>
              <a:t>(</a:t>
            </a:r>
            <a:r>
              <a:rPr lang="en-US"/>
              <a:t>x</a:t>
            </a:r>
            <a:r>
              <a:rPr lang="en-US" i="0"/>
              <a:t>) = 8(0.75)</a:t>
            </a:r>
            <a:r>
              <a:rPr lang="en-US" baseline="30000"/>
              <a:t>X</a:t>
            </a:r>
            <a:r>
              <a:rPr lang="en-US" i="0"/>
              <a:t> models the width of a photograph in inches after it has been reduced by 25% </a:t>
            </a:r>
            <a:r>
              <a:rPr lang="en-US"/>
              <a:t>x</a:t>
            </a:r>
            <a:r>
              <a:rPr lang="en-US" i="0"/>
              <a:t> times. What is the width of the photograph after it has been reduced 3 times? </a:t>
            </a:r>
          </a:p>
        </p:txBody>
      </p:sp>
      <p:sp>
        <p:nvSpPr>
          <p:cNvPr id="563207" name="Text Box 7"/>
          <p:cNvSpPr txBox="1">
            <a:spLocks noChangeArrowheads="1"/>
          </p:cNvSpPr>
          <p:nvPr/>
        </p:nvSpPr>
        <p:spPr bwMode="auto">
          <a:xfrm>
            <a:off x="838200" y="3505200"/>
            <a:ext cx="260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/>
              <a:t>f</a:t>
            </a:r>
            <a:r>
              <a:rPr lang="en-US" b="0" i="0"/>
              <a:t>(</a:t>
            </a:r>
            <a:r>
              <a:rPr lang="en-US" b="0">
                <a:solidFill>
                  <a:srgbClr val="FF0000"/>
                </a:solidFill>
              </a:rPr>
              <a:t>x</a:t>
            </a:r>
            <a:r>
              <a:rPr lang="en-US" b="0" i="0"/>
              <a:t>) = 8(0.75)</a:t>
            </a:r>
            <a:r>
              <a:rPr lang="en-US" b="0" baseline="30000">
                <a:solidFill>
                  <a:srgbClr val="FF0000"/>
                </a:solidFill>
              </a:rPr>
              <a:t>x</a:t>
            </a:r>
            <a:r>
              <a:rPr lang="en-US" b="0" i="0"/>
              <a:t> </a:t>
            </a:r>
            <a:endParaRPr lang="en-US" b="0"/>
          </a:p>
        </p:txBody>
      </p:sp>
      <p:sp>
        <p:nvSpPr>
          <p:cNvPr id="563208" name="Text Box 8"/>
          <p:cNvSpPr txBox="1">
            <a:spLocks noChangeArrowheads="1"/>
          </p:cNvSpPr>
          <p:nvPr/>
        </p:nvSpPr>
        <p:spPr bwMode="auto">
          <a:xfrm>
            <a:off x="838200" y="4267200"/>
            <a:ext cx="2517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/>
              <a:t>f</a:t>
            </a:r>
            <a:r>
              <a:rPr lang="en-US" b="0" i="0"/>
              <a:t>(</a:t>
            </a:r>
            <a:r>
              <a:rPr lang="en-US" b="0" i="0">
                <a:solidFill>
                  <a:srgbClr val="FF0000"/>
                </a:solidFill>
              </a:rPr>
              <a:t>3</a:t>
            </a:r>
            <a:r>
              <a:rPr lang="en-US" b="0" i="0"/>
              <a:t>) = 8(0.75)</a:t>
            </a:r>
            <a:r>
              <a:rPr lang="en-US" b="0" i="0" baseline="30000">
                <a:solidFill>
                  <a:srgbClr val="FF0000"/>
                </a:solidFill>
              </a:rPr>
              <a:t>3</a:t>
            </a:r>
            <a:endParaRPr lang="en-US" b="0">
              <a:solidFill>
                <a:srgbClr val="FF0000"/>
              </a:solidFill>
            </a:endParaRPr>
          </a:p>
        </p:txBody>
      </p:sp>
      <p:sp>
        <p:nvSpPr>
          <p:cNvPr id="563209" name="Text Box 9"/>
          <p:cNvSpPr txBox="1">
            <a:spLocks noChangeArrowheads="1"/>
          </p:cNvSpPr>
          <p:nvPr/>
        </p:nvSpPr>
        <p:spPr bwMode="auto">
          <a:xfrm>
            <a:off x="1544638" y="5029200"/>
            <a:ext cx="1427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= 3.375</a:t>
            </a:r>
          </a:p>
        </p:txBody>
      </p:sp>
      <p:sp>
        <p:nvSpPr>
          <p:cNvPr id="563210" name="Text Box 10"/>
          <p:cNvSpPr txBox="1">
            <a:spLocks noChangeArrowheads="1"/>
          </p:cNvSpPr>
          <p:nvPr/>
        </p:nvSpPr>
        <p:spPr bwMode="auto">
          <a:xfrm>
            <a:off x="5116513" y="3505200"/>
            <a:ext cx="2554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Substitute 3 for x.</a:t>
            </a:r>
          </a:p>
        </p:txBody>
      </p:sp>
      <p:sp>
        <p:nvSpPr>
          <p:cNvPr id="563211" name="Text Box 11"/>
          <p:cNvSpPr txBox="1">
            <a:spLocks noChangeArrowheads="1"/>
          </p:cNvSpPr>
          <p:nvPr/>
        </p:nvSpPr>
        <p:spPr bwMode="auto">
          <a:xfrm>
            <a:off x="5116513" y="4298950"/>
            <a:ext cx="3554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>
                <a:solidFill>
                  <a:srgbClr val="3333FF"/>
                </a:solidFill>
                <a:latin typeface="Arial" charset="0"/>
              </a:rPr>
              <a:t>Use a calculator. </a:t>
            </a:r>
          </a:p>
        </p:txBody>
      </p:sp>
      <p:sp>
        <p:nvSpPr>
          <p:cNvPr id="563212" name="Text Box 12"/>
          <p:cNvSpPr txBox="1">
            <a:spLocks noChangeArrowheads="1"/>
          </p:cNvSpPr>
          <p:nvPr/>
        </p:nvSpPr>
        <p:spPr bwMode="auto">
          <a:xfrm>
            <a:off x="381000" y="56388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0" i="0"/>
              <a:t>The size of the picture will be reduced to a width of 3.375 inches.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6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6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63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3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7" grpId="0"/>
      <p:bldP spid="563208" grpId="0"/>
      <p:bldP spid="563209" grpId="0"/>
      <p:bldP spid="563210" grpId="0"/>
      <p:bldP spid="563211" grpId="0"/>
      <p:bldP spid="56321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1455723</TotalTime>
  <Words>1959</Words>
  <Application>Microsoft Office PowerPoint</Application>
  <PresentationFormat>On-screen Show (4:3)</PresentationFormat>
  <Paragraphs>359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Verdana</vt:lpstr>
      <vt:lpstr>Arial</vt:lpstr>
      <vt:lpstr>Arial Black</vt:lpstr>
      <vt:lpstr>Arial MT Bl</vt:lpstr>
      <vt:lpstr>Symbol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242</cp:revision>
  <dcterms:created xsi:type="dcterms:W3CDTF">2002-10-14T18:20:28Z</dcterms:created>
  <dcterms:modified xsi:type="dcterms:W3CDTF">2013-10-24T11:17:54Z</dcterms:modified>
</cp:coreProperties>
</file>