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7" r:id="rId2"/>
    <p:sldId id="260" r:id="rId3"/>
    <p:sldId id="262" r:id="rId4"/>
    <p:sldId id="660" r:id="rId5"/>
    <p:sldId id="804" r:id="rId6"/>
    <p:sldId id="805" r:id="rId7"/>
    <p:sldId id="827" r:id="rId8"/>
    <p:sldId id="806" r:id="rId9"/>
    <p:sldId id="828" r:id="rId10"/>
    <p:sldId id="807" r:id="rId11"/>
    <p:sldId id="808" r:id="rId12"/>
    <p:sldId id="774" r:id="rId13"/>
    <p:sldId id="809" r:id="rId14"/>
    <p:sldId id="829" r:id="rId15"/>
    <p:sldId id="811" r:id="rId16"/>
    <p:sldId id="830" r:id="rId17"/>
    <p:sldId id="812" r:id="rId18"/>
    <p:sldId id="831" r:id="rId19"/>
    <p:sldId id="813" r:id="rId20"/>
    <p:sldId id="832" r:id="rId21"/>
    <p:sldId id="814" r:id="rId22"/>
    <p:sldId id="815" r:id="rId23"/>
    <p:sldId id="816" r:id="rId24"/>
    <p:sldId id="819" r:id="rId25"/>
    <p:sldId id="833" r:id="rId26"/>
    <p:sldId id="818" r:id="rId27"/>
    <p:sldId id="834" r:id="rId28"/>
    <p:sldId id="810" r:id="rId29"/>
    <p:sldId id="820" r:id="rId30"/>
    <p:sldId id="822" r:id="rId31"/>
    <p:sldId id="835" r:id="rId32"/>
    <p:sldId id="836" r:id="rId33"/>
    <p:sldId id="837" r:id="rId34"/>
    <p:sldId id="838" r:id="rId35"/>
    <p:sldId id="839" r:id="rId36"/>
    <p:sldId id="802" r:id="rId37"/>
    <p:sldId id="826" r:id="rId38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6" autoAdjust="0"/>
    <p:restoredTop sz="93410" autoAdjust="0"/>
  </p:normalViewPr>
  <p:slideViewPr>
    <p:cSldViewPr>
      <p:cViewPr>
        <p:scale>
          <a:sx n="75" d="100"/>
          <a:sy n="75" d="100"/>
        </p:scale>
        <p:origin x="-276" y="-66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0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0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DFF80A4-3775-4EDA-A8C1-6119DA0E5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9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27DC563-B21F-4E14-A891-7B4320ACC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79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54223-2916-4FBD-B1A9-DB2A00AE2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7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B83E1-B750-40CF-A587-14D099C3C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9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FBE0B-982A-4EF3-A401-484AC3A5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2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A7190-C4C4-4B02-8734-F2CFC4DC9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7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F5A1C-949F-4BDF-BBFC-85A1FE946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5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2628D-9B35-4614-BE9B-4A7FDF097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5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1B4C1-1545-4368-B09F-89F54C838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D2E2E-DC99-44F3-A098-FA5AD844C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8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CB104-C0F4-4955-9C8B-1F6800CC2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2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7AC14-4ECE-44E4-94D7-ED04F9F79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2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70B1-C62D-41ED-BD54-982912DBF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2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A4F407DD-C3ED-408E-BB13-628C42D6A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127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Exponential Growth and Decay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Exponential Growth and Decay</a:t>
            </a:r>
            <a:endParaRPr 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312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1"/>
          <p:cNvSpPr txBox="1">
            <a:spLocks noChangeArrowheads="1"/>
          </p:cNvSpPr>
          <p:nvPr/>
        </p:nvSpPr>
        <p:spPr bwMode="auto">
          <a:xfrm>
            <a:off x="762000" y="2133600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common application of exponential growth is </a:t>
            </a:r>
            <a:r>
              <a:rPr lang="en-US" i="1"/>
              <a:t>compound interest.</a:t>
            </a:r>
            <a:r>
              <a:rPr lang="en-US"/>
              <a:t> Recall that simple interest is earned or paid only on the principal. </a:t>
            </a:r>
            <a:r>
              <a:rPr lang="en-US" b="1" u="sng"/>
              <a:t>Compound interest</a:t>
            </a:r>
            <a:r>
              <a:rPr lang="en-US"/>
              <a:t> is interest earned or paid on </a:t>
            </a:r>
            <a:r>
              <a:rPr lang="en-US" i="1"/>
              <a:t>both</a:t>
            </a:r>
            <a:r>
              <a:rPr lang="en-US"/>
              <a:t> the principal and previously earned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43088"/>
            <a:ext cx="8686800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2"/>
          <p:cNvGrpSpPr>
            <a:grpSpLocks/>
          </p:cNvGrpSpPr>
          <p:nvPr/>
        </p:nvGrpSpPr>
        <p:grpSpPr bwMode="auto">
          <a:xfrm>
            <a:off x="714375" y="2057400"/>
            <a:ext cx="7896225" cy="2576513"/>
            <a:chOff x="210" y="1488"/>
            <a:chExt cx="4974" cy="1623"/>
          </a:xfrm>
        </p:grpSpPr>
        <p:sp>
          <p:nvSpPr>
            <p:cNvPr id="13315" name="Text Box 13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1335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For compound interest 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</a:t>
              </a:r>
              <a:r>
                <a:rPr lang="en-US" altLang="en-US" i="1"/>
                <a:t>annually </a:t>
              </a:r>
              <a:r>
                <a:rPr lang="en-US" altLang="en-US"/>
                <a:t>means “once per year” (</a:t>
              </a:r>
              <a:r>
                <a:rPr lang="en-US" altLang="en-US" i="1"/>
                <a:t>n</a:t>
              </a:r>
              <a:r>
                <a:rPr lang="en-US" altLang="en-US"/>
                <a:t> = 1).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</a:t>
              </a:r>
              <a:r>
                <a:rPr lang="en-US" altLang="en-US" i="1"/>
                <a:t>quarterly </a:t>
              </a:r>
              <a:r>
                <a:rPr lang="en-US" altLang="en-US"/>
                <a:t>means “4 times per year” (</a:t>
              </a:r>
              <a:r>
                <a:rPr lang="en-US" altLang="en-US" i="1"/>
                <a:t>n</a:t>
              </a:r>
              <a:r>
                <a:rPr lang="en-US" altLang="en-US"/>
                <a:t> =4).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</a:t>
              </a:r>
              <a:r>
                <a:rPr lang="en-US" altLang="en-US" i="1"/>
                <a:t>monthly</a:t>
              </a:r>
              <a:r>
                <a:rPr lang="en-US" altLang="en-US"/>
                <a:t> means “12 times per year” (</a:t>
              </a:r>
              <a:r>
                <a:rPr lang="en-US" altLang="en-US" i="1"/>
                <a:t>n</a:t>
              </a:r>
              <a:r>
                <a:rPr lang="en-US" altLang="en-US"/>
                <a:t> = 12).</a:t>
              </a:r>
            </a:p>
          </p:txBody>
        </p:sp>
        <p:sp>
          <p:nvSpPr>
            <p:cNvPr id="13316" name="Text Box 14"/>
            <p:cNvSpPr txBox="1">
              <a:spLocks noChangeArrowheads="1"/>
            </p:cNvSpPr>
            <p:nvPr/>
          </p:nvSpPr>
          <p:spPr bwMode="auto">
            <a:xfrm>
              <a:off x="210" y="1488"/>
              <a:ext cx="159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Reading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Finance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838200" y="2590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$1200 invested at a rate of 2% compounded quarterly; 3 years.  </a:t>
            </a:r>
          </a:p>
        </p:txBody>
      </p:sp>
      <p:sp>
        <p:nvSpPr>
          <p:cNvPr id="593929" name="Text Box 9"/>
          <p:cNvSpPr txBox="1">
            <a:spLocks noChangeArrowheads="1"/>
          </p:cNvSpPr>
          <p:nvPr/>
        </p:nvSpPr>
        <p:spPr bwMode="auto">
          <a:xfrm>
            <a:off x="990600" y="34290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 </a:t>
            </a:r>
            <a:r>
              <a:rPr lang="en-US"/>
              <a:t>Write the compound interest function for this situation. </a:t>
            </a:r>
            <a:endParaRPr lang="en-US" b="1"/>
          </a:p>
        </p:txBody>
      </p:sp>
      <p:sp>
        <p:nvSpPr>
          <p:cNvPr id="593933" name="Text Box 13"/>
          <p:cNvSpPr txBox="1">
            <a:spLocks noChangeArrowheads="1"/>
          </p:cNvSpPr>
          <p:nvPr/>
        </p:nvSpPr>
        <p:spPr bwMode="auto">
          <a:xfrm>
            <a:off x="2057400" y="5943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= 1200(1.005)</a:t>
            </a:r>
            <a:r>
              <a:rPr lang="en-US" sz="1800" baseline="30000"/>
              <a:t>4</a:t>
            </a:r>
            <a:r>
              <a:rPr lang="en-US" sz="1800" i="1" baseline="30000"/>
              <a:t>t</a:t>
            </a:r>
            <a:endParaRPr lang="en-US" sz="1800" i="1"/>
          </a:p>
        </p:txBody>
      </p:sp>
      <p:sp>
        <p:nvSpPr>
          <p:cNvPr id="593940" name="Text Box 20"/>
          <p:cNvSpPr txBox="1">
            <a:spLocks noChangeArrowheads="1"/>
          </p:cNvSpPr>
          <p:nvPr/>
        </p:nvSpPr>
        <p:spPr bwMode="auto">
          <a:xfrm>
            <a:off x="4994275" y="43434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3941" name="Text Box 21"/>
          <p:cNvSpPr txBox="1">
            <a:spLocks noChangeArrowheads="1"/>
          </p:cNvSpPr>
          <p:nvPr/>
        </p:nvSpPr>
        <p:spPr bwMode="auto">
          <a:xfrm>
            <a:off x="4994275" y="51212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1200 for P, 0.02 for r, and 4 for n. </a:t>
            </a:r>
          </a:p>
        </p:txBody>
      </p:sp>
      <p:sp>
        <p:nvSpPr>
          <p:cNvPr id="593942" name="Text Box 22"/>
          <p:cNvSpPr txBox="1">
            <a:spLocks noChangeArrowheads="1"/>
          </p:cNvSpPr>
          <p:nvPr/>
        </p:nvSpPr>
        <p:spPr bwMode="auto">
          <a:xfrm>
            <a:off x="4994275" y="6019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pic>
        <p:nvPicPr>
          <p:cNvPr id="1435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267200"/>
            <a:ext cx="157162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08575"/>
            <a:ext cx="22860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3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3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9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3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9" grpId="0"/>
      <p:bldP spid="593933" grpId="0"/>
      <p:bldP spid="593940" grpId="0"/>
      <p:bldP spid="593941" grpId="0"/>
      <p:bldP spid="5939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5364" name="Text Box 12"/>
          <p:cNvSpPr txBox="1">
            <a:spLocks noChangeArrowheads="1"/>
          </p:cNvSpPr>
          <p:nvPr/>
        </p:nvSpPr>
        <p:spPr bwMode="auto">
          <a:xfrm>
            <a:off x="898525" y="3505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balance after 3 years. </a:t>
            </a:r>
            <a:endParaRPr lang="en-US" b="1"/>
          </a:p>
        </p:txBody>
      </p:sp>
      <p:sp>
        <p:nvSpPr>
          <p:cNvPr id="618509" name="Text Box 13"/>
          <p:cNvSpPr txBox="1">
            <a:spLocks noChangeArrowheads="1"/>
          </p:cNvSpPr>
          <p:nvPr/>
        </p:nvSpPr>
        <p:spPr bwMode="auto">
          <a:xfrm>
            <a:off x="1676400" y="52578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≈ 1274.01</a:t>
            </a:r>
            <a:endParaRPr lang="en-US" i="1"/>
          </a:p>
        </p:txBody>
      </p:sp>
      <p:sp>
        <p:nvSpPr>
          <p:cNvPr id="618510" name="Text Box 14"/>
          <p:cNvSpPr txBox="1">
            <a:spLocks noChangeArrowheads="1"/>
          </p:cNvSpPr>
          <p:nvPr/>
        </p:nvSpPr>
        <p:spPr bwMode="auto">
          <a:xfrm>
            <a:off x="5029200" y="41148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3 for t.</a:t>
            </a:r>
          </a:p>
        </p:txBody>
      </p:sp>
      <p:sp>
        <p:nvSpPr>
          <p:cNvPr id="618511" name="Text Box 15"/>
          <p:cNvSpPr txBox="1">
            <a:spLocks noChangeArrowheads="1"/>
          </p:cNvSpPr>
          <p:nvPr/>
        </p:nvSpPr>
        <p:spPr bwMode="auto">
          <a:xfrm>
            <a:off x="1295400" y="41148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 </a:t>
            </a:r>
            <a:r>
              <a:rPr lang="en-US"/>
              <a:t>= 1200(1.005)</a:t>
            </a:r>
            <a:r>
              <a:rPr lang="en-US" baseline="30000"/>
              <a:t>4(</a:t>
            </a:r>
            <a:r>
              <a:rPr lang="en-US" baseline="30000">
                <a:solidFill>
                  <a:srgbClr val="FF0000"/>
                </a:solidFill>
              </a:rPr>
              <a:t>3</a:t>
            </a:r>
            <a:r>
              <a:rPr lang="en-US" baseline="30000"/>
              <a:t>)</a:t>
            </a:r>
            <a:endParaRPr lang="en-US" i="1"/>
          </a:p>
        </p:txBody>
      </p:sp>
      <p:sp>
        <p:nvSpPr>
          <p:cNvPr id="618512" name="Text Box 16"/>
          <p:cNvSpPr txBox="1">
            <a:spLocks noChangeArrowheads="1"/>
          </p:cNvSpPr>
          <p:nvPr/>
        </p:nvSpPr>
        <p:spPr bwMode="auto">
          <a:xfrm>
            <a:off x="1600200" y="4648200"/>
            <a:ext cx="2735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1200(1.005)</a:t>
            </a:r>
            <a:r>
              <a:rPr lang="en-US" baseline="30000"/>
              <a:t>12</a:t>
            </a:r>
            <a:endParaRPr lang="en-US"/>
          </a:p>
        </p:txBody>
      </p:sp>
      <p:sp>
        <p:nvSpPr>
          <p:cNvPr id="15369" name="Text Box 17"/>
          <p:cNvSpPr txBox="1">
            <a:spLocks noChangeArrowheads="1"/>
          </p:cNvSpPr>
          <p:nvPr/>
        </p:nvSpPr>
        <p:spPr bwMode="auto">
          <a:xfrm>
            <a:off x="4860925" y="52895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8514" name="Text Box 18"/>
          <p:cNvSpPr txBox="1">
            <a:spLocks noChangeArrowheads="1"/>
          </p:cNvSpPr>
          <p:nvPr/>
        </p:nvSpPr>
        <p:spPr bwMode="auto">
          <a:xfrm>
            <a:off x="5029200" y="5029200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18515" name="Text Box 19"/>
          <p:cNvSpPr txBox="1">
            <a:spLocks noChangeArrowheads="1"/>
          </p:cNvSpPr>
          <p:nvPr/>
        </p:nvSpPr>
        <p:spPr bwMode="auto">
          <a:xfrm>
            <a:off x="990600" y="60960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balance after 3 years is $1,274.01.</a:t>
            </a:r>
          </a:p>
        </p:txBody>
      </p:sp>
      <p:sp>
        <p:nvSpPr>
          <p:cNvPr id="15372" name="Text Box 20"/>
          <p:cNvSpPr txBox="1">
            <a:spLocks noChangeArrowheads="1"/>
          </p:cNvSpPr>
          <p:nvPr/>
        </p:nvSpPr>
        <p:spPr bwMode="auto">
          <a:xfrm>
            <a:off x="838200" y="2590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$1200 invested at a rate of 2% compounded quarterly; 3 years.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8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509" grpId="0"/>
      <p:bldP spid="618510" grpId="0"/>
      <p:bldP spid="618511" grpId="0"/>
      <p:bldP spid="618512" grpId="0"/>
      <p:bldP spid="618514" grpId="0"/>
      <p:bldP spid="6185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Finance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898525" y="2606675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$15,000 invested at a rate of 4.8% compounded monthly; 2 years.  </a:t>
            </a:r>
          </a:p>
        </p:txBody>
      </p:sp>
      <p:sp>
        <p:nvSpPr>
          <p:cNvPr id="595975" name="Text Box 7"/>
          <p:cNvSpPr txBox="1">
            <a:spLocks noChangeArrowheads="1"/>
          </p:cNvSpPr>
          <p:nvPr/>
        </p:nvSpPr>
        <p:spPr bwMode="auto">
          <a:xfrm>
            <a:off x="990600" y="34290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 </a:t>
            </a:r>
            <a:r>
              <a:rPr lang="en-US"/>
              <a:t>Write the compound interest function for this situation. </a:t>
            </a:r>
            <a:endParaRPr lang="en-US" b="1"/>
          </a:p>
        </p:txBody>
      </p:sp>
      <p:sp>
        <p:nvSpPr>
          <p:cNvPr id="595981" name="Text Box 13"/>
          <p:cNvSpPr txBox="1">
            <a:spLocks noChangeArrowheads="1"/>
          </p:cNvSpPr>
          <p:nvPr/>
        </p:nvSpPr>
        <p:spPr bwMode="auto">
          <a:xfrm>
            <a:off x="4994275" y="43434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5983" name="Text Box 15"/>
          <p:cNvSpPr txBox="1">
            <a:spLocks noChangeArrowheads="1"/>
          </p:cNvSpPr>
          <p:nvPr/>
        </p:nvSpPr>
        <p:spPr bwMode="auto">
          <a:xfrm>
            <a:off x="4994275" y="51212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15,000 for P, 0.048 for r, and 12 for n. </a:t>
            </a:r>
          </a:p>
        </p:txBody>
      </p:sp>
      <p:sp>
        <p:nvSpPr>
          <p:cNvPr id="595984" name="Text Box 16"/>
          <p:cNvSpPr txBox="1">
            <a:spLocks noChangeArrowheads="1"/>
          </p:cNvSpPr>
          <p:nvPr/>
        </p:nvSpPr>
        <p:spPr bwMode="auto">
          <a:xfrm>
            <a:off x="1447800" y="6019800"/>
            <a:ext cx="3178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= 15,000(1.004)</a:t>
            </a:r>
            <a:r>
              <a:rPr lang="en-US" sz="1800" baseline="30000"/>
              <a:t>12</a:t>
            </a:r>
            <a:r>
              <a:rPr lang="en-US" sz="1800" i="1" baseline="30000"/>
              <a:t>t</a:t>
            </a:r>
            <a:endParaRPr lang="en-US" sz="1800" i="1"/>
          </a:p>
        </p:txBody>
      </p:sp>
      <p:sp>
        <p:nvSpPr>
          <p:cNvPr id="595985" name="Text Box 17"/>
          <p:cNvSpPr txBox="1">
            <a:spLocks noChangeArrowheads="1"/>
          </p:cNvSpPr>
          <p:nvPr/>
        </p:nvSpPr>
        <p:spPr bwMode="auto">
          <a:xfrm>
            <a:off x="4994275" y="6019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16394" name="Text Box 23"/>
          <p:cNvSpPr txBox="1">
            <a:spLocks noChangeArrowheads="1"/>
          </p:cNvSpPr>
          <p:nvPr/>
        </p:nvSpPr>
        <p:spPr bwMode="auto">
          <a:xfrm>
            <a:off x="4860925" y="52895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17526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2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05400"/>
            <a:ext cx="29718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5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95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9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9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5" grpId="0"/>
      <p:bldP spid="595981" grpId="0"/>
      <p:bldP spid="595983" grpId="0"/>
      <p:bldP spid="595984" grpId="0"/>
      <p:bldP spid="5959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990600"/>
            <a:ext cx="922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98525" y="2606675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$15,000 invested at a rate of 4.8% compounded monthly; 2 years.  </a:t>
            </a:r>
          </a:p>
        </p:txBody>
      </p:sp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898525" y="34290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balance after 2 years. </a:t>
            </a:r>
            <a:endParaRPr lang="en-US" b="1"/>
          </a:p>
        </p:txBody>
      </p:sp>
      <p:sp>
        <p:nvSpPr>
          <p:cNvPr id="619533" name="Text Box 13"/>
          <p:cNvSpPr txBox="1">
            <a:spLocks noChangeArrowheads="1"/>
          </p:cNvSpPr>
          <p:nvPr/>
        </p:nvSpPr>
        <p:spPr bwMode="auto">
          <a:xfrm>
            <a:off x="1895475" y="5486400"/>
            <a:ext cx="275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≈ 16,508.22</a:t>
            </a:r>
            <a:endParaRPr lang="en-US" i="1"/>
          </a:p>
        </p:txBody>
      </p:sp>
      <p:sp>
        <p:nvSpPr>
          <p:cNvPr id="619534" name="Text Box 14"/>
          <p:cNvSpPr txBox="1">
            <a:spLocks noChangeArrowheads="1"/>
          </p:cNvSpPr>
          <p:nvPr/>
        </p:nvSpPr>
        <p:spPr bwMode="auto">
          <a:xfrm>
            <a:off x="5013325" y="41148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2 for t.</a:t>
            </a:r>
          </a:p>
        </p:txBody>
      </p:sp>
      <p:sp>
        <p:nvSpPr>
          <p:cNvPr id="619535" name="Text Box 15"/>
          <p:cNvSpPr txBox="1">
            <a:spLocks noChangeArrowheads="1"/>
          </p:cNvSpPr>
          <p:nvPr/>
        </p:nvSpPr>
        <p:spPr bwMode="auto">
          <a:xfrm>
            <a:off x="1447800" y="4114800"/>
            <a:ext cx="366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 </a:t>
            </a:r>
            <a:r>
              <a:rPr lang="en-US"/>
              <a:t>= 15,000(1.004)</a:t>
            </a:r>
            <a:r>
              <a:rPr lang="en-US" baseline="30000"/>
              <a:t>12(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r>
              <a:rPr lang="en-US" baseline="30000"/>
              <a:t>)</a:t>
            </a:r>
            <a:endParaRPr lang="en-US" i="1"/>
          </a:p>
        </p:txBody>
      </p:sp>
      <p:sp>
        <p:nvSpPr>
          <p:cNvPr id="619536" name="Text Box 16"/>
          <p:cNvSpPr txBox="1">
            <a:spLocks noChangeArrowheads="1"/>
          </p:cNvSpPr>
          <p:nvPr/>
        </p:nvSpPr>
        <p:spPr bwMode="auto">
          <a:xfrm>
            <a:off x="1812925" y="4832350"/>
            <a:ext cx="304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15,000(1.004)</a:t>
            </a:r>
            <a:r>
              <a:rPr lang="en-US" baseline="30000"/>
              <a:t>24</a:t>
            </a:r>
            <a:endParaRPr lang="en-US"/>
          </a:p>
        </p:txBody>
      </p:sp>
      <p:sp>
        <p:nvSpPr>
          <p:cNvPr id="17418" name="Text Box 17"/>
          <p:cNvSpPr txBox="1">
            <a:spLocks noChangeArrowheads="1"/>
          </p:cNvSpPr>
          <p:nvPr/>
        </p:nvSpPr>
        <p:spPr bwMode="auto">
          <a:xfrm>
            <a:off x="4860925" y="52895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9538" name="Text Box 18"/>
          <p:cNvSpPr txBox="1">
            <a:spLocks noChangeArrowheads="1"/>
          </p:cNvSpPr>
          <p:nvPr/>
        </p:nvSpPr>
        <p:spPr bwMode="auto">
          <a:xfrm>
            <a:off x="5013325" y="4876800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19539" name="Text Box 19"/>
          <p:cNvSpPr txBox="1">
            <a:spLocks noChangeArrowheads="1"/>
          </p:cNvSpPr>
          <p:nvPr/>
        </p:nvSpPr>
        <p:spPr bwMode="auto">
          <a:xfrm>
            <a:off x="990600" y="6096000"/>
            <a:ext cx="644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balance after 2 years is $16,508.22.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9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9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9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9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33" grpId="0"/>
      <p:bldP spid="619534" grpId="0"/>
      <p:bldP spid="619535" grpId="0"/>
      <p:bldP spid="619536" grpId="0"/>
      <p:bldP spid="619538" grpId="0"/>
      <p:bldP spid="6195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762000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$1200 invested at a rate of 3.5% compounded quarterly; 4 years</a:t>
            </a:r>
          </a:p>
        </p:txBody>
      </p:sp>
      <p:sp>
        <p:nvSpPr>
          <p:cNvPr id="597001" name="Text Box 9"/>
          <p:cNvSpPr txBox="1">
            <a:spLocks noChangeArrowheads="1"/>
          </p:cNvSpPr>
          <p:nvPr/>
        </p:nvSpPr>
        <p:spPr bwMode="auto">
          <a:xfrm>
            <a:off x="762000" y="33528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 </a:t>
            </a:r>
            <a:r>
              <a:rPr lang="en-US"/>
              <a:t>Write the compound interest function for this situation. </a:t>
            </a:r>
            <a:endParaRPr lang="en-US" b="1"/>
          </a:p>
        </p:txBody>
      </p:sp>
      <p:sp>
        <p:nvSpPr>
          <p:cNvPr id="597004" name="Text Box 12"/>
          <p:cNvSpPr txBox="1">
            <a:spLocks noChangeArrowheads="1"/>
          </p:cNvSpPr>
          <p:nvPr/>
        </p:nvSpPr>
        <p:spPr bwMode="auto">
          <a:xfrm>
            <a:off x="4994275" y="42672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7006" name="Text Box 14"/>
          <p:cNvSpPr txBox="1">
            <a:spLocks noChangeArrowheads="1"/>
          </p:cNvSpPr>
          <p:nvPr/>
        </p:nvSpPr>
        <p:spPr bwMode="auto">
          <a:xfrm>
            <a:off x="4994275" y="50450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1,200 for P, 0.035 for r, and 4 for n. </a:t>
            </a:r>
          </a:p>
        </p:txBody>
      </p:sp>
      <p:sp>
        <p:nvSpPr>
          <p:cNvPr id="597007" name="Text Box 15"/>
          <p:cNvSpPr txBox="1">
            <a:spLocks noChangeArrowheads="1"/>
          </p:cNvSpPr>
          <p:nvPr/>
        </p:nvSpPr>
        <p:spPr bwMode="auto">
          <a:xfrm>
            <a:off x="1481138" y="59436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= 1,200(1.00875)</a:t>
            </a:r>
            <a:r>
              <a:rPr lang="en-US" sz="2000" baseline="30000"/>
              <a:t>4</a:t>
            </a:r>
            <a:r>
              <a:rPr lang="en-US" sz="2000" i="1" baseline="30000"/>
              <a:t>t</a:t>
            </a:r>
            <a:endParaRPr lang="en-US" sz="2000" i="1"/>
          </a:p>
        </p:txBody>
      </p:sp>
      <p:sp>
        <p:nvSpPr>
          <p:cNvPr id="597009" name="Text Box 17"/>
          <p:cNvSpPr txBox="1">
            <a:spLocks noChangeArrowheads="1"/>
          </p:cNvSpPr>
          <p:nvPr/>
        </p:nvSpPr>
        <p:spPr bwMode="auto">
          <a:xfrm>
            <a:off x="4994275" y="5943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18442" name="Text Box 27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844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14800"/>
            <a:ext cx="18288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29200"/>
            <a:ext cx="2438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97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9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01" grpId="0"/>
      <p:bldP spid="597004" grpId="0"/>
      <p:bldP spid="597006" grpId="0"/>
      <p:bldP spid="59700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62000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$1200 invested at a rate of 3.5% compounded quarterly; 4 years</a:t>
            </a:r>
          </a:p>
        </p:txBody>
      </p:sp>
      <p:sp>
        <p:nvSpPr>
          <p:cNvPr id="19461" name="Text Box 12"/>
          <p:cNvSpPr txBox="1">
            <a:spLocks noChangeArrowheads="1"/>
          </p:cNvSpPr>
          <p:nvPr/>
        </p:nvSpPr>
        <p:spPr bwMode="auto">
          <a:xfrm>
            <a:off x="838200" y="34290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balance after 4 years. </a:t>
            </a:r>
            <a:endParaRPr lang="en-US" b="1"/>
          </a:p>
        </p:txBody>
      </p:sp>
      <p:sp>
        <p:nvSpPr>
          <p:cNvPr id="620557" name="Text Box 13"/>
          <p:cNvSpPr txBox="1">
            <a:spLocks noChangeArrowheads="1"/>
          </p:cNvSpPr>
          <p:nvPr/>
        </p:nvSpPr>
        <p:spPr bwMode="auto">
          <a:xfrm>
            <a:off x="1895475" y="54102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</a:t>
            </a:r>
            <a:r>
              <a:rPr lang="en-US"/>
              <a:t> 1379.49</a:t>
            </a:r>
            <a:endParaRPr lang="en-US" i="1"/>
          </a:p>
        </p:txBody>
      </p:sp>
      <p:sp>
        <p:nvSpPr>
          <p:cNvPr id="620558" name="Text Box 14"/>
          <p:cNvSpPr txBox="1">
            <a:spLocks noChangeArrowheads="1"/>
          </p:cNvSpPr>
          <p:nvPr/>
        </p:nvSpPr>
        <p:spPr bwMode="auto">
          <a:xfrm>
            <a:off x="5013325" y="40386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4 for t.</a:t>
            </a:r>
          </a:p>
        </p:txBody>
      </p:sp>
      <p:sp>
        <p:nvSpPr>
          <p:cNvPr id="620559" name="Text Box 15"/>
          <p:cNvSpPr txBox="1">
            <a:spLocks noChangeArrowheads="1"/>
          </p:cNvSpPr>
          <p:nvPr/>
        </p:nvSpPr>
        <p:spPr bwMode="auto">
          <a:xfrm>
            <a:off x="1447800" y="4038600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 </a:t>
            </a:r>
            <a:r>
              <a:rPr lang="en-US"/>
              <a:t>= 1200(1.00875)</a:t>
            </a:r>
            <a:r>
              <a:rPr lang="en-US" baseline="30000"/>
              <a:t>4</a:t>
            </a:r>
            <a:r>
              <a:rPr lang="en-US" baseline="30000">
                <a:solidFill>
                  <a:srgbClr val="FF0000"/>
                </a:solidFill>
              </a:rPr>
              <a:t>(4)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620560" name="Text Box 16"/>
          <p:cNvSpPr txBox="1">
            <a:spLocks noChangeArrowheads="1"/>
          </p:cNvSpPr>
          <p:nvPr/>
        </p:nvSpPr>
        <p:spPr bwMode="auto">
          <a:xfrm>
            <a:off x="1812925" y="4756150"/>
            <a:ext cx="312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1200(1.00875)</a:t>
            </a:r>
            <a:r>
              <a:rPr lang="en-US" baseline="30000"/>
              <a:t>16</a:t>
            </a:r>
            <a:endParaRPr lang="en-US"/>
          </a:p>
        </p:txBody>
      </p:sp>
      <p:sp>
        <p:nvSpPr>
          <p:cNvPr id="19466" name="Text Box 17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20562" name="Text Box 18"/>
          <p:cNvSpPr txBox="1">
            <a:spLocks noChangeArrowheads="1"/>
          </p:cNvSpPr>
          <p:nvPr/>
        </p:nvSpPr>
        <p:spPr bwMode="auto">
          <a:xfrm>
            <a:off x="5013325" y="5121275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20563" name="Text Box 19"/>
          <p:cNvSpPr txBox="1">
            <a:spLocks noChangeArrowheads="1"/>
          </p:cNvSpPr>
          <p:nvPr/>
        </p:nvSpPr>
        <p:spPr bwMode="auto">
          <a:xfrm>
            <a:off x="949325" y="60198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balance after 4 years is $1,379.49.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0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0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0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0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557" grpId="0"/>
      <p:bldP spid="620558" grpId="0"/>
      <p:bldP spid="620559" grpId="0"/>
      <p:bldP spid="620560" grpId="0"/>
      <p:bldP spid="620562" grpId="0"/>
      <p:bldP spid="6205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838200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$4000 invested at a rate of 3% compounded monthly; 8 years</a:t>
            </a:r>
          </a:p>
        </p:txBody>
      </p:sp>
      <p:sp>
        <p:nvSpPr>
          <p:cNvPr id="598023" name="Text Box 7"/>
          <p:cNvSpPr txBox="1">
            <a:spLocks noChangeArrowheads="1"/>
          </p:cNvSpPr>
          <p:nvPr/>
        </p:nvSpPr>
        <p:spPr bwMode="auto">
          <a:xfrm>
            <a:off x="838200" y="33528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 </a:t>
            </a:r>
            <a:r>
              <a:rPr lang="en-US"/>
              <a:t>Write the compound interest function for this situation. </a:t>
            </a:r>
            <a:endParaRPr lang="en-US" b="1"/>
          </a:p>
        </p:txBody>
      </p:sp>
      <p:sp>
        <p:nvSpPr>
          <p:cNvPr id="598024" name="Text Box 8"/>
          <p:cNvSpPr txBox="1">
            <a:spLocks noChangeArrowheads="1"/>
          </p:cNvSpPr>
          <p:nvPr/>
        </p:nvSpPr>
        <p:spPr bwMode="auto">
          <a:xfrm>
            <a:off x="4994275" y="42672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8025" name="Text Box 9"/>
          <p:cNvSpPr txBox="1">
            <a:spLocks noChangeArrowheads="1"/>
          </p:cNvSpPr>
          <p:nvPr/>
        </p:nvSpPr>
        <p:spPr bwMode="auto">
          <a:xfrm>
            <a:off x="4994275" y="51212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4,000 for P, 0.03 for r, and 12 for n. </a:t>
            </a:r>
          </a:p>
        </p:txBody>
      </p:sp>
      <p:sp>
        <p:nvSpPr>
          <p:cNvPr id="598026" name="Text Box 10"/>
          <p:cNvSpPr txBox="1">
            <a:spLocks noChangeArrowheads="1"/>
          </p:cNvSpPr>
          <p:nvPr/>
        </p:nvSpPr>
        <p:spPr bwMode="auto">
          <a:xfrm>
            <a:off x="1481138" y="59436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= 4,000(1.0025)</a:t>
            </a:r>
            <a:r>
              <a:rPr lang="en-US" sz="2000" baseline="30000"/>
              <a:t>12</a:t>
            </a:r>
            <a:r>
              <a:rPr lang="en-US" sz="2000" i="1" baseline="30000"/>
              <a:t>t</a:t>
            </a:r>
            <a:endParaRPr lang="en-US" sz="2000" i="1"/>
          </a:p>
        </p:txBody>
      </p:sp>
      <p:sp>
        <p:nvSpPr>
          <p:cNvPr id="598027" name="Text Box 11"/>
          <p:cNvSpPr txBox="1">
            <a:spLocks noChangeArrowheads="1"/>
          </p:cNvSpPr>
          <p:nvPr/>
        </p:nvSpPr>
        <p:spPr bwMode="auto">
          <a:xfrm>
            <a:off x="4994275" y="5943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20490" name="Text Box 22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1" name="Text Box 31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91000"/>
            <a:ext cx="17526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029200"/>
            <a:ext cx="2514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8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8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98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98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23" grpId="0"/>
      <p:bldP spid="598024" grpId="0"/>
      <p:bldP spid="598025" grpId="0"/>
      <p:bldP spid="5980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14400"/>
            <a:ext cx="8305800" cy="556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519113" indent="-519113"/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 marL="519113" indent="-519113">
              <a:lnSpc>
                <a:spcPct val="135000"/>
              </a:lnSpc>
            </a:pPr>
            <a:r>
              <a:rPr lang="en-US" altLang="en-US" sz="2800" b="1"/>
              <a:t>Simplify each expression. </a:t>
            </a:r>
          </a:p>
          <a:p>
            <a:pPr marL="519113" indent="-519113"/>
            <a:r>
              <a:rPr lang="en-US" altLang="en-US" sz="2800" b="1">
                <a:sym typeface="Symbol" pitchFamily="18" charset="2"/>
              </a:rPr>
              <a:t>1. </a:t>
            </a:r>
            <a:r>
              <a:rPr lang="en-US" altLang="en-US" sz="2800">
                <a:sym typeface="Symbol" pitchFamily="18" charset="2"/>
              </a:rPr>
              <a:t>(4 + 0.05)</a:t>
            </a:r>
            <a:r>
              <a:rPr lang="en-US" altLang="en-US" sz="2800" baseline="30000">
                <a:sym typeface="Symbol" pitchFamily="18" charset="2"/>
              </a:rPr>
              <a:t>2</a:t>
            </a:r>
          </a:p>
          <a:p>
            <a:pPr marL="519113" indent="-519113"/>
            <a:endParaRPr lang="en-US" altLang="en-US" sz="2800" baseline="30000">
              <a:sym typeface="Symbol" pitchFamily="18" charset="2"/>
            </a:endParaRPr>
          </a:p>
          <a:p>
            <a:pPr marL="519113" indent="-519113"/>
            <a:r>
              <a:rPr lang="en-US" altLang="en-US" sz="2800" b="1">
                <a:sym typeface="Symbol" pitchFamily="18" charset="2"/>
              </a:rPr>
              <a:t>3. </a:t>
            </a:r>
            <a:endParaRPr lang="en-US" altLang="en-US" sz="2800" baseline="30000">
              <a:sym typeface="Symbol" pitchFamily="18" charset="2"/>
            </a:endParaRPr>
          </a:p>
          <a:p>
            <a:pPr marL="519113" indent="-519113"/>
            <a:endParaRPr lang="en-US" altLang="en-US" sz="2800" baseline="30000">
              <a:sym typeface="Symbol" pitchFamily="18" charset="2"/>
            </a:endParaRPr>
          </a:p>
          <a:p>
            <a:pPr marL="519113" indent="-519113"/>
            <a:r>
              <a:rPr lang="en-US" altLang="en-US" sz="2800" b="1">
                <a:sym typeface="Symbol" pitchFamily="18" charset="2"/>
              </a:rPr>
              <a:t>4. </a:t>
            </a:r>
            <a:r>
              <a:rPr lang="en-US" altLang="en-US" sz="2800">
                <a:sym typeface="Symbol" pitchFamily="18" charset="2"/>
              </a:rPr>
              <a:t>The first term of a geometric sequence is   3 and the common ratio is 2. What is the 5th term of the sequence?</a:t>
            </a:r>
            <a:endParaRPr lang="en-US" altLang="en-US" sz="2800" b="1">
              <a:sym typeface="Symbol" pitchFamily="18" charset="2"/>
            </a:endParaRPr>
          </a:p>
          <a:p>
            <a:pPr marL="519113" indent="-519113">
              <a:spcBef>
                <a:spcPct val="25000"/>
              </a:spcBef>
            </a:pPr>
            <a:r>
              <a:rPr lang="en-US" altLang="en-US" sz="2800" b="1">
                <a:sym typeface="Symbol" pitchFamily="18" charset="2"/>
              </a:rPr>
              <a:t>5. </a:t>
            </a:r>
            <a:r>
              <a:rPr lang="en-US" altLang="en-US" sz="2800">
                <a:sym typeface="Symbol" pitchFamily="18" charset="2"/>
              </a:rPr>
              <a:t>The function </a:t>
            </a:r>
            <a:r>
              <a:rPr lang="en-US" altLang="en-US" sz="2800" i="1">
                <a:sym typeface="Symbol" pitchFamily="18" charset="2"/>
              </a:rPr>
              <a:t>f</a:t>
            </a:r>
            <a:r>
              <a:rPr lang="en-US" altLang="en-US" sz="2800">
                <a:sym typeface="Symbol" pitchFamily="18" charset="2"/>
              </a:rPr>
              <a:t>(</a:t>
            </a:r>
            <a:r>
              <a:rPr lang="en-US" altLang="en-US" sz="2800" i="1">
                <a:sym typeface="Symbol" pitchFamily="18" charset="2"/>
              </a:rPr>
              <a:t>x</a:t>
            </a:r>
            <a:r>
              <a:rPr lang="en-US" altLang="en-US" sz="2800">
                <a:sym typeface="Symbol" pitchFamily="18" charset="2"/>
              </a:rPr>
              <a:t>) = 2(4)</a:t>
            </a:r>
            <a:r>
              <a:rPr lang="en-US" altLang="en-US" sz="2800" i="1" baseline="30000">
                <a:sym typeface="Symbol" pitchFamily="18" charset="2"/>
              </a:rPr>
              <a:t>x</a:t>
            </a:r>
            <a:r>
              <a:rPr lang="en-US" altLang="en-US" sz="2800">
                <a:sym typeface="Symbol" pitchFamily="18" charset="2"/>
              </a:rPr>
              <a:t> models an insect population after </a:t>
            </a:r>
            <a:r>
              <a:rPr lang="en-US" altLang="en-US" sz="2800" i="1">
                <a:sym typeface="Symbol" pitchFamily="18" charset="2"/>
              </a:rPr>
              <a:t>x</a:t>
            </a:r>
            <a:r>
              <a:rPr lang="en-US" altLang="en-US" sz="2800">
                <a:sym typeface="Symbol" pitchFamily="18" charset="2"/>
              </a:rPr>
              <a:t> days. What is the population after 3 days?</a:t>
            </a: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5715000" y="2286000"/>
            <a:ext cx="1665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26.5302</a:t>
            </a:r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2438400" y="2652713"/>
            <a:ext cx="14398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1.0075</a:t>
            </a:r>
          </a:p>
        </p:txBody>
      </p:sp>
      <p:pic>
        <p:nvPicPr>
          <p:cNvPr id="3077" name="Picture 17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2590800"/>
            <a:ext cx="1257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173"/>
          <p:cNvSpPr txBox="1">
            <a:spLocks noChangeArrowheads="1"/>
          </p:cNvSpPr>
          <p:nvPr/>
        </p:nvSpPr>
        <p:spPr bwMode="auto">
          <a:xfrm>
            <a:off x="5203825" y="1905000"/>
            <a:ext cx="340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2.</a:t>
            </a:r>
            <a:r>
              <a:rPr lang="en-US" sz="2800"/>
              <a:t> 25(1 + 0.02)</a:t>
            </a:r>
            <a:r>
              <a:rPr lang="en-US" sz="2800" baseline="30000"/>
              <a:t>3</a:t>
            </a:r>
            <a:endParaRPr lang="en-US" sz="2800" b="1"/>
          </a:p>
        </p:txBody>
      </p:sp>
      <p:sp>
        <p:nvSpPr>
          <p:cNvPr id="3079" name="Text Box 174"/>
          <p:cNvSpPr txBox="1">
            <a:spLocks noChangeArrowheads="1"/>
          </p:cNvSpPr>
          <p:nvPr/>
        </p:nvSpPr>
        <p:spPr bwMode="auto">
          <a:xfrm>
            <a:off x="3200400" y="3124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b="1" i="1"/>
          </a:p>
        </p:txBody>
      </p:sp>
      <p:sp>
        <p:nvSpPr>
          <p:cNvPr id="7343" name="Text Box 175"/>
          <p:cNvSpPr txBox="1">
            <a:spLocks noChangeArrowheads="1"/>
          </p:cNvSpPr>
          <p:nvPr/>
        </p:nvSpPr>
        <p:spPr bwMode="auto">
          <a:xfrm>
            <a:off x="3146425" y="1933575"/>
            <a:ext cx="1806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16.4025</a:t>
            </a:r>
          </a:p>
        </p:txBody>
      </p:sp>
      <p:sp>
        <p:nvSpPr>
          <p:cNvPr id="7344" name="Text Box 176"/>
          <p:cNvSpPr txBox="1">
            <a:spLocks noChangeArrowheads="1"/>
          </p:cNvSpPr>
          <p:nvPr/>
        </p:nvSpPr>
        <p:spPr bwMode="auto">
          <a:xfrm>
            <a:off x="5737225" y="4238625"/>
            <a:ext cx="739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7345" name="Text Box 177"/>
          <p:cNvSpPr txBox="1">
            <a:spLocks noChangeArrowheads="1"/>
          </p:cNvSpPr>
          <p:nvPr/>
        </p:nvSpPr>
        <p:spPr bwMode="auto">
          <a:xfrm>
            <a:off x="6080125" y="5653088"/>
            <a:ext cx="2216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128 insects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" grpId="0"/>
      <p:bldP spid="7324" grpId="0"/>
      <p:bldP spid="7344" grpId="0"/>
      <p:bldP spid="734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22325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$4000 invested at a rate of 3% compounded monthly; 8 years</a:t>
            </a:r>
          </a:p>
        </p:txBody>
      </p:sp>
      <p:sp>
        <p:nvSpPr>
          <p:cNvPr id="21509" name="Text Box 12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21581" name="Text Box 13"/>
          <p:cNvSpPr txBox="1">
            <a:spLocks noChangeArrowheads="1"/>
          </p:cNvSpPr>
          <p:nvPr/>
        </p:nvSpPr>
        <p:spPr bwMode="auto">
          <a:xfrm>
            <a:off x="898525" y="3505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balance after 8 years. </a:t>
            </a:r>
            <a:endParaRPr lang="en-US" b="1"/>
          </a:p>
        </p:txBody>
      </p:sp>
      <p:sp>
        <p:nvSpPr>
          <p:cNvPr id="621582" name="Text Box 14"/>
          <p:cNvSpPr txBox="1">
            <a:spLocks noChangeArrowheads="1"/>
          </p:cNvSpPr>
          <p:nvPr/>
        </p:nvSpPr>
        <p:spPr bwMode="auto">
          <a:xfrm>
            <a:off x="1895475" y="54102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≈ 5083.47</a:t>
            </a:r>
            <a:endParaRPr lang="en-US" i="1"/>
          </a:p>
        </p:txBody>
      </p:sp>
      <p:sp>
        <p:nvSpPr>
          <p:cNvPr id="621583" name="Text Box 15"/>
          <p:cNvSpPr txBox="1">
            <a:spLocks noChangeArrowheads="1"/>
          </p:cNvSpPr>
          <p:nvPr/>
        </p:nvSpPr>
        <p:spPr bwMode="auto">
          <a:xfrm>
            <a:off x="5029200" y="40386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8 for t.</a:t>
            </a:r>
          </a:p>
        </p:txBody>
      </p:sp>
      <p:sp>
        <p:nvSpPr>
          <p:cNvPr id="621584" name="Text Box 16"/>
          <p:cNvSpPr txBox="1">
            <a:spLocks noChangeArrowheads="1"/>
          </p:cNvSpPr>
          <p:nvPr/>
        </p:nvSpPr>
        <p:spPr bwMode="auto">
          <a:xfrm>
            <a:off x="1447800" y="4038600"/>
            <a:ext cx="366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 </a:t>
            </a:r>
            <a:r>
              <a:rPr lang="en-US"/>
              <a:t>= 4,000(1.0025)</a:t>
            </a:r>
            <a:r>
              <a:rPr lang="en-US" baseline="30000"/>
              <a:t>12(</a:t>
            </a:r>
            <a:r>
              <a:rPr lang="en-US" baseline="30000">
                <a:solidFill>
                  <a:srgbClr val="FF0000"/>
                </a:solidFill>
              </a:rPr>
              <a:t>8</a:t>
            </a:r>
            <a:r>
              <a:rPr lang="en-US" baseline="30000"/>
              <a:t>)</a:t>
            </a:r>
            <a:endParaRPr lang="en-US" i="1"/>
          </a:p>
        </p:txBody>
      </p:sp>
      <p:sp>
        <p:nvSpPr>
          <p:cNvPr id="621585" name="Text Box 17"/>
          <p:cNvSpPr txBox="1">
            <a:spLocks noChangeArrowheads="1"/>
          </p:cNvSpPr>
          <p:nvPr/>
        </p:nvSpPr>
        <p:spPr bwMode="auto">
          <a:xfrm>
            <a:off x="1812925" y="4756150"/>
            <a:ext cx="304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4,000(1.0025)</a:t>
            </a:r>
            <a:r>
              <a:rPr lang="en-US" baseline="30000"/>
              <a:t>96</a:t>
            </a:r>
            <a:endParaRPr lang="en-US"/>
          </a:p>
        </p:txBody>
      </p:sp>
      <p:sp>
        <p:nvSpPr>
          <p:cNvPr id="21515" name="Text Box 18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21587" name="Text Box 19"/>
          <p:cNvSpPr txBox="1">
            <a:spLocks noChangeArrowheads="1"/>
          </p:cNvSpPr>
          <p:nvPr/>
        </p:nvSpPr>
        <p:spPr bwMode="auto">
          <a:xfrm>
            <a:off x="5029200" y="5121275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21588" name="Text Box 20"/>
          <p:cNvSpPr txBox="1">
            <a:spLocks noChangeArrowheads="1"/>
          </p:cNvSpPr>
          <p:nvPr/>
        </p:nvSpPr>
        <p:spPr bwMode="auto">
          <a:xfrm>
            <a:off x="914400" y="60960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balance after 4 years is $5,083.47.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21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81" grpId="0"/>
      <p:bldP spid="621582" grpId="0"/>
      <p:bldP spid="621583" grpId="0"/>
      <p:bldP spid="621584" grpId="0"/>
      <p:bldP spid="621585" grpId="0"/>
      <p:bldP spid="621587" grpId="0"/>
      <p:bldP spid="62158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1066800" y="2133600"/>
            <a:ext cx="75596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 u="sng"/>
              <a:t>Exponential decay</a:t>
            </a:r>
            <a:r>
              <a:rPr lang="en-US"/>
              <a:t> occurs when a quantity decreases by the same rate </a:t>
            </a:r>
            <a:r>
              <a:rPr lang="en-US" i="1"/>
              <a:t>r</a:t>
            </a:r>
            <a:r>
              <a:rPr lang="en-US"/>
              <a:t> in each time period </a:t>
            </a:r>
            <a:r>
              <a:rPr lang="en-US" i="1"/>
              <a:t>t</a:t>
            </a:r>
            <a:r>
              <a:rPr lang="en-US"/>
              <a:t>. Just like exponential growth, the value of the quantity at any given time can be calculated by using the rate and the original amount.</a:t>
            </a:r>
            <a:endParaRPr 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0"/>
            <a:ext cx="8915400" cy="25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762000" y="2000250"/>
            <a:ext cx="78644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Notice an important difference between exponential growth functions and exponential decay functions. For exponential growth, the value inside the parentheses will be greater than 1 because </a:t>
            </a:r>
            <a:r>
              <a:rPr lang="en-US" i="1"/>
              <a:t>r</a:t>
            </a:r>
            <a:r>
              <a:rPr lang="en-US"/>
              <a:t> is added to 1. For exponential decay, the value inside the parentheses will be less than 1 because </a:t>
            </a:r>
            <a:r>
              <a:rPr lang="en-US" i="1"/>
              <a:t>r</a:t>
            </a:r>
            <a:r>
              <a:rPr lang="en-US"/>
              <a:t> is subtracted from 1.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Exponential Decay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593725" y="152400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population of a town is decreasing at a rate of 3% per year. In 2000 there were 1700 people. Write an exponential decay function to model this situation. Then find the population in 2012. </a:t>
            </a:r>
          </a:p>
        </p:txBody>
      </p:sp>
      <p:sp>
        <p:nvSpPr>
          <p:cNvPr id="604191" name="Text Box 31"/>
          <p:cNvSpPr txBox="1">
            <a:spLocks noChangeArrowheads="1"/>
          </p:cNvSpPr>
          <p:nvPr/>
        </p:nvSpPr>
        <p:spPr bwMode="auto">
          <a:xfrm>
            <a:off x="609600" y="3505200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Write the exponential decay function for this situation.</a:t>
            </a:r>
            <a:endParaRPr lang="en-US" b="1"/>
          </a:p>
        </p:txBody>
      </p:sp>
      <p:sp>
        <p:nvSpPr>
          <p:cNvPr id="604192" name="Text Box 32"/>
          <p:cNvSpPr txBox="1">
            <a:spLocks noChangeArrowheads="1"/>
          </p:cNvSpPr>
          <p:nvPr/>
        </p:nvSpPr>
        <p:spPr bwMode="auto">
          <a:xfrm>
            <a:off x="1546225" y="4495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/>
              <a:t>y = </a:t>
            </a:r>
            <a:r>
              <a:rPr lang="en-US" i="1">
                <a:solidFill>
                  <a:srgbClr val="FF0000"/>
                </a:solidFill>
              </a:rPr>
              <a:t>a</a:t>
            </a:r>
            <a:r>
              <a:rPr lang="en-US"/>
              <a:t>(1 – 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/>
              <a:t>)</a:t>
            </a:r>
            <a:r>
              <a:rPr lang="en-US" i="1" baseline="30000"/>
              <a:t>t</a:t>
            </a:r>
            <a:r>
              <a:rPr lang="en-US"/>
              <a:t> </a:t>
            </a:r>
          </a:p>
        </p:txBody>
      </p:sp>
      <p:sp>
        <p:nvSpPr>
          <p:cNvPr id="604193" name="Text Box 33"/>
          <p:cNvSpPr txBox="1">
            <a:spLocks noChangeArrowheads="1"/>
          </p:cNvSpPr>
          <p:nvPr/>
        </p:nvSpPr>
        <p:spPr bwMode="auto">
          <a:xfrm>
            <a:off x="1828800" y="5105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1700</a:t>
            </a:r>
            <a:r>
              <a:rPr lang="en-US"/>
              <a:t>(1 – </a:t>
            </a:r>
            <a:r>
              <a:rPr lang="en-US">
                <a:solidFill>
                  <a:srgbClr val="3333FF"/>
                </a:solidFill>
              </a:rPr>
              <a:t>0.03</a:t>
            </a:r>
            <a:r>
              <a:rPr lang="en-US"/>
              <a:t>)</a:t>
            </a:r>
            <a:r>
              <a:rPr lang="en-US" i="1" baseline="30000"/>
              <a:t>t</a:t>
            </a:r>
            <a:r>
              <a:rPr lang="en-US"/>
              <a:t> </a:t>
            </a:r>
          </a:p>
        </p:txBody>
      </p:sp>
      <p:sp>
        <p:nvSpPr>
          <p:cNvPr id="604194" name="Text Box 34"/>
          <p:cNvSpPr txBox="1">
            <a:spLocks noChangeArrowheads="1"/>
          </p:cNvSpPr>
          <p:nvPr/>
        </p:nvSpPr>
        <p:spPr bwMode="auto">
          <a:xfrm>
            <a:off x="1828800" y="5722938"/>
            <a:ext cx="236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1700(0.97)</a:t>
            </a:r>
            <a:r>
              <a:rPr lang="en-US" i="1" baseline="30000"/>
              <a:t>t</a:t>
            </a:r>
            <a:endParaRPr lang="en-US" i="1"/>
          </a:p>
        </p:txBody>
      </p:sp>
      <p:sp>
        <p:nvSpPr>
          <p:cNvPr id="604195" name="Text Box 35"/>
          <p:cNvSpPr txBox="1">
            <a:spLocks noChangeArrowheads="1"/>
          </p:cNvSpPr>
          <p:nvPr/>
        </p:nvSpPr>
        <p:spPr bwMode="auto">
          <a:xfrm>
            <a:off x="5241925" y="4503738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04196" name="Text Box 36"/>
          <p:cNvSpPr txBox="1">
            <a:spLocks noChangeArrowheads="1"/>
          </p:cNvSpPr>
          <p:nvPr/>
        </p:nvSpPr>
        <p:spPr bwMode="auto">
          <a:xfrm>
            <a:off x="5241925" y="4953000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1700 for a and 0.03 for r. </a:t>
            </a:r>
          </a:p>
        </p:txBody>
      </p:sp>
      <p:sp>
        <p:nvSpPr>
          <p:cNvPr id="604197" name="Text Box 37"/>
          <p:cNvSpPr txBox="1">
            <a:spLocks noChangeArrowheads="1"/>
          </p:cNvSpPr>
          <p:nvPr/>
        </p:nvSpPr>
        <p:spPr bwMode="auto">
          <a:xfrm>
            <a:off x="5241925" y="57150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0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0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0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1" grpId="0"/>
      <p:bldP spid="604192" grpId="0"/>
      <p:bldP spid="604193" grpId="0"/>
      <p:bldP spid="604194" grpId="0"/>
      <p:bldP spid="604195" grpId="0"/>
      <p:bldP spid="60419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Exponential Decay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93725" y="152400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population of a town is decreasing at a rate of 3% per year. In 2000 there were 1700 people. Write an exponential decay function to model this situation. Then find the population in 2012. </a:t>
            </a:r>
          </a:p>
        </p:txBody>
      </p:sp>
      <p:sp>
        <p:nvSpPr>
          <p:cNvPr id="622603" name="Text Box 11"/>
          <p:cNvSpPr txBox="1">
            <a:spLocks noChangeArrowheads="1"/>
          </p:cNvSpPr>
          <p:nvPr/>
        </p:nvSpPr>
        <p:spPr bwMode="auto">
          <a:xfrm>
            <a:off x="1066800" y="3505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population in 2012. </a:t>
            </a:r>
            <a:endParaRPr lang="en-US" b="1"/>
          </a:p>
        </p:txBody>
      </p:sp>
      <p:sp>
        <p:nvSpPr>
          <p:cNvPr id="622604" name="Text Box 12"/>
          <p:cNvSpPr txBox="1">
            <a:spLocks noChangeArrowheads="1"/>
          </p:cNvSpPr>
          <p:nvPr/>
        </p:nvSpPr>
        <p:spPr bwMode="auto">
          <a:xfrm>
            <a:off x="1895475" y="46482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≈ 1180</a:t>
            </a:r>
            <a:endParaRPr lang="en-US" i="1"/>
          </a:p>
        </p:txBody>
      </p:sp>
      <p:sp>
        <p:nvSpPr>
          <p:cNvPr id="622605" name="Text Box 13"/>
          <p:cNvSpPr txBox="1">
            <a:spLocks noChangeArrowheads="1"/>
          </p:cNvSpPr>
          <p:nvPr/>
        </p:nvSpPr>
        <p:spPr bwMode="auto">
          <a:xfrm>
            <a:off x="5089525" y="4038600"/>
            <a:ext cx="265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12 for t.</a:t>
            </a:r>
          </a:p>
        </p:txBody>
      </p:sp>
      <p:sp>
        <p:nvSpPr>
          <p:cNvPr id="622606" name="Text Box 14"/>
          <p:cNvSpPr txBox="1">
            <a:spLocks noChangeArrowheads="1"/>
          </p:cNvSpPr>
          <p:nvPr/>
        </p:nvSpPr>
        <p:spPr bwMode="auto">
          <a:xfrm>
            <a:off x="1524000" y="4038600"/>
            <a:ext cx="294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y </a:t>
            </a:r>
            <a:r>
              <a:rPr lang="en-US"/>
              <a:t>= 1,700(0.97)</a:t>
            </a:r>
            <a:r>
              <a:rPr lang="en-US" baseline="30000">
                <a:solidFill>
                  <a:srgbClr val="FF0000"/>
                </a:solidFill>
              </a:rPr>
              <a:t>12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622607" name="Text Box 15"/>
          <p:cNvSpPr txBox="1">
            <a:spLocks noChangeArrowheads="1"/>
          </p:cNvSpPr>
          <p:nvPr/>
        </p:nvSpPr>
        <p:spPr bwMode="auto">
          <a:xfrm>
            <a:off x="5089525" y="4419600"/>
            <a:ext cx="4114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whole number.</a:t>
            </a:r>
          </a:p>
        </p:txBody>
      </p:sp>
      <p:sp>
        <p:nvSpPr>
          <p:cNvPr id="622608" name="Text Box 16"/>
          <p:cNvSpPr txBox="1">
            <a:spLocks noChangeArrowheads="1"/>
          </p:cNvSpPr>
          <p:nvPr/>
        </p:nvSpPr>
        <p:spPr bwMode="auto">
          <a:xfrm>
            <a:off x="990600" y="5562600"/>
            <a:ext cx="731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population in 2012 will be approximately 1180 people.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2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603" grpId="0"/>
      <p:bldP spid="622604" grpId="0"/>
      <p:bldP spid="622605" grpId="0"/>
      <p:bldP spid="622606" grpId="0"/>
      <p:bldP spid="622607" grpId="0"/>
      <p:bldP spid="62260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8763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fish population in a local stream is decreasing at a rate of 3% per year. The original population was 48,000. Write an exponential decay function to model this situation. Then find the population after 7 years. </a:t>
            </a:r>
          </a:p>
        </p:txBody>
      </p:sp>
      <p:sp>
        <p:nvSpPr>
          <p:cNvPr id="603143" name="Text Box 7"/>
          <p:cNvSpPr txBox="1">
            <a:spLocks noChangeArrowheads="1"/>
          </p:cNvSpPr>
          <p:nvPr/>
        </p:nvSpPr>
        <p:spPr bwMode="auto">
          <a:xfrm>
            <a:off x="1089025" y="3649663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Write the exponential decay function for this situation.</a:t>
            </a:r>
            <a:endParaRPr lang="en-US" b="1"/>
          </a:p>
        </p:txBody>
      </p:sp>
      <p:sp>
        <p:nvSpPr>
          <p:cNvPr id="603145" name="Text Box 9"/>
          <p:cNvSpPr txBox="1">
            <a:spLocks noChangeArrowheads="1"/>
          </p:cNvSpPr>
          <p:nvPr/>
        </p:nvSpPr>
        <p:spPr bwMode="auto">
          <a:xfrm>
            <a:off x="1546225" y="4640263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/>
              <a:t>y = </a:t>
            </a:r>
            <a:r>
              <a:rPr lang="en-US" i="1">
                <a:solidFill>
                  <a:srgbClr val="FF0000"/>
                </a:solidFill>
              </a:rPr>
              <a:t>a</a:t>
            </a:r>
            <a:r>
              <a:rPr lang="en-US"/>
              <a:t>(1 – 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/>
              <a:t>)</a:t>
            </a:r>
            <a:r>
              <a:rPr lang="en-US" i="1" baseline="30000"/>
              <a:t>t</a:t>
            </a:r>
            <a:r>
              <a:rPr lang="en-US"/>
              <a:t> </a:t>
            </a:r>
          </a:p>
        </p:txBody>
      </p:sp>
      <p:sp>
        <p:nvSpPr>
          <p:cNvPr id="603146" name="Text Box 10"/>
          <p:cNvSpPr txBox="1">
            <a:spLocks noChangeArrowheads="1"/>
          </p:cNvSpPr>
          <p:nvPr/>
        </p:nvSpPr>
        <p:spPr bwMode="auto">
          <a:xfrm>
            <a:off x="1828800" y="51816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48,000</a:t>
            </a:r>
            <a:r>
              <a:rPr lang="en-US"/>
              <a:t>(1 – </a:t>
            </a:r>
            <a:r>
              <a:rPr lang="en-US">
                <a:solidFill>
                  <a:srgbClr val="3333FF"/>
                </a:solidFill>
              </a:rPr>
              <a:t>0.03</a:t>
            </a:r>
            <a:r>
              <a:rPr lang="en-US"/>
              <a:t>)</a:t>
            </a:r>
            <a:r>
              <a:rPr lang="en-US" i="1" baseline="30000"/>
              <a:t>t</a:t>
            </a:r>
            <a:r>
              <a:rPr lang="en-US"/>
              <a:t> </a:t>
            </a:r>
          </a:p>
        </p:txBody>
      </p:sp>
      <p:sp>
        <p:nvSpPr>
          <p:cNvPr id="603147" name="Text Box 11"/>
          <p:cNvSpPr txBox="1">
            <a:spLocks noChangeArrowheads="1"/>
          </p:cNvSpPr>
          <p:nvPr/>
        </p:nvSpPr>
        <p:spPr bwMode="auto">
          <a:xfrm>
            <a:off x="1828800" y="5867400"/>
            <a:ext cx="2668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48,000(0.97)</a:t>
            </a:r>
            <a:r>
              <a:rPr lang="en-US" i="1" baseline="30000"/>
              <a:t>t</a:t>
            </a:r>
            <a:endParaRPr lang="en-US" i="1"/>
          </a:p>
        </p:txBody>
      </p:sp>
      <p:sp>
        <p:nvSpPr>
          <p:cNvPr id="603148" name="Text Box 12"/>
          <p:cNvSpPr txBox="1">
            <a:spLocks noChangeArrowheads="1"/>
          </p:cNvSpPr>
          <p:nvPr/>
        </p:nvSpPr>
        <p:spPr bwMode="auto">
          <a:xfrm>
            <a:off x="5241925" y="46482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03149" name="Text Box 13"/>
          <p:cNvSpPr txBox="1">
            <a:spLocks noChangeArrowheads="1"/>
          </p:cNvSpPr>
          <p:nvPr/>
        </p:nvSpPr>
        <p:spPr bwMode="auto">
          <a:xfrm>
            <a:off x="5241925" y="5183188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48,000 for a and 0.03 for r. </a:t>
            </a:r>
          </a:p>
        </p:txBody>
      </p:sp>
      <p:sp>
        <p:nvSpPr>
          <p:cNvPr id="603150" name="Text Box 14"/>
          <p:cNvSpPr txBox="1">
            <a:spLocks noChangeArrowheads="1"/>
          </p:cNvSpPr>
          <p:nvPr/>
        </p:nvSpPr>
        <p:spPr bwMode="auto">
          <a:xfrm>
            <a:off x="5241925" y="5859463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27658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0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3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0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0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43" grpId="0"/>
      <p:bldP spid="603145" grpId="0"/>
      <p:bldP spid="603146" grpId="0"/>
      <p:bldP spid="603147" grpId="0"/>
      <p:bldP spid="603148" grpId="0"/>
      <p:bldP spid="60315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27" name="Text Box 11"/>
          <p:cNvSpPr txBox="1">
            <a:spLocks noChangeArrowheads="1"/>
          </p:cNvSpPr>
          <p:nvPr/>
        </p:nvSpPr>
        <p:spPr bwMode="auto">
          <a:xfrm>
            <a:off x="609600" y="34290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population in 7 years. </a:t>
            </a:r>
          </a:p>
        </p:txBody>
      </p:sp>
      <p:sp>
        <p:nvSpPr>
          <p:cNvPr id="623628" name="Text Box 12"/>
          <p:cNvSpPr txBox="1">
            <a:spLocks noChangeArrowheads="1"/>
          </p:cNvSpPr>
          <p:nvPr/>
        </p:nvSpPr>
        <p:spPr bwMode="auto">
          <a:xfrm>
            <a:off x="1862138" y="48768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≈ 38,783</a:t>
            </a:r>
            <a:endParaRPr lang="en-US" i="1"/>
          </a:p>
        </p:txBody>
      </p:sp>
      <p:sp>
        <p:nvSpPr>
          <p:cNvPr id="623629" name="Text Box 13"/>
          <p:cNvSpPr txBox="1">
            <a:spLocks noChangeArrowheads="1"/>
          </p:cNvSpPr>
          <p:nvPr/>
        </p:nvSpPr>
        <p:spPr bwMode="auto">
          <a:xfrm>
            <a:off x="4648200" y="40386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7 for t.</a:t>
            </a:r>
          </a:p>
        </p:txBody>
      </p:sp>
      <p:sp>
        <p:nvSpPr>
          <p:cNvPr id="623630" name="Text Box 14"/>
          <p:cNvSpPr txBox="1">
            <a:spLocks noChangeArrowheads="1"/>
          </p:cNvSpPr>
          <p:nvPr/>
        </p:nvSpPr>
        <p:spPr bwMode="auto">
          <a:xfrm>
            <a:off x="1524000" y="4038600"/>
            <a:ext cx="300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y </a:t>
            </a:r>
            <a:r>
              <a:rPr lang="en-US"/>
              <a:t>= 48,000(0.97)</a:t>
            </a:r>
            <a:r>
              <a:rPr lang="en-US" baseline="300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23631" name="Text Box 15"/>
          <p:cNvSpPr txBox="1">
            <a:spLocks noChangeArrowheads="1"/>
          </p:cNvSpPr>
          <p:nvPr/>
        </p:nvSpPr>
        <p:spPr bwMode="auto">
          <a:xfrm>
            <a:off x="4648200" y="4495800"/>
            <a:ext cx="4114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whole number.</a:t>
            </a:r>
          </a:p>
        </p:txBody>
      </p:sp>
      <p:sp>
        <p:nvSpPr>
          <p:cNvPr id="623632" name="Text Box 16"/>
          <p:cNvSpPr txBox="1">
            <a:spLocks noChangeArrowheads="1"/>
          </p:cNvSpPr>
          <p:nvPr/>
        </p:nvSpPr>
        <p:spPr bwMode="auto">
          <a:xfrm>
            <a:off x="685800" y="56388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population after 7 years will be approximately 38,783  people. </a:t>
            </a:r>
          </a:p>
        </p:txBody>
      </p:sp>
      <p:sp>
        <p:nvSpPr>
          <p:cNvPr id="28680" name="Text Box 17"/>
          <p:cNvSpPr txBox="1">
            <a:spLocks noChangeArrowheads="1"/>
          </p:cNvSpPr>
          <p:nvPr/>
        </p:nvSpPr>
        <p:spPr bwMode="auto">
          <a:xfrm>
            <a:off x="381000" y="1524000"/>
            <a:ext cx="8763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fish population in a local stream is decreasing at a rate of 3% per year. The original population was 48,000. Write an exponential decay function to model this situation. Then find the population after 7 years. </a:t>
            </a:r>
          </a:p>
        </p:txBody>
      </p:sp>
      <p:sp>
        <p:nvSpPr>
          <p:cNvPr id="28681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3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627" grpId="0"/>
      <p:bldP spid="623628" grpId="0"/>
      <p:bldP spid="623629" grpId="0"/>
      <p:bldP spid="623630" grpId="0"/>
      <p:bldP spid="623631" grpId="0"/>
      <p:bldP spid="62363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0"/>
          <p:cNvSpPr txBox="1">
            <a:spLocks noChangeArrowheads="1"/>
          </p:cNvSpPr>
          <p:nvPr/>
        </p:nvSpPr>
        <p:spPr bwMode="auto">
          <a:xfrm>
            <a:off x="609600" y="1419225"/>
            <a:ext cx="8016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common application of exponential decay is</a:t>
            </a:r>
            <a:r>
              <a:rPr lang="en-US" i="1"/>
              <a:t> half-life. </a:t>
            </a:r>
            <a:r>
              <a:rPr lang="en-US"/>
              <a:t>The </a:t>
            </a:r>
            <a:r>
              <a:rPr lang="en-US" b="1" u="sng"/>
              <a:t>half-life</a:t>
            </a:r>
            <a:r>
              <a:rPr lang="en-US"/>
              <a:t> of a substance is the time it takes for one-half of the substance to decay into another substance.</a:t>
            </a:r>
          </a:p>
        </p:txBody>
      </p:sp>
      <p:pic>
        <p:nvPicPr>
          <p:cNvPr id="594965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3492500"/>
            <a:ext cx="8905875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94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94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4A: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Science Application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457200" y="1371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Astatine-218 has a half-life of 2 seconds.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441325" y="19050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amount left from a 500 gram sample of astatine-218 after 10 seconds.</a:t>
            </a:r>
          </a:p>
        </p:txBody>
      </p:sp>
      <p:sp>
        <p:nvSpPr>
          <p:cNvPr id="606216" name="Text Box 8"/>
          <p:cNvSpPr txBox="1">
            <a:spLocks noChangeArrowheads="1"/>
          </p:cNvSpPr>
          <p:nvPr/>
        </p:nvSpPr>
        <p:spPr bwMode="auto">
          <a:xfrm>
            <a:off x="457200" y="2743200"/>
            <a:ext cx="762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</a:t>
            </a:r>
            <a:r>
              <a:rPr lang="en-US" i="1"/>
              <a:t>t</a:t>
            </a:r>
            <a:r>
              <a:rPr lang="en-US"/>
              <a:t>, the number of half-lives in the given time period. </a:t>
            </a:r>
            <a:endParaRPr lang="en-US" b="1"/>
          </a:p>
        </p:txBody>
      </p:sp>
      <p:sp>
        <p:nvSpPr>
          <p:cNvPr id="606220" name="Text Box 12"/>
          <p:cNvSpPr txBox="1">
            <a:spLocks noChangeArrowheads="1"/>
          </p:cNvSpPr>
          <p:nvPr/>
        </p:nvSpPr>
        <p:spPr bwMode="auto">
          <a:xfrm>
            <a:off x="4191000" y="34290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5.</a:t>
            </a:r>
          </a:p>
        </p:txBody>
      </p:sp>
      <p:pic>
        <p:nvPicPr>
          <p:cNvPr id="606221" name="Picture 1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81400"/>
            <a:ext cx="1152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6223" name="Text Box 15"/>
          <p:cNvSpPr txBox="1">
            <a:spLocks noChangeArrowheads="1"/>
          </p:cNvSpPr>
          <p:nvPr/>
        </p:nvSpPr>
        <p:spPr bwMode="auto">
          <a:xfrm>
            <a:off x="4191000" y="4343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06224" name="Text Box 16"/>
          <p:cNvSpPr txBox="1">
            <a:spLocks noChangeArrowheads="1"/>
          </p:cNvSpPr>
          <p:nvPr/>
        </p:nvSpPr>
        <p:spPr bwMode="auto">
          <a:xfrm>
            <a:off x="2176463" y="4800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500</a:t>
            </a:r>
            <a:r>
              <a:rPr lang="en-US"/>
              <a:t>(0.5)</a:t>
            </a:r>
            <a:r>
              <a:rPr lang="en-US" baseline="30000"/>
              <a:t>5</a:t>
            </a:r>
            <a:r>
              <a:rPr lang="en-US"/>
              <a:t> </a:t>
            </a:r>
          </a:p>
        </p:txBody>
      </p:sp>
      <p:sp>
        <p:nvSpPr>
          <p:cNvPr id="606225" name="Text Box 17"/>
          <p:cNvSpPr txBox="1">
            <a:spLocks noChangeArrowheads="1"/>
          </p:cNvSpPr>
          <p:nvPr/>
        </p:nvSpPr>
        <p:spPr bwMode="auto">
          <a:xfrm>
            <a:off x="4191000" y="4800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500 for P and 5 for t.</a:t>
            </a:r>
          </a:p>
        </p:txBody>
      </p:sp>
      <p:sp>
        <p:nvSpPr>
          <p:cNvPr id="606226" name="Text Box 18"/>
          <p:cNvSpPr txBox="1">
            <a:spLocks noChangeArrowheads="1"/>
          </p:cNvSpPr>
          <p:nvPr/>
        </p:nvSpPr>
        <p:spPr bwMode="auto">
          <a:xfrm>
            <a:off x="2189163" y="5257800"/>
            <a:ext cx="162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15.625</a:t>
            </a:r>
          </a:p>
        </p:txBody>
      </p:sp>
      <p:sp>
        <p:nvSpPr>
          <p:cNvPr id="606227" name="Text Box 19"/>
          <p:cNvSpPr txBox="1">
            <a:spLocks noChangeArrowheads="1"/>
          </p:cNvSpPr>
          <p:nvPr/>
        </p:nvSpPr>
        <p:spPr bwMode="auto">
          <a:xfrm>
            <a:off x="4191000" y="52578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06228" name="Text Box 20"/>
          <p:cNvSpPr txBox="1">
            <a:spLocks noChangeArrowheads="1"/>
          </p:cNvSpPr>
          <p:nvPr/>
        </p:nvSpPr>
        <p:spPr bwMode="auto">
          <a:xfrm>
            <a:off x="533400" y="57912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There are 15.625 grams of Astatine-218 remaining after 10 seconds. </a:t>
            </a:r>
          </a:p>
        </p:txBody>
      </p:sp>
      <p:sp>
        <p:nvSpPr>
          <p:cNvPr id="606229" name="Text Box 21"/>
          <p:cNvSpPr txBox="1">
            <a:spLocks noChangeArrowheads="1"/>
          </p:cNvSpPr>
          <p:nvPr/>
        </p:nvSpPr>
        <p:spPr bwMode="auto">
          <a:xfrm>
            <a:off x="555625" y="43434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 </a:t>
            </a:r>
            <a:r>
              <a:rPr lang="en-US" i="1"/>
              <a:t>A = </a:t>
            </a:r>
            <a:r>
              <a:rPr lang="en-US" i="1">
                <a:solidFill>
                  <a:srgbClr val="FF0000"/>
                </a:solidFill>
              </a:rPr>
              <a:t>P</a:t>
            </a:r>
            <a:r>
              <a:rPr lang="en-US"/>
              <a:t>(0.5)</a:t>
            </a:r>
            <a:r>
              <a:rPr lang="en-US" i="1" baseline="30000">
                <a:solidFill>
                  <a:srgbClr val="3333FF"/>
                </a:solidFill>
              </a:rPr>
              <a:t>t</a:t>
            </a:r>
            <a:endParaRPr lang="en-US" b="1" i="1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0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0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0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216" grpId="0"/>
      <p:bldP spid="606220" grpId="0"/>
      <p:bldP spid="606223" grpId="0"/>
      <p:bldP spid="606224" grpId="0"/>
      <p:bldP spid="606225" grpId="0"/>
      <p:bldP spid="606226" grpId="0"/>
      <p:bldP spid="606227" grpId="0"/>
      <p:bldP spid="606228" grpId="0"/>
      <p:bldP spid="6062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200"/>
              <a:t>Solve problems involving exponential growth and decay.</a:t>
            </a:r>
            <a:endParaRPr lang="en-US" altLang="en-US" sz="3200" i="1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4B: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Science Application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708025" y="1371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Astatine-218 has a half-life of 2 seconds.</a:t>
            </a:r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685800" y="1920875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amount left from a 500-gram sample of astatine-218 after 1 minute.</a:t>
            </a:r>
          </a:p>
        </p:txBody>
      </p:sp>
      <p:sp>
        <p:nvSpPr>
          <p:cNvPr id="608264" name="Text Box 8"/>
          <p:cNvSpPr txBox="1">
            <a:spLocks noChangeArrowheads="1"/>
          </p:cNvSpPr>
          <p:nvPr/>
        </p:nvSpPr>
        <p:spPr bwMode="auto">
          <a:xfrm>
            <a:off x="685800" y="2835275"/>
            <a:ext cx="744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</a:t>
            </a:r>
            <a:r>
              <a:rPr lang="en-US" i="1"/>
              <a:t>t</a:t>
            </a:r>
            <a:r>
              <a:rPr lang="en-US"/>
              <a:t>, the number of half-lives in the given time period. </a:t>
            </a:r>
            <a:endParaRPr lang="en-US" b="1"/>
          </a:p>
        </p:txBody>
      </p:sp>
      <p:sp>
        <p:nvSpPr>
          <p:cNvPr id="608265" name="Text Box 9"/>
          <p:cNvSpPr txBox="1">
            <a:spLocks noChangeArrowheads="1"/>
          </p:cNvSpPr>
          <p:nvPr/>
        </p:nvSpPr>
        <p:spPr bwMode="auto">
          <a:xfrm>
            <a:off x="4343400" y="43434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30.</a:t>
            </a:r>
          </a:p>
        </p:txBody>
      </p:sp>
      <p:sp>
        <p:nvSpPr>
          <p:cNvPr id="31751" name="Text Box 12"/>
          <p:cNvSpPr txBox="1">
            <a:spLocks noChangeArrowheads="1"/>
          </p:cNvSpPr>
          <p:nvPr/>
        </p:nvSpPr>
        <p:spPr bwMode="auto">
          <a:xfrm>
            <a:off x="2270125" y="4222750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08269" name="Text Box 13"/>
          <p:cNvSpPr txBox="1">
            <a:spLocks noChangeArrowheads="1"/>
          </p:cNvSpPr>
          <p:nvPr/>
        </p:nvSpPr>
        <p:spPr bwMode="auto">
          <a:xfrm>
            <a:off x="1447800" y="37338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1(60) = 60</a:t>
            </a:r>
          </a:p>
        </p:txBody>
      </p:sp>
      <p:sp>
        <p:nvSpPr>
          <p:cNvPr id="608270" name="Text Box 14"/>
          <p:cNvSpPr txBox="1">
            <a:spLocks noChangeArrowheads="1"/>
          </p:cNvSpPr>
          <p:nvPr/>
        </p:nvSpPr>
        <p:spPr bwMode="auto">
          <a:xfrm>
            <a:off x="4343400" y="3581400"/>
            <a:ext cx="426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Find the number of seconds in 1 minute.</a:t>
            </a:r>
          </a:p>
        </p:txBody>
      </p:sp>
      <p:graphicFrame>
        <p:nvGraphicFramePr>
          <p:cNvPr id="31754" name="Object 15"/>
          <p:cNvGraphicFramePr>
            <a:graphicFrameLocks noChangeAspect="1"/>
          </p:cNvGraphicFramePr>
          <p:nvPr/>
        </p:nvGraphicFramePr>
        <p:xfrm>
          <a:off x="1778000" y="12700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3" imgW="454663" imgH="779422" progId="Equation.DSMT4">
                  <p:embed/>
                </p:oleObj>
              </mc:Choice>
              <mc:Fallback>
                <p:oleObj name="Equation" r:id="rId3" imgW="454663" imgH="77942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700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6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14668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60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64" grpId="0"/>
      <p:bldP spid="608265" grpId="0"/>
      <p:bldP spid="608269" grpId="0"/>
      <p:bldP spid="60827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708025" y="1371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Astatine-218 has a half-life of 2 seconds.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amount left from a 500-gram sample of astatine-218 after 1 minute.</a:t>
            </a:r>
          </a:p>
        </p:txBody>
      </p:sp>
      <p:sp>
        <p:nvSpPr>
          <p:cNvPr id="625675" name="Text Box 11"/>
          <p:cNvSpPr txBox="1">
            <a:spLocks noChangeArrowheads="1"/>
          </p:cNvSpPr>
          <p:nvPr/>
        </p:nvSpPr>
        <p:spPr bwMode="auto">
          <a:xfrm>
            <a:off x="685800" y="28956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 </a:t>
            </a:r>
            <a:r>
              <a:rPr lang="en-US" i="1"/>
              <a:t>A = </a:t>
            </a:r>
            <a:r>
              <a:rPr lang="en-US" i="1">
                <a:solidFill>
                  <a:srgbClr val="FF0000"/>
                </a:solidFill>
              </a:rPr>
              <a:t>P</a:t>
            </a:r>
            <a:r>
              <a:rPr lang="en-US"/>
              <a:t>(0.5)</a:t>
            </a:r>
            <a:r>
              <a:rPr lang="en-US" i="1" baseline="30000">
                <a:solidFill>
                  <a:srgbClr val="3333FF"/>
                </a:solidFill>
              </a:rPr>
              <a:t>t</a:t>
            </a:r>
            <a:endParaRPr lang="en-US" b="1" i="1">
              <a:solidFill>
                <a:srgbClr val="3333FF"/>
              </a:solidFill>
            </a:endParaRPr>
          </a:p>
        </p:txBody>
      </p:sp>
      <p:sp>
        <p:nvSpPr>
          <p:cNvPr id="625676" name="Text Box 12"/>
          <p:cNvSpPr txBox="1">
            <a:spLocks noChangeArrowheads="1"/>
          </p:cNvSpPr>
          <p:nvPr/>
        </p:nvSpPr>
        <p:spPr bwMode="auto">
          <a:xfrm>
            <a:off x="4495800" y="2895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25677" name="Text Box 13"/>
          <p:cNvSpPr txBox="1">
            <a:spLocks noChangeArrowheads="1"/>
          </p:cNvSpPr>
          <p:nvPr/>
        </p:nvSpPr>
        <p:spPr bwMode="auto">
          <a:xfrm>
            <a:off x="2308225" y="35052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500</a:t>
            </a:r>
            <a:r>
              <a:rPr lang="en-US"/>
              <a:t>(0.5)</a:t>
            </a:r>
            <a:r>
              <a:rPr lang="en-US" baseline="30000"/>
              <a:t>30</a:t>
            </a:r>
            <a:r>
              <a:rPr lang="en-US"/>
              <a:t>  </a:t>
            </a:r>
          </a:p>
        </p:txBody>
      </p:sp>
      <p:sp>
        <p:nvSpPr>
          <p:cNvPr id="625678" name="Text Box 14"/>
          <p:cNvSpPr txBox="1">
            <a:spLocks noChangeArrowheads="1"/>
          </p:cNvSpPr>
          <p:nvPr/>
        </p:nvSpPr>
        <p:spPr bwMode="auto">
          <a:xfrm>
            <a:off x="4495800" y="35052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500 for P and 30 for t.</a:t>
            </a:r>
          </a:p>
        </p:txBody>
      </p:sp>
      <p:sp>
        <p:nvSpPr>
          <p:cNvPr id="625679" name="Text Box 15"/>
          <p:cNvSpPr txBox="1">
            <a:spLocks noChangeArrowheads="1"/>
          </p:cNvSpPr>
          <p:nvPr/>
        </p:nvSpPr>
        <p:spPr bwMode="auto">
          <a:xfrm>
            <a:off x="2362200" y="4114800"/>
            <a:ext cx="239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0.00000047</a:t>
            </a:r>
          </a:p>
        </p:txBody>
      </p:sp>
      <p:sp>
        <p:nvSpPr>
          <p:cNvPr id="625680" name="Text Box 16"/>
          <p:cNvSpPr txBox="1">
            <a:spLocks noChangeArrowheads="1"/>
          </p:cNvSpPr>
          <p:nvPr/>
        </p:nvSpPr>
        <p:spPr bwMode="auto">
          <a:xfrm>
            <a:off x="5181600" y="41148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25681" name="Text Box 17"/>
          <p:cNvSpPr txBox="1">
            <a:spLocks noChangeArrowheads="1"/>
          </p:cNvSpPr>
          <p:nvPr/>
        </p:nvSpPr>
        <p:spPr bwMode="auto">
          <a:xfrm>
            <a:off x="669925" y="48768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There are 0.00000047 grams of Astatine-218 remaining after 60 seconds.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5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5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75" grpId="0"/>
      <p:bldP spid="625676" grpId="0"/>
      <p:bldP spid="625677" grpId="0"/>
      <p:bldP spid="625678" grpId="0"/>
      <p:bldP spid="625679" grpId="0"/>
      <p:bldP spid="625680" grpId="0"/>
      <p:bldP spid="62568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762000" y="1403350"/>
            <a:ext cx="8054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Cesium-137 has a half-life of 30 years. Find the amount of cesium-137 left from a 100 milligram sample after 180 years.</a:t>
            </a:r>
          </a:p>
        </p:txBody>
      </p:sp>
      <p:sp>
        <p:nvSpPr>
          <p:cNvPr id="626693" name="Text Box 5"/>
          <p:cNvSpPr txBox="1">
            <a:spLocks noChangeArrowheads="1"/>
          </p:cNvSpPr>
          <p:nvPr/>
        </p:nvSpPr>
        <p:spPr bwMode="auto">
          <a:xfrm>
            <a:off x="762000" y="2819400"/>
            <a:ext cx="744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</a:t>
            </a:r>
            <a:r>
              <a:rPr lang="en-US" i="1"/>
              <a:t>t</a:t>
            </a:r>
            <a:r>
              <a:rPr lang="en-US"/>
              <a:t>, the number of half-lives in the given time period. </a:t>
            </a:r>
            <a:endParaRPr lang="en-US" b="1"/>
          </a:p>
        </p:txBody>
      </p:sp>
      <p:sp>
        <p:nvSpPr>
          <p:cNvPr id="626694" name="Text Box 6"/>
          <p:cNvSpPr txBox="1">
            <a:spLocks noChangeArrowheads="1"/>
          </p:cNvSpPr>
          <p:nvPr/>
        </p:nvSpPr>
        <p:spPr bwMode="auto">
          <a:xfrm>
            <a:off x="4343400" y="38862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6.</a:t>
            </a:r>
          </a:p>
        </p:txBody>
      </p:sp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962400"/>
            <a:ext cx="16192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3" grpId="0"/>
      <p:bldP spid="62669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62000" y="1403350"/>
            <a:ext cx="8054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Cesium-137 has a half-life of 30 years. Find the amount of cesium-137 left from a 100 milligram sample after 180 years.</a:t>
            </a:r>
          </a:p>
        </p:txBody>
      </p:sp>
      <p:sp>
        <p:nvSpPr>
          <p:cNvPr id="627720" name="Text Box 8"/>
          <p:cNvSpPr txBox="1">
            <a:spLocks noChangeArrowheads="1"/>
          </p:cNvSpPr>
          <p:nvPr/>
        </p:nvSpPr>
        <p:spPr bwMode="auto">
          <a:xfrm>
            <a:off x="838200" y="29718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 </a:t>
            </a:r>
            <a:r>
              <a:rPr lang="en-US" i="1"/>
              <a:t>A = </a:t>
            </a:r>
            <a:r>
              <a:rPr lang="en-US" i="1">
                <a:solidFill>
                  <a:srgbClr val="FF0000"/>
                </a:solidFill>
              </a:rPr>
              <a:t>P</a:t>
            </a:r>
            <a:r>
              <a:rPr lang="en-US"/>
              <a:t>(0.5)</a:t>
            </a:r>
            <a:r>
              <a:rPr lang="en-US" i="1" baseline="30000">
                <a:solidFill>
                  <a:srgbClr val="3333FF"/>
                </a:solidFill>
              </a:rPr>
              <a:t>t</a:t>
            </a:r>
            <a:endParaRPr lang="en-US" b="1" i="1">
              <a:solidFill>
                <a:srgbClr val="3333FF"/>
              </a:solidFill>
            </a:endParaRPr>
          </a:p>
        </p:txBody>
      </p:sp>
      <p:sp>
        <p:nvSpPr>
          <p:cNvPr id="627721" name="Text Box 9"/>
          <p:cNvSpPr txBox="1">
            <a:spLocks noChangeArrowheads="1"/>
          </p:cNvSpPr>
          <p:nvPr/>
        </p:nvSpPr>
        <p:spPr bwMode="auto">
          <a:xfrm>
            <a:off x="4648200" y="29718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27722" name="Text Box 10"/>
          <p:cNvSpPr txBox="1">
            <a:spLocks noChangeArrowheads="1"/>
          </p:cNvSpPr>
          <p:nvPr/>
        </p:nvSpPr>
        <p:spPr bwMode="auto">
          <a:xfrm>
            <a:off x="2438400" y="35814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100</a:t>
            </a:r>
            <a:r>
              <a:rPr lang="en-US"/>
              <a:t>(0.5)</a:t>
            </a:r>
            <a:r>
              <a:rPr lang="en-US" baseline="30000">
                <a:solidFill>
                  <a:srgbClr val="3333FF"/>
                </a:solidFill>
              </a:rPr>
              <a:t>6</a:t>
            </a:r>
            <a:r>
              <a:rPr lang="en-US"/>
              <a:t> </a:t>
            </a:r>
          </a:p>
        </p:txBody>
      </p:sp>
      <p:sp>
        <p:nvSpPr>
          <p:cNvPr id="627723" name="Text Box 11"/>
          <p:cNvSpPr txBox="1">
            <a:spLocks noChangeArrowheads="1"/>
          </p:cNvSpPr>
          <p:nvPr/>
        </p:nvSpPr>
        <p:spPr bwMode="auto">
          <a:xfrm>
            <a:off x="4648200" y="41148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27724" name="Text Box 12"/>
          <p:cNvSpPr txBox="1">
            <a:spLocks noChangeArrowheads="1"/>
          </p:cNvSpPr>
          <p:nvPr/>
        </p:nvSpPr>
        <p:spPr bwMode="auto">
          <a:xfrm>
            <a:off x="762000" y="46482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There are 1.5625 milligrams of Cesium-137 remaining after 180 years. </a:t>
            </a:r>
          </a:p>
        </p:txBody>
      </p:sp>
      <p:sp>
        <p:nvSpPr>
          <p:cNvPr id="627725" name="Text Box 13"/>
          <p:cNvSpPr txBox="1">
            <a:spLocks noChangeArrowheads="1"/>
          </p:cNvSpPr>
          <p:nvPr/>
        </p:nvSpPr>
        <p:spPr bwMode="auto">
          <a:xfrm>
            <a:off x="4648200" y="3368675"/>
            <a:ext cx="3330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100 for P and 6 for t.</a:t>
            </a:r>
          </a:p>
        </p:txBody>
      </p:sp>
      <p:sp>
        <p:nvSpPr>
          <p:cNvPr id="627726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1.5625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7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20" grpId="0"/>
      <p:bldP spid="627721" grpId="0"/>
      <p:bldP spid="627722" grpId="0"/>
      <p:bldP spid="627723" grpId="0"/>
      <p:bldP spid="627724" grpId="0"/>
      <p:bldP spid="627725" grpId="0"/>
      <p:bldP spid="6277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Bismuth-210 has a half-life of 5 days.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85800" y="201295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amount of bismuth-210 left from a 100-gram sample after 5 weeks. (</a:t>
            </a:r>
            <a:r>
              <a:rPr lang="en-US" b="1" i="1"/>
              <a:t>Hint: </a:t>
            </a:r>
            <a:r>
              <a:rPr lang="en-US" b="1"/>
              <a:t>Change 5 weeks to days.)</a:t>
            </a:r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762000" y="3276600"/>
            <a:ext cx="744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</a:t>
            </a:r>
            <a:r>
              <a:rPr lang="en-US" i="1"/>
              <a:t>t</a:t>
            </a:r>
            <a:r>
              <a:rPr lang="en-US"/>
              <a:t>, the number of half-lives in the given time period. </a:t>
            </a:r>
            <a:endParaRPr lang="en-US" b="1"/>
          </a:p>
        </p:txBody>
      </p:sp>
      <p:sp>
        <p:nvSpPr>
          <p:cNvPr id="628741" name="Text Box 5"/>
          <p:cNvSpPr txBox="1">
            <a:spLocks noChangeArrowheads="1"/>
          </p:cNvSpPr>
          <p:nvPr/>
        </p:nvSpPr>
        <p:spPr bwMode="auto">
          <a:xfrm>
            <a:off x="4419600" y="4968875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7.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28743" name="Text Box 7"/>
          <p:cNvSpPr txBox="1">
            <a:spLocks noChangeArrowheads="1"/>
          </p:cNvSpPr>
          <p:nvPr/>
        </p:nvSpPr>
        <p:spPr bwMode="auto">
          <a:xfrm>
            <a:off x="1219200" y="4267200"/>
            <a:ext cx="3109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5 weeks = 35 days</a:t>
            </a:r>
          </a:p>
        </p:txBody>
      </p:sp>
      <p:sp>
        <p:nvSpPr>
          <p:cNvPr id="628752" name="Text Box 16"/>
          <p:cNvSpPr txBox="1">
            <a:spLocks noChangeArrowheads="1"/>
          </p:cNvSpPr>
          <p:nvPr/>
        </p:nvSpPr>
        <p:spPr bwMode="auto">
          <a:xfrm>
            <a:off x="4419600" y="4130675"/>
            <a:ext cx="426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Find the number of days in 5 weeks.</a:t>
            </a:r>
          </a:p>
        </p:txBody>
      </p:sp>
      <p:pic>
        <p:nvPicPr>
          <p:cNvPr id="3585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953000"/>
            <a:ext cx="1276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40" grpId="0"/>
      <p:bldP spid="628741" grpId="0"/>
      <p:bldP spid="628743" grpId="0"/>
      <p:bldP spid="62875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Bismuth-210 has a half-life of 5 days.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85800" y="201295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amount of bismuth-210 left from a 100-gram sample after 5 weeks. (</a:t>
            </a:r>
            <a:r>
              <a:rPr lang="en-US" b="1" i="1"/>
              <a:t>Hint: </a:t>
            </a:r>
            <a:r>
              <a:rPr lang="en-US" b="1"/>
              <a:t>Change 5 weeks to days.)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29769" name="Text Box 9"/>
          <p:cNvSpPr txBox="1">
            <a:spLocks noChangeArrowheads="1"/>
          </p:cNvSpPr>
          <p:nvPr/>
        </p:nvSpPr>
        <p:spPr bwMode="auto">
          <a:xfrm>
            <a:off x="762000" y="32766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 </a:t>
            </a:r>
            <a:r>
              <a:rPr lang="en-US" i="1"/>
              <a:t>A = </a:t>
            </a:r>
            <a:r>
              <a:rPr lang="en-US" i="1">
                <a:solidFill>
                  <a:srgbClr val="FF0000"/>
                </a:solidFill>
              </a:rPr>
              <a:t>P</a:t>
            </a:r>
            <a:r>
              <a:rPr lang="en-US"/>
              <a:t>(0.5)</a:t>
            </a:r>
            <a:r>
              <a:rPr lang="en-US" i="1" baseline="30000">
                <a:solidFill>
                  <a:srgbClr val="3333FF"/>
                </a:solidFill>
              </a:rPr>
              <a:t>t</a:t>
            </a:r>
            <a:endParaRPr lang="en-US" b="1" i="1">
              <a:solidFill>
                <a:srgbClr val="3333FF"/>
              </a:solidFill>
            </a:endParaRPr>
          </a:p>
        </p:txBody>
      </p:sp>
      <p:sp>
        <p:nvSpPr>
          <p:cNvPr id="629770" name="Text Box 10"/>
          <p:cNvSpPr txBox="1">
            <a:spLocks noChangeArrowheads="1"/>
          </p:cNvSpPr>
          <p:nvPr/>
        </p:nvSpPr>
        <p:spPr bwMode="auto">
          <a:xfrm>
            <a:off x="4419600" y="3276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29771" name="Text Box 11"/>
          <p:cNvSpPr txBox="1">
            <a:spLocks noChangeArrowheads="1"/>
          </p:cNvSpPr>
          <p:nvPr/>
        </p:nvSpPr>
        <p:spPr bwMode="auto">
          <a:xfrm>
            <a:off x="2362200" y="38100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100</a:t>
            </a:r>
            <a:r>
              <a:rPr lang="en-US"/>
              <a:t>(0.5)</a:t>
            </a:r>
            <a:r>
              <a:rPr lang="en-US" baseline="30000">
                <a:solidFill>
                  <a:srgbClr val="3333FF"/>
                </a:solidFill>
              </a:rPr>
              <a:t>7</a:t>
            </a:r>
            <a:r>
              <a:rPr lang="en-US"/>
              <a:t> </a:t>
            </a:r>
          </a:p>
        </p:txBody>
      </p:sp>
      <p:sp>
        <p:nvSpPr>
          <p:cNvPr id="629772" name="Text Box 12"/>
          <p:cNvSpPr txBox="1">
            <a:spLocks noChangeArrowheads="1"/>
          </p:cNvSpPr>
          <p:nvPr/>
        </p:nvSpPr>
        <p:spPr bwMode="auto">
          <a:xfrm>
            <a:off x="2362200" y="4419600"/>
            <a:ext cx="1814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0.78125</a:t>
            </a:r>
          </a:p>
        </p:txBody>
      </p:sp>
      <p:sp>
        <p:nvSpPr>
          <p:cNvPr id="629773" name="Text Box 13"/>
          <p:cNvSpPr txBox="1">
            <a:spLocks noChangeArrowheads="1"/>
          </p:cNvSpPr>
          <p:nvPr/>
        </p:nvSpPr>
        <p:spPr bwMode="auto">
          <a:xfrm>
            <a:off x="4419600" y="44196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29774" name="Text Box 14"/>
          <p:cNvSpPr txBox="1">
            <a:spLocks noChangeArrowheads="1"/>
          </p:cNvSpPr>
          <p:nvPr/>
        </p:nvSpPr>
        <p:spPr bwMode="auto">
          <a:xfrm>
            <a:off x="746125" y="51816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There are 0.78125 grams of Bismuth-210 remaining after 5 weeks. </a:t>
            </a:r>
          </a:p>
        </p:txBody>
      </p:sp>
      <p:sp>
        <p:nvSpPr>
          <p:cNvPr id="629775" name="Text Box 15"/>
          <p:cNvSpPr txBox="1">
            <a:spLocks noChangeArrowheads="1"/>
          </p:cNvSpPr>
          <p:nvPr/>
        </p:nvSpPr>
        <p:spPr bwMode="auto">
          <a:xfrm>
            <a:off x="4419600" y="3838575"/>
            <a:ext cx="508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100 for P and 7 for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9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9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69" grpId="0"/>
      <p:bldP spid="629770" grpId="0"/>
      <p:bldP spid="629771" grpId="0"/>
      <p:bldP spid="629772" grpId="0"/>
      <p:bldP spid="629773" grpId="0"/>
      <p:bldP spid="629774" grpId="0"/>
      <p:bldP spid="62977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7891" name="Text Box 13"/>
          <p:cNvSpPr txBox="1">
            <a:spLocks noChangeArrowheads="1"/>
          </p:cNvSpPr>
          <p:nvPr/>
        </p:nvSpPr>
        <p:spPr bwMode="auto">
          <a:xfrm>
            <a:off x="609600" y="2514600"/>
            <a:ext cx="8093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1. </a:t>
            </a:r>
            <a:r>
              <a:rPr lang="en-US"/>
              <a:t>The number of employees at a certain company is 1440 and is increasing at a rate of 1.5% per year. Write an exponential growth function to model this situation. Then find the number of employees in the company after 9 years.</a:t>
            </a:r>
          </a:p>
        </p:txBody>
      </p:sp>
      <p:sp>
        <p:nvSpPr>
          <p:cNvPr id="586766" name="Text Box 14"/>
          <p:cNvSpPr txBox="1">
            <a:spLocks noChangeArrowheads="1"/>
          </p:cNvSpPr>
          <p:nvPr/>
        </p:nvSpPr>
        <p:spPr bwMode="auto">
          <a:xfrm>
            <a:off x="1447800" y="4419600"/>
            <a:ext cx="3865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0000"/>
                </a:solidFill>
              </a:rPr>
              <a:t>y</a:t>
            </a:r>
            <a:r>
              <a:rPr lang="en-US">
                <a:solidFill>
                  <a:srgbClr val="FF0000"/>
                </a:solidFill>
              </a:rPr>
              <a:t> = 1440(1.015)</a:t>
            </a:r>
            <a:r>
              <a:rPr lang="en-US" i="1" baseline="30000">
                <a:solidFill>
                  <a:srgbClr val="FF0000"/>
                </a:solidFill>
              </a:rPr>
              <a:t>t</a:t>
            </a:r>
            <a:r>
              <a:rPr lang="en-US">
                <a:solidFill>
                  <a:srgbClr val="FF0000"/>
                </a:solidFill>
              </a:rPr>
              <a:t>; 1646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37893" name="Text Box 18"/>
          <p:cNvSpPr txBox="1">
            <a:spLocks noChangeArrowheads="1"/>
          </p:cNvSpPr>
          <p:nvPr/>
        </p:nvSpPr>
        <p:spPr bwMode="auto">
          <a:xfrm>
            <a:off x="685800" y="49530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2. </a:t>
            </a:r>
            <a:r>
              <a:rPr lang="en-US"/>
              <a:t>$12,000 invested at a rate of 6% compounded quarterly; 15 years</a:t>
            </a:r>
            <a:endParaRPr lang="en-US" b="1"/>
          </a:p>
        </p:txBody>
      </p:sp>
      <p:sp>
        <p:nvSpPr>
          <p:cNvPr id="586771" name="Text Box 19"/>
          <p:cNvSpPr txBox="1">
            <a:spLocks noChangeArrowheads="1"/>
          </p:cNvSpPr>
          <p:nvPr/>
        </p:nvSpPr>
        <p:spPr bwMode="auto">
          <a:xfrm>
            <a:off x="1219200" y="5910263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</a:rPr>
              <a:t>A = </a:t>
            </a:r>
            <a:r>
              <a:rPr lang="en-US">
                <a:solidFill>
                  <a:srgbClr val="FF0000"/>
                </a:solidFill>
              </a:rPr>
              <a:t>12,000(1.015)</a:t>
            </a:r>
            <a:r>
              <a:rPr lang="en-US" baseline="30000">
                <a:solidFill>
                  <a:srgbClr val="FF0000"/>
                </a:solidFill>
              </a:rPr>
              <a:t>4</a:t>
            </a:r>
            <a:r>
              <a:rPr lang="en-US" i="1" baseline="30000">
                <a:solidFill>
                  <a:srgbClr val="FF0000"/>
                </a:solidFill>
              </a:rPr>
              <a:t>t</a:t>
            </a:r>
            <a:r>
              <a:rPr lang="en-US">
                <a:solidFill>
                  <a:srgbClr val="FF0000"/>
                </a:solidFill>
              </a:rPr>
              <a:t>, $29,318.64</a:t>
            </a: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152400" y="1371600"/>
            <a:ext cx="8991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Write a compound interest function to model each situation. Then find the balance after the given number of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66" grpId="0"/>
      <p:bldP spid="58677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8915" name="Text Box 6"/>
          <p:cNvSpPr txBox="1">
            <a:spLocks noChangeArrowheads="1"/>
          </p:cNvSpPr>
          <p:nvPr/>
        </p:nvSpPr>
        <p:spPr bwMode="auto">
          <a:xfrm>
            <a:off x="762000" y="155575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3.</a:t>
            </a:r>
            <a:r>
              <a:rPr lang="en-US"/>
              <a:t> $500 invested at a rate of 2.5% compounded 	annually; 10 years </a:t>
            </a:r>
            <a:endParaRPr lang="en-US" b="1"/>
          </a:p>
        </p:txBody>
      </p:sp>
      <p:sp>
        <p:nvSpPr>
          <p:cNvPr id="613383" name="Text Box 7"/>
          <p:cNvSpPr txBox="1">
            <a:spLocks noChangeArrowheads="1"/>
          </p:cNvSpPr>
          <p:nvPr/>
        </p:nvSpPr>
        <p:spPr bwMode="auto">
          <a:xfrm>
            <a:off x="4351338" y="1905000"/>
            <a:ext cx="4198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0000"/>
                </a:solidFill>
              </a:rPr>
              <a:t>A</a:t>
            </a:r>
            <a:r>
              <a:rPr lang="en-US">
                <a:solidFill>
                  <a:srgbClr val="FF0000"/>
                </a:solidFill>
              </a:rPr>
              <a:t> = 500(1.025)</a:t>
            </a:r>
            <a:r>
              <a:rPr lang="en-US" i="1" baseline="30000">
                <a:solidFill>
                  <a:srgbClr val="FF0000"/>
                </a:solidFill>
              </a:rPr>
              <a:t>t</a:t>
            </a:r>
            <a:r>
              <a:rPr lang="en-US">
                <a:solidFill>
                  <a:srgbClr val="FF0000"/>
                </a:solidFill>
              </a:rPr>
              <a:t>; $640.04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38917" name="Text Box 9"/>
          <p:cNvSpPr txBox="1">
            <a:spLocks noChangeArrowheads="1"/>
          </p:cNvSpPr>
          <p:nvPr/>
        </p:nvSpPr>
        <p:spPr bwMode="auto">
          <a:xfrm>
            <a:off x="763588" y="2514600"/>
            <a:ext cx="80549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4. </a:t>
            </a:r>
            <a:r>
              <a:rPr lang="en-US"/>
              <a:t>The deer population of a game preserve is decreasing by 2% per year. The original population was 1850. Write an exponential decay function to model the situation. Then find the population after 4 years.</a:t>
            </a:r>
            <a:endParaRPr lang="en-US" b="1"/>
          </a:p>
        </p:txBody>
      </p:sp>
      <p:sp>
        <p:nvSpPr>
          <p:cNvPr id="613386" name="Text Box 10"/>
          <p:cNvSpPr txBox="1">
            <a:spLocks noChangeArrowheads="1"/>
          </p:cNvSpPr>
          <p:nvPr/>
        </p:nvSpPr>
        <p:spPr bwMode="auto">
          <a:xfrm>
            <a:off x="1235075" y="4419600"/>
            <a:ext cx="367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0000"/>
                </a:solidFill>
              </a:rPr>
              <a:t>y</a:t>
            </a:r>
            <a:r>
              <a:rPr lang="en-US">
                <a:solidFill>
                  <a:srgbClr val="FF0000"/>
                </a:solidFill>
              </a:rPr>
              <a:t> = 1850(0.98)</a:t>
            </a:r>
            <a:r>
              <a:rPr lang="en-US" i="1" baseline="30000">
                <a:solidFill>
                  <a:srgbClr val="FF0000"/>
                </a:solidFill>
              </a:rPr>
              <a:t>t</a:t>
            </a:r>
            <a:r>
              <a:rPr lang="en-US">
                <a:solidFill>
                  <a:srgbClr val="FF0000"/>
                </a:solidFill>
              </a:rPr>
              <a:t>; 1706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38919" name="Text Box 12"/>
          <p:cNvSpPr txBox="1">
            <a:spLocks noChangeArrowheads="1"/>
          </p:cNvSpPr>
          <p:nvPr/>
        </p:nvSpPr>
        <p:spPr bwMode="auto">
          <a:xfrm>
            <a:off x="777875" y="4953000"/>
            <a:ext cx="820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5. </a:t>
            </a:r>
            <a:r>
              <a:rPr lang="en-US"/>
              <a:t>Iodine-131 has a half-life of about 8 days. Find the amount left from a 30-gram sample of iodine-131 after 40 days.  </a:t>
            </a:r>
            <a:endParaRPr lang="en-US" b="1"/>
          </a:p>
        </p:txBody>
      </p:sp>
      <p:sp>
        <p:nvSpPr>
          <p:cNvPr id="613389" name="Text Box 13"/>
          <p:cNvSpPr txBox="1">
            <a:spLocks noChangeArrowheads="1"/>
          </p:cNvSpPr>
          <p:nvPr/>
        </p:nvSpPr>
        <p:spPr bwMode="auto">
          <a:xfrm>
            <a:off x="5311775" y="5686425"/>
            <a:ext cx="1562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0.9375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83" grpId="0"/>
      <p:bldP spid="613386" grpId="0"/>
      <p:bldP spid="6133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81000" y="2057400"/>
            <a:ext cx="7696200" cy="2514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exponential growth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compound interest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exponential decay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half-life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6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940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 u="sng"/>
              <a:t>Exponential growth</a:t>
            </a:r>
            <a:r>
              <a:rPr lang="en-US"/>
              <a:t> occurs when an quantity increases by the same rate </a:t>
            </a:r>
            <a:r>
              <a:rPr lang="en-US" i="1"/>
              <a:t>r</a:t>
            </a:r>
            <a:r>
              <a:rPr lang="en-US"/>
              <a:t> in each period </a:t>
            </a:r>
            <a:r>
              <a:rPr lang="en-US" i="1"/>
              <a:t>t</a:t>
            </a:r>
            <a:r>
              <a:rPr lang="en-US"/>
              <a:t>. When this happens, the value of the quantity at any given time can be calculated as a function of the rate and the original amount. </a:t>
            </a:r>
            <a:endParaRPr lang="en-US" b="1" u="sng"/>
          </a:p>
        </p:txBody>
      </p:sp>
      <p:pic>
        <p:nvPicPr>
          <p:cNvPr id="5888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81400"/>
            <a:ext cx="77724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Exponential Growth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09600" y="1447800"/>
            <a:ext cx="7696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original value of a painting is $9,000 and the value increases by 7% each year. Write an exponential growth function to model this situation. Then find the painting’s value in 15 years.  </a:t>
            </a:r>
          </a:p>
        </p:txBody>
      </p:sp>
      <p:sp>
        <p:nvSpPr>
          <p:cNvPr id="589832" name="Text Box 8"/>
          <p:cNvSpPr txBox="1">
            <a:spLocks noChangeArrowheads="1"/>
          </p:cNvSpPr>
          <p:nvPr/>
        </p:nvSpPr>
        <p:spPr bwMode="auto">
          <a:xfrm>
            <a:off x="838200" y="35052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 </a:t>
            </a:r>
            <a:r>
              <a:rPr lang="en-US"/>
              <a:t>Write the exponential growth function for this situation.</a:t>
            </a:r>
          </a:p>
        </p:txBody>
      </p:sp>
      <p:sp>
        <p:nvSpPr>
          <p:cNvPr id="589833" name="Text Box 9"/>
          <p:cNvSpPr txBox="1">
            <a:spLocks noChangeArrowheads="1"/>
          </p:cNvSpPr>
          <p:nvPr/>
        </p:nvSpPr>
        <p:spPr bwMode="auto">
          <a:xfrm>
            <a:off x="1295400" y="4419600"/>
            <a:ext cx="215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y =</a:t>
            </a:r>
            <a:r>
              <a:rPr lang="en-US"/>
              <a:t> </a:t>
            </a:r>
            <a:r>
              <a:rPr lang="en-US" i="1">
                <a:solidFill>
                  <a:srgbClr val="FF0000"/>
                </a:solidFill>
              </a:rPr>
              <a:t>a</a:t>
            </a:r>
            <a:r>
              <a:rPr lang="en-US"/>
              <a:t>(1 + 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/>
              <a:t>)</a:t>
            </a:r>
            <a:r>
              <a:rPr lang="en-US" i="1" baseline="30000"/>
              <a:t>t</a:t>
            </a:r>
            <a:endParaRPr lang="en-US" i="1"/>
          </a:p>
        </p:txBody>
      </p:sp>
      <p:sp>
        <p:nvSpPr>
          <p:cNvPr id="589834" name="Text Box 10"/>
          <p:cNvSpPr txBox="1">
            <a:spLocks noChangeArrowheads="1"/>
          </p:cNvSpPr>
          <p:nvPr/>
        </p:nvSpPr>
        <p:spPr bwMode="auto">
          <a:xfrm>
            <a:off x="1573213" y="507365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9000</a:t>
            </a:r>
            <a:r>
              <a:rPr lang="en-US"/>
              <a:t>(1 + </a:t>
            </a:r>
            <a:r>
              <a:rPr lang="en-US">
                <a:solidFill>
                  <a:srgbClr val="3333FF"/>
                </a:solidFill>
              </a:rPr>
              <a:t>0.07</a:t>
            </a:r>
            <a:r>
              <a:rPr lang="en-US"/>
              <a:t>)</a:t>
            </a:r>
            <a:r>
              <a:rPr lang="en-US" i="1" baseline="30000"/>
              <a:t>t</a:t>
            </a:r>
            <a:endParaRPr lang="en-US" i="1"/>
          </a:p>
        </p:txBody>
      </p:sp>
      <p:sp>
        <p:nvSpPr>
          <p:cNvPr id="589835" name="Text Box 11"/>
          <p:cNvSpPr txBox="1">
            <a:spLocks noChangeArrowheads="1"/>
          </p:cNvSpPr>
          <p:nvPr/>
        </p:nvSpPr>
        <p:spPr bwMode="auto">
          <a:xfrm>
            <a:off x="1600200" y="5867400"/>
            <a:ext cx="236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9000(1.07)</a:t>
            </a:r>
            <a:r>
              <a:rPr lang="en-US" i="1" baseline="30000"/>
              <a:t>t</a:t>
            </a:r>
            <a:endParaRPr lang="en-US"/>
          </a:p>
        </p:txBody>
      </p:sp>
      <p:sp>
        <p:nvSpPr>
          <p:cNvPr id="589839" name="Text Box 15"/>
          <p:cNvSpPr txBox="1">
            <a:spLocks noChangeArrowheads="1"/>
          </p:cNvSpPr>
          <p:nvPr/>
        </p:nvSpPr>
        <p:spPr bwMode="auto">
          <a:xfrm>
            <a:off x="4953000" y="4953000"/>
            <a:ext cx="3787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9000 for a and 0.07 for r.</a:t>
            </a:r>
          </a:p>
        </p:txBody>
      </p:sp>
      <p:sp>
        <p:nvSpPr>
          <p:cNvPr id="589840" name="Text Box 16"/>
          <p:cNvSpPr txBox="1">
            <a:spLocks noChangeArrowheads="1"/>
          </p:cNvSpPr>
          <p:nvPr/>
        </p:nvSpPr>
        <p:spPr bwMode="auto">
          <a:xfrm>
            <a:off x="4953000" y="58674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589846" name="Text Box 22"/>
          <p:cNvSpPr txBox="1">
            <a:spLocks noChangeArrowheads="1"/>
          </p:cNvSpPr>
          <p:nvPr/>
        </p:nvSpPr>
        <p:spPr bwMode="auto">
          <a:xfrm>
            <a:off x="4953000" y="44196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9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9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9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89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32" grpId="0"/>
      <p:bldP spid="589833" grpId="0"/>
      <p:bldP spid="589834" grpId="0"/>
      <p:bldP spid="589835" grpId="0"/>
      <p:bldP spid="589839" grpId="0"/>
      <p:bldP spid="589840" grpId="0"/>
      <p:bldP spid="5898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15435" name="Text Box 11"/>
          <p:cNvSpPr txBox="1">
            <a:spLocks noChangeArrowheads="1"/>
          </p:cNvSpPr>
          <p:nvPr/>
        </p:nvSpPr>
        <p:spPr bwMode="auto">
          <a:xfrm>
            <a:off x="914400" y="3505200"/>
            <a:ext cx="740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value in 15 years.</a:t>
            </a:r>
          </a:p>
        </p:txBody>
      </p:sp>
      <p:sp>
        <p:nvSpPr>
          <p:cNvPr id="615436" name="Text Box 12"/>
          <p:cNvSpPr txBox="1">
            <a:spLocks noChangeArrowheads="1"/>
          </p:cNvSpPr>
          <p:nvPr/>
        </p:nvSpPr>
        <p:spPr bwMode="auto">
          <a:xfrm>
            <a:off x="1355725" y="3962400"/>
            <a:ext cx="265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y =</a:t>
            </a:r>
            <a:r>
              <a:rPr lang="en-US"/>
              <a:t> 9000(1.07)</a:t>
            </a:r>
            <a:r>
              <a:rPr lang="en-US" i="1" baseline="30000">
                <a:solidFill>
                  <a:srgbClr val="FF0000"/>
                </a:solidFill>
              </a:rPr>
              <a:t>t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615437" name="Text Box 13"/>
          <p:cNvSpPr txBox="1">
            <a:spLocks noChangeArrowheads="1"/>
          </p:cNvSpPr>
          <p:nvPr/>
        </p:nvSpPr>
        <p:spPr bwMode="auto">
          <a:xfrm>
            <a:off x="1633538" y="44196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9000(1 + 0.07)</a:t>
            </a:r>
            <a:r>
              <a:rPr lang="en-US" baseline="30000">
                <a:solidFill>
                  <a:srgbClr val="FF0000"/>
                </a:solidFill>
              </a:rPr>
              <a:t>15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615438" name="Text Box 14"/>
          <p:cNvSpPr txBox="1">
            <a:spLocks noChangeArrowheads="1"/>
          </p:cNvSpPr>
          <p:nvPr/>
        </p:nvSpPr>
        <p:spPr bwMode="auto">
          <a:xfrm>
            <a:off x="1676400" y="5029200"/>
            <a:ext cx="203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≈ 24,831.28</a:t>
            </a:r>
          </a:p>
        </p:txBody>
      </p:sp>
      <p:sp>
        <p:nvSpPr>
          <p:cNvPr id="615439" name="Text Box 15"/>
          <p:cNvSpPr txBox="1">
            <a:spLocks noChangeArrowheads="1"/>
          </p:cNvSpPr>
          <p:nvPr/>
        </p:nvSpPr>
        <p:spPr bwMode="auto">
          <a:xfrm>
            <a:off x="838200" y="57150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value of the painting in 15 years is $24,831.28.</a:t>
            </a:r>
          </a:p>
        </p:txBody>
      </p:sp>
      <p:sp>
        <p:nvSpPr>
          <p:cNvPr id="615440" name="Text Box 16"/>
          <p:cNvSpPr txBox="1">
            <a:spLocks noChangeArrowheads="1"/>
          </p:cNvSpPr>
          <p:nvPr/>
        </p:nvSpPr>
        <p:spPr bwMode="auto">
          <a:xfrm>
            <a:off x="4953000" y="4419600"/>
            <a:ext cx="265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15 for t.</a:t>
            </a:r>
          </a:p>
        </p:txBody>
      </p:sp>
      <p:sp>
        <p:nvSpPr>
          <p:cNvPr id="615441" name="Text Box 17"/>
          <p:cNvSpPr txBox="1">
            <a:spLocks noChangeArrowheads="1"/>
          </p:cNvSpPr>
          <p:nvPr/>
        </p:nvSpPr>
        <p:spPr bwMode="auto">
          <a:xfrm>
            <a:off x="4953000" y="4876800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8202" name="Text Box 18"/>
          <p:cNvSpPr txBox="1">
            <a:spLocks noChangeArrowheads="1"/>
          </p:cNvSpPr>
          <p:nvPr/>
        </p:nvSpPr>
        <p:spPr bwMode="auto">
          <a:xfrm>
            <a:off x="609600" y="1447800"/>
            <a:ext cx="7696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original value of a painting is $9,000 and the value increases by 7% each year. Write an exponential growth function to model this situation. Then find the painting’s value in 15 years.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5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35" grpId="0"/>
      <p:bldP spid="615437" grpId="0"/>
      <p:bldP spid="615438" grpId="0"/>
      <p:bldP spid="615439" grpId="0"/>
      <p:bldP spid="615440" grpId="0"/>
      <p:bldP spid="6154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15"/>
          <p:cNvSpPr txBox="1">
            <a:spLocks noChangeArrowheads="1"/>
          </p:cNvSpPr>
          <p:nvPr/>
        </p:nvSpPr>
        <p:spPr bwMode="auto">
          <a:xfrm>
            <a:off x="228600" y="1600200"/>
            <a:ext cx="8915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 sculpture is increasing in value at a rate of 8% per year, and its value in 2000 was $1200. Write an exponential growth function to model this situation. Then find the sculpture’s value in 2006. </a:t>
            </a:r>
          </a:p>
        </p:txBody>
      </p:sp>
      <p:sp>
        <p:nvSpPr>
          <p:cNvPr id="590864" name="Text Box 16"/>
          <p:cNvSpPr txBox="1">
            <a:spLocks noChangeArrowheads="1"/>
          </p:cNvSpPr>
          <p:nvPr/>
        </p:nvSpPr>
        <p:spPr bwMode="auto">
          <a:xfrm>
            <a:off x="914400" y="32004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 </a:t>
            </a:r>
            <a:r>
              <a:rPr lang="en-US"/>
              <a:t>Write the exponential growth function for this situation.</a:t>
            </a:r>
          </a:p>
        </p:txBody>
      </p:sp>
      <p:sp>
        <p:nvSpPr>
          <p:cNvPr id="590865" name="Text Box 17"/>
          <p:cNvSpPr txBox="1">
            <a:spLocks noChangeArrowheads="1"/>
          </p:cNvSpPr>
          <p:nvPr/>
        </p:nvSpPr>
        <p:spPr bwMode="auto">
          <a:xfrm>
            <a:off x="1295400" y="4114800"/>
            <a:ext cx="215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y =</a:t>
            </a:r>
            <a:r>
              <a:rPr lang="en-US"/>
              <a:t> </a:t>
            </a:r>
            <a:r>
              <a:rPr lang="en-US" i="1">
                <a:solidFill>
                  <a:srgbClr val="FF0000"/>
                </a:solidFill>
              </a:rPr>
              <a:t>a</a:t>
            </a:r>
            <a:r>
              <a:rPr lang="en-US"/>
              <a:t>(1 + 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/>
              <a:t>)</a:t>
            </a:r>
            <a:r>
              <a:rPr lang="en-US" i="1" baseline="30000"/>
              <a:t>t</a:t>
            </a:r>
            <a:endParaRPr lang="en-US" i="1"/>
          </a:p>
        </p:txBody>
      </p:sp>
      <p:sp>
        <p:nvSpPr>
          <p:cNvPr id="590867" name="Text Box 19"/>
          <p:cNvSpPr txBox="1">
            <a:spLocks noChangeArrowheads="1"/>
          </p:cNvSpPr>
          <p:nvPr/>
        </p:nvSpPr>
        <p:spPr bwMode="auto">
          <a:xfrm>
            <a:off x="1598613" y="5257800"/>
            <a:ext cx="2363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1200(1.08)</a:t>
            </a:r>
            <a:r>
              <a:rPr lang="en-US" i="1" baseline="30000"/>
              <a:t>t</a:t>
            </a:r>
            <a:endParaRPr lang="en-US"/>
          </a:p>
        </p:txBody>
      </p:sp>
      <p:sp>
        <p:nvSpPr>
          <p:cNvPr id="590868" name="Text Box 20"/>
          <p:cNvSpPr txBox="1">
            <a:spLocks noChangeArrowheads="1"/>
          </p:cNvSpPr>
          <p:nvPr/>
        </p:nvSpPr>
        <p:spPr bwMode="auto">
          <a:xfrm>
            <a:off x="5241925" y="4114800"/>
            <a:ext cx="250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</a:t>
            </a:r>
          </a:p>
        </p:txBody>
      </p:sp>
      <p:sp>
        <p:nvSpPr>
          <p:cNvPr id="590869" name="Text Box 21"/>
          <p:cNvSpPr txBox="1">
            <a:spLocks noChangeArrowheads="1"/>
          </p:cNvSpPr>
          <p:nvPr/>
        </p:nvSpPr>
        <p:spPr bwMode="auto">
          <a:xfrm>
            <a:off x="5241925" y="4572000"/>
            <a:ext cx="3787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Substitute 1200 for a and 0.08 for r.</a:t>
            </a:r>
          </a:p>
        </p:txBody>
      </p:sp>
      <p:sp>
        <p:nvSpPr>
          <p:cNvPr id="590870" name="Text Box 22"/>
          <p:cNvSpPr txBox="1">
            <a:spLocks noChangeArrowheads="1"/>
          </p:cNvSpPr>
          <p:nvPr/>
        </p:nvSpPr>
        <p:spPr bwMode="auto">
          <a:xfrm>
            <a:off x="5241925" y="5257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590873" name="Text Box 25"/>
          <p:cNvSpPr txBox="1">
            <a:spLocks noChangeArrowheads="1"/>
          </p:cNvSpPr>
          <p:nvPr/>
        </p:nvSpPr>
        <p:spPr bwMode="auto">
          <a:xfrm>
            <a:off x="1611313" y="46482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FF0000"/>
                </a:solidFill>
              </a:rPr>
              <a:t>1200</a:t>
            </a:r>
            <a:r>
              <a:rPr lang="en-US"/>
              <a:t>(1 + </a:t>
            </a:r>
            <a:r>
              <a:rPr lang="en-US">
                <a:solidFill>
                  <a:srgbClr val="3333FF"/>
                </a:solidFill>
              </a:rPr>
              <a:t>0.08</a:t>
            </a:r>
            <a:r>
              <a:rPr lang="en-US"/>
              <a:t>)</a:t>
            </a:r>
            <a:r>
              <a:rPr lang="en-US" baseline="30000"/>
              <a:t>6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0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9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0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0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90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9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9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64" grpId="0"/>
      <p:bldP spid="590865" grpId="0"/>
      <p:bldP spid="590867" grpId="0"/>
      <p:bldP spid="590868" grpId="0"/>
      <p:bldP spid="590869" grpId="0"/>
      <p:bldP spid="590870" grpId="0"/>
      <p:bldP spid="5908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8600" y="1600200"/>
            <a:ext cx="8915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 sculpture is increasing in value at a rate of 8% per year, and its value in 2000 was $1200. Write an exponential growth function to model this situation. Then find the sculpture’s value in 2006. </a:t>
            </a:r>
          </a:p>
        </p:txBody>
      </p:sp>
      <p:sp>
        <p:nvSpPr>
          <p:cNvPr id="617483" name="Text Box 11"/>
          <p:cNvSpPr txBox="1">
            <a:spLocks noChangeArrowheads="1"/>
          </p:cNvSpPr>
          <p:nvPr/>
        </p:nvSpPr>
        <p:spPr bwMode="auto">
          <a:xfrm>
            <a:off x="1143000" y="3276600"/>
            <a:ext cx="740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value in 6 years.</a:t>
            </a:r>
          </a:p>
        </p:txBody>
      </p:sp>
      <p:sp>
        <p:nvSpPr>
          <p:cNvPr id="617484" name="Text Box 12"/>
          <p:cNvSpPr txBox="1">
            <a:spLocks noChangeArrowheads="1"/>
          </p:cNvSpPr>
          <p:nvPr/>
        </p:nvSpPr>
        <p:spPr bwMode="auto">
          <a:xfrm>
            <a:off x="1584325" y="3810000"/>
            <a:ext cx="265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y =</a:t>
            </a:r>
            <a:r>
              <a:rPr lang="en-US"/>
              <a:t> 1200(1.08)</a:t>
            </a:r>
            <a:r>
              <a:rPr lang="en-US" i="1" baseline="30000">
                <a:solidFill>
                  <a:srgbClr val="FF0000"/>
                </a:solidFill>
              </a:rPr>
              <a:t>t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617485" name="Text Box 13"/>
          <p:cNvSpPr txBox="1">
            <a:spLocks noChangeArrowheads="1"/>
          </p:cNvSpPr>
          <p:nvPr/>
        </p:nvSpPr>
        <p:spPr bwMode="auto">
          <a:xfrm>
            <a:off x="1905000" y="43434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1200(1 + 0.08)</a:t>
            </a:r>
            <a:r>
              <a:rPr lang="en-US" baseline="30000">
                <a:solidFill>
                  <a:srgbClr val="FF0000"/>
                </a:solidFill>
              </a:rPr>
              <a:t>6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617486" name="Text Box 14"/>
          <p:cNvSpPr txBox="1">
            <a:spLocks noChangeArrowheads="1"/>
          </p:cNvSpPr>
          <p:nvPr/>
        </p:nvSpPr>
        <p:spPr bwMode="auto">
          <a:xfrm>
            <a:off x="1925638" y="4876800"/>
            <a:ext cx="184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≈ 1,904.25</a:t>
            </a:r>
          </a:p>
        </p:txBody>
      </p:sp>
      <p:sp>
        <p:nvSpPr>
          <p:cNvPr id="617487" name="Text Box 15"/>
          <p:cNvSpPr txBox="1">
            <a:spLocks noChangeArrowheads="1"/>
          </p:cNvSpPr>
          <p:nvPr/>
        </p:nvSpPr>
        <p:spPr bwMode="auto">
          <a:xfrm>
            <a:off x="1219200" y="55626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value of the painting in 6 years is $1,904.25.</a:t>
            </a:r>
          </a:p>
        </p:txBody>
      </p:sp>
      <p:sp>
        <p:nvSpPr>
          <p:cNvPr id="617488" name="Text Box 16"/>
          <p:cNvSpPr txBox="1">
            <a:spLocks noChangeArrowheads="1"/>
          </p:cNvSpPr>
          <p:nvPr/>
        </p:nvSpPr>
        <p:spPr bwMode="auto">
          <a:xfrm>
            <a:off x="5181600" y="43434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6 for t.</a:t>
            </a:r>
          </a:p>
        </p:txBody>
      </p:sp>
      <p:sp>
        <p:nvSpPr>
          <p:cNvPr id="617489" name="Text Box 17"/>
          <p:cNvSpPr txBox="1">
            <a:spLocks noChangeArrowheads="1"/>
          </p:cNvSpPr>
          <p:nvPr/>
        </p:nvSpPr>
        <p:spPr bwMode="auto">
          <a:xfrm>
            <a:off x="5181600" y="4740275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7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83" grpId="0"/>
      <p:bldP spid="617485" grpId="0"/>
      <p:bldP spid="617486" grpId="0"/>
      <p:bldP spid="617487" grpId="0"/>
      <p:bldP spid="617488" grpId="0"/>
      <p:bldP spid="6174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1456651</TotalTime>
  <Words>2380</Words>
  <Application>Microsoft Office PowerPoint</Application>
  <PresentationFormat>On-screen Show (4:3)</PresentationFormat>
  <Paragraphs>251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Verdana</vt:lpstr>
      <vt:lpstr>Arial</vt:lpstr>
      <vt:lpstr>Arial Black</vt:lpstr>
      <vt:lpstr>Symbol</vt:lpstr>
      <vt:lpstr>Arial MT Bl</vt:lpstr>
      <vt:lpstr>Default Design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278</cp:revision>
  <dcterms:created xsi:type="dcterms:W3CDTF">2002-10-14T18:20:28Z</dcterms:created>
  <dcterms:modified xsi:type="dcterms:W3CDTF">2013-10-28T11:23:07Z</dcterms:modified>
</cp:coreProperties>
</file>