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7" r:id="rId2"/>
    <p:sldId id="260" r:id="rId3"/>
    <p:sldId id="262" r:id="rId4"/>
    <p:sldId id="660" r:id="rId5"/>
    <p:sldId id="661" r:id="rId6"/>
    <p:sldId id="759" r:id="rId7"/>
    <p:sldId id="774" r:id="rId8"/>
    <p:sldId id="758" r:id="rId9"/>
    <p:sldId id="748" r:id="rId10"/>
    <p:sldId id="749" r:id="rId11"/>
    <p:sldId id="750" r:id="rId12"/>
    <p:sldId id="753" r:id="rId13"/>
    <p:sldId id="752" r:id="rId14"/>
    <p:sldId id="754" r:id="rId15"/>
    <p:sldId id="755" r:id="rId16"/>
    <p:sldId id="756" r:id="rId17"/>
    <p:sldId id="757" r:id="rId18"/>
    <p:sldId id="775" r:id="rId19"/>
    <p:sldId id="761" r:id="rId20"/>
    <p:sldId id="762" r:id="rId21"/>
    <p:sldId id="763" r:id="rId22"/>
    <p:sldId id="764" r:id="rId23"/>
    <p:sldId id="765" r:id="rId24"/>
    <p:sldId id="766" r:id="rId25"/>
    <p:sldId id="767" r:id="rId26"/>
    <p:sldId id="768" r:id="rId27"/>
    <p:sldId id="769" r:id="rId28"/>
    <p:sldId id="770" r:id="rId29"/>
    <p:sldId id="772" r:id="rId30"/>
    <p:sldId id="776" r:id="rId31"/>
    <p:sldId id="773" r:id="rId32"/>
  </p:sldIdLst>
  <p:sldSz cx="9144000" cy="6858000" type="screen4x3"/>
  <p:notesSz cx="70866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33CC33"/>
    <a:srgbClr val="BBE0E3"/>
    <a:srgbClr val="3333FF"/>
    <a:srgbClr val="FF0000"/>
    <a:srgbClr val="006699"/>
    <a:srgbClr val="CCEC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59" autoAdjust="0"/>
    <p:restoredTop sz="93410" autoAdjust="0"/>
  </p:normalViewPr>
  <p:slideViewPr>
    <p:cSldViewPr>
      <p:cViewPr>
        <p:scale>
          <a:sx n="75" d="100"/>
          <a:sy n="75" d="100"/>
        </p:scale>
        <p:origin x="-264" y="186"/>
      </p:cViewPr>
      <p:guideLst>
        <p:guide orient="horz" pos="2160"/>
        <p:guide orient="horz" pos="62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4788" y="0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8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8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4788" y="8829675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1D69830-744E-4E03-9F23-CCCE205CE7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346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4788" y="0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192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16425"/>
            <a:ext cx="56705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4788" y="8829675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B95C89A-2C61-4356-94B8-B6BD3A7F5E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6796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8B3C9-3C67-4D7F-BC9E-0EF2E31F4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496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1E0F8-79B2-4173-B589-5063C859FD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68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38378-2B16-4648-B9B2-1E183145E2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17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4D1411-5DF7-49FB-A897-B766681E74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126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62998-EC12-4D89-AF14-9DA0BB215B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061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EDA3D-D351-48FE-9B64-02BD67F5B0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885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03A05D-15EC-488B-AF3D-120EB3006B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171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ADFB8-BD87-4EEE-AD6B-EBA472C35C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058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892AA-3ECC-4E5C-B389-EB535BF0AD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84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C196B-D319-4526-915A-DC451C2E08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5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70467-5B5F-410B-AB3A-B733FCF788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113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9109A09B-729A-4312-A370-E116A4D559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9"/>
          <p:cNvSpPr txBox="1">
            <a:spLocks noChangeArrowheads="1"/>
          </p:cNvSpPr>
          <p:nvPr/>
        </p:nvSpPr>
        <p:spPr bwMode="auto">
          <a:xfrm>
            <a:off x="-3175" y="6556375"/>
            <a:ext cx="35083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5" name="Picture 7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/>
        </p:nvSpPr>
        <p:spPr bwMode="auto">
          <a:xfrm>
            <a:off x="1066800" y="182563"/>
            <a:ext cx="80772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 Black" pitchFamily="34" charset="0"/>
              </a:rPr>
              <a:t>Geometric Sequences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2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Relationship Id="rId9" Type="http://schemas.openxmlformats.org/officeDocument/2006/relationships/image" Target="../media/image3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701675" y="320675"/>
            <a:ext cx="184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800">
              <a:latin typeface="Arial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371600" y="166688"/>
            <a:ext cx="7772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 Black" pitchFamily="34" charset="0"/>
              </a:rPr>
              <a:t>Geometric Sequences</a:t>
            </a:r>
            <a:endParaRPr lang="en-US" sz="3200"/>
          </a:p>
        </p:txBody>
      </p:sp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7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3505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1A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517525" y="1708150"/>
            <a:ext cx="8626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Find the next three terms in the geometric sequence.</a:t>
            </a: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1127125" y="2590800"/>
            <a:ext cx="2560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1, 4, 16, 64,…</a:t>
            </a:r>
          </a:p>
        </p:txBody>
      </p:sp>
      <p:sp>
        <p:nvSpPr>
          <p:cNvPr id="531464" name="Text Box 8"/>
          <p:cNvSpPr txBox="1">
            <a:spLocks noChangeArrowheads="1"/>
          </p:cNvSpPr>
          <p:nvPr/>
        </p:nvSpPr>
        <p:spPr bwMode="auto">
          <a:xfrm>
            <a:off x="708025" y="3200400"/>
            <a:ext cx="8283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Step 2 </a:t>
            </a:r>
            <a:r>
              <a:rPr lang="en-US"/>
              <a:t>Multiply each term by 4 to find the next three terms.</a:t>
            </a:r>
            <a:endParaRPr lang="en-US" b="1"/>
          </a:p>
        </p:txBody>
      </p:sp>
      <p:sp>
        <p:nvSpPr>
          <p:cNvPr id="531465" name="Text Box 9"/>
          <p:cNvSpPr txBox="1">
            <a:spLocks noChangeArrowheads="1"/>
          </p:cNvSpPr>
          <p:nvPr/>
        </p:nvSpPr>
        <p:spPr bwMode="auto">
          <a:xfrm>
            <a:off x="838200" y="4038600"/>
            <a:ext cx="6154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64          256          1024          4096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235075" y="4495800"/>
            <a:ext cx="5181600" cy="765175"/>
            <a:chOff x="1056" y="2832"/>
            <a:chExt cx="3264" cy="482"/>
          </a:xfrm>
        </p:grpSpPr>
        <p:sp>
          <p:nvSpPr>
            <p:cNvPr id="11274" name="Arc 10"/>
            <p:cNvSpPr>
              <a:spLocks/>
            </p:cNvSpPr>
            <p:nvPr/>
          </p:nvSpPr>
          <p:spPr bwMode="auto">
            <a:xfrm rot="10800000">
              <a:off x="1056" y="2840"/>
              <a:ext cx="1056" cy="184"/>
            </a:xfrm>
            <a:custGeom>
              <a:avLst/>
              <a:gdLst>
                <a:gd name="T0" fmla="*/ 0 w 43025"/>
                <a:gd name="T1" fmla="*/ 1 h 21600"/>
                <a:gd name="T2" fmla="*/ 26 w 43025"/>
                <a:gd name="T3" fmla="*/ 2 h 21600"/>
                <a:gd name="T4" fmla="*/ 13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5" name="Arc 11"/>
            <p:cNvSpPr>
              <a:spLocks/>
            </p:cNvSpPr>
            <p:nvPr/>
          </p:nvSpPr>
          <p:spPr bwMode="auto">
            <a:xfrm rot="10800000">
              <a:off x="2160" y="2832"/>
              <a:ext cx="1056" cy="184"/>
            </a:xfrm>
            <a:custGeom>
              <a:avLst/>
              <a:gdLst>
                <a:gd name="T0" fmla="*/ 0 w 43025"/>
                <a:gd name="T1" fmla="*/ 1 h 21600"/>
                <a:gd name="T2" fmla="*/ 26 w 43025"/>
                <a:gd name="T3" fmla="*/ 2 h 21600"/>
                <a:gd name="T4" fmla="*/ 13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" name="Arc 12"/>
            <p:cNvSpPr>
              <a:spLocks/>
            </p:cNvSpPr>
            <p:nvPr/>
          </p:nvSpPr>
          <p:spPr bwMode="auto">
            <a:xfrm rot="10800000">
              <a:off x="3264" y="2832"/>
              <a:ext cx="1056" cy="184"/>
            </a:xfrm>
            <a:custGeom>
              <a:avLst/>
              <a:gdLst>
                <a:gd name="T0" fmla="*/ 0 w 43025"/>
                <a:gd name="T1" fmla="*/ 1 h 21600"/>
                <a:gd name="T2" fmla="*/ 26 w 43025"/>
                <a:gd name="T3" fmla="*/ 2 h 21600"/>
                <a:gd name="T4" fmla="*/ 13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Text Box 13"/>
            <p:cNvSpPr txBox="1">
              <a:spLocks noChangeArrowheads="1"/>
            </p:cNvSpPr>
            <p:nvPr/>
          </p:nvSpPr>
          <p:spPr bwMode="auto">
            <a:xfrm>
              <a:off x="1392" y="3026"/>
              <a:ext cx="25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3333FF"/>
                  </a:solidFill>
                  <a:sym typeface="Symbol" pitchFamily="18" charset="2"/>
                </a:rPr>
                <a:t></a:t>
              </a:r>
              <a:r>
                <a:rPr lang="en-US">
                  <a:solidFill>
                    <a:srgbClr val="3333FF"/>
                  </a:solidFill>
                </a:rPr>
                <a:t>4             </a:t>
              </a:r>
              <a:r>
                <a:rPr lang="en-US">
                  <a:solidFill>
                    <a:srgbClr val="3333FF"/>
                  </a:solidFill>
                  <a:sym typeface="Symbol" pitchFamily="18" charset="2"/>
                </a:rPr>
                <a:t></a:t>
              </a:r>
              <a:r>
                <a:rPr lang="en-US">
                  <a:solidFill>
                    <a:srgbClr val="3333FF"/>
                  </a:solidFill>
                </a:rPr>
                <a:t>4             </a:t>
              </a:r>
              <a:r>
                <a:rPr lang="en-US">
                  <a:solidFill>
                    <a:srgbClr val="3333FF"/>
                  </a:solidFill>
                  <a:sym typeface="Symbol" pitchFamily="18" charset="2"/>
                </a:rPr>
                <a:t></a:t>
              </a:r>
              <a:r>
                <a:rPr lang="en-US">
                  <a:solidFill>
                    <a:srgbClr val="3333FF"/>
                  </a:solidFill>
                </a:rPr>
                <a:t>4</a:t>
              </a:r>
            </a:p>
          </p:txBody>
        </p:sp>
      </p:grpSp>
      <p:sp>
        <p:nvSpPr>
          <p:cNvPr id="531470" name="Text Box 14"/>
          <p:cNvSpPr txBox="1">
            <a:spLocks noChangeArrowheads="1"/>
          </p:cNvSpPr>
          <p:nvPr/>
        </p:nvSpPr>
        <p:spPr bwMode="auto">
          <a:xfrm>
            <a:off x="974725" y="5365750"/>
            <a:ext cx="7504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next three terms are 256, 1024, and 4096.</a:t>
            </a:r>
          </a:p>
        </p:txBody>
      </p:sp>
      <p:pic>
        <p:nvPicPr>
          <p:cNvPr id="531475" name="Picture 19" descr="eqn11_1_8_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495800"/>
            <a:ext cx="121920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31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531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31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31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31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1464" grpId="0"/>
      <p:bldP spid="531465" grpId="0"/>
      <p:bldP spid="5314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1B: Extending Geometric Sequences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228600" y="1524000"/>
            <a:ext cx="8626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Find the next three terms in the geometric sequence.</a:t>
            </a:r>
          </a:p>
        </p:txBody>
      </p:sp>
      <p:pic>
        <p:nvPicPr>
          <p:cNvPr id="12292" name="Picture 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2362200"/>
            <a:ext cx="23622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88" name="Text Box 8"/>
          <p:cNvSpPr txBox="1">
            <a:spLocks noChangeArrowheads="1"/>
          </p:cNvSpPr>
          <p:nvPr/>
        </p:nvSpPr>
        <p:spPr bwMode="auto">
          <a:xfrm>
            <a:off x="396875" y="3140075"/>
            <a:ext cx="7978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Step 1 </a:t>
            </a:r>
            <a:r>
              <a:rPr lang="en-US"/>
              <a:t>Find the value of </a:t>
            </a:r>
            <a:r>
              <a:rPr lang="en-US" i="1"/>
              <a:t>r</a:t>
            </a:r>
            <a:r>
              <a:rPr lang="en-US"/>
              <a:t> by dividing each term by the one before it.</a:t>
            </a:r>
            <a:endParaRPr lang="en-US" b="1"/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6880225" y="5229225"/>
            <a:ext cx="2279650" cy="1185863"/>
            <a:chOff x="4516" y="3294"/>
            <a:chExt cx="1436" cy="747"/>
          </a:xfrm>
        </p:grpSpPr>
        <p:grpSp>
          <p:nvGrpSpPr>
            <p:cNvPr id="12320" name="Group 24"/>
            <p:cNvGrpSpPr>
              <a:grpSpLocks/>
            </p:cNvGrpSpPr>
            <p:nvPr/>
          </p:nvGrpSpPr>
          <p:grpSpPr bwMode="auto">
            <a:xfrm>
              <a:off x="4516" y="3294"/>
              <a:ext cx="1436" cy="611"/>
              <a:chOff x="3542" y="3744"/>
              <a:chExt cx="2300" cy="470"/>
            </a:xfrm>
          </p:grpSpPr>
          <p:sp>
            <p:nvSpPr>
              <p:cNvPr id="12322" name="Line 22"/>
              <p:cNvSpPr>
                <a:spLocks noChangeShapeType="1"/>
              </p:cNvSpPr>
              <p:nvPr/>
            </p:nvSpPr>
            <p:spPr bwMode="auto">
              <a:xfrm>
                <a:off x="3542" y="3916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3" name="Text Box 23"/>
              <p:cNvSpPr txBox="1">
                <a:spLocks noChangeArrowheads="1"/>
              </p:cNvSpPr>
              <p:nvPr/>
            </p:nvSpPr>
            <p:spPr bwMode="auto">
              <a:xfrm>
                <a:off x="3819" y="3744"/>
                <a:ext cx="2023" cy="4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>
                  <a:lnSpc>
                    <a:spcPct val="120000"/>
                  </a:lnSpc>
                </a:pPr>
                <a:r>
                  <a:rPr lang="en-US"/>
                  <a:t>The value of </a:t>
                </a:r>
                <a:r>
                  <a:rPr lang="en-US" i="1"/>
                  <a:t>r</a:t>
                </a:r>
                <a:r>
                  <a:rPr lang="en-US"/>
                  <a:t> is     .</a:t>
                </a:r>
              </a:p>
            </p:txBody>
          </p:sp>
        </p:grpSp>
        <p:pic>
          <p:nvPicPr>
            <p:cNvPr id="12321" name="Picture 36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76" y="3609"/>
              <a:ext cx="28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70"/>
          <p:cNvGrpSpPr>
            <a:grpSpLocks/>
          </p:cNvGrpSpPr>
          <p:nvPr/>
        </p:nvGrpSpPr>
        <p:grpSpPr bwMode="auto">
          <a:xfrm>
            <a:off x="5184775" y="4648200"/>
            <a:ext cx="1612900" cy="1785938"/>
            <a:chOff x="3448" y="2928"/>
            <a:chExt cx="1016" cy="1125"/>
          </a:xfrm>
        </p:grpSpPr>
        <p:sp>
          <p:nvSpPr>
            <p:cNvPr id="12314" name="Arc 16"/>
            <p:cNvSpPr>
              <a:spLocks/>
            </p:cNvSpPr>
            <p:nvPr/>
          </p:nvSpPr>
          <p:spPr bwMode="auto">
            <a:xfrm rot="10800000">
              <a:off x="3448" y="2928"/>
              <a:ext cx="968" cy="192"/>
            </a:xfrm>
            <a:custGeom>
              <a:avLst/>
              <a:gdLst>
                <a:gd name="T0" fmla="*/ 0 w 43025"/>
                <a:gd name="T1" fmla="*/ 1 h 21600"/>
                <a:gd name="T2" fmla="*/ 22 w 43025"/>
                <a:gd name="T3" fmla="*/ 2 h 21600"/>
                <a:gd name="T4" fmla="*/ 11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15" name="Group 65"/>
            <p:cNvGrpSpPr>
              <a:grpSpLocks/>
            </p:cNvGrpSpPr>
            <p:nvPr/>
          </p:nvGrpSpPr>
          <p:grpSpPr bwMode="auto">
            <a:xfrm>
              <a:off x="3627" y="3159"/>
              <a:ext cx="837" cy="894"/>
              <a:chOff x="3195" y="3159"/>
              <a:chExt cx="837" cy="894"/>
            </a:xfrm>
          </p:grpSpPr>
          <p:pic>
            <p:nvPicPr>
              <p:cNvPr id="12316" name="Picture 39" descr="1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54" y="3621"/>
                <a:ext cx="150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317" name="Line 42"/>
              <p:cNvSpPr>
                <a:spLocks noChangeShapeType="1"/>
              </p:cNvSpPr>
              <p:nvPr/>
            </p:nvSpPr>
            <p:spPr bwMode="auto">
              <a:xfrm>
                <a:off x="3216" y="3603"/>
                <a:ext cx="336" cy="0"/>
              </a:xfrm>
              <a:prstGeom prst="line">
                <a:avLst/>
              </a:prstGeom>
              <a:noFill/>
              <a:ln w="28575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12318" name="Picture 47" descr="1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95" y="3159"/>
                <a:ext cx="288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319" name="Picture 49" descr="1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88" y="3360"/>
                <a:ext cx="444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6" name="Group 72"/>
          <p:cNvGrpSpPr>
            <a:grpSpLocks/>
          </p:cNvGrpSpPr>
          <p:nvPr/>
        </p:nvGrpSpPr>
        <p:grpSpPr bwMode="auto">
          <a:xfrm>
            <a:off x="2336800" y="4648200"/>
            <a:ext cx="1323975" cy="1371600"/>
            <a:chOff x="1654" y="2928"/>
            <a:chExt cx="834" cy="864"/>
          </a:xfrm>
        </p:grpSpPr>
        <p:sp>
          <p:nvSpPr>
            <p:cNvPr id="12310" name="Arc 14"/>
            <p:cNvSpPr>
              <a:spLocks/>
            </p:cNvSpPr>
            <p:nvPr/>
          </p:nvSpPr>
          <p:spPr bwMode="auto">
            <a:xfrm rot="10800000">
              <a:off x="1654" y="2928"/>
              <a:ext cx="834" cy="184"/>
            </a:xfrm>
            <a:custGeom>
              <a:avLst/>
              <a:gdLst>
                <a:gd name="T0" fmla="*/ 0 w 43025"/>
                <a:gd name="T1" fmla="*/ 1 h 21600"/>
                <a:gd name="T2" fmla="*/ 16 w 43025"/>
                <a:gd name="T3" fmla="*/ 2 h 21600"/>
                <a:gd name="T4" fmla="*/ 8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11" name="Group 63"/>
            <p:cNvGrpSpPr>
              <a:grpSpLocks/>
            </p:cNvGrpSpPr>
            <p:nvPr/>
          </p:nvGrpSpPr>
          <p:grpSpPr bwMode="auto">
            <a:xfrm>
              <a:off x="1956" y="3360"/>
              <a:ext cx="252" cy="432"/>
              <a:chOff x="1680" y="3360"/>
              <a:chExt cx="252" cy="432"/>
            </a:xfrm>
          </p:grpSpPr>
          <p:pic>
            <p:nvPicPr>
              <p:cNvPr id="12312" name="Picture 58" descr="1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80" y="3360"/>
                <a:ext cx="252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313" name="Line 59"/>
              <p:cNvSpPr>
                <a:spLocks noChangeShapeType="1"/>
              </p:cNvSpPr>
              <p:nvPr/>
            </p:nvSpPr>
            <p:spPr bwMode="auto">
              <a:xfrm>
                <a:off x="1689" y="3591"/>
                <a:ext cx="240" cy="0"/>
              </a:xfrm>
              <a:prstGeom prst="line">
                <a:avLst/>
              </a:prstGeom>
              <a:noFill/>
              <a:ln w="28575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8" name="Group 73"/>
          <p:cNvGrpSpPr>
            <a:grpSpLocks/>
          </p:cNvGrpSpPr>
          <p:nvPr/>
        </p:nvGrpSpPr>
        <p:grpSpPr bwMode="auto">
          <a:xfrm>
            <a:off x="930275" y="4660900"/>
            <a:ext cx="1327150" cy="1358900"/>
            <a:chOff x="768" y="2936"/>
            <a:chExt cx="836" cy="856"/>
          </a:xfrm>
        </p:grpSpPr>
        <p:sp>
          <p:nvSpPr>
            <p:cNvPr id="12308" name="Arc 13"/>
            <p:cNvSpPr>
              <a:spLocks/>
            </p:cNvSpPr>
            <p:nvPr/>
          </p:nvSpPr>
          <p:spPr bwMode="auto">
            <a:xfrm rot="10800000">
              <a:off x="768" y="2936"/>
              <a:ext cx="836" cy="184"/>
            </a:xfrm>
            <a:custGeom>
              <a:avLst/>
              <a:gdLst>
                <a:gd name="T0" fmla="*/ 0 w 43025"/>
                <a:gd name="T1" fmla="*/ 1 h 21600"/>
                <a:gd name="T2" fmla="*/ 16 w 43025"/>
                <a:gd name="T3" fmla="*/ 2 h 21600"/>
                <a:gd name="T4" fmla="*/ 8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2309" name="Picture 60" descr="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3360"/>
              <a:ext cx="750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32542" name="Picture 62" descr="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886200"/>
            <a:ext cx="62674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47" name="Line 67"/>
          <p:cNvSpPr>
            <a:spLocks noChangeShapeType="1"/>
          </p:cNvSpPr>
          <p:nvPr/>
        </p:nvSpPr>
        <p:spPr bwMode="auto">
          <a:xfrm>
            <a:off x="3325813" y="4267200"/>
            <a:ext cx="1952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" name="Group 71"/>
          <p:cNvGrpSpPr>
            <a:grpSpLocks/>
          </p:cNvGrpSpPr>
          <p:nvPr/>
        </p:nvGrpSpPr>
        <p:grpSpPr bwMode="auto">
          <a:xfrm>
            <a:off x="3740150" y="4648200"/>
            <a:ext cx="1381125" cy="1785938"/>
            <a:chOff x="2538" y="2928"/>
            <a:chExt cx="870" cy="1125"/>
          </a:xfrm>
        </p:grpSpPr>
        <p:sp>
          <p:nvSpPr>
            <p:cNvPr id="12301" name="Arc 15"/>
            <p:cNvSpPr>
              <a:spLocks/>
            </p:cNvSpPr>
            <p:nvPr/>
          </p:nvSpPr>
          <p:spPr bwMode="auto">
            <a:xfrm rot="10800000">
              <a:off x="2538" y="2928"/>
              <a:ext cx="836" cy="184"/>
            </a:xfrm>
            <a:custGeom>
              <a:avLst/>
              <a:gdLst>
                <a:gd name="T0" fmla="*/ 0 w 43025"/>
                <a:gd name="T1" fmla="*/ 1 h 21600"/>
                <a:gd name="T2" fmla="*/ 16 w 43025"/>
                <a:gd name="T3" fmla="*/ 2 h 21600"/>
                <a:gd name="T4" fmla="*/ 8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02" name="Group 69"/>
            <p:cNvGrpSpPr>
              <a:grpSpLocks/>
            </p:cNvGrpSpPr>
            <p:nvPr/>
          </p:nvGrpSpPr>
          <p:grpSpPr bwMode="auto">
            <a:xfrm>
              <a:off x="2562" y="3168"/>
              <a:ext cx="846" cy="885"/>
              <a:chOff x="2562" y="3168"/>
              <a:chExt cx="846" cy="885"/>
            </a:xfrm>
          </p:grpSpPr>
          <p:pic>
            <p:nvPicPr>
              <p:cNvPr id="12303" name="Picture 51" descr="1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89" y="3168"/>
                <a:ext cx="150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2304" name="Line 52"/>
              <p:cNvSpPr>
                <a:spLocks noChangeShapeType="1"/>
              </p:cNvSpPr>
              <p:nvPr/>
            </p:nvSpPr>
            <p:spPr bwMode="auto">
              <a:xfrm>
                <a:off x="2647" y="3600"/>
                <a:ext cx="288" cy="0"/>
              </a:xfrm>
              <a:prstGeom prst="line">
                <a:avLst/>
              </a:prstGeom>
              <a:noFill/>
              <a:ln w="28575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5" name="Text Box 53"/>
              <p:cNvSpPr txBox="1">
                <a:spLocks noChangeArrowheads="1"/>
              </p:cNvSpPr>
              <p:nvPr/>
            </p:nvSpPr>
            <p:spPr bwMode="auto">
              <a:xfrm>
                <a:off x="2562" y="3575"/>
                <a:ext cx="46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>
                    <a:solidFill>
                      <a:srgbClr val="3333FF"/>
                    </a:solidFill>
                  </a:rPr>
                  <a:t>– </a:t>
                </a:r>
              </a:p>
            </p:txBody>
          </p:sp>
          <p:pic>
            <p:nvPicPr>
              <p:cNvPr id="12306" name="Picture 54" descr="1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64" y="3360"/>
                <a:ext cx="444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307" name="Picture 68" descr="1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36" y="3621"/>
                <a:ext cx="150" cy="4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2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3000"/>
                                        <p:tgtEl>
                                          <p:spTgt spid="53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3000"/>
                                        <p:tgtEl>
                                          <p:spTgt spid="53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488" grpId="0"/>
      <p:bldP spid="53254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5"/>
          <p:cNvGrpSpPr>
            <a:grpSpLocks/>
          </p:cNvGrpSpPr>
          <p:nvPr/>
        </p:nvGrpSpPr>
        <p:grpSpPr bwMode="auto">
          <a:xfrm>
            <a:off x="603250" y="2209800"/>
            <a:ext cx="7854950" cy="1668463"/>
            <a:chOff x="236" y="2256"/>
            <a:chExt cx="4948" cy="1051"/>
          </a:xfrm>
        </p:grpSpPr>
        <p:sp>
          <p:nvSpPr>
            <p:cNvPr id="13315" name="Text Box 6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76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When the terms in a geometric sequence alternate between positive and negative, the value of </a:t>
              </a:r>
              <a:r>
                <a:rPr lang="en-US" i="1"/>
                <a:t>r</a:t>
              </a:r>
              <a:r>
                <a:rPr lang="en-US"/>
                <a:t> is negative.</a:t>
              </a:r>
              <a:endParaRPr lang="en-US" sz="800"/>
            </a:p>
          </p:txBody>
        </p:sp>
        <p:sp>
          <p:nvSpPr>
            <p:cNvPr id="13316" name="Text Box 7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bg1"/>
                  </a:solidFill>
                </a:rPr>
                <a:t>Helpful Hint</a:t>
              </a:r>
              <a:endParaRPr 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1B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10"/>
          <p:cNvSpPr txBox="1">
            <a:spLocks noChangeArrowheads="1"/>
          </p:cNvSpPr>
          <p:nvPr/>
        </p:nvSpPr>
        <p:spPr bwMode="auto">
          <a:xfrm>
            <a:off x="517525" y="1600200"/>
            <a:ext cx="8626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Find the next three terms in the geometric sequence.</a:t>
            </a:r>
          </a:p>
        </p:txBody>
      </p:sp>
      <p:pic>
        <p:nvPicPr>
          <p:cNvPr id="14340" name="Picture 1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438400"/>
            <a:ext cx="23622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533400" y="3086100"/>
            <a:ext cx="8283575" cy="936625"/>
            <a:chOff x="336" y="1944"/>
            <a:chExt cx="5218" cy="590"/>
          </a:xfrm>
        </p:grpSpPr>
        <p:sp>
          <p:nvSpPr>
            <p:cNvPr id="14356" name="Text Box 12"/>
            <p:cNvSpPr txBox="1">
              <a:spLocks noChangeArrowheads="1"/>
            </p:cNvSpPr>
            <p:nvPr/>
          </p:nvSpPr>
          <p:spPr bwMode="auto">
            <a:xfrm>
              <a:off x="336" y="2016"/>
              <a:ext cx="5218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Step 2 </a:t>
              </a:r>
              <a:r>
                <a:rPr lang="en-US"/>
                <a:t>Multiply each term by      to find the next three terms.</a:t>
              </a:r>
              <a:endParaRPr lang="en-US" b="1"/>
            </a:p>
          </p:txBody>
        </p:sp>
        <p:pic>
          <p:nvPicPr>
            <p:cNvPr id="14357" name="Picture 30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2" y="1944"/>
              <a:ext cx="28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1819275" y="4724400"/>
            <a:ext cx="4724400" cy="165100"/>
            <a:chOff x="768" y="2976"/>
            <a:chExt cx="2976" cy="104"/>
          </a:xfrm>
        </p:grpSpPr>
        <p:sp>
          <p:nvSpPr>
            <p:cNvPr id="14353" name="Arc 33"/>
            <p:cNvSpPr>
              <a:spLocks/>
            </p:cNvSpPr>
            <p:nvPr/>
          </p:nvSpPr>
          <p:spPr bwMode="auto">
            <a:xfrm rot="10800000">
              <a:off x="768" y="2984"/>
              <a:ext cx="864" cy="96"/>
            </a:xfrm>
            <a:custGeom>
              <a:avLst/>
              <a:gdLst>
                <a:gd name="T0" fmla="*/ 0 w 43025"/>
                <a:gd name="T1" fmla="*/ 0 h 21600"/>
                <a:gd name="T2" fmla="*/ 17 w 43025"/>
                <a:gd name="T3" fmla="*/ 0 h 21600"/>
                <a:gd name="T4" fmla="*/ 9 w 43025"/>
                <a:gd name="T5" fmla="*/ 0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4" name="Arc 34"/>
            <p:cNvSpPr>
              <a:spLocks/>
            </p:cNvSpPr>
            <p:nvPr/>
          </p:nvSpPr>
          <p:spPr bwMode="auto">
            <a:xfrm rot="10800000">
              <a:off x="1680" y="2976"/>
              <a:ext cx="1008" cy="96"/>
            </a:xfrm>
            <a:custGeom>
              <a:avLst/>
              <a:gdLst>
                <a:gd name="T0" fmla="*/ 0 w 43025"/>
                <a:gd name="T1" fmla="*/ 0 h 21600"/>
                <a:gd name="T2" fmla="*/ 24 w 43025"/>
                <a:gd name="T3" fmla="*/ 0 h 21600"/>
                <a:gd name="T4" fmla="*/ 12 w 43025"/>
                <a:gd name="T5" fmla="*/ 0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5" name="Arc 35"/>
            <p:cNvSpPr>
              <a:spLocks/>
            </p:cNvSpPr>
            <p:nvPr/>
          </p:nvSpPr>
          <p:spPr bwMode="auto">
            <a:xfrm rot="10800000">
              <a:off x="2736" y="2976"/>
              <a:ext cx="1008" cy="96"/>
            </a:xfrm>
            <a:custGeom>
              <a:avLst/>
              <a:gdLst>
                <a:gd name="T0" fmla="*/ 0 w 43025"/>
                <a:gd name="T1" fmla="*/ 0 h 21600"/>
                <a:gd name="T2" fmla="*/ 24 w 43025"/>
                <a:gd name="T3" fmla="*/ 0 h 21600"/>
                <a:gd name="T4" fmla="*/ 12 w 43025"/>
                <a:gd name="T5" fmla="*/ 0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546100" y="5867400"/>
            <a:ext cx="6492875" cy="685800"/>
            <a:chOff x="614" y="3696"/>
            <a:chExt cx="4090" cy="432"/>
          </a:xfrm>
        </p:grpSpPr>
        <p:sp>
          <p:nvSpPr>
            <p:cNvPr id="14351" name="Text Box 36"/>
            <p:cNvSpPr txBox="1">
              <a:spLocks noChangeArrowheads="1"/>
            </p:cNvSpPr>
            <p:nvPr/>
          </p:nvSpPr>
          <p:spPr bwMode="auto">
            <a:xfrm>
              <a:off x="614" y="3744"/>
              <a:ext cx="25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/>
                <a:t>The next three terms are</a:t>
              </a:r>
            </a:p>
          </p:txBody>
        </p:sp>
        <p:pic>
          <p:nvPicPr>
            <p:cNvPr id="14352" name="Picture 39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68" y="3696"/>
              <a:ext cx="153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45"/>
          <p:cNvGrpSpPr>
            <a:grpSpLocks/>
          </p:cNvGrpSpPr>
          <p:nvPr/>
        </p:nvGrpSpPr>
        <p:grpSpPr bwMode="auto">
          <a:xfrm>
            <a:off x="1514475" y="4038600"/>
            <a:ext cx="5267325" cy="685800"/>
            <a:chOff x="576" y="2544"/>
            <a:chExt cx="3318" cy="432"/>
          </a:xfrm>
        </p:grpSpPr>
        <p:pic>
          <p:nvPicPr>
            <p:cNvPr id="14349" name="Picture 31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2544"/>
              <a:ext cx="331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0" name="Line 44"/>
            <p:cNvSpPr>
              <a:spLocks noChangeShapeType="1"/>
            </p:cNvSpPr>
            <p:nvPr/>
          </p:nvSpPr>
          <p:spPr bwMode="auto">
            <a:xfrm>
              <a:off x="2379" y="2766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34577" name="Picture 49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953000"/>
            <a:ext cx="9334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4578" name="Picture 50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953000"/>
            <a:ext cx="9334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4579" name="Picture 51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953000"/>
            <a:ext cx="9334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4581" name="Picture 53" descr="eqn11_1_8_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181600"/>
            <a:ext cx="121920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3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3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3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34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34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228600" y="1752600"/>
            <a:ext cx="815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Find the next three terms in the geometric sequence.</a:t>
            </a:r>
          </a:p>
        </p:txBody>
      </p:sp>
      <p:sp>
        <p:nvSpPr>
          <p:cNvPr id="15364" name="Text Box 7"/>
          <p:cNvSpPr txBox="1">
            <a:spLocks noChangeArrowheads="1"/>
          </p:cNvSpPr>
          <p:nvPr/>
        </p:nvSpPr>
        <p:spPr bwMode="auto">
          <a:xfrm>
            <a:off x="822325" y="2590800"/>
            <a:ext cx="3213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5, –10, 20,–40,… </a:t>
            </a:r>
          </a:p>
        </p:txBody>
      </p:sp>
      <p:sp>
        <p:nvSpPr>
          <p:cNvPr id="536585" name="Text Box 9"/>
          <p:cNvSpPr txBox="1">
            <a:spLocks noChangeArrowheads="1"/>
          </p:cNvSpPr>
          <p:nvPr/>
        </p:nvSpPr>
        <p:spPr bwMode="auto">
          <a:xfrm>
            <a:off x="885825" y="3140075"/>
            <a:ext cx="7978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Step 1 </a:t>
            </a:r>
            <a:r>
              <a:rPr lang="en-US"/>
              <a:t>Find the value of </a:t>
            </a:r>
            <a:r>
              <a:rPr lang="en-US" i="1"/>
              <a:t>r</a:t>
            </a:r>
            <a:r>
              <a:rPr lang="en-US"/>
              <a:t> by dividing each term by the one before it.</a:t>
            </a:r>
            <a:endParaRPr lang="en-US" b="1"/>
          </a:p>
        </p:txBody>
      </p:sp>
      <p:sp>
        <p:nvSpPr>
          <p:cNvPr id="536586" name="Text Box 10"/>
          <p:cNvSpPr txBox="1">
            <a:spLocks noChangeArrowheads="1"/>
          </p:cNvSpPr>
          <p:nvPr/>
        </p:nvSpPr>
        <p:spPr bwMode="auto">
          <a:xfrm>
            <a:off x="185738" y="4114800"/>
            <a:ext cx="647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5             –10            20             –40 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392113" y="4495800"/>
            <a:ext cx="5508625" cy="304800"/>
            <a:chOff x="562" y="2832"/>
            <a:chExt cx="2544" cy="192"/>
          </a:xfrm>
        </p:grpSpPr>
        <p:sp>
          <p:nvSpPr>
            <p:cNvPr id="15374" name="Arc 12"/>
            <p:cNvSpPr>
              <a:spLocks/>
            </p:cNvSpPr>
            <p:nvPr/>
          </p:nvSpPr>
          <p:spPr bwMode="auto">
            <a:xfrm rot="10800000">
              <a:off x="562" y="2840"/>
              <a:ext cx="816" cy="184"/>
            </a:xfrm>
            <a:custGeom>
              <a:avLst/>
              <a:gdLst>
                <a:gd name="T0" fmla="*/ 0 w 43025"/>
                <a:gd name="T1" fmla="*/ 1 h 21600"/>
                <a:gd name="T2" fmla="*/ 15 w 43025"/>
                <a:gd name="T3" fmla="*/ 2 h 21600"/>
                <a:gd name="T4" fmla="*/ 8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5" name="Arc 13"/>
            <p:cNvSpPr>
              <a:spLocks/>
            </p:cNvSpPr>
            <p:nvPr/>
          </p:nvSpPr>
          <p:spPr bwMode="auto">
            <a:xfrm rot="10800000">
              <a:off x="1426" y="2832"/>
              <a:ext cx="816" cy="184"/>
            </a:xfrm>
            <a:custGeom>
              <a:avLst/>
              <a:gdLst>
                <a:gd name="T0" fmla="*/ 0 w 43025"/>
                <a:gd name="T1" fmla="*/ 1 h 21600"/>
                <a:gd name="T2" fmla="*/ 15 w 43025"/>
                <a:gd name="T3" fmla="*/ 2 h 21600"/>
                <a:gd name="T4" fmla="*/ 8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6" name="Arc 14"/>
            <p:cNvSpPr>
              <a:spLocks/>
            </p:cNvSpPr>
            <p:nvPr/>
          </p:nvSpPr>
          <p:spPr bwMode="auto">
            <a:xfrm rot="10800000">
              <a:off x="2290" y="2832"/>
              <a:ext cx="816" cy="184"/>
            </a:xfrm>
            <a:custGeom>
              <a:avLst/>
              <a:gdLst>
                <a:gd name="T0" fmla="*/ 0 w 43025"/>
                <a:gd name="T1" fmla="*/ 1 h 21600"/>
                <a:gd name="T2" fmla="*/ 15 w 43025"/>
                <a:gd name="T3" fmla="*/ 2 h 21600"/>
                <a:gd name="T4" fmla="*/ 8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36592" name="Line 16"/>
          <p:cNvSpPr>
            <a:spLocks noChangeShapeType="1"/>
          </p:cNvSpPr>
          <p:nvPr/>
        </p:nvSpPr>
        <p:spPr bwMode="auto">
          <a:xfrm>
            <a:off x="6473825" y="5334000"/>
            <a:ext cx="4032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6593" name="Text Box 17"/>
          <p:cNvSpPr txBox="1">
            <a:spLocks noChangeArrowheads="1"/>
          </p:cNvSpPr>
          <p:nvPr/>
        </p:nvSpPr>
        <p:spPr bwMode="auto">
          <a:xfrm>
            <a:off x="6838950" y="5060950"/>
            <a:ext cx="21859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value of </a:t>
            </a:r>
          </a:p>
          <a:p>
            <a:pPr eaLnBrk="1" hangingPunct="1"/>
            <a:r>
              <a:rPr lang="en-US"/>
              <a:t> </a:t>
            </a:r>
            <a:r>
              <a:rPr lang="en-US" i="1"/>
              <a:t>r</a:t>
            </a:r>
            <a:r>
              <a:rPr lang="en-US"/>
              <a:t> is –2.</a:t>
            </a:r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566738" y="4981575"/>
            <a:ext cx="5410200" cy="766763"/>
            <a:chOff x="336" y="3138"/>
            <a:chExt cx="3408" cy="483"/>
          </a:xfrm>
        </p:grpSpPr>
        <p:pic>
          <p:nvPicPr>
            <p:cNvPr id="15371" name="Picture 18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68" y="3138"/>
              <a:ext cx="87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2" name="Picture 20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3159"/>
              <a:ext cx="87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3" name="Picture 21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2" y="3138"/>
              <a:ext cx="87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6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6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6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3000"/>
                                        <p:tgtEl>
                                          <p:spTgt spid="536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36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36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365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36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36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36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365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36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6585" grpId="0"/>
      <p:bldP spid="536586" grpId="0"/>
      <p:bldP spid="536592" grpId="0" animBg="1"/>
      <p:bldP spid="53659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>
            <a:off x="517525" y="1708150"/>
            <a:ext cx="8626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Find the next three terms in the geometric sequence.</a:t>
            </a:r>
          </a:p>
        </p:txBody>
      </p:sp>
      <p:sp>
        <p:nvSpPr>
          <p:cNvPr id="537607" name="Text Box 7"/>
          <p:cNvSpPr txBox="1">
            <a:spLocks noChangeArrowheads="1"/>
          </p:cNvSpPr>
          <p:nvPr/>
        </p:nvSpPr>
        <p:spPr bwMode="auto">
          <a:xfrm>
            <a:off x="504825" y="3200400"/>
            <a:ext cx="8283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Step 2 </a:t>
            </a:r>
            <a:r>
              <a:rPr lang="en-US"/>
              <a:t>Multiply each term by –2 to find the next three terms.</a:t>
            </a:r>
            <a:endParaRPr lang="en-US" b="1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73200" y="4495800"/>
            <a:ext cx="5181600" cy="304800"/>
            <a:chOff x="1056" y="2832"/>
            <a:chExt cx="3264" cy="192"/>
          </a:xfrm>
        </p:grpSpPr>
        <p:sp>
          <p:nvSpPr>
            <p:cNvPr id="16394" name="Arc 9"/>
            <p:cNvSpPr>
              <a:spLocks/>
            </p:cNvSpPr>
            <p:nvPr/>
          </p:nvSpPr>
          <p:spPr bwMode="auto">
            <a:xfrm rot="10800000">
              <a:off x="1056" y="2840"/>
              <a:ext cx="1056" cy="184"/>
            </a:xfrm>
            <a:custGeom>
              <a:avLst/>
              <a:gdLst>
                <a:gd name="T0" fmla="*/ 0 w 43025"/>
                <a:gd name="T1" fmla="*/ 1 h 21600"/>
                <a:gd name="T2" fmla="*/ 26 w 43025"/>
                <a:gd name="T3" fmla="*/ 2 h 21600"/>
                <a:gd name="T4" fmla="*/ 13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5" name="Arc 10"/>
            <p:cNvSpPr>
              <a:spLocks/>
            </p:cNvSpPr>
            <p:nvPr/>
          </p:nvSpPr>
          <p:spPr bwMode="auto">
            <a:xfrm rot="10800000">
              <a:off x="2160" y="2832"/>
              <a:ext cx="1056" cy="184"/>
            </a:xfrm>
            <a:custGeom>
              <a:avLst/>
              <a:gdLst>
                <a:gd name="T0" fmla="*/ 0 w 43025"/>
                <a:gd name="T1" fmla="*/ 1 h 21600"/>
                <a:gd name="T2" fmla="*/ 26 w 43025"/>
                <a:gd name="T3" fmla="*/ 2 h 21600"/>
                <a:gd name="T4" fmla="*/ 13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6" name="Arc 11"/>
            <p:cNvSpPr>
              <a:spLocks/>
            </p:cNvSpPr>
            <p:nvPr/>
          </p:nvSpPr>
          <p:spPr bwMode="auto">
            <a:xfrm rot="10800000">
              <a:off x="3264" y="2832"/>
              <a:ext cx="1056" cy="184"/>
            </a:xfrm>
            <a:custGeom>
              <a:avLst/>
              <a:gdLst>
                <a:gd name="T0" fmla="*/ 0 w 43025"/>
                <a:gd name="T1" fmla="*/ 1 h 21600"/>
                <a:gd name="T2" fmla="*/ 26 w 43025"/>
                <a:gd name="T3" fmla="*/ 2 h 21600"/>
                <a:gd name="T4" fmla="*/ 13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37612" name="Text Box 12"/>
          <p:cNvSpPr txBox="1">
            <a:spLocks noChangeArrowheads="1"/>
          </p:cNvSpPr>
          <p:nvPr/>
        </p:nvSpPr>
        <p:spPr bwMode="auto">
          <a:xfrm>
            <a:off x="1625600" y="4879975"/>
            <a:ext cx="4725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3333FF"/>
                </a:solidFill>
                <a:sym typeface="Symbol" pitchFamily="18" charset="2"/>
              </a:rPr>
              <a:t></a:t>
            </a:r>
            <a:r>
              <a:rPr lang="en-US">
                <a:solidFill>
                  <a:srgbClr val="3333FF"/>
                </a:solidFill>
              </a:rPr>
              <a:t>(–2)          </a:t>
            </a:r>
            <a:r>
              <a:rPr lang="en-US">
                <a:solidFill>
                  <a:srgbClr val="3333FF"/>
                </a:solidFill>
                <a:sym typeface="Symbol" pitchFamily="18" charset="2"/>
              </a:rPr>
              <a:t></a:t>
            </a:r>
            <a:r>
              <a:rPr lang="en-US">
                <a:solidFill>
                  <a:srgbClr val="3333FF"/>
                </a:solidFill>
              </a:rPr>
              <a:t>(–2)        </a:t>
            </a:r>
            <a:r>
              <a:rPr lang="en-US">
                <a:solidFill>
                  <a:srgbClr val="3333FF"/>
                </a:solidFill>
                <a:sym typeface="Symbol" pitchFamily="18" charset="2"/>
              </a:rPr>
              <a:t></a:t>
            </a:r>
            <a:r>
              <a:rPr lang="en-US">
                <a:solidFill>
                  <a:srgbClr val="3333FF"/>
                </a:solidFill>
              </a:rPr>
              <a:t>(–2) </a:t>
            </a:r>
          </a:p>
        </p:txBody>
      </p:sp>
      <p:sp>
        <p:nvSpPr>
          <p:cNvPr id="537613" name="Text Box 13"/>
          <p:cNvSpPr txBox="1">
            <a:spLocks noChangeArrowheads="1"/>
          </p:cNvSpPr>
          <p:nvPr/>
        </p:nvSpPr>
        <p:spPr bwMode="auto">
          <a:xfrm>
            <a:off x="533400" y="5365750"/>
            <a:ext cx="7116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next three terms are 80, –160, and 320.</a:t>
            </a:r>
          </a:p>
        </p:txBody>
      </p:sp>
      <p:sp>
        <p:nvSpPr>
          <p:cNvPr id="16391" name="Text Box 1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1a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92" name="Text Box 15"/>
          <p:cNvSpPr txBox="1">
            <a:spLocks noChangeArrowheads="1"/>
          </p:cNvSpPr>
          <p:nvPr/>
        </p:nvSpPr>
        <p:spPr bwMode="auto">
          <a:xfrm>
            <a:off x="822325" y="2590800"/>
            <a:ext cx="3213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5, –10, 20,–40,… </a:t>
            </a:r>
          </a:p>
        </p:txBody>
      </p:sp>
      <p:sp>
        <p:nvSpPr>
          <p:cNvPr id="537616" name="Text Box 16"/>
          <p:cNvSpPr txBox="1">
            <a:spLocks noChangeArrowheads="1"/>
          </p:cNvSpPr>
          <p:nvPr/>
        </p:nvSpPr>
        <p:spPr bwMode="auto">
          <a:xfrm>
            <a:off x="863600" y="3962400"/>
            <a:ext cx="6461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–40             80          –160         320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37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37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37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37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3000"/>
                                        <p:tgtEl>
                                          <p:spTgt spid="537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37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7607" grpId="0"/>
      <p:bldP spid="537612" grpId="0"/>
      <p:bldP spid="537613" grpId="0"/>
      <p:bldP spid="5376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228600" y="1752600"/>
            <a:ext cx="815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Find the next three terms in the geometric sequence.</a:t>
            </a:r>
          </a:p>
        </p:txBody>
      </p:sp>
      <p:sp>
        <p:nvSpPr>
          <p:cNvPr id="17412" name="Text Box 6"/>
          <p:cNvSpPr txBox="1">
            <a:spLocks noChangeArrowheads="1"/>
          </p:cNvSpPr>
          <p:nvPr/>
        </p:nvSpPr>
        <p:spPr bwMode="auto">
          <a:xfrm>
            <a:off x="822325" y="2590800"/>
            <a:ext cx="3103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512, 384, 288,… </a:t>
            </a:r>
          </a:p>
        </p:txBody>
      </p:sp>
      <p:sp>
        <p:nvSpPr>
          <p:cNvPr id="538631" name="Text Box 7"/>
          <p:cNvSpPr txBox="1">
            <a:spLocks noChangeArrowheads="1"/>
          </p:cNvSpPr>
          <p:nvPr/>
        </p:nvSpPr>
        <p:spPr bwMode="auto">
          <a:xfrm>
            <a:off x="838200" y="3140075"/>
            <a:ext cx="7978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Step 1 </a:t>
            </a:r>
            <a:r>
              <a:rPr lang="en-US"/>
              <a:t>Find the value of </a:t>
            </a:r>
            <a:r>
              <a:rPr lang="en-US" i="1"/>
              <a:t>r</a:t>
            </a:r>
            <a:r>
              <a:rPr lang="en-US"/>
              <a:t> by dividing each term by the one before it.</a:t>
            </a:r>
            <a:endParaRPr lang="en-US" b="1"/>
          </a:p>
        </p:txBody>
      </p:sp>
      <p:sp>
        <p:nvSpPr>
          <p:cNvPr id="538633" name="Text Box 9"/>
          <p:cNvSpPr txBox="1">
            <a:spLocks noChangeArrowheads="1"/>
          </p:cNvSpPr>
          <p:nvPr/>
        </p:nvSpPr>
        <p:spPr bwMode="auto">
          <a:xfrm>
            <a:off x="990600" y="4114800"/>
            <a:ext cx="464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512          384           288             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1196975" y="4495800"/>
            <a:ext cx="3638550" cy="304800"/>
            <a:chOff x="754" y="2832"/>
            <a:chExt cx="2292" cy="192"/>
          </a:xfrm>
        </p:grpSpPr>
        <p:sp>
          <p:nvSpPr>
            <p:cNvPr id="17421" name="Arc 11"/>
            <p:cNvSpPr>
              <a:spLocks/>
            </p:cNvSpPr>
            <p:nvPr/>
          </p:nvSpPr>
          <p:spPr bwMode="auto">
            <a:xfrm rot="10800000">
              <a:off x="754" y="2840"/>
              <a:ext cx="1113" cy="184"/>
            </a:xfrm>
            <a:custGeom>
              <a:avLst/>
              <a:gdLst>
                <a:gd name="T0" fmla="*/ 0 w 43025"/>
                <a:gd name="T1" fmla="*/ 1 h 21600"/>
                <a:gd name="T2" fmla="*/ 29 w 43025"/>
                <a:gd name="T3" fmla="*/ 2 h 21600"/>
                <a:gd name="T4" fmla="*/ 14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2" name="Arc 12"/>
            <p:cNvSpPr>
              <a:spLocks/>
            </p:cNvSpPr>
            <p:nvPr/>
          </p:nvSpPr>
          <p:spPr bwMode="auto">
            <a:xfrm rot="10800000">
              <a:off x="1932" y="2832"/>
              <a:ext cx="1114" cy="184"/>
            </a:xfrm>
            <a:custGeom>
              <a:avLst/>
              <a:gdLst>
                <a:gd name="T0" fmla="*/ 0 w 43025"/>
                <a:gd name="T1" fmla="*/ 1 h 21600"/>
                <a:gd name="T2" fmla="*/ 29 w 43025"/>
                <a:gd name="T3" fmla="*/ 2 h 21600"/>
                <a:gd name="T4" fmla="*/ 14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38638" name="Line 14"/>
          <p:cNvSpPr>
            <a:spLocks noChangeShapeType="1"/>
          </p:cNvSpPr>
          <p:nvPr/>
        </p:nvSpPr>
        <p:spPr bwMode="auto">
          <a:xfrm>
            <a:off x="5943600" y="5241925"/>
            <a:ext cx="4032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8639" name="Text Box 15"/>
          <p:cNvSpPr txBox="1">
            <a:spLocks noChangeArrowheads="1"/>
          </p:cNvSpPr>
          <p:nvPr/>
        </p:nvSpPr>
        <p:spPr bwMode="auto">
          <a:xfrm>
            <a:off x="6308725" y="4892675"/>
            <a:ext cx="21859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value of </a:t>
            </a:r>
          </a:p>
          <a:p>
            <a:pPr eaLnBrk="1" hangingPunct="1"/>
            <a:r>
              <a:rPr lang="en-US"/>
              <a:t> </a:t>
            </a:r>
            <a:r>
              <a:rPr lang="en-US" i="1"/>
              <a:t>r</a:t>
            </a:r>
            <a:r>
              <a:rPr lang="en-US"/>
              <a:t> is 0.75.</a:t>
            </a: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600200" y="4953000"/>
            <a:ext cx="2990850" cy="685800"/>
            <a:chOff x="1008" y="3120"/>
            <a:chExt cx="1884" cy="432"/>
          </a:xfrm>
        </p:grpSpPr>
        <p:pic>
          <p:nvPicPr>
            <p:cNvPr id="17419" name="Picture 23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0" y="3120"/>
              <a:ext cx="732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20" name="Picture 24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3120"/>
              <a:ext cx="732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8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8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8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3000"/>
                                        <p:tgtEl>
                                          <p:spTgt spid="538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38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38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386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38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38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38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386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38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8631" grpId="0"/>
      <p:bldP spid="538633" grpId="0"/>
      <p:bldP spid="538638" grpId="0" animBg="1"/>
      <p:bldP spid="53863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228600" y="1752600"/>
            <a:ext cx="815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Find the next three terms in the geometric sequence.</a:t>
            </a:r>
          </a:p>
        </p:txBody>
      </p:sp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722313" y="2590800"/>
            <a:ext cx="3103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512, 384, 288,… </a:t>
            </a:r>
          </a:p>
        </p:txBody>
      </p:sp>
      <p:sp>
        <p:nvSpPr>
          <p:cNvPr id="539656" name="Text Box 8"/>
          <p:cNvSpPr txBox="1">
            <a:spLocks noChangeArrowheads="1"/>
          </p:cNvSpPr>
          <p:nvPr/>
        </p:nvSpPr>
        <p:spPr bwMode="auto">
          <a:xfrm>
            <a:off x="708025" y="3200400"/>
            <a:ext cx="8283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Step 2 </a:t>
            </a:r>
            <a:r>
              <a:rPr lang="en-US"/>
              <a:t>Multiply each term by 0.75 to find the next three terms.</a:t>
            </a:r>
            <a:endParaRPr lang="en-US" b="1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676400" y="4495800"/>
            <a:ext cx="5181600" cy="304800"/>
            <a:chOff x="1056" y="2832"/>
            <a:chExt cx="3264" cy="192"/>
          </a:xfrm>
        </p:grpSpPr>
        <p:sp>
          <p:nvSpPr>
            <p:cNvPr id="18442" name="Arc 10"/>
            <p:cNvSpPr>
              <a:spLocks/>
            </p:cNvSpPr>
            <p:nvPr/>
          </p:nvSpPr>
          <p:spPr bwMode="auto">
            <a:xfrm rot="10800000">
              <a:off x="1056" y="2840"/>
              <a:ext cx="1056" cy="184"/>
            </a:xfrm>
            <a:custGeom>
              <a:avLst/>
              <a:gdLst>
                <a:gd name="T0" fmla="*/ 0 w 43025"/>
                <a:gd name="T1" fmla="*/ 1 h 21600"/>
                <a:gd name="T2" fmla="*/ 26 w 43025"/>
                <a:gd name="T3" fmla="*/ 2 h 21600"/>
                <a:gd name="T4" fmla="*/ 13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3" name="Arc 11"/>
            <p:cNvSpPr>
              <a:spLocks/>
            </p:cNvSpPr>
            <p:nvPr/>
          </p:nvSpPr>
          <p:spPr bwMode="auto">
            <a:xfrm rot="10800000">
              <a:off x="2160" y="2832"/>
              <a:ext cx="1056" cy="184"/>
            </a:xfrm>
            <a:custGeom>
              <a:avLst/>
              <a:gdLst>
                <a:gd name="T0" fmla="*/ 0 w 43025"/>
                <a:gd name="T1" fmla="*/ 1 h 21600"/>
                <a:gd name="T2" fmla="*/ 26 w 43025"/>
                <a:gd name="T3" fmla="*/ 2 h 21600"/>
                <a:gd name="T4" fmla="*/ 13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4" name="Arc 12"/>
            <p:cNvSpPr>
              <a:spLocks/>
            </p:cNvSpPr>
            <p:nvPr/>
          </p:nvSpPr>
          <p:spPr bwMode="auto">
            <a:xfrm rot="10800000">
              <a:off x="3264" y="2832"/>
              <a:ext cx="1056" cy="184"/>
            </a:xfrm>
            <a:custGeom>
              <a:avLst/>
              <a:gdLst>
                <a:gd name="T0" fmla="*/ 0 w 43025"/>
                <a:gd name="T1" fmla="*/ 1 h 21600"/>
                <a:gd name="T2" fmla="*/ 26 w 43025"/>
                <a:gd name="T3" fmla="*/ 2 h 21600"/>
                <a:gd name="T4" fmla="*/ 13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39661" name="Text Box 13"/>
          <p:cNvSpPr txBox="1">
            <a:spLocks noChangeArrowheads="1"/>
          </p:cNvSpPr>
          <p:nvPr/>
        </p:nvSpPr>
        <p:spPr bwMode="auto">
          <a:xfrm>
            <a:off x="1900238" y="4879975"/>
            <a:ext cx="5186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3333FF"/>
                </a:solidFill>
                <a:sym typeface="Symbol" pitchFamily="18" charset="2"/>
              </a:rPr>
              <a:t></a:t>
            </a:r>
            <a:r>
              <a:rPr lang="en-US">
                <a:solidFill>
                  <a:srgbClr val="3333FF"/>
                </a:solidFill>
              </a:rPr>
              <a:t>0.75         </a:t>
            </a:r>
            <a:r>
              <a:rPr lang="en-US">
                <a:solidFill>
                  <a:srgbClr val="3333FF"/>
                </a:solidFill>
                <a:sym typeface="Symbol" pitchFamily="18" charset="2"/>
              </a:rPr>
              <a:t></a:t>
            </a:r>
            <a:r>
              <a:rPr lang="en-US">
                <a:solidFill>
                  <a:srgbClr val="3333FF"/>
                </a:solidFill>
              </a:rPr>
              <a:t>0.75        </a:t>
            </a:r>
            <a:r>
              <a:rPr lang="en-US">
                <a:solidFill>
                  <a:srgbClr val="3333FF"/>
                </a:solidFill>
                <a:sym typeface="Symbol" pitchFamily="18" charset="2"/>
              </a:rPr>
              <a:t></a:t>
            </a:r>
            <a:r>
              <a:rPr lang="en-US">
                <a:solidFill>
                  <a:srgbClr val="3333FF"/>
                </a:solidFill>
              </a:rPr>
              <a:t>0.75</a:t>
            </a:r>
          </a:p>
        </p:txBody>
      </p:sp>
      <p:sp>
        <p:nvSpPr>
          <p:cNvPr id="539662" name="Text Box 14"/>
          <p:cNvSpPr txBox="1">
            <a:spLocks noChangeArrowheads="1"/>
          </p:cNvSpPr>
          <p:nvPr/>
        </p:nvSpPr>
        <p:spPr bwMode="auto">
          <a:xfrm>
            <a:off x="747713" y="5486400"/>
            <a:ext cx="7421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next three terms are 216, 162, and 121.5.</a:t>
            </a:r>
          </a:p>
        </p:txBody>
      </p:sp>
      <p:sp>
        <p:nvSpPr>
          <p:cNvPr id="539663" name="Text Box 15"/>
          <p:cNvSpPr txBox="1">
            <a:spLocks noChangeArrowheads="1"/>
          </p:cNvSpPr>
          <p:nvPr/>
        </p:nvSpPr>
        <p:spPr bwMode="auto">
          <a:xfrm>
            <a:off x="1066800" y="3962400"/>
            <a:ext cx="6683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288            216          162         121.5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39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39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39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39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3000"/>
                                        <p:tgtEl>
                                          <p:spTgt spid="539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39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9656" grpId="0"/>
      <p:bldP spid="539661" grpId="0"/>
      <p:bldP spid="539662" grpId="0"/>
      <p:bldP spid="53966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11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067050"/>
            <a:ext cx="470535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1155" name="Text Box 3"/>
          <p:cNvSpPr txBox="1">
            <a:spLocks noChangeArrowheads="1"/>
          </p:cNvSpPr>
          <p:nvPr/>
        </p:nvSpPr>
        <p:spPr bwMode="auto">
          <a:xfrm>
            <a:off x="914400" y="2667000"/>
            <a:ext cx="2895600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The pattern in the table shows that to get the </a:t>
            </a:r>
            <a:r>
              <a:rPr lang="en-US" i="1"/>
              <a:t>n</a:t>
            </a:r>
            <a:r>
              <a:rPr lang="en-US"/>
              <a:t>th term, multiply the first term by the common ratio raised to the power </a:t>
            </a:r>
            <a:r>
              <a:rPr lang="en-US" i="1"/>
              <a:t>n</a:t>
            </a:r>
            <a:r>
              <a:rPr lang="en-US"/>
              <a:t> – 1. 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38200" y="1282700"/>
            <a:ext cx="7848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To find the output </a:t>
            </a:r>
            <a:r>
              <a:rPr lang="en-US" i="1"/>
              <a:t>a</a:t>
            </a:r>
            <a:r>
              <a:rPr lang="en-US" i="1" baseline="-25000"/>
              <a:t>n</a:t>
            </a:r>
            <a:r>
              <a:rPr lang="en-US"/>
              <a:t> of a geometric sequence when </a:t>
            </a:r>
            <a:r>
              <a:rPr lang="en-US" i="1"/>
              <a:t>n</a:t>
            </a:r>
            <a:r>
              <a:rPr lang="en-US"/>
              <a:t> is a large number, you need an equation, or function rule.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1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61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115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5"/>
          <p:cNvSpPr txBox="1">
            <a:spLocks noChangeArrowheads="1"/>
          </p:cNvSpPr>
          <p:nvPr/>
        </p:nvSpPr>
        <p:spPr bwMode="auto">
          <a:xfrm>
            <a:off x="838200" y="1600200"/>
            <a:ext cx="75977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If the first term of a geometric sequence is </a:t>
            </a:r>
            <a:r>
              <a:rPr lang="en-US" i="1"/>
              <a:t>a</a:t>
            </a:r>
            <a:r>
              <a:rPr lang="en-US" baseline="-25000"/>
              <a:t>1</a:t>
            </a:r>
            <a:r>
              <a:rPr lang="en-US"/>
              <a:t>, the </a:t>
            </a:r>
            <a:r>
              <a:rPr lang="en-US" i="1"/>
              <a:t>n</a:t>
            </a:r>
            <a:r>
              <a:rPr lang="en-US"/>
              <a:t>th term is </a:t>
            </a:r>
            <a:r>
              <a:rPr lang="en-US" i="1"/>
              <a:t>a</a:t>
            </a:r>
            <a:r>
              <a:rPr lang="en-US" i="1" baseline="-25000"/>
              <a:t>n</a:t>
            </a:r>
            <a:r>
              <a:rPr lang="en-US" i="1"/>
              <a:t> , </a:t>
            </a:r>
            <a:r>
              <a:rPr lang="en-US"/>
              <a:t>and the common ratio is </a:t>
            </a:r>
            <a:r>
              <a:rPr lang="en-US" i="1"/>
              <a:t>r</a:t>
            </a:r>
            <a:r>
              <a:rPr lang="en-US"/>
              <a:t>, then  </a:t>
            </a:r>
          </a:p>
        </p:txBody>
      </p:sp>
      <p:sp>
        <p:nvSpPr>
          <p:cNvPr id="20483" name="Text Box 6"/>
          <p:cNvSpPr txBox="1">
            <a:spLocks noChangeArrowheads="1"/>
          </p:cNvSpPr>
          <p:nvPr/>
        </p:nvSpPr>
        <p:spPr bwMode="auto">
          <a:xfrm>
            <a:off x="2879725" y="3155950"/>
            <a:ext cx="27003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600" i="1">
                <a:solidFill>
                  <a:srgbClr val="808080"/>
                </a:solidFill>
              </a:rPr>
              <a:t>a</a:t>
            </a:r>
            <a:r>
              <a:rPr lang="en-US" sz="3600" i="1" baseline="-25000">
                <a:solidFill>
                  <a:srgbClr val="FF0000"/>
                </a:solidFill>
              </a:rPr>
              <a:t>n</a:t>
            </a:r>
            <a:r>
              <a:rPr lang="en-US" sz="3600" i="1"/>
              <a:t> </a:t>
            </a:r>
            <a:r>
              <a:rPr lang="en-US" sz="3600" i="1">
                <a:solidFill>
                  <a:srgbClr val="808080"/>
                </a:solidFill>
              </a:rPr>
              <a:t>=</a:t>
            </a:r>
            <a:r>
              <a:rPr lang="en-US" sz="3600" i="1"/>
              <a:t> </a:t>
            </a:r>
            <a:r>
              <a:rPr lang="en-US" sz="3600" i="1">
                <a:solidFill>
                  <a:srgbClr val="33CC33"/>
                </a:solidFill>
              </a:rPr>
              <a:t>a</a:t>
            </a:r>
            <a:r>
              <a:rPr lang="en-US" sz="3600" baseline="-25000">
                <a:solidFill>
                  <a:srgbClr val="33CC33"/>
                </a:solidFill>
              </a:rPr>
              <a:t>1</a:t>
            </a:r>
            <a:r>
              <a:rPr lang="en-US" sz="3600" i="1">
                <a:solidFill>
                  <a:srgbClr val="3333FF"/>
                </a:solidFill>
              </a:rPr>
              <a:t>r</a:t>
            </a:r>
            <a:r>
              <a:rPr lang="en-US" sz="3600" i="1" baseline="30000">
                <a:solidFill>
                  <a:srgbClr val="FF0000"/>
                </a:solidFill>
              </a:rPr>
              <a:t>n</a:t>
            </a:r>
            <a:r>
              <a:rPr lang="en-US" sz="3600" i="1" baseline="30000">
                <a:solidFill>
                  <a:srgbClr val="3333FF"/>
                </a:solidFill>
              </a:rPr>
              <a:t>–</a:t>
            </a:r>
            <a:r>
              <a:rPr lang="en-US" sz="3600" baseline="30000">
                <a:solidFill>
                  <a:srgbClr val="3333FF"/>
                </a:solidFill>
              </a:rPr>
              <a:t>1</a:t>
            </a:r>
            <a:r>
              <a:rPr lang="en-US" sz="3600" i="1" baseline="30000"/>
              <a:t> </a:t>
            </a:r>
            <a:endParaRPr lang="en-US" sz="3600"/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905000" y="3581400"/>
            <a:ext cx="5627688" cy="990600"/>
            <a:chOff x="823" y="2640"/>
            <a:chExt cx="3545" cy="624"/>
          </a:xfrm>
        </p:grpSpPr>
        <p:sp>
          <p:nvSpPr>
            <p:cNvPr id="20485" name="Text Box 7"/>
            <p:cNvSpPr txBox="1">
              <a:spLocks noChangeArrowheads="1"/>
            </p:cNvSpPr>
            <p:nvPr/>
          </p:nvSpPr>
          <p:spPr bwMode="auto">
            <a:xfrm>
              <a:off x="823" y="2976"/>
              <a:ext cx="9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i="1">
                  <a:solidFill>
                    <a:srgbClr val="FF0000"/>
                  </a:solidFill>
                </a:rPr>
                <a:t>n</a:t>
              </a:r>
              <a:r>
                <a:rPr lang="en-US">
                  <a:solidFill>
                    <a:srgbClr val="FF0000"/>
                  </a:solidFill>
                </a:rPr>
                <a:t>th term</a:t>
              </a:r>
              <a:endParaRPr lang="en-US" i="1">
                <a:solidFill>
                  <a:srgbClr val="FF0000"/>
                </a:solidFill>
              </a:endParaRPr>
            </a:p>
          </p:txBody>
        </p:sp>
        <p:sp>
          <p:nvSpPr>
            <p:cNvPr id="20486" name="Line 8"/>
            <p:cNvSpPr>
              <a:spLocks noChangeShapeType="1"/>
            </p:cNvSpPr>
            <p:nvPr/>
          </p:nvSpPr>
          <p:spPr bwMode="auto">
            <a:xfrm flipV="1">
              <a:off x="1255" y="2784"/>
              <a:ext cx="384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7" name="Text Box 9"/>
            <p:cNvSpPr txBox="1">
              <a:spLocks noChangeArrowheads="1"/>
            </p:cNvSpPr>
            <p:nvPr/>
          </p:nvSpPr>
          <p:spPr bwMode="auto">
            <a:xfrm>
              <a:off x="1869" y="2976"/>
              <a:ext cx="8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33CC33"/>
                  </a:solidFill>
                </a:rPr>
                <a:t>1</a:t>
              </a:r>
              <a:r>
                <a:rPr lang="en-US" baseline="30000">
                  <a:solidFill>
                    <a:srgbClr val="33CC33"/>
                  </a:solidFill>
                </a:rPr>
                <a:t>st</a:t>
              </a:r>
              <a:r>
                <a:rPr lang="en-US">
                  <a:solidFill>
                    <a:srgbClr val="33CC33"/>
                  </a:solidFill>
                </a:rPr>
                <a:t> term</a:t>
              </a:r>
            </a:p>
          </p:txBody>
        </p:sp>
        <p:sp>
          <p:nvSpPr>
            <p:cNvPr id="20488" name="Text Box 10"/>
            <p:cNvSpPr txBox="1">
              <a:spLocks noChangeArrowheads="1"/>
            </p:cNvSpPr>
            <p:nvPr/>
          </p:nvSpPr>
          <p:spPr bwMode="auto">
            <a:xfrm>
              <a:off x="2877" y="2976"/>
              <a:ext cx="149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3333FF"/>
                  </a:solidFill>
                </a:rPr>
                <a:t>Common ratio</a:t>
              </a:r>
            </a:p>
          </p:txBody>
        </p:sp>
        <p:sp>
          <p:nvSpPr>
            <p:cNvPr id="20489" name="Line 11"/>
            <p:cNvSpPr>
              <a:spLocks noChangeShapeType="1"/>
            </p:cNvSpPr>
            <p:nvPr/>
          </p:nvSpPr>
          <p:spPr bwMode="auto">
            <a:xfrm flipH="1" flipV="1">
              <a:off x="2599" y="2640"/>
              <a:ext cx="528" cy="384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0" name="Line 12"/>
            <p:cNvSpPr>
              <a:spLocks noChangeShapeType="1"/>
            </p:cNvSpPr>
            <p:nvPr/>
          </p:nvSpPr>
          <p:spPr bwMode="auto">
            <a:xfrm flipV="1">
              <a:off x="2119" y="2736"/>
              <a:ext cx="144" cy="24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800" y="1219200"/>
            <a:ext cx="8229600" cy="4800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/>
            <a:r>
              <a:rPr lang="en-US" altLang="en-US" sz="2800" b="1" dirty="0">
                <a:solidFill>
                  <a:srgbClr val="3333CC"/>
                </a:solidFill>
              </a:rPr>
              <a:t>Warm Up</a:t>
            </a:r>
          </a:p>
          <a:p>
            <a:pPr marL="342900" indent="-342900">
              <a:lnSpc>
                <a:spcPct val="135000"/>
              </a:lnSpc>
            </a:pPr>
            <a:r>
              <a:rPr lang="en-US" altLang="en-US" sz="2800" b="1" dirty="0"/>
              <a:t>Find the value of each expression. </a:t>
            </a:r>
          </a:p>
          <a:p>
            <a:pPr marL="342900" indent="-342900"/>
            <a:endParaRPr lang="en-US" altLang="en-US" sz="2800" b="1" dirty="0">
              <a:solidFill>
                <a:srgbClr val="3333CC"/>
              </a:solidFill>
            </a:endParaRPr>
          </a:p>
          <a:p>
            <a:pPr marL="342900" indent="-342900"/>
            <a:endParaRPr lang="en-US" altLang="en-US" sz="2800" b="1" dirty="0">
              <a:sym typeface="Symbol" pitchFamily="18" charset="2"/>
            </a:endParaRPr>
          </a:p>
          <a:p>
            <a:pPr marL="342900" indent="-342900">
              <a:buFontTx/>
              <a:buChar char="•"/>
            </a:pPr>
            <a:endParaRPr lang="en-US" altLang="en-US" sz="2800" b="1" dirty="0">
              <a:sym typeface="Symbol" pitchFamily="18" charset="2"/>
            </a:endParaRPr>
          </a:p>
          <a:p>
            <a:pPr marL="342900" indent="-342900">
              <a:buFontTx/>
              <a:buChar char="•"/>
            </a:pPr>
            <a:endParaRPr lang="en-US" altLang="en-US" sz="2800" b="1" dirty="0">
              <a:sym typeface="Symbol" pitchFamily="18" charset="2"/>
            </a:endParaRPr>
          </a:p>
          <a:p>
            <a:pPr marL="342900" indent="-342900"/>
            <a:r>
              <a:rPr lang="en-US" altLang="en-US" sz="2800" b="1" i="1" dirty="0">
                <a:sym typeface="Symbol" pitchFamily="18" charset="2"/>
              </a:rPr>
              <a:t> </a:t>
            </a:r>
            <a:endParaRPr lang="en-US" altLang="en-US" sz="2800" b="1" dirty="0">
              <a:sym typeface="Symbol" pitchFamily="18" charset="2"/>
            </a:endParaRPr>
          </a:p>
          <a:p>
            <a:pPr marL="342900" indent="-342900"/>
            <a:r>
              <a:rPr lang="en-US" altLang="en-US" sz="2800" baseline="30000" dirty="0">
                <a:sym typeface="Symbol" pitchFamily="18" charset="2"/>
              </a:rPr>
              <a:t> </a:t>
            </a:r>
            <a:r>
              <a:rPr lang="en-US" altLang="en-US" sz="2800" dirty="0">
                <a:sym typeface="Symbol" pitchFamily="18" charset="2"/>
              </a:rPr>
              <a:t>  </a:t>
            </a:r>
          </a:p>
          <a:p>
            <a:pPr marL="342900" indent="-342900">
              <a:lnSpc>
                <a:spcPct val="150000"/>
              </a:lnSpc>
            </a:pPr>
            <a:r>
              <a:rPr lang="en-US" altLang="en-US" sz="2800" dirty="0">
                <a:sym typeface="Symbol" pitchFamily="18" charset="2"/>
              </a:rPr>
              <a:t> </a:t>
            </a:r>
          </a:p>
          <a:p>
            <a:pPr marL="342900" indent="-342900">
              <a:buFontTx/>
              <a:buChar char="•"/>
            </a:pPr>
            <a:endParaRPr lang="en-US" altLang="en-US" sz="2800" b="1" dirty="0">
              <a:sym typeface="Symbol" pitchFamily="18" charset="2"/>
            </a:endParaRPr>
          </a:p>
          <a:p>
            <a:pPr marL="342900" indent="-342900">
              <a:lnSpc>
                <a:spcPct val="50000"/>
              </a:lnSpc>
            </a:pPr>
            <a:endParaRPr lang="en-US" altLang="en-US" sz="2800" b="1" dirty="0">
              <a:sym typeface="Symbol" pitchFamily="18" charset="2"/>
            </a:endParaRPr>
          </a:p>
          <a:p>
            <a:pPr marL="342900" indent="-342900">
              <a:buFontTx/>
              <a:buChar char="•"/>
            </a:pPr>
            <a:endParaRPr lang="en-US" altLang="en-US" sz="2800" dirty="0">
              <a:sym typeface="Symbol" pitchFamily="18" charset="2"/>
            </a:endParaRPr>
          </a:p>
          <a:p>
            <a:pPr marL="342900" indent="-342900">
              <a:lnSpc>
                <a:spcPct val="140000"/>
              </a:lnSpc>
            </a:pPr>
            <a:endParaRPr lang="en-US" altLang="en-US" b="1" dirty="0">
              <a:sym typeface="Symbol" pitchFamily="18" charset="2"/>
            </a:endParaRPr>
          </a:p>
          <a:p>
            <a:pPr marL="342900" indent="-342900">
              <a:lnSpc>
                <a:spcPct val="140000"/>
              </a:lnSpc>
            </a:pPr>
            <a:endParaRPr lang="en-US" altLang="en-US" sz="2800" b="1" dirty="0">
              <a:sym typeface="Symbol" pitchFamily="18" charset="2"/>
            </a:endParaRPr>
          </a:p>
          <a:p>
            <a:pPr marL="342900" indent="-342900"/>
            <a:r>
              <a:rPr lang="en-US" altLang="en-US" sz="2800" dirty="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3075" name="Text Box 137"/>
          <p:cNvSpPr txBox="1">
            <a:spLocks noChangeArrowheads="1"/>
          </p:cNvSpPr>
          <p:nvPr/>
        </p:nvSpPr>
        <p:spPr bwMode="auto">
          <a:xfrm>
            <a:off x="457200" y="2833688"/>
            <a:ext cx="1371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smtClean="0"/>
              <a:t>1. </a:t>
            </a:r>
            <a:r>
              <a:rPr lang="en-US" sz="2800" dirty="0" smtClean="0"/>
              <a:t>2</a:t>
            </a:r>
            <a:r>
              <a:rPr lang="en-US" sz="2800" baseline="30000" dirty="0" smtClean="0"/>
              <a:t>5</a:t>
            </a:r>
            <a:endParaRPr lang="en-US" sz="2800" b="1" dirty="0"/>
          </a:p>
        </p:txBody>
      </p:sp>
      <p:sp>
        <p:nvSpPr>
          <p:cNvPr id="3076" name="Text Box 138"/>
          <p:cNvSpPr txBox="1">
            <a:spLocks noChangeArrowheads="1"/>
          </p:cNvSpPr>
          <p:nvPr/>
        </p:nvSpPr>
        <p:spPr bwMode="auto">
          <a:xfrm>
            <a:off x="4419600" y="2833688"/>
            <a:ext cx="12207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 b="1" dirty="0"/>
              <a:t>2. </a:t>
            </a:r>
            <a:r>
              <a:rPr lang="en-US" sz="2800" dirty="0"/>
              <a:t>2</a:t>
            </a:r>
            <a:r>
              <a:rPr lang="en-US" sz="2800" baseline="30000" dirty="0"/>
              <a:t>–5</a:t>
            </a:r>
          </a:p>
        </p:txBody>
      </p:sp>
      <p:sp>
        <p:nvSpPr>
          <p:cNvPr id="3077" name="Text Box 139"/>
          <p:cNvSpPr txBox="1">
            <a:spLocks noChangeArrowheads="1"/>
          </p:cNvSpPr>
          <p:nvPr/>
        </p:nvSpPr>
        <p:spPr bwMode="auto">
          <a:xfrm>
            <a:off x="465138" y="3581400"/>
            <a:ext cx="14176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 b="1" dirty="0"/>
              <a:t>3. </a:t>
            </a:r>
            <a:r>
              <a:rPr lang="en-US" sz="2800" dirty="0"/>
              <a:t>–3</a:t>
            </a:r>
            <a:r>
              <a:rPr lang="en-US" sz="2800" baseline="30000" dirty="0"/>
              <a:t>4</a:t>
            </a:r>
            <a:r>
              <a:rPr lang="en-US" sz="2800" i="1" dirty="0"/>
              <a:t> </a:t>
            </a:r>
            <a:endParaRPr lang="en-US" sz="2800" b="1" dirty="0"/>
          </a:p>
        </p:txBody>
      </p:sp>
      <p:sp>
        <p:nvSpPr>
          <p:cNvPr id="3078" name="Text Box 140"/>
          <p:cNvSpPr txBox="1">
            <a:spLocks noChangeArrowheads="1"/>
          </p:cNvSpPr>
          <p:nvPr/>
        </p:nvSpPr>
        <p:spPr bwMode="auto">
          <a:xfrm>
            <a:off x="4492625" y="3581400"/>
            <a:ext cx="17383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 b="1" dirty="0"/>
              <a:t>4. </a:t>
            </a:r>
            <a:r>
              <a:rPr lang="en-US" sz="2800" dirty="0"/>
              <a:t>(–3)</a:t>
            </a:r>
            <a:r>
              <a:rPr lang="en-US" sz="2800" baseline="30000" dirty="0"/>
              <a:t>4</a:t>
            </a:r>
            <a:r>
              <a:rPr lang="en-US" sz="2800" b="1" dirty="0"/>
              <a:t> </a:t>
            </a:r>
          </a:p>
        </p:txBody>
      </p:sp>
      <p:sp>
        <p:nvSpPr>
          <p:cNvPr id="7321" name="Text Box 153"/>
          <p:cNvSpPr txBox="1">
            <a:spLocks noChangeArrowheads="1"/>
          </p:cNvSpPr>
          <p:nvPr/>
        </p:nvSpPr>
        <p:spPr bwMode="auto">
          <a:xfrm>
            <a:off x="1724025" y="2833688"/>
            <a:ext cx="635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</a:rPr>
              <a:t>32</a:t>
            </a:r>
          </a:p>
        </p:txBody>
      </p:sp>
      <p:sp>
        <p:nvSpPr>
          <p:cNvPr id="3080" name="Text Box 154"/>
          <p:cNvSpPr txBox="1">
            <a:spLocks noChangeArrowheads="1"/>
          </p:cNvSpPr>
          <p:nvPr/>
        </p:nvSpPr>
        <p:spPr bwMode="auto">
          <a:xfrm>
            <a:off x="471488" y="4357688"/>
            <a:ext cx="18700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 b="1" dirty="0"/>
              <a:t>5. </a:t>
            </a:r>
            <a:r>
              <a:rPr lang="en-US" sz="2800" dirty="0"/>
              <a:t>(0.2)</a:t>
            </a:r>
            <a:r>
              <a:rPr lang="en-US" sz="2800" baseline="30000" dirty="0"/>
              <a:t>3</a:t>
            </a:r>
            <a:r>
              <a:rPr lang="en-US" sz="2800" i="1" dirty="0"/>
              <a:t> </a:t>
            </a:r>
            <a:endParaRPr lang="en-US" sz="2800" b="1" dirty="0"/>
          </a:p>
        </p:txBody>
      </p:sp>
      <p:sp>
        <p:nvSpPr>
          <p:cNvPr id="3081" name="Text Box 155"/>
          <p:cNvSpPr txBox="1">
            <a:spLocks noChangeArrowheads="1"/>
          </p:cNvSpPr>
          <p:nvPr/>
        </p:nvSpPr>
        <p:spPr bwMode="auto">
          <a:xfrm>
            <a:off x="4495800" y="4357688"/>
            <a:ext cx="2092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 b="1" dirty="0"/>
              <a:t>6. </a:t>
            </a:r>
            <a:r>
              <a:rPr lang="en-US" sz="2800" dirty="0"/>
              <a:t>7(–4)</a:t>
            </a:r>
            <a:r>
              <a:rPr lang="en-US" sz="2800" baseline="30000" dirty="0"/>
              <a:t>2</a:t>
            </a:r>
            <a:r>
              <a:rPr lang="en-US" sz="2800" dirty="0"/>
              <a:t> </a:t>
            </a:r>
            <a:r>
              <a:rPr lang="en-US" sz="2800" i="1" dirty="0"/>
              <a:t> </a:t>
            </a:r>
            <a:endParaRPr lang="en-US" sz="2800" b="1" dirty="0"/>
          </a:p>
        </p:txBody>
      </p:sp>
      <p:sp>
        <p:nvSpPr>
          <p:cNvPr id="7324" name="Text Box 156"/>
          <p:cNvSpPr txBox="1">
            <a:spLocks noChangeArrowheads="1"/>
          </p:cNvSpPr>
          <p:nvPr/>
        </p:nvSpPr>
        <p:spPr bwMode="auto">
          <a:xfrm>
            <a:off x="1882775" y="3581400"/>
            <a:ext cx="8604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</a:rPr>
              <a:t>–81</a:t>
            </a:r>
          </a:p>
        </p:txBody>
      </p:sp>
      <p:sp>
        <p:nvSpPr>
          <p:cNvPr id="7325" name="Text Box 157"/>
          <p:cNvSpPr txBox="1">
            <a:spLocks noChangeArrowheads="1"/>
          </p:cNvSpPr>
          <p:nvPr/>
        </p:nvSpPr>
        <p:spPr bwMode="auto">
          <a:xfrm>
            <a:off x="6399213" y="3595688"/>
            <a:ext cx="7604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</a:rPr>
              <a:t>81 </a:t>
            </a:r>
          </a:p>
        </p:txBody>
      </p:sp>
      <p:sp>
        <p:nvSpPr>
          <p:cNvPr id="7326" name="Text Box 158"/>
          <p:cNvSpPr txBox="1">
            <a:spLocks noChangeArrowheads="1"/>
          </p:cNvSpPr>
          <p:nvPr/>
        </p:nvSpPr>
        <p:spPr bwMode="auto">
          <a:xfrm>
            <a:off x="6551613" y="4386263"/>
            <a:ext cx="9858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</a:rPr>
              <a:t>112 </a:t>
            </a:r>
          </a:p>
        </p:txBody>
      </p:sp>
      <p:sp>
        <p:nvSpPr>
          <p:cNvPr id="7327" name="Text Box 159"/>
          <p:cNvSpPr txBox="1">
            <a:spLocks noChangeArrowheads="1"/>
          </p:cNvSpPr>
          <p:nvPr/>
        </p:nvSpPr>
        <p:spPr bwMode="auto">
          <a:xfrm>
            <a:off x="2362200" y="4376738"/>
            <a:ext cx="12144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</a:rPr>
              <a:t>0.008</a:t>
            </a:r>
          </a:p>
        </p:txBody>
      </p:sp>
      <p:pic>
        <p:nvPicPr>
          <p:cNvPr id="3086" name="Picture 16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972050"/>
            <a:ext cx="10858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7" name="Text Box 161"/>
          <p:cNvSpPr txBox="1">
            <a:spLocks noChangeArrowheads="1"/>
          </p:cNvSpPr>
          <p:nvPr/>
        </p:nvSpPr>
        <p:spPr bwMode="auto">
          <a:xfrm>
            <a:off x="465138" y="5133975"/>
            <a:ext cx="565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 b="1"/>
              <a:t>7.</a:t>
            </a:r>
          </a:p>
        </p:txBody>
      </p:sp>
      <p:sp>
        <p:nvSpPr>
          <p:cNvPr id="3088" name="Text Box 162"/>
          <p:cNvSpPr txBox="1">
            <a:spLocks noChangeArrowheads="1"/>
          </p:cNvSpPr>
          <p:nvPr/>
        </p:nvSpPr>
        <p:spPr bwMode="auto">
          <a:xfrm>
            <a:off x="4497388" y="5133975"/>
            <a:ext cx="24209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 b="1" dirty="0"/>
              <a:t>8. </a:t>
            </a:r>
            <a:r>
              <a:rPr lang="en-US" sz="2800" dirty="0"/>
              <a:t>12(–0.4)</a:t>
            </a:r>
            <a:r>
              <a:rPr lang="en-US" sz="2800" baseline="30000" dirty="0"/>
              <a:t>3</a:t>
            </a:r>
            <a:endParaRPr lang="en-US" sz="2800" b="1" dirty="0"/>
          </a:p>
        </p:txBody>
      </p:sp>
      <p:pic>
        <p:nvPicPr>
          <p:cNvPr id="7331" name="Picture 16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709863"/>
            <a:ext cx="4572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32" name="Picture 164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0" y="5057775"/>
            <a:ext cx="2667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33" name="Text Box 165"/>
          <p:cNvSpPr txBox="1">
            <a:spLocks noChangeArrowheads="1"/>
          </p:cNvSpPr>
          <p:nvPr/>
        </p:nvSpPr>
        <p:spPr bwMode="auto">
          <a:xfrm>
            <a:off x="7018338" y="5153025"/>
            <a:ext cx="14398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</a:rPr>
              <a:t>–0.768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21" grpId="0"/>
      <p:bldP spid="7324" grpId="0"/>
      <p:bldP spid="7325" grpId="0"/>
      <p:bldP spid="7326" grpId="0"/>
      <p:bldP spid="7327" grpId="0"/>
      <p:bldP spid="733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2A: Finding the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n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th Term of a Geometric Sequence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1507" name="Text Box 6"/>
          <p:cNvSpPr txBox="1">
            <a:spLocks noChangeArrowheads="1"/>
          </p:cNvSpPr>
          <p:nvPr/>
        </p:nvSpPr>
        <p:spPr bwMode="auto">
          <a:xfrm>
            <a:off x="609600" y="1828800"/>
            <a:ext cx="8321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The first term of a geometric sequence is 500, and the common ratio is 0.2. What is the 7th term of the sequence? </a:t>
            </a:r>
          </a:p>
        </p:txBody>
      </p:sp>
      <p:sp>
        <p:nvSpPr>
          <p:cNvPr id="544776" name="Text Box 8"/>
          <p:cNvSpPr txBox="1">
            <a:spLocks noChangeArrowheads="1"/>
          </p:cNvSpPr>
          <p:nvPr/>
        </p:nvSpPr>
        <p:spPr bwMode="auto">
          <a:xfrm>
            <a:off x="1598613" y="3276600"/>
            <a:ext cx="1858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/>
              <a:t>a</a:t>
            </a:r>
            <a:r>
              <a:rPr lang="en-US" i="1" baseline="-25000">
                <a:solidFill>
                  <a:srgbClr val="FF0000"/>
                </a:solidFill>
              </a:rPr>
              <a:t>n</a:t>
            </a:r>
            <a:r>
              <a:rPr lang="en-US" i="1"/>
              <a:t> = </a:t>
            </a:r>
            <a:r>
              <a:rPr lang="en-US" i="1">
                <a:solidFill>
                  <a:srgbClr val="33CC33"/>
                </a:solidFill>
              </a:rPr>
              <a:t>a</a:t>
            </a:r>
            <a:r>
              <a:rPr lang="en-US" baseline="-25000">
                <a:solidFill>
                  <a:srgbClr val="33CC33"/>
                </a:solidFill>
              </a:rPr>
              <a:t>1</a:t>
            </a:r>
            <a:r>
              <a:rPr lang="en-US" i="1">
                <a:solidFill>
                  <a:srgbClr val="3333FF"/>
                </a:solidFill>
              </a:rPr>
              <a:t>r</a:t>
            </a:r>
            <a:r>
              <a:rPr lang="en-US" i="1" baseline="30000">
                <a:solidFill>
                  <a:srgbClr val="FF0000"/>
                </a:solidFill>
              </a:rPr>
              <a:t>n</a:t>
            </a:r>
            <a:r>
              <a:rPr lang="en-US" i="1" baseline="30000"/>
              <a:t>–</a:t>
            </a:r>
            <a:r>
              <a:rPr lang="en-US" baseline="30000"/>
              <a:t>1</a:t>
            </a:r>
            <a:r>
              <a:rPr lang="en-US" i="1" baseline="30000"/>
              <a:t> </a:t>
            </a:r>
            <a:endParaRPr lang="en-US"/>
          </a:p>
        </p:txBody>
      </p:sp>
      <p:sp>
        <p:nvSpPr>
          <p:cNvPr id="544777" name="Text Box 9"/>
          <p:cNvSpPr txBox="1">
            <a:spLocks noChangeArrowheads="1"/>
          </p:cNvSpPr>
          <p:nvPr/>
        </p:nvSpPr>
        <p:spPr bwMode="auto">
          <a:xfrm>
            <a:off x="4327525" y="3319463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544778" name="Text Box 10"/>
          <p:cNvSpPr txBox="1">
            <a:spLocks noChangeArrowheads="1"/>
          </p:cNvSpPr>
          <p:nvPr/>
        </p:nvSpPr>
        <p:spPr bwMode="auto">
          <a:xfrm>
            <a:off x="1600200" y="3886200"/>
            <a:ext cx="2773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/>
              <a:t>a</a:t>
            </a:r>
            <a:r>
              <a:rPr lang="en-US" i="1" baseline="-25000">
                <a:solidFill>
                  <a:srgbClr val="FF0000"/>
                </a:solidFill>
              </a:rPr>
              <a:t>7</a:t>
            </a:r>
            <a:r>
              <a:rPr lang="en-US" i="1"/>
              <a:t> = </a:t>
            </a:r>
            <a:r>
              <a:rPr lang="en-US">
                <a:solidFill>
                  <a:srgbClr val="33CC33"/>
                </a:solidFill>
              </a:rPr>
              <a:t>500</a:t>
            </a:r>
            <a:r>
              <a:rPr lang="en-US">
                <a:solidFill>
                  <a:srgbClr val="3333FF"/>
                </a:solidFill>
              </a:rPr>
              <a:t>(0.2)</a:t>
            </a:r>
            <a:r>
              <a:rPr lang="en-US" baseline="30000">
                <a:solidFill>
                  <a:srgbClr val="FF0000"/>
                </a:solidFill>
              </a:rPr>
              <a:t>7</a:t>
            </a:r>
            <a:r>
              <a:rPr lang="en-US" i="1" baseline="30000"/>
              <a:t>–</a:t>
            </a:r>
            <a:r>
              <a:rPr lang="en-US" baseline="30000"/>
              <a:t>1</a:t>
            </a:r>
            <a:r>
              <a:rPr lang="en-US" i="1" baseline="30000"/>
              <a:t> </a:t>
            </a:r>
            <a:endParaRPr lang="en-US"/>
          </a:p>
        </p:txBody>
      </p:sp>
      <p:sp>
        <p:nvSpPr>
          <p:cNvPr id="544779" name="Text Box 11"/>
          <p:cNvSpPr txBox="1">
            <a:spLocks noChangeArrowheads="1"/>
          </p:cNvSpPr>
          <p:nvPr/>
        </p:nvSpPr>
        <p:spPr bwMode="auto">
          <a:xfrm>
            <a:off x="4332288" y="3906838"/>
            <a:ext cx="4740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Substitute 500 for a</a:t>
            </a:r>
            <a:r>
              <a:rPr lang="en-US" i="1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 i="1">
                <a:solidFill>
                  <a:srgbClr val="3333FF"/>
                </a:solidFill>
                <a:latin typeface="Arial" charset="0"/>
              </a:rPr>
              <a:t>,7 for n, and 0.2 for r.</a:t>
            </a:r>
          </a:p>
        </p:txBody>
      </p:sp>
      <p:sp>
        <p:nvSpPr>
          <p:cNvPr id="544780" name="Text Box 12"/>
          <p:cNvSpPr txBox="1">
            <a:spLocks noChangeArrowheads="1"/>
          </p:cNvSpPr>
          <p:nvPr/>
        </p:nvSpPr>
        <p:spPr bwMode="auto">
          <a:xfrm>
            <a:off x="2041525" y="4648200"/>
            <a:ext cx="2025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500(0.2)</a:t>
            </a:r>
            <a:r>
              <a:rPr lang="en-US" baseline="30000"/>
              <a:t>6</a:t>
            </a:r>
            <a:endParaRPr lang="en-US"/>
          </a:p>
        </p:txBody>
      </p:sp>
      <p:sp>
        <p:nvSpPr>
          <p:cNvPr id="544781" name="Text Box 13"/>
          <p:cNvSpPr txBox="1">
            <a:spLocks noChangeArrowheads="1"/>
          </p:cNvSpPr>
          <p:nvPr/>
        </p:nvSpPr>
        <p:spPr bwMode="auto">
          <a:xfrm>
            <a:off x="4322763" y="4603750"/>
            <a:ext cx="3184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Simplify the exponent.</a:t>
            </a:r>
          </a:p>
        </p:txBody>
      </p:sp>
      <p:sp>
        <p:nvSpPr>
          <p:cNvPr id="544782" name="Text Box 14"/>
          <p:cNvSpPr txBox="1">
            <a:spLocks noChangeArrowheads="1"/>
          </p:cNvSpPr>
          <p:nvPr/>
        </p:nvSpPr>
        <p:spPr bwMode="auto">
          <a:xfrm>
            <a:off x="2078038" y="5105400"/>
            <a:ext cx="1427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0.032</a:t>
            </a:r>
          </a:p>
        </p:txBody>
      </p:sp>
      <p:sp>
        <p:nvSpPr>
          <p:cNvPr id="544783" name="Text Box 15"/>
          <p:cNvSpPr txBox="1">
            <a:spLocks noChangeArrowheads="1"/>
          </p:cNvSpPr>
          <p:nvPr/>
        </p:nvSpPr>
        <p:spPr bwMode="auto">
          <a:xfrm>
            <a:off x="4341813" y="5103813"/>
            <a:ext cx="2455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Use a calculator.</a:t>
            </a:r>
          </a:p>
        </p:txBody>
      </p:sp>
      <p:sp>
        <p:nvSpPr>
          <p:cNvPr id="544785" name="Text Box 17"/>
          <p:cNvSpPr txBox="1">
            <a:spLocks noChangeArrowheads="1"/>
          </p:cNvSpPr>
          <p:nvPr/>
        </p:nvSpPr>
        <p:spPr bwMode="auto">
          <a:xfrm>
            <a:off x="838200" y="5746750"/>
            <a:ext cx="6205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7th term of the sequence is 0.032.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4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44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44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44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44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44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44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44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447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44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544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4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4776" grpId="0"/>
      <p:bldP spid="544777" grpId="0"/>
      <p:bldP spid="544778" grpId="0"/>
      <p:bldP spid="544779" grpId="0"/>
      <p:bldP spid="544780" grpId="0"/>
      <p:bldP spid="544781" grpId="0"/>
      <p:bldP spid="544782" grpId="0"/>
      <p:bldP spid="544783" grpId="0"/>
      <p:bldP spid="54478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2B: Finding the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n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th Term of a Geometric Sequence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533400" y="1981200"/>
            <a:ext cx="8321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For a geometric sequence, </a:t>
            </a:r>
            <a:r>
              <a:rPr lang="en-US" b="1" i="1"/>
              <a:t>a</a:t>
            </a:r>
            <a:r>
              <a:rPr lang="en-US" b="1" baseline="-25000"/>
              <a:t>1</a:t>
            </a:r>
            <a:r>
              <a:rPr lang="en-US" b="1"/>
              <a:t> = 5, and </a:t>
            </a:r>
            <a:r>
              <a:rPr lang="en-US" b="1" i="1"/>
              <a:t>r = </a:t>
            </a:r>
            <a:r>
              <a:rPr lang="en-US" b="1"/>
              <a:t>2. Find the 6th term of the sequence. </a:t>
            </a:r>
          </a:p>
        </p:txBody>
      </p:sp>
      <p:sp>
        <p:nvSpPr>
          <p:cNvPr id="545798" name="Text Box 6"/>
          <p:cNvSpPr txBox="1">
            <a:spLocks noChangeArrowheads="1"/>
          </p:cNvSpPr>
          <p:nvPr/>
        </p:nvSpPr>
        <p:spPr bwMode="auto">
          <a:xfrm>
            <a:off x="1598613" y="3276600"/>
            <a:ext cx="1858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/>
              <a:t>a</a:t>
            </a:r>
            <a:r>
              <a:rPr lang="en-US" i="1" baseline="-25000">
                <a:solidFill>
                  <a:srgbClr val="FF0000"/>
                </a:solidFill>
              </a:rPr>
              <a:t>n</a:t>
            </a:r>
            <a:r>
              <a:rPr lang="en-US" i="1"/>
              <a:t> = </a:t>
            </a:r>
            <a:r>
              <a:rPr lang="en-US" i="1">
                <a:solidFill>
                  <a:srgbClr val="33CC33"/>
                </a:solidFill>
              </a:rPr>
              <a:t>a</a:t>
            </a:r>
            <a:r>
              <a:rPr lang="en-US" baseline="-25000">
                <a:solidFill>
                  <a:srgbClr val="33CC33"/>
                </a:solidFill>
              </a:rPr>
              <a:t>1</a:t>
            </a:r>
            <a:r>
              <a:rPr lang="en-US" i="1">
                <a:solidFill>
                  <a:srgbClr val="3333FF"/>
                </a:solidFill>
              </a:rPr>
              <a:t>r</a:t>
            </a:r>
            <a:r>
              <a:rPr lang="en-US" i="1" baseline="30000">
                <a:solidFill>
                  <a:srgbClr val="FF0000"/>
                </a:solidFill>
              </a:rPr>
              <a:t>n</a:t>
            </a:r>
            <a:r>
              <a:rPr lang="en-US" i="1" baseline="30000"/>
              <a:t>–</a:t>
            </a:r>
            <a:r>
              <a:rPr lang="en-US" baseline="30000"/>
              <a:t>1</a:t>
            </a:r>
            <a:r>
              <a:rPr lang="en-US" i="1" baseline="30000"/>
              <a:t> </a:t>
            </a:r>
            <a:endParaRPr lang="en-US"/>
          </a:p>
        </p:txBody>
      </p:sp>
      <p:sp>
        <p:nvSpPr>
          <p:cNvPr id="545799" name="Text Box 7"/>
          <p:cNvSpPr txBox="1">
            <a:spLocks noChangeArrowheads="1"/>
          </p:cNvSpPr>
          <p:nvPr/>
        </p:nvSpPr>
        <p:spPr bwMode="auto">
          <a:xfrm>
            <a:off x="4327525" y="3319463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545800" name="Text Box 8"/>
          <p:cNvSpPr txBox="1">
            <a:spLocks noChangeArrowheads="1"/>
          </p:cNvSpPr>
          <p:nvPr/>
        </p:nvSpPr>
        <p:spPr bwMode="auto">
          <a:xfrm>
            <a:off x="1600200" y="3886200"/>
            <a:ext cx="2081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/>
              <a:t>a</a:t>
            </a:r>
            <a:r>
              <a:rPr lang="en-US" baseline="-25000">
                <a:solidFill>
                  <a:srgbClr val="FF0000"/>
                </a:solidFill>
              </a:rPr>
              <a:t>6</a:t>
            </a:r>
            <a:r>
              <a:rPr lang="en-US" i="1"/>
              <a:t> = </a:t>
            </a:r>
            <a:r>
              <a:rPr lang="en-US">
                <a:solidFill>
                  <a:srgbClr val="33CC33"/>
                </a:solidFill>
              </a:rPr>
              <a:t>5</a:t>
            </a:r>
            <a:r>
              <a:rPr lang="en-US">
                <a:solidFill>
                  <a:srgbClr val="3333FF"/>
                </a:solidFill>
              </a:rPr>
              <a:t>(2)</a:t>
            </a:r>
            <a:r>
              <a:rPr lang="en-US" baseline="30000">
                <a:solidFill>
                  <a:srgbClr val="FF0000"/>
                </a:solidFill>
              </a:rPr>
              <a:t>6</a:t>
            </a:r>
            <a:r>
              <a:rPr lang="en-US" i="1" baseline="30000"/>
              <a:t>–</a:t>
            </a:r>
            <a:r>
              <a:rPr lang="en-US" baseline="30000"/>
              <a:t>1</a:t>
            </a:r>
            <a:r>
              <a:rPr lang="en-US" i="1" baseline="30000"/>
              <a:t> </a:t>
            </a:r>
            <a:endParaRPr lang="en-US"/>
          </a:p>
        </p:txBody>
      </p:sp>
      <p:sp>
        <p:nvSpPr>
          <p:cNvPr id="545801" name="Text Box 9"/>
          <p:cNvSpPr txBox="1">
            <a:spLocks noChangeArrowheads="1"/>
          </p:cNvSpPr>
          <p:nvPr/>
        </p:nvSpPr>
        <p:spPr bwMode="auto">
          <a:xfrm>
            <a:off x="4332288" y="3906838"/>
            <a:ext cx="4740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Substitute 5 for a</a:t>
            </a:r>
            <a:r>
              <a:rPr lang="en-US" i="1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 i="1">
                <a:solidFill>
                  <a:srgbClr val="3333FF"/>
                </a:solidFill>
                <a:latin typeface="Arial" charset="0"/>
              </a:rPr>
              <a:t>,6 for n, and 2 for r.</a:t>
            </a:r>
          </a:p>
        </p:txBody>
      </p:sp>
      <p:sp>
        <p:nvSpPr>
          <p:cNvPr id="545802" name="Text Box 10"/>
          <p:cNvSpPr txBox="1">
            <a:spLocks noChangeArrowheads="1"/>
          </p:cNvSpPr>
          <p:nvPr/>
        </p:nvSpPr>
        <p:spPr bwMode="auto">
          <a:xfrm>
            <a:off x="2041525" y="4598988"/>
            <a:ext cx="1333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5(2)</a:t>
            </a:r>
            <a:r>
              <a:rPr lang="en-US" baseline="30000"/>
              <a:t>5</a:t>
            </a:r>
            <a:endParaRPr lang="en-US"/>
          </a:p>
        </p:txBody>
      </p:sp>
      <p:sp>
        <p:nvSpPr>
          <p:cNvPr id="545803" name="Text Box 11"/>
          <p:cNvSpPr txBox="1">
            <a:spLocks noChangeArrowheads="1"/>
          </p:cNvSpPr>
          <p:nvPr/>
        </p:nvSpPr>
        <p:spPr bwMode="auto">
          <a:xfrm>
            <a:off x="4322763" y="4603750"/>
            <a:ext cx="3184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Simplify the exponent.</a:t>
            </a:r>
          </a:p>
        </p:txBody>
      </p:sp>
      <p:sp>
        <p:nvSpPr>
          <p:cNvPr id="545804" name="Text Box 12"/>
          <p:cNvSpPr txBox="1">
            <a:spLocks noChangeArrowheads="1"/>
          </p:cNvSpPr>
          <p:nvPr/>
        </p:nvSpPr>
        <p:spPr bwMode="auto">
          <a:xfrm>
            <a:off x="2012950" y="5105400"/>
            <a:ext cx="1122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160</a:t>
            </a:r>
          </a:p>
        </p:txBody>
      </p:sp>
      <p:sp>
        <p:nvSpPr>
          <p:cNvPr id="545806" name="Text Box 14"/>
          <p:cNvSpPr txBox="1">
            <a:spLocks noChangeArrowheads="1"/>
          </p:cNvSpPr>
          <p:nvPr/>
        </p:nvSpPr>
        <p:spPr bwMode="auto">
          <a:xfrm>
            <a:off x="838200" y="5746750"/>
            <a:ext cx="5900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6th term of the sequence is 160.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5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45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45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45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45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45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45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458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45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545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5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5798" grpId="0"/>
      <p:bldP spid="545799" grpId="0"/>
      <p:bldP spid="545800" grpId="0"/>
      <p:bldP spid="545801" grpId="0"/>
      <p:bldP spid="545802" grpId="0"/>
      <p:bldP spid="545803" grpId="0"/>
      <p:bldP spid="545804" grpId="0"/>
      <p:bldP spid="54580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2C: Finding the </a:t>
            </a:r>
            <a:r>
              <a:rPr lang="en-US" altLang="en-US" i="1">
                <a:solidFill>
                  <a:srgbClr val="006699"/>
                </a:solidFill>
                <a:latin typeface="Arial Black" pitchFamily="34" charset="0"/>
              </a:rPr>
              <a:t>n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th Term of a Geometric Sequence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3555" name="Text Box 6"/>
          <p:cNvSpPr txBox="1">
            <a:spLocks noChangeArrowheads="1"/>
          </p:cNvSpPr>
          <p:nvPr/>
        </p:nvSpPr>
        <p:spPr bwMode="auto">
          <a:xfrm>
            <a:off x="685800" y="1752600"/>
            <a:ext cx="816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What is the 9th term of the geometric sequence 2, –6, 18, –54, …? 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669925" y="2590800"/>
            <a:ext cx="6010275" cy="730250"/>
            <a:chOff x="422" y="1632"/>
            <a:chExt cx="3786" cy="460"/>
          </a:xfrm>
        </p:grpSpPr>
        <p:sp>
          <p:nvSpPr>
            <p:cNvPr id="23571" name="Text Box 7"/>
            <p:cNvSpPr txBox="1">
              <a:spLocks noChangeArrowheads="1"/>
            </p:cNvSpPr>
            <p:nvPr/>
          </p:nvSpPr>
          <p:spPr bwMode="auto">
            <a:xfrm>
              <a:off x="422" y="1632"/>
              <a:ext cx="378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b="1"/>
                <a:t>2             –6            18            –54  </a:t>
              </a:r>
            </a:p>
          </p:txBody>
        </p:sp>
        <p:grpSp>
          <p:nvGrpSpPr>
            <p:cNvPr id="23572" name="Group 8"/>
            <p:cNvGrpSpPr>
              <a:grpSpLocks/>
            </p:cNvGrpSpPr>
            <p:nvPr/>
          </p:nvGrpSpPr>
          <p:grpSpPr bwMode="auto">
            <a:xfrm>
              <a:off x="576" y="1900"/>
              <a:ext cx="3264" cy="192"/>
              <a:chOff x="1056" y="2832"/>
              <a:chExt cx="3264" cy="192"/>
            </a:xfrm>
          </p:grpSpPr>
          <p:sp>
            <p:nvSpPr>
              <p:cNvPr id="23573" name="Arc 9"/>
              <p:cNvSpPr>
                <a:spLocks/>
              </p:cNvSpPr>
              <p:nvPr/>
            </p:nvSpPr>
            <p:spPr bwMode="auto">
              <a:xfrm rot="10800000">
                <a:off x="1056" y="2840"/>
                <a:ext cx="1056" cy="184"/>
              </a:xfrm>
              <a:custGeom>
                <a:avLst/>
                <a:gdLst>
                  <a:gd name="T0" fmla="*/ 0 w 43025"/>
                  <a:gd name="T1" fmla="*/ 1 h 21600"/>
                  <a:gd name="T2" fmla="*/ 26 w 43025"/>
                  <a:gd name="T3" fmla="*/ 2 h 21600"/>
                  <a:gd name="T4" fmla="*/ 13 w 43025"/>
                  <a:gd name="T5" fmla="*/ 2 h 21600"/>
                  <a:gd name="T6" fmla="*/ 0 60000 65536"/>
                  <a:gd name="T7" fmla="*/ 0 60000 65536"/>
                  <a:gd name="T8" fmla="*/ 0 60000 65536"/>
                  <a:gd name="T9" fmla="*/ 0 w 43025"/>
                  <a:gd name="T10" fmla="*/ 0 h 21600"/>
                  <a:gd name="T11" fmla="*/ 43025 w 43025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025" h="21600" fill="none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</a:path>
                  <a:path w="43025" h="21600" stroke="0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  <a:lnTo>
                      <a:pt x="21425" y="21600"/>
                    </a:lnTo>
                    <a:lnTo>
                      <a:pt x="-1" y="18856"/>
                    </a:lnTo>
                    <a:close/>
                  </a:path>
                </a:pathLst>
              </a:custGeom>
              <a:noFill/>
              <a:ln w="28575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4" name="Arc 10"/>
              <p:cNvSpPr>
                <a:spLocks/>
              </p:cNvSpPr>
              <p:nvPr/>
            </p:nvSpPr>
            <p:spPr bwMode="auto">
              <a:xfrm rot="10800000">
                <a:off x="2160" y="2832"/>
                <a:ext cx="1056" cy="184"/>
              </a:xfrm>
              <a:custGeom>
                <a:avLst/>
                <a:gdLst>
                  <a:gd name="T0" fmla="*/ 0 w 43025"/>
                  <a:gd name="T1" fmla="*/ 1 h 21600"/>
                  <a:gd name="T2" fmla="*/ 26 w 43025"/>
                  <a:gd name="T3" fmla="*/ 2 h 21600"/>
                  <a:gd name="T4" fmla="*/ 13 w 43025"/>
                  <a:gd name="T5" fmla="*/ 2 h 21600"/>
                  <a:gd name="T6" fmla="*/ 0 60000 65536"/>
                  <a:gd name="T7" fmla="*/ 0 60000 65536"/>
                  <a:gd name="T8" fmla="*/ 0 60000 65536"/>
                  <a:gd name="T9" fmla="*/ 0 w 43025"/>
                  <a:gd name="T10" fmla="*/ 0 h 21600"/>
                  <a:gd name="T11" fmla="*/ 43025 w 43025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025" h="21600" fill="none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</a:path>
                  <a:path w="43025" h="21600" stroke="0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  <a:lnTo>
                      <a:pt x="21425" y="21600"/>
                    </a:lnTo>
                    <a:lnTo>
                      <a:pt x="-1" y="18856"/>
                    </a:lnTo>
                    <a:close/>
                  </a:path>
                </a:pathLst>
              </a:custGeom>
              <a:noFill/>
              <a:ln w="28575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5" name="Arc 11"/>
              <p:cNvSpPr>
                <a:spLocks/>
              </p:cNvSpPr>
              <p:nvPr/>
            </p:nvSpPr>
            <p:spPr bwMode="auto">
              <a:xfrm rot="10800000">
                <a:off x="3264" y="2832"/>
                <a:ext cx="1056" cy="184"/>
              </a:xfrm>
              <a:custGeom>
                <a:avLst/>
                <a:gdLst>
                  <a:gd name="T0" fmla="*/ 0 w 43025"/>
                  <a:gd name="T1" fmla="*/ 1 h 21600"/>
                  <a:gd name="T2" fmla="*/ 26 w 43025"/>
                  <a:gd name="T3" fmla="*/ 2 h 21600"/>
                  <a:gd name="T4" fmla="*/ 13 w 43025"/>
                  <a:gd name="T5" fmla="*/ 2 h 21600"/>
                  <a:gd name="T6" fmla="*/ 0 60000 65536"/>
                  <a:gd name="T7" fmla="*/ 0 60000 65536"/>
                  <a:gd name="T8" fmla="*/ 0 60000 65536"/>
                  <a:gd name="T9" fmla="*/ 0 w 43025"/>
                  <a:gd name="T10" fmla="*/ 0 h 21600"/>
                  <a:gd name="T11" fmla="*/ 43025 w 43025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025" h="21600" fill="none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</a:path>
                  <a:path w="43025" h="21600" stroke="0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  <a:lnTo>
                      <a:pt x="21425" y="21600"/>
                    </a:lnTo>
                    <a:lnTo>
                      <a:pt x="-1" y="18856"/>
                    </a:lnTo>
                    <a:close/>
                  </a:path>
                </a:pathLst>
              </a:custGeom>
              <a:noFill/>
              <a:ln w="28575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1295400" y="3352800"/>
            <a:ext cx="4800600" cy="685800"/>
            <a:chOff x="816" y="2112"/>
            <a:chExt cx="3024" cy="432"/>
          </a:xfrm>
        </p:grpSpPr>
        <p:pic>
          <p:nvPicPr>
            <p:cNvPr id="23568" name="Picture 17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6" y="2112"/>
              <a:ext cx="80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9" name="Picture 18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44" y="2112"/>
              <a:ext cx="69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70" name="Picture 19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" y="2124"/>
              <a:ext cx="69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46837" name="Text Box 21"/>
          <p:cNvSpPr txBox="1">
            <a:spLocks noChangeArrowheads="1"/>
          </p:cNvSpPr>
          <p:nvPr/>
        </p:nvSpPr>
        <p:spPr bwMode="auto">
          <a:xfrm>
            <a:off x="1598613" y="4038600"/>
            <a:ext cx="1858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/>
              <a:t>a</a:t>
            </a:r>
            <a:r>
              <a:rPr lang="en-US" i="1" baseline="-25000">
                <a:solidFill>
                  <a:srgbClr val="FF0000"/>
                </a:solidFill>
              </a:rPr>
              <a:t>n</a:t>
            </a:r>
            <a:r>
              <a:rPr lang="en-US" i="1"/>
              <a:t> = </a:t>
            </a:r>
            <a:r>
              <a:rPr lang="en-US" i="1">
                <a:solidFill>
                  <a:srgbClr val="33CC33"/>
                </a:solidFill>
              </a:rPr>
              <a:t>a</a:t>
            </a:r>
            <a:r>
              <a:rPr lang="en-US" baseline="-25000">
                <a:solidFill>
                  <a:srgbClr val="33CC33"/>
                </a:solidFill>
              </a:rPr>
              <a:t>1</a:t>
            </a:r>
            <a:r>
              <a:rPr lang="en-US" i="1">
                <a:solidFill>
                  <a:srgbClr val="3333FF"/>
                </a:solidFill>
              </a:rPr>
              <a:t>r</a:t>
            </a:r>
            <a:r>
              <a:rPr lang="en-US" i="1" baseline="30000">
                <a:solidFill>
                  <a:srgbClr val="FF0000"/>
                </a:solidFill>
              </a:rPr>
              <a:t>n</a:t>
            </a:r>
            <a:r>
              <a:rPr lang="en-US" i="1" baseline="30000"/>
              <a:t>–</a:t>
            </a:r>
            <a:r>
              <a:rPr lang="en-US" baseline="30000"/>
              <a:t>1</a:t>
            </a:r>
            <a:r>
              <a:rPr lang="en-US" i="1" baseline="30000"/>
              <a:t> </a:t>
            </a:r>
            <a:endParaRPr lang="en-US"/>
          </a:p>
        </p:txBody>
      </p:sp>
      <p:sp>
        <p:nvSpPr>
          <p:cNvPr id="546838" name="Text Box 22"/>
          <p:cNvSpPr txBox="1">
            <a:spLocks noChangeArrowheads="1"/>
          </p:cNvSpPr>
          <p:nvPr/>
        </p:nvSpPr>
        <p:spPr bwMode="auto">
          <a:xfrm>
            <a:off x="4327525" y="4038600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546839" name="Text Box 23"/>
          <p:cNvSpPr txBox="1">
            <a:spLocks noChangeArrowheads="1"/>
          </p:cNvSpPr>
          <p:nvPr/>
        </p:nvSpPr>
        <p:spPr bwMode="auto">
          <a:xfrm>
            <a:off x="1600200" y="4495800"/>
            <a:ext cx="2274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/>
              <a:t>a</a:t>
            </a:r>
            <a:r>
              <a:rPr lang="en-US" i="1" baseline="-25000">
                <a:solidFill>
                  <a:srgbClr val="FF0000"/>
                </a:solidFill>
              </a:rPr>
              <a:t>9</a:t>
            </a:r>
            <a:r>
              <a:rPr lang="en-US" i="1"/>
              <a:t> = </a:t>
            </a:r>
            <a:r>
              <a:rPr lang="en-US">
                <a:solidFill>
                  <a:srgbClr val="33CC33"/>
                </a:solidFill>
              </a:rPr>
              <a:t>2</a:t>
            </a:r>
            <a:r>
              <a:rPr lang="en-US">
                <a:solidFill>
                  <a:srgbClr val="3333FF"/>
                </a:solidFill>
              </a:rPr>
              <a:t>(–3)</a:t>
            </a:r>
            <a:r>
              <a:rPr lang="en-US" baseline="30000">
                <a:solidFill>
                  <a:srgbClr val="FF0000"/>
                </a:solidFill>
              </a:rPr>
              <a:t>9</a:t>
            </a:r>
            <a:r>
              <a:rPr lang="en-US" i="1" baseline="30000"/>
              <a:t>–</a:t>
            </a:r>
            <a:r>
              <a:rPr lang="en-US" baseline="30000"/>
              <a:t>1</a:t>
            </a:r>
            <a:r>
              <a:rPr lang="en-US" i="1" baseline="30000"/>
              <a:t> </a:t>
            </a:r>
            <a:endParaRPr lang="en-US"/>
          </a:p>
        </p:txBody>
      </p:sp>
      <p:sp>
        <p:nvSpPr>
          <p:cNvPr id="546840" name="Text Box 24"/>
          <p:cNvSpPr txBox="1">
            <a:spLocks noChangeArrowheads="1"/>
          </p:cNvSpPr>
          <p:nvPr/>
        </p:nvSpPr>
        <p:spPr bwMode="auto">
          <a:xfrm>
            <a:off x="4332288" y="4435475"/>
            <a:ext cx="4740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Substitute 2 for a</a:t>
            </a:r>
            <a:r>
              <a:rPr lang="en-US" i="1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 i="1">
                <a:solidFill>
                  <a:srgbClr val="3333FF"/>
                </a:solidFill>
                <a:latin typeface="Arial" charset="0"/>
              </a:rPr>
              <a:t>,9 for n, and –3  for r.</a:t>
            </a:r>
          </a:p>
        </p:txBody>
      </p:sp>
      <p:sp>
        <p:nvSpPr>
          <p:cNvPr id="546841" name="Text Box 25"/>
          <p:cNvSpPr txBox="1">
            <a:spLocks noChangeArrowheads="1"/>
          </p:cNvSpPr>
          <p:nvPr/>
        </p:nvSpPr>
        <p:spPr bwMode="auto">
          <a:xfrm>
            <a:off x="2041525" y="5173663"/>
            <a:ext cx="152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2(–3)</a:t>
            </a:r>
            <a:r>
              <a:rPr lang="en-US" baseline="30000"/>
              <a:t>8</a:t>
            </a:r>
            <a:endParaRPr lang="en-US"/>
          </a:p>
        </p:txBody>
      </p:sp>
      <p:sp>
        <p:nvSpPr>
          <p:cNvPr id="546842" name="Text Box 26"/>
          <p:cNvSpPr txBox="1">
            <a:spLocks noChangeArrowheads="1"/>
          </p:cNvSpPr>
          <p:nvPr/>
        </p:nvSpPr>
        <p:spPr bwMode="auto">
          <a:xfrm>
            <a:off x="4322763" y="5181600"/>
            <a:ext cx="3184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Simplify the exponent.</a:t>
            </a:r>
          </a:p>
        </p:txBody>
      </p:sp>
      <p:sp>
        <p:nvSpPr>
          <p:cNvPr id="546843" name="Text Box 27"/>
          <p:cNvSpPr txBox="1">
            <a:spLocks noChangeArrowheads="1"/>
          </p:cNvSpPr>
          <p:nvPr/>
        </p:nvSpPr>
        <p:spPr bwMode="auto">
          <a:xfrm>
            <a:off x="2012950" y="5562600"/>
            <a:ext cx="162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13,122</a:t>
            </a:r>
          </a:p>
        </p:txBody>
      </p:sp>
      <p:sp>
        <p:nvSpPr>
          <p:cNvPr id="546844" name="Text Box 28"/>
          <p:cNvSpPr txBox="1">
            <a:spLocks noChangeArrowheads="1"/>
          </p:cNvSpPr>
          <p:nvPr/>
        </p:nvSpPr>
        <p:spPr bwMode="auto">
          <a:xfrm>
            <a:off x="4341813" y="5561013"/>
            <a:ext cx="2455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Use a calculator.</a:t>
            </a:r>
          </a:p>
        </p:txBody>
      </p:sp>
      <p:sp>
        <p:nvSpPr>
          <p:cNvPr id="546845" name="Text Box 29"/>
          <p:cNvSpPr txBox="1">
            <a:spLocks noChangeArrowheads="1"/>
          </p:cNvSpPr>
          <p:nvPr/>
        </p:nvSpPr>
        <p:spPr bwMode="auto">
          <a:xfrm>
            <a:off x="838200" y="6019800"/>
            <a:ext cx="639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9th term of the sequence is 13,122.</a:t>
            </a:r>
          </a:p>
        </p:txBody>
      </p:sp>
      <p:sp>
        <p:nvSpPr>
          <p:cNvPr id="546847" name="Text Box 31"/>
          <p:cNvSpPr txBox="1">
            <a:spLocks noChangeArrowheads="1"/>
          </p:cNvSpPr>
          <p:nvPr/>
        </p:nvSpPr>
        <p:spPr bwMode="auto">
          <a:xfrm>
            <a:off x="6613525" y="3079750"/>
            <a:ext cx="2530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The value of r is –3.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46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46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46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46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46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46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46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46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46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468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46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900" decel="100000" fill="hold"/>
                                        <p:tgtEl>
                                          <p:spTgt spid="546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6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6837" grpId="0"/>
      <p:bldP spid="546838" grpId="0"/>
      <p:bldP spid="546839" grpId="0"/>
      <p:bldP spid="546840" grpId="0"/>
      <p:bldP spid="546841" grpId="0"/>
      <p:bldP spid="546842" grpId="0"/>
      <p:bldP spid="546843" grpId="0"/>
      <p:bldP spid="546844" grpId="0"/>
      <p:bldP spid="546845" grpId="0"/>
      <p:bldP spid="54684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5"/>
          <p:cNvGrpSpPr>
            <a:grpSpLocks/>
          </p:cNvGrpSpPr>
          <p:nvPr/>
        </p:nvGrpSpPr>
        <p:grpSpPr bwMode="auto">
          <a:xfrm>
            <a:off x="596900" y="2289175"/>
            <a:ext cx="7861300" cy="1673225"/>
            <a:chOff x="234" y="720"/>
            <a:chExt cx="4952" cy="1054"/>
          </a:xfrm>
        </p:grpSpPr>
        <p:sp>
          <p:nvSpPr>
            <p:cNvPr id="24579" name="Text Box 6"/>
            <p:cNvSpPr txBox="1">
              <a:spLocks noChangeArrowheads="1"/>
            </p:cNvSpPr>
            <p:nvPr/>
          </p:nvSpPr>
          <p:spPr bwMode="auto">
            <a:xfrm>
              <a:off x="242" y="1014"/>
              <a:ext cx="4944" cy="760"/>
            </a:xfrm>
            <a:prstGeom prst="rect">
              <a:avLst/>
            </a:prstGeom>
            <a:noFill/>
            <a:ln w="1905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When writing a function rule for a sequence with a negative common ratio, remember to enclose </a:t>
              </a:r>
              <a:r>
                <a:rPr lang="en-US" altLang="en-US" i="1"/>
                <a:t>r</a:t>
              </a:r>
              <a:r>
                <a:rPr lang="en-US" altLang="en-US"/>
                <a:t> in parentheses. –2</a:t>
              </a:r>
              <a:r>
                <a:rPr lang="en-US" altLang="en-US" baseline="30000"/>
                <a:t>12 </a:t>
              </a:r>
              <a:r>
                <a:rPr lang="en-US" altLang="en-US"/>
                <a:t>≠ (–2)</a:t>
              </a:r>
              <a:r>
                <a:rPr lang="en-US" altLang="en-US" baseline="30000"/>
                <a:t>12</a:t>
              </a:r>
              <a:r>
                <a:rPr lang="en-US" altLang="en-US"/>
                <a:t> </a:t>
              </a:r>
            </a:p>
          </p:txBody>
        </p:sp>
        <p:sp>
          <p:nvSpPr>
            <p:cNvPr id="24580" name="Text Box 7"/>
            <p:cNvSpPr txBox="1">
              <a:spLocks noChangeArrowheads="1"/>
            </p:cNvSpPr>
            <p:nvPr/>
          </p:nvSpPr>
          <p:spPr bwMode="auto">
            <a:xfrm>
              <a:off x="234" y="720"/>
              <a:ext cx="942" cy="28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>
                  <a:solidFill>
                    <a:srgbClr val="FFFF00"/>
                  </a:solidFill>
                </a:rPr>
                <a:t>Caution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Text Box 6"/>
          <p:cNvSpPr txBox="1">
            <a:spLocks noChangeArrowheads="1"/>
          </p:cNvSpPr>
          <p:nvPr/>
        </p:nvSpPr>
        <p:spPr bwMode="auto">
          <a:xfrm>
            <a:off x="457200" y="1524000"/>
            <a:ext cx="8474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What is the 8th term of the sequence 1000, 500, 250, 125, …? 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57200" y="2514600"/>
            <a:ext cx="6259513" cy="730250"/>
            <a:chOff x="422" y="1632"/>
            <a:chExt cx="3943" cy="460"/>
          </a:xfrm>
        </p:grpSpPr>
        <p:sp>
          <p:nvSpPr>
            <p:cNvPr id="25625" name="Text Box 8"/>
            <p:cNvSpPr txBox="1">
              <a:spLocks noChangeArrowheads="1"/>
            </p:cNvSpPr>
            <p:nvPr/>
          </p:nvSpPr>
          <p:spPr bwMode="auto">
            <a:xfrm>
              <a:off x="422" y="1632"/>
              <a:ext cx="394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b="1"/>
                <a:t>1000        500          250           125  </a:t>
              </a:r>
            </a:p>
          </p:txBody>
        </p:sp>
        <p:grpSp>
          <p:nvGrpSpPr>
            <p:cNvPr id="25626" name="Group 9"/>
            <p:cNvGrpSpPr>
              <a:grpSpLocks/>
            </p:cNvGrpSpPr>
            <p:nvPr/>
          </p:nvGrpSpPr>
          <p:grpSpPr bwMode="auto">
            <a:xfrm>
              <a:off x="576" y="1900"/>
              <a:ext cx="3264" cy="192"/>
              <a:chOff x="1056" y="2832"/>
              <a:chExt cx="3264" cy="192"/>
            </a:xfrm>
          </p:grpSpPr>
          <p:sp>
            <p:nvSpPr>
              <p:cNvPr id="25627" name="Arc 10"/>
              <p:cNvSpPr>
                <a:spLocks/>
              </p:cNvSpPr>
              <p:nvPr/>
            </p:nvSpPr>
            <p:spPr bwMode="auto">
              <a:xfrm rot="10800000">
                <a:off x="1056" y="2840"/>
                <a:ext cx="1056" cy="184"/>
              </a:xfrm>
              <a:custGeom>
                <a:avLst/>
                <a:gdLst>
                  <a:gd name="T0" fmla="*/ 0 w 43025"/>
                  <a:gd name="T1" fmla="*/ 1 h 21600"/>
                  <a:gd name="T2" fmla="*/ 26 w 43025"/>
                  <a:gd name="T3" fmla="*/ 2 h 21600"/>
                  <a:gd name="T4" fmla="*/ 13 w 43025"/>
                  <a:gd name="T5" fmla="*/ 2 h 21600"/>
                  <a:gd name="T6" fmla="*/ 0 60000 65536"/>
                  <a:gd name="T7" fmla="*/ 0 60000 65536"/>
                  <a:gd name="T8" fmla="*/ 0 60000 65536"/>
                  <a:gd name="T9" fmla="*/ 0 w 43025"/>
                  <a:gd name="T10" fmla="*/ 0 h 21600"/>
                  <a:gd name="T11" fmla="*/ 43025 w 43025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025" h="21600" fill="none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</a:path>
                  <a:path w="43025" h="21600" stroke="0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  <a:lnTo>
                      <a:pt x="21425" y="21600"/>
                    </a:lnTo>
                    <a:lnTo>
                      <a:pt x="-1" y="18856"/>
                    </a:lnTo>
                    <a:close/>
                  </a:path>
                </a:pathLst>
              </a:custGeom>
              <a:noFill/>
              <a:ln w="28575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8" name="Arc 11"/>
              <p:cNvSpPr>
                <a:spLocks/>
              </p:cNvSpPr>
              <p:nvPr/>
            </p:nvSpPr>
            <p:spPr bwMode="auto">
              <a:xfrm rot="10800000">
                <a:off x="2160" y="2832"/>
                <a:ext cx="1056" cy="184"/>
              </a:xfrm>
              <a:custGeom>
                <a:avLst/>
                <a:gdLst>
                  <a:gd name="T0" fmla="*/ 0 w 43025"/>
                  <a:gd name="T1" fmla="*/ 1 h 21600"/>
                  <a:gd name="T2" fmla="*/ 26 w 43025"/>
                  <a:gd name="T3" fmla="*/ 2 h 21600"/>
                  <a:gd name="T4" fmla="*/ 13 w 43025"/>
                  <a:gd name="T5" fmla="*/ 2 h 21600"/>
                  <a:gd name="T6" fmla="*/ 0 60000 65536"/>
                  <a:gd name="T7" fmla="*/ 0 60000 65536"/>
                  <a:gd name="T8" fmla="*/ 0 60000 65536"/>
                  <a:gd name="T9" fmla="*/ 0 w 43025"/>
                  <a:gd name="T10" fmla="*/ 0 h 21600"/>
                  <a:gd name="T11" fmla="*/ 43025 w 43025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025" h="21600" fill="none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</a:path>
                  <a:path w="43025" h="21600" stroke="0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  <a:lnTo>
                      <a:pt x="21425" y="21600"/>
                    </a:lnTo>
                    <a:lnTo>
                      <a:pt x="-1" y="18856"/>
                    </a:lnTo>
                    <a:close/>
                  </a:path>
                </a:pathLst>
              </a:custGeom>
              <a:noFill/>
              <a:ln w="28575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9" name="Arc 12"/>
              <p:cNvSpPr>
                <a:spLocks/>
              </p:cNvSpPr>
              <p:nvPr/>
            </p:nvSpPr>
            <p:spPr bwMode="auto">
              <a:xfrm rot="10800000">
                <a:off x="3264" y="2832"/>
                <a:ext cx="1056" cy="184"/>
              </a:xfrm>
              <a:custGeom>
                <a:avLst/>
                <a:gdLst>
                  <a:gd name="T0" fmla="*/ 0 w 43025"/>
                  <a:gd name="T1" fmla="*/ 1 h 21600"/>
                  <a:gd name="T2" fmla="*/ 26 w 43025"/>
                  <a:gd name="T3" fmla="*/ 2 h 21600"/>
                  <a:gd name="T4" fmla="*/ 13 w 43025"/>
                  <a:gd name="T5" fmla="*/ 2 h 21600"/>
                  <a:gd name="T6" fmla="*/ 0 60000 65536"/>
                  <a:gd name="T7" fmla="*/ 0 60000 65536"/>
                  <a:gd name="T8" fmla="*/ 0 60000 65536"/>
                  <a:gd name="T9" fmla="*/ 0 w 43025"/>
                  <a:gd name="T10" fmla="*/ 0 h 21600"/>
                  <a:gd name="T11" fmla="*/ 43025 w 43025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025" h="21600" fill="none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</a:path>
                  <a:path w="43025" h="21600" stroke="0" extrusionOk="0">
                    <a:moveTo>
                      <a:pt x="-1" y="18856"/>
                    </a:moveTo>
                    <a:cubicBezTo>
                      <a:pt x="1380" y="8076"/>
                      <a:pt x="10556" y="-1"/>
                      <a:pt x="21425" y="0"/>
                    </a:cubicBezTo>
                    <a:cubicBezTo>
                      <a:pt x="33354" y="0"/>
                      <a:pt x="43025" y="9670"/>
                      <a:pt x="43025" y="21600"/>
                    </a:cubicBezTo>
                    <a:lnTo>
                      <a:pt x="21425" y="21600"/>
                    </a:lnTo>
                    <a:lnTo>
                      <a:pt x="-1" y="18856"/>
                    </a:lnTo>
                    <a:close/>
                  </a:path>
                </a:pathLst>
              </a:custGeom>
              <a:noFill/>
              <a:ln w="28575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48881" name="Text Box 17"/>
          <p:cNvSpPr txBox="1">
            <a:spLocks noChangeArrowheads="1"/>
          </p:cNvSpPr>
          <p:nvPr/>
        </p:nvSpPr>
        <p:spPr bwMode="auto">
          <a:xfrm>
            <a:off x="1385888" y="3962400"/>
            <a:ext cx="1858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/>
              <a:t>a</a:t>
            </a:r>
            <a:r>
              <a:rPr lang="en-US" i="1" baseline="-25000">
                <a:solidFill>
                  <a:srgbClr val="FF0000"/>
                </a:solidFill>
              </a:rPr>
              <a:t>n</a:t>
            </a:r>
            <a:r>
              <a:rPr lang="en-US" i="1"/>
              <a:t> = </a:t>
            </a:r>
            <a:r>
              <a:rPr lang="en-US" i="1">
                <a:solidFill>
                  <a:srgbClr val="33CC33"/>
                </a:solidFill>
              </a:rPr>
              <a:t>a</a:t>
            </a:r>
            <a:r>
              <a:rPr lang="en-US" baseline="-25000">
                <a:solidFill>
                  <a:srgbClr val="33CC33"/>
                </a:solidFill>
              </a:rPr>
              <a:t>1</a:t>
            </a:r>
            <a:r>
              <a:rPr lang="en-US" i="1">
                <a:solidFill>
                  <a:srgbClr val="3333FF"/>
                </a:solidFill>
              </a:rPr>
              <a:t>r</a:t>
            </a:r>
            <a:r>
              <a:rPr lang="en-US" i="1" baseline="30000">
                <a:solidFill>
                  <a:srgbClr val="FF0000"/>
                </a:solidFill>
              </a:rPr>
              <a:t>n</a:t>
            </a:r>
            <a:r>
              <a:rPr lang="en-US" i="1" baseline="30000"/>
              <a:t>–</a:t>
            </a:r>
            <a:r>
              <a:rPr lang="en-US" baseline="30000"/>
              <a:t>1</a:t>
            </a:r>
            <a:r>
              <a:rPr lang="en-US" i="1" baseline="30000"/>
              <a:t> </a:t>
            </a:r>
            <a:endParaRPr lang="en-US"/>
          </a:p>
        </p:txBody>
      </p:sp>
      <p:sp>
        <p:nvSpPr>
          <p:cNvPr id="548882" name="Text Box 18"/>
          <p:cNvSpPr txBox="1">
            <a:spLocks noChangeArrowheads="1"/>
          </p:cNvSpPr>
          <p:nvPr/>
        </p:nvSpPr>
        <p:spPr bwMode="auto">
          <a:xfrm>
            <a:off x="4114800" y="3962400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548886" name="Text Box 22"/>
          <p:cNvSpPr txBox="1">
            <a:spLocks noChangeArrowheads="1"/>
          </p:cNvSpPr>
          <p:nvPr/>
        </p:nvSpPr>
        <p:spPr bwMode="auto">
          <a:xfrm>
            <a:off x="4110038" y="5181600"/>
            <a:ext cx="3184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Simplify the exponent.</a:t>
            </a:r>
          </a:p>
        </p:txBody>
      </p:sp>
      <p:sp>
        <p:nvSpPr>
          <p:cNvPr id="548887" name="Text Box 23"/>
          <p:cNvSpPr txBox="1">
            <a:spLocks noChangeArrowheads="1"/>
          </p:cNvSpPr>
          <p:nvPr/>
        </p:nvSpPr>
        <p:spPr bwMode="auto">
          <a:xfrm>
            <a:off x="1884363" y="5791200"/>
            <a:ext cx="162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7.8125</a:t>
            </a:r>
          </a:p>
        </p:txBody>
      </p:sp>
      <p:sp>
        <p:nvSpPr>
          <p:cNvPr id="548888" name="Text Box 24"/>
          <p:cNvSpPr txBox="1">
            <a:spLocks noChangeArrowheads="1"/>
          </p:cNvSpPr>
          <p:nvPr/>
        </p:nvSpPr>
        <p:spPr bwMode="auto">
          <a:xfrm>
            <a:off x="4129088" y="5799138"/>
            <a:ext cx="2455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Use a calculator.</a:t>
            </a:r>
          </a:p>
        </p:txBody>
      </p:sp>
      <p:sp>
        <p:nvSpPr>
          <p:cNvPr id="548889" name="Text Box 25"/>
          <p:cNvSpPr txBox="1">
            <a:spLocks noChangeArrowheads="1"/>
          </p:cNvSpPr>
          <p:nvPr/>
        </p:nvSpPr>
        <p:spPr bwMode="auto">
          <a:xfrm>
            <a:off x="609600" y="6172200"/>
            <a:ext cx="639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8th term of the sequence is 7.8125.</a:t>
            </a:r>
          </a:p>
        </p:txBody>
      </p: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914400" y="3267075"/>
            <a:ext cx="4800600" cy="695325"/>
            <a:chOff x="576" y="2058"/>
            <a:chExt cx="3024" cy="438"/>
          </a:xfrm>
        </p:grpSpPr>
        <p:pic>
          <p:nvPicPr>
            <p:cNvPr id="25622" name="Picture 27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4" y="2058"/>
              <a:ext cx="72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23" name="Picture 28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8" y="2064"/>
              <a:ext cx="72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24" name="Picture 29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2064"/>
              <a:ext cx="82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6172200" y="3228975"/>
            <a:ext cx="2971800" cy="657225"/>
            <a:chOff x="3888" y="2034"/>
            <a:chExt cx="1872" cy="414"/>
          </a:xfrm>
        </p:grpSpPr>
        <p:sp>
          <p:nvSpPr>
            <p:cNvPr id="25620" name="Text Box 26"/>
            <p:cNvSpPr txBox="1">
              <a:spLocks noChangeArrowheads="1"/>
            </p:cNvSpPr>
            <p:nvPr/>
          </p:nvSpPr>
          <p:spPr bwMode="auto">
            <a:xfrm>
              <a:off x="3888" y="2084"/>
              <a:ext cx="18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1313" indent="-341313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i="1">
                  <a:solidFill>
                    <a:srgbClr val="3333FF"/>
                  </a:solidFill>
                  <a:latin typeface="Arial" charset="0"/>
                </a:rPr>
                <a:t>The value of r is    . </a:t>
              </a:r>
            </a:p>
          </p:txBody>
        </p:sp>
        <p:pic>
          <p:nvPicPr>
            <p:cNvPr id="25621" name="Picture 30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46" y="2034"/>
              <a:ext cx="144" cy="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4119563" y="4267200"/>
            <a:ext cx="4740275" cy="1066800"/>
            <a:chOff x="2595" y="2688"/>
            <a:chExt cx="2986" cy="672"/>
          </a:xfrm>
        </p:grpSpPr>
        <p:sp>
          <p:nvSpPr>
            <p:cNvPr id="25618" name="Text Box 20"/>
            <p:cNvSpPr txBox="1">
              <a:spLocks noChangeArrowheads="1"/>
            </p:cNvSpPr>
            <p:nvPr/>
          </p:nvSpPr>
          <p:spPr bwMode="auto">
            <a:xfrm>
              <a:off x="2595" y="2688"/>
              <a:ext cx="2986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682625" indent="-682625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lnSpc>
                  <a:spcPct val="120000"/>
                </a:lnSpc>
              </a:pPr>
              <a:r>
                <a:rPr lang="en-US" i="1">
                  <a:solidFill>
                    <a:srgbClr val="3333FF"/>
                  </a:solidFill>
                  <a:latin typeface="Arial" charset="0"/>
                </a:rPr>
                <a:t>Substitute 1000 for a</a:t>
              </a:r>
              <a:r>
                <a:rPr lang="en-US" i="1" baseline="-25000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i="1">
                  <a:solidFill>
                    <a:srgbClr val="3333FF"/>
                  </a:solidFill>
                  <a:latin typeface="Arial" charset="0"/>
                </a:rPr>
                <a:t>,8 for n, and          for r.</a:t>
              </a:r>
            </a:p>
          </p:txBody>
        </p:sp>
        <p:pic>
          <p:nvPicPr>
            <p:cNvPr id="25619" name="Picture 32" descr="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68" y="2946"/>
              <a:ext cx="156" cy="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1387475" y="4352925"/>
            <a:ext cx="2792413" cy="657225"/>
            <a:chOff x="874" y="2742"/>
            <a:chExt cx="1759" cy="414"/>
          </a:xfrm>
        </p:grpSpPr>
        <p:sp>
          <p:nvSpPr>
            <p:cNvPr id="25616" name="Text Box 19"/>
            <p:cNvSpPr txBox="1">
              <a:spLocks noChangeArrowheads="1"/>
            </p:cNvSpPr>
            <p:nvPr/>
          </p:nvSpPr>
          <p:spPr bwMode="auto">
            <a:xfrm>
              <a:off x="874" y="2784"/>
              <a:ext cx="175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i="1"/>
                <a:t>a</a:t>
              </a:r>
              <a:r>
                <a:rPr lang="en-US" baseline="-25000">
                  <a:solidFill>
                    <a:srgbClr val="FF0000"/>
                  </a:solidFill>
                </a:rPr>
                <a:t>8</a:t>
              </a:r>
              <a:r>
                <a:rPr lang="en-US" i="1"/>
                <a:t> = </a:t>
              </a:r>
              <a:r>
                <a:rPr lang="en-US">
                  <a:solidFill>
                    <a:srgbClr val="33CC33"/>
                  </a:solidFill>
                </a:rPr>
                <a:t>1000</a:t>
              </a:r>
              <a:r>
                <a:rPr lang="en-US">
                  <a:solidFill>
                    <a:srgbClr val="3333FF"/>
                  </a:solidFill>
                </a:rPr>
                <a:t>(   )</a:t>
              </a:r>
              <a:r>
                <a:rPr lang="en-US" baseline="30000">
                  <a:solidFill>
                    <a:srgbClr val="FF0000"/>
                  </a:solidFill>
                </a:rPr>
                <a:t>8</a:t>
              </a:r>
              <a:r>
                <a:rPr lang="en-US" i="1" baseline="30000"/>
                <a:t>–</a:t>
              </a:r>
              <a:r>
                <a:rPr lang="en-US" baseline="30000"/>
                <a:t>1</a:t>
              </a:r>
              <a:r>
                <a:rPr lang="en-US" i="1" baseline="30000"/>
                <a:t> </a:t>
              </a:r>
              <a:endParaRPr lang="en-US"/>
            </a:p>
          </p:txBody>
        </p:sp>
        <p:pic>
          <p:nvPicPr>
            <p:cNvPr id="25617" name="Picture 33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" y="2742"/>
              <a:ext cx="144" cy="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548906" name="Object 42"/>
          <p:cNvGraphicFramePr>
            <a:graphicFrameLocks noChangeAspect="1"/>
          </p:cNvGraphicFramePr>
          <p:nvPr/>
        </p:nvGraphicFramePr>
        <p:xfrm>
          <a:off x="1981200" y="4968875"/>
          <a:ext cx="152400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2" name="Image" r:id="rId8" imgW="2209524" imgH="1193230" progId="Photoshop.Image.7">
                  <p:embed/>
                </p:oleObj>
              </mc:Choice>
              <mc:Fallback>
                <p:oleObj name="Image" r:id="rId8" imgW="2209524" imgH="1193230" progId="Photoshop.Image.7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968875"/>
                        <a:ext cx="1524000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48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48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48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47" dur="500"/>
                                        <p:tgtEl>
                                          <p:spTgt spid="548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48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48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488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48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900" decel="100000" fill="hold"/>
                                        <p:tgtEl>
                                          <p:spTgt spid="548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8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8881" grpId="0"/>
      <p:bldP spid="548882" grpId="0"/>
      <p:bldP spid="548886" grpId="0"/>
      <p:bldP spid="548887" grpId="0"/>
      <p:bldP spid="548888" grpId="0"/>
      <p:bldP spid="54888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3: </a:t>
            </a:r>
            <a:r>
              <a:rPr lang="en-US" altLang="en-US" i="1">
                <a:solidFill>
                  <a:srgbClr val="FF0000"/>
                </a:solidFill>
                <a:latin typeface="Arial Black" pitchFamily="34" charset="0"/>
              </a:rPr>
              <a:t>Application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457200" y="1676400"/>
            <a:ext cx="466407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A ball is dropped from a tower. The table shows the heights of the balls bounces, which form a geometric sequence. What is the height of the 6th bounce?</a:t>
            </a:r>
          </a:p>
        </p:txBody>
      </p:sp>
      <p:graphicFrame>
        <p:nvGraphicFramePr>
          <p:cNvPr id="549939" name="Group 51"/>
          <p:cNvGraphicFramePr>
            <a:graphicFrameLocks noGrp="1"/>
          </p:cNvGraphicFramePr>
          <p:nvPr/>
        </p:nvGraphicFramePr>
        <p:xfrm>
          <a:off x="5105400" y="1930400"/>
          <a:ext cx="3657600" cy="2138476"/>
        </p:xfrm>
        <a:graphic>
          <a:graphicData uri="http://schemas.openxmlformats.org/drawingml/2006/table">
            <a:tbl>
              <a:tblPr/>
              <a:tblGrid>
                <a:gridCol w="1447800"/>
                <a:gridCol w="2209800"/>
              </a:tblGrid>
              <a:tr h="5840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Bounce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49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Height (cm)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49001"/>
                      </a:schemeClr>
                    </a:solidFill>
                  </a:tcPr>
                </a:tc>
              </a:tr>
              <a:tr h="518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150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479425" y="4343400"/>
            <a:ext cx="5616575" cy="762000"/>
            <a:chOff x="302" y="2736"/>
            <a:chExt cx="3538" cy="480"/>
          </a:xfrm>
        </p:grpSpPr>
        <p:sp>
          <p:nvSpPr>
            <p:cNvPr id="26650" name="Text Box 35"/>
            <p:cNvSpPr txBox="1">
              <a:spLocks noChangeArrowheads="1"/>
            </p:cNvSpPr>
            <p:nvPr/>
          </p:nvSpPr>
          <p:spPr bwMode="auto">
            <a:xfrm>
              <a:off x="302" y="2736"/>
              <a:ext cx="35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300               150               75</a:t>
              </a:r>
            </a:p>
          </p:txBody>
        </p:sp>
        <p:sp>
          <p:nvSpPr>
            <p:cNvPr id="26651" name="Arc 36"/>
            <p:cNvSpPr>
              <a:spLocks/>
            </p:cNvSpPr>
            <p:nvPr/>
          </p:nvSpPr>
          <p:spPr bwMode="auto">
            <a:xfrm rot="10800000">
              <a:off x="2055" y="3032"/>
              <a:ext cx="1257" cy="184"/>
            </a:xfrm>
            <a:custGeom>
              <a:avLst/>
              <a:gdLst>
                <a:gd name="T0" fmla="*/ 0 w 43025"/>
                <a:gd name="T1" fmla="*/ 1 h 21600"/>
                <a:gd name="T2" fmla="*/ 37 w 43025"/>
                <a:gd name="T3" fmla="*/ 2 h 21600"/>
                <a:gd name="T4" fmla="*/ 18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Arc 37"/>
            <p:cNvSpPr>
              <a:spLocks/>
            </p:cNvSpPr>
            <p:nvPr/>
          </p:nvSpPr>
          <p:spPr bwMode="auto">
            <a:xfrm rot="10800000">
              <a:off x="672" y="3024"/>
              <a:ext cx="1291" cy="192"/>
            </a:xfrm>
            <a:custGeom>
              <a:avLst/>
              <a:gdLst>
                <a:gd name="T0" fmla="*/ 0 w 43025"/>
                <a:gd name="T1" fmla="*/ 1 h 21600"/>
                <a:gd name="T2" fmla="*/ 39 w 43025"/>
                <a:gd name="T3" fmla="*/ 2 h 21600"/>
                <a:gd name="T4" fmla="*/ 19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1447800" y="5181600"/>
            <a:ext cx="3743325" cy="685800"/>
            <a:chOff x="912" y="3264"/>
            <a:chExt cx="2358" cy="432"/>
          </a:xfrm>
        </p:grpSpPr>
        <p:pic>
          <p:nvPicPr>
            <p:cNvPr id="26648" name="Picture 40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0" y="3264"/>
              <a:ext cx="870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49" name="Picture 41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" y="3264"/>
              <a:ext cx="87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49930" name="Text Box 42"/>
          <p:cNvSpPr txBox="1">
            <a:spLocks noChangeArrowheads="1"/>
          </p:cNvSpPr>
          <p:nvPr/>
        </p:nvSpPr>
        <p:spPr bwMode="auto">
          <a:xfrm>
            <a:off x="6324600" y="5045075"/>
            <a:ext cx="2530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The value of r is 0.5.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49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993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50917" name="Text Box 5"/>
          <p:cNvSpPr txBox="1">
            <a:spLocks noChangeArrowheads="1"/>
          </p:cNvSpPr>
          <p:nvPr/>
        </p:nvSpPr>
        <p:spPr bwMode="auto">
          <a:xfrm>
            <a:off x="1598613" y="1905000"/>
            <a:ext cx="1858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/>
              <a:t>a</a:t>
            </a:r>
            <a:r>
              <a:rPr lang="en-US" i="1" baseline="-25000">
                <a:solidFill>
                  <a:srgbClr val="FF0000"/>
                </a:solidFill>
              </a:rPr>
              <a:t>n</a:t>
            </a:r>
            <a:r>
              <a:rPr lang="en-US" i="1"/>
              <a:t> = </a:t>
            </a:r>
            <a:r>
              <a:rPr lang="en-US" i="1">
                <a:solidFill>
                  <a:srgbClr val="33CC33"/>
                </a:solidFill>
              </a:rPr>
              <a:t>a</a:t>
            </a:r>
            <a:r>
              <a:rPr lang="en-US" baseline="-25000">
                <a:solidFill>
                  <a:srgbClr val="33CC33"/>
                </a:solidFill>
              </a:rPr>
              <a:t>1</a:t>
            </a:r>
            <a:r>
              <a:rPr lang="en-US" i="1">
                <a:solidFill>
                  <a:srgbClr val="3333FF"/>
                </a:solidFill>
              </a:rPr>
              <a:t>r</a:t>
            </a:r>
            <a:r>
              <a:rPr lang="en-US" i="1" baseline="30000">
                <a:solidFill>
                  <a:srgbClr val="FF0000"/>
                </a:solidFill>
              </a:rPr>
              <a:t>n</a:t>
            </a:r>
            <a:r>
              <a:rPr lang="en-US" i="1" baseline="30000"/>
              <a:t>–</a:t>
            </a:r>
            <a:r>
              <a:rPr lang="en-US" baseline="30000"/>
              <a:t>1</a:t>
            </a:r>
            <a:r>
              <a:rPr lang="en-US" i="1" baseline="30000"/>
              <a:t> </a:t>
            </a:r>
            <a:endParaRPr lang="en-US"/>
          </a:p>
        </p:txBody>
      </p:sp>
      <p:sp>
        <p:nvSpPr>
          <p:cNvPr id="550918" name="Text Box 6"/>
          <p:cNvSpPr txBox="1">
            <a:spLocks noChangeArrowheads="1"/>
          </p:cNvSpPr>
          <p:nvPr/>
        </p:nvSpPr>
        <p:spPr bwMode="auto">
          <a:xfrm>
            <a:off x="4327525" y="1905000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550919" name="Text Box 7"/>
          <p:cNvSpPr txBox="1">
            <a:spLocks noChangeArrowheads="1"/>
          </p:cNvSpPr>
          <p:nvPr/>
        </p:nvSpPr>
        <p:spPr bwMode="auto">
          <a:xfrm>
            <a:off x="1600200" y="2667000"/>
            <a:ext cx="2773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/>
              <a:t>a</a:t>
            </a:r>
            <a:r>
              <a:rPr lang="en-US" i="1" baseline="-25000">
                <a:solidFill>
                  <a:srgbClr val="FF0000"/>
                </a:solidFill>
              </a:rPr>
              <a:t>6</a:t>
            </a:r>
            <a:r>
              <a:rPr lang="en-US" i="1"/>
              <a:t> = </a:t>
            </a:r>
            <a:r>
              <a:rPr lang="en-US">
                <a:solidFill>
                  <a:srgbClr val="33CC33"/>
                </a:solidFill>
              </a:rPr>
              <a:t>300</a:t>
            </a:r>
            <a:r>
              <a:rPr lang="en-US">
                <a:solidFill>
                  <a:srgbClr val="3333FF"/>
                </a:solidFill>
              </a:rPr>
              <a:t>(0.5)</a:t>
            </a:r>
            <a:r>
              <a:rPr lang="en-US" baseline="30000">
                <a:solidFill>
                  <a:srgbClr val="FF0000"/>
                </a:solidFill>
              </a:rPr>
              <a:t>6</a:t>
            </a:r>
            <a:r>
              <a:rPr lang="en-US" i="1" baseline="30000"/>
              <a:t>–</a:t>
            </a:r>
            <a:r>
              <a:rPr lang="en-US" baseline="30000"/>
              <a:t>1</a:t>
            </a:r>
            <a:r>
              <a:rPr lang="en-US" i="1" baseline="30000"/>
              <a:t> </a:t>
            </a:r>
            <a:endParaRPr lang="en-US"/>
          </a:p>
        </p:txBody>
      </p:sp>
      <p:sp>
        <p:nvSpPr>
          <p:cNvPr id="550920" name="Text Box 8"/>
          <p:cNvSpPr txBox="1">
            <a:spLocks noChangeArrowheads="1"/>
          </p:cNvSpPr>
          <p:nvPr/>
        </p:nvSpPr>
        <p:spPr bwMode="auto">
          <a:xfrm>
            <a:off x="4332288" y="2606675"/>
            <a:ext cx="4740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Substitute 300 for a</a:t>
            </a:r>
            <a:r>
              <a:rPr lang="en-US" i="1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 i="1">
                <a:solidFill>
                  <a:srgbClr val="3333FF"/>
                </a:solidFill>
                <a:latin typeface="Arial" charset="0"/>
              </a:rPr>
              <a:t>, 6 for n, and 0.5  for r.</a:t>
            </a:r>
          </a:p>
        </p:txBody>
      </p:sp>
      <p:sp>
        <p:nvSpPr>
          <p:cNvPr id="550921" name="Text Box 9"/>
          <p:cNvSpPr txBox="1">
            <a:spLocks noChangeArrowheads="1"/>
          </p:cNvSpPr>
          <p:nvPr/>
        </p:nvSpPr>
        <p:spPr bwMode="auto">
          <a:xfrm>
            <a:off x="2041525" y="3573463"/>
            <a:ext cx="2025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300(0.5)</a:t>
            </a:r>
            <a:r>
              <a:rPr lang="en-US" baseline="30000"/>
              <a:t>5</a:t>
            </a:r>
            <a:endParaRPr lang="en-US"/>
          </a:p>
        </p:txBody>
      </p:sp>
      <p:sp>
        <p:nvSpPr>
          <p:cNvPr id="550922" name="Text Box 10"/>
          <p:cNvSpPr txBox="1">
            <a:spLocks noChangeArrowheads="1"/>
          </p:cNvSpPr>
          <p:nvPr/>
        </p:nvSpPr>
        <p:spPr bwMode="auto">
          <a:xfrm>
            <a:off x="4322763" y="3581400"/>
            <a:ext cx="3184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Simplify the exponent.</a:t>
            </a:r>
          </a:p>
        </p:txBody>
      </p:sp>
      <p:sp>
        <p:nvSpPr>
          <p:cNvPr id="550923" name="Text Box 11"/>
          <p:cNvSpPr txBox="1">
            <a:spLocks noChangeArrowheads="1"/>
          </p:cNvSpPr>
          <p:nvPr/>
        </p:nvSpPr>
        <p:spPr bwMode="auto">
          <a:xfrm>
            <a:off x="2012950" y="4343400"/>
            <a:ext cx="1427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9.375</a:t>
            </a:r>
          </a:p>
        </p:txBody>
      </p:sp>
      <p:sp>
        <p:nvSpPr>
          <p:cNvPr id="550924" name="Text Box 12"/>
          <p:cNvSpPr txBox="1">
            <a:spLocks noChangeArrowheads="1"/>
          </p:cNvSpPr>
          <p:nvPr/>
        </p:nvSpPr>
        <p:spPr bwMode="auto">
          <a:xfrm>
            <a:off x="4341813" y="4341813"/>
            <a:ext cx="2455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Use a calculator.</a:t>
            </a:r>
          </a:p>
        </p:txBody>
      </p:sp>
      <p:sp>
        <p:nvSpPr>
          <p:cNvPr id="550925" name="Text Box 13"/>
          <p:cNvSpPr txBox="1">
            <a:spLocks noChangeArrowheads="1"/>
          </p:cNvSpPr>
          <p:nvPr/>
        </p:nvSpPr>
        <p:spPr bwMode="auto">
          <a:xfrm>
            <a:off x="838200" y="5257800"/>
            <a:ext cx="666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height of the 6th bounce is 9.375 cm.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0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50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50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50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50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50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50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50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509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50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550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0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0917" grpId="0"/>
      <p:bldP spid="550918" grpId="0"/>
      <p:bldP spid="550919" grpId="0"/>
      <p:bldP spid="550920" grpId="0"/>
      <p:bldP spid="550921" grpId="0"/>
      <p:bldP spid="550922" grpId="0"/>
      <p:bldP spid="550923" grpId="0"/>
      <p:bldP spid="550924" grpId="0"/>
      <p:bldP spid="55092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675" name="Text Box 6"/>
          <p:cNvSpPr txBox="1">
            <a:spLocks noChangeArrowheads="1"/>
          </p:cNvSpPr>
          <p:nvPr/>
        </p:nvSpPr>
        <p:spPr bwMode="auto">
          <a:xfrm>
            <a:off x="457200" y="1600200"/>
            <a:ext cx="44958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The table shows a car’s value for 3 years after it is purchased. The values form a geometric sequence. How much will the car be worth in the 10th year?</a:t>
            </a:r>
          </a:p>
        </p:txBody>
      </p:sp>
      <p:graphicFrame>
        <p:nvGraphicFramePr>
          <p:cNvPr id="551971" name="Group 35"/>
          <p:cNvGraphicFramePr>
            <a:graphicFrameLocks noGrp="1"/>
          </p:cNvGraphicFramePr>
          <p:nvPr/>
        </p:nvGraphicFramePr>
        <p:xfrm>
          <a:off x="5257800" y="2082800"/>
          <a:ext cx="3657600" cy="2116254"/>
        </p:xfrm>
        <a:graphic>
          <a:graphicData uri="http://schemas.openxmlformats.org/drawingml/2006/table">
            <a:tbl>
              <a:tblPr/>
              <a:tblGrid>
                <a:gridCol w="1447800"/>
                <a:gridCol w="2209800"/>
              </a:tblGrid>
              <a:tr h="561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Year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49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Value ($)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49001"/>
                      </a:schemeClr>
                    </a:solidFill>
                  </a:tcPr>
                </a:tc>
              </a:tr>
              <a:tr h="5180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10,000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8,000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6,400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51961" name="Text Box 25"/>
          <p:cNvSpPr txBox="1">
            <a:spLocks noChangeArrowheads="1"/>
          </p:cNvSpPr>
          <p:nvPr/>
        </p:nvSpPr>
        <p:spPr bwMode="auto">
          <a:xfrm>
            <a:off x="479425" y="4343400"/>
            <a:ext cx="7673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10,000               8,000             6,400</a:t>
            </a:r>
          </a:p>
        </p:txBody>
      </p:sp>
      <p:sp>
        <p:nvSpPr>
          <p:cNvPr id="551962" name="Arc 26"/>
          <p:cNvSpPr>
            <a:spLocks/>
          </p:cNvSpPr>
          <p:nvPr/>
        </p:nvSpPr>
        <p:spPr bwMode="auto">
          <a:xfrm rot="10800000">
            <a:off x="3643313" y="4813300"/>
            <a:ext cx="2224087" cy="292100"/>
          </a:xfrm>
          <a:custGeom>
            <a:avLst/>
            <a:gdLst>
              <a:gd name="T0" fmla="*/ 0 w 43025"/>
              <a:gd name="T1" fmla="*/ 3448484 h 21600"/>
              <a:gd name="T2" fmla="*/ 114969506 w 43025"/>
              <a:gd name="T3" fmla="*/ 3950112 h 21600"/>
              <a:gd name="T4" fmla="*/ 57250920 w 43025"/>
              <a:gd name="T5" fmla="*/ 3950112 h 21600"/>
              <a:gd name="T6" fmla="*/ 0 60000 65536"/>
              <a:gd name="T7" fmla="*/ 0 60000 65536"/>
              <a:gd name="T8" fmla="*/ 0 60000 65536"/>
              <a:gd name="T9" fmla="*/ 0 w 43025"/>
              <a:gd name="T10" fmla="*/ 0 h 21600"/>
              <a:gd name="T11" fmla="*/ 43025 w 4302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025" h="21600" fill="none" extrusionOk="0">
                <a:moveTo>
                  <a:pt x="-1" y="18856"/>
                </a:moveTo>
                <a:cubicBezTo>
                  <a:pt x="1380" y="8076"/>
                  <a:pt x="10556" y="-1"/>
                  <a:pt x="21425" y="0"/>
                </a:cubicBezTo>
                <a:cubicBezTo>
                  <a:pt x="33354" y="0"/>
                  <a:pt x="43025" y="9670"/>
                  <a:pt x="43025" y="21600"/>
                </a:cubicBezTo>
              </a:path>
              <a:path w="43025" h="21600" stroke="0" extrusionOk="0">
                <a:moveTo>
                  <a:pt x="-1" y="18856"/>
                </a:moveTo>
                <a:cubicBezTo>
                  <a:pt x="1380" y="8076"/>
                  <a:pt x="10556" y="-1"/>
                  <a:pt x="21425" y="0"/>
                </a:cubicBezTo>
                <a:cubicBezTo>
                  <a:pt x="33354" y="0"/>
                  <a:pt x="43025" y="9670"/>
                  <a:pt x="43025" y="21600"/>
                </a:cubicBezTo>
                <a:lnTo>
                  <a:pt x="21425" y="21600"/>
                </a:lnTo>
                <a:lnTo>
                  <a:pt x="-1" y="18856"/>
                </a:lnTo>
                <a:close/>
              </a:path>
            </a:pathLst>
          </a:custGeom>
          <a:noFill/>
          <a:ln w="28575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1963" name="Arc 27"/>
          <p:cNvSpPr>
            <a:spLocks/>
          </p:cNvSpPr>
          <p:nvPr/>
        </p:nvSpPr>
        <p:spPr bwMode="auto">
          <a:xfrm rot="10800000">
            <a:off x="1066800" y="4800600"/>
            <a:ext cx="2362200" cy="304800"/>
          </a:xfrm>
          <a:custGeom>
            <a:avLst/>
            <a:gdLst>
              <a:gd name="T0" fmla="*/ 0 w 43025"/>
              <a:gd name="T1" fmla="*/ 3754868 h 21600"/>
              <a:gd name="T2" fmla="*/ 129691780 w 43025"/>
              <a:gd name="T3" fmla="*/ 4301067 h 21600"/>
              <a:gd name="T4" fmla="*/ 64582136 w 43025"/>
              <a:gd name="T5" fmla="*/ 4301067 h 21600"/>
              <a:gd name="T6" fmla="*/ 0 60000 65536"/>
              <a:gd name="T7" fmla="*/ 0 60000 65536"/>
              <a:gd name="T8" fmla="*/ 0 60000 65536"/>
              <a:gd name="T9" fmla="*/ 0 w 43025"/>
              <a:gd name="T10" fmla="*/ 0 h 21600"/>
              <a:gd name="T11" fmla="*/ 43025 w 4302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025" h="21600" fill="none" extrusionOk="0">
                <a:moveTo>
                  <a:pt x="-1" y="18856"/>
                </a:moveTo>
                <a:cubicBezTo>
                  <a:pt x="1380" y="8076"/>
                  <a:pt x="10556" y="-1"/>
                  <a:pt x="21425" y="0"/>
                </a:cubicBezTo>
                <a:cubicBezTo>
                  <a:pt x="33354" y="0"/>
                  <a:pt x="43025" y="9670"/>
                  <a:pt x="43025" y="21600"/>
                </a:cubicBezTo>
              </a:path>
              <a:path w="43025" h="21600" stroke="0" extrusionOk="0">
                <a:moveTo>
                  <a:pt x="-1" y="18856"/>
                </a:moveTo>
                <a:cubicBezTo>
                  <a:pt x="1380" y="8076"/>
                  <a:pt x="10556" y="-1"/>
                  <a:pt x="21425" y="0"/>
                </a:cubicBezTo>
                <a:cubicBezTo>
                  <a:pt x="33354" y="0"/>
                  <a:pt x="43025" y="9670"/>
                  <a:pt x="43025" y="21600"/>
                </a:cubicBezTo>
                <a:lnTo>
                  <a:pt x="21425" y="21600"/>
                </a:lnTo>
                <a:lnTo>
                  <a:pt x="-1" y="18856"/>
                </a:lnTo>
                <a:close/>
              </a:path>
            </a:pathLst>
          </a:custGeom>
          <a:noFill/>
          <a:ln w="28575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1966" name="Text Box 30"/>
          <p:cNvSpPr txBox="1">
            <a:spLocks noChangeArrowheads="1"/>
          </p:cNvSpPr>
          <p:nvPr/>
        </p:nvSpPr>
        <p:spPr bwMode="auto">
          <a:xfrm>
            <a:off x="6324600" y="5045075"/>
            <a:ext cx="2530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The value of r is 0.8.</a:t>
            </a:r>
          </a:p>
        </p:txBody>
      </p:sp>
      <p:pic>
        <p:nvPicPr>
          <p:cNvPr id="551973" name="Picture 3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5181600"/>
            <a:ext cx="16002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1974" name="Picture 3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257800"/>
            <a:ext cx="173355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551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2000"/>
                                        <p:tgtEl>
                                          <p:spTgt spid="551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2000"/>
                                        <p:tgtEl>
                                          <p:spTgt spid="551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51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51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51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1961" grpId="0"/>
      <p:bldP spid="551962" grpId="0" animBg="1"/>
      <p:bldP spid="551963" grpId="0" animBg="1"/>
      <p:bldP spid="55196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65" name="Text Box 5"/>
          <p:cNvSpPr txBox="1">
            <a:spLocks noChangeArrowheads="1"/>
          </p:cNvSpPr>
          <p:nvPr/>
        </p:nvSpPr>
        <p:spPr bwMode="auto">
          <a:xfrm>
            <a:off x="914400" y="1905000"/>
            <a:ext cx="1858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/>
              <a:t>a</a:t>
            </a:r>
            <a:r>
              <a:rPr lang="en-US" i="1" baseline="-25000">
                <a:solidFill>
                  <a:srgbClr val="FF0000"/>
                </a:solidFill>
              </a:rPr>
              <a:t>n</a:t>
            </a:r>
            <a:r>
              <a:rPr lang="en-US" i="1"/>
              <a:t> = </a:t>
            </a:r>
            <a:r>
              <a:rPr lang="en-US" i="1">
                <a:solidFill>
                  <a:srgbClr val="33CC33"/>
                </a:solidFill>
              </a:rPr>
              <a:t>a</a:t>
            </a:r>
            <a:r>
              <a:rPr lang="en-US" baseline="-25000">
                <a:solidFill>
                  <a:srgbClr val="33CC33"/>
                </a:solidFill>
              </a:rPr>
              <a:t>1</a:t>
            </a:r>
            <a:r>
              <a:rPr lang="en-US" i="1">
                <a:solidFill>
                  <a:srgbClr val="3333FF"/>
                </a:solidFill>
              </a:rPr>
              <a:t>r</a:t>
            </a:r>
            <a:r>
              <a:rPr lang="en-US" i="1" baseline="30000">
                <a:solidFill>
                  <a:srgbClr val="FF0000"/>
                </a:solidFill>
              </a:rPr>
              <a:t>n</a:t>
            </a:r>
            <a:r>
              <a:rPr lang="en-US" i="1" baseline="30000"/>
              <a:t>–</a:t>
            </a:r>
            <a:r>
              <a:rPr lang="en-US" baseline="30000"/>
              <a:t>1</a:t>
            </a:r>
            <a:r>
              <a:rPr lang="en-US" i="1" baseline="30000"/>
              <a:t> </a:t>
            </a:r>
            <a:endParaRPr lang="en-US"/>
          </a:p>
        </p:txBody>
      </p:sp>
      <p:sp>
        <p:nvSpPr>
          <p:cNvPr id="29699" name="Text Box 6"/>
          <p:cNvSpPr txBox="1">
            <a:spLocks noChangeArrowheads="1"/>
          </p:cNvSpPr>
          <p:nvPr/>
        </p:nvSpPr>
        <p:spPr bwMode="auto">
          <a:xfrm>
            <a:off x="4327525" y="1905000"/>
            <a:ext cx="2589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Write the formula.</a:t>
            </a:r>
          </a:p>
        </p:txBody>
      </p:sp>
      <p:sp>
        <p:nvSpPr>
          <p:cNvPr id="552967" name="Text Box 7"/>
          <p:cNvSpPr txBox="1">
            <a:spLocks noChangeArrowheads="1"/>
          </p:cNvSpPr>
          <p:nvPr/>
        </p:nvSpPr>
        <p:spPr bwMode="auto">
          <a:xfrm>
            <a:off x="915988" y="2667000"/>
            <a:ext cx="3400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/>
              <a:t>a</a:t>
            </a:r>
            <a:r>
              <a:rPr lang="en-US" i="1" baseline="-25000">
                <a:solidFill>
                  <a:srgbClr val="FF0000"/>
                </a:solidFill>
              </a:rPr>
              <a:t>6</a:t>
            </a:r>
            <a:r>
              <a:rPr lang="en-US" i="1"/>
              <a:t> = </a:t>
            </a:r>
            <a:r>
              <a:rPr lang="en-US">
                <a:solidFill>
                  <a:srgbClr val="33CC33"/>
                </a:solidFill>
              </a:rPr>
              <a:t>10,000</a:t>
            </a:r>
            <a:r>
              <a:rPr lang="en-US">
                <a:solidFill>
                  <a:srgbClr val="3333FF"/>
                </a:solidFill>
              </a:rPr>
              <a:t>(0.8)</a:t>
            </a:r>
            <a:r>
              <a:rPr lang="en-US" baseline="30000">
                <a:solidFill>
                  <a:srgbClr val="FF0000"/>
                </a:solidFill>
              </a:rPr>
              <a:t>10</a:t>
            </a:r>
            <a:r>
              <a:rPr lang="en-US" i="1" baseline="30000"/>
              <a:t>–</a:t>
            </a:r>
            <a:r>
              <a:rPr lang="en-US" baseline="30000"/>
              <a:t>1</a:t>
            </a:r>
            <a:r>
              <a:rPr lang="en-US" i="1" baseline="30000"/>
              <a:t> </a:t>
            </a:r>
            <a:endParaRPr lang="en-US"/>
          </a:p>
        </p:txBody>
      </p:sp>
      <p:sp>
        <p:nvSpPr>
          <p:cNvPr id="552968" name="Text Box 8"/>
          <p:cNvSpPr txBox="1">
            <a:spLocks noChangeArrowheads="1"/>
          </p:cNvSpPr>
          <p:nvPr/>
        </p:nvSpPr>
        <p:spPr bwMode="auto">
          <a:xfrm>
            <a:off x="4332288" y="2606675"/>
            <a:ext cx="4740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Substitute 10,000 for a</a:t>
            </a:r>
            <a:r>
              <a:rPr lang="en-US" i="1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 i="1" baseline="30000">
                <a:solidFill>
                  <a:srgbClr val="3333FF"/>
                </a:solidFill>
                <a:latin typeface="Arial" charset="0"/>
              </a:rPr>
              <a:t>,</a:t>
            </a:r>
            <a:r>
              <a:rPr lang="en-US" i="1">
                <a:solidFill>
                  <a:srgbClr val="3333FF"/>
                </a:solidFill>
                <a:latin typeface="Arial" charset="0"/>
              </a:rPr>
              <a:t>10 for n, and 0.8  for r.</a:t>
            </a:r>
          </a:p>
        </p:txBody>
      </p:sp>
      <p:sp>
        <p:nvSpPr>
          <p:cNvPr id="552969" name="Text Box 9"/>
          <p:cNvSpPr txBox="1">
            <a:spLocks noChangeArrowheads="1"/>
          </p:cNvSpPr>
          <p:nvPr/>
        </p:nvSpPr>
        <p:spPr bwMode="auto">
          <a:xfrm>
            <a:off x="1357313" y="3573463"/>
            <a:ext cx="2524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10,000(0.8)</a:t>
            </a:r>
            <a:r>
              <a:rPr lang="en-US" baseline="30000"/>
              <a:t>9</a:t>
            </a:r>
            <a:endParaRPr lang="en-US"/>
          </a:p>
        </p:txBody>
      </p:sp>
      <p:sp>
        <p:nvSpPr>
          <p:cNvPr id="552970" name="Text Box 10"/>
          <p:cNvSpPr txBox="1">
            <a:spLocks noChangeArrowheads="1"/>
          </p:cNvSpPr>
          <p:nvPr/>
        </p:nvSpPr>
        <p:spPr bwMode="auto">
          <a:xfrm>
            <a:off x="4322763" y="3581400"/>
            <a:ext cx="3184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Simplify the exponent.</a:t>
            </a:r>
          </a:p>
        </p:txBody>
      </p:sp>
      <p:sp>
        <p:nvSpPr>
          <p:cNvPr id="552971" name="Text Box 11"/>
          <p:cNvSpPr txBox="1">
            <a:spLocks noChangeArrowheads="1"/>
          </p:cNvSpPr>
          <p:nvPr/>
        </p:nvSpPr>
        <p:spPr bwMode="auto">
          <a:xfrm>
            <a:off x="1328738" y="4343400"/>
            <a:ext cx="1925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= 1,342.18</a:t>
            </a:r>
          </a:p>
        </p:txBody>
      </p:sp>
      <p:sp>
        <p:nvSpPr>
          <p:cNvPr id="552972" name="Text Box 12"/>
          <p:cNvSpPr txBox="1">
            <a:spLocks noChangeArrowheads="1"/>
          </p:cNvSpPr>
          <p:nvPr/>
        </p:nvSpPr>
        <p:spPr bwMode="auto">
          <a:xfrm>
            <a:off x="4341813" y="4341813"/>
            <a:ext cx="2455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Use a calculator.</a:t>
            </a:r>
          </a:p>
        </p:txBody>
      </p:sp>
      <p:sp>
        <p:nvSpPr>
          <p:cNvPr id="29706" name="Text Box 1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52975" name="Text Box 15"/>
          <p:cNvSpPr txBox="1">
            <a:spLocks noChangeArrowheads="1"/>
          </p:cNvSpPr>
          <p:nvPr/>
        </p:nvSpPr>
        <p:spPr bwMode="auto">
          <a:xfrm>
            <a:off x="838200" y="5334000"/>
            <a:ext cx="7758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In the 10th year, the car will be worth $1342.18.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2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52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52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52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52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52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52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529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52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552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2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65" grpId="0"/>
      <p:bldP spid="552967" grpId="0"/>
      <p:bldP spid="552968" grpId="0"/>
      <p:bldP spid="552969" grpId="0"/>
      <p:bldP spid="552970" grpId="0"/>
      <p:bldP spid="552971" grpId="0"/>
      <p:bldP spid="552972" grpId="0"/>
      <p:bldP spid="55297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  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609600" y="1803400"/>
            <a:ext cx="8305800" cy="429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Find the next three terms in each geometric sequence.</a:t>
            </a:r>
          </a:p>
          <a:p>
            <a:pPr>
              <a:spcBef>
                <a:spcPct val="50000"/>
              </a:spcBef>
            </a:pPr>
            <a:r>
              <a:rPr lang="en-US" b="1"/>
              <a:t>1. </a:t>
            </a:r>
            <a:r>
              <a:rPr lang="en-US"/>
              <a:t>3, 15, 75, 375,… </a:t>
            </a:r>
          </a:p>
          <a:p>
            <a:pPr>
              <a:spcBef>
                <a:spcPct val="50000"/>
              </a:spcBef>
            </a:pPr>
            <a:r>
              <a:rPr lang="en-US" b="1"/>
              <a:t>2.</a:t>
            </a:r>
          </a:p>
          <a:p>
            <a:pPr>
              <a:spcBef>
                <a:spcPct val="50000"/>
              </a:spcBef>
            </a:pPr>
            <a:r>
              <a:rPr lang="en-US" b="1"/>
              <a:t>3. </a:t>
            </a:r>
            <a:r>
              <a:rPr lang="en-US"/>
              <a:t>The first term of a geometric sequence is 300 	and the common ratio is 0.6. What is the 7th 	term of the sequence? </a:t>
            </a:r>
          </a:p>
          <a:p>
            <a:pPr>
              <a:spcBef>
                <a:spcPct val="50000"/>
              </a:spcBef>
            </a:pPr>
            <a:r>
              <a:rPr lang="en-US" b="1"/>
              <a:t>4. </a:t>
            </a:r>
            <a:r>
              <a:rPr lang="en-US"/>
              <a:t>What is the 15th term of the sequence 4, –8, 16, 	–32, 64…?  </a:t>
            </a:r>
            <a:r>
              <a:rPr lang="en-US" sz="800" b="1"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 sz="800" b="1">
              <a:latin typeface="Arial" charset="0"/>
            </a:endParaRPr>
          </a:p>
        </p:txBody>
      </p:sp>
      <p:pic>
        <p:nvPicPr>
          <p:cNvPr id="30726" name="Picture 3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3152775"/>
            <a:ext cx="29527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153400" cy="2667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3200"/>
              <a:t>Recognize and extend geometric sequences.</a:t>
            </a:r>
          </a:p>
          <a:p>
            <a:pPr>
              <a:spcBef>
                <a:spcPct val="20000"/>
              </a:spcBef>
            </a:pPr>
            <a:endParaRPr lang="en-US" altLang="en-US" sz="1000"/>
          </a:p>
          <a:p>
            <a:pPr>
              <a:spcBef>
                <a:spcPct val="20000"/>
              </a:spcBef>
            </a:pPr>
            <a:r>
              <a:rPr lang="en-US" altLang="en-US" sz="3200"/>
              <a:t>Find the </a:t>
            </a:r>
            <a:r>
              <a:rPr lang="en-US" altLang="en-US" sz="3200" i="1"/>
              <a:t>n</a:t>
            </a:r>
            <a:r>
              <a:rPr lang="en-US" altLang="en-US" sz="3200"/>
              <a:t>th term of a geometric sequence.</a:t>
            </a:r>
            <a:endParaRPr lang="en-US" altLang="en-US" sz="3200" i="1"/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  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609600" y="1803400"/>
            <a:ext cx="8305800" cy="429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Find the next three terms in each geometric sequence.</a:t>
            </a:r>
          </a:p>
          <a:p>
            <a:pPr>
              <a:spcBef>
                <a:spcPct val="50000"/>
              </a:spcBef>
            </a:pPr>
            <a:r>
              <a:rPr lang="en-US" b="1"/>
              <a:t>1. </a:t>
            </a:r>
            <a:r>
              <a:rPr lang="en-US"/>
              <a:t>3, 15, 75, 375,… </a:t>
            </a:r>
          </a:p>
          <a:p>
            <a:pPr>
              <a:spcBef>
                <a:spcPct val="50000"/>
              </a:spcBef>
            </a:pPr>
            <a:r>
              <a:rPr lang="en-US" b="1"/>
              <a:t>2.</a:t>
            </a:r>
          </a:p>
          <a:p>
            <a:pPr>
              <a:spcBef>
                <a:spcPct val="50000"/>
              </a:spcBef>
            </a:pPr>
            <a:r>
              <a:rPr lang="en-US" b="1"/>
              <a:t>3. </a:t>
            </a:r>
            <a:r>
              <a:rPr lang="en-US"/>
              <a:t>The first term of a geometric sequence is 300 	and the common ratio is 0.6. What is the 7th 	term of the sequence? </a:t>
            </a:r>
          </a:p>
          <a:p>
            <a:pPr>
              <a:spcBef>
                <a:spcPct val="50000"/>
              </a:spcBef>
            </a:pPr>
            <a:r>
              <a:rPr lang="en-US" b="1"/>
              <a:t>4. </a:t>
            </a:r>
            <a:r>
              <a:rPr lang="en-US"/>
              <a:t>What is the 15th term of the sequence 4, –8, 16, 	–32, 64…?  </a:t>
            </a:r>
            <a:r>
              <a:rPr lang="en-US" sz="800" b="1"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 sz="800" b="1">
              <a:latin typeface="Arial" charset="0"/>
            </a:endParaRPr>
          </a:p>
        </p:txBody>
      </p:sp>
      <p:sp>
        <p:nvSpPr>
          <p:cNvPr id="555018" name="Text Box 10"/>
          <p:cNvSpPr txBox="1">
            <a:spLocks noChangeArrowheads="1"/>
          </p:cNvSpPr>
          <p:nvPr/>
        </p:nvSpPr>
        <p:spPr bwMode="auto">
          <a:xfrm>
            <a:off x="4368800" y="2698750"/>
            <a:ext cx="3305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1875; 9375; 46,875</a:t>
            </a:r>
          </a:p>
        </p:txBody>
      </p:sp>
      <p:pic>
        <p:nvPicPr>
          <p:cNvPr id="555037" name="Picture 29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150" y="3152775"/>
            <a:ext cx="3219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30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3152775"/>
            <a:ext cx="29527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5039" name="Text Box 31"/>
          <p:cNvSpPr txBox="1">
            <a:spLocks noChangeArrowheads="1"/>
          </p:cNvSpPr>
          <p:nvPr/>
        </p:nvSpPr>
        <p:spPr bwMode="auto">
          <a:xfrm>
            <a:off x="3048000" y="5454650"/>
            <a:ext cx="1263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65,536</a:t>
            </a:r>
          </a:p>
        </p:txBody>
      </p:sp>
      <p:sp>
        <p:nvSpPr>
          <p:cNvPr id="555040" name="Text Box 32"/>
          <p:cNvSpPr txBox="1">
            <a:spLocks noChangeArrowheads="1"/>
          </p:cNvSpPr>
          <p:nvPr/>
        </p:nvSpPr>
        <p:spPr bwMode="auto">
          <a:xfrm>
            <a:off x="4638675" y="4540250"/>
            <a:ext cx="1457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13.9968</a:t>
            </a:r>
          </a:p>
        </p:txBody>
      </p:sp>
    </p:spTree>
    <p:extLst>
      <p:ext uri="{BB962C8B-B14F-4D97-AF65-F5344CB8AC3E}">
        <p14:creationId xmlns:p14="http://schemas.microsoft.com/office/powerpoint/2010/main" val="2993266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5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55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55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55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5018" grpId="0"/>
      <p:bldP spid="555039" grpId="0"/>
      <p:bldP spid="55504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 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533400" y="1524000"/>
            <a:ext cx="8610600" cy="246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3550" algn="l"/>
              </a:tabLs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Find the next three terms in each geometric sequence.</a:t>
            </a:r>
          </a:p>
          <a:p>
            <a:pPr>
              <a:spcBef>
                <a:spcPct val="50000"/>
              </a:spcBef>
            </a:pPr>
            <a:r>
              <a:rPr lang="en-US" b="1"/>
              <a:t>5. </a:t>
            </a:r>
            <a:r>
              <a:rPr lang="en-US"/>
              <a:t>The table shows a car’s value for three years </a:t>
            </a:r>
            <a:br>
              <a:rPr lang="en-US"/>
            </a:br>
            <a:r>
              <a:rPr lang="en-US"/>
              <a:t>	after it is purchased. The values form a </a:t>
            </a:r>
            <a:br>
              <a:rPr lang="en-US"/>
            </a:br>
            <a:r>
              <a:rPr lang="en-US"/>
              <a:t>	geometric sequence. How much will the car be </a:t>
            </a:r>
            <a:br>
              <a:rPr lang="en-US"/>
            </a:br>
            <a:r>
              <a:rPr lang="en-US"/>
              <a:t>	worth after 8 years? </a:t>
            </a:r>
            <a:r>
              <a:rPr lang="en-US" i="1"/>
              <a:t> </a:t>
            </a:r>
          </a:p>
        </p:txBody>
      </p:sp>
      <p:sp>
        <p:nvSpPr>
          <p:cNvPr id="557060" name="Text Box 4"/>
          <p:cNvSpPr txBox="1">
            <a:spLocks noChangeArrowheads="1"/>
          </p:cNvSpPr>
          <p:nvPr/>
        </p:nvSpPr>
        <p:spPr bwMode="auto">
          <a:xfrm>
            <a:off x="1066800" y="3962400"/>
            <a:ext cx="165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$5570.39</a:t>
            </a:r>
          </a:p>
        </p:txBody>
      </p:sp>
      <p:graphicFrame>
        <p:nvGraphicFramePr>
          <p:cNvPr id="557079" name="Group 23"/>
          <p:cNvGraphicFramePr>
            <a:graphicFrameLocks noGrp="1"/>
          </p:cNvGraphicFramePr>
          <p:nvPr/>
        </p:nvGraphicFramePr>
        <p:xfrm>
          <a:off x="4724400" y="3810000"/>
          <a:ext cx="3657600" cy="2116254"/>
        </p:xfrm>
        <a:graphic>
          <a:graphicData uri="http://schemas.openxmlformats.org/drawingml/2006/table">
            <a:tbl>
              <a:tblPr/>
              <a:tblGrid>
                <a:gridCol w="1447800"/>
                <a:gridCol w="2209800"/>
              </a:tblGrid>
              <a:tr h="561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Year</a:t>
                      </a:r>
                    </a:p>
                  </a:txBody>
                  <a:tcPr marT="45709" marB="457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49001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Value ($)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49001"/>
                      </a:schemeClr>
                    </a:solidFill>
                  </a:tcPr>
                </a:tc>
              </a:tr>
              <a:tr h="5180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18,000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15,300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13,005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7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706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6" name="Rectangle 4"/>
          <p:cNvSpPr>
            <a:spLocks noChangeArrowheads="1"/>
          </p:cNvSpPr>
          <p:nvPr/>
        </p:nvSpPr>
        <p:spPr bwMode="auto">
          <a:xfrm>
            <a:off x="381000" y="2362200"/>
            <a:ext cx="7696200" cy="1295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en-US" sz="3200"/>
              <a:t>geometric sequence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en-US" sz="3200"/>
              <a:t>common ratio</a:t>
            </a:r>
          </a:p>
          <a:p>
            <a:pPr marL="342900" indent="-342900">
              <a:spcBef>
                <a:spcPct val="20000"/>
              </a:spcBef>
            </a:pPr>
            <a:endParaRPr lang="en-US" altLang="en-US" sz="3200"/>
          </a:p>
          <a:p>
            <a:pPr marL="342900" indent="-342900">
              <a:spcBef>
                <a:spcPct val="20000"/>
              </a:spcBef>
            </a:pPr>
            <a:endParaRPr lang="en-US" altLang="en-US" sz="3200"/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600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8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8276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588" y="2362200"/>
            <a:ext cx="64103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 Box 16"/>
          <p:cNvSpPr txBox="1">
            <a:spLocks noChangeArrowheads="1"/>
          </p:cNvSpPr>
          <p:nvPr/>
        </p:nvSpPr>
        <p:spPr bwMode="auto">
          <a:xfrm>
            <a:off x="838200" y="1311275"/>
            <a:ext cx="7467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table shows the heights of a bungee jumper’s bounces.</a:t>
            </a:r>
          </a:p>
        </p:txBody>
      </p:sp>
      <p:sp>
        <p:nvSpPr>
          <p:cNvPr id="439314" name="Text Box 18"/>
          <p:cNvSpPr txBox="1">
            <a:spLocks noChangeArrowheads="1"/>
          </p:cNvSpPr>
          <p:nvPr/>
        </p:nvSpPr>
        <p:spPr bwMode="auto">
          <a:xfrm>
            <a:off x="850900" y="4070350"/>
            <a:ext cx="73310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height of the bounces shown in the table above form a </a:t>
            </a:r>
            <a:r>
              <a:rPr lang="en-US" i="1"/>
              <a:t>geometric sequence.</a:t>
            </a:r>
            <a:r>
              <a:rPr lang="en-US"/>
              <a:t> In a </a:t>
            </a:r>
            <a:r>
              <a:rPr lang="en-US" b="1" u="sng"/>
              <a:t>geometric sequence</a:t>
            </a:r>
            <a:r>
              <a:rPr lang="en-US"/>
              <a:t>, the ratio of successive terms is the same number </a:t>
            </a:r>
            <a:r>
              <a:rPr lang="en-US" i="1"/>
              <a:t>r</a:t>
            </a:r>
            <a:r>
              <a:rPr lang="en-US"/>
              <a:t>, called the </a:t>
            </a:r>
            <a:r>
              <a:rPr lang="en-US" b="1" u="sng"/>
              <a:t>common ratio</a:t>
            </a:r>
            <a:r>
              <a:rPr 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9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93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860425" y="1066800"/>
            <a:ext cx="80549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Geometric sequences can be thought of as functions. The term number, or position in the sequence, is the input, and the term itself is the output.</a:t>
            </a:r>
          </a:p>
        </p:txBody>
      </p:sp>
      <p:sp>
        <p:nvSpPr>
          <p:cNvPr id="541705" name="Text Box 9"/>
          <p:cNvSpPr txBox="1">
            <a:spLocks noChangeArrowheads="1"/>
          </p:cNvSpPr>
          <p:nvPr/>
        </p:nvSpPr>
        <p:spPr bwMode="auto">
          <a:xfrm>
            <a:off x="1262063" y="4343400"/>
            <a:ext cx="27003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/>
              <a:t>a</a:t>
            </a:r>
            <a:r>
              <a:rPr lang="en-US" baseline="-25000">
                <a:solidFill>
                  <a:srgbClr val="FF0000"/>
                </a:solidFill>
              </a:rPr>
              <a:t>1</a:t>
            </a:r>
            <a:r>
              <a:rPr lang="en-US">
                <a:solidFill>
                  <a:srgbClr val="3333FF"/>
                </a:solidFill>
              </a:rPr>
              <a:t>   </a:t>
            </a:r>
            <a:r>
              <a:rPr lang="en-US" i="1"/>
              <a:t>a</a:t>
            </a:r>
            <a:r>
              <a:rPr lang="en-US" baseline="-25000">
                <a:solidFill>
                  <a:srgbClr val="FF0000"/>
                </a:solidFill>
              </a:rPr>
              <a:t>2</a:t>
            </a:r>
            <a:r>
              <a:rPr lang="en-US">
                <a:solidFill>
                  <a:srgbClr val="3333FF"/>
                </a:solidFill>
              </a:rPr>
              <a:t>   </a:t>
            </a:r>
            <a:r>
              <a:rPr lang="en-US" i="1"/>
              <a:t>a</a:t>
            </a:r>
            <a:r>
              <a:rPr lang="en-US" baseline="-25000">
                <a:solidFill>
                  <a:srgbClr val="FF0000"/>
                </a:solidFill>
              </a:rPr>
              <a:t>3</a:t>
            </a:r>
            <a:r>
              <a:rPr lang="en-US">
                <a:solidFill>
                  <a:srgbClr val="3333FF"/>
                </a:solidFill>
              </a:rPr>
              <a:t>    </a:t>
            </a:r>
            <a:r>
              <a:rPr lang="en-US" i="1"/>
              <a:t>a</a:t>
            </a:r>
            <a:r>
              <a:rPr lang="en-US" baseline="-25000">
                <a:solidFill>
                  <a:srgbClr val="FF0000"/>
                </a:solidFill>
              </a:rPr>
              <a:t>4</a:t>
            </a:r>
            <a:r>
              <a:rPr lang="en-US">
                <a:solidFill>
                  <a:srgbClr val="3333FF"/>
                </a:solidFill>
              </a:rPr>
              <a:t>              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241425" y="2971800"/>
            <a:ext cx="5006975" cy="457200"/>
            <a:chOff x="782" y="1872"/>
            <a:chExt cx="3154" cy="288"/>
          </a:xfrm>
        </p:grpSpPr>
        <p:sp>
          <p:nvSpPr>
            <p:cNvPr id="7181" name="Text Box 7"/>
            <p:cNvSpPr txBox="1">
              <a:spLocks noChangeArrowheads="1"/>
            </p:cNvSpPr>
            <p:nvPr/>
          </p:nvSpPr>
          <p:spPr bwMode="auto">
            <a:xfrm>
              <a:off x="782" y="1872"/>
              <a:ext cx="31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solidFill>
                    <a:srgbClr val="FF0000"/>
                  </a:solidFill>
                </a:rPr>
                <a:t>1    2    3    4        Position        </a:t>
              </a:r>
            </a:p>
          </p:txBody>
        </p:sp>
        <p:sp>
          <p:nvSpPr>
            <p:cNvPr id="7182" name="Line 14"/>
            <p:cNvSpPr>
              <a:spLocks noChangeShapeType="1"/>
            </p:cNvSpPr>
            <p:nvPr/>
          </p:nvSpPr>
          <p:spPr bwMode="auto">
            <a:xfrm flipH="1">
              <a:off x="2304" y="2021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1247775" y="3513138"/>
            <a:ext cx="4162425" cy="914400"/>
            <a:chOff x="786" y="2213"/>
            <a:chExt cx="2622" cy="576"/>
          </a:xfrm>
        </p:grpSpPr>
        <p:sp>
          <p:nvSpPr>
            <p:cNvPr id="7175" name="Text Box 8"/>
            <p:cNvSpPr txBox="1">
              <a:spLocks noChangeArrowheads="1"/>
            </p:cNvSpPr>
            <p:nvPr/>
          </p:nvSpPr>
          <p:spPr bwMode="auto">
            <a:xfrm>
              <a:off x="786" y="2501"/>
              <a:ext cx="26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solidFill>
                    <a:srgbClr val="3333FF"/>
                  </a:solidFill>
                </a:rPr>
                <a:t>3    6   12   24       Term        </a:t>
              </a:r>
            </a:p>
          </p:txBody>
        </p:sp>
        <p:sp>
          <p:nvSpPr>
            <p:cNvPr id="7176" name="Line 10"/>
            <p:cNvSpPr>
              <a:spLocks noChangeShapeType="1"/>
            </p:cNvSpPr>
            <p:nvPr/>
          </p:nvSpPr>
          <p:spPr bwMode="auto">
            <a:xfrm>
              <a:off x="912" y="2213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Line 11"/>
            <p:cNvSpPr>
              <a:spLocks noChangeShapeType="1"/>
            </p:cNvSpPr>
            <p:nvPr/>
          </p:nvSpPr>
          <p:spPr bwMode="auto">
            <a:xfrm>
              <a:off x="1296" y="2222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Line 12"/>
            <p:cNvSpPr>
              <a:spLocks noChangeShapeType="1"/>
            </p:cNvSpPr>
            <p:nvPr/>
          </p:nvSpPr>
          <p:spPr bwMode="auto">
            <a:xfrm>
              <a:off x="1698" y="2213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Line 13"/>
            <p:cNvSpPr>
              <a:spLocks noChangeShapeType="1"/>
            </p:cNvSpPr>
            <p:nvPr/>
          </p:nvSpPr>
          <p:spPr bwMode="auto">
            <a:xfrm>
              <a:off x="2112" y="2213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15"/>
            <p:cNvSpPr>
              <a:spLocks noChangeShapeType="1"/>
            </p:cNvSpPr>
            <p:nvPr/>
          </p:nvSpPr>
          <p:spPr bwMode="auto">
            <a:xfrm flipH="1">
              <a:off x="2313" y="2663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1713" name="Text Box 17"/>
          <p:cNvSpPr txBox="1">
            <a:spLocks noChangeArrowheads="1"/>
          </p:cNvSpPr>
          <p:nvPr/>
        </p:nvSpPr>
        <p:spPr bwMode="auto">
          <a:xfrm>
            <a:off x="881063" y="5273675"/>
            <a:ext cx="8245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To find a term in a geometric sequence, multiply the previous term by </a:t>
            </a:r>
            <a:r>
              <a:rPr lang="en-US" i="1"/>
              <a:t>r</a:t>
            </a:r>
            <a:r>
              <a:rPr lang="en-US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41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541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1705" grpId="0"/>
      <p:bldP spid="5417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6" descr="grp11_1_8_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8" y="2657475"/>
            <a:ext cx="8583612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5"/>
          <p:cNvGrpSpPr>
            <a:grpSpLocks/>
          </p:cNvGrpSpPr>
          <p:nvPr/>
        </p:nvGrpSpPr>
        <p:grpSpPr bwMode="auto">
          <a:xfrm>
            <a:off x="671513" y="2571750"/>
            <a:ext cx="7862887" cy="1663700"/>
            <a:chOff x="231" y="720"/>
            <a:chExt cx="4953" cy="1048"/>
          </a:xfrm>
        </p:grpSpPr>
        <p:sp>
          <p:nvSpPr>
            <p:cNvPr id="9219" name="Text Box 6"/>
            <p:cNvSpPr txBox="1">
              <a:spLocks noChangeArrowheads="1"/>
            </p:cNvSpPr>
            <p:nvPr/>
          </p:nvSpPr>
          <p:spPr bwMode="auto">
            <a:xfrm>
              <a:off x="240" y="1008"/>
              <a:ext cx="4944" cy="76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4230688" algn="l"/>
                </a:tabLs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tabLst>
                  <a:tab pos="4230688" algn="l"/>
                </a:tabLs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tabLst>
                  <a:tab pos="4230688" algn="l"/>
                </a:tabLs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tabLst>
                  <a:tab pos="4230688" algn="l"/>
                </a:tabLs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tabLst>
                  <a:tab pos="4230688" algn="l"/>
                </a:tabLs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230688" algn="l"/>
                </a:tabLs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230688" algn="l"/>
                </a:tabLs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230688" algn="l"/>
                </a:tabLs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230688" algn="l"/>
                </a:tabLs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The variable </a:t>
              </a:r>
              <a:r>
                <a:rPr lang="en-US" altLang="en-US" i="1"/>
                <a:t>a</a:t>
              </a:r>
              <a:r>
                <a:rPr lang="en-US" altLang="en-US"/>
                <a:t> is often used to represent terms in a sequence. The variable </a:t>
              </a:r>
              <a:r>
                <a:rPr lang="en-US" altLang="en-US" i="1"/>
                <a:t>a</a:t>
              </a:r>
              <a:r>
                <a:rPr lang="en-US" altLang="en-US" baseline="-25000"/>
                <a:t>4 </a:t>
              </a:r>
              <a:r>
                <a:rPr lang="en-US" altLang="en-US"/>
                <a:t>(read “</a:t>
              </a:r>
              <a:r>
                <a:rPr lang="en-US" altLang="en-US" i="1"/>
                <a:t>a</a:t>
              </a:r>
              <a:r>
                <a:rPr lang="en-US" altLang="en-US"/>
                <a:t> sub 4”)is the fourth term in a sequence.  </a:t>
              </a:r>
            </a:p>
          </p:txBody>
        </p:sp>
        <p:sp>
          <p:nvSpPr>
            <p:cNvPr id="9220" name="Text Box 7"/>
            <p:cNvSpPr txBox="1">
              <a:spLocks noChangeArrowheads="1"/>
            </p:cNvSpPr>
            <p:nvPr/>
          </p:nvSpPr>
          <p:spPr bwMode="auto">
            <a:xfrm>
              <a:off x="231" y="720"/>
              <a:ext cx="151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Writing Math</a:t>
              </a:r>
              <a:endParaRPr lang="en-US" alt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1A: Extending Geometric Sequences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6"/>
          <p:cNvSpPr txBox="1">
            <a:spLocks noChangeArrowheads="1"/>
          </p:cNvSpPr>
          <p:nvPr/>
        </p:nvSpPr>
        <p:spPr bwMode="auto">
          <a:xfrm>
            <a:off x="517525" y="1708150"/>
            <a:ext cx="8626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Find the next three terms in the geometric sequence.</a:t>
            </a:r>
          </a:p>
        </p:txBody>
      </p:sp>
      <p:sp>
        <p:nvSpPr>
          <p:cNvPr id="10244" name="Text Box 7"/>
          <p:cNvSpPr txBox="1">
            <a:spLocks noChangeArrowheads="1"/>
          </p:cNvSpPr>
          <p:nvPr/>
        </p:nvSpPr>
        <p:spPr bwMode="auto">
          <a:xfrm>
            <a:off x="1127125" y="2590800"/>
            <a:ext cx="2560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1, 4, 16, 64,…</a:t>
            </a:r>
          </a:p>
        </p:txBody>
      </p:sp>
      <p:sp>
        <p:nvSpPr>
          <p:cNvPr id="530440" name="Text Box 8"/>
          <p:cNvSpPr txBox="1">
            <a:spLocks noChangeArrowheads="1"/>
          </p:cNvSpPr>
          <p:nvPr/>
        </p:nvSpPr>
        <p:spPr bwMode="auto">
          <a:xfrm>
            <a:off x="1165225" y="3140075"/>
            <a:ext cx="7978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Step 1 </a:t>
            </a:r>
            <a:r>
              <a:rPr lang="en-US"/>
              <a:t>Find the value of </a:t>
            </a:r>
            <a:r>
              <a:rPr lang="en-US" i="1"/>
              <a:t>r</a:t>
            </a:r>
            <a:r>
              <a:rPr lang="en-US"/>
              <a:t> by dividing each term by the one before it.</a:t>
            </a:r>
            <a:endParaRPr lang="en-US" b="1"/>
          </a:p>
        </p:txBody>
      </p:sp>
      <p:sp>
        <p:nvSpPr>
          <p:cNvPr id="530441" name="Text Box 9"/>
          <p:cNvSpPr txBox="1">
            <a:spLocks noChangeArrowheads="1"/>
          </p:cNvSpPr>
          <p:nvPr/>
        </p:nvSpPr>
        <p:spPr bwMode="auto">
          <a:xfrm>
            <a:off x="685800" y="4114800"/>
            <a:ext cx="599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1          4          16          64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892175" y="4495800"/>
            <a:ext cx="4038600" cy="304800"/>
            <a:chOff x="562" y="2832"/>
            <a:chExt cx="2544" cy="192"/>
          </a:xfrm>
        </p:grpSpPr>
        <p:sp>
          <p:nvSpPr>
            <p:cNvPr id="10251" name="Arc 14"/>
            <p:cNvSpPr>
              <a:spLocks/>
            </p:cNvSpPr>
            <p:nvPr/>
          </p:nvSpPr>
          <p:spPr bwMode="auto">
            <a:xfrm rot="10800000">
              <a:off x="562" y="2840"/>
              <a:ext cx="816" cy="184"/>
            </a:xfrm>
            <a:custGeom>
              <a:avLst/>
              <a:gdLst>
                <a:gd name="T0" fmla="*/ 0 w 43025"/>
                <a:gd name="T1" fmla="*/ 1 h 21600"/>
                <a:gd name="T2" fmla="*/ 15 w 43025"/>
                <a:gd name="T3" fmla="*/ 2 h 21600"/>
                <a:gd name="T4" fmla="*/ 8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2" name="Arc 15"/>
            <p:cNvSpPr>
              <a:spLocks/>
            </p:cNvSpPr>
            <p:nvPr/>
          </p:nvSpPr>
          <p:spPr bwMode="auto">
            <a:xfrm rot="10800000">
              <a:off x="1426" y="2832"/>
              <a:ext cx="816" cy="184"/>
            </a:xfrm>
            <a:custGeom>
              <a:avLst/>
              <a:gdLst>
                <a:gd name="T0" fmla="*/ 0 w 43025"/>
                <a:gd name="T1" fmla="*/ 1 h 21600"/>
                <a:gd name="T2" fmla="*/ 15 w 43025"/>
                <a:gd name="T3" fmla="*/ 2 h 21600"/>
                <a:gd name="T4" fmla="*/ 8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" name="Arc 16"/>
            <p:cNvSpPr>
              <a:spLocks/>
            </p:cNvSpPr>
            <p:nvPr/>
          </p:nvSpPr>
          <p:spPr bwMode="auto">
            <a:xfrm rot="10800000">
              <a:off x="2290" y="2832"/>
              <a:ext cx="816" cy="184"/>
            </a:xfrm>
            <a:custGeom>
              <a:avLst/>
              <a:gdLst>
                <a:gd name="T0" fmla="*/ 0 w 43025"/>
                <a:gd name="T1" fmla="*/ 1 h 21600"/>
                <a:gd name="T2" fmla="*/ 15 w 43025"/>
                <a:gd name="T3" fmla="*/ 2 h 21600"/>
                <a:gd name="T4" fmla="*/ 8 w 43025"/>
                <a:gd name="T5" fmla="*/ 2 h 21600"/>
                <a:gd name="T6" fmla="*/ 0 60000 65536"/>
                <a:gd name="T7" fmla="*/ 0 60000 65536"/>
                <a:gd name="T8" fmla="*/ 0 60000 65536"/>
                <a:gd name="T9" fmla="*/ 0 w 43025"/>
                <a:gd name="T10" fmla="*/ 0 h 21600"/>
                <a:gd name="T11" fmla="*/ 43025 w 4302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025" h="21600" fill="none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</a:path>
                <a:path w="43025" h="21600" stroke="0" extrusionOk="0">
                  <a:moveTo>
                    <a:pt x="-1" y="18856"/>
                  </a:moveTo>
                  <a:cubicBezTo>
                    <a:pt x="1380" y="8076"/>
                    <a:pt x="10556" y="-1"/>
                    <a:pt x="21425" y="0"/>
                  </a:cubicBezTo>
                  <a:cubicBezTo>
                    <a:pt x="33354" y="0"/>
                    <a:pt x="43025" y="9670"/>
                    <a:pt x="43025" y="21600"/>
                  </a:cubicBezTo>
                  <a:lnTo>
                    <a:pt x="21425" y="21600"/>
                  </a:lnTo>
                  <a:lnTo>
                    <a:pt x="-1" y="18856"/>
                  </a:lnTo>
                  <a:close/>
                </a:path>
              </a:pathLst>
            </a:custGeom>
            <a:noFill/>
            <a:ln w="28575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530452" name="Picture 2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575" y="4981575"/>
            <a:ext cx="38195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0454" name="Line 22"/>
          <p:cNvSpPr>
            <a:spLocks noChangeShapeType="1"/>
          </p:cNvSpPr>
          <p:nvPr/>
        </p:nvSpPr>
        <p:spPr bwMode="auto">
          <a:xfrm>
            <a:off x="5387975" y="53340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0455" name="Text Box 23"/>
          <p:cNvSpPr txBox="1">
            <a:spLocks noChangeArrowheads="1"/>
          </p:cNvSpPr>
          <p:nvPr/>
        </p:nvSpPr>
        <p:spPr bwMode="auto">
          <a:xfrm>
            <a:off x="5829300" y="5060950"/>
            <a:ext cx="307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value of </a:t>
            </a:r>
            <a:r>
              <a:rPr lang="en-US" i="1"/>
              <a:t>r</a:t>
            </a:r>
            <a:r>
              <a:rPr lang="en-US"/>
              <a:t> is 4.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0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0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0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3000"/>
                                        <p:tgtEl>
                                          <p:spTgt spid="530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3000"/>
                                        <p:tgtEl>
                                          <p:spTgt spid="530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30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30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304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30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30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30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304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30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0440" grpId="0"/>
      <p:bldP spid="530441" grpId="0"/>
      <p:bldP spid="530454" grpId="0" animBg="1"/>
      <p:bldP spid="53045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1455083</TotalTime>
  <Words>1441</Words>
  <Application>Microsoft Office PowerPoint</Application>
  <PresentationFormat>On-screen Show (4:3)</PresentationFormat>
  <Paragraphs>229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Verdana</vt:lpstr>
      <vt:lpstr>Arial</vt:lpstr>
      <vt:lpstr>Arial Black</vt:lpstr>
      <vt:lpstr>Symbol</vt:lpstr>
      <vt:lpstr>Arial MT Bl</vt:lpstr>
      <vt:lpstr>Default Design</vt:lpstr>
      <vt:lpstr>Adobe Photoshop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234</cp:revision>
  <dcterms:created xsi:type="dcterms:W3CDTF">2002-10-14T18:20:28Z</dcterms:created>
  <dcterms:modified xsi:type="dcterms:W3CDTF">2013-10-24T11:33:48Z</dcterms:modified>
</cp:coreProperties>
</file>