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57" r:id="rId2"/>
    <p:sldId id="260" r:id="rId3"/>
    <p:sldId id="311" r:id="rId4"/>
    <p:sldId id="269" r:id="rId5"/>
    <p:sldId id="262" r:id="rId6"/>
    <p:sldId id="275" r:id="rId7"/>
    <p:sldId id="287" r:id="rId8"/>
    <p:sldId id="276" r:id="rId9"/>
    <p:sldId id="277" r:id="rId10"/>
    <p:sldId id="279" r:id="rId11"/>
    <p:sldId id="280" r:id="rId12"/>
    <p:sldId id="274" r:id="rId13"/>
    <p:sldId id="293" r:id="rId14"/>
    <p:sldId id="267" r:id="rId15"/>
    <p:sldId id="303" r:id="rId16"/>
    <p:sldId id="309" r:id="rId17"/>
    <p:sldId id="283" r:id="rId18"/>
    <p:sldId id="281" r:id="rId19"/>
    <p:sldId id="296" r:id="rId20"/>
    <p:sldId id="282" r:id="rId21"/>
    <p:sldId id="301" r:id="rId22"/>
    <p:sldId id="266" r:id="rId23"/>
    <p:sldId id="288" r:id="rId24"/>
    <p:sldId id="289" r:id="rId25"/>
    <p:sldId id="298" r:id="rId26"/>
    <p:sldId id="299" r:id="rId27"/>
    <p:sldId id="290" r:id="rId28"/>
    <p:sldId id="305" r:id="rId29"/>
    <p:sldId id="306" r:id="rId30"/>
    <p:sldId id="304" r:id="rId31"/>
    <p:sldId id="307" r:id="rId32"/>
    <p:sldId id="308" r:id="rId33"/>
    <p:sldId id="291" r:id="rId34"/>
    <p:sldId id="300" r:id="rId35"/>
    <p:sldId id="292" r:id="rId36"/>
    <p:sldId id="268" r:id="rId37"/>
    <p:sldId id="286" r:id="rId38"/>
  </p:sldIdLst>
  <p:sldSz cx="9144000" cy="6858000" type="screen4x3"/>
  <p:notesSz cx="6858000" cy="9144000"/>
  <p:custDataLst>
    <p:tags r:id="rId4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33"/>
    <a:srgbClr val="3366FF"/>
    <a:srgbClr val="0000FF"/>
    <a:srgbClr val="FF0066"/>
    <a:srgbClr val="FF0000"/>
    <a:srgbClr val="006699"/>
    <a:srgbClr val="FFFF00"/>
    <a:srgbClr val="297B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53" autoAdjust="0"/>
    <p:restoredTop sz="96870" autoAdjust="0"/>
  </p:normalViewPr>
  <p:slideViewPr>
    <p:cSldViewPr>
      <p:cViewPr>
        <p:scale>
          <a:sx n="96" d="100"/>
          <a:sy n="96" d="100"/>
        </p:scale>
        <p:origin x="-324" y="-306"/>
      </p:cViewPr>
      <p:guideLst>
        <p:guide orient="horz" pos="576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99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fld id="{FB4489FA-AEC8-4D3C-9F57-0AC373EA41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533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FC7CB58-1C17-4381-99EC-F3CFA4866A48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BC39009-AE00-4FA4-B881-61EEDC99B2BE}" type="slidenum">
              <a:rPr lang="en-US" altLang="en-US"/>
              <a:pPr eaLnBrk="1" hangingPunct="1"/>
              <a:t>10</a:t>
            </a:fld>
            <a:endParaRPr lang="en-US" altLang="en-US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86FCDB6-5A80-46CE-8E2A-86EAF1B27339}" type="slidenum">
              <a:rPr lang="en-US" altLang="en-US"/>
              <a:pPr eaLnBrk="1" hangingPunct="1"/>
              <a:t>11</a:t>
            </a:fld>
            <a:endParaRPr lang="en-US" alt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A557CC9-8B46-4B8A-B56F-2F70B4D99F74}" type="slidenum">
              <a:rPr lang="en-US" altLang="en-US"/>
              <a:pPr eaLnBrk="1" hangingPunct="1"/>
              <a:t>12</a:t>
            </a:fld>
            <a:endParaRPr lang="en-US" altLang="en-US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BABD84B-F483-4EB0-90E1-8AB58C20D972}" type="slidenum">
              <a:rPr lang="en-US" altLang="en-US"/>
              <a:pPr eaLnBrk="1" hangingPunct="1"/>
              <a:t>13</a:t>
            </a:fld>
            <a:endParaRPr lang="en-US" altLang="en-US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5F0AF82-A727-40A0-A8CB-0BB35B47EC5C}" type="slidenum">
              <a:rPr lang="en-US" altLang="en-US"/>
              <a:pPr eaLnBrk="1" hangingPunct="1"/>
              <a:t>14</a:t>
            </a:fld>
            <a:endParaRPr lang="en-US" alt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823F9CD-E797-4DE0-9CE1-D160BAC7B869}" type="slidenum">
              <a:rPr lang="en-US" altLang="en-US"/>
              <a:pPr eaLnBrk="1" hangingPunct="1"/>
              <a:t>15</a:t>
            </a:fld>
            <a:endParaRPr lang="en-US" altLang="en-US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DC1938E-1051-4EAE-8EA6-8B98E9825F2F}" type="slidenum">
              <a:rPr lang="en-US" altLang="en-US"/>
              <a:pPr eaLnBrk="1" hangingPunct="1"/>
              <a:t>17</a:t>
            </a:fld>
            <a:endParaRPr lang="en-US" altLang="en-US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E195ADB-7493-48E7-AB14-594B638B05D2}" type="slidenum">
              <a:rPr lang="en-US" altLang="en-US"/>
              <a:pPr eaLnBrk="1" hangingPunct="1"/>
              <a:t>18</a:t>
            </a:fld>
            <a:endParaRPr lang="en-US" altLang="en-US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B1FAC05-975D-41B8-843F-667BD999BD19}" type="slidenum">
              <a:rPr lang="en-US" altLang="en-US"/>
              <a:pPr eaLnBrk="1" hangingPunct="1"/>
              <a:t>19</a:t>
            </a:fld>
            <a:endParaRPr lang="en-US" altLang="en-US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B7742B6-EE22-49AA-8435-C2E53B346ECE}" type="slidenum">
              <a:rPr lang="en-US" altLang="en-US"/>
              <a:pPr eaLnBrk="1" hangingPunct="1"/>
              <a:t>20</a:t>
            </a:fld>
            <a:endParaRPr lang="en-US" altLang="en-US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5D74FAF-9A98-42FE-9F45-58BA547B3966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9E229CE-B3F6-454B-BFA7-39D0414933A8}" type="slidenum">
              <a:rPr lang="en-US" altLang="en-US"/>
              <a:pPr eaLnBrk="1" hangingPunct="1"/>
              <a:t>21</a:t>
            </a:fld>
            <a:endParaRPr lang="en-US" altLang="en-US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025909E-0F25-4C88-B2DB-72D4115DED46}" type="slidenum">
              <a:rPr lang="en-US" altLang="en-US"/>
              <a:pPr eaLnBrk="1" hangingPunct="1"/>
              <a:t>22</a:t>
            </a:fld>
            <a:endParaRPr lang="en-US" altLang="en-US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A2C09AC-E993-4E72-86C3-B9AAD0F7A85C}" type="slidenum">
              <a:rPr lang="en-US" altLang="en-US"/>
              <a:pPr eaLnBrk="1" hangingPunct="1"/>
              <a:t>23</a:t>
            </a:fld>
            <a:endParaRPr lang="en-US" altLang="en-US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EBD58D4-CE49-4F02-A142-D189E2C71198}" type="slidenum">
              <a:rPr lang="en-US" altLang="en-US"/>
              <a:pPr eaLnBrk="1" hangingPunct="1"/>
              <a:t>24</a:t>
            </a:fld>
            <a:endParaRPr lang="en-US" altLang="en-US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474F429-E347-4ADE-B7CB-B73AA7D6206D}" type="slidenum">
              <a:rPr lang="en-US" altLang="en-US"/>
              <a:pPr eaLnBrk="1" hangingPunct="1"/>
              <a:t>25</a:t>
            </a:fld>
            <a:endParaRPr lang="en-US" altLang="en-US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686F466-AB25-4446-9CF7-A52D6A013CAF}" type="slidenum">
              <a:rPr lang="en-US" altLang="en-US"/>
              <a:pPr eaLnBrk="1" hangingPunct="1"/>
              <a:t>26</a:t>
            </a:fld>
            <a:endParaRPr lang="en-US" altLang="en-US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7B55713-5390-4618-AA2E-EAD4F9A4F380}" type="slidenum">
              <a:rPr lang="en-US" altLang="en-US"/>
              <a:pPr eaLnBrk="1" hangingPunct="1"/>
              <a:t>27</a:t>
            </a:fld>
            <a:endParaRPr lang="en-US" altLang="en-US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F13EE93-8985-4F19-BAAC-297E73645639}" type="slidenum">
              <a:rPr lang="en-US" altLang="en-US"/>
              <a:pPr eaLnBrk="1" hangingPunct="1"/>
              <a:t>28</a:t>
            </a:fld>
            <a:endParaRPr lang="en-US" altLang="en-US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06281FC-3CC9-4695-A821-879F6CBF10FE}" type="slidenum">
              <a:rPr lang="en-US" altLang="en-US"/>
              <a:pPr eaLnBrk="1" hangingPunct="1"/>
              <a:t>29</a:t>
            </a:fld>
            <a:endParaRPr lang="en-US" altLang="en-US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4523748-F9FE-437C-AA10-CF4204B653F6}" type="slidenum">
              <a:rPr lang="en-US" altLang="en-US"/>
              <a:pPr eaLnBrk="1" hangingPunct="1"/>
              <a:t>30</a:t>
            </a:fld>
            <a:endParaRPr lang="en-US" altLang="en-US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654D7FD-8141-4829-9AB6-7BF692FE20C5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5651C09-82D4-47E7-9844-D8E33F9DC1E9}" type="slidenum">
              <a:rPr lang="en-US" altLang="en-US"/>
              <a:pPr eaLnBrk="1" hangingPunct="1"/>
              <a:t>31</a:t>
            </a:fld>
            <a:endParaRPr lang="en-US" altLang="en-US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839A5FD-4EF6-4148-9741-E17A7CA32864}" type="slidenum">
              <a:rPr lang="en-US" altLang="en-US"/>
              <a:pPr eaLnBrk="1" hangingPunct="1"/>
              <a:t>32</a:t>
            </a:fld>
            <a:endParaRPr lang="en-US" altLang="en-US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10255D8-9273-4BC3-8CD9-7F938FEC5261}" type="slidenum">
              <a:rPr lang="en-US" altLang="en-US"/>
              <a:pPr eaLnBrk="1" hangingPunct="1"/>
              <a:t>33</a:t>
            </a:fld>
            <a:endParaRPr lang="en-US" altLang="en-US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74C11E8-6590-4DFD-A726-2C9D27AAC1E9}" type="slidenum">
              <a:rPr lang="en-US" altLang="en-US"/>
              <a:pPr eaLnBrk="1" hangingPunct="1"/>
              <a:t>35</a:t>
            </a:fld>
            <a:endParaRPr lang="en-US" altLang="en-US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CE2AFD0-C7D7-47FF-B464-3E11E66D01E7}" type="slidenum">
              <a:rPr lang="en-US" altLang="en-US"/>
              <a:pPr eaLnBrk="1" hangingPunct="1"/>
              <a:t>36</a:t>
            </a:fld>
            <a:endParaRPr lang="en-US" altLang="en-US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31160DB-A6FE-479A-A351-B2DAD1E7B7EA}" type="slidenum">
              <a:rPr lang="en-US" altLang="en-US"/>
              <a:pPr eaLnBrk="1" hangingPunct="1"/>
              <a:t>37</a:t>
            </a:fld>
            <a:endParaRPr lang="en-US" altLang="en-US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1F97AE6-038E-42A4-A2B3-342E46FB0359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654D7FD-8141-4829-9AB6-7BF692FE20C5}" type="slidenum">
              <a:rPr lang="en-US" altLang="en-US"/>
              <a:pPr eaLnBrk="1" hangingPunct="1"/>
              <a:t>5</a:t>
            </a:fld>
            <a:endParaRPr lang="en-US" alt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8342885-9C8A-4BBF-9E52-91066EDB9FD3}" type="slidenum">
              <a:rPr lang="en-US" altLang="en-US"/>
              <a:pPr eaLnBrk="1" hangingPunct="1"/>
              <a:t>6</a:t>
            </a:fld>
            <a:endParaRPr lang="en-US" altLang="en-US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0A382E5-2A51-4148-8701-2BB67E1820AA}" type="slidenum">
              <a:rPr lang="en-US" altLang="en-US"/>
              <a:pPr eaLnBrk="1" hangingPunct="1"/>
              <a:t>7</a:t>
            </a:fld>
            <a:endParaRPr lang="en-US" alt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50014F5-9320-4B08-9A5D-7CD24B79D39F}" type="slidenum">
              <a:rPr lang="en-US" altLang="en-US"/>
              <a:pPr eaLnBrk="1" hangingPunct="1"/>
              <a:t>8</a:t>
            </a:fld>
            <a:endParaRPr lang="en-US" altLang="en-US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8029123-83FF-4999-B915-85B5AC2564EB}" type="slidenum">
              <a:rPr lang="en-US" altLang="en-US"/>
              <a:pPr eaLnBrk="1" hangingPunct="1"/>
              <a:t>9</a:t>
            </a:fld>
            <a:endParaRPr lang="en-US" alt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323467-92D1-4431-8A77-6528E4C0AB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327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570709-5A89-489C-96B2-A1A2AE1D4C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100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BF399C-471C-465A-8F23-2C94E25896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389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6557B7-136D-4625-94E1-65C7342A7C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662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6A21AA-3D35-4457-B678-2939966747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599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5347D-A6CB-4E99-89AA-AFC8DA7B0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573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ADE3D9-C27F-4832-AA4D-9657F616AD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442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3E0383-7166-400D-8FC5-5764514456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133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5AAA10-4E83-469F-9D3E-850D9D5655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862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31C937-DF74-4EBE-AEA2-147B67EACA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777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E5F022-88E8-4A47-8525-EB081C4FE4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72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fld id="{84406CD8-CE81-49BC-BF96-301E2FE605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4788"/>
            <a:ext cx="914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32" name="Text Box 9"/>
          <p:cNvSpPr txBox="1">
            <a:spLocks noChangeArrowheads="1"/>
          </p:cNvSpPr>
          <p:nvPr userDrawn="1"/>
        </p:nvSpPr>
        <p:spPr bwMode="auto">
          <a:xfrm>
            <a:off x="0" y="6553200"/>
            <a:ext cx="2667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  <a:latin typeface="Verdana" pitchFamily="34" charset="0"/>
              </a:rPr>
              <a:t>Holt McDougal Geometry</a:t>
            </a:r>
          </a:p>
        </p:txBody>
      </p:sp>
      <p:grpSp>
        <p:nvGrpSpPr>
          <p:cNvPr id="1033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62763"/>
            <a:chOff x="0" y="0"/>
            <a:chExt cx="5760" cy="4323"/>
          </a:xfrm>
        </p:grpSpPr>
        <p:pic>
          <p:nvPicPr>
            <p:cNvPr id="1035" name="Picture 7"/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accent1"/>
                      </a:gs>
                    </a:gsLst>
                    <a:path path="rect">
                      <a:fillToRect r="100000" b="10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36" name="Picture 12" descr="chater_screen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31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4" name="Text Box 11"/>
          <p:cNvSpPr txBox="1">
            <a:spLocks noChangeArrowheads="1"/>
          </p:cNvSpPr>
          <p:nvPr userDrawn="1"/>
        </p:nvSpPr>
        <p:spPr bwMode="auto">
          <a:xfrm>
            <a:off x="1066800" y="-22225"/>
            <a:ext cx="8077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chemeClr val="bg1"/>
                </a:solidFill>
                <a:latin typeface="Arial Black" pitchFamily="34" charset="0"/>
              </a:rPr>
              <a:t>Midpoint and Distance </a:t>
            </a:r>
          </a:p>
          <a:p>
            <a:pPr eaLnBrk="1" hangingPunct="1"/>
            <a:r>
              <a:rPr lang="en-US" altLang="en-US" sz="2400">
                <a:solidFill>
                  <a:schemeClr val="bg1"/>
                </a:solidFill>
                <a:latin typeface="Arial Black" pitchFamily="34" charset="0"/>
              </a:rPr>
              <a:t>in the Coordinate Plane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slide" Target="slide36.xml"/><Relationship Id="rId4" Type="http://schemas.openxmlformats.org/officeDocument/2006/relationships/slide" Target="slide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10" Type="http://schemas.openxmlformats.org/officeDocument/2006/relationships/image" Target="../media/image34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7.png"/><Relationship Id="rId7" Type="http://schemas.openxmlformats.org/officeDocument/2006/relationships/image" Target="../media/image3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Relationship Id="rId9" Type="http://schemas.openxmlformats.org/officeDocument/2006/relationships/image" Target="../media/image39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42.png"/><Relationship Id="rId7" Type="http://schemas.openxmlformats.org/officeDocument/2006/relationships/image" Target="../media/image46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4" Type="http://schemas.openxmlformats.org/officeDocument/2006/relationships/image" Target="../media/image43.png"/><Relationship Id="rId9" Type="http://schemas.openxmlformats.org/officeDocument/2006/relationships/image" Target="../media/image47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1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2.png"/><Relationship Id="rId5" Type="http://schemas.openxmlformats.org/officeDocument/2006/relationships/image" Target="../media/image51.png"/><Relationship Id="rId4" Type="http://schemas.openxmlformats.org/officeDocument/2006/relationships/image" Target="../media/image50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7" Type="http://schemas.openxmlformats.org/officeDocument/2006/relationships/image" Target="../media/image58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7.png"/><Relationship Id="rId5" Type="http://schemas.openxmlformats.org/officeDocument/2006/relationships/image" Target="../media/image56.png"/><Relationship Id="rId4" Type="http://schemas.openxmlformats.org/officeDocument/2006/relationships/image" Target="../media/image55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9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png"/><Relationship Id="rId7" Type="http://schemas.openxmlformats.org/officeDocument/2006/relationships/image" Target="../media/image66.png"/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5.png"/><Relationship Id="rId5" Type="http://schemas.openxmlformats.org/officeDocument/2006/relationships/image" Target="../media/image64.png"/><Relationship Id="rId4" Type="http://schemas.openxmlformats.org/officeDocument/2006/relationships/image" Target="../media/image63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9.png"/><Relationship Id="rId5" Type="http://schemas.openxmlformats.org/officeDocument/2006/relationships/image" Target="../media/image68.png"/><Relationship Id="rId4" Type="http://schemas.openxmlformats.org/officeDocument/2006/relationships/image" Target="../media/image67.pn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wmf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371600" y="-19050"/>
            <a:ext cx="77724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chemeClr val="bg1"/>
                </a:solidFill>
                <a:latin typeface="Arial Black" pitchFamily="34" charset="0"/>
              </a:rPr>
              <a:t>Midpoint and Distance</a:t>
            </a:r>
          </a:p>
          <a:p>
            <a:pPr eaLnBrk="1" hangingPunct="1"/>
            <a:r>
              <a:rPr lang="en-US" altLang="en-US" sz="2800">
                <a:solidFill>
                  <a:schemeClr val="bg1"/>
                </a:solidFill>
                <a:latin typeface="Arial Black" pitchFamily="34" charset="0"/>
              </a:rPr>
              <a:t>in the Coordinate Plane</a:t>
            </a: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152400" y="65532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  <a:latin typeface="Verdana" pitchFamily="34" charset="0"/>
              </a:rPr>
              <a:t>Holt Geometry</a:t>
            </a:r>
          </a:p>
        </p:txBody>
      </p:sp>
      <p:sp>
        <p:nvSpPr>
          <p:cNvPr id="4123" name="Text Box 27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505200" y="2362200"/>
            <a:ext cx="18557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Warm Up</a:t>
            </a:r>
          </a:p>
        </p:txBody>
      </p:sp>
      <p:sp>
        <p:nvSpPr>
          <p:cNvPr id="4124" name="Text Box 28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517900" y="3000375"/>
            <a:ext cx="37639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Lesson Presentation</a:t>
            </a:r>
          </a:p>
        </p:txBody>
      </p:sp>
      <p:sp>
        <p:nvSpPr>
          <p:cNvPr id="4125" name="Text Box 29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3519488" y="3632200"/>
            <a:ext cx="23209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Lesson Quiz</a:t>
            </a:r>
          </a:p>
        </p:txBody>
      </p:sp>
      <p:pic>
        <p:nvPicPr>
          <p:cNvPr id="2056" name="Picture 30" descr="splash_first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31"/>
          <p:cNvSpPr txBox="1">
            <a:spLocks noChangeArrowheads="1"/>
          </p:cNvSpPr>
          <p:nvPr/>
        </p:nvSpPr>
        <p:spPr bwMode="auto">
          <a:xfrm>
            <a:off x="0" y="6553200"/>
            <a:ext cx="2667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400" b="1">
                <a:solidFill>
                  <a:schemeClr val="bg1"/>
                </a:solidFill>
                <a:latin typeface="Verdana" pitchFamily="34" charset="0"/>
              </a:rPr>
              <a:t>Holt McDougal Geometry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1: Finding the Coordinates of a Midpoint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0243" name="Rectangle 7"/>
          <p:cNvSpPr>
            <a:spLocks noChangeArrowheads="1"/>
          </p:cNvSpPr>
          <p:nvPr/>
        </p:nvSpPr>
        <p:spPr bwMode="auto">
          <a:xfrm>
            <a:off x="457200" y="1828800"/>
            <a:ext cx="8229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Find the coordinates of the midpoint of </a:t>
            </a:r>
            <a:r>
              <a:rPr lang="en-US" altLang="en-US" sz="2400" b="1" i="1">
                <a:latin typeface="Verdana" pitchFamily="34" charset="0"/>
              </a:rPr>
              <a:t>PQ </a:t>
            </a:r>
            <a:r>
              <a:rPr lang="en-US" altLang="en-US" sz="2400" b="1">
                <a:latin typeface="Verdana" pitchFamily="34" charset="0"/>
              </a:rPr>
              <a:t>with endpoints </a:t>
            </a:r>
            <a:r>
              <a:rPr lang="en-US" altLang="en-US" sz="2400" b="1" i="1">
                <a:latin typeface="Verdana" pitchFamily="34" charset="0"/>
              </a:rPr>
              <a:t>P</a:t>
            </a:r>
            <a:r>
              <a:rPr lang="en-US" altLang="en-US" sz="2400" b="1">
                <a:latin typeface="Verdana" pitchFamily="34" charset="0"/>
              </a:rPr>
              <a:t>(–8, 3) and </a:t>
            </a:r>
            <a:r>
              <a:rPr lang="en-US" altLang="en-US" sz="2400" b="1" i="1">
                <a:latin typeface="Verdana" pitchFamily="34" charset="0"/>
              </a:rPr>
              <a:t>Q</a:t>
            </a:r>
            <a:r>
              <a:rPr lang="en-US" altLang="en-US" sz="2400" b="1">
                <a:latin typeface="Verdana" pitchFamily="34" charset="0"/>
              </a:rPr>
              <a:t>(–2, 7).</a:t>
            </a:r>
          </a:p>
        </p:txBody>
      </p:sp>
      <p:sp>
        <p:nvSpPr>
          <p:cNvPr id="10244" name="Line 8"/>
          <p:cNvSpPr>
            <a:spLocks noChangeShapeType="1"/>
          </p:cNvSpPr>
          <p:nvPr/>
        </p:nvSpPr>
        <p:spPr bwMode="auto">
          <a:xfrm>
            <a:off x="7326313" y="19050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4829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7850" y="2819400"/>
            <a:ext cx="3486150" cy="3457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831" name="Picture 15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895600"/>
            <a:ext cx="2590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32" name="Picture 16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962400"/>
            <a:ext cx="401955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33" name="Text Box 17"/>
          <p:cNvSpPr txBox="1">
            <a:spLocks noChangeArrowheads="1"/>
          </p:cNvSpPr>
          <p:nvPr/>
        </p:nvSpPr>
        <p:spPr bwMode="auto">
          <a:xfrm>
            <a:off x="3124200" y="5181600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= (–5, 5)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4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4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4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4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3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1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1267" name="Rectangle 6"/>
          <p:cNvSpPr>
            <a:spLocks noChangeArrowheads="1"/>
          </p:cNvSpPr>
          <p:nvPr/>
        </p:nvSpPr>
        <p:spPr bwMode="auto">
          <a:xfrm>
            <a:off x="457200" y="1752600"/>
            <a:ext cx="8153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Find the coordinates of the midpoint of </a:t>
            </a:r>
            <a:r>
              <a:rPr lang="en-US" altLang="en-US" sz="2400" b="1" i="1">
                <a:latin typeface="Verdana" pitchFamily="34" charset="0"/>
              </a:rPr>
              <a:t>EF </a:t>
            </a:r>
            <a:r>
              <a:rPr lang="en-US" altLang="en-US" sz="2400" b="1">
                <a:latin typeface="Verdana" pitchFamily="34" charset="0"/>
              </a:rPr>
              <a:t>with endpoints </a:t>
            </a:r>
            <a:r>
              <a:rPr lang="en-US" altLang="en-US" sz="2400" b="1" i="1">
                <a:latin typeface="Verdana" pitchFamily="34" charset="0"/>
              </a:rPr>
              <a:t>E</a:t>
            </a:r>
            <a:r>
              <a:rPr lang="en-US" altLang="en-US" sz="2400" b="1">
                <a:latin typeface="Verdana" pitchFamily="34" charset="0"/>
              </a:rPr>
              <a:t>(–2, 3) and </a:t>
            </a:r>
            <a:r>
              <a:rPr lang="en-US" altLang="en-US" sz="2400" b="1" i="1">
                <a:latin typeface="Verdana" pitchFamily="34" charset="0"/>
              </a:rPr>
              <a:t>F</a:t>
            </a:r>
            <a:r>
              <a:rPr lang="en-US" altLang="en-US" sz="2400" b="1">
                <a:latin typeface="Verdana" pitchFamily="34" charset="0"/>
              </a:rPr>
              <a:t>(5, –3).</a:t>
            </a:r>
          </a:p>
        </p:txBody>
      </p:sp>
      <p:sp>
        <p:nvSpPr>
          <p:cNvPr id="11268" name="Line 7"/>
          <p:cNvSpPr>
            <a:spLocks noChangeShapeType="1"/>
          </p:cNvSpPr>
          <p:nvPr/>
        </p:nvSpPr>
        <p:spPr bwMode="auto">
          <a:xfrm>
            <a:off x="7315200" y="1828800"/>
            <a:ext cx="457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5890" name="Picture 50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743200"/>
            <a:ext cx="2590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91" name="Picture 51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810000"/>
            <a:ext cx="347662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94" name="Picture 54" descr="16cio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6670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5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5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5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2: Finding the Coordinates of an Endpoint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2291" name="Rectangle 7"/>
          <p:cNvSpPr>
            <a:spLocks noChangeArrowheads="1"/>
          </p:cNvSpPr>
          <p:nvPr/>
        </p:nvSpPr>
        <p:spPr bwMode="auto">
          <a:xfrm>
            <a:off x="381000" y="1600200"/>
            <a:ext cx="7543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latin typeface="Verdana" pitchFamily="34" charset="0"/>
              </a:rPr>
              <a:t>M </a:t>
            </a:r>
            <a:r>
              <a:rPr lang="en-US" altLang="en-US" sz="2400" b="1">
                <a:latin typeface="Verdana" pitchFamily="34" charset="0"/>
              </a:rPr>
              <a:t>is the midpoint of </a:t>
            </a:r>
            <a:r>
              <a:rPr lang="en-US" altLang="en-US" sz="2400" b="1" i="1">
                <a:latin typeface="Verdana" pitchFamily="34" charset="0"/>
              </a:rPr>
              <a:t>XY</a:t>
            </a:r>
            <a:r>
              <a:rPr lang="en-US" altLang="en-US" sz="2400" b="1">
                <a:latin typeface="Verdana" pitchFamily="34" charset="0"/>
              </a:rPr>
              <a:t>. </a:t>
            </a:r>
            <a:r>
              <a:rPr lang="en-US" altLang="en-US" sz="2400" b="1" i="1">
                <a:latin typeface="Verdana" pitchFamily="34" charset="0"/>
              </a:rPr>
              <a:t>X </a:t>
            </a:r>
            <a:r>
              <a:rPr lang="en-US" altLang="en-US" sz="2400" b="1">
                <a:latin typeface="Verdana" pitchFamily="34" charset="0"/>
              </a:rPr>
              <a:t>has coordinates </a:t>
            </a:r>
            <a:r>
              <a:rPr lang="en-US" altLang="en-US" sz="2400" b="1">
                <a:solidFill>
                  <a:srgbClr val="FF0000"/>
                </a:solidFill>
                <a:latin typeface="Verdana" pitchFamily="34" charset="0"/>
              </a:rPr>
              <a:t>(2, 7)</a:t>
            </a:r>
            <a:r>
              <a:rPr lang="en-US" altLang="en-US" sz="2400" b="1">
                <a:latin typeface="Verdana" pitchFamily="34" charset="0"/>
              </a:rPr>
              <a:t> and </a:t>
            </a:r>
            <a:r>
              <a:rPr lang="en-US" altLang="en-US" sz="2400" b="1" i="1">
                <a:latin typeface="Verdana" pitchFamily="34" charset="0"/>
              </a:rPr>
              <a:t>M </a:t>
            </a:r>
            <a:r>
              <a:rPr lang="en-US" altLang="en-US" sz="2400" b="1">
                <a:latin typeface="Verdana" pitchFamily="34" charset="0"/>
              </a:rPr>
              <a:t>has coordinates </a:t>
            </a:r>
            <a:r>
              <a:rPr lang="en-US" altLang="en-US" sz="2400" b="1">
                <a:solidFill>
                  <a:srgbClr val="0000FF"/>
                </a:solidFill>
                <a:latin typeface="Verdana" pitchFamily="34" charset="0"/>
              </a:rPr>
              <a:t>(6, 1)</a:t>
            </a:r>
            <a:r>
              <a:rPr lang="en-US" altLang="en-US" sz="2400" b="1">
                <a:latin typeface="Verdana" pitchFamily="34" charset="0"/>
              </a:rPr>
              <a:t>. Find the coordinates of </a:t>
            </a:r>
            <a:r>
              <a:rPr lang="en-US" altLang="en-US" sz="2400" b="1" i="1">
                <a:latin typeface="Verdana" pitchFamily="34" charset="0"/>
              </a:rPr>
              <a:t>Y</a:t>
            </a:r>
            <a:r>
              <a:rPr lang="en-US" altLang="en-US" sz="2400" b="1">
                <a:latin typeface="Verdana" pitchFamily="34" charset="0"/>
              </a:rPr>
              <a:t>.</a:t>
            </a:r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457200" y="3048000"/>
            <a:ext cx="830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Step 1 </a:t>
            </a:r>
            <a:r>
              <a:rPr lang="en-US" altLang="en-US" sz="2400">
                <a:latin typeface="Verdana" pitchFamily="34" charset="0"/>
              </a:rPr>
              <a:t>Let the coordinates of </a:t>
            </a:r>
            <a:r>
              <a:rPr lang="en-US" altLang="en-US" sz="2400" i="1">
                <a:latin typeface="Verdana" pitchFamily="34" charset="0"/>
              </a:rPr>
              <a:t>Y </a:t>
            </a:r>
            <a:r>
              <a:rPr lang="en-US" altLang="en-US" sz="2400">
                <a:latin typeface="Verdana" pitchFamily="34" charset="0"/>
              </a:rPr>
              <a:t>equal (</a:t>
            </a:r>
            <a:r>
              <a:rPr lang="en-US" altLang="en-US" sz="2400" i="1">
                <a:latin typeface="Verdana" pitchFamily="34" charset="0"/>
              </a:rPr>
              <a:t>x</a:t>
            </a:r>
            <a:r>
              <a:rPr lang="en-US" altLang="en-US" sz="2400">
                <a:latin typeface="Verdana" pitchFamily="34" charset="0"/>
              </a:rPr>
              <a:t>, </a:t>
            </a:r>
            <a:r>
              <a:rPr lang="en-US" altLang="en-US" sz="2400" i="1">
                <a:latin typeface="Verdana" pitchFamily="34" charset="0"/>
              </a:rPr>
              <a:t>y)</a:t>
            </a:r>
            <a:r>
              <a:rPr lang="en-US" altLang="en-US" sz="2400">
                <a:latin typeface="Verdana" pitchFamily="34" charset="0"/>
              </a:rPr>
              <a:t>.</a:t>
            </a:r>
          </a:p>
        </p:txBody>
      </p:sp>
      <p:sp>
        <p:nvSpPr>
          <p:cNvPr id="12293" name="Line 13"/>
          <p:cNvSpPr>
            <a:spLocks noChangeShapeType="1"/>
          </p:cNvSpPr>
          <p:nvPr/>
        </p:nvSpPr>
        <p:spPr bwMode="auto">
          <a:xfrm>
            <a:off x="4027488" y="16764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9711" name="Group 15"/>
          <p:cNvGrpSpPr>
            <a:grpSpLocks/>
          </p:cNvGrpSpPr>
          <p:nvPr/>
        </p:nvGrpSpPr>
        <p:grpSpPr bwMode="auto">
          <a:xfrm>
            <a:off x="457200" y="3733800"/>
            <a:ext cx="8286750" cy="809625"/>
            <a:chOff x="288" y="2160"/>
            <a:chExt cx="5220" cy="510"/>
          </a:xfrm>
        </p:grpSpPr>
        <p:sp>
          <p:nvSpPr>
            <p:cNvPr id="12295" name="Rectangle 9"/>
            <p:cNvSpPr>
              <a:spLocks noChangeArrowheads="1"/>
            </p:cNvSpPr>
            <p:nvPr/>
          </p:nvSpPr>
          <p:spPr bwMode="auto">
            <a:xfrm>
              <a:off x="288" y="2256"/>
              <a:ext cx="350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b="1">
                  <a:latin typeface="Verdana" pitchFamily="34" charset="0"/>
                </a:rPr>
                <a:t>Step 2 </a:t>
              </a:r>
              <a:r>
                <a:rPr lang="en-US" altLang="en-US" sz="2400">
                  <a:latin typeface="Verdana" pitchFamily="34" charset="0"/>
                </a:rPr>
                <a:t>Use the Midpoint Formula: </a:t>
              </a:r>
            </a:p>
          </p:txBody>
        </p:sp>
        <p:pic>
          <p:nvPicPr>
            <p:cNvPr id="12296" name="Picture 14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44" y="2160"/>
              <a:ext cx="1764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9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2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3315" name="Rectangle 7"/>
          <p:cNvSpPr>
            <a:spLocks noChangeArrowheads="1"/>
          </p:cNvSpPr>
          <p:nvPr/>
        </p:nvSpPr>
        <p:spPr bwMode="auto">
          <a:xfrm>
            <a:off x="304800" y="1600200"/>
            <a:ext cx="4778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Step 3 </a:t>
            </a:r>
            <a:r>
              <a:rPr lang="en-US" altLang="en-US" sz="2400">
                <a:latin typeface="Verdana" pitchFamily="34" charset="0"/>
              </a:rPr>
              <a:t>Find the </a:t>
            </a:r>
            <a:r>
              <a:rPr lang="en-US" altLang="en-US" sz="2400" i="1">
                <a:latin typeface="Verdana" pitchFamily="34" charset="0"/>
              </a:rPr>
              <a:t>x</a:t>
            </a:r>
            <a:r>
              <a:rPr lang="en-US" altLang="en-US" sz="2400">
                <a:latin typeface="Verdana" pitchFamily="34" charset="0"/>
              </a:rPr>
              <a:t>-coordinate.</a:t>
            </a:r>
          </a:p>
        </p:txBody>
      </p:sp>
      <p:sp>
        <p:nvSpPr>
          <p:cNvPr id="78861" name="Text Box 13"/>
          <p:cNvSpPr txBox="1">
            <a:spLocks noChangeArrowheads="1"/>
          </p:cNvSpPr>
          <p:nvPr/>
        </p:nvSpPr>
        <p:spPr bwMode="auto">
          <a:xfrm>
            <a:off x="2667000" y="2438400"/>
            <a:ext cx="381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66FF"/>
                </a:solidFill>
              </a:rPr>
              <a:t>Set the coordinates equal.</a:t>
            </a:r>
          </a:p>
        </p:txBody>
      </p:sp>
      <p:pic>
        <p:nvPicPr>
          <p:cNvPr id="78862" name="Picture 14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362200"/>
            <a:ext cx="120015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863" name="Text Box 15"/>
          <p:cNvSpPr txBox="1">
            <a:spLocks noChangeArrowheads="1"/>
          </p:cNvSpPr>
          <p:nvPr/>
        </p:nvSpPr>
        <p:spPr bwMode="auto">
          <a:xfrm>
            <a:off x="2667000" y="3276600"/>
            <a:ext cx="381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66FF"/>
                </a:solidFill>
              </a:rPr>
              <a:t>Multiply both sides by 2.</a:t>
            </a:r>
          </a:p>
        </p:txBody>
      </p:sp>
      <p:pic>
        <p:nvPicPr>
          <p:cNvPr id="78864" name="Picture 16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124200"/>
            <a:ext cx="2143125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865" name="Text Box 17"/>
          <p:cNvSpPr txBox="1">
            <a:spLocks noChangeArrowheads="1"/>
          </p:cNvSpPr>
          <p:nvPr/>
        </p:nvSpPr>
        <p:spPr bwMode="auto">
          <a:xfrm>
            <a:off x="304800" y="40386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12 = 2 + </a:t>
            </a:r>
            <a:r>
              <a:rPr lang="en-US" altLang="en-US" sz="2400" i="1">
                <a:latin typeface="Verdana" pitchFamily="34" charset="0"/>
              </a:rPr>
              <a:t>x</a:t>
            </a:r>
          </a:p>
        </p:txBody>
      </p:sp>
      <p:sp>
        <p:nvSpPr>
          <p:cNvPr id="78866" name="Text Box 18"/>
          <p:cNvSpPr txBox="1">
            <a:spLocks noChangeArrowheads="1"/>
          </p:cNvSpPr>
          <p:nvPr/>
        </p:nvSpPr>
        <p:spPr bwMode="auto">
          <a:xfrm>
            <a:off x="2667000" y="4038600"/>
            <a:ext cx="381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66FF"/>
                </a:solidFill>
              </a:rPr>
              <a:t>Simplify.</a:t>
            </a:r>
          </a:p>
        </p:txBody>
      </p:sp>
      <p:grpSp>
        <p:nvGrpSpPr>
          <p:cNvPr id="78871" name="Group 23"/>
          <p:cNvGrpSpPr>
            <a:grpSpLocks/>
          </p:cNvGrpSpPr>
          <p:nvPr/>
        </p:nvGrpSpPr>
        <p:grpSpPr bwMode="auto">
          <a:xfrm>
            <a:off x="228600" y="4495800"/>
            <a:ext cx="2057400" cy="457200"/>
            <a:chOff x="144" y="2832"/>
            <a:chExt cx="1296" cy="288"/>
          </a:xfrm>
        </p:grpSpPr>
        <p:sp>
          <p:nvSpPr>
            <p:cNvPr id="13336" name="Text Box 19"/>
            <p:cNvSpPr txBox="1">
              <a:spLocks noChangeArrowheads="1"/>
            </p:cNvSpPr>
            <p:nvPr/>
          </p:nvSpPr>
          <p:spPr bwMode="auto">
            <a:xfrm>
              <a:off x="144" y="2832"/>
              <a:ext cx="4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0000"/>
                  </a:solidFill>
                  <a:latin typeface="Verdana" pitchFamily="34" charset="0"/>
                </a:rPr>
                <a:t>– 2</a:t>
              </a:r>
            </a:p>
          </p:txBody>
        </p:sp>
        <p:sp>
          <p:nvSpPr>
            <p:cNvPr id="13337" name="Text Box 20"/>
            <p:cNvSpPr txBox="1">
              <a:spLocks noChangeArrowheads="1"/>
            </p:cNvSpPr>
            <p:nvPr/>
          </p:nvSpPr>
          <p:spPr bwMode="auto">
            <a:xfrm>
              <a:off x="624" y="2832"/>
              <a:ext cx="4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0000"/>
                  </a:solidFill>
                  <a:latin typeface="Verdana" pitchFamily="34" charset="0"/>
                </a:rPr>
                <a:t>–2</a:t>
              </a:r>
            </a:p>
          </p:txBody>
        </p:sp>
        <p:sp>
          <p:nvSpPr>
            <p:cNvPr id="13338" name="Line 21"/>
            <p:cNvSpPr>
              <a:spLocks noChangeShapeType="1"/>
            </p:cNvSpPr>
            <p:nvPr/>
          </p:nvSpPr>
          <p:spPr bwMode="auto">
            <a:xfrm>
              <a:off x="144" y="3099"/>
              <a:ext cx="384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9" name="Line 22"/>
            <p:cNvSpPr>
              <a:spLocks noChangeShapeType="1"/>
            </p:cNvSpPr>
            <p:nvPr/>
          </p:nvSpPr>
          <p:spPr bwMode="auto">
            <a:xfrm>
              <a:off x="672" y="3100"/>
              <a:ext cx="768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8872" name="Text Box 24"/>
          <p:cNvSpPr txBox="1">
            <a:spLocks noChangeArrowheads="1"/>
          </p:cNvSpPr>
          <p:nvPr/>
        </p:nvSpPr>
        <p:spPr bwMode="auto">
          <a:xfrm>
            <a:off x="304800" y="50292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10 = </a:t>
            </a:r>
            <a:r>
              <a:rPr lang="en-US" altLang="en-US" sz="2400" i="1">
                <a:latin typeface="Verdana" pitchFamily="34" charset="0"/>
              </a:rPr>
              <a:t>x</a:t>
            </a:r>
          </a:p>
        </p:txBody>
      </p:sp>
      <p:sp>
        <p:nvSpPr>
          <p:cNvPr id="78873" name="Text Box 25"/>
          <p:cNvSpPr txBox="1">
            <a:spLocks noChangeArrowheads="1"/>
          </p:cNvSpPr>
          <p:nvPr/>
        </p:nvSpPr>
        <p:spPr bwMode="auto">
          <a:xfrm>
            <a:off x="2667000" y="4495800"/>
            <a:ext cx="426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66FF"/>
                </a:solidFill>
              </a:rPr>
              <a:t>Subtract.</a:t>
            </a:r>
          </a:p>
        </p:txBody>
      </p:sp>
      <p:sp>
        <p:nvSpPr>
          <p:cNvPr id="78875" name="Text Box 27"/>
          <p:cNvSpPr txBox="1">
            <a:spLocks noChangeArrowheads="1"/>
          </p:cNvSpPr>
          <p:nvPr/>
        </p:nvSpPr>
        <p:spPr bwMode="auto">
          <a:xfrm>
            <a:off x="2667000" y="5029200"/>
            <a:ext cx="381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66FF"/>
                </a:solidFill>
              </a:rPr>
              <a:t>Simplify.</a:t>
            </a:r>
          </a:p>
        </p:txBody>
      </p:sp>
      <p:pic>
        <p:nvPicPr>
          <p:cNvPr id="78877" name="Picture 29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2286000"/>
            <a:ext cx="1152525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8878" name="Picture 30" descr="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6075" y="3113088"/>
            <a:ext cx="207645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879" name="Text Box 31"/>
          <p:cNvSpPr txBox="1">
            <a:spLocks noChangeArrowheads="1"/>
          </p:cNvSpPr>
          <p:nvPr/>
        </p:nvSpPr>
        <p:spPr bwMode="auto">
          <a:xfrm>
            <a:off x="6934200" y="40386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2 = 7 + </a:t>
            </a:r>
            <a:r>
              <a:rPr lang="en-US" altLang="en-US" sz="2400" i="1">
                <a:latin typeface="Verdana" pitchFamily="34" charset="0"/>
              </a:rPr>
              <a:t>y</a:t>
            </a:r>
          </a:p>
        </p:txBody>
      </p:sp>
      <p:grpSp>
        <p:nvGrpSpPr>
          <p:cNvPr id="78880" name="Group 32"/>
          <p:cNvGrpSpPr>
            <a:grpSpLocks/>
          </p:cNvGrpSpPr>
          <p:nvPr/>
        </p:nvGrpSpPr>
        <p:grpSpPr bwMode="auto">
          <a:xfrm>
            <a:off x="6705600" y="4419600"/>
            <a:ext cx="2057400" cy="457200"/>
            <a:chOff x="144" y="2832"/>
            <a:chExt cx="1296" cy="288"/>
          </a:xfrm>
        </p:grpSpPr>
        <p:sp>
          <p:nvSpPr>
            <p:cNvPr id="13332" name="Text Box 33"/>
            <p:cNvSpPr txBox="1">
              <a:spLocks noChangeArrowheads="1"/>
            </p:cNvSpPr>
            <p:nvPr/>
          </p:nvSpPr>
          <p:spPr bwMode="auto">
            <a:xfrm>
              <a:off x="144" y="2832"/>
              <a:ext cx="4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0000"/>
                  </a:solidFill>
                  <a:latin typeface="Verdana" pitchFamily="34" charset="0"/>
                </a:rPr>
                <a:t>– 7</a:t>
              </a:r>
            </a:p>
          </p:txBody>
        </p:sp>
        <p:sp>
          <p:nvSpPr>
            <p:cNvPr id="13333" name="Text Box 34"/>
            <p:cNvSpPr txBox="1">
              <a:spLocks noChangeArrowheads="1"/>
            </p:cNvSpPr>
            <p:nvPr/>
          </p:nvSpPr>
          <p:spPr bwMode="auto">
            <a:xfrm>
              <a:off x="624" y="2832"/>
              <a:ext cx="4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0000"/>
                  </a:solidFill>
                  <a:latin typeface="Verdana" pitchFamily="34" charset="0"/>
                </a:rPr>
                <a:t>–7</a:t>
              </a:r>
            </a:p>
          </p:txBody>
        </p:sp>
        <p:sp>
          <p:nvSpPr>
            <p:cNvPr id="13334" name="Line 35"/>
            <p:cNvSpPr>
              <a:spLocks noChangeShapeType="1"/>
            </p:cNvSpPr>
            <p:nvPr/>
          </p:nvSpPr>
          <p:spPr bwMode="auto">
            <a:xfrm>
              <a:off x="144" y="3099"/>
              <a:ext cx="384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5" name="Line 36"/>
            <p:cNvSpPr>
              <a:spLocks noChangeShapeType="1"/>
            </p:cNvSpPr>
            <p:nvPr/>
          </p:nvSpPr>
          <p:spPr bwMode="auto">
            <a:xfrm>
              <a:off x="672" y="3100"/>
              <a:ext cx="768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8885" name="Text Box 37"/>
          <p:cNvSpPr txBox="1">
            <a:spLocks noChangeArrowheads="1"/>
          </p:cNvSpPr>
          <p:nvPr/>
        </p:nvSpPr>
        <p:spPr bwMode="auto">
          <a:xfrm>
            <a:off x="6781800" y="48768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–5 = </a:t>
            </a:r>
            <a:r>
              <a:rPr lang="en-US" altLang="en-US" sz="2400" i="1">
                <a:latin typeface="Verdana" pitchFamily="34" charset="0"/>
              </a:rPr>
              <a:t>y</a:t>
            </a:r>
          </a:p>
        </p:txBody>
      </p:sp>
      <p:sp>
        <p:nvSpPr>
          <p:cNvPr id="78886" name="Text Box 38"/>
          <p:cNvSpPr txBox="1">
            <a:spLocks noChangeArrowheads="1"/>
          </p:cNvSpPr>
          <p:nvPr/>
        </p:nvSpPr>
        <p:spPr bwMode="auto">
          <a:xfrm>
            <a:off x="304800" y="5943600"/>
            <a:ext cx="609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The coordinates of </a:t>
            </a:r>
            <a:r>
              <a:rPr lang="en-US" altLang="en-US" sz="2400" i="1">
                <a:latin typeface="Verdana" pitchFamily="34" charset="0"/>
              </a:rPr>
              <a:t>Y</a:t>
            </a:r>
            <a:r>
              <a:rPr lang="en-US" altLang="en-US" sz="2400">
                <a:latin typeface="Verdana" pitchFamily="34" charset="0"/>
              </a:rPr>
              <a:t> are (10, –5).</a:t>
            </a:r>
            <a:endParaRPr lang="en-US" altLang="en-US" sz="2400" i="1">
              <a:latin typeface="Verdan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78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78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78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78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78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78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78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78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500"/>
                                        <p:tgtEl>
                                          <p:spTgt spid="78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2" dur="500"/>
                                        <p:tgtEl>
                                          <p:spTgt spid="78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7" dur="500"/>
                                        <p:tgtEl>
                                          <p:spTgt spid="78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2" dur="500"/>
                                        <p:tgtEl>
                                          <p:spTgt spid="78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7" dur="500"/>
                                        <p:tgtEl>
                                          <p:spTgt spid="78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2" dur="500"/>
                                        <p:tgtEl>
                                          <p:spTgt spid="78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7" dur="500"/>
                                        <p:tgtEl>
                                          <p:spTgt spid="78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78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61" grpId="0"/>
      <p:bldP spid="78863" grpId="0"/>
      <p:bldP spid="78865" grpId="0"/>
      <p:bldP spid="78866" grpId="0"/>
      <p:bldP spid="78872" grpId="0"/>
      <p:bldP spid="78873" grpId="0"/>
      <p:bldP spid="78875" grpId="0"/>
      <p:bldP spid="78879" grpId="0"/>
      <p:bldP spid="78885" grpId="0"/>
      <p:bldP spid="7888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5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2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14339" name="Group 68"/>
          <p:cNvGrpSpPr>
            <a:grpSpLocks/>
          </p:cNvGrpSpPr>
          <p:nvPr/>
        </p:nvGrpSpPr>
        <p:grpSpPr bwMode="auto">
          <a:xfrm>
            <a:off x="152400" y="1371600"/>
            <a:ext cx="7924800" cy="1187450"/>
            <a:chOff x="96" y="864"/>
            <a:chExt cx="4992" cy="748"/>
          </a:xfrm>
        </p:grpSpPr>
        <p:sp>
          <p:nvSpPr>
            <p:cNvPr id="14344" name="Rectangle 20"/>
            <p:cNvSpPr>
              <a:spLocks noChangeArrowheads="1"/>
            </p:cNvSpPr>
            <p:nvPr/>
          </p:nvSpPr>
          <p:spPr bwMode="auto">
            <a:xfrm>
              <a:off x="96" y="864"/>
              <a:ext cx="4992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b="1" i="1">
                  <a:latin typeface="Verdana" pitchFamily="34" charset="0"/>
                </a:rPr>
                <a:t>S </a:t>
              </a:r>
              <a:r>
                <a:rPr lang="en-US" altLang="en-US" sz="2400" b="1">
                  <a:latin typeface="Verdana" pitchFamily="34" charset="0"/>
                </a:rPr>
                <a:t>is the midpoint of </a:t>
              </a:r>
              <a:r>
                <a:rPr lang="en-US" altLang="en-US" sz="2400" b="1" i="1">
                  <a:latin typeface="Verdana" pitchFamily="34" charset="0"/>
                </a:rPr>
                <a:t>RT</a:t>
              </a:r>
              <a:r>
                <a:rPr lang="en-US" altLang="en-US" sz="2400" b="1">
                  <a:latin typeface="Verdana" pitchFamily="34" charset="0"/>
                </a:rPr>
                <a:t>. </a:t>
              </a:r>
              <a:r>
                <a:rPr lang="en-US" altLang="en-US" sz="2400" b="1" i="1">
                  <a:latin typeface="Verdana" pitchFamily="34" charset="0"/>
                </a:rPr>
                <a:t>R </a:t>
              </a:r>
              <a:r>
                <a:rPr lang="en-US" altLang="en-US" sz="2400" b="1">
                  <a:latin typeface="Verdana" pitchFamily="34" charset="0"/>
                </a:rPr>
                <a:t>has coordinates         (–6, –1), and </a:t>
              </a:r>
              <a:r>
                <a:rPr lang="en-US" altLang="en-US" sz="2400" b="1" i="1">
                  <a:latin typeface="Verdana" pitchFamily="34" charset="0"/>
                </a:rPr>
                <a:t>S </a:t>
              </a:r>
              <a:r>
                <a:rPr lang="en-US" altLang="en-US" sz="2400" b="1">
                  <a:latin typeface="Verdana" pitchFamily="34" charset="0"/>
                </a:rPr>
                <a:t>has coordinates (–1, 1). Find the coordinates of </a:t>
              </a:r>
              <a:r>
                <a:rPr lang="en-US" altLang="en-US" sz="2400" b="1" i="1">
                  <a:latin typeface="Verdana" pitchFamily="34" charset="0"/>
                </a:rPr>
                <a:t>T</a:t>
              </a:r>
              <a:r>
                <a:rPr lang="en-US" altLang="en-US" sz="2400" b="1">
                  <a:latin typeface="Verdana" pitchFamily="34" charset="0"/>
                </a:rPr>
                <a:t>.</a:t>
              </a:r>
            </a:p>
          </p:txBody>
        </p:sp>
        <p:sp>
          <p:nvSpPr>
            <p:cNvPr id="14345" name="Line 21"/>
            <p:cNvSpPr>
              <a:spLocks noChangeShapeType="1"/>
            </p:cNvSpPr>
            <p:nvPr/>
          </p:nvSpPr>
          <p:spPr bwMode="auto">
            <a:xfrm>
              <a:off x="2352" y="912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453" name="Rectangle 69"/>
          <p:cNvSpPr>
            <a:spLocks noChangeArrowheads="1"/>
          </p:cNvSpPr>
          <p:nvPr/>
        </p:nvSpPr>
        <p:spPr bwMode="auto">
          <a:xfrm>
            <a:off x="304800" y="2819400"/>
            <a:ext cx="830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Step 1 </a:t>
            </a:r>
            <a:r>
              <a:rPr lang="en-US" altLang="en-US" sz="2400">
                <a:latin typeface="Verdana" pitchFamily="34" charset="0"/>
              </a:rPr>
              <a:t>Let the coordinates of </a:t>
            </a:r>
            <a:r>
              <a:rPr lang="en-US" altLang="en-US" sz="2400" i="1">
                <a:latin typeface="Verdana" pitchFamily="34" charset="0"/>
              </a:rPr>
              <a:t>T </a:t>
            </a:r>
            <a:r>
              <a:rPr lang="en-US" altLang="en-US" sz="2400">
                <a:latin typeface="Verdana" pitchFamily="34" charset="0"/>
              </a:rPr>
              <a:t>equal (</a:t>
            </a:r>
            <a:r>
              <a:rPr lang="en-US" altLang="en-US" sz="2400" i="1">
                <a:latin typeface="Verdana" pitchFamily="34" charset="0"/>
              </a:rPr>
              <a:t>x</a:t>
            </a:r>
            <a:r>
              <a:rPr lang="en-US" altLang="en-US" sz="2400">
                <a:latin typeface="Verdana" pitchFamily="34" charset="0"/>
              </a:rPr>
              <a:t>, </a:t>
            </a:r>
            <a:r>
              <a:rPr lang="en-US" altLang="en-US" sz="2400" i="1">
                <a:latin typeface="Verdana" pitchFamily="34" charset="0"/>
              </a:rPr>
              <a:t>y)</a:t>
            </a:r>
            <a:r>
              <a:rPr lang="en-US" altLang="en-US" sz="2400">
                <a:latin typeface="Verdana" pitchFamily="34" charset="0"/>
              </a:rPr>
              <a:t>.</a:t>
            </a:r>
          </a:p>
        </p:txBody>
      </p:sp>
      <p:grpSp>
        <p:nvGrpSpPr>
          <p:cNvPr id="16459" name="Group 75"/>
          <p:cNvGrpSpPr>
            <a:grpSpLocks/>
          </p:cNvGrpSpPr>
          <p:nvPr/>
        </p:nvGrpSpPr>
        <p:grpSpPr bwMode="auto">
          <a:xfrm>
            <a:off x="304800" y="3429000"/>
            <a:ext cx="5564188" cy="1295400"/>
            <a:chOff x="192" y="2304"/>
            <a:chExt cx="3505" cy="816"/>
          </a:xfrm>
        </p:grpSpPr>
        <p:sp>
          <p:nvSpPr>
            <p:cNvPr id="14342" name="Rectangle 71"/>
            <p:cNvSpPr>
              <a:spLocks noChangeArrowheads="1"/>
            </p:cNvSpPr>
            <p:nvPr/>
          </p:nvSpPr>
          <p:spPr bwMode="auto">
            <a:xfrm>
              <a:off x="192" y="2304"/>
              <a:ext cx="350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b="1">
                  <a:latin typeface="Verdana" pitchFamily="34" charset="0"/>
                </a:rPr>
                <a:t>Step 2 </a:t>
              </a:r>
              <a:r>
                <a:rPr lang="en-US" altLang="en-US" sz="2400">
                  <a:latin typeface="Verdana" pitchFamily="34" charset="0"/>
                </a:rPr>
                <a:t>Use the Midpoint Formula: </a:t>
              </a:r>
            </a:p>
          </p:txBody>
        </p:sp>
        <p:pic>
          <p:nvPicPr>
            <p:cNvPr id="14343" name="Picture 74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8" y="2592"/>
              <a:ext cx="2382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5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2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5363" name="Rectangle 10"/>
          <p:cNvSpPr>
            <a:spLocks noChangeArrowheads="1"/>
          </p:cNvSpPr>
          <p:nvPr/>
        </p:nvSpPr>
        <p:spPr bwMode="auto">
          <a:xfrm>
            <a:off x="304800" y="1600200"/>
            <a:ext cx="4778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dirty="0">
                <a:latin typeface="Verdana" pitchFamily="34" charset="0"/>
              </a:rPr>
              <a:t>Step 3 </a:t>
            </a:r>
            <a:r>
              <a:rPr lang="en-US" altLang="en-US" sz="2400" dirty="0">
                <a:latin typeface="Verdana" pitchFamily="34" charset="0"/>
              </a:rPr>
              <a:t>Find the </a:t>
            </a:r>
            <a:r>
              <a:rPr lang="en-US" altLang="en-US" sz="2400" i="1" dirty="0">
                <a:latin typeface="Verdana" pitchFamily="34" charset="0"/>
              </a:rPr>
              <a:t>x</a:t>
            </a:r>
            <a:r>
              <a:rPr lang="en-US" altLang="en-US" sz="2400" dirty="0">
                <a:latin typeface="Verdana" pitchFamily="34" charset="0"/>
              </a:rPr>
              <a:t>-coordinate.</a:t>
            </a:r>
          </a:p>
        </p:txBody>
      </p:sp>
      <p:sp>
        <p:nvSpPr>
          <p:cNvPr id="99339" name="Text Box 11"/>
          <p:cNvSpPr txBox="1">
            <a:spLocks noChangeArrowheads="1"/>
          </p:cNvSpPr>
          <p:nvPr/>
        </p:nvSpPr>
        <p:spPr bwMode="auto">
          <a:xfrm>
            <a:off x="2819400" y="2438400"/>
            <a:ext cx="381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66FF"/>
                </a:solidFill>
              </a:rPr>
              <a:t>Set the coordinates equal.</a:t>
            </a:r>
          </a:p>
        </p:txBody>
      </p:sp>
      <p:sp>
        <p:nvSpPr>
          <p:cNvPr id="99341" name="Text Box 13"/>
          <p:cNvSpPr txBox="1">
            <a:spLocks noChangeArrowheads="1"/>
          </p:cNvSpPr>
          <p:nvPr/>
        </p:nvSpPr>
        <p:spPr bwMode="auto">
          <a:xfrm>
            <a:off x="2819400" y="3276600"/>
            <a:ext cx="381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66FF"/>
                </a:solidFill>
              </a:rPr>
              <a:t>Multiply both sides by 2.</a:t>
            </a:r>
          </a:p>
        </p:txBody>
      </p:sp>
      <p:sp>
        <p:nvSpPr>
          <p:cNvPr id="99343" name="Text Box 15"/>
          <p:cNvSpPr txBox="1">
            <a:spLocks noChangeArrowheads="1"/>
          </p:cNvSpPr>
          <p:nvPr/>
        </p:nvSpPr>
        <p:spPr bwMode="auto">
          <a:xfrm>
            <a:off x="457200" y="40386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–2 = –6 + </a:t>
            </a:r>
            <a:r>
              <a:rPr lang="en-US" altLang="en-US" sz="2400" i="1">
                <a:latin typeface="Verdana" pitchFamily="34" charset="0"/>
              </a:rPr>
              <a:t>x</a:t>
            </a:r>
          </a:p>
        </p:txBody>
      </p:sp>
      <p:sp>
        <p:nvSpPr>
          <p:cNvPr id="99344" name="Text Box 16"/>
          <p:cNvSpPr txBox="1">
            <a:spLocks noChangeArrowheads="1"/>
          </p:cNvSpPr>
          <p:nvPr/>
        </p:nvSpPr>
        <p:spPr bwMode="auto">
          <a:xfrm>
            <a:off x="2819400" y="40386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66FF"/>
                </a:solidFill>
              </a:rPr>
              <a:t>Simplify.</a:t>
            </a:r>
          </a:p>
        </p:txBody>
      </p:sp>
      <p:grpSp>
        <p:nvGrpSpPr>
          <p:cNvPr id="99365" name="Group 37"/>
          <p:cNvGrpSpPr>
            <a:grpSpLocks/>
          </p:cNvGrpSpPr>
          <p:nvPr/>
        </p:nvGrpSpPr>
        <p:grpSpPr bwMode="auto">
          <a:xfrm>
            <a:off x="304800" y="4495800"/>
            <a:ext cx="2133600" cy="457200"/>
            <a:chOff x="96" y="2832"/>
            <a:chExt cx="1344" cy="288"/>
          </a:xfrm>
        </p:grpSpPr>
        <p:sp>
          <p:nvSpPr>
            <p:cNvPr id="15384" name="Text Box 18"/>
            <p:cNvSpPr txBox="1">
              <a:spLocks noChangeArrowheads="1"/>
            </p:cNvSpPr>
            <p:nvPr/>
          </p:nvSpPr>
          <p:spPr bwMode="auto">
            <a:xfrm>
              <a:off x="96" y="2832"/>
              <a:ext cx="67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0000"/>
                  </a:solidFill>
                  <a:latin typeface="Verdana" pitchFamily="34" charset="0"/>
                </a:rPr>
                <a:t>+ 6</a:t>
              </a:r>
            </a:p>
          </p:txBody>
        </p:sp>
        <p:sp>
          <p:nvSpPr>
            <p:cNvPr id="15385" name="Text Box 19"/>
            <p:cNvSpPr txBox="1">
              <a:spLocks noChangeArrowheads="1"/>
            </p:cNvSpPr>
            <p:nvPr/>
          </p:nvSpPr>
          <p:spPr bwMode="auto">
            <a:xfrm>
              <a:off x="720" y="2832"/>
              <a:ext cx="4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0000"/>
                  </a:solidFill>
                  <a:latin typeface="Verdana" pitchFamily="34" charset="0"/>
                </a:rPr>
                <a:t>+6</a:t>
              </a:r>
            </a:p>
          </p:txBody>
        </p:sp>
        <p:sp>
          <p:nvSpPr>
            <p:cNvPr id="15386" name="Line 20"/>
            <p:cNvSpPr>
              <a:spLocks noChangeShapeType="1"/>
            </p:cNvSpPr>
            <p:nvPr/>
          </p:nvSpPr>
          <p:spPr bwMode="auto">
            <a:xfrm>
              <a:off x="144" y="3099"/>
              <a:ext cx="384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7" name="Line 21"/>
            <p:cNvSpPr>
              <a:spLocks noChangeShapeType="1"/>
            </p:cNvSpPr>
            <p:nvPr/>
          </p:nvSpPr>
          <p:spPr bwMode="auto">
            <a:xfrm>
              <a:off x="672" y="3100"/>
              <a:ext cx="768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9350" name="Text Box 22"/>
          <p:cNvSpPr txBox="1">
            <a:spLocks noChangeArrowheads="1"/>
          </p:cNvSpPr>
          <p:nvPr/>
        </p:nvSpPr>
        <p:spPr bwMode="auto">
          <a:xfrm>
            <a:off x="685800" y="50292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4 = </a:t>
            </a:r>
            <a:r>
              <a:rPr lang="en-US" altLang="en-US" sz="2400" i="1">
                <a:latin typeface="Verdana" pitchFamily="34" charset="0"/>
              </a:rPr>
              <a:t>x</a:t>
            </a:r>
          </a:p>
        </p:txBody>
      </p:sp>
      <p:sp>
        <p:nvSpPr>
          <p:cNvPr id="99351" name="Text Box 23"/>
          <p:cNvSpPr txBox="1">
            <a:spLocks noChangeArrowheads="1"/>
          </p:cNvSpPr>
          <p:nvPr/>
        </p:nvSpPr>
        <p:spPr bwMode="auto">
          <a:xfrm>
            <a:off x="2819400" y="44958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66FF"/>
                </a:solidFill>
              </a:rPr>
              <a:t>Add.</a:t>
            </a:r>
          </a:p>
        </p:txBody>
      </p:sp>
      <p:sp>
        <p:nvSpPr>
          <p:cNvPr id="99352" name="Text Box 24"/>
          <p:cNvSpPr txBox="1">
            <a:spLocks noChangeArrowheads="1"/>
          </p:cNvSpPr>
          <p:nvPr/>
        </p:nvSpPr>
        <p:spPr bwMode="auto">
          <a:xfrm>
            <a:off x="2819400" y="5083175"/>
            <a:ext cx="381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66FF"/>
                </a:solidFill>
              </a:rPr>
              <a:t>Simplify.</a:t>
            </a:r>
          </a:p>
        </p:txBody>
      </p:sp>
      <p:sp>
        <p:nvSpPr>
          <p:cNvPr id="99355" name="Text Box 27"/>
          <p:cNvSpPr txBox="1">
            <a:spLocks noChangeArrowheads="1"/>
          </p:cNvSpPr>
          <p:nvPr/>
        </p:nvSpPr>
        <p:spPr bwMode="auto">
          <a:xfrm>
            <a:off x="6934200" y="40386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2 = –1 + </a:t>
            </a:r>
            <a:r>
              <a:rPr lang="en-US" altLang="en-US" sz="2400" i="1">
                <a:latin typeface="Verdana" pitchFamily="34" charset="0"/>
              </a:rPr>
              <a:t>y</a:t>
            </a:r>
          </a:p>
        </p:txBody>
      </p:sp>
      <p:grpSp>
        <p:nvGrpSpPr>
          <p:cNvPr id="99368" name="Group 40"/>
          <p:cNvGrpSpPr>
            <a:grpSpLocks/>
          </p:cNvGrpSpPr>
          <p:nvPr/>
        </p:nvGrpSpPr>
        <p:grpSpPr bwMode="auto">
          <a:xfrm>
            <a:off x="6629400" y="4419600"/>
            <a:ext cx="2133600" cy="457200"/>
            <a:chOff x="4176" y="2784"/>
            <a:chExt cx="1344" cy="288"/>
          </a:xfrm>
        </p:grpSpPr>
        <p:sp>
          <p:nvSpPr>
            <p:cNvPr id="15380" name="Text Box 29"/>
            <p:cNvSpPr txBox="1">
              <a:spLocks noChangeArrowheads="1"/>
            </p:cNvSpPr>
            <p:nvPr/>
          </p:nvSpPr>
          <p:spPr bwMode="auto">
            <a:xfrm>
              <a:off x="4176" y="2784"/>
              <a:ext cx="6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0000"/>
                  </a:solidFill>
                  <a:latin typeface="Verdana" pitchFamily="34" charset="0"/>
                </a:rPr>
                <a:t>+ 1</a:t>
              </a:r>
            </a:p>
          </p:txBody>
        </p:sp>
        <p:sp>
          <p:nvSpPr>
            <p:cNvPr id="15381" name="Text Box 30"/>
            <p:cNvSpPr txBox="1">
              <a:spLocks noChangeArrowheads="1"/>
            </p:cNvSpPr>
            <p:nvPr/>
          </p:nvSpPr>
          <p:spPr bwMode="auto">
            <a:xfrm>
              <a:off x="4697" y="2784"/>
              <a:ext cx="5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0000"/>
                  </a:solidFill>
                  <a:latin typeface="Verdana" pitchFamily="34" charset="0"/>
                </a:rPr>
                <a:t>+ 1</a:t>
              </a:r>
            </a:p>
          </p:txBody>
        </p:sp>
        <p:sp>
          <p:nvSpPr>
            <p:cNvPr id="15382" name="Line 31"/>
            <p:cNvSpPr>
              <a:spLocks noChangeShapeType="1"/>
            </p:cNvSpPr>
            <p:nvPr/>
          </p:nvSpPr>
          <p:spPr bwMode="auto">
            <a:xfrm>
              <a:off x="4224" y="3051"/>
              <a:ext cx="384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3" name="Line 32"/>
            <p:cNvSpPr>
              <a:spLocks noChangeShapeType="1"/>
            </p:cNvSpPr>
            <p:nvPr/>
          </p:nvSpPr>
          <p:spPr bwMode="auto">
            <a:xfrm>
              <a:off x="4752" y="3052"/>
              <a:ext cx="768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9361" name="Text Box 33"/>
          <p:cNvSpPr txBox="1">
            <a:spLocks noChangeArrowheads="1"/>
          </p:cNvSpPr>
          <p:nvPr/>
        </p:nvSpPr>
        <p:spPr bwMode="auto">
          <a:xfrm>
            <a:off x="6705600" y="51054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3 = </a:t>
            </a:r>
            <a:r>
              <a:rPr lang="en-US" altLang="en-US" sz="2400" i="1">
                <a:latin typeface="Verdana" pitchFamily="34" charset="0"/>
              </a:rPr>
              <a:t>y</a:t>
            </a:r>
          </a:p>
        </p:txBody>
      </p:sp>
      <p:sp>
        <p:nvSpPr>
          <p:cNvPr id="99362" name="Text Box 34"/>
          <p:cNvSpPr txBox="1">
            <a:spLocks noChangeArrowheads="1"/>
          </p:cNvSpPr>
          <p:nvPr/>
        </p:nvSpPr>
        <p:spPr bwMode="auto">
          <a:xfrm>
            <a:off x="304800" y="5943600"/>
            <a:ext cx="609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The coordinates of </a:t>
            </a:r>
            <a:r>
              <a:rPr lang="en-US" altLang="en-US" sz="2400" i="1">
                <a:latin typeface="Verdana" pitchFamily="34" charset="0"/>
              </a:rPr>
              <a:t>T</a:t>
            </a:r>
            <a:r>
              <a:rPr lang="en-US" altLang="en-US" sz="2400">
                <a:latin typeface="Verdana" pitchFamily="34" charset="0"/>
              </a:rPr>
              <a:t> are (4, 3).</a:t>
            </a:r>
            <a:endParaRPr lang="en-US" altLang="en-US" sz="2400" i="1">
              <a:latin typeface="Verdana" pitchFamily="34" charset="0"/>
            </a:endParaRPr>
          </a:p>
        </p:txBody>
      </p:sp>
      <p:pic>
        <p:nvPicPr>
          <p:cNvPr id="99363" name="Picture 35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362200"/>
            <a:ext cx="17145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9364" name="Picture 36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124200"/>
            <a:ext cx="26860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9366" name="Picture 38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2328863"/>
            <a:ext cx="14859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9367" name="Picture 39" descr="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3124200"/>
            <a:ext cx="24574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9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9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9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9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9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9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99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99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99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99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99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99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99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99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99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99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9" grpId="0"/>
      <p:bldP spid="99341" grpId="0"/>
      <p:bldP spid="99343" grpId="0"/>
      <p:bldP spid="99344" grpId="0"/>
      <p:bldP spid="99350" grpId="0"/>
      <p:bldP spid="99351" grpId="0"/>
      <p:bldP spid="99352" grpId="0"/>
      <p:bldP spid="99355" grpId="0"/>
      <p:bldP spid="99361" grpId="0"/>
      <p:bldP spid="9936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1066800"/>
            <a:ext cx="81534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Textbook Pg</a:t>
            </a:r>
            <a:r>
              <a:rPr lang="en-US" sz="3200" dirty="0"/>
              <a:t>. 519-520 #</a:t>
            </a:r>
            <a:r>
              <a:rPr lang="en-US" sz="3200" dirty="0" smtClean="0"/>
              <a:t>2-6 and #11-15 </a:t>
            </a:r>
          </a:p>
          <a:p>
            <a:r>
              <a:rPr lang="en-US" sz="3200" dirty="0" smtClean="0"/>
              <a:t>on pg. 173 in interactive notebook</a:t>
            </a:r>
          </a:p>
          <a:p>
            <a:endParaRPr lang="en-US" sz="3200" dirty="0"/>
          </a:p>
          <a:p>
            <a:endParaRPr lang="en-US" sz="3200" dirty="0" smtClean="0"/>
          </a:p>
          <a:p>
            <a:endParaRPr lang="en-US" sz="3200" dirty="0"/>
          </a:p>
          <a:p>
            <a:r>
              <a:rPr lang="en-US" sz="3200" dirty="0" smtClean="0"/>
              <a:t>*We will go over distance formula tomorrow upon </a:t>
            </a:r>
            <a:r>
              <a:rPr lang="en-US" sz="3200" smtClean="0"/>
              <a:t>my return.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207242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23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429000"/>
            <a:ext cx="8763000" cy="167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387" name="Rectangle 12"/>
          <p:cNvSpPr>
            <a:spLocks noChangeArrowheads="1"/>
          </p:cNvSpPr>
          <p:nvPr/>
        </p:nvSpPr>
        <p:spPr bwMode="auto">
          <a:xfrm>
            <a:off x="685800" y="1447800"/>
            <a:ext cx="70866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000">
                <a:latin typeface="Verdana" pitchFamily="34" charset="0"/>
              </a:rPr>
              <a:t>The Ruler Postulate can be used to find the distance between two points on a number line. The Distance Formula is used to calculate the distance between two points in a coordinate plane.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8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3: Using the Distance Formula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17411" name="Group 11"/>
          <p:cNvGrpSpPr>
            <a:grpSpLocks/>
          </p:cNvGrpSpPr>
          <p:nvPr/>
        </p:nvGrpSpPr>
        <p:grpSpPr bwMode="auto">
          <a:xfrm>
            <a:off x="685800" y="1676400"/>
            <a:ext cx="8458200" cy="822325"/>
            <a:chOff x="432" y="960"/>
            <a:chExt cx="5328" cy="518"/>
          </a:xfrm>
        </p:grpSpPr>
        <p:sp>
          <p:nvSpPr>
            <p:cNvPr id="17414" name="Rectangle 7"/>
            <p:cNvSpPr>
              <a:spLocks noChangeArrowheads="1"/>
            </p:cNvSpPr>
            <p:nvPr/>
          </p:nvSpPr>
          <p:spPr bwMode="auto">
            <a:xfrm>
              <a:off x="432" y="960"/>
              <a:ext cx="5328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b="1">
                  <a:latin typeface="Verdana" pitchFamily="34" charset="0"/>
                </a:rPr>
                <a:t>Find </a:t>
              </a:r>
              <a:r>
                <a:rPr lang="en-US" altLang="en-US" sz="2400" b="1" i="1">
                  <a:latin typeface="Verdana" pitchFamily="34" charset="0"/>
                </a:rPr>
                <a:t>FG </a:t>
              </a:r>
              <a:r>
                <a:rPr lang="en-US" altLang="en-US" sz="2400" b="1">
                  <a:latin typeface="Verdana" pitchFamily="34" charset="0"/>
                </a:rPr>
                <a:t>and </a:t>
              </a:r>
              <a:r>
                <a:rPr lang="en-US" altLang="en-US" sz="2400" b="1" i="1">
                  <a:latin typeface="Verdana" pitchFamily="34" charset="0"/>
                </a:rPr>
                <a:t>JK</a:t>
              </a:r>
              <a:r>
                <a:rPr lang="en-US" altLang="en-US" sz="2400" b="1">
                  <a:latin typeface="Verdana" pitchFamily="34" charset="0"/>
                </a:rPr>
                <a:t>. </a:t>
              </a:r>
            </a:p>
            <a:p>
              <a:pPr eaLnBrk="1" hangingPunct="1"/>
              <a:r>
                <a:rPr lang="en-US" altLang="en-US" sz="2400" b="1">
                  <a:latin typeface="Verdana" pitchFamily="34" charset="0"/>
                </a:rPr>
                <a:t>Then determine whether </a:t>
              </a:r>
              <a:r>
                <a:rPr lang="en-US" altLang="en-US" sz="2400" b="1" i="1">
                  <a:latin typeface="Verdana" pitchFamily="34" charset="0"/>
                </a:rPr>
                <a:t>FG </a:t>
              </a:r>
              <a:r>
                <a:rPr lang="en-US" altLang="en-US" sz="2400" b="1">
                  <a:latin typeface="Verdana" pitchFamily="34" charset="0"/>
                  <a:sym typeface="Symbol" pitchFamily="18" charset="2"/>
                </a:rPr>
                <a:t> </a:t>
              </a:r>
              <a:r>
                <a:rPr lang="en-US" altLang="en-US" sz="2400" b="1" i="1">
                  <a:latin typeface="Verdana" pitchFamily="34" charset="0"/>
                </a:rPr>
                <a:t>JK</a:t>
              </a:r>
              <a:r>
                <a:rPr lang="en-US" altLang="en-US" sz="2400" b="1">
                  <a:latin typeface="Verdana" pitchFamily="34" charset="0"/>
                </a:rPr>
                <a:t>.</a:t>
              </a:r>
            </a:p>
          </p:txBody>
        </p:sp>
        <p:sp>
          <p:nvSpPr>
            <p:cNvPr id="17415" name="Line 8"/>
            <p:cNvSpPr>
              <a:spLocks noChangeShapeType="1"/>
            </p:cNvSpPr>
            <p:nvPr/>
          </p:nvSpPr>
          <p:spPr bwMode="auto">
            <a:xfrm>
              <a:off x="3230" y="1234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16" name="Line 9"/>
            <p:cNvSpPr>
              <a:spLocks noChangeShapeType="1"/>
            </p:cNvSpPr>
            <p:nvPr/>
          </p:nvSpPr>
          <p:spPr bwMode="auto">
            <a:xfrm>
              <a:off x="3751" y="1234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17412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2667000"/>
            <a:ext cx="27432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876" name="Text Box 12"/>
          <p:cNvSpPr txBox="1">
            <a:spLocks noChangeArrowheads="1"/>
          </p:cNvSpPr>
          <p:nvPr/>
        </p:nvSpPr>
        <p:spPr bwMode="auto">
          <a:xfrm>
            <a:off x="762000" y="2743200"/>
            <a:ext cx="4267200" cy="173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Step 1</a:t>
            </a:r>
            <a:r>
              <a:rPr lang="en-US" altLang="en-US" sz="2400">
                <a:latin typeface="Verdana" pitchFamily="34" charset="0"/>
              </a:rPr>
              <a:t> Find the coordinates of each point.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latin typeface="Verdana" pitchFamily="34" charset="0"/>
              </a:rPr>
              <a:t>F</a:t>
            </a:r>
            <a:r>
              <a:rPr lang="en-US" altLang="en-US" sz="2400">
                <a:latin typeface="Verdana" pitchFamily="34" charset="0"/>
              </a:rPr>
              <a:t>(1, 2), </a:t>
            </a:r>
            <a:r>
              <a:rPr lang="en-US" altLang="en-US" sz="2400" i="1">
                <a:latin typeface="Verdana" pitchFamily="34" charset="0"/>
              </a:rPr>
              <a:t>G</a:t>
            </a:r>
            <a:r>
              <a:rPr lang="en-US" altLang="en-US" sz="2400">
                <a:latin typeface="Verdana" pitchFamily="34" charset="0"/>
              </a:rPr>
              <a:t>(5, 5), </a:t>
            </a:r>
            <a:r>
              <a:rPr lang="en-US" altLang="en-US" sz="2400" i="1">
                <a:latin typeface="Verdana" pitchFamily="34" charset="0"/>
              </a:rPr>
              <a:t>J</a:t>
            </a:r>
            <a:r>
              <a:rPr lang="en-US" altLang="en-US" sz="2400">
                <a:latin typeface="Verdana" pitchFamily="34" charset="0"/>
              </a:rPr>
              <a:t>(–4, 0), </a:t>
            </a:r>
            <a:r>
              <a:rPr lang="en-US" altLang="en-US" sz="2400" i="1">
                <a:latin typeface="Verdana" pitchFamily="34" charset="0"/>
              </a:rPr>
              <a:t>K</a:t>
            </a:r>
            <a:r>
              <a:rPr lang="en-US" altLang="en-US" sz="2400">
                <a:latin typeface="Verdana" pitchFamily="34" charset="0"/>
              </a:rPr>
              <a:t>(–1, –3)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6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3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8435" name="Text Box 10"/>
          <p:cNvSpPr txBox="1">
            <a:spLocks noChangeArrowheads="1"/>
          </p:cNvSpPr>
          <p:nvPr/>
        </p:nvSpPr>
        <p:spPr bwMode="auto">
          <a:xfrm>
            <a:off x="533400" y="1676400"/>
            <a:ext cx="647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Step 2</a:t>
            </a:r>
            <a:r>
              <a:rPr lang="en-US" altLang="en-US" sz="2400">
                <a:latin typeface="Verdana" pitchFamily="34" charset="0"/>
              </a:rPr>
              <a:t> Use the Distance Formula.</a:t>
            </a:r>
          </a:p>
        </p:txBody>
      </p:sp>
      <p:pic>
        <p:nvPicPr>
          <p:cNvPr id="85003" name="Picture 11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286000"/>
            <a:ext cx="3857625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5004" name="Picture 12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971800"/>
            <a:ext cx="344805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5005" name="Picture 13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733800"/>
            <a:ext cx="1504950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5006" name="Picture 14" descr="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419600"/>
            <a:ext cx="14287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5008" name="Picture 16" descr="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9150" y="2895600"/>
            <a:ext cx="451485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5009" name="Picture 17" descr="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3733800"/>
            <a:ext cx="1914525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5010" name="Picture 18" descr="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4495800"/>
            <a:ext cx="1838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5011" name="Picture 19" descr="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181600"/>
            <a:ext cx="355282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5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5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5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5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5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5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85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85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228600" y="990600"/>
            <a:ext cx="8229600" cy="48006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3333CC"/>
                </a:solidFill>
                <a:latin typeface="Verdana" pitchFamily="34" charset="0"/>
              </a:rPr>
              <a:t>Warm Up</a:t>
            </a:r>
            <a:endParaRPr lang="en-US" altLang="en-US" sz="2800" dirty="0">
              <a:latin typeface="Verdana" pitchFamily="34" charset="0"/>
            </a:endParaRPr>
          </a:p>
          <a:p>
            <a:pPr eaLnBrk="1" hangingPunct="1"/>
            <a:endParaRPr lang="en-US" altLang="en-US" sz="800" b="1" dirty="0">
              <a:latin typeface="Verdana" pitchFamily="34" charset="0"/>
            </a:endParaRPr>
          </a:p>
          <a:p>
            <a:pPr eaLnBrk="1" hangingPunct="1"/>
            <a:endParaRPr lang="en-US" altLang="en-US" sz="800" dirty="0">
              <a:latin typeface="Verdana" pitchFamily="34" charset="0"/>
            </a:endParaRPr>
          </a:p>
          <a:p>
            <a:pPr eaLnBrk="1" hangingPunct="1">
              <a:lnSpc>
                <a:spcPct val="140000"/>
              </a:lnSpc>
            </a:pPr>
            <a:r>
              <a:rPr lang="en-US" altLang="en-US" sz="2400" b="1" dirty="0">
                <a:latin typeface="Verdana" pitchFamily="34" charset="0"/>
                <a:sym typeface="Symbol" pitchFamily="18" charset="2"/>
              </a:rPr>
              <a:t>1.</a:t>
            </a:r>
            <a:r>
              <a:rPr lang="en-US" altLang="en-US" sz="2400" dirty="0">
                <a:latin typeface="Verdana" pitchFamily="34" charset="0"/>
                <a:sym typeface="Symbol" pitchFamily="18" charset="2"/>
              </a:rPr>
              <a:t> Graph </a:t>
            </a:r>
            <a:r>
              <a:rPr lang="en-US" altLang="en-US" sz="2400" i="1" dirty="0">
                <a:latin typeface="Verdana" pitchFamily="34" charset="0"/>
                <a:sym typeface="Symbol" pitchFamily="18" charset="2"/>
              </a:rPr>
              <a:t>A </a:t>
            </a:r>
            <a:r>
              <a:rPr lang="en-US" altLang="en-US" sz="2400" dirty="0">
                <a:latin typeface="Verdana" pitchFamily="34" charset="0"/>
                <a:sym typeface="Symbol" pitchFamily="18" charset="2"/>
              </a:rPr>
              <a:t>(–2, 3) and </a:t>
            </a:r>
            <a:r>
              <a:rPr lang="en-US" altLang="en-US" sz="2400" i="1" dirty="0">
                <a:latin typeface="Verdana" pitchFamily="34" charset="0"/>
                <a:sym typeface="Symbol" pitchFamily="18" charset="2"/>
              </a:rPr>
              <a:t>B </a:t>
            </a:r>
            <a:r>
              <a:rPr lang="en-US" altLang="en-US" sz="2400" dirty="0">
                <a:latin typeface="Verdana" pitchFamily="34" charset="0"/>
                <a:sym typeface="Symbol" pitchFamily="18" charset="2"/>
              </a:rPr>
              <a:t>(1, 0).</a:t>
            </a:r>
          </a:p>
          <a:p>
            <a:pPr eaLnBrk="1" hangingPunct="1">
              <a:lnSpc>
                <a:spcPct val="140000"/>
              </a:lnSpc>
              <a:buFontTx/>
              <a:buChar char="•"/>
            </a:pPr>
            <a:endParaRPr lang="en-US" altLang="en-US" sz="2400" dirty="0">
              <a:latin typeface="Verdana" pitchFamily="34" charset="0"/>
              <a:sym typeface="Symbol" pitchFamily="18" charset="2"/>
            </a:endParaRPr>
          </a:p>
          <a:p>
            <a:pPr eaLnBrk="1" hangingPunct="1">
              <a:lnSpc>
                <a:spcPct val="140000"/>
              </a:lnSpc>
              <a:buFontTx/>
              <a:buChar char="•"/>
            </a:pPr>
            <a:endParaRPr lang="en-US" altLang="en-US" sz="2400" dirty="0">
              <a:latin typeface="Verdana" pitchFamily="34" charset="0"/>
              <a:sym typeface="Symbol" pitchFamily="18" charset="2"/>
            </a:endParaRPr>
          </a:p>
          <a:p>
            <a:pPr eaLnBrk="1" hangingPunct="1"/>
            <a:r>
              <a:rPr lang="en-US" altLang="en-US" sz="2800" dirty="0">
                <a:solidFill>
                  <a:srgbClr val="FF0000"/>
                </a:solidFill>
                <a:latin typeface="Verdana" pitchFamily="34" charset="0"/>
              </a:rPr>
              <a:t>		</a:t>
            </a:r>
          </a:p>
        </p:txBody>
      </p:sp>
      <p:pic>
        <p:nvPicPr>
          <p:cNvPr id="7196" name="Picture 2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371600"/>
            <a:ext cx="3048000" cy="169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6" name="Rectangle 29"/>
          <p:cNvSpPr>
            <a:spLocks noChangeArrowheads="1"/>
          </p:cNvSpPr>
          <p:nvPr/>
        </p:nvSpPr>
        <p:spPr bwMode="auto">
          <a:xfrm>
            <a:off x="228600" y="2438400"/>
            <a:ext cx="1927225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40000"/>
              </a:lnSpc>
            </a:pPr>
            <a:r>
              <a:rPr lang="en-US" altLang="en-US" sz="2400" b="1" dirty="0">
                <a:latin typeface="Verdana" pitchFamily="34" charset="0"/>
                <a:sym typeface="Symbol" pitchFamily="18" charset="2"/>
              </a:rPr>
              <a:t>2.</a:t>
            </a:r>
            <a:r>
              <a:rPr lang="en-US" altLang="en-US" sz="2400" dirty="0">
                <a:latin typeface="Verdana" pitchFamily="34" charset="0"/>
                <a:sym typeface="Symbol" pitchFamily="18" charset="2"/>
              </a:rPr>
              <a:t> Find </a:t>
            </a:r>
            <a:r>
              <a:rPr lang="en-US" altLang="en-US" sz="2400" i="1" dirty="0">
                <a:latin typeface="Verdana" pitchFamily="34" charset="0"/>
                <a:sym typeface="Symbol" pitchFamily="18" charset="2"/>
              </a:rPr>
              <a:t>CD</a:t>
            </a:r>
            <a:r>
              <a:rPr lang="en-US" altLang="en-US" sz="2400" dirty="0">
                <a:latin typeface="Verdana" pitchFamily="34" charset="0"/>
                <a:sym typeface="Symbol" pitchFamily="18" charset="2"/>
              </a:rPr>
              <a:t>.</a:t>
            </a:r>
          </a:p>
        </p:txBody>
      </p:sp>
      <p:pic>
        <p:nvPicPr>
          <p:cNvPr id="3077" name="Picture 3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048000"/>
            <a:ext cx="3200400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99" name="Rectangle 31"/>
          <p:cNvSpPr>
            <a:spLocks noChangeArrowheads="1"/>
          </p:cNvSpPr>
          <p:nvPr/>
        </p:nvSpPr>
        <p:spPr bwMode="auto">
          <a:xfrm>
            <a:off x="2209800" y="2590800"/>
            <a:ext cx="377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8</a:t>
            </a:r>
          </a:p>
        </p:txBody>
      </p:sp>
      <p:sp>
        <p:nvSpPr>
          <p:cNvPr id="3079" name="Rectangle 33"/>
          <p:cNvSpPr>
            <a:spLocks noChangeArrowheads="1"/>
          </p:cNvSpPr>
          <p:nvPr/>
        </p:nvSpPr>
        <p:spPr bwMode="auto">
          <a:xfrm>
            <a:off x="228600" y="3962400"/>
            <a:ext cx="711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dirty="0">
                <a:latin typeface="Verdana" pitchFamily="34" charset="0"/>
              </a:rPr>
              <a:t>3.</a:t>
            </a:r>
            <a:r>
              <a:rPr lang="en-US" altLang="en-US" sz="2400" dirty="0">
                <a:latin typeface="Verdana" pitchFamily="34" charset="0"/>
              </a:rPr>
              <a:t> Find the coordinate of the midpoint of </a:t>
            </a:r>
            <a:r>
              <a:rPr lang="en-US" altLang="en-US" sz="2400" i="1" dirty="0">
                <a:latin typeface="Verdana" pitchFamily="34" charset="0"/>
              </a:rPr>
              <a:t>CD</a:t>
            </a:r>
            <a:r>
              <a:rPr lang="en-US" altLang="en-US" sz="2400" dirty="0">
                <a:latin typeface="Verdana" pitchFamily="34" charset="0"/>
              </a:rPr>
              <a:t>.</a:t>
            </a:r>
          </a:p>
        </p:txBody>
      </p:sp>
      <p:sp>
        <p:nvSpPr>
          <p:cNvPr id="3080" name="Line 34"/>
          <p:cNvSpPr>
            <a:spLocks noChangeShapeType="1"/>
          </p:cNvSpPr>
          <p:nvPr/>
        </p:nvSpPr>
        <p:spPr bwMode="auto">
          <a:xfrm>
            <a:off x="6705600" y="3962400"/>
            <a:ext cx="457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03" name="Rectangle 35"/>
          <p:cNvSpPr>
            <a:spLocks noChangeArrowheads="1"/>
          </p:cNvSpPr>
          <p:nvPr/>
        </p:nvSpPr>
        <p:spPr bwMode="auto">
          <a:xfrm>
            <a:off x="7543800" y="3967163"/>
            <a:ext cx="571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–2</a:t>
            </a:r>
          </a:p>
        </p:txBody>
      </p:sp>
      <p:sp>
        <p:nvSpPr>
          <p:cNvPr id="3082" name="Text Box 36"/>
          <p:cNvSpPr txBox="1">
            <a:spLocks noChangeArrowheads="1"/>
          </p:cNvSpPr>
          <p:nvPr/>
        </p:nvSpPr>
        <p:spPr bwMode="auto">
          <a:xfrm>
            <a:off x="228600" y="4724400"/>
            <a:ext cx="274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latin typeface="Verdana" pitchFamily="34" charset="0"/>
                <a:sym typeface="Symbol" pitchFamily="18" charset="2"/>
              </a:rPr>
              <a:t>4.</a:t>
            </a:r>
            <a:r>
              <a:rPr lang="en-US" altLang="en-US" sz="2400" dirty="0">
                <a:latin typeface="Verdana" pitchFamily="34" charset="0"/>
                <a:sym typeface="Symbol" pitchFamily="18" charset="2"/>
              </a:rPr>
              <a:t> Simplify.</a:t>
            </a:r>
          </a:p>
        </p:txBody>
      </p:sp>
      <p:pic>
        <p:nvPicPr>
          <p:cNvPr id="3083" name="Picture 37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4572000"/>
            <a:ext cx="1609725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06" name="Rectangle 38"/>
          <p:cNvSpPr>
            <a:spLocks noChangeArrowheads="1"/>
          </p:cNvSpPr>
          <p:nvPr/>
        </p:nvSpPr>
        <p:spPr bwMode="auto">
          <a:xfrm>
            <a:off x="762000" y="5257800"/>
            <a:ext cx="377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9" grpId="0"/>
      <p:bldP spid="7203" grpId="0"/>
      <p:bldP spid="720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3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19459" name="Group 10"/>
          <p:cNvGrpSpPr>
            <a:grpSpLocks/>
          </p:cNvGrpSpPr>
          <p:nvPr/>
        </p:nvGrpSpPr>
        <p:grpSpPr bwMode="auto">
          <a:xfrm>
            <a:off x="304800" y="1447800"/>
            <a:ext cx="8077200" cy="457200"/>
            <a:chOff x="192" y="912"/>
            <a:chExt cx="5088" cy="288"/>
          </a:xfrm>
        </p:grpSpPr>
        <p:sp>
          <p:nvSpPr>
            <p:cNvPr id="19462" name="Rectangle 6"/>
            <p:cNvSpPr>
              <a:spLocks noChangeArrowheads="1"/>
            </p:cNvSpPr>
            <p:nvPr/>
          </p:nvSpPr>
          <p:spPr bwMode="auto">
            <a:xfrm>
              <a:off x="192" y="912"/>
              <a:ext cx="50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b="1">
                  <a:latin typeface="Verdana" pitchFamily="34" charset="0"/>
                </a:rPr>
                <a:t>Find </a:t>
              </a:r>
              <a:r>
                <a:rPr lang="en-US" altLang="en-US" sz="2400" b="1" i="1">
                  <a:latin typeface="Verdana" pitchFamily="34" charset="0"/>
                </a:rPr>
                <a:t>EF </a:t>
              </a:r>
              <a:r>
                <a:rPr lang="en-US" altLang="en-US" sz="2400" b="1">
                  <a:latin typeface="Verdana" pitchFamily="34" charset="0"/>
                </a:rPr>
                <a:t>and </a:t>
              </a:r>
              <a:r>
                <a:rPr lang="en-US" altLang="en-US" sz="2400" b="1" i="1">
                  <a:latin typeface="Verdana" pitchFamily="34" charset="0"/>
                </a:rPr>
                <a:t>GH</a:t>
              </a:r>
              <a:r>
                <a:rPr lang="en-US" altLang="en-US" sz="2400" b="1">
                  <a:latin typeface="Verdana" pitchFamily="34" charset="0"/>
                </a:rPr>
                <a:t>. Then determine if </a:t>
              </a:r>
              <a:r>
                <a:rPr lang="en-US" altLang="en-US" sz="2400" b="1" i="1">
                  <a:latin typeface="Verdana" pitchFamily="34" charset="0"/>
                </a:rPr>
                <a:t>EF </a:t>
              </a:r>
              <a:r>
                <a:rPr lang="en-US" altLang="en-US" sz="2400" b="1">
                  <a:latin typeface="Verdana" pitchFamily="34" charset="0"/>
                  <a:sym typeface="Symbol" pitchFamily="18" charset="2"/>
                </a:rPr>
                <a:t> </a:t>
              </a:r>
              <a:r>
                <a:rPr lang="en-US" altLang="en-US" sz="2400" b="1" i="1">
                  <a:latin typeface="Verdana" pitchFamily="34" charset="0"/>
                </a:rPr>
                <a:t>GH</a:t>
              </a:r>
              <a:r>
                <a:rPr lang="en-US" altLang="en-US" sz="2400" b="1">
                  <a:latin typeface="Verdana" pitchFamily="34" charset="0"/>
                </a:rPr>
                <a:t>.</a:t>
              </a:r>
            </a:p>
          </p:txBody>
        </p:sp>
        <p:sp>
          <p:nvSpPr>
            <p:cNvPr id="19463" name="Line 7"/>
            <p:cNvSpPr>
              <a:spLocks noChangeShapeType="1"/>
            </p:cNvSpPr>
            <p:nvPr/>
          </p:nvSpPr>
          <p:spPr bwMode="auto">
            <a:xfrm>
              <a:off x="4019" y="960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4" name="Line 8"/>
            <p:cNvSpPr>
              <a:spLocks noChangeShapeType="1"/>
            </p:cNvSpPr>
            <p:nvPr/>
          </p:nvSpPr>
          <p:spPr bwMode="auto">
            <a:xfrm>
              <a:off x="4512" y="960"/>
              <a:ext cx="3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7899" name="Text Box 11"/>
          <p:cNvSpPr txBox="1">
            <a:spLocks noChangeArrowheads="1"/>
          </p:cNvSpPr>
          <p:nvPr/>
        </p:nvSpPr>
        <p:spPr bwMode="auto">
          <a:xfrm>
            <a:off x="304800" y="2209800"/>
            <a:ext cx="4953000" cy="173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Step 1</a:t>
            </a:r>
            <a:r>
              <a:rPr lang="en-US" altLang="en-US" sz="2400">
                <a:latin typeface="Verdana" pitchFamily="34" charset="0"/>
              </a:rPr>
              <a:t> Find the coordinates of each point.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latin typeface="Verdana" pitchFamily="34" charset="0"/>
              </a:rPr>
              <a:t>E</a:t>
            </a:r>
            <a:r>
              <a:rPr lang="en-US" altLang="en-US" sz="2400">
                <a:latin typeface="Verdana" pitchFamily="34" charset="0"/>
              </a:rPr>
              <a:t>(–2, 1), </a:t>
            </a:r>
            <a:r>
              <a:rPr lang="en-US" altLang="en-US" sz="2400" i="1">
                <a:latin typeface="Verdana" pitchFamily="34" charset="0"/>
              </a:rPr>
              <a:t>F</a:t>
            </a:r>
            <a:r>
              <a:rPr lang="en-US" altLang="en-US" sz="2400">
                <a:latin typeface="Verdana" pitchFamily="34" charset="0"/>
              </a:rPr>
              <a:t>(–5, 5), </a:t>
            </a:r>
            <a:r>
              <a:rPr lang="en-US" altLang="en-US" sz="2400" i="1">
                <a:latin typeface="Verdana" pitchFamily="34" charset="0"/>
              </a:rPr>
              <a:t>G</a:t>
            </a:r>
            <a:r>
              <a:rPr lang="en-US" altLang="en-US" sz="2400">
                <a:latin typeface="Verdana" pitchFamily="34" charset="0"/>
              </a:rPr>
              <a:t>(–1, –2), </a:t>
            </a:r>
            <a:r>
              <a:rPr lang="en-US" altLang="en-US" sz="2400" i="1">
                <a:latin typeface="Verdana" pitchFamily="34" charset="0"/>
              </a:rPr>
              <a:t>H</a:t>
            </a:r>
            <a:r>
              <a:rPr lang="en-US" altLang="en-US" sz="2400">
                <a:latin typeface="Verdana" pitchFamily="34" charset="0"/>
              </a:rPr>
              <a:t>(3, 1)</a:t>
            </a:r>
          </a:p>
        </p:txBody>
      </p:sp>
      <p:pic>
        <p:nvPicPr>
          <p:cNvPr id="1946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209800"/>
            <a:ext cx="3486150" cy="349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7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3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0483" name="Text Box 10"/>
          <p:cNvSpPr txBox="1">
            <a:spLocks noChangeArrowheads="1"/>
          </p:cNvSpPr>
          <p:nvPr/>
        </p:nvSpPr>
        <p:spPr bwMode="auto">
          <a:xfrm>
            <a:off x="533400" y="1676400"/>
            <a:ext cx="647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Step 2</a:t>
            </a:r>
            <a:r>
              <a:rPr lang="en-US" altLang="en-US" sz="2400">
                <a:latin typeface="Verdana" pitchFamily="34" charset="0"/>
              </a:rPr>
              <a:t> Use the Distance Formula.</a:t>
            </a:r>
          </a:p>
        </p:txBody>
      </p:sp>
      <p:pic>
        <p:nvPicPr>
          <p:cNvPr id="95243" name="Picture 11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86000"/>
            <a:ext cx="3857625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5251" name="Picture 19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0"/>
            <a:ext cx="40862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5254" name="Picture 22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886200"/>
            <a:ext cx="192405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5255" name="Picture 23" descr="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648200"/>
            <a:ext cx="14287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5256" name="Picture 24" descr="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3048000"/>
            <a:ext cx="44196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5257" name="Picture 25" descr="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038600"/>
            <a:ext cx="1504950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5258" name="Picture 26" descr="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724400"/>
            <a:ext cx="14287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5259" name="Picture 27" descr="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334000"/>
            <a:ext cx="374332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5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5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5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5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5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5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95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95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79" name="Rectangle 19"/>
          <p:cNvSpPr>
            <a:spLocks noChangeArrowheads="1"/>
          </p:cNvSpPr>
          <p:nvPr/>
        </p:nvSpPr>
        <p:spPr bwMode="auto">
          <a:xfrm>
            <a:off x="609600" y="1295400"/>
            <a:ext cx="78486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You can also use the Pythagorean Theorem to find the distance between two points in a coordinate plane. You will learn more about the Pythagorean Theorem in Chapter 5.</a:t>
            </a:r>
          </a:p>
        </p:txBody>
      </p:sp>
      <p:sp>
        <p:nvSpPr>
          <p:cNvPr id="15380" name="Text Box 20"/>
          <p:cNvSpPr txBox="1">
            <a:spLocks noChangeArrowheads="1"/>
          </p:cNvSpPr>
          <p:nvPr/>
        </p:nvSpPr>
        <p:spPr bwMode="auto">
          <a:xfrm>
            <a:off x="609600" y="3200400"/>
            <a:ext cx="8001000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In a right triangle, the two sides that form the right angle are the </a:t>
            </a:r>
            <a:r>
              <a:rPr lang="en-US" altLang="en-US" sz="2400" b="1" u="sng">
                <a:latin typeface="Verdana" pitchFamily="34" charset="0"/>
              </a:rPr>
              <a:t>legs</a:t>
            </a:r>
            <a:r>
              <a:rPr lang="en-US" altLang="en-US" sz="2400">
                <a:latin typeface="Verdana" pitchFamily="34" charset="0"/>
              </a:rPr>
              <a:t>. The side across from the right angle that stretches from one leg to the other is the </a:t>
            </a:r>
            <a:r>
              <a:rPr lang="en-US" altLang="en-US" sz="2400" b="1" u="sng">
                <a:latin typeface="Verdana" pitchFamily="34" charset="0"/>
              </a:rPr>
              <a:t>hypotenuse</a:t>
            </a:r>
            <a:r>
              <a:rPr lang="en-US" altLang="en-US" sz="2400">
                <a:latin typeface="Verdana" pitchFamily="34" charset="0"/>
              </a:rPr>
              <a:t>. In the diagram, </a:t>
            </a:r>
            <a:r>
              <a:rPr lang="en-US" altLang="en-US" sz="2400" b="1" i="1">
                <a:latin typeface="Verdana" pitchFamily="34" charset="0"/>
              </a:rPr>
              <a:t>a </a:t>
            </a:r>
            <a:r>
              <a:rPr lang="en-US" altLang="en-US" sz="2400">
                <a:latin typeface="Verdana" pitchFamily="34" charset="0"/>
              </a:rPr>
              <a:t>and </a:t>
            </a:r>
            <a:r>
              <a:rPr lang="en-US" altLang="en-US" sz="2400" b="1" i="1">
                <a:latin typeface="Verdana" pitchFamily="34" charset="0"/>
              </a:rPr>
              <a:t>b </a:t>
            </a:r>
            <a:r>
              <a:rPr lang="en-US" altLang="en-US" sz="2400">
                <a:latin typeface="Verdana" pitchFamily="34" charset="0"/>
              </a:rPr>
              <a:t>are the lengths of the shorter sides, or legs, of the right triangle. The longest side is called the hypotenuse and has length </a:t>
            </a:r>
            <a:r>
              <a:rPr lang="en-US" altLang="en-US" sz="2400" b="1" i="1">
                <a:latin typeface="Verdana" pitchFamily="34" charset="0"/>
              </a:rPr>
              <a:t>c</a:t>
            </a:r>
            <a:r>
              <a:rPr lang="en-US" altLang="en-US" sz="2400">
                <a:latin typeface="Verdana" pitchFamily="34" charset="0"/>
              </a:rPr>
              <a:t>.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9" grpId="0"/>
      <p:bldP spid="1538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00200"/>
            <a:ext cx="9220200" cy="3257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4: Finding Distances in the Coordinate Plane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3555" name="Rectangle 6"/>
          <p:cNvSpPr>
            <a:spLocks noChangeArrowheads="1"/>
          </p:cNvSpPr>
          <p:nvPr/>
        </p:nvSpPr>
        <p:spPr bwMode="auto">
          <a:xfrm>
            <a:off x="381000" y="1676400"/>
            <a:ext cx="81534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Use the Distance Formula and the Pythagorean Theorem to find the distance, to the nearest tenth, from </a:t>
            </a:r>
            <a:r>
              <a:rPr lang="en-US" altLang="en-US" sz="2400" b="1" i="1">
                <a:latin typeface="Verdana" pitchFamily="34" charset="0"/>
              </a:rPr>
              <a:t>D</a:t>
            </a:r>
            <a:r>
              <a:rPr lang="en-US" altLang="en-US" sz="2400" b="1">
                <a:latin typeface="Verdana" pitchFamily="34" charset="0"/>
              </a:rPr>
              <a:t>(3, 4) to </a:t>
            </a:r>
            <a:r>
              <a:rPr lang="en-US" altLang="en-US" sz="2400" b="1" i="1">
                <a:latin typeface="Verdana" pitchFamily="34" charset="0"/>
              </a:rPr>
              <a:t>E</a:t>
            </a:r>
            <a:r>
              <a:rPr lang="en-US" altLang="en-US" sz="2400" b="1">
                <a:latin typeface="Verdana" pitchFamily="34" charset="0"/>
              </a:rPr>
              <a:t>(–2, –5).</a:t>
            </a:r>
          </a:p>
        </p:txBody>
      </p:sp>
      <p:pic>
        <p:nvPicPr>
          <p:cNvPr id="23556" name="Picture 14" descr="ae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31242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4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9011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886200"/>
            <a:ext cx="3867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0119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495800"/>
            <a:ext cx="2905125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0120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5105400"/>
            <a:ext cx="181927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0121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5591175"/>
            <a:ext cx="127635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0122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6019800"/>
            <a:ext cx="104775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584" name="Rectangle 11"/>
          <p:cNvSpPr>
            <a:spLocks noChangeArrowheads="1"/>
          </p:cNvSpPr>
          <p:nvPr/>
        </p:nvSpPr>
        <p:spPr bwMode="auto">
          <a:xfrm>
            <a:off x="304800" y="1524000"/>
            <a:ext cx="76200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Method 1</a:t>
            </a:r>
          </a:p>
          <a:p>
            <a:pPr eaLnBrk="1" hangingPunct="1"/>
            <a:r>
              <a:rPr lang="en-US" altLang="en-US" sz="2400">
                <a:latin typeface="Verdana" pitchFamily="34" charset="0"/>
              </a:rPr>
              <a:t>Use the Distance Formula. Substitute the</a:t>
            </a:r>
          </a:p>
          <a:p>
            <a:pPr eaLnBrk="1" hangingPunct="1"/>
            <a:r>
              <a:rPr lang="en-US" altLang="en-US" sz="2400">
                <a:latin typeface="Verdana" pitchFamily="34" charset="0"/>
              </a:rPr>
              <a:t>values for the coordinates of </a:t>
            </a:r>
            <a:r>
              <a:rPr lang="en-US" altLang="en-US" sz="2400" b="1" i="1">
                <a:latin typeface="Verdana" pitchFamily="34" charset="0"/>
              </a:rPr>
              <a:t>D </a:t>
            </a:r>
            <a:r>
              <a:rPr lang="en-US" altLang="en-US" sz="2400">
                <a:latin typeface="Verdana" pitchFamily="34" charset="0"/>
              </a:rPr>
              <a:t>and </a:t>
            </a:r>
            <a:r>
              <a:rPr lang="en-US" altLang="en-US" sz="2400" b="1" i="1">
                <a:latin typeface="Verdana" pitchFamily="34" charset="0"/>
              </a:rPr>
              <a:t>E </a:t>
            </a:r>
            <a:r>
              <a:rPr lang="en-US" altLang="en-US" sz="2400">
                <a:latin typeface="Verdana" pitchFamily="34" charset="0"/>
              </a:rPr>
              <a:t>into the</a:t>
            </a:r>
          </a:p>
          <a:p>
            <a:pPr eaLnBrk="1" hangingPunct="1"/>
            <a:r>
              <a:rPr lang="en-US" altLang="en-US" sz="2400">
                <a:latin typeface="Verdana" pitchFamily="34" charset="0"/>
              </a:rPr>
              <a:t>Distance Formula.</a:t>
            </a:r>
          </a:p>
        </p:txBody>
      </p:sp>
      <p:pic>
        <p:nvPicPr>
          <p:cNvPr id="24585" name="Picture 15" descr="ae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32004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6" name="Picture 16" descr="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" y="3143250"/>
            <a:ext cx="400050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0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0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0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0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90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9"/>
          <p:cNvSpPr>
            <a:spLocks noChangeArrowheads="1"/>
          </p:cNvSpPr>
          <p:nvPr/>
        </p:nvSpPr>
        <p:spPr bwMode="auto">
          <a:xfrm>
            <a:off x="381000" y="1447800"/>
            <a:ext cx="8458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Method 2</a:t>
            </a:r>
          </a:p>
          <a:p>
            <a:pPr eaLnBrk="1" hangingPunct="1"/>
            <a:r>
              <a:rPr lang="en-US" altLang="en-US" sz="2400">
                <a:latin typeface="Verdana" pitchFamily="34" charset="0"/>
              </a:rPr>
              <a:t>Use the Pythagorean Theorem. Count the units for sides </a:t>
            </a:r>
            <a:r>
              <a:rPr lang="en-US" altLang="en-US" sz="2400" b="1" i="1">
                <a:latin typeface="Verdana" pitchFamily="34" charset="0"/>
              </a:rPr>
              <a:t>a </a:t>
            </a:r>
            <a:r>
              <a:rPr lang="en-US" altLang="en-US" sz="2400">
                <a:latin typeface="Verdana" pitchFamily="34" charset="0"/>
              </a:rPr>
              <a:t>and </a:t>
            </a:r>
            <a:r>
              <a:rPr lang="en-US" altLang="en-US" sz="2400" b="1" i="1">
                <a:latin typeface="Verdana" pitchFamily="34" charset="0"/>
              </a:rPr>
              <a:t>b</a:t>
            </a:r>
            <a:r>
              <a:rPr lang="en-US" altLang="en-US" sz="2400">
                <a:latin typeface="Verdana" pitchFamily="34" charset="0"/>
              </a:rPr>
              <a:t>.</a:t>
            </a:r>
          </a:p>
        </p:txBody>
      </p:sp>
      <p:sp>
        <p:nvSpPr>
          <p:cNvPr id="25603" name="Text Box 17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4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2178" name="Text Box 18"/>
          <p:cNvSpPr txBox="1">
            <a:spLocks noChangeArrowheads="1"/>
          </p:cNvSpPr>
          <p:nvPr/>
        </p:nvSpPr>
        <p:spPr bwMode="auto">
          <a:xfrm>
            <a:off x="990600" y="27432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latin typeface="Verdana" pitchFamily="34" charset="0"/>
              </a:rPr>
              <a:t>a</a:t>
            </a:r>
            <a:r>
              <a:rPr lang="en-US" altLang="en-US" sz="2400">
                <a:latin typeface="Verdana" pitchFamily="34" charset="0"/>
              </a:rPr>
              <a:t> = 5 and </a:t>
            </a:r>
            <a:r>
              <a:rPr lang="en-US" altLang="en-US" sz="2400" i="1">
                <a:latin typeface="Verdana" pitchFamily="34" charset="0"/>
              </a:rPr>
              <a:t>b</a:t>
            </a:r>
            <a:r>
              <a:rPr lang="en-US" altLang="en-US" sz="2400">
                <a:latin typeface="Verdana" pitchFamily="34" charset="0"/>
              </a:rPr>
              <a:t> = 9.</a:t>
            </a:r>
          </a:p>
        </p:txBody>
      </p:sp>
      <p:sp>
        <p:nvSpPr>
          <p:cNvPr id="92179" name="Text Box 19"/>
          <p:cNvSpPr txBox="1">
            <a:spLocks noChangeArrowheads="1"/>
          </p:cNvSpPr>
          <p:nvPr/>
        </p:nvSpPr>
        <p:spPr bwMode="auto">
          <a:xfrm>
            <a:off x="914400" y="32004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latin typeface="Verdana" pitchFamily="34" charset="0"/>
              </a:rPr>
              <a:t>c</a:t>
            </a:r>
            <a:r>
              <a:rPr lang="en-US" altLang="en-US" sz="2400" baseline="30000">
                <a:latin typeface="Verdana" pitchFamily="34" charset="0"/>
              </a:rPr>
              <a:t>2 </a:t>
            </a:r>
            <a:r>
              <a:rPr lang="en-US" altLang="en-US" sz="2400">
                <a:latin typeface="Verdana" pitchFamily="34" charset="0"/>
              </a:rPr>
              <a:t>=</a:t>
            </a:r>
            <a:r>
              <a:rPr lang="en-US" altLang="en-US" sz="2400" baseline="30000">
                <a:latin typeface="Verdana" pitchFamily="34" charset="0"/>
              </a:rPr>
              <a:t> </a:t>
            </a:r>
            <a:r>
              <a:rPr lang="en-US" altLang="en-US" sz="2400" i="1">
                <a:latin typeface="Verdana" pitchFamily="34" charset="0"/>
              </a:rPr>
              <a:t>a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r>
              <a:rPr lang="en-US" altLang="en-US" sz="2400">
                <a:latin typeface="Verdana" pitchFamily="34" charset="0"/>
              </a:rPr>
              <a:t> + </a:t>
            </a:r>
            <a:r>
              <a:rPr lang="en-US" altLang="en-US" sz="2400" i="1">
                <a:latin typeface="Verdana" pitchFamily="34" charset="0"/>
              </a:rPr>
              <a:t>b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endParaRPr lang="en-US" altLang="en-US" sz="2400">
              <a:latin typeface="Verdana" pitchFamily="34" charset="0"/>
            </a:endParaRPr>
          </a:p>
        </p:txBody>
      </p:sp>
      <p:sp>
        <p:nvSpPr>
          <p:cNvPr id="92180" name="Text Box 20"/>
          <p:cNvSpPr txBox="1">
            <a:spLocks noChangeArrowheads="1"/>
          </p:cNvSpPr>
          <p:nvPr/>
        </p:nvSpPr>
        <p:spPr bwMode="auto">
          <a:xfrm>
            <a:off x="1295400" y="36576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=</a:t>
            </a:r>
            <a:r>
              <a:rPr lang="en-US" altLang="en-US" sz="2400" baseline="30000">
                <a:latin typeface="Verdana" pitchFamily="34" charset="0"/>
              </a:rPr>
              <a:t> </a:t>
            </a:r>
            <a:r>
              <a:rPr lang="en-US" altLang="en-US" sz="2400">
                <a:latin typeface="Verdana" pitchFamily="34" charset="0"/>
              </a:rPr>
              <a:t>5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r>
              <a:rPr lang="en-US" altLang="en-US" sz="2400">
                <a:latin typeface="Verdana" pitchFamily="34" charset="0"/>
              </a:rPr>
              <a:t> + 9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endParaRPr lang="en-US" altLang="en-US" sz="2400">
              <a:latin typeface="Verdana" pitchFamily="34" charset="0"/>
            </a:endParaRPr>
          </a:p>
        </p:txBody>
      </p:sp>
      <p:sp>
        <p:nvSpPr>
          <p:cNvPr id="92181" name="Text Box 21"/>
          <p:cNvSpPr txBox="1">
            <a:spLocks noChangeArrowheads="1"/>
          </p:cNvSpPr>
          <p:nvPr/>
        </p:nvSpPr>
        <p:spPr bwMode="auto">
          <a:xfrm>
            <a:off x="1295400" y="41148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=</a:t>
            </a:r>
            <a:r>
              <a:rPr lang="en-US" altLang="en-US" sz="2400" baseline="30000">
                <a:latin typeface="Verdana" pitchFamily="34" charset="0"/>
              </a:rPr>
              <a:t> </a:t>
            </a:r>
            <a:r>
              <a:rPr lang="en-US" altLang="en-US" sz="2400">
                <a:latin typeface="Verdana" pitchFamily="34" charset="0"/>
              </a:rPr>
              <a:t>25 + 81</a:t>
            </a:r>
          </a:p>
        </p:txBody>
      </p:sp>
      <p:sp>
        <p:nvSpPr>
          <p:cNvPr id="92182" name="Text Box 22"/>
          <p:cNvSpPr txBox="1">
            <a:spLocks noChangeArrowheads="1"/>
          </p:cNvSpPr>
          <p:nvPr/>
        </p:nvSpPr>
        <p:spPr bwMode="auto">
          <a:xfrm>
            <a:off x="1295400" y="46482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=</a:t>
            </a:r>
            <a:r>
              <a:rPr lang="en-US" altLang="en-US" sz="2400" baseline="30000">
                <a:latin typeface="Verdana" pitchFamily="34" charset="0"/>
              </a:rPr>
              <a:t> </a:t>
            </a:r>
            <a:r>
              <a:rPr lang="en-US" altLang="en-US" sz="2400">
                <a:latin typeface="Verdana" pitchFamily="34" charset="0"/>
              </a:rPr>
              <a:t>106</a:t>
            </a:r>
          </a:p>
        </p:txBody>
      </p:sp>
      <p:pic>
        <p:nvPicPr>
          <p:cNvPr id="92183" name="Picture 23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5105400"/>
            <a:ext cx="13525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84" name="Text Box 24"/>
          <p:cNvSpPr txBox="1">
            <a:spLocks noChangeArrowheads="1"/>
          </p:cNvSpPr>
          <p:nvPr/>
        </p:nvSpPr>
        <p:spPr bwMode="auto">
          <a:xfrm>
            <a:off x="1066800" y="55626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latin typeface="Verdana" pitchFamily="34" charset="0"/>
              </a:rPr>
              <a:t>c </a:t>
            </a:r>
            <a:r>
              <a:rPr lang="en-US" altLang="en-US" sz="2400">
                <a:latin typeface="Verdana" pitchFamily="34" charset="0"/>
              </a:rPr>
              <a:t>=</a:t>
            </a:r>
            <a:r>
              <a:rPr lang="en-US" altLang="en-US" sz="2400" baseline="30000">
                <a:latin typeface="Verdana" pitchFamily="34" charset="0"/>
              </a:rPr>
              <a:t> </a:t>
            </a:r>
            <a:r>
              <a:rPr lang="en-US" altLang="en-US" sz="2400">
                <a:latin typeface="Verdana" pitchFamily="34" charset="0"/>
              </a:rPr>
              <a:t>10.3</a:t>
            </a:r>
          </a:p>
        </p:txBody>
      </p:sp>
      <p:pic>
        <p:nvPicPr>
          <p:cNvPr id="25611" name="Picture 28" descr="ae1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29718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2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2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2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2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2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92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78" grpId="0"/>
      <p:bldP spid="92179" grpId="0"/>
      <p:bldP spid="92180" grpId="0"/>
      <p:bldP spid="92181" grpId="0"/>
      <p:bldP spid="92182" grpId="0"/>
      <p:bldP spid="9218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4a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6627" name="Rectangle 6"/>
          <p:cNvSpPr>
            <a:spLocks noChangeArrowheads="1"/>
          </p:cNvSpPr>
          <p:nvPr/>
        </p:nvSpPr>
        <p:spPr bwMode="auto">
          <a:xfrm>
            <a:off x="457200" y="1295400"/>
            <a:ext cx="7924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Use the Distance Formula and the Pythagorean Theorem to find the distance, to the nearest tenth, from </a:t>
            </a:r>
            <a:r>
              <a:rPr lang="en-US" altLang="en-US" sz="2400" b="1" i="1">
                <a:latin typeface="Verdana" pitchFamily="34" charset="0"/>
              </a:rPr>
              <a:t>R </a:t>
            </a:r>
            <a:r>
              <a:rPr lang="en-US" altLang="en-US" sz="2400" b="1">
                <a:latin typeface="Verdana" pitchFamily="34" charset="0"/>
              </a:rPr>
              <a:t>to </a:t>
            </a:r>
            <a:r>
              <a:rPr lang="en-US" altLang="en-US" sz="2400" b="1" i="1">
                <a:latin typeface="Verdana" pitchFamily="34" charset="0"/>
              </a:rPr>
              <a:t>S</a:t>
            </a:r>
            <a:r>
              <a:rPr lang="en-US" altLang="en-US" sz="2400" b="1">
                <a:latin typeface="Verdana" pitchFamily="34" charset="0"/>
              </a:rPr>
              <a:t>.</a:t>
            </a:r>
          </a:p>
        </p:txBody>
      </p:sp>
      <p:sp>
        <p:nvSpPr>
          <p:cNvPr id="26628" name="Rectangle 7"/>
          <p:cNvSpPr>
            <a:spLocks noChangeArrowheads="1"/>
          </p:cNvSpPr>
          <p:nvPr/>
        </p:nvSpPr>
        <p:spPr bwMode="auto">
          <a:xfrm>
            <a:off x="457200" y="2590800"/>
            <a:ext cx="3875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latin typeface="Verdana" pitchFamily="34" charset="0"/>
              </a:rPr>
              <a:t>R</a:t>
            </a:r>
            <a:r>
              <a:rPr lang="en-US" altLang="en-US" sz="2400" b="1">
                <a:latin typeface="Verdana" pitchFamily="34" charset="0"/>
              </a:rPr>
              <a:t>(3, 2) and </a:t>
            </a:r>
            <a:r>
              <a:rPr lang="en-US" altLang="en-US" sz="2400" b="1" i="1">
                <a:latin typeface="Verdana" pitchFamily="34" charset="0"/>
              </a:rPr>
              <a:t>S</a:t>
            </a:r>
            <a:r>
              <a:rPr lang="en-US" altLang="en-US" sz="2400" b="1">
                <a:latin typeface="Verdana" pitchFamily="34" charset="0"/>
              </a:rPr>
              <a:t>(–3, –1)</a:t>
            </a:r>
          </a:p>
        </p:txBody>
      </p:sp>
      <p:sp>
        <p:nvSpPr>
          <p:cNvPr id="26629" name="Rectangle 11"/>
          <p:cNvSpPr>
            <a:spLocks noChangeArrowheads="1"/>
          </p:cNvSpPr>
          <p:nvPr/>
        </p:nvSpPr>
        <p:spPr bwMode="auto">
          <a:xfrm>
            <a:off x="457200" y="3095625"/>
            <a:ext cx="76200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Method 1</a:t>
            </a:r>
          </a:p>
          <a:p>
            <a:pPr eaLnBrk="1" hangingPunct="1"/>
            <a:r>
              <a:rPr lang="en-US" altLang="en-US" sz="2400">
                <a:latin typeface="Verdana" pitchFamily="34" charset="0"/>
              </a:rPr>
              <a:t>Use the Distance Formula. Substitute the</a:t>
            </a:r>
          </a:p>
          <a:p>
            <a:pPr eaLnBrk="1" hangingPunct="1"/>
            <a:r>
              <a:rPr lang="en-US" altLang="en-US" sz="2400">
                <a:latin typeface="Verdana" pitchFamily="34" charset="0"/>
              </a:rPr>
              <a:t>values for the coordinates of </a:t>
            </a:r>
            <a:r>
              <a:rPr lang="en-US" altLang="en-US" sz="2400" b="1" i="1">
                <a:latin typeface="Verdana" pitchFamily="34" charset="0"/>
              </a:rPr>
              <a:t>R </a:t>
            </a:r>
            <a:r>
              <a:rPr lang="en-US" altLang="en-US" sz="2400">
                <a:latin typeface="Verdana" pitchFamily="34" charset="0"/>
              </a:rPr>
              <a:t>and </a:t>
            </a:r>
            <a:r>
              <a:rPr lang="en-US" altLang="en-US" sz="2400" b="1" i="1">
                <a:latin typeface="Verdana" pitchFamily="34" charset="0"/>
              </a:rPr>
              <a:t>S </a:t>
            </a:r>
            <a:r>
              <a:rPr lang="en-US" altLang="en-US" sz="2400">
                <a:latin typeface="Verdana" pitchFamily="34" charset="0"/>
              </a:rPr>
              <a:t>into the</a:t>
            </a:r>
          </a:p>
          <a:p>
            <a:pPr eaLnBrk="1" hangingPunct="1"/>
            <a:r>
              <a:rPr lang="en-US" altLang="en-US" sz="2400">
                <a:latin typeface="Verdana" pitchFamily="34" charset="0"/>
              </a:rPr>
              <a:t>Distance Formula.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4a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457200" y="1295400"/>
            <a:ext cx="7924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Use the Distance Formula and the Pythagorean Theorem to find the distance, to the nearest tenth, from </a:t>
            </a:r>
            <a:r>
              <a:rPr lang="en-US" altLang="en-US" sz="2400" b="1" i="1">
                <a:latin typeface="Verdana" pitchFamily="34" charset="0"/>
              </a:rPr>
              <a:t>R </a:t>
            </a:r>
            <a:r>
              <a:rPr lang="en-US" altLang="en-US" sz="2400" b="1">
                <a:latin typeface="Verdana" pitchFamily="34" charset="0"/>
              </a:rPr>
              <a:t>to </a:t>
            </a:r>
            <a:r>
              <a:rPr lang="en-US" altLang="en-US" sz="2400" b="1" i="1">
                <a:latin typeface="Verdana" pitchFamily="34" charset="0"/>
              </a:rPr>
              <a:t>S</a:t>
            </a:r>
            <a:r>
              <a:rPr lang="en-US" altLang="en-US" sz="2400" b="1">
                <a:latin typeface="Verdana" pitchFamily="34" charset="0"/>
              </a:rPr>
              <a:t>.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457200" y="2590800"/>
            <a:ext cx="3875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latin typeface="Verdana" pitchFamily="34" charset="0"/>
              </a:rPr>
              <a:t>R</a:t>
            </a:r>
            <a:r>
              <a:rPr lang="en-US" altLang="en-US" sz="2400" b="1">
                <a:latin typeface="Verdana" pitchFamily="34" charset="0"/>
              </a:rPr>
              <a:t>(3, 2) and </a:t>
            </a:r>
            <a:r>
              <a:rPr lang="en-US" altLang="en-US" sz="2400" b="1" i="1">
                <a:latin typeface="Verdana" pitchFamily="34" charset="0"/>
              </a:rPr>
              <a:t>S</a:t>
            </a:r>
            <a:r>
              <a:rPr lang="en-US" altLang="en-US" sz="2400" b="1">
                <a:latin typeface="Verdana" pitchFamily="34" charset="0"/>
              </a:rPr>
              <a:t>(–3, –1)</a:t>
            </a:r>
          </a:p>
        </p:txBody>
      </p:sp>
      <p:pic>
        <p:nvPicPr>
          <p:cNvPr id="103431" name="Picture 7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" y="3200400"/>
            <a:ext cx="375285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32" name="Picture 8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175" y="3886200"/>
            <a:ext cx="2333625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33" name="Picture 9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650" y="4648200"/>
            <a:ext cx="895350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6" name="Picture 10" descr="a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9718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3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3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3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381000" y="1447800"/>
            <a:ext cx="8458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Method 2</a:t>
            </a:r>
          </a:p>
          <a:p>
            <a:pPr eaLnBrk="1" hangingPunct="1"/>
            <a:r>
              <a:rPr lang="en-US" altLang="en-US" sz="2400">
                <a:latin typeface="Verdana" pitchFamily="34" charset="0"/>
              </a:rPr>
              <a:t>Use the Pythagorean Theorem. Count the units for sides </a:t>
            </a:r>
            <a:r>
              <a:rPr lang="en-US" altLang="en-US" sz="2400" b="1" i="1">
                <a:latin typeface="Verdana" pitchFamily="34" charset="0"/>
              </a:rPr>
              <a:t>a </a:t>
            </a:r>
            <a:r>
              <a:rPr lang="en-US" altLang="en-US" sz="2400">
                <a:latin typeface="Verdana" pitchFamily="34" charset="0"/>
              </a:rPr>
              <a:t>and </a:t>
            </a:r>
            <a:r>
              <a:rPr lang="en-US" altLang="en-US" sz="2400" b="1" i="1">
                <a:latin typeface="Verdana" pitchFamily="34" charset="0"/>
              </a:rPr>
              <a:t>b</a:t>
            </a:r>
            <a:r>
              <a:rPr lang="en-US" altLang="en-US" sz="2400">
                <a:latin typeface="Verdana" pitchFamily="34" charset="0"/>
              </a:rPr>
              <a:t>.</a:t>
            </a:r>
          </a:p>
        </p:txBody>
      </p:sp>
      <p:sp>
        <p:nvSpPr>
          <p:cNvPr id="105476" name="Text Box 4"/>
          <p:cNvSpPr txBox="1">
            <a:spLocks noChangeArrowheads="1"/>
          </p:cNvSpPr>
          <p:nvPr/>
        </p:nvSpPr>
        <p:spPr bwMode="auto">
          <a:xfrm>
            <a:off x="990600" y="27432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latin typeface="Verdana" pitchFamily="34" charset="0"/>
              </a:rPr>
              <a:t>a</a:t>
            </a:r>
            <a:r>
              <a:rPr lang="en-US" altLang="en-US" sz="2400">
                <a:latin typeface="Verdana" pitchFamily="34" charset="0"/>
              </a:rPr>
              <a:t> = 6 and </a:t>
            </a:r>
            <a:r>
              <a:rPr lang="en-US" altLang="en-US" sz="2400" i="1">
                <a:latin typeface="Verdana" pitchFamily="34" charset="0"/>
              </a:rPr>
              <a:t>b</a:t>
            </a:r>
            <a:r>
              <a:rPr lang="en-US" altLang="en-US" sz="2400">
                <a:latin typeface="Verdana" pitchFamily="34" charset="0"/>
              </a:rPr>
              <a:t> = 3.</a:t>
            </a:r>
          </a:p>
        </p:txBody>
      </p:sp>
      <p:sp>
        <p:nvSpPr>
          <p:cNvPr id="105477" name="Text Box 5"/>
          <p:cNvSpPr txBox="1">
            <a:spLocks noChangeArrowheads="1"/>
          </p:cNvSpPr>
          <p:nvPr/>
        </p:nvSpPr>
        <p:spPr bwMode="auto">
          <a:xfrm>
            <a:off x="914400" y="32004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latin typeface="Verdana" pitchFamily="34" charset="0"/>
              </a:rPr>
              <a:t>c</a:t>
            </a:r>
            <a:r>
              <a:rPr lang="en-US" altLang="en-US" sz="2400" baseline="30000">
                <a:latin typeface="Verdana" pitchFamily="34" charset="0"/>
              </a:rPr>
              <a:t>2 </a:t>
            </a:r>
            <a:r>
              <a:rPr lang="en-US" altLang="en-US" sz="2400">
                <a:latin typeface="Verdana" pitchFamily="34" charset="0"/>
              </a:rPr>
              <a:t>=</a:t>
            </a:r>
            <a:r>
              <a:rPr lang="en-US" altLang="en-US" sz="2400" baseline="30000">
                <a:latin typeface="Verdana" pitchFamily="34" charset="0"/>
              </a:rPr>
              <a:t> </a:t>
            </a:r>
            <a:r>
              <a:rPr lang="en-US" altLang="en-US" sz="2400" i="1">
                <a:latin typeface="Verdana" pitchFamily="34" charset="0"/>
              </a:rPr>
              <a:t>a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r>
              <a:rPr lang="en-US" altLang="en-US" sz="2400">
                <a:latin typeface="Verdana" pitchFamily="34" charset="0"/>
              </a:rPr>
              <a:t> + </a:t>
            </a:r>
            <a:r>
              <a:rPr lang="en-US" altLang="en-US" sz="2400" i="1">
                <a:latin typeface="Verdana" pitchFamily="34" charset="0"/>
              </a:rPr>
              <a:t>b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endParaRPr lang="en-US" altLang="en-US" sz="2400">
              <a:latin typeface="Verdana" pitchFamily="34" charset="0"/>
            </a:endParaRPr>
          </a:p>
        </p:txBody>
      </p:sp>
      <p:sp>
        <p:nvSpPr>
          <p:cNvPr id="105478" name="Text Box 6"/>
          <p:cNvSpPr txBox="1">
            <a:spLocks noChangeArrowheads="1"/>
          </p:cNvSpPr>
          <p:nvPr/>
        </p:nvSpPr>
        <p:spPr bwMode="auto">
          <a:xfrm>
            <a:off x="1295400" y="36576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=</a:t>
            </a:r>
            <a:r>
              <a:rPr lang="en-US" altLang="en-US" sz="2400" baseline="30000">
                <a:latin typeface="Verdana" pitchFamily="34" charset="0"/>
              </a:rPr>
              <a:t> </a:t>
            </a:r>
            <a:r>
              <a:rPr lang="en-US" altLang="en-US" sz="2400">
                <a:latin typeface="Verdana" pitchFamily="34" charset="0"/>
              </a:rPr>
              <a:t>6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r>
              <a:rPr lang="en-US" altLang="en-US" sz="2400">
                <a:latin typeface="Verdana" pitchFamily="34" charset="0"/>
              </a:rPr>
              <a:t> + 3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endParaRPr lang="en-US" altLang="en-US" sz="2400">
              <a:latin typeface="Verdana" pitchFamily="34" charset="0"/>
            </a:endParaRPr>
          </a:p>
        </p:txBody>
      </p:sp>
      <p:sp>
        <p:nvSpPr>
          <p:cNvPr id="105479" name="Text Box 7"/>
          <p:cNvSpPr txBox="1">
            <a:spLocks noChangeArrowheads="1"/>
          </p:cNvSpPr>
          <p:nvPr/>
        </p:nvSpPr>
        <p:spPr bwMode="auto">
          <a:xfrm>
            <a:off x="1295400" y="41148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=</a:t>
            </a:r>
            <a:r>
              <a:rPr lang="en-US" altLang="en-US" sz="2400" baseline="30000">
                <a:latin typeface="Verdana" pitchFamily="34" charset="0"/>
              </a:rPr>
              <a:t> </a:t>
            </a:r>
            <a:r>
              <a:rPr lang="en-US" altLang="en-US" sz="2400">
                <a:latin typeface="Verdana" pitchFamily="34" charset="0"/>
              </a:rPr>
              <a:t>36 + 9</a:t>
            </a:r>
          </a:p>
        </p:txBody>
      </p:sp>
      <p:sp>
        <p:nvSpPr>
          <p:cNvPr id="105480" name="Text Box 8"/>
          <p:cNvSpPr txBox="1">
            <a:spLocks noChangeArrowheads="1"/>
          </p:cNvSpPr>
          <p:nvPr/>
        </p:nvSpPr>
        <p:spPr bwMode="auto">
          <a:xfrm>
            <a:off x="1295400" y="46482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=</a:t>
            </a:r>
            <a:r>
              <a:rPr lang="en-US" altLang="en-US" sz="2400" baseline="30000">
                <a:latin typeface="Verdana" pitchFamily="34" charset="0"/>
              </a:rPr>
              <a:t> </a:t>
            </a:r>
            <a:r>
              <a:rPr lang="en-US" altLang="en-US" sz="2400">
                <a:latin typeface="Verdana" pitchFamily="34" charset="0"/>
              </a:rPr>
              <a:t>45</a:t>
            </a:r>
          </a:p>
        </p:txBody>
      </p:sp>
      <p:pic>
        <p:nvPicPr>
          <p:cNvPr id="105486" name="Picture 14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5124450"/>
            <a:ext cx="114300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1" name="Picture 15" descr="a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9718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82" name="Text Box 16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4a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5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5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5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5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5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05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6" grpId="0"/>
      <p:bldP spid="105477" grpId="0"/>
      <p:bldP spid="105478" grpId="0"/>
      <p:bldP spid="105479" grpId="0"/>
      <p:bldP spid="10548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381000" y="1905000"/>
            <a:ext cx="8382000" cy="21336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800" dirty="0">
                <a:latin typeface="Verdana" pitchFamily="34" charset="0"/>
              </a:rPr>
              <a:t>Develop and apply the formula for midpoint.</a:t>
            </a:r>
          </a:p>
          <a:p>
            <a:pPr eaLnBrk="1" hangingPunct="1">
              <a:spcBef>
                <a:spcPct val="20000"/>
              </a:spcBef>
            </a:pPr>
            <a:endParaRPr lang="en-US" altLang="en-US" sz="1000" dirty="0">
              <a:latin typeface="Verdana" pitchFamily="34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en-US" sz="2800" dirty="0">
                <a:latin typeface="Verdana" pitchFamily="34" charset="0"/>
              </a:rPr>
              <a:t>Use the Distance Formula and the Pythagorean Theorem to find the distance between two points.</a:t>
            </a:r>
          </a:p>
        </p:txBody>
      </p:sp>
      <p:sp>
        <p:nvSpPr>
          <p:cNvPr id="4099" name="Rectangle 15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altLang="en-US" sz="3600" i="1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141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4b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457200" y="1447800"/>
            <a:ext cx="7924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Use the Distance Formula and the Pythagorean Theorem to find the distance, to the nearest tenth, from </a:t>
            </a:r>
            <a:r>
              <a:rPr lang="en-US" altLang="en-US" sz="2400" b="1" i="1">
                <a:latin typeface="Verdana" pitchFamily="34" charset="0"/>
              </a:rPr>
              <a:t>R </a:t>
            </a:r>
            <a:r>
              <a:rPr lang="en-US" altLang="en-US" sz="2400" b="1">
                <a:latin typeface="Verdana" pitchFamily="34" charset="0"/>
              </a:rPr>
              <a:t>to </a:t>
            </a:r>
            <a:r>
              <a:rPr lang="en-US" altLang="en-US" sz="2400" b="1" i="1">
                <a:latin typeface="Verdana" pitchFamily="34" charset="0"/>
              </a:rPr>
              <a:t>S</a:t>
            </a:r>
            <a:r>
              <a:rPr lang="en-US" altLang="en-US" sz="2400" b="1">
                <a:latin typeface="Verdana" pitchFamily="34" charset="0"/>
              </a:rPr>
              <a:t>.</a:t>
            </a:r>
          </a:p>
        </p:txBody>
      </p:sp>
      <p:sp>
        <p:nvSpPr>
          <p:cNvPr id="29700" name="Rectangle 5"/>
          <p:cNvSpPr>
            <a:spLocks noChangeArrowheads="1"/>
          </p:cNvSpPr>
          <p:nvPr/>
        </p:nvSpPr>
        <p:spPr bwMode="auto">
          <a:xfrm>
            <a:off x="458788" y="2743200"/>
            <a:ext cx="3875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latin typeface="Verdana" pitchFamily="34" charset="0"/>
              </a:rPr>
              <a:t>R</a:t>
            </a:r>
            <a:r>
              <a:rPr lang="en-US" altLang="en-US" sz="2400" b="1">
                <a:latin typeface="Verdana" pitchFamily="34" charset="0"/>
              </a:rPr>
              <a:t>(–4, 5) and </a:t>
            </a:r>
            <a:r>
              <a:rPr lang="en-US" altLang="en-US" sz="2400" b="1" i="1">
                <a:latin typeface="Verdana" pitchFamily="34" charset="0"/>
              </a:rPr>
              <a:t>S</a:t>
            </a:r>
            <a:r>
              <a:rPr lang="en-US" altLang="en-US" sz="2400" b="1">
                <a:latin typeface="Verdana" pitchFamily="34" charset="0"/>
              </a:rPr>
              <a:t>(2, –1)</a:t>
            </a:r>
          </a:p>
        </p:txBody>
      </p:sp>
      <p:sp>
        <p:nvSpPr>
          <p:cNvPr id="29701" name="Rectangle 8"/>
          <p:cNvSpPr>
            <a:spLocks noChangeArrowheads="1"/>
          </p:cNvSpPr>
          <p:nvPr/>
        </p:nvSpPr>
        <p:spPr bwMode="auto">
          <a:xfrm>
            <a:off x="457200" y="3324225"/>
            <a:ext cx="76200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Method 1</a:t>
            </a:r>
          </a:p>
          <a:p>
            <a:pPr eaLnBrk="1" hangingPunct="1"/>
            <a:r>
              <a:rPr lang="en-US" altLang="en-US" sz="2400">
                <a:latin typeface="Verdana" pitchFamily="34" charset="0"/>
              </a:rPr>
              <a:t>Use the Distance Formula. Substitute the</a:t>
            </a:r>
          </a:p>
          <a:p>
            <a:pPr eaLnBrk="1" hangingPunct="1"/>
            <a:r>
              <a:rPr lang="en-US" altLang="en-US" sz="2400">
                <a:latin typeface="Verdana" pitchFamily="34" charset="0"/>
              </a:rPr>
              <a:t>values for the coordinates of </a:t>
            </a:r>
            <a:r>
              <a:rPr lang="en-US" altLang="en-US" sz="2400" b="1" i="1">
                <a:latin typeface="Verdana" pitchFamily="34" charset="0"/>
              </a:rPr>
              <a:t>R </a:t>
            </a:r>
            <a:r>
              <a:rPr lang="en-US" altLang="en-US" sz="2400">
                <a:latin typeface="Verdana" pitchFamily="34" charset="0"/>
              </a:rPr>
              <a:t>and </a:t>
            </a:r>
            <a:r>
              <a:rPr lang="en-US" altLang="en-US" sz="2400" b="1" i="1">
                <a:latin typeface="Verdana" pitchFamily="34" charset="0"/>
              </a:rPr>
              <a:t>S </a:t>
            </a:r>
            <a:r>
              <a:rPr lang="en-US" altLang="en-US" sz="2400">
                <a:latin typeface="Verdana" pitchFamily="34" charset="0"/>
              </a:rPr>
              <a:t>into the</a:t>
            </a:r>
          </a:p>
          <a:p>
            <a:pPr eaLnBrk="1" hangingPunct="1"/>
            <a:r>
              <a:rPr lang="en-US" altLang="en-US" sz="2400">
                <a:latin typeface="Verdana" pitchFamily="34" charset="0"/>
              </a:rPr>
              <a:t>Distance Formula.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4b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457200" y="1447800"/>
            <a:ext cx="7924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Use the Distance Formula and the Pythagorean Theorem to find the distance, to the nearest tenth, from </a:t>
            </a:r>
            <a:r>
              <a:rPr lang="en-US" altLang="en-US" sz="2400" b="1" i="1">
                <a:latin typeface="Verdana" pitchFamily="34" charset="0"/>
              </a:rPr>
              <a:t>R </a:t>
            </a:r>
            <a:r>
              <a:rPr lang="en-US" altLang="en-US" sz="2400" b="1">
                <a:latin typeface="Verdana" pitchFamily="34" charset="0"/>
              </a:rPr>
              <a:t>to </a:t>
            </a:r>
            <a:r>
              <a:rPr lang="en-US" altLang="en-US" sz="2400" b="1" i="1">
                <a:latin typeface="Verdana" pitchFamily="34" charset="0"/>
              </a:rPr>
              <a:t>S</a:t>
            </a:r>
            <a:r>
              <a:rPr lang="en-US" altLang="en-US" sz="2400" b="1">
                <a:latin typeface="Verdana" pitchFamily="34" charset="0"/>
              </a:rPr>
              <a:t>.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458788" y="2743200"/>
            <a:ext cx="3875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latin typeface="Verdana" pitchFamily="34" charset="0"/>
              </a:rPr>
              <a:t>R</a:t>
            </a:r>
            <a:r>
              <a:rPr lang="en-US" altLang="en-US" sz="2400" b="1">
                <a:latin typeface="Verdana" pitchFamily="34" charset="0"/>
              </a:rPr>
              <a:t>(–4, 5) and </a:t>
            </a:r>
            <a:r>
              <a:rPr lang="en-US" altLang="en-US" sz="2400" b="1" i="1">
                <a:latin typeface="Verdana" pitchFamily="34" charset="0"/>
              </a:rPr>
              <a:t>S</a:t>
            </a:r>
            <a:r>
              <a:rPr lang="en-US" altLang="en-US" sz="2400" b="1">
                <a:latin typeface="Verdana" pitchFamily="34" charset="0"/>
              </a:rPr>
              <a:t>(2, –1)</a:t>
            </a:r>
          </a:p>
        </p:txBody>
      </p:sp>
      <p:pic>
        <p:nvPicPr>
          <p:cNvPr id="30725" name="Picture 6" descr="a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2004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7527" name="Picture 7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390900"/>
            <a:ext cx="40386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7528" name="Picture 8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191000"/>
            <a:ext cx="190500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7529" name="Picture 9" descr="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876800"/>
            <a:ext cx="88582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7530" name="Picture 10" descr="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5962650"/>
            <a:ext cx="73342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7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7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7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7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381000" y="1447800"/>
            <a:ext cx="8458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Method 2</a:t>
            </a:r>
          </a:p>
          <a:p>
            <a:pPr eaLnBrk="1" hangingPunct="1"/>
            <a:r>
              <a:rPr lang="en-US" altLang="en-US" sz="2400">
                <a:latin typeface="Verdana" pitchFamily="34" charset="0"/>
              </a:rPr>
              <a:t>Use the Pythagorean Theorem. Count the units for sides </a:t>
            </a:r>
            <a:r>
              <a:rPr lang="en-US" altLang="en-US" sz="2400" b="1" i="1">
                <a:latin typeface="Verdana" pitchFamily="34" charset="0"/>
              </a:rPr>
              <a:t>a </a:t>
            </a:r>
            <a:r>
              <a:rPr lang="en-US" altLang="en-US" sz="2400">
                <a:latin typeface="Verdana" pitchFamily="34" charset="0"/>
              </a:rPr>
              <a:t>and </a:t>
            </a:r>
            <a:r>
              <a:rPr lang="en-US" altLang="en-US" sz="2400" b="1" i="1">
                <a:latin typeface="Verdana" pitchFamily="34" charset="0"/>
              </a:rPr>
              <a:t>b</a:t>
            </a:r>
            <a:r>
              <a:rPr lang="en-US" altLang="en-US" sz="2400">
                <a:latin typeface="Verdana" pitchFamily="34" charset="0"/>
              </a:rPr>
              <a:t>.</a:t>
            </a:r>
          </a:p>
        </p:txBody>
      </p:sp>
      <p:sp>
        <p:nvSpPr>
          <p:cNvPr id="109571" name="Text Box 3"/>
          <p:cNvSpPr txBox="1">
            <a:spLocks noChangeArrowheads="1"/>
          </p:cNvSpPr>
          <p:nvPr/>
        </p:nvSpPr>
        <p:spPr bwMode="auto">
          <a:xfrm>
            <a:off x="990600" y="27432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latin typeface="Verdana" pitchFamily="34" charset="0"/>
              </a:rPr>
              <a:t>a</a:t>
            </a:r>
            <a:r>
              <a:rPr lang="en-US" altLang="en-US" sz="2400">
                <a:latin typeface="Verdana" pitchFamily="34" charset="0"/>
              </a:rPr>
              <a:t> = 6 and </a:t>
            </a:r>
            <a:r>
              <a:rPr lang="en-US" altLang="en-US" sz="2400" i="1">
                <a:latin typeface="Verdana" pitchFamily="34" charset="0"/>
              </a:rPr>
              <a:t>b</a:t>
            </a:r>
            <a:r>
              <a:rPr lang="en-US" altLang="en-US" sz="2400">
                <a:latin typeface="Verdana" pitchFamily="34" charset="0"/>
              </a:rPr>
              <a:t> = 6.</a:t>
            </a:r>
          </a:p>
        </p:txBody>
      </p:sp>
      <p:sp>
        <p:nvSpPr>
          <p:cNvPr id="109572" name="Text Box 4"/>
          <p:cNvSpPr txBox="1">
            <a:spLocks noChangeArrowheads="1"/>
          </p:cNvSpPr>
          <p:nvPr/>
        </p:nvSpPr>
        <p:spPr bwMode="auto">
          <a:xfrm>
            <a:off x="914400" y="32004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latin typeface="Verdana" pitchFamily="34" charset="0"/>
              </a:rPr>
              <a:t>c</a:t>
            </a:r>
            <a:r>
              <a:rPr lang="en-US" altLang="en-US" sz="2400" baseline="30000">
                <a:latin typeface="Verdana" pitchFamily="34" charset="0"/>
              </a:rPr>
              <a:t>2 </a:t>
            </a:r>
            <a:r>
              <a:rPr lang="en-US" altLang="en-US" sz="2400">
                <a:latin typeface="Verdana" pitchFamily="34" charset="0"/>
              </a:rPr>
              <a:t>=</a:t>
            </a:r>
            <a:r>
              <a:rPr lang="en-US" altLang="en-US" sz="2400" baseline="30000">
                <a:latin typeface="Verdana" pitchFamily="34" charset="0"/>
              </a:rPr>
              <a:t> </a:t>
            </a:r>
            <a:r>
              <a:rPr lang="en-US" altLang="en-US" sz="2400" i="1">
                <a:latin typeface="Verdana" pitchFamily="34" charset="0"/>
              </a:rPr>
              <a:t>a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r>
              <a:rPr lang="en-US" altLang="en-US" sz="2400">
                <a:latin typeface="Verdana" pitchFamily="34" charset="0"/>
              </a:rPr>
              <a:t> + </a:t>
            </a:r>
            <a:r>
              <a:rPr lang="en-US" altLang="en-US" sz="2400" i="1">
                <a:latin typeface="Verdana" pitchFamily="34" charset="0"/>
              </a:rPr>
              <a:t>b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endParaRPr lang="en-US" altLang="en-US" sz="2400">
              <a:latin typeface="Verdana" pitchFamily="34" charset="0"/>
            </a:endParaRPr>
          </a:p>
        </p:txBody>
      </p:sp>
      <p:sp>
        <p:nvSpPr>
          <p:cNvPr id="109573" name="Text Box 5"/>
          <p:cNvSpPr txBox="1">
            <a:spLocks noChangeArrowheads="1"/>
          </p:cNvSpPr>
          <p:nvPr/>
        </p:nvSpPr>
        <p:spPr bwMode="auto">
          <a:xfrm>
            <a:off x="1295400" y="36576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=</a:t>
            </a:r>
            <a:r>
              <a:rPr lang="en-US" altLang="en-US" sz="2400" baseline="30000">
                <a:latin typeface="Verdana" pitchFamily="34" charset="0"/>
              </a:rPr>
              <a:t> </a:t>
            </a:r>
            <a:r>
              <a:rPr lang="en-US" altLang="en-US" sz="2400">
                <a:latin typeface="Verdana" pitchFamily="34" charset="0"/>
              </a:rPr>
              <a:t>6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r>
              <a:rPr lang="en-US" altLang="en-US" sz="2400">
                <a:latin typeface="Verdana" pitchFamily="34" charset="0"/>
              </a:rPr>
              <a:t> + 6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endParaRPr lang="en-US" altLang="en-US" sz="2400">
              <a:latin typeface="Verdana" pitchFamily="34" charset="0"/>
            </a:endParaRPr>
          </a:p>
        </p:txBody>
      </p:sp>
      <p:sp>
        <p:nvSpPr>
          <p:cNvPr id="109574" name="Text Box 6"/>
          <p:cNvSpPr txBox="1">
            <a:spLocks noChangeArrowheads="1"/>
          </p:cNvSpPr>
          <p:nvPr/>
        </p:nvSpPr>
        <p:spPr bwMode="auto">
          <a:xfrm>
            <a:off x="1295400" y="41148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=</a:t>
            </a:r>
            <a:r>
              <a:rPr lang="en-US" altLang="en-US" sz="2400" baseline="30000">
                <a:latin typeface="Verdana" pitchFamily="34" charset="0"/>
              </a:rPr>
              <a:t> </a:t>
            </a:r>
            <a:r>
              <a:rPr lang="en-US" altLang="en-US" sz="2400">
                <a:latin typeface="Verdana" pitchFamily="34" charset="0"/>
              </a:rPr>
              <a:t>36 + 36</a:t>
            </a:r>
          </a:p>
        </p:txBody>
      </p:sp>
      <p:sp>
        <p:nvSpPr>
          <p:cNvPr id="109575" name="Text Box 7"/>
          <p:cNvSpPr txBox="1">
            <a:spLocks noChangeArrowheads="1"/>
          </p:cNvSpPr>
          <p:nvPr/>
        </p:nvSpPr>
        <p:spPr bwMode="auto">
          <a:xfrm>
            <a:off x="1295400" y="46482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=</a:t>
            </a:r>
            <a:r>
              <a:rPr lang="en-US" altLang="en-US" sz="2400" baseline="30000">
                <a:latin typeface="Verdana" pitchFamily="34" charset="0"/>
              </a:rPr>
              <a:t> </a:t>
            </a:r>
            <a:r>
              <a:rPr lang="en-US" altLang="en-US" sz="2400">
                <a:latin typeface="Verdana" pitchFamily="34" charset="0"/>
              </a:rPr>
              <a:t>72</a:t>
            </a:r>
          </a:p>
        </p:txBody>
      </p:sp>
      <p:pic>
        <p:nvPicPr>
          <p:cNvPr id="31752" name="Picture 11" descr="a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2004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9580" name="Picture 12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2050" y="5181600"/>
            <a:ext cx="112395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4" name="Text Box 1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4b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9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9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9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9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9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09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1" grpId="0"/>
      <p:bldP spid="109572" grpId="0"/>
      <p:bldP spid="109573" grpId="0"/>
      <p:bldP spid="109574" grpId="0"/>
      <p:bldP spid="109575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3"/>
          <p:cNvSpPr txBox="1">
            <a:spLocks noChangeArrowheads="1"/>
          </p:cNvSpPr>
          <p:nvPr/>
        </p:nvSpPr>
        <p:spPr bwMode="auto">
          <a:xfrm>
            <a:off x="228600" y="1828800"/>
            <a:ext cx="4724400" cy="301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A player throws the ball from first base to a point located between third base and home plate and 10 feet from third base. </a:t>
            </a:r>
          </a:p>
          <a:p>
            <a:pPr eaLnBrk="1" hangingPunct="1"/>
            <a:r>
              <a:rPr lang="en-US" altLang="en-US" sz="2400" b="1">
                <a:latin typeface="Verdana" pitchFamily="34" charset="0"/>
              </a:rPr>
              <a:t>What is the distance of the throw, to the nearest tenth?</a:t>
            </a:r>
          </a:p>
        </p:txBody>
      </p:sp>
      <p:pic>
        <p:nvPicPr>
          <p:cNvPr id="32771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828800"/>
            <a:ext cx="3986213" cy="337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2772" name="Text Box 7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5: Sports Application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2" name="Rectangle 4"/>
          <p:cNvSpPr>
            <a:spLocks noChangeArrowheads="1"/>
          </p:cNvSpPr>
          <p:nvPr/>
        </p:nvSpPr>
        <p:spPr bwMode="auto">
          <a:xfrm>
            <a:off x="304800" y="1285875"/>
            <a:ext cx="8839200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Set up the field on a coordinate plane so that home plate </a:t>
            </a:r>
            <a:r>
              <a:rPr lang="en-US" altLang="en-US" sz="2400" i="1">
                <a:latin typeface="Verdana" pitchFamily="34" charset="0"/>
              </a:rPr>
              <a:t>H </a:t>
            </a:r>
            <a:r>
              <a:rPr lang="en-US" altLang="en-US" sz="2400">
                <a:latin typeface="Verdana" pitchFamily="34" charset="0"/>
              </a:rPr>
              <a:t>is at the origin, first base </a:t>
            </a:r>
            <a:r>
              <a:rPr lang="en-US" altLang="en-US" sz="2400" i="1">
                <a:latin typeface="Verdana" pitchFamily="34" charset="0"/>
              </a:rPr>
              <a:t>F </a:t>
            </a:r>
            <a:r>
              <a:rPr lang="en-US" altLang="en-US" sz="2400">
                <a:latin typeface="Verdana" pitchFamily="34" charset="0"/>
              </a:rPr>
              <a:t>has coordinates </a:t>
            </a:r>
          </a:p>
          <a:p>
            <a:pPr eaLnBrk="1" hangingPunct="1"/>
            <a:r>
              <a:rPr lang="en-US" altLang="en-US" sz="2400">
                <a:latin typeface="Verdana" pitchFamily="34" charset="0"/>
              </a:rPr>
              <a:t>(90, 0), second base </a:t>
            </a:r>
            <a:r>
              <a:rPr lang="en-US" altLang="en-US" sz="2400" i="1">
                <a:latin typeface="Verdana" pitchFamily="34" charset="0"/>
              </a:rPr>
              <a:t>S </a:t>
            </a:r>
            <a:r>
              <a:rPr lang="en-US" altLang="en-US" sz="2400">
                <a:latin typeface="Verdana" pitchFamily="34" charset="0"/>
              </a:rPr>
              <a:t>has coordinates (90, 90), and third base </a:t>
            </a:r>
            <a:r>
              <a:rPr lang="en-US" altLang="en-US" sz="2400" i="1">
                <a:latin typeface="Verdana" pitchFamily="34" charset="0"/>
              </a:rPr>
              <a:t>T </a:t>
            </a:r>
            <a:r>
              <a:rPr lang="en-US" altLang="en-US" sz="2400">
                <a:latin typeface="Verdana" pitchFamily="34" charset="0"/>
              </a:rPr>
              <a:t>has coordinates (0, 90).</a:t>
            </a:r>
          </a:p>
          <a:p>
            <a:pPr eaLnBrk="1" hangingPunct="1"/>
            <a:endParaRPr lang="en-US" altLang="en-US" sz="2400">
              <a:latin typeface="Verdana" pitchFamily="34" charset="0"/>
            </a:endParaRPr>
          </a:p>
          <a:p>
            <a:pPr eaLnBrk="1" hangingPunct="1"/>
            <a:r>
              <a:rPr lang="en-US" altLang="en-US" sz="2400">
                <a:latin typeface="Verdana" pitchFamily="34" charset="0"/>
              </a:rPr>
              <a:t>The target point </a:t>
            </a:r>
            <a:r>
              <a:rPr lang="en-US" altLang="en-US" sz="2400" i="1">
                <a:latin typeface="Verdana" pitchFamily="34" charset="0"/>
              </a:rPr>
              <a:t>P </a:t>
            </a:r>
            <a:r>
              <a:rPr lang="en-US" altLang="en-US" sz="2400">
                <a:latin typeface="Verdana" pitchFamily="34" charset="0"/>
              </a:rPr>
              <a:t>of the throw has coordinates (0, 80). The distance of the throw is </a:t>
            </a:r>
            <a:r>
              <a:rPr lang="en-US" altLang="en-US" sz="2400" i="1">
                <a:latin typeface="Verdana" pitchFamily="34" charset="0"/>
              </a:rPr>
              <a:t>FP</a:t>
            </a:r>
            <a:r>
              <a:rPr lang="en-US" altLang="en-US" sz="2400">
                <a:latin typeface="Verdana" pitchFamily="34" charset="0"/>
              </a:rPr>
              <a:t>.</a:t>
            </a:r>
          </a:p>
        </p:txBody>
      </p:sp>
      <p:pic>
        <p:nvPicPr>
          <p:cNvPr id="9421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029075"/>
            <a:ext cx="4438650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796" name="Text Box 11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5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94221" name="Picture 13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648200"/>
            <a:ext cx="339090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4222" name="Picture 14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" y="5276850"/>
            <a:ext cx="255270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4223" name="Picture 15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6019800"/>
            <a:ext cx="24003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4224" name="Picture 16" descr="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6008688"/>
            <a:ext cx="1581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4225" name="Picture 17" descr="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6030913"/>
            <a:ext cx="1495425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4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4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4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94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94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94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94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94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94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2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6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5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4819" name="Rectangle 7"/>
          <p:cNvSpPr>
            <a:spLocks noChangeArrowheads="1"/>
          </p:cNvSpPr>
          <p:nvPr/>
        </p:nvSpPr>
        <p:spPr bwMode="auto">
          <a:xfrm>
            <a:off x="152400" y="1219200"/>
            <a:ext cx="5029200" cy="301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The center of the pitching mound has coordinates (42.8, 42.8). When a pitcher throws the ball from the center of the mound to home plate, what is the distance of the throw, to the nearest tenth?</a:t>
            </a:r>
          </a:p>
        </p:txBody>
      </p:sp>
      <p:sp>
        <p:nvSpPr>
          <p:cNvPr id="52255" name="Text Box 31"/>
          <p:cNvSpPr txBox="1">
            <a:spLocks noChangeArrowheads="1"/>
          </p:cNvSpPr>
          <p:nvPr/>
        </p:nvSpPr>
        <p:spPr bwMode="auto">
          <a:xfrm>
            <a:off x="722313" y="6096000"/>
            <a:ext cx="14874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  <a:sym typeface="Symbol" pitchFamily="18" charset="2"/>
              </a:rPr>
              <a:t></a:t>
            </a:r>
            <a:r>
              <a:rPr lang="en-US" altLang="en-US" sz="2400">
                <a:latin typeface="Verdana" pitchFamily="34" charset="0"/>
              </a:rPr>
              <a:t> 60.5 ft</a:t>
            </a:r>
          </a:p>
        </p:txBody>
      </p:sp>
      <p:pic>
        <p:nvPicPr>
          <p:cNvPr id="34821" name="Picture 3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214438"/>
            <a:ext cx="3605213" cy="3052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2257" name="Picture 33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267200"/>
            <a:ext cx="4391025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59" name="Picture 35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019675"/>
            <a:ext cx="3257550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60" name="Picture 36" descr="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638800"/>
            <a:ext cx="17621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5" name="Line 37"/>
          <p:cNvSpPr>
            <a:spLocks noChangeShapeType="1"/>
          </p:cNvSpPr>
          <p:nvPr/>
        </p:nvSpPr>
        <p:spPr bwMode="auto">
          <a:xfrm flipV="1">
            <a:off x="5878513" y="1905000"/>
            <a:ext cx="1981200" cy="1981200"/>
          </a:xfrm>
          <a:prstGeom prst="line">
            <a:avLst/>
          </a:prstGeom>
          <a:noFill/>
          <a:ln w="19050">
            <a:solidFill>
              <a:srgbClr val="297B2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2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2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2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2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2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2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55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Lesson Quiz: Part I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1524000" y="324326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(17, 13)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5867400" y="19050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(3, 3)</a:t>
            </a:r>
          </a:p>
        </p:txBody>
      </p:sp>
      <p:sp>
        <p:nvSpPr>
          <p:cNvPr id="17432" name="Text Box 24"/>
          <p:cNvSpPr txBox="1">
            <a:spLocks noChangeArrowheads="1"/>
          </p:cNvSpPr>
          <p:nvPr/>
        </p:nvSpPr>
        <p:spPr bwMode="auto">
          <a:xfrm>
            <a:off x="4267200" y="41910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12.7</a:t>
            </a:r>
          </a:p>
        </p:txBody>
      </p:sp>
      <p:sp>
        <p:nvSpPr>
          <p:cNvPr id="35846" name="Rectangle 25"/>
          <p:cNvSpPr>
            <a:spLocks noChangeArrowheads="1"/>
          </p:cNvSpPr>
          <p:nvPr/>
        </p:nvSpPr>
        <p:spPr bwMode="auto">
          <a:xfrm>
            <a:off x="352425" y="3819525"/>
            <a:ext cx="8229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63550" indent="-4635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3.</a:t>
            </a:r>
            <a:r>
              <a:rPr lang="en-US" altLang="en-US" sz="2400">
                <a:latin typeface="Verdana" pitchFamily="34" charset="0"/>
              </a:rPr>
              <a:t> Find the distance, to the nearest tenth, between </a:t>
            </a:r>
            <a:r>
              <a:rPr lang="en-US" altLang="en-US" sz="2400" i="1">
                <a:latin typeface="Verdana" pitchFamily="34" charset="0"/>
              </a:rPr>
              <a:t>S</a:t>
            </a:r>
            <a:r>
              <a:rPr lang="en-US" altLang="en-US" sz="2400">
                <a:latin typeface="Verdana" pitchFamily="34" charset="0"/>
              </a:rPr>
              <a:t>(6, 5) and </a:t>
            </a:r>
            <a:r>
              <a:rPr lang="en-US" altLang="en-US" sz="2400" i="1">
                <a:latin typeface="Verdana" pitchFamily="34" charset="0"/>
              </a:rPr>
              <a:t>T</a:t>
            </a:r>
            <a:r>
              <a:rPr lang="en-US" altLang="en-US" sz="2400">
                <a:latin typeface="Verdana" pitchFamily="34" charset="0"/>
              </a:rPr>
              <a:t>(–3, –4).</a:t>
            </a:r>
          </a:p>
        </p:txBody>
      </p:sp>
      <p:sp>
        <p:nvSpPr>
          <p:cNvPr id="35847" name="Rectangle 26"/>
          <p:cNvSpPr>
            <a:spLocks noChangeArrowheads="1"/>
          </p:cNvSpPr>
          <p:nvPr/>
        </p:nvSpPr>
        <p:spPr bwMode="auto">
          <a:xfrm>
            <a:off x="333375" y="4832350"/>
            <a:ext cx="881062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63550" indent="-4635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4.</a:t>
            </a:r>
            <a:r>
              <a:rPr lang="en-US" altLang="en-US" sz="2400">
                <a:latin typeface="Verdana" pitchFamily="34" charset="0"/>
              </a:rPr>
              <a:t> The coordinates of the vertices of 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∆</a:t>
            </a:r>
            <a:r>
              <a:rPr lang="en-US" altLang="en-US" sz="2400" i="1">
                <a:latin typeface="Verdana" pitchFamily="34" charset="0"/>
              </a:rPr>
              <a:t>ABC </a:t>
            </a:r>
            <a:r>
              <a:rPr lang="en-US" altLang="en-US" sz="2400">
                <a:latin typeface="Verdana" pitchFamily="34" charset="0"/>
              </a:rPr>
              <a:t>are </a:t>
            </a:r>
            <a:r>
              <a:rPr lang="en-US" altLang="en-US" sz="2400" i="1">
                <a:latin typeface="Verdana" pitchFamily="34" charset="0"/>
              </a:rPr>
              <a:t>A</a:t>
            </a:r>
            <a:r>
              <a:rPr lang="en-US" altLang="en-US" sz="2400">
                <a:latin typeface="Verdana" pitchFamily="34" charset="0"/>
              </a:rPr>
              <a:t>(2, 5), </a:t>
            </a:r>
            <a:r>
              <a:rPr lang="en-US" altLang="en-US" sz="2400" i="1">
                <a:latin typeface="Verdana" pitchFamily="34" charset="0"/>
              </a:rPr>
              <a:t>B</a:t>
            </a:r>
            <a:r>
              <a:rPr lang="en-US" altLang="en-US" sz="2400">
                <a:latin typeface="Verdana" pitchFamily="34" charset="0"/>
              </a:rPr>
              <a:t>(6, –1), and </a:t>
            </a:r>
            <a:r>
              <a:rPr lang="en-US" altLang="en-US" sz="2400" i="1">
                <a:latin typeface="Verdana" pitchFamily="34" charset="0"/>
              </a:rPr>
              <a:t>C</a:t>
            </a:r>
            <a:r>
              <a:rPr lang="en-US" altLang="en-US" sz="2400">
                <a:latin typeface="Verdana" pitchFamily="34" charset="0"/>
              </a:rPr>
              <a:t>(–4, –2). Find the perimeter of 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∆</a:t>
            </a:r>
            <a:r>
              <a:rPr lang="en-US" altLang="en-US" sz="2400" i="1">
                <a:latin typeface="Verdana" pitchFamily="34" charset="0"/>
              </a:rPr>
              <a:t>ABC</a:t>
            </a:r>
            <a:r>
              <a:rPr lang="en-US" altLang="en-US" sz="2400">
                <a:latin typeface="Verdana" pitchFamily="34" charset="0"/>
              </a:rPr>
              <a:t>, to the nearest tenth.</a:t>
            </a:r>
          </a:p>
        </p:txBody>
      </p:sp>
      <p:sp>
        <p:nvSpPr>
          <p:cNvPr id="17435" name="Text Box 27"/>
          <p:cNvSpPr txBox="1">
            <a:spLocks noChangeArrowheads="1"/>
          </p:cNvSpPr>
          <p:nvPr/>
        </p:nvSpPr>
        <p:spPr bwMode="auto">
          <a:xfrm>
            <a:off x="5334000" y="5548313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26.5</a:t>
            </a:r>
          </a:p>
        </p:txBody>
      </p:sp>
      <p:grpSp>
        <p:nvGrpSpPr>
          <p:cNvPr id="35849" name="Group 30"/>
          <p:cNvGrpSpPr>
            <a:grpSpLocks/>
          </p:cNvGrpSpPr>
          <p:nvPr/>
        </p:nvGrpSpPr>
        <p:grpSpPr bwMode="auto">
          <a:xfrm>
            <a:off x="381000" y="1600200"/>
            <a:ext cx="8229600" cy="822325"/>
            <a:chOff x="240" y="1008"/>
            <a:chExt cx="5184" cy="518"/>
          </a:xfrm>
        </p:grpSpPr>
        <p:sp>
          <p:nvSpPr>
            <p:cNvPr id="35853" name="Rectangle 22"/>
            <p:cNvSpPr>
              <a:spLocks noChangeArrowheads="1"/>
            </p:cNvSpPr>
            <p:nvPr/>
          </p:nvSpPr>
          <p:spPr bwMode="auto">
            <a:xfrm>
              <a:off x="240" y="1008"/>
              <a:ext cx="5184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463550" indent="-463550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b="1">
                  <a:latin typeface="Verdana" pitchFamily="34" charset="0"/>
                </a:rPr>
                <a:t>1.</a:t>
              </a:r>
              <a:r>
                <a:rPr lang="en-US" altLang="en-US" sz="2400">
                  <a:latin typeface="Verdana" pitchFamily="34" charset="0"/>
                </a:rPr>
                <a:t> Find the coordinates of the midpoint of </a:t>
              </a:r>
              <a:r>
                <a:rPr lang="en-US" altLang="en-US" sz="2400" i="1">
                  <a:latin typeface="Verdana" pitchFamily="34" charset="0"/>
                </a:rPr>
                <a:t>MN </a:t>
              </a:r>
              <a:r>
                <a:rPr lang="en-US" altLang="en-US" sz="2400">
                  <a:latin typeface="Verdana" pitchFamily="34" charset="0"/>
                </a:rPr>
                <a:t>with endpoints </a:t>
              </a:r>
              <a:r>
                <a:rPr lang="en-US" altLang="en-US" sz="2400" i="1">
                  <a:latin typeface="Verdana" pitchFamily="34" charset="0"/>
                </a:rPr>
                <a:t>M</a:t>
              </a:r>
              <a:r>
                <a:rPr lang="en-US" altLang="en-US" sz="2400">
                  <a:latin typeface="Verdana" pitchFamily="34" charset="0"/>
                </a:rPr>
                <a:t>(</a:t>
              </a:r>
              <a:r>
                <a:rPr lang="en-US" altLang="en-US" sz="2400" i="1">
                  <a:latin typeface="Verdana" pitchFamily="34" charset="0"/>
                </a:rPr>
                <a:t>-</a:t>
              </a:r>
              <a:r>
                <a:rPr lang="en-US" altLang="en-US" sz="2400">
                  <a:latin typeface="Verdana" pitchFamily="34" charset="0"/>
                </a:rPr>
                <a:t>2, 6) and </a:t>
              </a:r>
              <a:r>
                <a:rPr lang="en-US" altLang="en-US" sz="2400" i="1">
                  <a:latin typeface="Verdana" pitchFamily="34" charset="0"/>
                </a:rPr>
                <a:t>N</a:t>
              </a:r>
              <a:r>
                <a:rPr lang="en-US" altLang="en-US" sz="2400">
                  <a:latin typeface="Verdana" pitchFamily="34" charset="0"/>
                </a:rPr>
                <a:t>(8, 0).</a:t>
              </a:r>
            </a:p>
          </p:txBody>
        </p:sp>
        <p:sp>
          <p:nvSpPr>
            <p:cNvPr id="35854" name="Line 28"/>
            <p:cNvSpPr>
              <a:spLocks noChangeShapeType="1"/>
            </p:cNvSpPr>
            <p:nvPr/>
          </p:nvSpPr>
          <p:spPr bwMode="auto">
            <a:xfrm>
              <a:off x="4434" y="1056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50" name="Group 31"/>
          <p:cNvGrpSpPr>
            <a:grpSpLocks/>
          </p:cNvGrpSpPr>
          <p:nvPr/>
        </p:nvGrpSpPr>
        <p:grpSpPr bwMode="auto">
          <a:xfrm>
            <a:off x="381000" y="2546350"/>
            <a:ext cx="8534400" cy="1187450"/>
            <a:chOff x="240" y="1604"/>
            <a:chExt cx="5376" cy="748"/>
          </a:xfrm>
        </p:grpSpPr>
        <p:sp>
          <p:nvSpPr>
            <p:cNvPr id="35851" name="Rectangle 23"/>
            <p:cNvSpPr>
              <a:spLocks noChangeArrowheads="1"/>
            </p:cNvSpPr>
            <p:nvPr/>
          </p:nvSpPr>
          <p:spPr bwMode="auto">
            <a:xfrm>
              <a:off x="240" y="1604"/>
              <a:ext cx="5376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95288" indent="-395288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b="1">
                  <a:latin typeface="Verdana" pitchFamily="34" charset="0"/>
                </a:rPr>
                <a:t>2.</a:t>
              </a:r>
              <a:r>
                <a:rPr lang="en-US" altLang="en-US" sz="2400">
                  <a:latin typeface="Verdana" pitchFamily="34" charset="0"/>
                </a:rPr>
                <a:t> </a:t>
              </a:r>
              <a:r>
                <a:rPr lang="en-US" altLang="en-US" sz="2400" i="1">
                  <a:latin typeface="Verdana" pitchFamily="34" charset="0"/>
                </a:rPr>
                <a:t>K </a:t>
              </a:r>
              <a:r>
                <a:rPr lang="en-US" altLang="en-US" sz="2400">
                  <a:latin typeface="Verdana" pitchFamily="34" charset="0"/>
                </a:rPr>
                <a:t>is the midpoint of </a:t>
              </a:r>
              <a:r>
                <a:rPr lang="en-US" altLang="en-US" sz="2400" i="1">
                  <a:latin typeface="Verdana" pitchFamily="34" charset="0"/>
                </a:rPr>
                <a:t>HL</a:t>
              </a:r>
              <a:r>
                <a:rPr lang="en-US" altLang="en-US" sz="2400">
                  <a:latin typeface="Verdana" pitchFamily="34" charset="0"/>
                </a:rPr>
                <a:t>. </a:t>
              </a:r>
              <a:r>
                <a:rPr lang="en-US" altLang="en-US" sz="2400" i="1">
                  <a:latin typeface="Verdana" pitchFamily="34" charset="0"/>
                </a:rPr>
                <a:t>H </a:t>
              </a:r>
              <a:r>
                <a:rPr lang="en-US" altLang="en-US" sz="2400">
                  <a:latin typeface="Verdana" pitchFamily="34" charset="0"/>
                </a:rPr>
                <a:t>has coordinates (1, –7), and </a:t>
              </a:r>
              <a:r>
                <a:rPr lang="en-US" altLang="en-US" sz="2400" i="1">
                  <a:latin typeface="Verdana" pitchFamily="34" charset="0"/>
                </a:rPr>
                <a:t>K </a:t>
              </a:r>
              <a:r>
                <a:rPr lang="en-US" altLang="en-US" sz="2400">
                  <a:latin typeface="Verdana" pitchFamily="34" charset="0"/>
                </a:rPr>
                <a:t>has coordinates (9, 3). Find the coordinates of </a:t>
              </a:r>
              <a:r>
                <a:rPr lang="en-US" altLang="en-US" sz="2400" i="1">
                  <a:latin typeface="Verdana" pitchFamily="34" charset="0"/>
                </a:rPr>
                <a:t>L</a:t>
              </a:r>
              <a:r>
                <a:rPr lang="en-US" altLang="en-US" sz="2400">
                  <a:latin typeface="Verdana" pitchFamily="34" charset="0"/>
                </a:rPr>
                <a:t>.</a:t>
              </a:r>
            </a:p>
          </p:txBody>
        </p:sp>
        <p:sp>
          <p:nvSpPr>
            <p:cNvPr id="35852" name="Line 29"/>
            <p:cNvSpPr>
              <a:spLocks noChangeShapeType="1"/>
            </p:cNvSpPr>
            <p:nvPr/>
          </p:nvSpPr>
          <p:spPr bwMode="auto">
            <a:xfrm>
              <a:off x="2535" y="1653"/>
              <a:ext cx="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 autoUpdateAnimBg="0"/>
      <p:bldP spid="17413" grpId="0" autoUpdateAnimBg="0"/>
      <p:bldP spid="17432" grpId="0" autoUpdateAnimBg="0"/>
      <p:bldP spid="17435" grpId="0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Lesson Quiz: Part II</a:t>
            </a:r>
          </a:p>
        </p:txBody>
      </p:sp>
      <p:pic>
        <p:nvPicPr>
          <p:cNvPr id="36867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819400"/>
            <a:ext cx="2924175" cy="284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5069" name="Picture 13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3276600"/>
            <a:ext cx="20193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6869" name="Group 16"/>
          <p:cNvGrpSpPr>
            <a:grpSpLocks/>
          </p:cNvGrpSpPr>
          <p:nvPr/>
        </p:nvGrpSpPr>
        <p:grpSpPr bwMode="auto">
          <a:xfrm>
            <a:off x="381000" y="1752600"/>
            <a:ext cx="8077200" cy="822325"/>
            <a:chOff x="240" y="1104"/>
            <a:chExt cx="5088" cy="518"/>
          </a:xfrm>
        </p:grpSpPr>
        <p:sp>
          <p:nvSpPr>
            <p:cNvPr id="36870" name="Text Box 3"/>
            <p:cNvSpPr txBox="1">
              <a:spLocks noChangeArrowheads="1"/>
            </p:cNvSpPr>
            <p:nvPr/>
          </p:nvSpPr>
          <p:spPr bwMode="auto">
            <a:xfrm>
              <a:off x="240" y="1104"/>
              <a:ext cx="5088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accent1"/>
                      </a:gs>
                    </a:gsLst>
                    <a:path path="rect">
                      <a:fillToRect r="100000" b="10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marL="463550" indent="-463550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b="1">
                  <a:latin typeface="Verdana" pitchFamily="34" charset="0"/>
                </a:rPr>
                <a:t>5. </a:t>
              </a:r>
              <a:r>
                <a:rPr lang="en-US" altLang="en-US" sz="2400">
                  <a:latin typeface="Verdana" pitchFamily="34" charset="0"/>
                </a:rPr>
                <a:t>Find the lengths of </a:t>
              </a:r>
              <a:r>
                <a:rPr lang="en-US" altLang="en-US" sz="2400" i="1">
                  <a:latin typeface="Verdana" pitchFamily="34" charset="0"/>
                </a:rPr>
                <a:t>AB </a:t>
              </a:r>
              <a:r>
                <a:rPr lang="en-US" altLang="en-US" sz="2400">
                  <a:latin typeface="Verdana" pitchFamily="34" charset="0"/>
                </a:rPr>
                <a:t>and </a:t>
              </a:r>
              <a:r>
                <a:rPr lang="en-US" altLang="en-US" sz="2400" i="1">
                  <a:latin typeface="Verdana" pitchFamily="34" charset="0"/>
                </a:rPr>
                <a:t>CD </a:t>
              </a:r>
              <a:r>
                <a:rPr lang="en-US" altLang="en-US" sz="2400">
                  <a:latin typeface="Verdana" pitchFamily="34" charset="0"/>
                </a:rPr>
                <a:t>and determine whether they are congruent.</a:t>
              </a:r>
            </a:p>
          </p:txBody>
        </p:sp>
        <p:sp>
          <p:nvSpPr>
            <p:cNvPr id="36871" name="Line 14"/>
            <p:cNvSpPr>
              <a:spLocks noChangeShapeType="1"/>
            </p:cNvSpPr>
            <p:nvPr/>
          </p:nvSpPr>
          <p:spPr bwMode="auto">
            <a:xfrm>
              <a:off x="2448" y="1152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72" name="Line 15"/>
            <p:cNvSpPr>
              <a:spLocks noChangeShapeType="1"/>
            </p:cNvSpPr>
            <p:nvPr/>
          </p:nvSpPr>
          <p:spPr bwMode="auto">
            <a:xfrm>
              <a:off x="3195" y="1166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5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5"/>
          <p:cNvSpPr>
            <a:spLocks noChangeArrowheads="1"/>
          </p:cNvSpPr>
          <p:nvPr/>
        </p:nvSpPr>
        <p:spPr bwMode="auto">
          <a:xfrm>
            <a:off x="381000" y="1981200"/>
            <a:ext cx="8382000" cy="19050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>
                <a:latin typeface="Verdana" pitchFamily="34" charset="0"/>
              </a:rPr>
              <a:t>	coordinate plane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>
                <a:latin typeface="Verdana" pitchFamily="34" charset="0"/>
              </a:rPr>
              <a:t>	leg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>
                <a:latin typeface="Verdana" pitchFamily="34" charset="0"/>
              </a:rPr>
              <a:t>	hypotenuse</a:t>
            </a:r>
            <a:endParaRPr lang="en-US" altLang="en-US" sz="3200"/>
          </a:p>
        </p:txBody>
      </p:sp>
      <p:sp>
        <p:nvSpPr>
          <p:cNvPr id="5123" name="Rectangle 16"/>
          <p:cNvSpPr>
            <a:spLocks noChangeArrowheads="1"/>
          </p:cNvSpPr>
          <p:nvPr/>
        </p:nvSpPr>
        <p:spPr bwMode="auto">
          <a:xfrm>
            <a:off x="0" y="12954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0000"/>
                </a:solidFill>
                <a:latin typeface="Arial Black" pitchFamily="34" charset="0"/>
              </a:rPr>
              <a:t>Vocabulary</a:t>
            </a:r>
            <a:endParaRPr lang="en-US" altLang="en-US" sz="3600" i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381000" y="1905000"/>
            <a:ext cx="8382000" cy="21336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800" dirty="0" smtClean="0">
                <a:latin typeface="Verdana" pitchFamily="34" charset="0"/>
              </a:rPr>
              <a:t>Study notes on midpoint on pg. 172 of interactive notebook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2800" dirty="0" smtClean="0">
                <a:latin typeface="Verdana" pitchFamily="34" charset="0"/>
              </a:rPr>
              <a:t>Complete #1-6 with help from the following examples</a:t>
            </a:r>
            <a:endParaRPr lang="en-US" altLang="en-US" sz="2800" dirty="0">
              <a:latin typeface="Verdana" pitchFamily="34" charset="0"/>
            </a:endParaRPr>
          </a:p>
        </p:txBody>
      </p:sp>
      <p:sp>
        <p:nvSpPr>
          <p:cNvPr id="4099" name="Rectangle 15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 i="1" dirty="0" smtClean="0">
                <a:solidFill>
                  <a:srgbClr val="FF6600"/>
                </a:solidFill>
                <a:latin typeface="Arial Black" pitchFamily="34" charset="0"/>
              </a:rPr>
              <a:t>Notes</a:t>
            </a:r>
            <a:endParaRPr lang="en-US" altLang="en-US" sz="3600" i="1" dirty="0">
              <a:solidFill>
                <a:srgbClr val="FF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2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533400" y="1905000"/>
            <a:ext cx="8077200" cy="2227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>
                <a:latin typeface="Verdana" pitchFamily="34" charset="0"/>
              </a:rPr>
              <a:t>A </a:t>
            </a:r>
            <a:r>
              <a:rPr lang="en-US" altLang="en-US" sz="2800" b="1" u="sng">
                <a:latin typeface="Verdana" pitchFamily="34" charset="0"/>
              </a:rPr>
              <a:t>coordinate plane</a:t>
            </a:r>
            <a:r>
              <a:rPr lang="en-US" altLang="en-US" sz="2800" b="1">
                <a:latin typeface="Verdana" pitchFamily="34" charset="0"/>
              </a:rPr>
              <a:t> </a:t>
            </a:r>
            <a:r>
              <a:rPr lang="en-US" altLang="en-US" sz="2800">
                <a:latin typeface="Verdana" pitchFamily="34" charset="0"/>
              </a:rPr>
              <a:t>is a plane that is divided into four regions by a horizontal line (</a:t>
            </a:r>
            <a:r>
              <a:rPr lang="en-US" altLang="en-US" sz="2800" i="1">
                <a:latin typeface="Verdana" pitchFamily="34" charset="0"/>
              </a:rPr>
              <a:t>x</a:t>
            </a:r>
            <a:r>
              <a:rPr lang="en-US" altLang="en-US" sz="2800">
                <a:latin typeface="Verdana" pitchFamily="34" charset="0"/>
              </a:rPr>
              <a:t>-axis) and a vertical line (</a:t>
            </a:r>
            <a:r>
              <a:rPr lang="en-US" altLang="en-US" sz="2800" i="1">
                <a:latin typeface="Verdana" pitchFamily="34" charset="0"/>
              </a:rPr>
              <a:t>y</a:t>
            </a:r>
            <a:r>
              <a:rPr lang="en-US" altLang="en-US" sz="2800">
                <a:latin typeface="Verdana" pitchFamily="34" charset="0"/>
              </a:rPr>
              <a:t>-axis) . The location, or coordinates, of a point are given by an ordered pair (</a:t>
            </a:r>
            <a:r>
              <a:rPr lang="en-US" altLang="en-US" sz="2800" i="1">
                <a:latin typeface="Verdana" pitchFamily="34" charset="0"/>
              </a:rPr>
              <a:t>x</a:t>
            </a:r>
            <a:r>
              <a:rPr lang="en-US" altLang="en-US" sz="2800">
                <a:latin typeface="Verdana" pitchFamily="34" charset="0"/>
              </a:rPr>
              <a:t>, </a:t>
            </a:r>
            <a:r>
              <a:rPr lang="en-US" altLang="en-US" sz="2800" i="1">
                <a:latin typeface="Verdana" pitchFamily="34" charset="0"/>
              </a:rPr>
              <a:t>y</a:t>
            </a:r>
            <a:r>
              <a:rPr lang="en-US" altLang="en-US" sz="2800">
                <a:latin typeface="Verdana" pitchFamily="34" charset="0"/>
              </a:rPr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533400" y="1981200"/>
            <a:ext cx="8077200" cy="2227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>
                <a:latin typeface="Verdana" pitchFamily="34" charset="0"/>
              </a:rPr>
              <a:t>You can find the midpoint of a segment by using the coordinates of its endpoints. </a:t>
            </a:r>
          </a:p>
          <a:p>
            <a:pPr eaLnBrk="1" hangingPunct="1"/>
            <a:r>
              <a:rPr lang="en-US" altLang="en-US" sz="2800">
                <a:latin typeface="Verdana" pitchFamily="34" charset="0"/>
              </a:rPr>
              <a:t>Calculate the average of the </a:t>
            </a:r>
            <a:r>
              <a:rPr lang="en-US" altLang="en-US" sz="2800" i="1">
                <a:latin typeface="Verdana" pitchFamily="34" charset="0"/>
              </a:rPr>
              <a:t>x</a:t>
            </a:r>
            <a:r>
              <a:rPr lang="en-US" altLang="en-US" sz="2800">
                <a:latin typeface="Verdana" pitchFamily="34" charset="0"/>
              </a:rPr>
              <a:t>-coordinates and the average of the </a:t>
            </a:r>
            <a:r>
              <a:rPr lang="en-US" altLang="en-US" sz="2800" i="1">
                <a:latin typeface="Verdana" pitchFamily="34" charset="0"/>
              </a:rPr>
              <a:t>y</a:t>
            </a:r>
            <a:r>
              <a:rPr lang="en-US" altLang="en-US" sz="2800">
                <a:latin typeface="Verdana" pitchFamily="34" charset="0"/>
              </a:rPr>
              <a:t>-coordinates of the endpoints.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295400"/>
            <a:ext cx="8610600" cy="414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6"/>
          <p:cNvGrpSpPr>
            <a:grpSpLocks/>
          </p:cNvGrpSpPr>
          <p:nvPr/>
        </p:nvGrpSpPr>
        <p:grpSpPr bwMode="auto">
          <a:xfrm>
            <a:off x="381000" y="1828800"/>
            <a:ext cx="8458200" cy="1854200"/>
            <a:chOff x="236" y="2256"/>
            <a:chExt cx="4948" cy="1168"/>
          </a:xfrm>
        </p:grpSpPr>
        <p:sp>
          <p:nvSpPr>
            <p:cNvPr id="9219" name="Text Box 7"/>
            <p:cNvSpPr txBox="1">
              <a:spLocks noChangeArrowheads="1"/>
            </p:cNvSpPr>
            <p:nvPr/>
          </p:nvSpPr>
          <p:spPr bwMode="auto">
            <a:xfrm>
              <a:off x="240" y="2547"/>
              <a:ext cx="4944" cy="877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800">
                  <a:latin typeface="Verdana" pitchFamily="34" charset="0"/>
                </a:rPr>
                <a:t>To make it easier to picture the problem, plot the segment’s endpoints on a coordinate plane.</a:t>
              </a:r>
            </a:p>
          </p:txBody>
        </p:sp>
        <p:sp>
          <p:nvSpPr>
            <p:cNvPr id="9220" name="Text Box 8"/>
            <p:cNvSpPr txBox="1">
              <a:spLocks noChangeArrowheads="1"/>
            </p:cNvSpPr>
            <p:nvPr/>
          </p:nvSpPr>
          <p:spPr bwMode="auto">
            <a:xfrm>
              <a:off x="236" y="2256"/>
              <a:ext cx="1728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 b="1">
                  <a:solidFill>
                    <a:schemeClr val="bg1"/>
                  </a:solidFill>
                  <a:latin typeface="Verdana" pitchFamily="34" charset="0"/>
                </a:rPr>
                <a:t>Helpful Hint</a:t>
              </a:r>
              <a:endParaRPr lang="en-US" altLang="en-US" sz="2400" b="1">
                <a:latin typeface="Verdana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1630</TotalTime>
  <Words>1578</Words>
  <Application>Microsoft Office PowerPoint</Application>
  <PresentationFormat>On-screen Show (4:3)</PresentationFormat>
  <Paragraphs>212</Paragraphs>
  <Slides>37</Slides>
  <Notes>35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Holt, Rinehart and Winston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HRW</dc:creator>
  <cp:lastModifiedBy>Trenton Murphey</cp:lastModifiedBy>
  <cp:revision>50</cp:revision>
  <dcterms:created xsi:type="dcterms:W3CDTF">2002-10-14T18:20:28Z</dcterms:created>
  <dcterms:modified xsi:type="dcterms:W3CDTF">2013-12-09T19:49:35Z</dcterms:modified>
</cp:coreProperties>
</file>