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69" r:id="rId2"/>
    <p:sldId id="451" r:id="rId3"/>
    <p:sldId id="453" r:id="rId4"/>
    <p:sldId id="454" r:id="rId5"/>
    <p:sldId id="455" r:id="rId6"/>
    <p:sldId id="456" r:id="rId7"/>
    <p:sldId id="457" r:id="rId8"/>
    <p:sldId id="458" r:id="rId9"/>
    <p:sldId id="459" r:id="rId10"/>
    <p:sldId id="460" r:id="rId11"/>
    <p:sldId id="461" r:id="rId12"/>
    <p:sldId id="46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70" r:id="rId21"/>
    <p:sldId id="471" r:id="rId22"/>
    <p:sldId id="472" r:id="rId23"/>
    <p:sldId id="473" r:id="rId24"/>
    <p:sldId id="474" r:id="rId25"/>
    <p:sldId id="475" r:id="rId26"/>
    <p:sldId id="476" r:id="rId27"/>
    <p:sldId id="477" r:id="rId28"/>
    <p:sldId id="478" r:id="rId29"/>
    <p:sldId id="479" r:id="rId30"/>
    <p:sldId id="480" r:id="rId31"/>
    <p:sldId id="481" r:id="rId32"/>
    <p:sldId id="482" r:id="rId33"/>
    <p:sldId id="483" r:id="rId34"/>
    <p:sldId id="484" r:id="rId35"/>
    <p:sldId id="485" r:id="rId36"/>
    <p:sldId id="486" r:id="rId37"/>
    <p:sldId id="487" r:id="rId38"/>
    <p:sldId id="488" r:id="rId39"/>
    <p:sldId id="489" r:id="rId40"/>
    <p:sldId id="490" r:id="rId41"/>
    <p:sldId id="491" r:id="rId42"/>
    <p:sldId id="493" r:id="rId43"/>
    <p:sldId id="494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66FF99"/>
    <a:srgbClr val="99FFCC"/>
    <a:srgbClr val="FFCC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8893" autoAdjust="0"/>
  </p:normalViewPr>
  <p:slideViewPr>
    <p:cSldViewPr>
      <p:cViewPr>
        <p:scale>
          <a:sx n="69" d="100"/>
          <a:sy n="69" d="100"/>
        </p:scale>
        <p:origin x="-504" y="-204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fld id="{49BB79BD-47E4-4EAE-A313-C10EFCE45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311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fld id="{58A27FEE-1EF1-46C3-B48B-2F26B77E9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73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i="1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D668-B503-42A2-B533-11591B899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82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EC941-AD8E-42EB-A481-4EE646A10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74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AEC6-23A4-4ED0-83B3-E37FD9AEE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08BC8-E5D9-44E5-842A-99BCA19C9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2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5B3C9-59D3-487A-9D74-7176512A7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94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638ED-A1DF-465A-8284-1484BA481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8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1F30E-E5B9-4E8A-AFF1-C01E8A84D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9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8CDAC-A9A4-4C97-A6DE-9E371318A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3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8846F-E442-4D2E-9F02-430AF76E6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4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C7F50-3A34-401E-819A-80C39B5CF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F269D-CCBB-42E0-A24A-86AC52367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83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291D4-0914-4E2A-8611-DD1D661A3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12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fld id="{D3B8633C-6ACE-4B14-B04D-858E63DA6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1037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/>
                <a:endParaRPr lang="en-US" sz="2800" i="0">
                  <a:latin typeface="Arial" charset="0"/>
                </a:endParaRPr>
              </a:p>
            </p:txBody>
          </p:sp>
          <p:sp>
            <p:nvSpPr>
              <p:cNvPr id="1038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250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sz="3200" i="0">
                    <a:solidFill>
                      <a:schemeClr val="bg1"/>
                    </a:solidFill>
                    <a:latin typeface="Arial Black" pitchFamily="34" charset="0"/>
                  </a:rPr>
                  <a:t>Point-Slope Form</a:t>
                </a:r>
                <a:endParaRPr lang="en-US" i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06363"/>
            <a:ext cx="7532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200" i="0">
                <a:solidFill>
                  <a:schemeClr val="bg1"/>
                </a:solidFill>
                <a:latin typeface="Arial Black" pitchFamily="34" charset="0"/>
              </a:rPr>
              <a:t>Point-Slope Form</a:t>
            </a:r>
            <a:endParaRPr lang="en-US" sz="3200" i="0">
              <a:latin typeface="Arial Black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550025"/>
            <a:ext cx="1997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179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1942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4632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447800" y="2514600"/>
            <a:ext cx="3211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slope = 0; (3, –4)</a:t>
            </a: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572000" y="35052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533400" y="4267200"/>
            <a:ext cx="315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– (</a:t>
            </a:r>
            <a:r>
              <a:rPr lang="en-US" i="0">
                <a:solidFill>
                  <a:srgbClr val="009900"/>
                </a:solidFill>
              </a:rPr>
              <a:t>–4</a:t>
            </a:r>
            <a:r>
              <a:rPr lang="en-US" i="0"/>
              <a:t>)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 i="0">
                <a:solidFill>
                  <a:srgbClr val="FF3300"/>
                </a:solidFill>
              </a:rPr>
              <a:t>0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 i="0">
                <a:solidFill>
                  <a:srgbClr val="3333CC"/>
                </a:solidFill>
              </a:rPr>
              <a:t>3</a:t>
            </a:r>
            <a:r>
              <a:rPr lang="en-US" i="0"/>
              <a:t>)</a:t>
            </a:r>
          </a:p>
        </p:txBody>
      </p:sp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4572000" y="41148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/>
            <a:r>
              <a:rPr lang="en-US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0 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for m,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3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 for x</a:t>
            </a:r>
            <a:r>
              <a:rPr 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 and 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–4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 for y</a:t>
            </a:r>
            <a:r>
              <a:rPr 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34151" name="Rectangle 7"/>
          <p:cNvSpPr>
            <a:spLocks noChangeArrowheads="1"/>
          </p:cNvSpPr>
          <p:nvPr/>
        </p:nvSpPr>
        <p:spPr bwMode="auto">
          <a:xfrm>
            <a:off x="4572000" y="51054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/>
            <a:r>
              <a:rPr lang="en-US">
                <a:solidFill>
                  <a:srgbClr val="3333FF"/>
                </a:solidFill>
                <a:latin typeface="Arial" charset="0"/>
              </a:rPr>
              <a:t>Rewrite subtraction of negative numbers as addition.</a:t>
            </a:r>
          </a:p>
        </p:txBody>
      </p:sp>
      <p:sp>
        <p:nvSpPr>
          <p:cNvPr id="134152" name="Rectangle 8"/>
          <p:cNvSpPr>
            <a:spLocks noChangeArrowheads="1"/>
          </p:cNvSpPr>
          <p:nvPr/>
        </p:nvSpPr>
        <p:spPr bwMode="auto">
          <a:xfrm>
            <a:off x="990600" y="5257800"/>
            <a:ext cx="2738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+ 4</a:t>
            </a:r>
            <a:r>
              <a:rPr lang="en-US" b="1" i="0"/>
              <a:t> </a:t>
            </a:r>
            <a:r>
              <a:rPr lang="en-US" i="0"/>
              <a:t>= 0(</a:t>
            </a:r>
            <a:r>
              <a:rPr lang="en-US"/>
              <a:t>x </a:t>
            </a:r>
            <a:r>
              <a:rPr lang="en-US" i="0"/>
              <a:t>– 3)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52400" y="1447800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an equation in point slope form for the line with the given slope that contains the given point.</a:t>
            </a:r>
          </a:p>
        </p:txBody>
      </p:sp>
      <p:sp>
        <p:nvSpPr>
          <p:cNvPr id="134154" name="Rectangle 10"/>
          <p:cNvSpPr>
            <a:spLocks noChangeArrowheads="1"/>
          </p:cNvSpPr>
          <p:nvPr/>
        </p:nvSpPr>
        <p:spPr bwMode="auto">
          <a:xfrm>
            <a:off x="838200" y="3429000"/>
            <a:ext cx="301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/>
      <p:bldP spid="134149" grpId="0"/>
      <p:bldP spid="134150" grpId="0"/>
      <p:bldP spid="134151" grpId="0"/>
      <p:bldP spid="134152" grpId="0"/>
      <p:bldP spid="1341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914400" y="1905000"/>
            <a:ext cx="71628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0"/>
              <a:t>In Lesson 5-7, you graphed a line given its equation in slope-intercept form. You can also graph a line when given its equation in point-slope form. Start by using the equation to identify a point on the line. Then use the slope of the line to identify a second 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2A: Using Point-Slope Form to Graph</a:t>
            </a:r>
            <a:r>
              <a:rPr 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 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838200" y="2057400"/>
            <a:ext cx="289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y </a:t>
            </a:r>
            <a:r>
              <a:rPr lang="en-US" b="1" i="0"/>
              <a:t>– 1 = 2(</a:t>
            </a:r>
            <a:r>
              <a:rPr lang="en-US" b="1"/>
              <a:t>x </a:t>
            </a:r>
            <a:r>
              <a:rPr lang="en-US" b="1" i="0"/>
              <a:t>– 3)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57200" y="16002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Graph the line described by the equation.</a:t>
            </a:r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558800" y="25146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y </a:t>
            </a:r>
            <a:r>
              <a:rPr lang="en-US" i="0"/>
              <a:t>– </a:t>
            </a:r>
            <a:r>
              <a:rPr lang="en-US" i="0">
                <a:solidFill>
                  <a:srgbClr val="009900"/>
                </a:solidFill>
              </a:rPr>
              <a:t>1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 i="0">
                <a:solidFill>
                  <a:srgbClr val="FF3300"/>
                </a:solidFill>
              </a:rPr>
              <a:t>2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 i="0">
                <a:solidFill>
                  <a:srgbClr val="3333CC"/>
                </a:solidFill>
              </a:rPr>
              <a:t>3</a:t>
            </a:r>
            <a:r>
              <a:rPr lang="en-US" i="0"/>
              <a:t>) is in the form </a:t>
            </a:r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= </a:t>
            </a:r>
            <a:r>
              <a:rPr lang="en-US">
                <a:solidFill>
                  <a:srgbClr val="FF33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>
                <a:solidFill>
                  <a:srgbClr val="3333CC"/>
                </a:solidFill>
              </a:rPr>
              <a:t>x</a:t>
            </a:r>
            <a:r>
              <a:rPr lang="en-US" i="0" baseline="-25000">
                <a:solidFill>
                  <a:srgbClr val="3333CC"/>
                </a:solidFill>
              </a:rPr>
              <a:t>1</a:t>
            </a:r>
            <a:r>
              <a:rPr lang="en-US" i="0"/>
              <a:t>). 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496888" y="3352800"/>
            <a:ext cx="5370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The line contains the point (</a:t>
            </a:r>
            <a:r>
              <a:rPr lang="en-US" i="0">
                <a:solidFill>
                  <a:srgbClr val="3333CC"/>
                </a:solidFill>
              </a:rPr>
              <a:t>3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1</a:t>
            </a:r>
            <a:r>
              <a:rPr lang="en-US" i="0"/>
              <a:t>).</a:t>
            </a:r>
          </a:p>
        </p:txBody>
      </p:sp>
      <p:pic>
        <p:nvPicPr>
          <p:cNvPr id="13319" name="Picture 7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860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248" name="Oval 8"/>
          <p:cNvSpPr>
            <a:spLocks noChangeArrowheads="1"/>
          </p:cNvSpPr>
          <p:nvPr/>
        </p:nvSpPr>
        <p:spPr bwMode="auto">
          <a:xfrm>
            <a:off x="7734300" y="31242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8249" name="Oval 9"/>
          <p:cNvSpPr>
            <a:spLocks noChangeArrowheads="1"/>
          </p:cNvSpPr>
          <p:nvPr/>
        </p:nvSpPr>
        <p:spPr bwMode="auto">
          <a:xfrm>
            <a:off x="7912100" y="27305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8250" name="Rectangle 10"/>
          <p:cNvSpPr>
            <a:spLocks noChangeArrowheads="1"/>
          </p:cNvSpPr>
          <p:nvPr/>
        </p:nvSpPr>
        <p:spPr bwMode="auto">
          <a:xfrm>
            <a:off x="533400" y="502920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Step 2 </a:t>
            </a:r>
            <a:r>
              <a:rPr lang="en-US" i="0"/>
              <a:t>Count </a:t>
            </a:r>
            <a:r>
              <a:rPr lang="en-US" i="0">
                <a:solidFill>
                  <a:srgbClr val="3333CC"/>
                </a:solidFill>
              </a:rPr>
              <a:t>2 </a:t>
            </a:r>
            <a:r>
              <a:rPr lang="en-US" i="0">
                <a:solidFill>
                  <a:srgbClr val="3333FF"/>
                </a:solidFill>
              </a:rPr>
              <a:t>units up</a:t>
            </a:r>
            <a:r>
              <a:rPr lang="en-US" b="1" i="0"/>
              <a:t> </a:t>
            </a:r>
            <a:r>
              <a:rPr lang="en-US" i="0"/>
              <a:t>and </a:t>
            </a:r>
            <a:r>
              <a:rPr lang="en-US" i="0">
                <a:solidFill>
                  <a:srgbClr val="009900"/>
                </a:solidFill>
              </a:rPr>
              <a:t>1 unit right</a:t>
            </a:r>
            <a:r>
              <a:rPr lang="en-US" b="1" i="0"/>
              <a:t> </a:t>
            </a:r>
            <a:r>
              <a:rPr lang="en-US" i="0"/>
              <a:t>and plot another point.</a:t>
            </a:r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533400" y="4419600"/>
            <a:ext cx="3057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1 </a:t>
            </a:r>
            <a:r>
              <a:rPr lang="en-US" i="0"/>
              <a:t>Plot (</a:t>
            </a:r>
            <a:r>
              <a:rPr lang="en-US" i="0">
                <a:solidFill>
                  <a:srgbClr val="3333CC"/>
                </a:solidFill>
              </a:rPr>
              <a:t>3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1</a:t>
            </a:r>
            <a:r>
              <a:rPr lang="en-US" i="0"/>
              <a:t>).</a:t>
            </a: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533400" y="594360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3 </a:t>
            </a:r>
            <a:r>
              <a:rPr lang="en-US" i="0"/>
              <a:t>Draw the line connecting the two points.</a:t>
            </a:r>
          </a:p>
        </p:txBody>
      </p:sp>
      <p:sp>
        <p:nvSpPr>
          <p:cNvPr id="138253" name="Line 13"/>
          <p:cNvSpPr>
            <a:spLocks noChangeShapeType="1"/>
          </p:cNvSpPr>
          <p:nvPr/>
        </p:nvSpPr>
        <p:spPr bwMode="auto">
          <a:xfrm flipV="1">
            <a:off x="7772400" y="2743200"/>
            <a:ext cx="0" cy="381000"/>
          </a:xfrm>
          <a:prstGeom prst="line">
            <a:avLst/>
          </a:prstGeom>
          <a:noFill/>
          <a:ln w="28575">
            <a:solidFill>
              <a:srgbClr val="3333CC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8254" name="Line 14"/>
          <p:cNvSpPr>
            <a:spLocks noChangeShapeType="1"/>
          </p:cNvSpPr>
          <p:nvPr/>
        </p:nvSpPr>
        <p:spPr bwMode="auto">
          <a:xfrm>
            <a:off x="7772400" y="2768600"/>
            <a:ext cx="1524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8255" name="Line 15"/>
          <p:cNvSpPr>
            <a:spLocks noChangeShapeType="1"/>
          </p:cNvSpPr>
          <p:nvPr/>
        </p:nvSpPr>
        <p:spPr bwMode="auto">
          <a:xfrm flipH="1">
            <a:off x="7391400" y="2514600"/>
            <a:ext cx="685800" cy="1524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8256" name="Text Box 16"/>
          <p:cNvSpPr txBox="1">
            <a:spLocks noChangeArrowheads="1"/>
          </p:cNvSpPr>
          <p:nvPr/>
        </p:nvSpPr>
        <p:spPr bwMode="auto">
          <a:xfrm>
            <a:off x="6781800" y="28956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800" b="1" i="0">
                <a:solidFill>
                  <a:srgbClr val="800080"/>
                </a:solidFill>
              </a:rPr>
              <a:t>(1,3)</a:t>
            </a:r>
          </a:p>
        </p:txBody>
      </p:sp>
      <p:sp>
        <p:nvSpPr>
          <p:cNvPr id="138257" name="Text Box 17"/>
          <p:cNvSpPr txBox="1">
            <a:spLocks noChangeArrowheads="1"/>
          </p:cNvSpPr>
          <p:nvPr/>
        </p:nvSpPr>
        <p:spPr bwMode="auto">
          <a:xfrm>
            <a:off x="8228013" y="2438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800" b="1" i="0">
                <a:solidFill>
                  <a:srgbClr val="800080"/>
                </a:solidFill>
              </a:rPr>
              <a:t>(2,5)</a:t>
            </a:r>
          </a:p>
        </p:txBody>
      </p:sp>
      <p:pic>
        <p:nvPicPr>
          <p:cNvPr id="138258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0"/>
            <a:ext cx="2743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5" grpId="0"/>
      <p:bldP spid="138246" grpId="0"/>
      <p:bldP spid="138248" grpId="0" animBg="1"/>
      <p:bldP spid="138249" grpId="0" animBg="1"/>
      <p:bldP spid="138250" grpId="0"/>
      <p:bldP spid="138251" grpId="0"/>
      <p:bldP spid="138252" grpId="0"/>
      <p:bldP spid="138253" grpId="0" animBg="1"/>
      <p:bldP spid="138254" grpId="0" animBg="1"/>
      <p:bldP spid="138255" grpId="0" animBg="1"/>
      <p:bldP spid="138256" grpId="0"/>
      <p:bldP spid="1382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04800" y="15240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Graph the line described by the equation.</a:t>
            </a:r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304800" y="3733800"/>
            <a:ext cx="556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The line contains the point (</a:t>
            </a:r>
            <a:r>
              <a:rPr lang="en-US" i="0">
                <a:solidFill>
                  <a:srgbClr val="3333FF"/>
                </a:solidFill>
              </a:rPr>
              <a:t>–</a:t>
            </a:r>
            <a:r>
              <a:rPr lang="en-US" i="0">
                <a:solidFill>
                  <a:srgbClr val="3333CC"/>
                </a:solidFill>
              </a:rPr>
              <a:t>2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4</a:t>
            </a:r>
            <a:r>
              <a:rPr lang="en-US" i="0"/>
              <a:t>).</a:t>
            </a: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04800" y="5273675"/>
            <a:ext cx="670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Step 2 </a:t>
            </a:r>
            <a:r>
              <a:rPr lang="en-US" i="0"/>
              <a:t>Count </a:t>
            </a:r>
            <a:r>
              <a:rPr lang="en-US" i="0">
                <a:solidFill>
                  <a:srgbClr val="3333CC"/>
                </a:solidFill>
              </a:rPr>
              <a:t>3 units</a:t>
            </a:r>
            <a:r>
              <a:rPr lang="en-US" i="0">
                <a:solidFill>
                  <a:srgbClr val="FF3300"/>
                </a:solidFill>
              </a:rPr>
              <a:t> </a:t>
            </a:r>
            <a:r>
              <a:rPr lang="en-US" i="0">
                <a:solidFill>
                  <a:srgbClr val="3333CC"/>
                </a:solidFill>
              </a:rPr>
              <a:t>up</a:t>
            </a:r>
            <a:r>
              <a:rPr lang="en-US" b="1" i="0"/>
              <a:t> </a:t>
            </a:r>
            <a:r>
              <a:rPr lang="en-US" i="0"/>
              <a:t>and </a:t>
            </a:r>
            <a:r>
              <a:rPr lang="en-US" i="0">
                <a:solidFill>
                  <a:srgbClr val="009900"/>
                </a:solidFill>
              </a:rPr>
              <a:t>4 units right</a:t>
            </a:r>
            <a:r>
              <a:rPr lang="en-US" b="1" i="0"/>
              <a:t> </a:t>
            </a:r>
            <a:r>
              <a:rPr lang="en-US" i="0"/>
              <a:t>and plot another point.</a:t>
            </a: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304800" y="4800600"/>
            <a:ext cx="325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1 </a:t>
            </a:r>
            <a:r>
              <a:rPr lang="en-US" i="0"/>
              <a:t>Plot (</a:t>
            </a:r>
            <a:r>
              <a:rPr lang="en-US" i="0">
                <a:solidFill>
                  <a:srgbClr val="3333FF"/>
                </a:solidFill>
              </a:rPr>
              <a:t>–</a:t>
            </a:r>
            <a:r>
              <a:rPr lang="en-US" i="0">
                <a:solidFill>
                  <a:srgbClr val="3333CC"/>
                </a:solidFill>
              </a:rPr>
              <a:t>2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4</a:t>
            </a:r>
            <a:r>
              <a:rPr lang="en-US" i="0"/>
              <a:t>).</a:t>
            </a:r>
          </a:p>
        </p:txBody>
      </p:sp>
      <p:pic>
        <p:nvPicPr>
          <p:cNvPr id="14342" name="Picture 6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00025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5" name="Oval 7"/>
          <p:cNvSpPr>
            <a:spLocks noChangeArrowheads="1"/>
          </p:cNvSpPr>
          <p:nvPr/>
        </p:nvSpPr>
        <p:spPr bwMode="auto">
          <a:xfrm>
            <a:off x="8305800" y="24257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0296" name="Oval 8"/>
          <p:cNvSpPr>
            <a:spLocks noChangeArrowheads="1"/>
          </p:cNvSpPr>
          <p:nvPr/>
        </p:nvSpPr>
        <p:spPr bwMode="auto">
          <a:xfrm>
            <a:off x="7604125" y="2962275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0297" name="Text Box 9"/>
          <p:cNvSpPr txBox="1">
            <a:spLocks noChangeArrowheads="1"/>
          </p:cNvSpPr>
          <p:nvPr/>
        </p:nvSpPr>
        <p:spPr bwMode="auto">
          <a:xfrm>
            <a:off x="6705600" y="2743200"/>
            <a:ext cx="947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800" b="1" i="0">
                <a:solidFill>
                  <a:srgbClr val="800080"/>
                </a:solidFill>
              </a:rPr>
              <a:t>(-2,4)</a:t>
            </a:r>
          </a:p>
        </p:txBody>
      </p:sp>
      <p:sp>
        <p:nvSpPr>
          <p:cNvPr id="140298" name="Line 10"/>
          <p:cNvSpPr>
            <a:spLocks noChangeShapeType="1"/>
          </p:cNvSpPr>
          <p:nvPr/>
        </p:nvSpPr>
        <p:spPr bwMode="auto">
          <a:xfrm flipV="1">
            <a:off x="7639050" y="2438400"/>
            <a:ext cx="0" cy="533400"/>
          </a:xfrm>
          <a:prstGeom prst="line">
            <a:avLst/>
          </a:prstGeom>
          <a:noFill/>
          <a:ln w="28575">
            <a:solidFill>
              <a:srgbClr val="3333CC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299" name="Line 11"/>
          <p:cNvSpPr>
            <a:spLocks noChangeShapeType="1"/>
          </p:cNvSpPr>
          <p:nvPr/>
        </p:nvSpPr>
        <p:spPr bwMode="auto">
          <a:xfrm>
            <a:off x="7620000" y="2476500"/>
            <a:ext cx="685800" cy="0"/>
          </a:xfrm>
          <a:prstGeom prst="line">
            <a:avLst/>
          </a:prstGeom>
          <a:noFill/>
          <a:ln w="28575">
            <a:solidFill>
              <a:srgbClr val="0099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300" name="Text Box 12"/>
          <p:cNvSpPr txBox="1">
            <a:spLocks noChangeArrowheads="1"/>
          </p:cNvSpPr>
          <p:nvPr/>
        </p:nvSpPr>
        <p:spPr bwMode="auto">
          <a:xfrm>
            <a:off x="8305800" y="25146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800" b="1" i="0">
                <a:solidFill>
                  <a:srgbClr val="800080"/>
                </a:solidFill>
              </a:rPr>
              <a:t>(2,7)</a:t>
            </a:r>
          </a:p>
        </p:txBody>
      </p:sp>
      <p:sp>
        <p:nvSpPr>
          <p:cNvPr id="140301" name="Rectangle 13"/>
          <p:cNvSpPr>
            <a:spLocks noChangeArrowheads="1"/>
          </p:cNvSpPr>
          <p:nvPr/>
        </p:nvSpPr>
        <p:spPr bwMode="auto">
          <a:xfrm>
            <a:off x="304800" y="609600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3 </a:t>
            </a:r>
            <a:r>
              <a:rPr lang="en-US" i="0"/>
              <a:t>Draw the line connecting the two points.</a:t>
            </a:r>
          </a:p>
        </p:txBody>
      </p:sp>
      <p:sp>
        <p:nvSpPr>
          <p:cNvPr id="140302" name="Line 14"/>
          <p:cNvSpPr>
            <a:spLocks noChangeShapeType="1"/>
          </p:cNvSpPr>
          <p:nvPr/>
        </p:nvSpPr>
        <p:spPr bwMode="auto">
          <a:xfrm flipV="1">
            <a:off x="7162800" y="2228850"/>
            <a:ext cx="1485900" cy="1143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0" y="9144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2B: Using Point-Slope Form to Graph</a:t>
            </a:r>
            <a:r>
              <a:rPr 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 </a:t>
            </a:r>
          </a:p>
        </p:txBody>
      </p:sp>
      <p:pic>
        <p:nvPicPr>
          <p:cNvPr id="14352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1200"/>
            <a:ext cx="24669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04800" y="2590800"/>
            <a:ext cx="4800600" cy="1119188"/>
            <a:chOff x="384" y="1608"/>
            <a:chExt cx="3024" cy="705"/>
          </a:xfrm>
        </p:grpSpPr>
        <p:sp>
          <p:nvSpPr>
            <p:cNvPr id="14357" name="Rectangle 18"/>
            <p:cNvSpPr>
              <a:spLocks noChangeArrowheads="1"/>
            </p:cNvSpPr>
            <p:nvPr/>
          </p:nvSpPr>
          <p:spPr bwMode="auto">
            <a:xfrm>
              <a:off x="384" y="1680"/>
              <a:ext cx="3024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y </a:t>
              </a:r>
              <a:r>
                <a:rPr lang="en-US" i="0"/>
                <a:t>– </a:t>
              </a:r>
              <a:r>
                <a:rPr lang="en-US" i="0">
                  <a:solidFill>
                    <a:srgbClr val="009900"/>
                  </a:solidFill>
                </a:rPr>
                <a:t>4</a:t>
              </a:r>
              <a:r>
                <a:rPr lang="en-US" b="1" i="0"/>
                <a:t> </a:t>
              </a:r>
              <a:r>
                <a:rPr lang="en-US" i="0"/>
                <a:t>= </a:t>
              </a:r>
              <a:r>
                <a:rPr lang="en-US" i="0">
                  <a:solidFill>
                    <a:srgbClr val="FF3300"/>
                  </a:solidFill>
                </a:rPr>
                <a:t>   </a:t>
              </a:r>
              <a:r>
                <a:rPr lang="en-US" i="0"/>
                <a:t>(</a:t>
              </a:r>
              <a:r>
                <a:rPr lang="en-US"/>
                <a:t>x </a:t>
              </a:r>
              <a:r>
                <a:rPr lang="en-US" i="0"/>
                <a:t>– (</a:t>
              </a:r>
              <a:r>
                <a:rPr lang="en-US" i="0">
                  <a:solidFill>
                    <a:srgbClr val="3333FF"/>
                  </a:solidFill>
                </a:rPr>
                <a:t>–</a:t>
              </a:r>
              <a:r>
                <a:rPr lang="en-US" i="0">
                  <a:solidFill>
                    <a:srgbClr val="3333CC"/>
                  </a:solidFill>
                </a:rPr>
                <a:t>2</a:t>
              </a:r>
              <a:r>
                <a:rPr lang="en-US" i="0"/>
                <a:t>)) is in the </a:t>
              </a:r>
            </a:p>
            <a:p>
              <a:r>
                <a:rPr lang="en-US" i="0"/>
                <a:t>form </a:t>
              </a:r>
              <a:r>
                <a:rPr lang="en-US"/>
                <a:t>y </a:t>
              </a:r>
              <a:r>
                <a:rPr lang="en-US" i="0"/>
                <a:t>– </a:t>
              </a:r>
              <a:r>
                <a:rPr lang="en-US">
                  <a:solidFill>
                    <a:srgbClr val="009900"/>
                  </a:solidFill>
                </a:rPr>
                <a:t>y</a:t>
              </a:r>
              <a:r>
                <a:rPr lang="en-US" i="0" baseline="-25000">
                  <a:solidFill>
                    <a:srgbClr val="009900"/>
                  </a:solidFill>
                </a:rPr>
                <a:t>1</a:t>
              </a:r>
              <a:r>
                <a:rPr lang="en-US" i="0"/>
                <a:t>= </a:t>
              </a:r>
              <a:r>
                <a:rPr lang="en-US">
                  <a:solidFill>
                    <a:srgbClr val="FF3300"/>
                  </a:solidFill>
                </a:rPr>
                <a:t>m</a:t>
              </a:r>
              <a:r>
                <a:rPr lang="en-US" i="0"/>
                <a:t>(</a:t>
              </a:r>
              <a:r>
                <a:rPr lang="en-US"/>
                <a:t>x </a:t>
              </a:r>
              <a:r>
                <a:rPr lang="en-US" i="0"/>
                <a:t>– </a:t>
              </a:r>
              <a:r>
                <a:rPr lang="en-US">
                  <a:solidFill>
                    <a:srgbClr val="3333CC"/>
                  </a:solidFill>
                </a:rPr>
                <a:t>x</a:t>
              </a:r>
              <a:r>
                <a:rPr lang="en-US" i="0" baseline="-25000">
                  <a:solidFill>
                    <a:srgbClr val="3333CC"/>
                  </a:solidFill>
                </a:rPr>
                <a:t>1</a:t>
              </a:r>
              <a:r>
                <a:rPr lang="en-US" i="0"/>
                <a:t>). </a:t>
              </a:r>
            </a:p>
          </p:txBody>
        </p:sp>
        <p:pic>
          <p:nvPicPr>
            <p:cNvPr id="14358" name="Picture 1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608"/>
              <a:ext cx="190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27025" y="4191000"/>
            <a:ext cx="2216150" cy="619125"/>
            <a:chOff x="206" y="2640"/>
            <a:chExt cx="1396" cy="390"/>
          </a:xfrm>
        </p:grpSpPr>
        <p:sp>
          <p:nvSpPr>
            <p:cNvPr id="14355" name="Rectangle 21"/>
            <p:cNvSpPr>
              <a:spLocks noChangeArrowheads="1"/>
            </p:cNvSpPr>
            <p:nvPr/>
          </p:nvSpPr>
          <p:spPr bwMode="auto">
            <a:xfrm>
              <a:off x="206" y="2664"/>
              <a:ext cx="1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0"/>
                <a:t>slope: </a:t>
              </a:r>
              <a:r>
                <a:rPr lang="en-US">
                  <a:solidFill>
                    <a:srgbClr val="FF3300"/>
                  </a:solidFill>
                </a:rPr>
                <a:t>m</a:t>
              </a:r>
              <a:r>
                <a:rPr lang="en-US" i="0">
                  <a:solidFill>
                    <a:srgbClr val="FF3300"/>
                  </a:solidFill>
                </a:rPr>
                <a:t> =</a:t>
              </a:r>
              <a:r>
                <a:rPr lang="en-US" b="1" i="0">
                  <a:solidFill>
                    <a:srgbClr val="FF3300"/>
                  </a:solidFill>
                </a:rPr>
                <a:t> </a:t>
              </a:r>
            </a:p>
          </p:txBody>
        </p:sp>
        <p:pic>
          <p:nvPicPr>
            <p:cNvPr id="14356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2640"/>
              <a:ext cx="21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/>
      <p:bldP spid="140292" grpId="0"/>
      <p:bldP spid="140293" grpId="0"/>
      <p:bldP spid="140295" grpId="0" animBg="1"/>
      <p:bldP spid="140296" grpId="0" animBg="1"/>
      <p:bldP spid="140297" grpId="0"/>
      <p:bldP spid="140298" grpId="0" animBg="1"/>
      <p:bldP spid="140299" grpId="0" animBg="1"/>
      <p:bldP spid="140300" grpId="0"/>
      <p:bldP spid="140301" grpId="0"/>
      <p:bldP spid="14030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62000" y="15240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Graph the line described by the equation.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838200" y="2057400"/>
            <a:ext cx="294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y </a:t>
            </a:r>
            <a:r>
              <a:rPr lang="en-US" b="1" i="0"/>
              <a:t>+ 3 = 0(</a:t>
            </a:r>
            <a:r>
              <a:rPr lang="en-US" b="1"/>
              <a:t>x </a:t>
            </a:r>
            <a:r>
              <a:rPr lang="en-US" b="1" i="0"/>
              <a:t>– 4)</a:t>
            </a: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571500" y="25908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y </a:t>
            </a:r>
            <a:r>
              <a:rPr lang="en-US" i="0"/>
              <a:t>– (</a:t>
            </a:r>
            <a:r>
              <a:rPr lang="en-US" i="0">
                <a:solidFill>
                  <a:srgbClr val="009900"/>
                </a:solidFill>
              </a:rPr>
              <a:t>–3</a:t>
            </a:r>
            <a:r>
              <a:rPr lang="en-US" i="0"/>
              <a:t>)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 i="0">
                <a:solidFill>
                  <a:srgbClr val="FF3300"/>
                </a:solidFill>
              </a:rPr>
              <a:t>0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 i="0">
                <a:solidFill>
                  <a:srgbClr val="3333CC"/>
                </a:solidFill>
              </a:rPr>
              <a:t>4</a:t>
            </a:r>
            <a:r>
              <a:rPr lang="en-US" i="0"/>
              <a:t>) is in the form </a:t>
            </a:r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= </a:t>
            </a:r>
            <a:r>
              <a:rPr lang="en-US">
                <a:solidFill>
                  <a:srgbClr val="FF33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>
                <a:solidFill>
                  <a:srgbClr val="3333CC"/>
                </a:solidFill>
              </a:rPr>
              <a:t>x</a:t>
            </a:r>
            <a:r>
              <a:rPr lang="en-US" i="0" baseline="-25000">
                <a:solidFill>
                  <a:srgbClr val="3333CC"/>
                </a:solidFill>
              </a:rPr>
              <a:t>1</a:t>
            </a:r>
            <a:r>
              <a:rPr lang="en-US" i="0"/>
              <a:t>). 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573088" y="3505200"/>
            <a:ext cx="5564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The line contains the point (</a:t>
            </a:r>
            <a:r>
              <a:rPr lang="en-US" i="0">
                <a:solidFill>
                  <a:srgbClr val="3333CC"/>
                </a:solidFill>
              </a:rPr>
              <a:t>4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–3</a:t>
            </a:r>
            <a:r>
              <a:rPr lang="en-US" i="0"/>
              <a:t>).</a:t>
            </a:r>
          </a:p>
        </p:txBody>
      </p:sp>
      <p:sp>
        <p:nvSpPr>
          <p:cNvPr id="142342" name="Rectangle 6"/>
          <p:cNvSpPr>
            <a:spLocks noChangeArrowheads="1"/>
          </p:cNvSpPr>
          <p:nvPr/>
        </p:nvSpPr>
        <p:spPr bwMode="auto">
          <a:xfrm>
            <a:off x="587375" y="5045075"/>
            <a:ext cx="5778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Step 2 </a:t>
            </a:r>
            <a:r>
              <a:rPr lang="en-US" i="0"/>
              <a:t>There slope is 0. Every value of </a:t>
            </a:r>
            <a:r>
              <a:rPr lang="en-US">
                <a:solidFill>
                  <a:srgbClr val="3333CC"/>
                </a:solidFill>
              </a:rPr>
              <a:t>x</a:t>
            </a:r>
            <a:r>
              <a:rPr lang="en-US" i="0"/>
              <a:t> will be at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>
                <a:solidFill>
                  <a:srgbClr val="009900"/>
                </a:solidFill>
              </a:rPr>
              <a:t> = –3</a:t>
            </a:r>
            <a:r>
              <a:rPr lang="en-US" i="0"/>
              <a:t>.</a:t>
            </a:r>
          </a:p>
        </p:txBody>
      </p:sp>
      <p:sp>
        <p:nvSpPr>
          <p:cNvPr id="142343" name="Rectangle 7"/>
          <p:cNvSpPr>
            <a:spLocks noChangeArrowheads="1"/>
          </p:cNvSpPr>
          <p:nvPr/>
        </p:nvSpPr>
        <p:spPr bwMode="auto">
          <a:xfrm>
            <a:off x="574675" y="4495800"/>
            <a:ext cx="325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1 </a:t>
            </a:r>
            <a:r>
              <a:rPr lang="en-US" i="0"/>
              <a:t>Plot (</a:t>
            </a:r>
            <a:r>
              <a:rPr lang="en-US" i="0">
                <a:solidFill>
                  <a:srgbClr val="3333CC"/>
                </a:solidFill>
              </a:rPr>
              <a:t>4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–3</a:t>
            </a:r>
            <a:r>
              <a:rPr lang="en-US" i="0"/>
              <a:t>).</a:t>
            </a:r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609600" y="3962400"/>
            <a:ext cx="2290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slope: </a:t>
            </a:r>
            <a:r>
              <a:rPr lang="en-US">
                <a:solidFill>
                  <a:srgbClr val="FF3300"/>
                </a:solidFill>
              </a:rPr>
              <a:t>m</a:t>
            </a:r>
            <a:r>
              <a:rPr lang="en-US" i="0">
                <a:solidFill>
                  <a:srgbClr val="FF3300"/>
                </a:solidFill>
              </a:rPr>
              <a:t> = 0</a:t>
            </a:r>
            <a:r>
              <a:rPr lang="en-US" b="1" i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42345" name="Rectangle 9"/>
          <p:cNvSpPr>
            <a:spLocks noChangeArrowheads="1"/>
          </p:cNvSpPr>
          <p:nvPr/>
        </p:nvSpPr>
        <p:spPr bwMode="auto">
          <a:xfrm>
            <a:off x="587375" y="5943600"/>
            <a:ext cx="695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3 </a:t>
            </a:r>
            <a:r>
              <a:rPr lang="en-US" i="0"/>
              <a:t>Draw the line connecting the points.</a:t>
            </a:r>
          </a:p>
        </p:txBody>
      </p:sp>
      <p:pic>
        <p:nvPicPr>
          <p:cNvPr id="15370" name="Picture 10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438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2347" name="Oval 11"/>
          <p:cNvSpPr>
            <a:spLocks noChangeArrowheads="1"/>
          </p:cNvSpPr>
          <p:nvPr/>
        </p:nvSpPr>
        <p:spPr bwMode="auto">
          <a:xfrm>
            <a:off x="7988300" y="4165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2348" name="Oval 12"/>
          <p:cNvSpPr>
            <a:spLocks noChangeArrowheads="1"/>
          </p:cNvSpPr>
          <p:nvPr/>
        </p:nvSpPr>
        <p:spPr bwMode="auto">
          <a:xfrm>
            <a:off x="7162800" y="4165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2349" name="Oval 13"/>
          <p:cNvSpPr>
            <a:spLocks noChangeArrowheads="1"/>
          </p:cNvSpPr>
          <p:nvPr/>
        </p:nvSpPr>
        <p:spPr bwMode="auto">
          <a:xfrm>
            <a:off x="6629400" y="4165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2350" name="Oval 14"/>
          <p:cNvSpPr>
            <a:spLocks noChangeArrowheads="1"/>
          </p:cNvSpPr>
          <p:nvPr/>
        </p:nvSpPr>
        <p:spPr bwMode="auto">
          <a:xfrm>
            <a:off x="8229600" y="4165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2351" name="Line 15"/>
          <p:cNvSpPr>
            <a:spLocks noChangeShapeType="1"/>
          </p:cNvSpPr>
          <p:nvPr/>
        </p:nvSpPr>
        <p:spPr bwMode="auto">
          <a:xfrm>
            <a:off x="6477000" y="4200525"/>
            <a:ext cx="2133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0" y="9144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2C: Using Point-Slope Form to Graph</a:t>
            </a:r>
            <a:r>
              <a:rPr 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0" grpId="0"/>
      <p:bldP spid="142341" grpId="0"/>
      <p:bldP spid="142342" grpId="0"/>
      <p:bldP spid="142343" grpId="0"/>
      <p:bldP spid="142344" grpId="0"/>
      <p:bldP spid="142345" grpId="0"/>
      <p:bldP spid="142347" grpId="0" animBg="1"/>
      <p:bldP spid="142348" grpId="0" animBg="1"/>
      <p:bldP spid="142349" grpId="0" animBg="1"/>
      <p:bldP spid="142350" grpId="0" animBg="1"/>
      <p:bldP spid="14235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914400" y="1828800"/>
            <a:ext cx="294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y </a:t>
            </a:r>
            <a:r>
              <a:rPr lang="en-US" b="1" i="0"/>
              <a:t>+ 2 = –(</a:t>
            </a:r>
            <a:r>
              <a:rPr lang="en-US" b="1"/>
              <a:t>x </a:t>
            </a:r>
            <a:r>
              <a:rPr lang="en-US" b="1" i="0"/>
              <a:t>– 2)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865188" y="1447800"/>
            <a:ext cx="728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Graph the line described by the equation.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533400" y="23622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y </a:t>
            </a:r>
            <a:r>
              <a:rPr lang="en-US" i="0"/>
              <a:t>– (</a:t>
            </a:r>
            <a:r>
              <a:rPr lang="en-US" i="0">
                <a:solidFill>
                  <a:srgbClr val="009900"/>
                </a:solidFill>
              </a:rPr>
              <a:t>–2</a:t>
            </a:r>
            <a:r>
              <a:rPr lang="en-US" i="0"/>
              <a:t>)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 i="0">
                <a:solidFill>
                  <a:srgbClr val="FF3300"/>
                </a:solidFill>
              </a:rPr>
              <a:t>–1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− </a:t>
            </a:r>
            <a:r>
              <a:rPr lang="en-US" i="0">
                <a:solidFill>
                  <a:srgbClr val="3333CC"/>
                </a:solidFill>
              </a:rPr>
              <a:t>2</a:t>
            </a:r>
            <a:r>
              <a:rPr lang="en-US" i="0"/>
              <a:t>) is in the form </a:t>
            </a:r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 </a:t>
            </a:r>
            <a:r>
              <a:rPr lang="en-US" i="0"/>
              <a:t>= </a:t>
            </a:r>
            <a:r>
              <a:rPr lang="en-US">
                <a:solidFill>
                  <a:srgbClr val="FF33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>
                <a:solidFill>
                  <a:srgbClr val="3333CC"/>
                </a:solidFill>
              </a:rPr>
              <a:t>x</a:t>
            </a:r>
            <a:r>
              <a:rPr lang="en-US" i="0" baseline="-25000">
                <a:solidFill>
                  <a:srgbClr val="3333CC"/>
                </a:solidFill>
              </a:rPr>
              <a:t>1</a:t>
            </a:r>
            <a:r>
              <a:rPr lang="en-US" i="0"/>
              <a:t>). </a:t>
            </a:r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457200" y="3276600"/>
            <a:ext cx="556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The line contains the point (</a:t>
            </a:r>
            <a:r>
              <a:rPr lang="en-US" i="0">
                <a:solidFill>
                  <a:srgbClr val="3333CC"/>
                </a:solidFill>
              </a:rPr>
              <a:t>2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–2</a:t>
            </a:r>
            <a:r>
              <a:rPr lang="en-US" i="0"/>
              <a:t>).</a:t>
            </a:r>
          </a:p>
        </p:txBody>
      </p: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457200" y="4343400"/>
            <a:ext cx="325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1 </a:t>
            </a:r>
            <a:r>
              <a:rPr lang="en-US" i="0"/>
              <a:t>Plot (</a:t>
            </a:r>
            <a:r>
              <a:rPr lang="en-US" i="0">
                <a:solidFill>
                  <a:srgbClr val="3333CC"/>
                </a:solidFill>
              </a:rPr>
              <a:t>2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–2</a:t>
            </a:r>
            <a:r>
              <a:rPr lang="en-US" i="0"/>
              <a:t>).</a:t>
            </a: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469900" y="5791200"/>
            <a:ext cx="695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3 </a:t>
            </a:r>
            <a:r>
              <a:rPr lang="en-US" i="0"/>
              <a:t>Draw the line connecting the points.</a:t>
            </a:r>
          </a:p>
        </p:txBody>
      </p:sp>
      <p:sp>
        <p:nvSpPr>
          <p:cNvPr id="144393" name="Rectangle 9"/>
          <p:cNvSpPr>
            <a:spLocks noChangeArrowheads="1"/>
          </p:cNvSpPr>
          <p:nvPr/>
        </p:nvSpPr>
        <p:spPr bwMode="auto">
          <a:xfrm>
            <a:off x="469900" y="4953000"/>
            <a:ext cx="5778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Step 2 </a:t>
            </a:r>
            <a:r>
              <a:rPr lang="en-US" i="0"/>
              <a:t>Count </a:t>
            </a:r>
            <a:r>
              <a:rPr lang="en-US" i="0">
                <a:solidFill>
                  <a:srgbClr val="3333CC"/>
                </a:solidFill>
              </a:rPr>
              <a:t>1 unit</a:t>
            </a:r>
            <a:r>
              <a:rPr lang="en-US" i="0">
                <a:solidFill>
                  <a:srgbClr val="FF3300"/>
                </a:solidFill>
              </a:rPr>
              <a:t> </a:t>
            </a:r>
            <a:r>
              <a:rPr lang="en-US" i="0">
                <a:solidFill>
                  <a:srgbClr val="3333CC"/>
                </a:solidFill>
              </a:rPr>
              <a:t>down</a:t>
            </a:r>
            <a:r>
              <a:rPr lang="en-US" b="1" i="0"/>
              <a:t> </a:t>
            </a:r>
            <a:r>
              <a:rPr lang="en-US" i="0"/>
              <a:t>and </a:t>
            </a:r>
            <a:r>
              <a:rPr lang="en-US" i="0">
                <a:solidFill>
                  <a:srgbClr val="009900"/>
                </a:solidFill>
              </a:rPr>
              <a:t>1 unit right</a:t>
            </a:r>
            <a:r>
              <a:rPr lang="en-US" b="1" i="0"/>
              <a:t> </a:t>
            </a:r>
            <a:r>
              <a:rPr lang="en-US" i="0"/>
              <a:t>and plot another point.</a:t>
            </a:r>
          </a:p>
        </p:txBody>
      </p:sp>
      <p:pic>
        <p:nvPicPr>
          <p:cNvPr id="16394" name="Picture 10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21717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395" name="Oval 11"/>
          <p:cNvSpPr>
            <a:spLocks noChangeArrowheads="1"/>
          </p:cNvSpPr>
          <p:nvPr/>
        </p:nvSpPr>
        <p:spPr bwMode="auto">
          <a:xfrm>
            <a:off x="7639050" y="390525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4396" name="Oval 12"/>
          <p:cNvSpPr>
            <a:spLocks noChangeArrowheads="1"/>
          </p:cNvSpPr>
          <p:nvPr/>
        </p:nvSpPr>
        <p:spPr bwMode="auto">
          <a:xfrm>
            <a:off x="7524750" y="379095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4397" name="Line 13"/>
          <p:cNvSpPr>
            <a:spLocks noChangeShapeType="1"/>
          </p:cNvSpPr>
          <p:nvPr/>
        </p:nvSpPr>
        <p:spPr bwMode="auto">
          <a:xfrm>
            <a:off x="7038975" y="3352800"/>
            <a:ext cx="1143000" cy="10334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4439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3676650"/>
            <a:ext cx="3067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4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9" grpId="0"/>
      <p:bldP spid="144390" grpId="0"/>
      <p:bldP spid="144391" grpId="0"/>
      <p:bldP spid="144392" grpId="0"/>
      <p:bldP spid="144393" grpId="0"/>
      <p:bldP spid="144395" grpId="0" animBg="1"/>
      <p:bldP spid="144396" grpId="0" animBg="1"/>
      <p:bldP spid="14439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65188" y="1447800"/>
            <a:ext cx="728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Graph the line described by the equation.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914400" y="1905000"/>
            <a:ext cx="3162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y </a:t>
            </a:r>
            <a:r>
              <a:rPr lang="en-US" b="1" i="0"/>
              <a:t>+ 3 = –2(</a:t>
            </a:r>
            <a:r>
              <a:rPr lang="en-US" b="1"/>
              <a:t>x </a:t>
            </a:r>
            <a:r>
              <a:rPr lang="en-US" b="1" i="0"/>
              <a:t>– 1)</a:t>
            </a:r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571500" y="24384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y </a:t>
            </a:r>
            <a:r>
              <a:rPr lang="en-US" i="0"/>
              <a:t>– (</a:t>
            </a:r>
            <a:r>
              <a:rPr lang="en-US" i="0">
                <a:solidFill>
                  <a:srgbClr val="009900"/>
                </a:solidFill>
              </a:rPr>
              <a:t>–3</a:t>
            </a:r>
            <a:r>
              <a:rPr lang="en-US" i="0"/>
              <a:t>)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 i="0">
                <a:solidFill>
                  <a:srgbClr val="FF3300"/>
                </a:solidFill>
              </a:rPr>
              <a:t>–2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− </a:t>
            </a:r>
            <a:r>
              <a:rPr lang="en-US" i="0">
                <a:solidFill>
                  <a:srgbClr val="3333CC"/>
                </a:solidFill>
              </a:rPr>
              <a:t>1</a:t>
            </a:r>
            <a:r>
              <a:rPr lang="en-US" i="0"/>
              <a:t>) is in the form </a:t>
            </a:r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= </a:t>
            </a:r>
            <a:r>
              <a:rPr lang="en-US">
                <a:solidFill>
                  <a:srgbClr val="FF33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>
                <a:solidFill>
                  <a:srgbClr val="3333CC"/>
                </a:solidFill>
              </a:rPr>
              <a:t>x</a:t>
            </a:r>
            <a:r>
              <a:rPr lang="en-US" i="0" baseline="-25000">
                <a:solidFill>
                  <a:srgbClr val="3333CC"/>
                </a:solidFill>
              </a:rPr>
              <a:t>1</a:t>
            </a:r>
            <a:r>
              <a:rPr lang="en-US" i="0"/>
              <a:t>). </a:t>
            </a:r>
          </a:p>
        </p:txBody>
      </p:sp>
      <p:sp>
        <p:nvSpPr>
          <p:cNvPr id="146438" name="Rectangle 6"/>
          <p:cNvSpPr>
            <a:spLocks noChangeArrowheads="1"/>
          </p:cNvSpPr>
          <p:nvPr/>
        </p:nvSpPr>
        <p:spPr bwMode="auto">
          <a:xfrm>
            <a:off x="573088" y="3276600"/>
            <a:ext cx="5564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The line contains the point (</a:t>
            </a:r>
            <a:r>
              <a:rPr lang="en-US" i="0">
                <a:solidFill>
                  <a:srgbClr val="3333CC"/>
                </a:solidFill>
              </a:rPr>
              <a:t>1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–3</a:t>
            </a:r>
            <a:r>
              <a:rPr lang="en-US" i="0"/>
              <a:t>).</a:t>
            </a:r>
          </a:p>
        </p:txBody>
      </p:sp>
      <p:sp>
        <p:nvSpPr>
          <p:cNvPr id="146439" name="Rectangle 7"/>
          <p:cNvSpPr>
            <a:spLocks noChangeArrowheads="1"/>
          </p:cNvSpPr>
          <p:nvPr/>
        </p:nvSpPr>
        <p:spPr bwMode="auto">
          <a:xfrm>
            <a:off x="619125" y="3810000"/>
            <a:ext cx="2484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slope: </a:t>
            </a:r>
            <a:r>
              <a:rPr lang="en-US">
                <a:solidFill>
                  <a:srgbClr val="FF3300"/>
                </a:solidFill>
              </a:rPr>
              <a:t>m</a:t>
            </a:r>
            <a:r>
              <a:rPr lang="en-US" i="0">
                <a:solidFill>
                  <a:srgbClr val="FF3300"/>
                </a:solidFill>
              </a:rPr>
              <a:t> = –2</a:t>
            </a:r>
            <a:r>
              <a:rPr lang="en-US" b="1" i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46440" name="Rectangle 8"/>
          <p:cNvSpPr>
            <a:spLocks noChangeArrowheads="1"/>
          </p:cNvSpPr>
          <p:nvPr/>
        </p:nvSpPr>
        <p:spPr bwMode="auto">
          <a:xfrm>
            <a:off x="685800" y="4343400"/>
            <a:ext cx="325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1 </a:t>
            </a:r>
            <a:r>
              <a:rPr lang="en-US" i="0"/>
              <a:t>Plot (</a:t>
            </a:r>
            <a:r>
              <a:rPr lang="en-US" i="0">
                <a:solidFill>
                  <a:srgbClr val="3333CC"/>
                </a:solidFill>
              </a:rPr>
              <a:t>1</a:t>
            </a:r>
            <a:r>
              <a:rPr lang="en-US" i="0"/>
              <a:t>, </a:t>
            </a:r>
            <a:r>
              <a:rPr lang="en-US" i="0">
                <a:solidFill>
                  <a:srgbClr val="009900"/>
                </a:solidFill>
              </a:rPr>
              <a:t>–3</a:t>
            </a:r>
            <a:r>
              <a:rPr lang="en-US" i="0"/>
              <a:t>).</a:t>
            </a:r>
          </a:p>
        </p:txBody>
      </p:sp>
      <p:sp>
        <p:nvSpPr>
          <p:cNvPr id="146441" name="Rectangle 9"/>
          <p:cNvSpPr>
            <a:spLocks noChangeArrowheads="1"/>
          </p:cNvSpPr>
          <p:nvPr/>
        </p:nvSpPr>
        <p:spPr bwMode="auto">
          <a:xfrm>
            <a:off x="698500" y="4953000"/>
            <a:ext cx="5778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Step 2 </a:t>
            </a:r>
            <a:r>
              <a:rPr lang="en-US" i="0"/>
              <a:t>Count </a:t>
            </a:r>
            <a:r>
              <a:rPr lang="en-US" i="0">
                <a:solidFill>
                  <a:srgbClr val="3333CC"/>
                </a:solidFill>
              </a:rPr>
              <a:t>2 units up</a:t>
            </a:r>
            <a:r>
              <a:rPr lang="en-US" b="1" i="0"/>
              <a:t> </a:t>
            </a:r>
            <a:r>
              <a:rPr lang="en-US" i="0"/>
              <a:t>and </a:t>
            </a:r>
            <a:r>
              <a:rPr lang="en-US" i="0">
                <a:solidFill>
                  <a:srgbClr val="009900"/>
                </a:solidFill>
              </a:rPr>
              <a:t>1 unit left</a:t>
            </a:r>
            <a:r>
              <a:rPr lang="en-US" b="1" i="0"/>
              <a:t> </a:t>
            </a:r>
            <a:r>
              <a:rPr lang="en-US" i="0"/>
              <a:t>and plot another point.</a:t>
            </a:r>
          </a:p>
        </p:txBody>
      </p:sp>
      <p:pic>
        <p:nvPicPr>
          <p:cNvPr id="17418" name="Picture 10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21717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43" name="Oval 11"/>
          <p:cNvSpPr>
            <a:spLocks noChangeArrowheads="1"/>
          </p:cNvSpPr>
          <p:nvPr/>
        </p:nvSpPr>
        <p:spPr bwMode="auto">
          <a:xfrm>
            <a:off x="7442200" y="38354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6444" name="Oval 12"/>
          <p:cNvSpPr>
            <a:spLocks noChangeArrowheads="1"/>
          </p:cNvSpPr>
          <p:nvPr/>
        </p:nvSpPr>
        <p:spPr bwMode="auto">
          <a:xfrm>
            <a:off x="7721600" y="4419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6445" name="Text Box 13"/>
          <p:cNvSpPr txBox="1">
            <a:spLocks noChangeArrowheads="1"/>
          </p:cNvSpPr>
          <p:nvPr/>
        </p:nvSpPr>
        <p:spPr bwMode="auto">
          <a:xfrm>
            <a:off x="7815263" y="4281488"/>
            <a:ext cx="947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800" b="1" i="0">
                <a:solidFill>
                  <a:srgbClr val="800080"/>
                </a:solidFill>
              </a:rPr>
              <a:t>(1,-3)</a:t>
            </a:r>
          </a:p>
        </p:txBody>
      </p:sp>
      <p:sp>
        <p:nvSpPr>
          <p:cNvPr id="146446" name="Text Box 14"/>
          <p:cNvSpPr txBox="1">
            <a:spLocks noChangeArrowheads="1"/>
          </p:cNvSpPr>
          <p:nvPr/>
        </p:nvSpPr>
        <p:spPr bwMode="auto">
          <a:xfrm>
            <a:off x="6553200" y="3733800"/>
            <a:ext cx="947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800" b="1" i="0">
                <a:solidFill>
                  <a:srgbClr val="800080"/>
                </a:solidFill>
              </a:rPr>
              <a:t>(0,-1)</a:t>
            </a:r>
          </a:p>
        </p:txBody>
      </p:sp>
      <p:sp>
        <p:nvSpPr>
          <p:cNvPr id="146447" name="Rectangle 15"/>
          <p:cNvSpPr>
            <a:spLocks noChangeArrowheads="1"/>
          </p:cNvSpPr>
          <p:nvPr/>
        </p:nvSpPr>
        <p:spPr bwMode="auto">
          <a:xfrm>
            <a:off x="698500" y="5791200"/>
            <a:ext cx="695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3 </a:t>
            </a:r>
            <a:r>
              <a:rPr lang="en-US" i="0"/>
              <a:t>Draw the line connecting the points.</a:t>
            </a:r>
          </a:p>
        </p:txBody>
      </p:sp>
      <p:sp>
        <p:nvSpPr>
          <p:cNvPr id="146448" name="Line 16"/>
          <p:cNvSpPr>
            <a:spLocks noChangeShapeType="1"/>
          </p:cNvSpPr>
          <p:nvPr/>
        </p:nvSpPr>
        <p:spPr bwMode="auto">
          <a:xfrm>
            <a:off x="7099300" y="3048000"/>
            <a:ext cx="762000" cy="1600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4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4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4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7" grpId="0"/>
      <p:bldP spid="146438" grpId="0"/>
      <p:bldP spid="146439" grpId="0"/>
      <p:bldP spid="146440" grpId="0"/>
      <p:bldP spid="146441" grpId="0"/>
      <p:bldP spid="146443" grpId="0" animBg="1"/>
      <p:bldP spid="146444" grpId="0" animBg="1"/>
      <p:bldP spid="146445" grpId="0"/>
      <p:bldP spid="146446" grpId="0"/>
      <p:bldP spid="146447" grpId="0"/>
      <p:bldP spid="14644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-76200" y="14478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the equation that describes each line in slope-intercept form.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3A: Writing Linear Equations in Slope-Intercept Form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584575" y="1819275"/>
            <a:ext cx="566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Slope = 3, (–1, 4) is on the line.</a:t>
            </a:r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304800" y="23622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Write the equation in point-slope form:</a:t>
            </a:r>
            <a:endParaRPr lang="en-US" b="1" i="0"/>
          </a:p>
        </p:txBody>
      </p:sp>
      <p:sp>
        <p:nvSpPr>
          <p:cNvPr id="148486" name="Text Box 6"/>
          <p:cNvSpPr txBox="1">
            <a:spLocks noChangeArrowheads="1"/>
          </p:cNvSpPr>
          <p:nvPr/>
        </p:nvSpPr>
        <p:spPr bwMode="auto">
          <a:xfrm>
            <a:off x="1447800" y="3352800"/>
            <a:ext cx="315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 i="0">
                <a:solidFill>
                  <a:srgbClr val="009900"/>
                </a:solidFill>
              </a:rPr>
              <a:t>4</a:t>
            </a:r>
            <a:r>
              <a:rPr lang="en-US" i="0"/>
              <a:t> = </a:t>
            </a:r>
            <a:r>
              <a:rPr lang="en-US" i="0">
                <a:solidFill>
                  <a:srgbClr val="FF0000"/>
                </a:solidFill>
              </a:rPr>
              <a:t>3</a:t>
            </a:r>
            <a:r>
              <a:rPr lang="en-US" i="0"/>
              <a:t>[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 i="0">
                <a:solidFill>
                  <a:srgbClr val="3333FF"/>
                </a:solidFill>
              </a:rPr>
              <a:t>(–1)</a:t>
            </a:r>
            <a:r>
              <a:rPr lang="en-US" i="0"/>
              <a:t>]</a:t>
            </a:r>
          </a:p>
        </p:txBody>
      </p:sp>
      <p:sp>
        <p:nvSpPr>
          <p:cNvPr id="148487" name="Text Box 7"/>
          <p:cNvSpPr txBox="1">
            <a:spLocks noChangeArrowheads="1"/>
          </p:cNvSpPr>
          <p:nvPr/>
        </p:nvSpPr>
        <p:spPr bwMode="auto">
          <a:xfrm>
            <a:off x="304800" y="3749675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55713" indent="-12557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Write the equation in slope-intercept form by solving for </a:t>
            </a:r>
            <a:r>
              <a:rPr lang="en-US"/>
              <a:t>y.</a:t>
            </a:r>
            <a:endParaRPr lang="en-US" b="1" i="0"/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1600200" y="4724400"/>
            <a:ext cx="274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</a:t>
            </a:r>
            <a:r>
              <a:rPr lang="en-US"/>
              <a:t> </a:t>
            </a:r>
            <a:r>
              <a:rPr lang="en-US" i="0"/>
              <a:t>4 = 3(</a:t>
            </a:r>
            <a:r>
              <a:rPr lang="en-US"/>
              <a:t>x + </a:t>
            </a:r>
            <a:r>
              <a:rPr lang="en-US" i="0"/>
              <a:t>1)</a:t>
            </a:r>
          </a:p>
        </p:txBody>
      </p:sp>
      <p:sp>
        <p:nvSpPr>
          <p:cNvPr id="148489" name="Text Box 9"/>
          <p:cNvSpPr txBox="1">
            <a:spLocks noChangeArrowheads="1"/>
          </p:cNvSpPr>
          <p:nvPr/>
        </p:nvSpPr>
        <p:spPr bwMode="auto">
          <a:xfrm>
            <a:off x="4330700" y="4391025"/>
            <a:ext cx="46482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Rewrite subtraction of negative numbers as addition.</a:t>
            </a:r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4343400" y="5065713"/>
            <a:ext cx="42672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Distribute 3 on the right side.</a:t>
            </a:r>
          </a:p>
        </p:txBody>
      </p:sp>
      <p:sp>
        <p:nvSpPr>
          <p:cNvPr id="18443" name="Arc 11"/>
          <p:cNvSpPr>
            <a:spLocks/>
          </p:cNvSpPr>
          <p:nvPr/>
        </p:nvSpPr>
        <p:spPr bwMode="auto">
          <a:xfrm>
            <a:off x="3063875" y="4800600"/>
            <a:ext cx="914400" cy="914400"/>
          </a:xfrm>
          <a:custGeom>
            <a:avLst/>
            <a:gdLst>
              <a:gd name="T0" fmla="*/ 0 w 21600"/>
              <a:gd name="T1" fmla="*/ 0 h 21600"/>
              <a:gd name="T2" fmla="*/ 38709600 w 21600"/>
              <a:gd name="T3" fmla="*/ 38709600 h 21600"/>
              <a:gd name="T4" fmla="*/ 0 w 21600"/>
              <a:gd name="T5" fmla="*/ 38709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173413" y="4572000"/>
            <a:ext cx="804862" cy="681038"/>
            <a:chOff x="2277" y="2448"/>
            <a:chExt cx="507" cy="429"/>
          </a:xfrm>
        </p:grpSpPr>
        <p:sp>
          <p:nvSpPr>
            <p:cNvPr id="18453" name="Arc 13"/>
            <p:cNvSpPr>
              <a:spLocks/>
            </p:cNvSpPr>
            <p:nvPr/>
          </p:nvSpPr>
          <p:spPr bwMode="auto">
            <a:xfrm rot="12028755" flipV="1">
              <a:off x="2277" y="2448"/>
              <a:ext cx="507" cy="241"/>
            </a:xfrm>
            <a:custGeom>
              <a:avLst/>
              <a:gdLst>
                <a:gd name="T0" fmla="*/ 0 w 33863"/>
                <a:gd name="T1" fmla="*/ 0 h 22441"/>
                <a:gd name="T2" fmla="*/ 8 w 33863"/>
                <a:gd name="T3" fmla="*/ 3 h 22441"/>
                <a:gd name="T4" fmla="*/ 3 w 33863"/>
                <a:gd name="T5" fmla="*/ 2 h 22441"/>
                <a:gd name="T6" fmla="*/ 0 60000 65536"/>
                <a:gd name="T7" fmla="*/ 0 60000 65536"/>
                <a:gd name="T8" fmla="*/ 0 60000 65536"/>
                <a:gd name="T9" fmla="*/ 0 w 33863"/>
                <a:gd name="T10" fmla="*/ 0 h 22441"/>
                <a:gd name="T11" fmla="*/ 33863 w 33863"/>
                <a:gd name="T12" fmla="*/ 22441 h 22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63" h="22441" fill="none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1880"/>
                    <a:pt x="33857" y="22160"/>
                    <a:pt x="33846" y="22440"/>
                  </a:cubicBezTo>
                </a:path>
                <a:path w="33863" h="22441" stroke="0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1880"/>
                    <a:pt x="33857" y="22160"/>
                    <a:pt x="33846" y="22440"/>
                  </a:cubicBezTo>
                  <a:lnTo>
                    <a:pt x="12263" y="21600"/>
                  </a:lnTo>
                  <a:lnTo>
                    <a:pt x="0" y="3818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54" name="Arc 14"/>
            <p:cNvSpPr>
              <a:spLocks/>
            </p:cNvSpPr>
            <p:nvPr/>
          </p:nvSpPr>
          <p:spPr bwMode="auto">
            <a:xfrm rot="-1106097">
              <a:off x="2295" y="2541"/>
              <a:ext cx="144" cy="336"/>
            </a:xfrm>
            <a:custGeom>
              <a:avLst/>
              <a:gdLst>
                <a:gd name="T0" fmla="*/ 0 w 16460"/>
                <a:gd name="T1" fmla="*/ 0 h 21361"/>
                <a:gd name="T2" fmla="*/ 1 w 16460"/>
                <a:gd name="T3" fmla="*/ 2 h 21361"/>
                <a:gd name="T4" fmla="*/ 0 w 16460"/>
                <a:gd name="T5" fmla="*/ 5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48495" name="Text Box 15"/>
          <p:cNvSpPr txBox="1">
            <a:spLocks noChangeArrowheads="1"/>
          </p:cNvSpPr>
          <p:nvPr/>
        </p:nvSpPr>
        <p:spPr bwMode="auto">
          <a:xfrm>
            <a:off x="1628775" y="5213350"/>
            <a:ext cx="2465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4 = 3</a:t>
            </a:r>
            <a:r>
              <a:rPr lang="en-US"/>
              <a:t>x</a:t>
            </a:r>
            <a:r>
              <a:rPr lang="en-US" i="0"/>
              <a:t> + 3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08150" y="5581650"/>
            <a:ext cx="2425700" cy="457200"/>
            <a:chOff x="1268" y="3516"/>
            <a:chExt cx="1528" cy="288"/>
          </a:xfrm>
        </p:grpSpPr>
        <p:sp>
          <p:nvSpPr>
            <p:cNvPr id="18450" name="Text Box 17"/>
            <p:cNvSpPr txBox="1">
              <a:spLocks noChangeArrowheads="1"/>
            </p:cNvSpPr>
            <p:nvPr/>
          </p:nvSpPr>
          <p:spPr bwMode="auto">
            <a:xfrm>
              <a:off x="1306" y="3516"/>
              <a:ext cx="1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FF3300"/>
                  </a:solidFill>
                </a:rPr>
                <a:t> + 4         + 4</a:t>
              </a:r>
            </a:p>
          </p:txBody>
        </p:sp>
        <p:sp>
          <p:nvSpPr>
            <p:cNvPr id="18451" name="Line 18"/>
            <p:cNvSpPr>
              <a:spLocks noChangeShapeType="1"/>
            </p:cNvSpPr>
            <p:nvPr/>
          </p:nvSpPr>
          <p:spPr bwMode="auto">
            <a:xfrm>
              <a:off x="1268" y="3792"/>
              <a:ext cx="53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2" name="Line 19"/>
            <p:cNvSpPr>
              <a:spLocks noChangeShapeType="1"/>
            </p:cNvSpPr>
            <p:nvPr/>
          </p:nvSpPr>
          <p:spPr bwMode="auto">
            <a:xfrm>
              <a:off x="2016" y="3792"/>
              <a:ext cx="712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48500" name="Text Box 20"/>
          <p:cNvSpPr txBox="1">
            <a:spLocks noChangeArrowheads="1"/>
          </p:cNvSpPr>
          <p:nvPr/>
        </p:nvSpPr>
        <p:spPr bwMode="auto">
          <a:xfrm>
            <a:off x="2286000" y="6096000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</a:t>
            </a:r>
            <a:r>
              <a:rPr lang="en-US" i="0"/>
              <a:t> = 3</a:t>
            </a:r>
            <a:r>
              <a:rPr lang="en-US"/>
              <a:t>x </a:t>
            </a:r>
            <a:r>
              <a:rPr lang="en-US" i="0"/>
              <a:t>+</a:t>
            </a:r>
            <a:r>
              <a:rPr lang="en-US"/>
              <a:t> </a:t>
            </a:r>
            <a:r>
              <a:rPr lang="en-US" i="0"/>
              <a:t>7</a:t>
            </a:r>
          </a:p>
        </p:txBody>
      </p:sp>
      <p:sp>
        <p:nvSpPr>
          <p:cNvPr id="148501" name="Text Box 21"/>
          <p:cNvSpPr txBox="1">
            <a:spLocks noChangeArrowheads="1"/>
          </p:cNvSpPr>
          <p:nvPr/>
        </p:nvSpPr>
        <p:spPr bwMode="auto">
          <a:xfrm>
            <a:off x="4356100" y="5903913"/>
            <a:ext cx="42672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Add 4 to both sides.</a:t>
            </a:r>
          </a:p>
        </p:txBody>
      </p:sp>
      <p:sp>
        <p:nvSpPr>
          <p:cNvPr id="148502" name="Text Box 22"/>
          <p:cNvSpPr txBox="1">
            <a:spLocks noChangeArrowheads="1"/>
          </p:cNvSpPr>
          <p:nvPr/>
        </p:nvSpPr>
        <p:spPr bwMode="auto">
          <a:xfrm>
            <a:off x="1295400" y="2819400"/>
            <a:ext cx="302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 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4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4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4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4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4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5" grpId="0"/>
      <p:bldP spid="148486" grpId="0"/>
      <p:bldP spid="148487" grpId="0"/>
      <p:bldP spid="148488" grpId="0"/>
      <p:bldP spid="148489" grpId="0"/>
      <p:bldP spid="148490" grpId="0"/>
      <p:bldP spid="148495" grpId="0"/>
      <p:bldP spid="148500" grpId="0"/>
      <p:bldP spid="148501" grpId="0"/>
      <p:bldP spid="14850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42950" y="2286000"/>
            <a:ext cx="320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(2, –3) and (4, 1)</a:t>
            </a:r>
          </a:p>
        </p:txBody>
      </p:sp>
      <p:sp>
        <p:nvSpPr>
          <p:cNvPr id="150531" name="Text Box 3"/>
          <p:cNvSpPr txBox="1">
            <a:spLocks noChangeArrowheads="1"/>
          </p:cNvSpPr>
          <p:nvPr/>
        </p:nvSpPr>
        <p:spPr bwMode="auto">
          <a:xfrm>
            <a:off x="762000" y="2774950"/>
            <a:ext cx="364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</a:t>
            </a:r>
            <a:r>
              <a:rPr lang="en-US" i="0"/>
              <a:t> Find the slope.</a:t>
            </a:r>
            <a:endParaRPr lang="en-US" b="1" i="0"/>
          </a:p>
        </p:txBody>
      </p:sp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762000" y="422275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55713" indent="-12557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</a:t>
            </a:r>
            <a:r>
              <a:rPr lang="en-US" i="0"/>
              <a:t> Substitute the slope and one of the points into the point-slope form.</a:t>
            </a:r>
            <a:endParaRPr lang="en-US" b="1" i="0"/>
          </a:p>
        </p:txBody>
      </p:sp>
      <p:sp>
        <p:nvSpPr>
          <p:cNvPr id="150533" name="Text Box 5"/>
          <p:cNvSpPr txBox="1">
            <a:spLocks noChangeArrowheads="1"/>
          </p:cNvSpPr>
          <p:nvPr/>
        </p:nvSpPr>
        <p:spPr bwMode="auto">
          <a:xfrm>
            <a:off x="4572000" y="5715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Choose (2, –3).</a:t>
            </a:r>
          </a:p>
        </p:txBody>
      </p:sp>
      <p:sp>
        <p:nvSpPr>
          <p:cNvPr id="150534" name="Text Box 6"/>
          <p:cNvSpPr txBox="1">
            <a:spLocks noChangeArrowheads="1"/>
          </p:cNvSpPr>
          <p:nvPr/>
        </p:nvSpPr>
        <p:spPr bwMode="auto">
          <a:xfrm>
            <a:off x="1627188" y="51054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 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1169988" y="5715000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 i="0">
                <a:solidFill>
                  <a:srgbClr val="009900"/>
                </a:solidFill>
              </a:rPr>
              <a:t>(–3)</a:t>
            </a:r>
            <a:r>
              <a:rPr lang="en-US" i="0"/>
              <a:t>  = </a:t>
            </a:r>
            <a:r>
              <a:rPr lang="en-US" i="0">
                <a:solidFill>
                  <a:srgbClr val="FF0000"/>
                </a:solidFill>
              </a:rPr>
              <a:t>2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 i="0">
                <a:solidFill>
                  <a:srgbClr val="3333FF"/>
                </a:solidFill>
              </a:rPr>
              <a:t>2</a:t>
            </a:r>
            <a:r>
              <a:rPr lang="en-US" i="0"/>
              <a:t>)</a:t>
            </a:r>
          </a:p>
        </p:txBody>
      </p:sp>
      <p:pic>
        <p:nvPicPr>
          <p:cNvPr id="150536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76600"/>
            <a:ext cx="388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0" y="8382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3B: Writing Linear Equations in Slope-Intercept Form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228600" y="14478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the equation that describes the line in slope-intercept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5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5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/>
      <p:bldP spid="150532" grpId="0"/>
      <p:bldP spid="150533" grpId="0"/>
      <p:bldP spid="150534" grpId="0"/>
      <p:bldP spid="1505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ext Box 2"/>
          <p:cNvSpPr txBox="1">
            <a:spLocks noChangeArrowheads="1"/>
          </p:cNvSpPr>
          <p:nvPr/>
        </p:nvSpPr>
        <p:spPr bwMode="auto">
          <a:xfrm>
            <a:off x="762000" y="2774950"/>
            <a:ext cx="797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3</a:t>
            </a:r>
            <a:r>
              <a:rPr lang="en-US" i="0"/>
              <a:t> Write the equation in slope-intercept form.</a:t>
            </a:r>
            <a:endParaRPr lang="en-US" b="1" i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300288" y="3200400"/>
            <a:ext cx="779462" cy="762000"/>
            <a:chOff x="1499" y="2016"/>
            <a:chExt cx="491" cy="480"/>
          </a:xfrm>
        </p:grpSpPr>
        <p:sp>
          <p:nvSpPr>
            <p:cNvPr id="20494" name="Arc 4"/>
            <p:cNvSpPr>
              <a:spLocks/>
            </p:cNvSpPr>
            <p:nvPr/>
          </p:nvSpPr>
          <p:spPr bwMode="auto">
            <a:xfrm rot="12942318" flipV="1">
              <a:off x="1531" y="2016"/>
              <a:ext cx="459" cy="384"/>
            </a:xfrm>
            <a:custGeom>
              <a:avLst/>
              <a:gdLst>
                <a:gd name="T0" fmla="*/ 0 w 33863"/>
                <a:gd name="T1" fmla="*/ 1 h 23594"/>
                <a:gd name="T2" fmla="*/ 6 w 33863"/>
                <a:gd name="T3" fmla="*/ 6 h 23594"/>
                <a:gd name="T4" fmla="*/ 2 w 33863"/>
                <a:gd name="T5" fmla="*/ 6 h 23594"/>
                <a:gd name="T6" fmla="*/ 0 60000 65536"/>
                <a:gd name="T7" fmla="*/ 0 60000 65536"/>
                <a:gd name="T8" fmla="*/ 0 60000 65536"/>
                <a:gd name="T9" fmla="*/ 0 w 33863"/>
                <a:gd name="T10" fmla="*/ 0 h 23594"/>
                <a:gd name="T11" fmla="*/ 33863 w 33863"/>
                <a:gd name="T12" fmla="*/ 23594 h 235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63" h="23594" fill="none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2265"/>
                    <a:pt x="33832" y="22931"/>
                    <a:pt x="33770" y="23593"/>
                  </a:cubicBezTo>
                </a:path>
                <a:path w="33863" h="23594" stroke="0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2265"/>
                    <a:pt x="33832" y="22931"/>
                    <a:pt x="33770" y="23593"/>
                  </a:cubicBezTo>
                  <a:lnTo>
                    <a:pt x="12263" y="21600"/>
                  </a:lnTo>
                  <a:lnTo>
                    <a:pt x="0" y="3818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0495" name="Arc 5"/>
            <p:cNvSpPr>
              <a:spLocks/>
            </p:cNvSpPr>
            <p:nvPr/>
          </p:nvSpPr>
          <p:spPr bwMode="auto">
            <a:xfrm rot="-192534">
              <a:off x="1499" y="2160"/>
              <a:ext cx="144" cy="336"/>
            </a:xfrm>
            <a:custGeom>
              <a:avLst/>
              <a:gdLst>
                <a:gd name="T0" fmla="*/ 0 w 16460"/>
                <a:gd name="T1" fmla="*/ 0 h 21361"/>
                <a:gd name="T2" fmla="*/ 1 w 16460"/>
                <a:gd name="T3" fmla="*/ 2 h 21361"/>
                <a:gd name="T4" fmla="*/ 0 w 16460"/>
                <a:gd name="T5" fmla="*/ 5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1546225" y="4876800"/>
            <a:ext cx="226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</a:t>
            </a:r>
            <a:r>
              <a:rPr lang="en-US" i="0"/>
              <a:t> = 2</a:t>
            </a:r>
            <a:r>
              <a:rPr lang="en-US"/>
              <a:t>x </a:t>
            </a:r>
            <a:r>
              <a:rPr lang="en-US" i="0"/>
              <a:t>– 7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838200" y="4343400"/>
            <a:ext cx="3505200" cy="457200"/>
            <a:chOff x="528" y="2784"/>
            <a:chExt cx="2208" cy="288"/>
          </a:xfrm>
        </p:grpSpPr>
        <p:sp>
          <p:nvSpPr>
            <p:cNvPr id="20491" name="Text Box 8"/>
            <p:cNvSpPr txBox="1">
              <a:spLocks noChangeArrowheads="1"/>
            </p:cNvSpPr>
            <p:nvPr/>
          </p:nvSpPr>
          <p:spPr bwMode="auto">
            <a:xfrm>
              <a:off x="816" y="2784"/>
              <a:ext cx="19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FF0000"/>
                  </a:solidFill>
                </a:rPr>
                <a:t>–3        </a:t>
              </a:r>
              <a:r>
                <a:rPr lang="en-US" sz="800" i="0">
                  <a:solidFill>
                    <a:srgbClr val="FF0000"/>
                  </a:solidFill>
                </a:rPr>
                <a:t> </a:t>
              </a:r>
              <a:r>
                <a:rPr lang="en-US" i="0">
                  <a:solidFill>
                    <a:srgbClr val="FF0000"/>
                  </a:solidFill>
                </a:rPr>
                <a:t> –3</a:t>
              </a:r>
            </a:p>
          </p:txBody>
        </p:sp>
        <p:sp>
          <p:nvSpPr>
            <p:cNvPr id="20492" name="Line 9"/>
            <p:cNvSpPr>
              <a:spLocks noChangeShapeType="1"/>
            </p:cNvSpPr>
            <p:nvPr/>
          </p:nvSpPr>
          <p:spPr bwMode="auto">
            <a:xfrm>
              <a:off x="528" y="3072"/>
              <a:ext cx="67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3" name="Line 10"/>
            <p:cNvSpPr>
              <a:spLocks noChangeShapeType="1"/>
            </p:cNvSpPr>
            <p:nvPr/>
          </p:nvSpPr>
          <p:spPr bwMode="auto">
            <a:xfrm>
              <a:off x="1392" y="3072"/>
              <a:ext cx="72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0486" name="Text Box 11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3B Continued</a:t>
            </a:r>
          </a:p>
        </p:txBody>
      </p:sp>
      <p:sp>
        <p:nvSpPr>
          <p:cNvPr id="20487" name="Text Box 12"/>
          <p:cNvSpPr txBox="1">
            <a:spLocks noChangeArrowheads="1"/>
          </p:cNvSpPr>
          <p:nvPr/>
        </p:nvSpPr>
        <p:spPr bwMode="auto">
          <a:xfrm>
            <a:off x="746125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975" indent="-53975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Write an equation in slope-intercept form for the line through the two points.</a:t>
            </a:r>
          </a:p>
        </p:txBody>
      </p:sp>
      <p:sp>
        <p:nvSpPr>
          <p:cNvPr id="20488" name="Text Box 13"/>
          <p:cNvSpPr txBox="1">
            <a:spLocks noChangeArrowheads="1"/>
          </p:cNvSpPr>
          <p:nvPr/>
        </p:nvSpPr>
        <p:spPr bwMode="auto">
          <a:xfrm>
            <a:off x="742950" y="2286000"/>
            <a:ext cx="320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(2, –3) and (4, 1)</a:t>
            </a:r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763588" y="3505200"/>
            <a:ext cx="274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+ 3 = 2(</a:t>
            </a:r>
            <a:r>
              <a:rPr lang="en-US"/>
              <a:t>x</a:t>
            </a:r>
            <a:r>
              <a:rPr lang="en-US" i="0"/>
              <a:t> – 2)</a:t>
            </a:r>
          </a:p>
        </p:txBody>
      </p:sp>
      <p:sp>
        <p:nvSpPr>
          <p:cNvPr id="152591" name="Text Box 15"/>
          <p:cNvSpPr txBox="1">
            <a:spLocks noChangeArrowheads="1"/>
          </p:cNvSpPr>
          <p:nvPr/>
        </p:nvSpPr>
        <p:spPr bwMode="auto">
          <a:xfrm>
            <a:off x="811213" y="3962400"/>
            <a:ext cx="2465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+ 3 = 2</a:t>
            </a:r>
            <a:r>
              <a:rPr lang="en-US"/>
              <a:t>x</a:t>
            </a:r>
            <a:r>
              <a:rPr lang="en-US" i="0"/>
              <a:t> –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5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/>
      <p:bldP spid="152582" grpId="0"/>
      <p:bldP spid="152590" grpId="0"/>
      <p:bldP spid="1525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1143000"/>
            <a:ext cx="8458200" cy="4970463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b="1" i="0" dirty="0">
                <a:solidFill>
                  <a:schemeClr val="accent2"/>
                </a:solidFill>
              </a:rPr>
              <a:t>Warm Up</a:t>
            </a:r>
            <a:endParaRPr lang="en-US" altLang="en-US" sz="2800" i="0" dirty="0"/>
          </a:p>
          <a:p>
            <a:pPr>
              <a:spcBef>
                <a:spcPct val="20000"/>
              </a:spcBef>
            </a:pPr>
            <a:r>
              <a:rPr lang="en-US" altLang="en-US" b="1" i="0" dirty="0"/>
              <a:t>Find the slope of the line containing each pair of points.</a:t>
            </a:r>
          </a:p>
          <a:p>
            <a:pPr>
              <a:spcBef>
                <a:spcPct val="20000"/>
              </a:spcBef>
            </a:pPr>
            <a:endParaRPr lang="en-US" altLang="en-US" sz="400" b="1" i="0" dirty="0"/>
          </a:p>
          <a:p>
            <a:pPr>
              <a:lnSpc>
                <a:spcPct val="140000"/>
              </a:lnSpc>
              <a:spcBef>
                <a:spcPct val="20000"/>
              </a:spcBef>
            </a:pPr>
            <a:r>
              <a:rPr lang="en-US" altLang="en-US" b="1" i="0" dirty="0">
                <a:sym typeface="Symbol" pitchFamily="18" charset="2"/>
              </a:rPr>
              <a:t>1.</a:t>
            </a:r>
            <a:r>
              <a:rPr lang="en-US" altLang="en-US" i="0" dirty="0">
                <a:sym typeface="Symbol" pitchFamily="18" charset="2"/>
              </a:rPr>
              <a:t> (0, 2) and (3, 4)           </a:t>
            </a:r>
            <a:r>
              <a:rPr lang="en-US" altLang="en-US" b="1" i="0" dirty="0">
                <a:sym typeface="Symbol" pitchFamily="18" charset="2"/>
              </a:rPr>
              <a:t>2.</a:t>
            </a:r>
            <a:r>
              <a:rPr lang="en-US" altLang="en-US" i="0" dirty="0">
                <a:sym typeface="Symbol" pitchFamily="18" charset="2"/>
              </a:rPr>
              <a:t> (–2, 8) and (4, 2) </a:t>
            </a:r>
          </a:p>
          <a:p>
            <a:pPr>
              <a:lnSpc>
                <a:spcPct val="140000"/>
              </a:lnSpc>
              <a:spcBef>
                <a:spcPct val="20000"/>
              </a:spcBef>
            </a:pPr>
            <a:r>
              <a:rPr lang="en-US" altLang="en-US" b="1" i="0" dirty="0"/>
              <a:t>3. </a:t>
            </a:r>
            <a:r>
              <a:rPr lang="en-US" altLang="en-US" i="0" dirty="0"/>
              <a:t>(3, 3) and (12, </a:t>
            </a:r>
            <a:r>
              <a:rPr lang="en-US" altLang="en-US" i="0" dirty="0">
                <a:sym typeface="Symbol" pitchFamily="18" charset="2"/>
              </a:rPr>
              <a:t>–</a:t>
            </a:r>
            <a:r>
              <a:rPr lang="en-US" altLang="en-US" i="0" dirty="0"/>
              <a:t>15)                                   </a:t>
            </a:r>
            <a:r>
              <a:rPr lang="en-US" altLang="en-US" b="1" i="0" dirty="0"/>
              <a:t> </a:t>
            </a:r>
            <a:r>
              <a:rPr lang="en-US" altLang="en-US" i="0" dirty="0"/>
              <a:t> </a:t>
            </a:r>
            <a:endParaRPr lang="en-US" altLang="en-US" b="1" i="0" dirty="0"/>
          </a:p>
          <a:p>
            <a:pPr>
              <a:spcBef>
                <a:spcPct val="20000"/>
              </a:spcBef>
            </a:pPr>
            <a:endParaRPr lang="en-US" altLang="en-US" sz="400" b="1" i="0" dirty="0"/>
          </a:p>
          <a:p>
            <a:pPr>
              <a:spcBef>
                <a:spcPct val="20000"/>
              </a:spcBef>
            </a:pPr>
            <a:r>
              <a:rPr lang="en-US" altLang="en-US" b="1" i="0" dirty="0"/>
              <a:t>Write the following equations in slope-intercept form.</a:t>
            </a:r>
          </a:p>
          <a:p>
            <a:pPr>
              <a:spcBef>
                <a:spcPct val="20000"/>
              </a:spcBef>
            </a:pPr>
            <a:endParaRPr lang="en-US" altLang="en-US" sz="400" b="1" i="0" dirty="0"/>
          </a:p>
          <a:p>
            <a:pPr>
              <a:lnSpc>
                <a:spcPct val="130000"/>
              </a:lnSpc>
              <a:spcBef>
                <a:spcPct val="20000"/>
              </a:spcBef>
            </a:pPr>
            <a:r>
              <a:rPr lang="en-US" altLang="en-US" b="1" i="0" dirty="0"/>
              <a:t>4. </a:t>
            </a:r>
            <a:r>
              <a:rPr lang="en-US" altLang="en-US" dirty="0"/>
              <a:t>y </a:t>
            </a:r>
            <a:r>
              <a:rPr lang="en-US" altLang="en-US" i="0" dirty="0">
                <a:sym typeface="Symbol" pitchFamily="18" charset="2"/>
              </a:rPr>
              <a:t>–</a:t>
            </a:r>
            <a:r>
              <a:rPr lang="en-US" altLang="en-US" i="0" dirty="0"/>
              <a:t> 5 = 3(</a:t>
            </a:r>
            <a:r>
              <a:rPr lang="en-US" altLang="en-US" dirty="0"/>
              <a:t>x</a:t>
            </a:r>
            <a:r>
              <a:rPr lang="en-US" altLang="en-US" i="0" dirty="0"/>
              <a:t> + 2) </a:t>
            </a:r>
            <a:r>
              <a:rPr lang="en-US" altLang="en-US" b="1" i="0" dirty="0"/>
              <a:t>	                    </a:t>
            </a:r>
            <a:endParaRPr lang="en-US" altLang="en-US" i="0" dirty="0">
              <a:sym typeface="Symbol" pitchFamily="18" charset="2"/>
            </a:endParaRPr>
          </a:p>
          <a:p>
            <a:pPr>
              <a:lnSpc>
                <a:spcPct val="130000"/>
              </a:lnSpc>
              <a:spcBef>
                <a:spcPct val="20000"/>
              </a:spcBef>
            </a:pPr>
            <a:r>
              <a:rPr lang="en-US" b="1" i="0" dirty="0"/>
              <a:t>5.</a:t>
            </a:r>
            <a:r>
              <a:rPr lang="en-US" sz="2800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ym typeface="Symbol" pitchFamily="18" charset="2"/>
              </a:rPr>
              <a:t>3</a:t>
            </a:r>
            <a:r>
              <a:rPr lang="en-US" dirty="0">
                <a:sym typeface="Symbol" pitchFamily="18" charset="2"/>
              </a:rPr>
              <a:t>x</a:t>
            </a:r>
            <a:r>
              <a:rPr lang="en-US" i="0" dirty="0">
                <a:sym typeface="Symbol" pitchFamily="18" charset="2"/>
              </a:rPr>
              <a:t> + 4</a:t>
            </a:r>
            <a:r>
              <a:rPr lang="en-US" dirty="0">
                <a:sym typeface="Symbol" pitchFamily="18" charset="2"/>
              </a:rPr>
              <a:t>y</a:t>
            </a:r>
            <a:r>
              <a:rPr lang="en-US" i="0" dirty="0">
                <a:sym typeface="Symbol" pitchFamily="18" charset="2"/>
              </a:rPr>
              <a:t> + 20 = 0	                          </a:t>
            </a:r>
            <a:endParaRPr lang="en-US" altLang="en-US" i="0" dirty="0">
              <a:sym typeface="Symbol" pitchFamily="18" charset="2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 flipV="1">
            <a:off x="6248400" y="2590800"/>
            <a:ext cx="153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en-US" i="0">
              <a:sym typeface="Symbol" pitchFamily="18" charset="2"/>
            </a:endParaRPr>
          </a:p>
        </p:txBody>
      </p:sp>
      <p:pic>
        <p:nvPicPr>
          <p:cNvPr id="116740" name="Picture 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514600"/>
            <a:ext cx="228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4038600" y="3246438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0000"/>
                </a:solidFill>
              </a:rPr>
              <a:t>–2</a:t>
            </a: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7734300" y="264795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0000"/>
                </a:solidFill>
              </a:rPr>
              <a:t>–1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3430588" y="4741863"/>
            <a:ext cx="2055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y =</a:t>
            </a:r>
            <a:r>
              <a:rPr lang="en-US" i="0">
                <a:solidFill>
                  <a:srgbClr val="FF0000"/>
                </a:solidFill>
              </a:rPr>
              <a:t> 3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 i="0">
                <a:solidFill>
                  <a:srgbClr val="FF0000"/>
                </a:solidFill>
              </a:rPr>
              <a:t> + 11</a:t>
            </a:r>
            <a:endParaRPr lang="en-US">
              <a:solidFill>
                <a:srgbClr val="FF0000"/>
              </a:solidFill>
            </a:endParaRPr>
          </a:p>
        </p:txBody>
      </p:sp>
      <p:pic>
        <p:nvPicPr>
          <p:cNvPr id="116744" name="Picture 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257800"/>
            <a:ext cx="17716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/>
      <p:bldP spid="116742" grpId="0"/>
      <p:bldP spid="11674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10668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3C: Writing Linear Equations in Slope-Intercept Form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28600" y="188595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the equation that describes the line in slope-intercept form.</a:t>
            </a: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457200" y="4324350"/>
            <a:ext cx="3646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2 </a:t>
            </a:r>
            <a:r>
              <a:rPr lang="en-US" i="0"/>
              <a:t>Find the slope.</a:t>
            </a:r>
          </a:p>
        </p:txBody>
      </p:sp>
      <p:pic>
        <p:nvPicPr>
          <p:cNvPr id="1546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57550"/>
            <a:ext cx="80962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67000"/>
            <a:ext cx="55530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6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781550"/>
            <a:ext cx="46291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3C Continued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28600" y="14478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the equation that describes the line in slope-intercept form.</a:t>
            </a: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457200" y="327660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3 </a:t>
            </a:r>
            <a:r>
              <a:rPr lang="en-US" i="0"/>
              <a:t>Write the equation in slope-intercept form.</a:t>
            </a:r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1676400" y="4064000"/>
            <a:ext cx="196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= </a:t>
            </a:r>
            <a:r>
              <a:rPr lang="en-US">
                <a:solidFill>
                  <a:srgbClr val="3333CC"/>
                </a:solidFill>
              </a:rPr>
              <a:t>m</a:t>
            </a:r>
            <a:r>
              <a:rPr lang="en-US"/>
              <a:t>x </a:t>
            </a:r>
            <a:r>
              <a:rPr lang="en-US" i="0"/>
              <a:t>+ </a:t>
            </a:r>
            <a:r>
              <a:rPr lang="en-US">
                <a:solidFill>
                  <a:srgbClr val="009900"/>
                </a:solidFill>
              </a:rPr>
              <a:t>b</a:t>
            </a:r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1677988" y="4800600"/>
            <a:ext cx="2055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= </a:t>
            </a:r>
            <a:r>
              <a:rPr lang="en-US" i="0">
                <a:solidFill>
                  <a:srgbClr val="3333CC"/>
                </a:solidFill>
              </a:rPr>
              <a:t>–4</a:t>
            </a:r>
            <a:r>
              <a:rPr lang="en-US"/>
              <a:t>x </a:t>
            </a:r>
            <a:r>
              <a:rPr lang="en-US" i="0"/>
              <a:t>+ </a:t>
            </a:r>
            <a:r>
              <a:rPr lang="en-US" i="0">
                <a:solidFill>
                  <a:srgbClr val="009900"/>
                </a:solidFill>
              </a:rPr>
              <a:t>1</a:t>
            </a:r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4148138" y="40640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CC"/>
                </a:solidFill>
                <a:latin typeface="Arial" charset="0"/>
              </a:rPr>
              <a:t>Write the slope-intercept form.</a:t>
            </a:r>
          </a:p>
        </p:txBody>
      </p:sp>
      <p:sp>
        <p:nvSpPr>
          <p:cNvPr id="156680" name="Rectangle 8"/>
          <p:cNvSpPr>
            <a:spLocks noChangeArrowheads="1"/>
          </p:cNvSpPr>
          <p:nvPr/>
        </p:nvSpPr>
        <p:spPr bwMode="auto">
          <a:xfrm>
            <a:off x="4159250" y="4800600"/>
            <a:ext cx="436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CC"/>
                </a:solidFill>
                <a:latin typeface="Arial" charset="0"/>
              </a:rPr>
              <a:t>Substitute </a:t>
            </a:r>
            <a:r>
              <a:rPr lang="en-US">
                <a:solidFill>
                  <a:srgbClr val="3333CC"/>
                </a:solidFill>
                <a:latin typeface="Arial" charset="0"/>
                <a:cs typeface="Arial" charset="0"/>
              </a:rPr>
              <a:t>–</a:t>
            </a:r>
            <a:r>
              <a:rPr lang="en-US">
                <a:solidFill>
                  <a:srgbClr val="3333CC"/>
                </a:solidFill>
                <a:latin typeface="Arial" charset="0"/>
              </a:rPr>
              <a:t>4 for m and 1 for b.</a:t>
            </a: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0"/>
            <a:ext cx="55530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6" grpId="0"/>
      <p:bldP spid="156677" grpId="0"/>
      <p:bldP spid="156678" grpId="0"/>
      <p:bldP spid="156679" grpId="0"/>
      <p:bldP spid="15668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609600" y="3581400"/>
            <a:ext cx="741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Write the equation in point-slope form:</a:t>
            </a:r>
            <a:endParaRPr lang="en-US" b="1" i="0"/>
          </a:p>
        </p:txBody>
      </p:sp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1600200" y="4038600"/>
            <a:ext cx="302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 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  <p:pic>
        <p:nvPicPr>
          <p:cNvPr id="158725" name="Picture 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572000"/>
            <a:ext cx="24955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685800" y="15240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the equation that describes the line in slope-intercept form.</a:t>
            </a:r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438400"/>
            <a:ext cx="51244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/>
      <p:bldP spid="1587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2"/>
          <p:cNvSpPr txBox="1">
            <a:spLocks noChangeArrowheads="1"/>
          </p:cNvSpPr>
          <p:nvPr/>
        </p:nvSpPr>
        <p:spPr bwMode="auto">
          <a:xfrm>
            <a:off x="4191000" y="3629025"/>
            <a:ext cx="3711575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Rewrite subtraction of negative numbers as addition.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191000" y="4695825"/>
            <a:ext cx="4495800" cy="666750"/>
            <a:chOff x="3216" y="3552"/>
            <a:chExt cx="2832" cy="420"/>
          </a:xfrm>
        </p:grpSpPr>
        <p:sp>
          <p:nvSpPr>
            <p:cNvPr id="24596" name="Text Box 4"/>
            <p:cNvSpPr txBox="1">
              <a:spLocks noChangeArrowheads="1"/>
            </p:cNvSpPr>
            <p:nvPr/>
          </p:nvSpPr>
          <p:spPr bwMode="auto">
            <a:xfrm>
              <a:off x="3216" y="3636"/>
              <a:ext cx="2832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Distribute    on the right side.</a:t>
              </a:r>
            </a:p>
          </p:txBody>
        </p:sp>
        <p:pic>
          <p:nvPicPr>
            <p:cNvPr id="24597" name="Picture 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6" y="355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524000" y="5338763"/>
            <a:ext cx="2314575" cy="457200"/>
            <a:chOff x="960" y="3285"/>
            <a:chExt cx="1458" cy="288"/>
          </a:xfrm>
        </p:grpSpPr>
        <p:sp>
          <p:nvSpPr>
            <p:cNvPr id="24593" name="Text Box 7"/>
            <p:cNvSpPr txBox="1">
              <a:spLocks noChangeArrowheads="1"/>
            </p:cNvSpPr>
            <p:nvPr/>
          </p:nvSpPr>
          <p:spPr bwMode="auto">
            <a:xfrm>
              <a:off x="1200" y="3285"/>
              <a:ext cx="12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FF3300"/>
                  </a:solidFill>
                </a:rPr>
                <a:t>+</a:t>
              </a:r>
              <a:r>
                <a:rPr lang="en-US" i="0">
                  <a:solidFill>
                    <a:srgbClr val="FF3300"/>
                  </a:solidFill>
                </a:rPr>
                <a:t>1        +1</a:t>
              </a:r>
              <a:endParaRPr lang="en-US">
                <a:solidFill>
                  <a:srgbClr val="FF3300"/>
                </a:solidFill>
              </a:endParaRPr>
            </a:p>
          </p:txBody>
        </p:sp>
        <p:sp>
          <p:nvSpPr>
            <p:cNvPr id="24594" name="Line 8"/>
            <p:cNvSpPr>
              <a:spLocks noChangeShapeType="1"/>
            </p:cNvSpPr>
            <p:nvPr/>
          </p:nvSpPr>
          <p:spPr bwMode="auto">
            <a:xfrm>
              <a:off x="960" y="3552"/>
              <a:ext cx="59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5" name="Line 9"/>
            <p:cNvSpPr>
              <a:spLocks noChangeShapeType="1"/>
            </p:cNvSpPr>
            <p:nvPr/>
          </p:nvSpPr>
          <p:spPr bwMode="auto">
            <a:xfrm>
              <a:off x="1728" y="3552"/>
              <a:ext cx="6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160778" name="Picture 1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829300"/>
            <a:ext cx="1543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609600" y="2562225"/>
            <a:ext cx="7750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Write the equation in slope-intercept form by solving for </a:t>
            </a:r>
            <a:r>
              <a:rPr lang="en-US"/>
              <a:t>y.</a:t>
            </a:r>
            <a:endParaRPr lang="en-US" b="1" i="0"/>
          </a:p>
        </p:txBody>
      </p:sp>
      <p:pic>
        <p:nvPicPr>
          <p:cNvPr id="160780" name="Picture 1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705225"/>
            <a:ext cx="20574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3"/>
          <p:cNvGrpSpPr>
            <a:grpSpLocks/>
          </p:cNvGrpSpPr>
          <p:nvPr/>
        </p:nvGrpSpPr>
        <p:grpSpPr bwMode="auto">
          <a:xfrm rot="913563">
            <a:off x="2667000" y="3476625"/>
            <a:ext cx="804863" cy="681038"/>
            <a:chOff x="2277" y="2448"/>
            <a:chExt cx="507" cy="429"/>
          </a:xfrm>
        </p:grpSpPr>
        <p:sp>
          <p:nvSpPr>
            <p:cNvPr id="24591" name="Arc 14"/>
            <p:cNvSpPr>
              <a:spLocks/>
            </p:cNvSpPr>
            <p:nvPr/>
          </p:nvSpPr>
          <p:spPr bwMode="auto">
            <a:xfrm rot="12028755" flipV="1">
              <a:off x="2277" y="2448"/>
              <a:ext cx="507" cy="241"/>
            </a:xfrm>
            <a:custGeom>
              <a:avLst/>
              <a:gdLst>
                <a:gd name="T0" fmla="*/ 0 w 33863"/>
                <a:gd name="T1" fmla="*/ 0 h 22441"/>
                <a:gd name="T2" fmla="*/ 8 w 33863"/>
                <a:gd name="T3" fmla="*/ 3 h 22441"/>
                <a:gd name="T4" fmla="*/ 3 w 33863"/>
                <a:gd name="T5" fmla="*/ 2 h 22441"/>
                <a:gd name="T6" fmla="*/ 0 60000 65536"/>
                <a:gd name="T7" fmla="*/ 0 60000 65536"/>
                <a:gd name="T8" fmla="*/ 0 60000 65536"/>
                <a:gd name="T9" fmla="*/ 0 w 33863"/>
                <a:gd name="T10" fmla="*/ 0 h 22441"/>
                <a:gd name="T11" fmla="*/ 33863 w 33863"/>
                <a:gd name="T12" fmla="*/ 22441 h 22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63" h="22441" fill="none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1880"/>
                    <a:pt x="33857" y="22160"/>
                    <a:pt x="33846" y="22440"/>
                  </a:cubicBezTo>
                </a:path>
                <a:path w="33863" h="22441" stroke="0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1880"/>
                    <a:pt x="33857" y="22160"/>
                    <a:pt x="33846" y="22440"/>
                  </a:cubicBezTo>
                  <a:lnTo>
                    <a:pt x="12263" y="21600"/>
                  </a:lnTo>
                  <a:lnTo>
                    <a:pt x="0" y="3818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2" name="Arc 15"/>
            <p:cNvSpPr>
              <a:spLocks/>
            </p:cNvSpPr>
            <p:nvPr/>
          </p:nvSpPr>
          <p:spPr bwMode="auto">
            <a:xfrm rot="-1106097">
              <a:off x="2295" y="2541"/>
              <a:ext cx="144" cy="336"/>
            </a:xfrm>
            <a:custGeom>
              <a:avLst/>
              <a:gdLst>
                <a:gd name="T0" fmla="*/ 0 w 16460"/>
                <a:gd name="T1" fmla="*/ 0 h 21361"/>
                <a:gd name="T2" fmla="*/ 1 w 16460"/>
                <a:gd name="T3" fmla="*/ 2 h 21361"/>
                <a:gd name="T4" fmla="*/ 0 w 16460"/>
                <a:gd name="T5" fmla="*/ 5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160784" name="Picture 1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695825"/>
            <a:ext cx="1990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6" name="Text Box 1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4587" name="Group 18"/>
          <p:cNvGrpSpPr>
            <a:grpSpLocks/>
          </p:cNvGrpSpPr>
          <p:nvPr/>
        </p:nvGrpSpPr>
        <p:grpSpPr bwMode="auto">
          <a:xfrm>
            <a:off x="593725" y="1406525"/>
            <a:ext cx="8321675" cy="1155700"/>
            <a:chOff x="415" y="748"/>
            <a:chExt cx="5242" cy="728"/>
          </a:xfrm>
        </p:grpSpPr>
        <p:sp>
          <p:nvSpPr>
            <p:cNvPr id="24589" name="Text Box 19"/>
            <p:cNvSpPr txBox="1">
              <a:spLocks noChangeArrowheads="1"/>
            </p:cNvSpPr>
            <p:nvPr/>
          </p:nvSpPr>
          <p:spPr bwMode="auto">
            <a:xfrm>
              <a:off x="415" y="748"/>
              <a:ext cx="5242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25000"/>
                </a:lnSpc>
              </a:pPr>
              <a:r>
                <a:rPr lang="en-US" b="1" i="0"/>
                <a:t>Write an equation in slope-intercept form for the line with slope    that contains (–3, 1).</a:t>
              </a:r>
            </a:p>
          </p:txBody>
        </p:sp>
        <p:pic>
          <p:nvPicPr>
            <p:cNvPr id="24590" name="Picture 20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1056"/>
              <a:ext cx="13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0789" name="Text Box 21"/>
          <p:cNvSpPr txBox="1">
            <a:spLocks noChangeArrowheads="1"/>
          </p:cNvSpPr>
          <p:nvPr/>
        </p:nvSpPr>
        <p:spPr bwMode="auto">
          <a:xfrm>
            <a:off x="4191000" y="5381625"/>
            <a:ext cx="42672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Add 1 to both sides.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60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8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Write an equation in slope-intercept form for the line through the two points.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33400" y="2286000"/>
            <a:ext cx="3421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(1, –2) and (3, 10)</a:t>
            </a:r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1065213" y="2774950"/>
            <a:ext cx="3649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</a:t>
            </a:r>
            <a:r>
              <a:rPr lang="en-US" i="0"/>
              <a:t> Find the slope.</a:t>
            </a:r>
            <a:endParaRPr lang="en-US" b="1" i="0"/>
          </a:p>
        </p:txBody>
      </p:sp>
      <p:sp>
        <p:nvSpPr>
          <p:cNvPr id="162822" name="Text Box 6"/>
          <p:cNvSpPr txBox="1">
            <a:spLocks noChangeArrowheads="1"/>
          </p:cNvSpPr>
          <p:nvPr/>
        </p:nvSpPr>
        <p:spPr bwMode="auto">
          <a:xfrm>
            <a:off x="1127125" y="4130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55713" indent="-12557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</a:t>
            </a:r>
            <a:r>
              <a:rPr lang="en-US" i="0"/>
              <a:t> Substitute the slope and one of the points into the point-slope form.</a:t>
            </a:r>
            <a:endParaRPr lang="en-US" b="1" i="0"/>
          </a:p>
        </p:txBody>
      </p:sp>
      <p:sp>
        <p:nvSpPr>
          <p:cNvPr id="162823" name="Text Box 7"/>
          <p:cNvSpPr txBox="1">
            <a:spLocks noChangeArrowheads="1"/>
          </p:cNvSpPr>
          <p:nvPr/>
        </p:nvSpPr>
        <p:spPr bwMode="auto">
          <a:xfrm>
            <a:off x="4495800" y="5410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Choose (1, –2).</a:t>
            </a:r>
          </a:p>
        </p:txBody>
      </p:sp>
      <p:pic>
        <p:nvPicPr>
          <p:cNvPr id="162824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276600"/>
            <a:ext cx="4238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1322388" y="48768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 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  <p:sp>
        <p:nvSpPr>
          <p:cNvPr id="162826" name="Text Box 10"/>
          <p:cNvSpPr txBox="1">
            <a:spLocks noChangeArrowheads="1"/>
          </p:cNvSpPr>
          <p:nvPr/>
        </p:nvSpPr>
        <p:spPr bwMode="auto">
          <a:xfrm>
            <a:off x="958850" y="5410200"/>
            <a:ext cx="315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 i="0">
                <a:solidFill>
                  <a:srgbClr val="009900"/>
                </a:solidFill>
              </a:rPr>
              <a:t>(–2)</a:t>
            </a:r>
            <a:r>
              <a:rPr lang="en-US" i="0"/>
              <a:t> = </a:t>
            </a:r>
            <a:r>
              <a:rPr lang="en-US" i="0">
                <a:solidFill>
                  <a:srgbClr val="FF0000"/>
                </a:solidFill>
              </a:rPr>
              <a:t>6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 i="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1371600" y="5943600"/>
            <a:ext cx="274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+ 2 = 6(</a:t>
            </a:r>
            <a:r>
              <a:rPr lang="en-US"/>
              <a:t>x</a:t>
            </a:r>
            <a:r>
              <a:rPr lang="en-US" i="0"/>
              <a:t> –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6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2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2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6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/>
      <p:bldP spid="162822" grpId="0"/>
      <p:bldP spid="162823" grpId="0"/>
      <p:bldP spid="162825" grpId="0"/>
      <p:bldP spid="162826" grpId="0"/>
      <p:bldP spid="16282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Write an equation in slope-intercept form for the line through the two points.</a:t>
            </a:r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609600" y="2895600"/>
            <a:ext cx="797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3</a:t>
            </a:r>
            <a:r>
              <a:rPr lang="en-US" i="0"/>
              <a:t> Write the equation in slope-intercept form.</a:t>
            </a:r>
            <a:endParaRPr lang="en-US" b="1" i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635250" y="3429000"/>
            <a:ext cx="779463" cy="762000"/>
            <a:chOff x="1499" y="2016"/>
            <a:chExt cx="491" cy="480"/>
          </a:xfrm>
        </p:grpSpPr>
        <p:sp>
          <p:nvSpPr>
            <p:cNvPr id="26641" name="Arc 6"/>
            <p:cNvSpPr>
              <a:spLocks/>
            </p:cNvSpPr>
            <p:nvPr/>
          </p:nvSpPr>
          <p:spPr bwMode="auto">
            <a:xfrm rot="12942318" flipV="1">
              <a:off x="1531" y="2016"/>
              <a:ext cx="459" cy="384"/>
            </a:xfrm>
            <a:custGeom>
              <a:avLst/>
              <a:gdLst>
                <a:gd name="T0" fmla="*/ 0 w 33863"/>
                <a:gd name="T1" fmla="*/ 1 h 23594"/>
                <a:gd name="T2" fmla="*/ 6 w 33863"/>
                <a:gd name="T3" fmla="*/ 6 h 23594"/>
                <a:gd name="T4" fmla="*/ 2 w 33863"/>
                <a:gd name="T5" fmla="*/ 6 h 23594"/>
                <a:gd name="T6" fmla="*/ 0 60000 65536"/>
                <a:gd name="T7" fmla="*/ 0 60000 65536"/>
                <a:gd name="T8" fmla="*/ 0 60000 65536"/>
                <a:gd name="T9" fmla="*/ 0 w 33863"/>
                <a:gd name="T10" fmla="*/ 0 h 23594"/>
                <a:gd name="T11" fmla="*/ 33863 w 33863"/>
                <a:gd name="T12" fmla="*/ 23594 h 235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63" h="23594" fill="none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2265"/>
                    <a:pt x="33832" y="22931"/>
                    <a:pt x="33770" y="23593"/>
                  </a:cubicBezTo>
                </a:path>
                <a:path w="33863" h="23594" stroke="0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2265"/>
                    <a:pt x="33832" y="22931"/>
                    <a:pt x="33770" y="23593"/>
                  </a:cubicBezTo>
                  <a:lnTo>
                    <a:pt x="12263" y="21600"/>
                  </a:lnTo>
                  <a:lnTo>
                    <a:pt x="0" y="3818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6642" name="Arc 7"/>
            <p:cNvSpPr>
              <a:spLocks/>
            </p:cNvSpPr>
            <p:nvPr/>
          </p:nvSpPr>
          <p:spPr bwMode="auto">
            <a:xfrm rot="-192534">
              <a:off x="1499" y="2160"/>
              <a:ext cx="144" cy="336"/>
            </a:xfrm>
            <a:custGeom>
              <a:avLst/>
              <a:gdLst>
                <a:gd name="T0" fmla="*/ 0 w 16460"/>
                <a:gd name="T1" fmla="*/ 0 h 21361"/>
                <a:gd name="T2" fmla="*/ 1 w 16460"/>
                <a:gd name="T3" fmla="*/ 2 h 21361"/>
                <a:gd name="T4" fmla="*/ 0 w 16460"/>
                <a:gd name="T5" fmla="*/ 5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1066800" y="4191000"/>
            <a:ext cx="2465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+ 2 = 6</a:t>
            </a:r>
            <a:r>
              <a:rPr lang="en-US"/>
              <a:t>x </a:t>
            </a:r>
            <a:r>
              <a:rPr lang="en-US" i="0"/>
              <a:t>–</a:t>
            </a:r>
            <a:r>
              <a:rPr lang="en-US"/>
              <a:t> </a:t>
            </a:r>
            <a:r>
              <a:rPr lang="en-US" i="0"/>
              <a:t>6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990600" y="4572000"/>
            <a:ext cx="2543175" cy="457200"/>
            <a:chOff x="672" y="2928"/>
            <a:chExt cx="1602" cy="288"/>
          </a:xfrm>
        </p:grpSpPr>
        <p:sp>
          <p:nvSpPr>
            <p:cNvPr id="26638" name="Text Box 10"/>
            <p:cNvSpPr txBox="1">
              <a:spLocks noChangeArrowheads="1"/>
            </p:cNvSpPr>
            <p:nvPr/>
          </p:nvSpPr>
          <p:spPr bwMode="auto">
            <a:xfrm>
              <a:off x="922" y="2928"/>
              <a:ext cx="13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FF0000"/>
                  </a:solidFill>
                </a:rPr>
                <a:t>–</a:t>
              </a:r>
              <a:r>
                <a:rPr lang="en-US"/>
                <a:t> </a:t>
              </a:r>
              <a:r>
                <a:rPr lang="en-US" i="0">
                  <a:solidFill>
                    <a:srgbClr val="FF3300"/>
                  </a:solidFill>
                </a:rPr>
                <a:t>2         </a:t>
              </a:r>
              <a:r>
                <a:rPr lang="en-US" i="0">
                  <a:solidFill>
                    <a:srgbClr val="FF0000"/>
                  </a:solidFill>
                </a:rPr>
                <a:t>–</a:t>
              </a:r>
              <a:r>
                <a:rPr lang="en-US" i="0">
                  <a:solidFill>
                    <a:srgbClr val="FF3300"/>
                  </a:solidFill>
                </a:rPr>
                <a:t> 2</a:t>
              </a:r>
            </a:p>
          </p:txBody>
        </p:sp>
        <p:sp>
          <p:nvSpPr>
            <p:cNvPr id="26639" name="Line 11"/>
            <p:cNvSpPr>
              <a:spLocks noChangeShapeType="1"/>
            </p:cNvSpPr>
            <p:nvPr/>
          </p:nvSpPr>
          <p:spPr bwMode="auto">
            <a:xfrm>
              <a:off x="672" y="3216"/>
              <a:ext cx="63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40" name="Line 12"/>
            <p:cNvSpPr>
              <a:spLocks noChangeShapeType="1"/>
            </p:cNvSpPr>
            <p:nvPr/>
          </p:nvSpPr>
          <p:spPr bwMode="auto">
            <a:xfrm>
              <a:off x="1488" y="3216"/>
              <a:ext cx="77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64877" name="Text Box 13"/>
          <p:cNvSpPr txBox="1">
            <a:spLocks noChangeArrowheads="1"/>
          </p:cNvSpPr>
          <p:nvPr/>
        </p:nvSpPr>
        <p:spPr bwMode="auto">
          <a:xfrm>
            <a:off x="1774825" y="51054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</a:t>
            </a:r>
            <a:r>
              <a:rPr lang="en-US" i="0"/>
              <a:t>6</a:t>
            </a:r>
            <a:r>
              <a:rPr lang="en-US"/>
              <a:t>x </a:t>
            </a:r>
            <a:r>
              <a:rPr lang="en-US" i="0"/>
              <a:t>– 8</a:t>
            </a:r>
          </a:p>
        </p:txBody>
      </p:sp>
      <p:sp>
        <p:nvSpPr>
          <p:cNvPr id="26633" name="Line 14"/>
          <p:cNvSpPr>
            <a:spLocks noChangeShapeType="1"/>
          </p:cNvSpPr>
          <p:nvPr/>
        </p:nvSpPr>
        <p:spPr bwMode="auto">
          <a:xfrm>
            <a:off x="2133600" y="3733800"/>
            <a:ext cx="0" cy="2057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4" name="Text Box 15"/>
          <p:cNvSpPr txBox="1">
            <a:spLocks noChangeArrowheads="1"/>
          </p:cNvSpPr>
          <p:nvPr/>
        </p:nvSpPr>
        <p:spPr bwMode="auto">
          <a:xfrm>
            <a:off x="533400" y="2286000"/>
            <a:ext cx="3421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(1, –2) and (3, 10)</a:t>
            </a:r>
          </a:p>
        </p:txBody>
      </p:sp>
      <p:sp>
        <p:nvSpPr>
          <p:cNvPr id="164880" name="Text Box 16"/>
          <p:cNvSpPr txBox="1">
            <a:spLocks noChangeArrowheads="1"/>
          </p:cNvSpPr>
          <p:nvPr/>
        </p:nvSpPr>
        <p:spPr bwMode="auto">
          <a:xfrm>
            <a:off x="1068388" y="3733800"/>
            <a:ext cx="274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+ 2 = 6(</a:t>
            </a:r>
            <a:r>
              <a:rPr lang="en-US"/>
              <a:t>x</a:t>
            </a:r>
            <a:r>
              <a:rPr lang="en-US" i="0"/>
              <a:t> – 1)</a:t>
            </a:r>
          </a:p>
        </p:txBody>
      </p:sp>
      <p:sp>
        <p:nvSpPr>
          <p:cNvPr id="164881" name="Text Box 17"/>
          <p:cNvSpPr txBox="1">
            <a:spLocks noChangeArrowheads="1"/>
          </p:cNvSpPr>
          <p:nvPr/>
        </p:nvSpPr>
        <p:spPr bwMode="auto">
          <a:xfrm>
            <a:off x="4191000" y="4572000"/>
            <a:ext cx="42672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Subtract 2 from both sides.</a:t>
            </a:r>
          </a:p>
        </p:txBody>
      </p:sp>
      <p:sp>
        <p:nvSpPr>
          <p:cNvPr id="164882" name="Text Box 18"/>
          <p:cNvSpPr txBox="1">
            <a:spLocks noChangeArrowheads="1"/>
          </p:cNvSpPr>
          <p:nvPr/>
        </p:nvSpPr>
        <p:spPr bwMode="auto">
          <a:xfrm>
            <a:off x="4191000" y="3846513"/>
            <a:ext cx="42672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Distribute 6 on the right side.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4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6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/>
      <p:bldP spid="164872" grpId="0"/>
      <p:bldP spid="164877" grpId="0"/>
      <p:bldP spid="164880" grpId="0"/>
      <p:bldP spid="164881" grpId="0"/>
      <p:bldP spid="16488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14300" y="838200"/>
            <a:ext cx="8915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4: Using Two Points Find Intercepts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746125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Write an equation in slope-intercept form for the line through (10, –3) and (5, –2).</a:t>
            </a:r>
          </a:p>
        </p:txBody>
      </p:sp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769938" y="2393950"/>
            <a:ext cx="3649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</a:t>
            </a:r>
            <a:r>
              <a:rPr lang="en-US" i="0"/>
              <a:t> Find the slope.</a:t>
            </a:r>
            <a:endParaRPr lang="en-US" b="1" i="0"/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762000" y="304800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2 </a:t>
            </a:r>
            <a:r>
              <a:rPr lang="en-US" i="0"/>
              <a:t>Write the equation in slope-intercept form.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4210050" y="3665538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66919" name="Rectangle 7"/>
          <p:cNvSpPr>
            <a:spLocks noChangeArrowheads="1"/>
          </p:cNvSpPr>
          <p:nvPr/>
        </p:nvSpPr>
        <p:spPr bwMode="auto">
          <a:xfrm>
            <a:off x="4267200" y="5867400"/>
            <a:ext cx="382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Subtract 3 from both sides.</a:t>
            </a:r>
          </a:p>
        </p:txBody>
      </p:sp>
      <p:pic>
        <p:nvPicPr>
          <p:cNvPr id="16692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86000"/>
            <a:ext cx="39338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3657600"/>
            <a:ext cx="27622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91000"/>
            <a:ext cx="28098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3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53000"/>
            <a:ext cx="25050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4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105400"/>
            <a:ext cx="42100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5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114800"/>
            <a:ext cx="41719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6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715000"/>
            <a:ext cx="18573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6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/>
      <p:bldP spid="166917" grpId="0"/>
      <p:bldP spid="166918" grpId="0"/>
      <p:bldP spid="1669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09600" y="1295400"/>
            <a:ext cx="67056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Step 3 </a:t>
            </a:r>
            <a:r>
              <a:rPr lang="en-US" i="0"/>
              <a:t>Find the intercepts.</a:t>
            </a:r>
          </a:p>
          <a:p>
            <a:r>
              <a:rPr lang="en-US" b="1"/>
              <a:t>x</a:t>
            </a:r>
            <a:r>
              <a:rPr lang="en-US" b="1" i="0"/>
              <a:t>-intercept:</a:t>
            </a: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2743200" y="2590800"/>
            <a:ext cx="1600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Replace y with 0 and solve for x.</a:t>
            </a:r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457200" y="5486400"/>
            <a:ext cx="751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The </a:t>
            </a:r>
            <a:r>
              <a:rPr lang="en-US"/>
              <a:t>x</a:t>
            </a:r>
            <a:r>
              <a:rPr lang="en-US" i="0"/>
              <a:t>-intercept is –5, and the </a:t>
            </a:r>
            <a:r>
              <a:rPr lang="en-US"/>
              <a:t>y</a:t>
            </a:r>
            <a:r>
              <a:rPr lang="en-US" i="0"/>
              <a:t>-intercept is –1.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14300" y="838200"/>
            <a:ext cx="8915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 Continued</a:t>
            </a:r>
          </a:p>
        </p:txBody>
      </p:sp>
      <p:pic>
        <p:nvPicPr>
          <p:cNvPr id="16896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19621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8967" name="Rectangle 7"/>
          <p:cNvSpPr>
            <a:spLocks noChangeArrowheads="1"/>
          </p:cNvSpPr>
          <p:nvPr/>
        </p:nvSpPr>
        <p:spPr bwMode="auto">
          <a:xfrm>
            <a:off x="4506913" y="1903413"/>
            <a:ext cx="219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y</a:t>
            </a:r>
            <a:r>
              <a:rPr lang="en-US" b="1" i="0"/>
              <a:t>-intercept:</a:t>
            </a:r>
          </a:p>
        </p:txBody>
      </p:sp>
      <p:pic>
        <p:nvPicPr>
          <p:cNvPr id="16896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90800"/>
            <a:ext cx="19907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8969" name="Rectangle 9"/>
          <p:cNvSpPr>
            <a:spLocks noChangeArrowheads="1"/>
          </p:cNvSpPr>
          <p:nvPr/>
        </p:nvSpPr>
        <p:spPr bwMode="auto">
          <a:xfrm>
            <a:off x="6781800" y="2362200"/>
            <a:ext cx="2743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Use the slope-intercept form to indentify the y-intercept.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/>
      <p:bldP spid="168964" grpId="0"/>
      <p:bldP spid="168967" grpId="0"/>
      <p:bldP spid="16896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746125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Write an equation in slope-intercept form for the line through the two points.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(2, 15) and (</a:t>
            </a:r>
            <a:r>
              <a:rPr lang="en-US" b="1" i="0">
                <a:latin typeface="Arial" charset="0"/>
              </a:rPr>
              <a:t>–</a:t>
            </a:r>
            <a:r>
              <a:rPr lang="en-US" b="1" i="0"/>
              <a:t>4, –3)</a:t>
            </a:r>
          </a:p>
        </p:txBody>
      </p:sp>
      <p:sp>
        <p:nvSpPr>
          <p:cNvPr id="171013" name="Text Box 5"/>
          <p:cNvSpPr txBox="1">
            <a:spLocks noChangeArrowheads="1"/>
          </p:cNvSpPr>
          <p:nvPr/>
        </p:nvSpPr>
        <p:spPr bwMode="auto">
          <a:xfrm>
            <a:off x="1065213" y="2774950"/>
            <a:ext cx="3649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</a:t>
            </a:r>
            <a:r>
              <a:rPr lang="en-US" i="0"/>
              <a:t> Find the slope.</a:t>
            </a:r>
            <a:endParaRPr lang="en-US" b="1" i="0"/>
          </a:p>
        </p:txBody>
      </p:sp>
      <p:sp>
        <p:nvSpPr>
          <p:cNvPr id="171014" name="Text Box 6"/>
          <p:cNvSpPr txBox="1">
            <a:spLocks noChangeArrowheads="1"/>
          </p:cNvSpPr>
          <p:nvPr/>
        </p:nvSpPr>
        <p:spPr bwMode="auto">
          <a:xfrm>
            <a:off x="4876800" y="5029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Choose (2, 15).</a:t>
            </a:r>
          </a:p>
        </p:txBody>
      </p:sp>
      <p:sp>
        <p:nvSpPr>
          <p:cNvPr id="171015" name="Text Box 7"/>
          <p:cNvSpPr txBox="1">
            <a:spLocks noChangeArrowheads="1"/>
          </p:cNvSpPr>
          <p:nvPr/>
        </p:nvSpPr>
        <p:spPr bwMode="auto">
          <a:xfrm>
            <a:off x="1017588" y="45720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 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866775" y="5486400"/>
            <a:ext cx="2714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− 15 = 3</a:t>
            </a:r>
            <a:r>
              <a:rPr lang="en-US"/>
              <a:t>x </a:t>
            </a:r>
            <a:r>
              <a:rPr lang="en-US" i="0"/>
              <a:t>− 6</a:t>
            </a:r>
            <a:endParaRPr lang="en-US"/>
          </a:p>
        </p:txBody>
      </p:sp>
      <p:sp>
        <p:nvSpPr>
          <p:cNvPr id="171017" name="Text Box 9"/>
          <p:cNvSpPr txBox="1">
            <a:spLocks noChangeArrowheads="1"/>
          </p:cNvSpPr>
          <p:nvPr/>
        </p:nvSpPr>
        <p:spPr bwMode="auto">
          <a:xfrm>
            <a:off x="1752600" y="5943600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= 3</a:t>
            </a:r>
            <a:r>
              <a:rPr lang="en-US"/>
              <a:t>x </a:t>
            </a:r>
            <a:r>
              <a:rPr lang="en-US">
                <a:cs typeface="Arial" charset="0"/>
              </a:rPr>
              <a:t>+ </a:t>
            </a:r>
            <a:r>
              <a:rPr lang="en-US" i="0">
                <a:cs typeface="Arial" charset="0"/>
              </a:rPr>
              <a:t>9</a:t>
            </a:r>
          </a:p>
        </p:txBody>
      </p:sp>
      <p:sp>
        <p:nvSpPr>
          <p:cNvPr id="171018" name="Rectangle 10"/>
          <p:cNvSpPr>
            <a:spLocks noChangeArrowheads="1"/>
          </p:cNvSpPr>
          <p:nvPr/>
        </p:nvSpPr>
        <p:spPr bwMode="auto">
          <a:xfrm>
            <a:off x="1169988" y="4114800"/>
            <a:ext cx="7974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2 </a:t>
            </a:r>
            <a:r>
              <a:rPr lang="en-US" i="0"/>
              <a:t>Write the equation in slope-intercept form.</a:t>
            </a:r>
          </a:p>
        </p:txBody>
      </p:sp>
      <p:sp>
        <p:nvSpPr>
          <p:cNvPr id="171019" name="Rectangle 11"/>
          <p:cNvSpPr>
            <a:spLocks noChangeArrowheads="1"/>
          </p:cNvSpPr>
          <p:nvPr/>
        </p:nvSpPr>
        <p:spPr bwMode="auto">
          <a:xfrm>
            <a:off x="876300" y="5021263"/>
            <a:ext cx="2987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− </a:t>
            </a:r>
            <a:r>
              <a:rPr lang="en-US" i="0">
                <a:solidFill>
                  <a:srgbClr val="009900"/>
                </a:solidFill>
              </a:rPr>
              <a:t>15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 i="0">
                <a:solidFill>
                  <a:srgbClr val="FF3300"/>
                </a:solidFill>
              </a:rPr>
              <a:t>3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− </a:t>
            </a:r>
            <a:r>
              <a:rPr lang="en-US" i="0">
                <a:solidFill>
                  <a:srgbClr val="3333FF"/>
                </a:solidFill>
              </a:rPr>
              <a:t>2</a:t>
            </a:r>
            <a:r>
              <a:rPr lang="en-US" i="0"/>
              <a:t>)</a:t>
            </a: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4876800" y="5486400"/>
            <a:ext cx="4065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Distribute 3 on the right side.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4876800" y="59436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Add 15 to both sides.</a:t>
            </a:r>
          </a:p>
        </p:txBody>
      </p:sp>
      <p:pic>
        <p:nvPicPr>
          <p:cNvPr id="17102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00400"/>
            <a:ext cx="49149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7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3" grpId="0"/>
      <p:bldP spid="171014" grpId="0"/>
      <p:bldP spid="171015" grpId="0"/>
      <p:bldP spid="171016" grpId="0"/>
      <p:bldP spid="171017" grpId="0"/>
      <p:bldP spid="171018" grpId="0"/>
      <p:bldP spid="171019" grpId="0"/>
      <p:bldP spid="171020" grpId="0"/>
      <p:bldP spid="17102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685800" y="1744663"/>
            <a:ext cx="436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Step 3 </a:t>
            </a:r>
            <a:r>
              <a:rPr lang="en-US" i="0"/>
              <a:t>Find the intercepts.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762000" y="23622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x</a:t>
            </a:r>
            <a:r>
              <a:rPr lang="en-US" b="1" i="0"/>
              <a:t>-intercept:                  </a:t>
            </a:r>
            <a:r>
              <a:rPr lang="en-US" b="1"/>
              <a:t>y</a:t>
            </a:r>
            <a:r>
              <a:rPr lang="en-US" b="1" i="0"/>
              <a:t>-intercept:</a:t>
            </a:r>
            <a:endParaRPr lang="en-US" b="1"/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736600" y="2963863"/>
            <a:ext cx="1858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y</a:t>
            </a:r>
            <a:r>
              <a:rPr lang="en-US" b="1"/>
              <a:t> </a:t>
            </a:r>
            <a:r>
              <a:rPr lang="en-US" i="0"/>
              <a:t>= 3</a:t>
            </a:r>
            <a:r>
              <a:rPr lang="en-US"/>
              <a:t>x </a:t>
            </a:r>
            <a:r>
              <a:rPr lang="en-US" i="0"/>
              <a:t>+ 9</a:t>
            </a: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774700" y="3649663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>
                <a:solidFill>
                  <a:srgbClr val="FF3300"/>
                </a:solidFill>
              </a:rPr>
              <a:t>0</a:t>
            </a:r>
            <a:r>
              <a:rPr lang="en-US" b="1" i="0"/>
              <a:t> </a:t>
            </a:r>
            <a:r>
              <a:rPr lang="en-US" i="0"/>
              <a:t>= 3</a:t>
            </a:r>
            <a:r>
              <a:rPr lang="en-US"/>
              <a:t>x </a:t>
            </a:r>
            <a:r>
              <a:rPr lang="en-US" i="0"/>
              <a:t>+ 9</a:t>
            </a: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595313" y="4876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0">
                <a:cs typeface="Arial" charset="0"/>
              </a:rPr>
              <a:t>–</a:t>
            </a:r>
            <a:r>
              <a:rPr lang="en-US" i="0"/>
              <a:t>3 = </a:t>
            </a:r>
            <a:r>
              <a:rPr lang="en-US"/>
              <a:t>x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569913" y="4259263"/>
            <a:ext cx="1411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>
                <a:cs typeface="Arial" charset="0"/>
              </a:rPr>
              <a:t>–9</a:t>
            </a:r>
            <a:r>
              <a:rPr lang="en-US" i="0"/>
              <a:t> = 3</a:t>
            </a:r>
            <a:r>
              <a:rPr lang="en-US"/>
              <a:t>x</a:t>
            </a: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2743200" y="2819400"/>
            <a:ext cx="1752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Replace y with 0 and solve for x.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4724400" y="2963863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= 3</a:t>
            </a:r>
            <a:r>
              <a:rPr lang="en-US"/>
              <a:t>x </a:t>
            </a:r>
            <a:r>
              <a:rPr lang="en-US" i="0"/>
              <a:t>+ </a:t>
            </a:r>
            <a:r>
              <a:rPr lang="en-US" i="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6934200" y="2667000"/>
            <a:ext cx="19812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Use the slope-intercept form to indentify the y-intercept.</a:t>
            </a: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4724400" y="3657600"/>
            <a:ext cx="1033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b </a:t>
            </a:r>
            <a:r>
              <a:rPr lang="en-US" i="0"/>
              <a:t>= 9</a:t>
            </a: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685800" y="5707063"/>
            <a:ext cx="731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0"/>
              <a:t>The </a:t>
            </a:r>
            <a:r>
              <a:rPr lang="en-US"/>
              <a:t>x</a:t>
            </a:r>
            <a:r>
              <a:rPr lang="en-US" i="0"/>
              <a:t>-intercept is </a:t>
            </a:r>
            <a:r>
              <a:rPr lang="en-US" i="0">
                <a:cs typeface="Arial" charset="0"/>
              </a:rPr>
              <a:t>–3</a:t>
            </a:r>
            <a:r>
              <a:rPr lang="en-US" i="0"/>
              <a:t>, and the </a:t>
            </a:r>
            <a:r>
              <a:rPr lang="en-US"/>
              <a:t>y</a:t>
            </a:r>
            <a:r>
              <a:rPr lang="en-US" i="0"/>
              <a:t>-intercept is 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73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1" grpId="0"/>
      <p:bldP spid="173062" grpId="0"/>
      <p:bldP spid="173063" grpId="0"/>
      <p:bldP spid="173064" grpId="0"/>
      <p:bldP spid="173065" grpId="0"/>
      <p:bldP spid="173066" grpId="0"/>
      <p:bldP spid="173067" grpId="0"/>
      <p:bldP spid="173068" grpId="0"/>
      <p:bldP spid="1730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381000" y="2438400"/>
            <a:ext cx="8534400" cy="1752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i="0"/>
              <a:t>Graph a line and write a linear equation using point-slope form.</a:t>
            </a:r>
          </a:p>
          <a:p>
            <a:pPr>
              <a:spcBef>
                <a:spcPct val="20000"/>
              </a:spcBef>
            </a:pPr>
            <a:endParaRPr lang="en-US" altLang="en-US" sz="900" i="0"/>
          </a:p>
          <a:p>
            <a:pPr>
              <a:spcBef>
                <a:spcPct val="20000"/>
              </a:spcBef>
            </a:pPr>
            <a:r>
              <a:rPr lang="en-US" altLang="en-US" sz="2800" i="0"/>
              <a:t>Write a linear equation given two points.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752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rgbClr val="FF3300"/>
                </a:solidFill>
                <a:latin typeface="Arial Black" pitchFamily="34" charset="0"/>
              </a:rPr>
              <a:t>Objectives</a:t>
            </a:r>
            <a:endParaRPr lang="en-US" sz="3600" b="1" i="0">
              <a:solidFill>
                <a:srgbClr val="FF33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9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28800"/>
            <a:ext cx="10525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5: </a:t>
            </a:r>
            <a:r>
              <a:rPr lang="en-US">
                <a:solidFill>
                  <a:srgbClr val="800080"/>
                </a:solidFill>
                <a:latin typeface="Arial Black" pitchFamily="34" charset="0"/>
                <a:cs typeface="Arial" charset="0"/>
              </a:rPr>
              <a:t>Problem-Solving Application</a:t>
            </a:r>
            <a:endParaRPr lang="en-US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295400" y="1371600"/>
            <a:ext cx="7620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cost to stain a deck is a linear function of the deck’s area. The cost to stain 100, 250, 400 square feet are shown in the table. Write an equation in slope-intercept form that represents the function. Then find the cost to stain a deck whose area is 75 square feet. </a:t>
            </a:r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343400"/>
            <a:ext cx="3733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838200" y="1600200"/>
            <a:ext cx="5154613" cy="762000"/>
            <a:chOff x="1272" y="2568"/>
            <a:chExt cx="3247" cy="480"/>
          </a:xfrm>
        </p:grpSpPr>
        <p:sp>
          <p:nvSpPr>
            <p:cNvPr id="32774" name="Text Box 3"/>
            <p:cNvSpPr txBox="1">
              <a:spLocks noChangeArrowheads="1"/>
            </p:cNvSpPr>
            <p:nvPr/>
          </p:nvSpPr>
          <p:spPr bwMode="auto">
            <a:xfrm>
              <a:off x="1638" y="2661"/>
              <a:ext cx="28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>
                  <a:cs typeface="Arial" charset="0"/>
                </a:rPr>
                <a:t>  Understand the Problem</a:t>
              </a:r>
            </a:p>
          </p:txBody>
        </p:sp>
        <p:grpSp>
          <p:nvGrpSpPr>
            <p:cNvPr id="32775" name="Group 4"/>
            <p:cNvGrpSpPr>
              <a:grpSpLocks/>
            </p:cNvGrpSpPr>
            <p:nvPr/>
          </p:nvGrpSpPr>
          <p:grpSpPr bwMode="auto">
            <a:xfrm>
              <a:off x="1272" y="2568"/>
              <a:ext cx="480" cy="480"/>
              <a:chOff x="432" y="528"/>
              <a:chExt cx="480" cy="480"/>
            </a:xfrm>
          </p:grpSpPr>
          <p:pic>
            <p:nvPicPr>
              <p:cNvPr id="32776" name="Picture 5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7158" name="Text Box 6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i="0"/>
              </a:p>
            </p:txBody>
          </p:sp>
        </p:grpSp>
      </p:grp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1295400" y="2209800"/>
            <a:ext cx="7559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• </a:t>
            </a:r>
            <a:r>
              <a:rPr lang="en-US" i="0"/>
              <a:t>The </a:t>
            </a:r>
            <a:r>
              <a:rPr lang="en-US" b="1" i="0"/>
              <a:t>answer</a:t>
            </a:r>
            <a:r>
              <a:rPr lang="en-US" i="0"/>
              <a:t> will have two parts—an equation in slope-intercept form and the cost to stain an area of 75 square feet.   </a:t>
            </a:r>
          </a:p>
        </p:txBody>
      </p:sp>
      <p:sp>
        <p:nvSpPr>
          <p:cNvPr id="177160" name="Text Box 8"/>
          <p:cNvSpPr txBox="1">
            <a:spLocks noChangeArrowheads="1"/>
          </p:cNvSpPr>
          <p:nvPr/>
        </p:nvSpPr>
        <p:spPr bwMode="auto">
          <a:xfrm>
            <a:off x="1355725" y="3352800"/>
            <a:ext cx="7407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• </a:t>
            </a:r>
            <a:r>
              <a:rPr lang="en-US" i="0"/>
              <a:t>The ordered pairs given in the table—(100, 150), (250, 337.50), (400, 525)—satisfy the equation.  </a:t>
            </a:r>
          </a:p>
        </p:txBody>
      </p:sp>
      <p:sp>
        <p:nvSpPr>
          <p:cNvPr id="32773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914400" y="1600200"/>
            <a:ext cx="2895600" cy="647700"/>
            <a:chOff x="480" y="1008"/>
            <a:chExt cx="1824" cy="408"/>
          </a:xfrm>
        </p:grpSpPr>
        <p:grpSp>
          <p:nvGrpSpPr>
            <p:cNvPr id="33797" name="Group 3"/>
            <p:cNvGrpSpPr>
              <a:grpSpLocks/>
            </p:cNvGrpSpPr>
            <p:nvPr/>
          </p:nvGrpSpPr>
          <p:grpSpPr bwMode="auto">
            <a:xfrm>
              <a:off x="480" y="1008"/>
              <a:ext cx="360" cy="408"/>
              <a:chOff x="3681" y="3579"/>
              <a:chExt cx="360" cy="408"/>
            </a:xfrm>
          </p:grpSpPr>
          <p:pic>
            <p:nvPicPr>
              <p:cNvPr id="33799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81" y="3579"/>
                <a:ext cx="36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9205" name="Text Box 5"/>
              <p:cNvSpPr txBox="1">
                <a:spLocks noChangeArrowheads="1"/>
              </p:cNvSpPr>
              <p:nvPr/>
            </p:nvSpPr>
            <p:spPr bwMode="auto">
              <a:xfrm>
                <a:off x="3744" y="360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i="0"/>
              </a:p>
            </p:txBody>
          </p:sp>
        </p:grpSp>
        <p:sp>
          <p:nvSpPr>
            <p:cNvPr id="33798" name="Text Box 6"/>
            <p:cNvSpPr txBox="1">
              <a:spLocks noChangeArrowheads="1"/>
            </p:cNvSpPr>
            <p:nvPr/>
          </p:nvSpPr>
          <p:spPr bwMode="auto">
            <a:xfrm>
              <a:off x="889" y="1038"/>
              <a:ext cx="14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b="1" i="0"/>
                <a:t>Make a Plan</a:t>
              </a:r>
              <a:endParaRPr lang="en-US" i="0"/>
            </a:p>
          </p:txBody>
        </p:sp>
      </p:grpSp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1524000" y="2209800"/>
            <a:ext cx="7407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You can use two of the ordered pairs to find the slope. Then use point-slope form to write the equation. Finally, write the equation in slope-intercept form.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838200" y="1524000"/>
            <a:ext cx="1857375" cy="704850"/>
            <a:chOff x="288" y="996"/>
            <a:chExt cx="1170" cy="444"/>
          </a:xfrm>
        </p:grpSpPr>
        <p:sp>
          <p:nvSpPr>
            <p:cNvPr id="34827" name="Text Box 3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b="1" i="0"/>
                <a:t>Solve</a:t>
              </a:r>
              <a:endParaRPr lang="en-US" i="0"/>
            </a:p>
          </p:txBody>
        </p:sp>
        <p:grpSp>
          <p:nvGrpSpPr>
            <p:cNvPr id="34828" name="Group 4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34829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1254" name="Text Box 6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1384300" y="2225675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Choose any two ordered pairs from the table to find the slope.</a:t>
            </a:r>
            <a:endParaRPr lang="en-US" b="1" i="0"/>
          </a:p>
        </p:txBody>
      </p:sp>
      <p:sp>
        <p:nvSpPr>
          <p:cNvPr id="181256" name="Text Box 8"/>
          <p:cNvSpPr txBox="1">
            <a:spLocks noChangeArrowheads="1"/>
          </p:cNvSpPr>
          <p:nvPr/>
        </p:nvSpPr>
        <p:spPr bwMode="auto">
          <a:xfrm>
            <a:off x="6934200" y="3063875"/>
            <a:ext cx="2438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Use (100, 150) and (400, 525).</a:t>
            </a:r>
          </a:p>
        </p:txBody>
      </p:sp>
      <p:sp>
        <p:nvSpPr>
          <p:cNvPr id="181257" name="Text Box 9"/>
          <p:cNvSpPr txBox="1">
            <a:spLocks noChangeArrowheads="1"/>
          </p:cNvSpPr>
          <p:nvPr/>
        </p:nvSpPr>
        <p:spPr bwMode="auto">
          <a:xfrm>
            <a:off x="1371600" y="4070350"/>
            <a:ext cx="7673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Substitute the slope and any ordered pair from the table into the point-slope form.</a:t>
            </a:r>
            <a:endParaRPr lang="en-US" b="1" i="0"/>
          </a:p>
        </p:txBody>
      </p:sp>
      <p:sp>
        <p:nvSpPr>
          <p:cNvPr id="181258" name="Text Box 10"/>
          <p:cNvSpPr txBox="1">
            <a:spLocks noChangeArrowheads="1"/>
          </p:cNvSpPr>
          <p:nvPr/>
        </p:nvSpPr>
        <p:spPr bwMode="auto">
          <a:xfrm>
            <a:off x="1371600" y="5867400"/>
            <a:ext cx="395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</a:t>
            </a:r>
            <a:r>
              <a:rPr lang="en-US" i="0">
                <a:solidFill>
                  <a:srgbClr val="3333FF"/>
                </a:solidFill>
              </a:rPr>
              <a:t> </a:t>
            </a:r>
            <a:r>
              <a:rPr lang="en-US" i="0">
                <a:solidFill>
                  <a:srgbClr val="009900"/>
                </a:solidFill>
              </a:rPr>
              <a:t>150</a:t>
            </a:r>
            <a:r>
              <a:rPr lang="en-US" i="0"/>
              <a:t> = </a:t>
            </a:r>
            <a:r>
              <a:rPr lang="en-US" i="0">
                <a:solidFill>
                  <a:srgbClr val="FF0000"/>
                </a:solidFill>
              </a:rPr>
              <a:t>1.25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 i="0">
                <a:solidFill>
                  <a:srgbClr val="3333FF"/>
                </a:solidFill>
              </a:rPr>
              <a:t>100</a:t>
            </a:r>
            <a:r>
              <a:rPr lang="en-US" i="0"/>
              <a:t>)</a:t>
            </a:r>
          </a:p>
        </p:txBody>
      </p:sp>
      <p:sp>
        <p:nvSpPr>
          <p:cNvPr id="181259" name="Text Box 11"/>
          <p:cNvSpPr txBox="1">
            <a:spLocks noChangeArrowheads="1"/>
          </p:cNvSpPr>
          <p:nvPr/>
        </p:nvSpPr>
        <p:spPr bwMode="auto">
          <a:xfrm>
            <a:off x="5791200" y="58674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Use (100, 150).</a:t>
            </a:r>
          </a:p>
        </p:txBody>
      </p:sp>
      <p:sp>
        <p:nvSpPr>
          <p:cNvPr id="34824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  <p:pic>
        <p:nvPicPr>
          <p:cNvPr id="181261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124200"/>
            <a:ext cx="49625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62" name="Text Box 14"/>
          <p:cNvSpPr txBox="1">
            <a:spLocks noChangeArrowheads="1"/>
          </p:cNvSpPr>
          <p:nvPr/>
        </p:nvSpPr>
        <p:spPr bwMode="auto">
          <a:xfrm>
            <a:off x="1676400" y="5334000"/>
            <a:ext cx="302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 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8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8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5" grpId="0"/>
      <p:bldP spid="181256" grpId="0"/>
      <p:bldP spid="181257" grpId="0"/>
      <p:bldP spid="181258" grpId="0"/>
      <p:bldP spid="181259" grpId="0"/>
      <p:bldP spid="18126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838200" y="1844675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3 </a:t>
            </a:r>
            <a:r>
              <a:rPr lang="en-US" i="0"/>
              <a:t>Write the equation in slope-intercept form by solving for </a:t>
            </a:r>
            <a:r>
              <a:rPr lang="en-US"/>
              <a:t>y.</a:t>
            </a:r>
            <a:endParaRPr lang="en-US" b="1" i="0"/>
          </a:p>
        </p:txBody>
      </p:sp>
      <p:sp>
        <p:nvSpPr>
          <p:cNvPr id="183299" name="Text Box 3"/>
          <p:cNvSpPr txBox="1">
            <a:spLocks noChangeArrowheads="1"/>
          </p:cNvSpPr>
          <p:nvPr/>
        </p:nvSpPr>
        <p:spPr bwMode="auto">
          <a:xfrm>
            <a:off x="2133600" y="2759075"/>
            <a:ext cx="395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150 = 1.25(</a:t>
            </a:r>
            <a:r>
              <a:rPr lang="en-US"/>
              <a:t>x</a:t>
            </a:r>
            <a:r>
              <a:rPr lang="en-US" i="0"/>
              <a:t> –</a:t>
            </a:r>
            <a:r>
              <a:rPr lang="en-US"/>
              <a:t> </a:t>
            </a:r>
            <a:r>
              <a:rPr lang="en-US" i="0"/>
              <a:t>100)</a:t>
            </a:r>
          </a:p>
        </p:txBody>
      </p:sp>
      <p:sp>
        <p:nvSpPr>
          <p:cNvPr id="183300" name="Text Box 4"/>
          <p:cNvSpPr txBox="1">
            <a:spLocks noChangeArrowheads="1"/>
          </p:cNvSpPr>
          <p:nvPr/>
        </p:nvSpPr>
        <p:spPr bwMode="auto">
          <a:xfrm>
            <a:off x="2133600" y="3216275"/>
            <a:ext cx="368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150 = 1.25</a:t>
            </a:r>
            <a:r>
              <a:rPr lang="en-US"/>
              <a:t>x</a:t>
            </a:r>
            <a:r>
              <a:rPr lang="en-US" i="0"/>
              <a:t> –</a:t>
            </a:r>
            <a:r>
              <a:rPr lang="en-US"/>
              <a:t> </a:t>
            </a:r>
            <a:r>
              <a:rPr lang="en-US" i="0"/>
              <a:t>125</a:t>
            </a:r>
          </a:p>
        </p:txBody>
      </p:sp>
      <p:sp>
        <p:nvSpPr>
          <p:cNvPr id="183301" name="Text Box 5"/>
          <p:cNvSpPr txBox="1">
            <a:spLocks noChangeArrowheads="1"/>
          </p:cNvSpPr>
          <p:nvPr/>
        </p:nvSpPr>
        <p:spPr bwMode="auto">
          <a:xfrm>
            <a:off x="6232525" y="3216275"/>
            <a:ext cx="223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Distribute 1.25.</a:t>
            </a:r>
          </a:p>
        </p:txBody>
      </p:sp>
      <p:sp>
        <p:nvSpPr>
          <p:cNvPr id="183302" name="Text Box 6"/>
          <p:cNvSpPr txBox="1">
            <a:spLocks noChangeArrowheads="1"/>
          </p:cNvSpPr>
          <p:nvPr/>
        </p:nvSpPr>
        <p:spPr bwMode="auto">
          <a:xfrm>
            <a:off x="3184525" y="3705225"/>
            <a:ext cx="255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</a:t>
            </a:r>
            <a:r>
              <a:rPr lang="en-US" i="0"/>
              <a:t> = 1.25</a:t>
            </a:r>
            <a:r>
              <a:rPr lang="en-US"/>
              <a:t>x</a:t>
            </a:r>
            <a:r>
              <a:rPr lang="en-US" i="0"/>
              <a:t> + 25</a:t>
            </a:r>
            <a:endParaRPr lang="en-US"/>
          </a:p>
        </p:txBody>
      </p:sp>
      <p:sp>
        <p:nvSpPr>
          <p:cNvPr id="183303" name="Text Box 7"/>
          <p:cNvSpPr txBox="1">
            <a:spLocks noChangeArrowheads="1"/>
          </p:cNvSpPr>
          <p:nvPr/>
        </p:nvSpPr>
        <p:spPr bwMode="auto">
          <a:xfrm>
            <a:off x="6232525" y="3673475"/>
            <a:ext cx="2416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39725" indent="-339725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Add 150 to both sides.</a:t>
            </a:r>
          </a:p>
        </p:txBody>
      </p:sp>
      <p:sp>
        <p:nvSpPr>
          <p:cNvPr id="183304" name="Text Box 8"/>
          <p:cNvSpPr txBox="1">
            <a:spLocks noChangeArrowheads="1"/>
          </p:cNvSpPr>
          <p:nvPr/>
        </p:nvSpPr>
        <p:spPr bwMode="auto">
          <a:xfrm>
            <a:off x="838200" y="4419600"/>
            <a:ext cx="7802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4 </a:t>
            </a:r>
            <a:r>
              <a:rPr lang="en-US" i="0"/>
              <a:t>Find the cost to stain an area of 75 sq. ft.</a:t>
            </a:r>
            <a:endParaRPr lang="en-US" b="1" i="0"/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2193925" y="4832350"/>
            <a:ext cx="255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</a:t>
            </a:r>
            <a:r>
              <a:rPr lang="en-US" i="0"/>
              <a:t>1.25</a:t>
            </a:r>
            <a:r>
              <a:rPr lang="en-US">
                <a:solidFill>
                  <a:srgbClr val="FF3300"/>
                </a:solidFill>
              </a:rPr>
              <a:t>x </a:t>
            </a:r>
            <a:r>
              <a:rPr lang="en-US"/>
              <a:t>+ </a:t>
            </a:r>
            <a:r>
              <a:rPr lang="en-US" i="0"/>
              <a:t>25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2189163" y="5334000"/>
            <a:ext cx="4581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</a:t>
            </a:r>
            <a:r>
              <a:rPr lang="en-US" i="0"/>
              <a:t>1.25</a:t>
            </a:r>
            <a:r>
              <a:rPr lang="en-US" i="0">
                <a:solidFill>
                  <a:srgbClr val="FF3300"/>
                </a:solidFill>
              </a:rPr>
              <a:t>(75)</a:t>
            </a:r>
            <a:r>
              <a:rPr lang="en-US">
                <a:solidFill>
                  <a:srgbClr val="FF3300"/>
                </a:solidFill>
              </a:rPr>
              <a:t> </a:t>
            </a:r>
            <a:r>
              <a:rPr lang="en-US"/>
              <a:t>+ </a:t>
            </a:r>
            <a:r>
              <a:rPr lang="en-US" i="0"/>
              <a:t>25 = 118.75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2133600" y="5943600"/>
            <a:ext cx="788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cost of staining 75 sq. ft. is $118.75.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  <p:grpSp>
        <p:nvGrpSpPr>
          <p:cNvPr id="35853" name="Group 13"/>
          <p:cNvGrpSpPr>
            <a:grpSpLocks/>
          </p:cNvGrpSpPr>
          <p:nvPr/>
        </p:nvGrpSpPr>
        <p:grpSpPr bwMode="auto">
          <a:xfrm>
            <a:off x="457200" y="1200150"/>
            <a:ext cx="1857375" cy="704850"/>
            <a:chOff x="288" y="996"/>
            <a:chExt cx="1170" cy="444"/>
          </a:xfrm>
        </p:grpSpPr>
        <p:sp>
          <p:nvSpPr>
            <p:cNvPr id="35854" name="Text Box 14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b="1" i="0"/>
                <a:t>Solve</a:t>
              </a:r>
              <a:endParaRPr lang="en-US" i="0"/>
            </a:p>
          </p:txBody>
        </p:sp>
        <p:grpSp>
          <p:nvGrpSpPr>
            <p:cNvPr id="35855" name="Group 15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35856" name="Picture 1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3313" name="Text Box 17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3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3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8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3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/>
      <p:bldP spid="183300" grpId="0"/>
      <p:bldP spid="183301" grpId="0"/>
      <p:bldP spid="183302" grpId="0"/>
      <p:bldP spid="183303" grpId="0"/>
      <p:bldP spid="183304" grpId="0"/>
      <p:bldP spid="183305" grpId="0"/>
      <p:bldP spid="183306" grpId="0"/>
      <p:bldP spid="18330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685800" y="1524000"/>
            <a:ext cx="2687638" cy="676275"/>
            <a:chOff x="384" y="3600"/>
            <a:chExt cx="1693" cy="426"/>
          </a:xfrm>
        </p:grpSpPr>
        <p:sp>
          <p:nvSpPr>
            <p:cNvPr id="36886" name="Text Box 3"/>
            <p:cNvSpPr txBox="1">
              <a:spLocks noChangeArrowheads="1"/>
            </p:cNvSpPr>
            <p:nvPr/>
          </p:nvSpPr>
          <p:spPr bwMode="auto">
            <a:xfrm>
              <a:off x="864" y="3696"/>
              <a:ext cx="1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b="1" i="0"/>
                <a:t>Look Back</a:t>
              </a:r>
              <a:endParaRPr lang="en-US" i="0"/>
            </a:p>
          </p:txBody>
        </p:sp>
        <p:grpSp>
          <p:nvGrpSpPr>
            <p:cNvPr id="36887" name="Group 4"/>
            <p:cNvGrpSpPr>
              <a:grpSpLocks/>
            </p:cNvGrpSpPr>
            <p:nvPr/>
          </p:nvGrpSpPr>
          <p:grpSpPr bwMode="auto">
            <a:xfrm>
              <a:off x="384" y="3600"/>
              <a:ext cx="528" cy="426"/>
              <a:chOff x="1758" y="3408"/>
              <a:chExt cx="528" cy="426"/>
            </a:xfrm>
          </p:grpSpPr>
          <p:pic>
            <p:nvPicPr>
              <p:cNvPr id="36888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4" y="3408"/>
                <a:ext cx="426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5350" name="Text Box 6"/>
              <p:cNvSpPr txBox="1">
                <a:spLocks noChangeArrowheads="1"/>
              </p:cNvSpPr>
              <p:nvPr/>
            </p:nvSpPr>
            <p:spPr bwMode="auto">
              <a:xfrm>
                <a:off x="1758" y="3504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</a:p>
            </p:txBody>
          </p:sp>
        </p:grpSp>
      </p:grpSp>
      <p:sp>
        <p:nvSpPr>
          <p:cNvPr id="185351" name="Text Box 7"/>
          <p:cNvSpPr txBox="1">
            <a:spLocks noChangeArrowheads="1"/>
          </p:cNvSpPr>
          <p:nvPr/>
        </p:nvSpPr>
        <p:spPr bwMode="auto">
          <a:xfrm>
            <a:off x="1447800" y="2209800"/>
            <a:ext cx="7467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If the equation is correct, the ordered pairs that you did not use in Step 2 will be solutions. Substitute (400, 525) and (250, 337.50) into the equation.</a:t>
            </a: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4876800" y="3810000"/>
            <a:ext cx="3886200" cy="2133600"/>
            <a:chOff x="3216" y="2448"/>
            <a:chExt cx="2448" cy="1344"/>
          </a:xfrm>
        </p:grpSpPr>
        <p:sp>
          <p:nvSpPr>
            <p:cNvPr id="36879" name="Text Box 9"/>
            <p:cNvSpPr txBox="1">
              <a:spLocks noChangeArrowheads="1"/>
            </p:cNvSpPr>
            <p:nvPr/>
          </p:nvSpPr>
          <p:spPr bwMode="auto">
            <a:xfrm>
              <a:off x="3744" y="2448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009900"/>
                  </a:solidFill>
                </a:rPr>
                <a:t>y</a:t>
              </a:r>
              <a:r>
                <a:rPr lang="en-US"/>
                <a:t> = </a:t>
              </a:r>
              <a:r>
                <a:rPr lang="en-US" i="0"/>
                <a:t>1.25</a:t>
              </a:r>
              <a:r>
                <a:rPr lang="en-US">
                  <a:solidFill>
                    <a:schemeClr val="accent2"/>
                  </a:solidFill>
                </a:rPr>
                <a:t>x</a:t>
              </a:r>
              <a:r>
                <a:rPr lang="en-US" i="0"/>
                <a:t> + 25</a:t>
              </a:r>
            </a:p>
          </p:txBody>
        </p:sp>
        <p:sp>
          <p:nvSpPr>
            <p:cNvPr id="36880" name="Line 10"/>
            <p:cNvSpPr>
              <a:spLocks noChangeShapeType="1"/>
            </p:cNvSpPr>
            <p:nvPr/>
          </p:nvSpPr>
          <p:spPr bwMode="auto">
            <a:xfrm>
              <a:off x="3312" y="2784"/>
              <a:ext cx="23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1" name="Line 11"/>
            <p:cNvSpPr>
              <a:spLocks noChangeShapeType="1"/>
            </p:cNvSpPr>
            <p:nvPr/>
          </p:nvSpPr>
          <p:spPr bwMode="auto">
            <a:xfrm>
              <a:off x="4032" y="2784"/>
              <a:ext cx="0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2" name="Text Box 12"/>
            <p:cNvSpPr txBox="1">
              <a:spLocks noChangeArrowheads="1"/>
            </p:cNvSpPr>
            <p:nvPr/>
          </p:nvSpPr>
          <p:spPr bwMode="auto">
            <a:xfrm>
              <a:off x="3216" y="2832"/>
              <a:ext cx="24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009900"/>
                  </a:solidFill>
                </a:rPr>
                <a:t>337.50 </a:t>
              </a:r>
              <a:r>
                <a:rPr lang="en-US" i="0"/>
                <a:t> 1.25</a:t>
              </a:r>
              <a:r>
                <a:rPr lang="en-US" i="0">
                  <a:solidFill>
                    <a:schemeClr val="accent2"/>
                  </a:solidFill>
                </a:rPr>
                <a:t>(250) </a:t>
              </a:r>
              <a:r>
                <a:rPr lang="en-US" i="0"/>
                <a:t>+ 25</a:t>
              </a:r>
            </a:p>
          </p:txBody>
        </p:sp>
        <p:sp>
          <p:nvSpPr>
            <p:cNvPr id="36883" name="Text Box 13"/>
            <p:cNvSpPr txBox="1">
              <a:spLocks noChangeArrowheads="1"/>
            </p:cNvSpPr>
            <p:nvPr/>
          </p:nvSpPr>
          <p:spPr bwMode="auto">
            <a:xfrm>
              <a:off x="3227" y="3168"/>
              <a:ext cx="2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337.50  312.50 + 25</a:t>
              </a:r>
            </a:p>
          </p:txBody>
        </p:sp>
        <p:sp>
          <p:nvSpPr>
            <p:cNvPr id="36884" name="Text Box 14"/>
            <p:cNvSpPr txBox="1">
              <a:spLocks noChangeArrowheads="1"/>
            </p:cNvSpPr>
            <p:nvPr/>
          </p:nvSpPr>
          <p:spPr bwMode="auto">
            <a:xfrm>
              <a:off x="3243" y="3456"/>
              <a:ext cx="16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337.50  337.50</a:t>
              </a:r>
            </a:p>
          </p:txBody>
        </p:sp>
        <p:sp>
          <p:nvSpPr>
            <p:cNvPr id="36885" name="Text Box 15"/>
            <p:cNvSpPr txBox="1">
              <a:spLocks noChangeArrowheads="1"/>
            </p:cNvSpPr>
            <p:nvPr/>
          </p:nvSpPr>
          <p:spPr bwMode="auto">
            <a:xfrm>
              <a:off x="4800" y="3427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3200" i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/>
            </a:p>
          </p:txBody>
        </p:sp>
      </p:grpSp>
      <p:sp>
        <p:nvSpPr>
          <p:cNvPr id="36869" name="Text Box 16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457200" y="3886200"/>
            <a:ext cx="3962400" cy="1981200"/>
            <a:chOff x="288" y="2448"/>
            <a:chExt cx="2496" cy="1248"/>
          </a:xfrm>
        </p:grpSpPr>
        <p:sp>
          <p:nvSpPr>
            <p:cNvPr id="36871" name="Text Box 18"/>
            <p:cNvSpPr txBox="1">
              <a:spLocks noChangeArrowheads="1"/>
            </p:cNvSpPr>
            <p:nvPr/>
          </p:nvSpPr>
          <p:spPr bwMode="auto">
            <a:xfrm>
              <a:off x="573" y="2448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</a:rPr>
                <a:t>y</a:t>
              </a:r>
              <a:r>
                <a:rPr lang="en-US"/>
                <a:t> = </a:t>
              </a:r>
              <a:r>
                <a:rPr lang="en-US" i="0"/>
                <a:t>1.25</a:t>
              </a:r>
              <a:r>
                <a:rPr lang="en-US">
                  <a:solidFill>
                    <a:srgbClr val="009900"/>
                  </a:solidFill>
                </a:rPr>
                <a:t>x</a:t>
              </a:r>
              <a:r>
                <a:rPr lang="en-US" i="0"/>
                <a:t> + 25</a:t>
              </a:r>
              <a:r>
                <a:rPr lang="en-US"/>
                <a:t> </a:t>
              </a:r>
            </a:p>
          </p:txBody>
        </p:sp>
        <p:sp>
          <p:nvSpPr>
            <p:cNvPr id="36872" name="Line 19"/>
            <p:cNvSpPr>
              <a:spLocks noChangeShapeType="1"/>
            </p:cNvSpPr>
            <p:nvPr/>
          </p:nvSpPr>
          <p:spPr bwMode="auto">
            <a:xfrm>
              <a:off x="288" y="2736"/>
              <a:ext cx="2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3" name="Line 20"/>
            <p:cNvSpPr>
              <a:spLocks noChangeShapeType="1"/>
            </p:cNvSpPr>
            <p:nvPr/>
          </p:nvSpPr>
          <p:spPr bwMode="auto">
            <a:xfrm>
              <a:off x="912" y="2736"/>
              <a:ext cx="0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4" name="Text Box 21"/>
            <p:cNvSpPr txBox="1">
              <a:spLocks noChangeArrowheads="1"/>
            </p:cNvSpPr>
            <p:nvPr/>
          </p:nvSpPr>
          <p:spPr bwMode="auto">
            <a:xfrm>
              <a:off x="288" y="2736"/>
              <a:ext cx="24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009900"/>
                  </a:solidFill>
                </a:rPr>
                <a:t>525</a:t>
              </a:r>
              <a:r>
                <a:rPr lang="en-US" i="0"/>
                <a:t>     1.25</a:t>
              </a:r>
              <a:r>
                <a:rPr lang="en-US" i="0">
                  <a:solidFill>
                    <a:schemeClr val="accent2"/>
                  </a:solidFill>
                </a:rPr>
                <a:t>(400) </a:t>
              </a:r>
              <a:r>
                <a:rPr lang="en-US" i="0"/>
                <a:t>+ 25</a:t>
              </a:r>
            </a:p>
          </p:txBody>
        </p:sp>
        <p:sp>
          <p:nvSpPr>
            <p:cNvPr id="36875" name="Text Box 22"/>
            <p:cNvSpPr txBox="1">
              <a:spLocks noChangeArrowheads="1"/>
            </p:cNvSpPr>
            <p:nvPr/>
          </p:nvSpPr>
          <p:spPr bwMode="auto">
            <a:xfrm>
              <a:off x="289" y="3024"/>
              <a:ext cx="17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525     500 + 25</a:t>
              </a:r>
            </a:p>
          </p:txBody>
        </p:sp>
        <p:sp>
          <p:nvSpPr>
            <p:cNvPr id="36876" name="Text Box 23"/>
            <p:cNvSpPr txBox="1">
              <a:spLocks noChangeArrowheads="1"/>
            </p:cNvSpPr>
            <p:nvPr/>
          </p:nvSpPr>
          <p:spPr bwMode="auto">
            <a:xfrm>
              <a:off x="295" y="3360"/>
              <a:ext cx="11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525     525</a:t>
              </a:r>
            </a:p>
          </p:txBody>
        </p:sp>
        <p:sp>
          <p:nvSpPr>
            <p:cNvPr id="36877" name="Text Box 24"/>
            <p:cNvSpPr txBox="1">
              <a:spLocks noChangeArrowheads="1"/>
            </p:cNvSpPr>
            <p:nvPr/>
          </p:nvSpPr>
          <p:spPr bwMode="auto">
            <a:xfrm>
              <a:off x="1392" y="3319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3200" i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/>
            </a:p>
          </p:txBody>
        </p:sp>
        <p:sp>
          <p:nvSpPr>
            <p:cNvPr id="36878" name="Text Box 25"/>
            <p:cNvSpPr txBox="1">
              <a:spLocks noChangeArrowheads="1"/>
            </p:cNvSpPr>
            <p:nvPr/>
          </p:nvSpPr>
          <p:spPr bwMode="auto">
            <a:xfrm>
              <a:off x="576" y="2448"/>
              <a:ext cx="17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009900"/>
                  </a:solidFill>
                </a:rPr>
                <a:t>y</a:t>
              </a:r>
              <a:r>
                <a:rPr lang="en-US"/>
                <a:t> = </a:t>
              </a:r>
              <a:r>
                <a:rPr lang="en-US" i="0"/>
                <a:t>1.25</a:t>
              </a:r>
              <a:r>
                <a:rPr lang="en-US">
                  <a:solidFill>
                    <a:schemeClr val="accent2"/>
                  </a:solidFill>
                </a:rPr>
                <a:t>x</a:t>
              </a:r>
              <a:r>
                <a:rPr lang="en-US" i="0"/>
                <a:t> + 25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56388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>
                <a:solidFill>
                  <a:srgbClr val="FF0000"/>
                </a:solidFill>
              </a:rPr>
              <a:t>What if…?</a:t>
            </a:r>
            <a:r>
              <a:rPr lang="en-US" b="1" i="0"/>
              <a:t> At a newspaper the costs to place an ad for one week are shown. Write an equation in slope-intercept form that represents this linear function. Then find the cost of an ad that is 21 lines long.</a:t>
            </a:r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676400"/>
            <a:ext cx="22955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38915" name="Group 3"/>
          <p:cNvGrpSpPr>
            <a:grpSpLocks/>
          </p:cNvGrpSpPr>
          <p:nvPr/>
        </p:nvGrpSpPr>
        <p:grpSpPr bwMode="auto">
          <a:xfrm>
            <a:off x="914400" y="1600200"/>
            <a:ext cx="5143500" cy="762000"/>
            <a:chOff x="1272" y="2568"/>
            <a:chExt cx="3240" cy="480"/>
          </a:xfrm>
        </p:grpSpPr>
        <p:sp>
          <p:nvSpPr>
            <p:cNvPr id="38918" name="Text Box 4"/>
            <p:cNvSpPr txBox="1">
              <a:spLocks noChangeArrowheads="1"/>
            </p:cNvSpPr>
            <p:nvPr/>
          </p:nvSpPr>
          <p:spPr bwMode="auto">
            <a:xfrm>
              <a:off x="1638" y="2661"/>
              <a:ext cx="287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>
                  <a:cs typeface="Arial" charset="0"/>
                </a:rPr>
                <a:t>  Understand the problem</a:t>
              </a:r>
            </a:p>
          </p:txBody>
        </p:sp>
        <p:grpSp>
          <p:nvGrpSpPr>
            <p:cNvPr id="38919" name="Group 5"/>
            <p:cNvGrpSpPr>
              <a:grpSpLocks/>
            </p:cNvGrpSpPr>
            <p:nvPr/>
          </p:nvGrpSpPr>
          <p:grpSpPr bwMode="auto">
            <a:xfrm>
              <a:off x="1272" y="2568"/>
              <a:ext cx="480" cy="480"/>
              <a:chOff x="432" y="528"/>
              <a:chExt cx="480" cy="480"/>
            </a:xfrm>
          </p:grpSpPr>
          <p:pic>
            <p:nvPicPr>
              <p:cNvPr id="38920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9447" name="Text Box 7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i="0"/>
              </a:p>
            </p:txBody>
          </p:sp>
        </p:grpSp>
      </p:grp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914400" y="2286000"/>
            <a:ext cx="8229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• </a:t>
            </a:r>
            <a:r>
              <a:rPr lang="en-US" i="0"/>
              <a:t>The </a:t>
            </a:r>
            <a:r>
              <a:rPr lang="en-US" b="1" i="0"/>
              <a:t>answer</a:t>
            </a:r>
            <a:r>
              <a:rPr lang="en-US" i="0"/>
              <a:t> will have two parts—an equation in slope-intercept form and the cost to run an ad that is 21 lines long.   </a:t>
            </a:r>
          </a:p>
        </p:txBody>
      </p:sp>
      <p:sp>
        <p:nvSpPr>
          <p:cNvPr id="189449" name="Text Box 9"/>
          <p:cNvSpPr txBox="1">
            <a:spLocks noChangeArrowheads="1"/>
          </p:cNvSpPr>
          <p:nvPr/>
        </p:nvSpPr>
        <p:spPr bwMode="auto">
          <a:xfrm>
            <a:off x="914400" y="35814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• </a:t>
            </a:r>
            <a:r>
              <a:rPr lang="en-US" i="0"/>
              <a:t>The ordered pairs given in the table—(3, 12.75), (5, 17.25),(10, 28.50)—satisfy the equation.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9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8" grpId="0"/>
      <p:bldP spid="18944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838200" y="1600200"/>
            <a:ext cx="2895600" cy="647700"/>
            <a:chOff x="480" y="1008"/>
            <a:chExt cx="1824" cy="408"/>
          </a:xfrm>
        </p:grpSpPr>
        <p:grpSp>
          <p:nvGrpSpPr>
            <p:cNvPr id="39941" name="Group 3"/>
            <p:cNvGrpSpPr>
              <a:grpSpLocks/>
            </p:cNvGrpSpPr>
            <p:nvPr/>
          </p:nvGrpSpPr>
          <p:grpSpPr bwMode="auto">
            <a:xfrm>
              <a:off x="480" y="1008"/>
              <a:ext cx="360" cy="408"/>
              <a:chOff x="3681" y="3579"/>
              <a:chExt cx="360" cy="408"/>
            </a:xfrm>
          </p:grpSpPr>
          <p:pic>
            <p:nvPicPr>
              <p:cNvPr id="39943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81" y="3579"/>
                <a:ext cx="36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1493" name="Text Box 5"/>
              <p:cNvSpPr txBox="1">
                <a:spLocks noChangeArrowheads="1"/>
              </p:cNvSpPr>
              <p:nvPr/>
            </p:nvSpPr>
            <p:spPr bwMode="auto">
              <a:xfrm>
                <a:off x="3744" y="360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i="0"/>
              </a:p>
            </p:txBody>
          </p:sp>
        </p:grpSp>
        <p:sp>
          <p:nvSpPr>
            <p:cNvPr id="39942" name="Text Box 6"/>
            <p:cNvSpPr txBox="1">
              <a:spLocks noChangeArrowheads="1"/>
            </p:cNvSpPr>
            <p:nvPr/>
          </p:nvSpPr>
          <p:spPr bwMode="auto">
            <a:xfrm>
              <a:off x="889" y="1038"/>
              <a:ext cx="14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b="1" i="0"/>
                <a:t>Make a Plan</a:t>
              </a:r>
              <a:endParaRPr lang="en-US" i="0"/>
            </a:p>
          </p:txBody>
        </p:sp>
      </p:grp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1219200" y="2362200"/>
            <a:ext cx="7407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You can use two of the ordered pairs to find the slope. Then use the point-slope form to write the equation. Finally, write the equation in slope-intercept form.</a:t>
            </a:r>
          </a:p>
        </p:txBody>
      </p:sp>
      <p:sp>
        <p:nvSpPr>
          <p:cNvPr id="39940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838200" y="1600200"/>
            <a:ext cx="1857375" cy="704850"/>
            <a:chOff x="288" y="996"/>
            <a:chExt cx="1170" cy="444"/>
          </a:xfrm>
        </p:grpSpPr>
        <p:sp>
          <p:nvSpPr>
            <p:cNvPr id="40971" name="Text Box 3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b="1" i="0"/>
                <a:t>Solve</a:t>
              </a:r>
              <a:endParaRPr lang="en-US" i="0"/>
            </a:p>
          </p:txBody>
        </p:sp>
        <p:grpSp>
          <p:nvGrpSpPr>
            <p:cNvPr id="40972" name="Group 4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40973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3542" name="Text Box 6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1066800" y="22860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Choose any two ordered pairs from the table to find the slope.</a:t>
            </a:r>
            <a:endParaRPr lang="en-US" b="1" i="0"/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6705600" y="3276600"/>
            <a:ext cx="2438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Use (3, 12.75) and (5, 17.25).</a:t>
            </a:r>
          </a:p>
        </p:txBody>
      </p:sp>
      <p:sp>
        <p:nvSpPr>
          <p:cNvPr id="40965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93546" name="Picture 1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429000"/>
            <a:ext cx="53911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3547" name="Text Box 11"/>
          <p:cNvSpPr txBox="1">
            <a:spLocks noChangeArrowheads="1"/>
          </p:cNvSpPr>
          <p:nvPr/>
        </p:nvSpPr>
        <p:spPr bwMode="auto">
          <a:xfrm>
            <a:off x="1152525" y="4375150"/>
            <a:ext cx="7673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Substitute the slope and any ordered pair from the table into the point-slope form.</a:t>
            </a:r>
            <a:endParaRPr lang="en-US" b="1" i="0"/>
          </a:p>
        </p:txBody>
      </p:sp>
      <p:sp>
        <p:nvSpPr>
          <p:cNvPr id="193548" name="Text Box 12"/>
          <p:cNvSpPr txBox="1">
            <a:spLocks noChangeArrowheads="1"/>
          </p:cNvSpPr>
          <p:nvPr/>
        </p:nvSpPr>
        <p:spPr bwMode="auto">
          <a:xfrm>
            <a:off x="4876800" y="6019800"/>
            <a:ext cx="220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Use (5, 17.25).</a:t>
            </a:r>
          </a:p>
        </p:txBody>
      </p:sp>
      <p:sp>
        <p:nvSpPr>
          <p:cNvPr id="193549" name="Text Box 13"/>
          <p:cNvSpPr txBox="1">
            <a:spLocks noChangeArrowheads="1"/>
          </p:cNvSpPr>
          <p:nvPr/>
        </p:nvSpPr>
        <p:spPr bwMode="auto">
          <a:xfrm>
            <a:off x="1219200" y="5486400"/>
            <a:ext cx="302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i="0"/>
              <a:t> 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  <p:sp>
        <p:nvSpPr>
          <p:cNvPr id="193550" name="Text Box 14"/>
          <p:cNvSpPr txBox="1">
            <a:spLocks noChangeArrowheads="1"/>
          </p:cNvSpPr>
          <p:nvPr/>
        </p:nvSpPr>
        <p:spPr bwMode="auto">
          <a:xfrm>
            <a:off x="609600" y="6019800"/>
            <a:ext cx="387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</a:t>
            </a:r>
            <a:r>
              <a:rPr lang="en-US" i="0">
                <a:solidFill>
                  <a:srgbClr val="3333FF"/>
                </a:solidFill>
              </a:rPr>
              <a:t> </a:t>
            </a:r>
            <a:r>
              <a:rPr lang="en-US" i="0">
                <a:solidFill>
                  <a:srgbClr val="009900"/>
                </a:solidFill>
              </a:rPr>
              <a:t>17.25</a:t>
            </a:r>
            <a:r>
              <a:rPr lang="en-US" i="0"/>
              <a:t> = </a:t>
            </a:r>
            <a:r>
              <a:rPr lang="en-US" i="0">
                <a:solidFill>
                  <a:srgbClr val="FF0000"/>
                </a:solidFill>
              </a:rPr>
              <a:t>2.25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 – </a:t>
            </a:r>
            <a:r>
              <a:rPr lang="en-US" i="0">
                <a:solidFill>
                  <a:srgbClr val="3333FF"/>
                </a:solidFill>
              </a:rPr>
              <a:t>5</a:t>
            </a:r>
            <a:r>
              <a:rPr 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9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9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9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9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3" grpId="0"/>
      <p:bldP spid="193544" grpId="0"/>
      <p:bldP spid="193547" grpId="0"/>
      <p:bldP spid="193548" grpId="0"/>
      <p:bldP spid="193549" grpId="0"/>
      <p:bldP spid="1935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762000" y="1143000"/>
            <a:ext cx="7924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0"/>
              <a:t>If you know the slope and any point on the line, you can write an equation of the line by using the slope formula. For example, suppose a line has a slope of </a:t>
            </a:r>
            <a:r>
              <a:rPr lang="en-US" b="1" i="0">
                <a:solidFill>
                  <a:srgbClr val="FF3300"/>
                </a:solidFill>
              </a:rPr>
              <a:t>3</a:t>
            </a:r>
            <a:r>
              <a:rPr lang="en-US" b="1" i="0"/>
              <a:t> </a:t>
            </a:r>
            <a:r>
              <a:rPr lang="en-US" i="0"/>
              <a:t>and contains (</a:t>
            </a:r>
            <a:r>
              <a:rPr lang="en-US" b="1" i="0">
                <a:solidFill>
                  <a:schemeClr val="accent2"/>
                </a:solidFill>
              </a:rPr>
              <a:t>2, </a:t>
            </a:r>
            <a:r>
              <a:rPr lang="en-US" b="1" i="0">
                <a:solidFill>
                  <a:srgbClr val="009900"/>
                </a:solidFill>
              </a:rPr>
              <a:t>1</a:t>
            </a:r>
            <a:r>
              <a:rPr lang="en-US" i="0"/>
              <a:t>) . Let (</a:t>
            </a:r>
            <a:r>
              <a:rPr lang="en-US" b="1">
                <a:solidFill>
                  <a:schemeClr val="accent2"/>
                </a:solidFill>
              </a:rPr>
              <a:t>x</a:t>
            </a:r>
            <a:r>
              <a:rPr lang="en-US" i="0">
                <a:solidFill>
                  <a:schemeClr val="accent2"/>
                </a:solidFill>
              </a:rPr>
              <a:t>, </a:t>
            </a:r>
            <a:r>
              <a:rPr lang="en-US" b="1">
                <a:solidFill>
                  <a:srgbClr val="009900"/>
                </a:solidFill>
              </a:rPr>
              <a:t>y</a:t>
            </a:r>
            <a:r>
              <a:rPr lang="en-US" i="0"/>
              <a:t>) be any other point on the line.</a:t>
            </a:r>
          </a:p>
        </p:txBody>
      </p:sp>
      <p:pic>
        <p:nvPicPr>
          <p:cNvPr id="1218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05175"/>
            <a:ext cx="6224588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6480175" y="3276600"/>
            <a:ext cx="29114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into the slope formula.</a:t>
            </a:r>
          </a:p>
        </p:txBody>
      </p:sp>
      <p:sp>
        <p:nvSpPr>
          <p:cNvPr id="121861" name="Rectangle 5"/>
          <p:cNvSpPr>
            <a:spLocks noChangeArrowheads="1"/>
          </p:cNvSpPr>
          <p:nvPr/>
        </p:nvSpPr>
        <p:spPr bwMode="auto">
          <a:xfrm>
            <a:off x="6510338" y="4267200"/>
            <a:ext cx="2819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38138" indent="-338138"/>
            <a:r>
              <a:rPr lang="en-US">
                <a:solidFill>
                  <a:srgbClr val="3333FF"/>
                </a:solidFill>
                <a:latin typeface="Arial" charset="0"/>
              </a:rPr>
              <a:t>Multiply both sides by </a:t>
            </a:r>
            <a:r>
              <a:rPr lang="en-US" i="0">
                <a:solidFill>
                  <a:srgbClr val="3333FF"/>
                </a:solidFill>
                <a:latin typeface="Arial" charset="0"/>
              </a:rPr>
              <a:t>(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x </a:t>
            </a:r>
            <a:r>
              <a:rPr lang="en-US" i="0">
                <a:solidFill>
                  <a:srgbClr val="3333FF"/>
                </a:solidFill>
                <a:latin typeface="Arial" charset="0"/>
              </a:rPr>
              <a:t>- 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i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21862" name="Rectangle 6"/>
          <p:cNvSpPr>
            <a:spLocks noChangeArrowheads="1"/>
          </p:cNvSpPr>
          <p:nvPr/>
        </p:nvSpPr>
        <p:spPr bwMode="auto">
          <a:xfrm>
            <a:off x="6511925" y="53340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  <p:bldP spid="121861" grpId="0"/>
      <p:bldP spid="12186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ext Box 2"/>
          <p:cNvSpPr txBox="1">
            <a:spLocks noChangeArrowheads="1"/>
          </p:cNvSpPr>
          <p:nvPr/>
        </p:nvSpPr>
        <p:spPr bwMode="auto">
          <a:xfrm>
            <a:off x="828675" y="2286000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3 </a:t>
            </a:r>
            <a:r>
              <a:rPr lang="en-US" i="0"/>
              <a:t>Write the equation in slope-intercept form by solving for </a:t>
            </a:r>
            <a:r>
              <a:rPr lang="en-US"/>
              <a:t>y.</a:t>
            </a:r>
            <a:endParaRPr lang="en-US" b="1" i="0"/>
          </a:p>
        </p:txBody>
      </p:sp>
      <p:sp>
        <p:nvSpPr>
          <p:cNvPr id="195587" name="Text Box 3"/>
          <p:cNvSpPr txBox="1">
            <a:spLocks noChangeArrowheads="1"/>
          </p:cNvSpPr>
          <p:nvPr/>
        </p:nvSpPr>
        <p:spPr bwMode="auto">
          <a:xfrm>
            <a:off x="2035175" y="3200400"/>
            <a:ext cx="387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17.25 = 2.25(</a:t>
            </a:r>
            <a:r>
              <a:rPr lang="en-US"/>
              <a:t>x</a:t>
            </a:r>
            <a:r>
              <a:rPr lang="en-US" i="0"/>
              <a:t> –</a:t>
            </a:r>
            <a:r>
              <a:rPr lang="en-US"/>
              <a:t> </a:t>
            </a:r>
            <a:r>
              <a:rPr lang="en-US" i="0"/>
              <a:t>5)</a:t>
            </a:r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2035175" y="3657600"/>
            <a:ext cx="429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– 17.25 = 2.25</a:t>
            </a:r>
            <a:r>
              <a:rPr lang="en-US"/>
              <a:t>x</a:t>
            </a:r>
            <a:r>
              <a:rPr lang="en-US" i="0"/>
              <a:t> –</a:t>
            </a:r>
            <a:r>
              <a:rPr lang="en-US"/>
              <a:t> </a:t>
            </a:r>
            <a:r>
              <a:rPr lang="en-US" i="0"/>
              <a:t>11.25</a:t>
            </a:r>
          </a:p>
        </p:txBody>
      </p:sp>
      <p:sp>
        <p:nvSpPr>
          <p:cNvPr id="195589" name="Text Box 5"/>
          <p:cNvSpPr txBox="1">
            <a:spLocks noChangeArrowheads="1"/>
          </p:cNvSpPr>
          <p:nvPr/>
        </p:nvSpPr>
        <p:spPr bwMode="auto">
          <a:xfrm>
            <a:off x="6400800" y="3657600"/>
            <a:ext cx="223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Distribute 2.25.</a:t>
            </a:r>
          </a:p>
        </p:txBody>
      </p:sp>
      <p:sp>
        <p:nvSpPr>
          <p:cNvPr id="195590" name="Text Box 6"/>
          <p:cNvSpPr txBox="1">
            <a:spLocks noChangeArrowheads="1"/>
          </p:cNvSpPr>
          <p:nvPr/>
        </p:nvSpPr>
        <p:spPr bwMode="auto">
          <a:xfrm>
            <a:off x="3387725" y="4146550"/>
            <a:ext cx="2360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</a:t>
            </a:r>
            <a:r>
              <a:rPr lang="en-US" i="0"/>
              <a:t> = 2.25</a:t>
            </a:r>
            <a:r>
              <a:rPr lang="en-US"/>
              <a:t>x</a:t>
            </a:r>
            <a:r>
              <a:rPr lang="en-US" i="0"/>
              <a:t> + 6</a:t>
            </a:r>
            <a:endParaRPr lang="en-US"/>
          </a:p>
        </p:txBody>
      </p:sp>
      <p:sp>
        <p:nvSpPr>
          <p:cNvPr id="195591" name="Text Box 7"/>
          <p:cNvSpPr txBox="1">
            <a:spLocks noChangeArrowheads="1"/>
          </p:cNvSpPr>
          <p:nvPr/>
        </p:nvSpPr>
        <p:spPr bwMode="auto">
          <a:xfrm>
            <a:off x="6400800" y="4114800"/>
            <a:ext cx="2035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Add 17.25 to both sides.</a:t>
            </a:r>
          </a:p>
        </p:txBody>
      </p:sp>
      <p:grpSp>
        <p:nvGrpSpPr>
          <p:cNvPr id="41992" name="Group 8"/>
          <p:cNvGrpSpPr>
            <a:grpSpLocks/>
          </p:cNvGrpSpPr>
          <p:nvPr/>
        </p:nvGrpSpPr>
        <p:grpSpPr bwMode="auto">
          <a:xfrm>
            <a:off x="838200" y="1600200"/>
            <a:ext cx="1857375" cy="704850"/>
            <a:chOff x="288" y="996"/>
            <a:chExt cx="1170" cy="444"/>
          </a:xfrm>
        </p:grpSpPr>
        <p:sp>
          <p:nvSpPr>
            <p:cNvPr id="41998" name="Text Box 9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b="1" i="0"/>
                <a:t>Solve</a:t>
              </a:r>
              <a:endParaRPr lang="en-US" i="0"/>
            </a:p>
          </p:txBody>
        </p:sp>
        <p:grpSp>
          <p:nvGrpSpPr>
            <p:cNvPr id="41999" name="Group 10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42000" name="Picture 1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5596" name="Text Box 12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41993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5598" name="Text Box 14"/>
          <p:cNvSpPr txBox="1">
            <a:spLocks noChangeArrowheads="1"/>
          </p:cNvSpPr>
          <p:nvPr/>
        </p:nvSpPr>
        <p:spPr bwMode="auto">
          <a:xfrm>
            <a:off x="838200" y="48006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4 </a:t>
            </a:r>
            <a:r>
              <a:rPr lang="en-US" i="0"/>
              <a:t>Find the cost for an ad that is 21 lines long.</a:t>
            </a:r>
            <a:endParaRPr lang="en-US" b="1" i="0"/>
          </a:p>
        </p:txBody>
      </p:sp>
      <p:sp>
        <p:nvSpPr>
          <p:cNvPr id="195599" name="Text Box 15"/>
          <p:cNvSpPr txBox="1">
            <a:spLocks noChangeArrowheads="1"/>
          </p:cNvSpPr>
          <p:nvPr/>
        </p:nvSpPr>
        <p:spPr bwMode="auto">
          <a:xfrm>
            <a:off x="1981200" y="5257800"/>
            <a:ext cx="2360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</a:t>
            </a:r>
            <a:r>
              <a:rPr lang="en-US" i="0"/>
              <a:t>2.25</a:t>
            </a:r>
            <a:r>
              <a:rPr lang="en-US">
                <a:solidFill>
                  <a:srgbClr val="FF3300"/>
                </a:solidFill>
              </a:rPr>
              <a:t>x </a:t>
            </a:r>
            <a:r>
              <a:rPr lang="en-US"/>
              <a:t>+ </a:t>
            </a:r>
            <a:r>
              <a:rPr lang="en-US" i="0"/>
              <a:t>6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95600" name="Text Box 16"/>
          <p:cNvSpPr txBox="1">
            <a:spLocks noChangeArrowheads="1"/>
          </p:cNvSpPr>
          <p:nvPr/>
        </p:nvSpPr>
        <p:spPr bwMode="auto">
          <a:xfrm>
            <a:off x="1981200" y="5715000"/>
            <a:ext cx="419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</a:t>
            </a:r>
            <a:r>
              <a:rPr lang="en-US" i="0"/>
              <a:t>2.25</a:t>
            </a:r>
            <a:r>
              <a:rPr lang="en-US" i="0">
                <a:solidFill>
                  <a:srgbClr val="FF3300"/>
                </a:solidFill>
              </a:rPr>
              <a:t>(21)</a:t>
            </a:r>
            <a:r>
              <a:rPr lang="en-US">
                <a:solidFill>
                  <a:srgbClr val="FF3300"/>
                </a:solidFill>
              </a:rPr>
              <a:t> </a:t>
            </a:r>
            <a:r>
              <a:rPr lang="en-US"/>
              <a:t>+ </a:t>
            </a:r>
            <a:r>
              <a:rPr lang="en-US" i="0"/>
              <a:t>6 = 53.25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95601" name="Text Box 17"/>
          <p:cNvSpPr txBox="1">
            <a:spLocks noChangeArrowheads="1"/>
          </p:cNvSpPr>
          <p:nvPr/>
        </p:nvSpPr>
        <p:spPr bwMode="auto">
          <a:xfrm>
            <a:off x="652463" y="6096000"/>
            <a:ext cx="8491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cost of the ad 21 lines long is $53.25.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5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5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95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5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5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5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5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5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5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5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5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/>
      <p:bldP spid="195587" grpId="0"/>
      <p:bldP spid="195588" grpId="0"/>
      <p:bldP spid="195589" grpId="0"/>
      <p:bldP spid="195590" grpId="0"/>
      <p:bldP spid="195591" grpId="0"/>
      <p:bldP spid="195598" grpId="0"/>
      <p:bldP spid="195599" grpId="0"/>
      <p:bldP spid="195600" grpId="0"/>
      <p:bldP spid="19560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609600" y="1447800"/>
            <a:ext cx="2687638" cy="676275"/>
            <a:chOff x="384" y="3600"/>
            <a:chExt cx="1693" cy="426"/>
          </a:xfrm>
        </p:grpSpPr>
        <p:sp>
          <p:nvSpPr>
            <p:cNvPr id="43031" name="Text Box 3"/>
            <p:cNvSpPr txBox="1">
              <a:spLocks noChangeArrowheads="1"/>
            </p:cNvSpPr>
            <p:nvPr/>
          </p:nvSpPr>
          <p:spPr bwMode="auto">
            <a:xfrm>
              <a:off x="864" y="3696"/>
              <a:ext cx="1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b="1" i="0"/>
                <a:t>Look Back</a:t>
              </a:r>
              <a:endParaRPr lang="en-US" i="0"/>
            </a:p>
          </p:txBody>
        </p:sp>
        <p:grpSp>
          <p:nvGrpSpPr>
            <p:cNvPr id="43032" name="Group 4"/>
            <p:cNvGrpSpPr>
              <a:grpSpLocks/>
            </p:cNvGrpSpPr>
            <p:nvPr/>
          </p:nvGrpSpPr>
          <p:grpSpPr bwMode="auto">
            <a:xfrm>
              <a:off x="384" y="3600"/>
              <a:ext cx="528" cy="426"/>
              <a:chOff x="1758" y="3408"/>
              <a:chExt cx="528" cy="426"/>
            </a:xfrm>
          </p:grpSpPr>
          <p:pic>
            <p:nvPicPr>
              <p:cNvPr id="43033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4" y="3408"/>
                <a:ext cx="426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7638" name="Text Box 6"/>
              <p:cNvSpPr txBox="1">
                <a:spLocks noChangeArrowheads="1"/>
              </p:cNvSpPr>
              <p:nvPr/>
            </p:nvSpPr>
            <p:spPr bwMode="auto">
              <a:xfrm>
                <a:off x="1758" y="3504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</a:p>
            </p:txBody>
          </p:sp>
        </p:grpSp>
      </p:grpSp>
      <p:sp>
        <p:nvSpPr>
          <p:cNvPr id="43011" name="Text Box 7"/>
          <p:cNvSpPr txBox="1">
            <a:spLocks noChangeArrowheads="1"/>
          </p:cNvSpPr>
          <p:nvPr/>
        </p:nvSpPr>
        <p:spPr bwMode="auto">
          <a:xfrm>
            <a:off x="1447800" y="2209800"/>
            <a:ext cx="7543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If the equation is correct, the ordered pairs that you did not use in Step 2 will be solutions. Substitute (3, 12.75) and (10, 28.50) into the equation.</a:t>
            </a: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295400" y="3886200"/>
            <a:ext cx="3290888" cy="1981200"/>
            <a:chOff x="816" y="2448"/>
            <a:chExt cx="2073" cy="1248"/>
          </a:xfrm>
        </p:grpSpPr>
        <p:sp>
          <p:nvSpPr>
            <p:cNvPr id="43023" name="Text Box 9"/>
            <p:cNvSpPr txBox="1">
              <a:spLocks noChangeArrowheads="1"/>
            </p:cNvSpPr>
            <p:nvPr/>
          </p:nvSpPr>
          <p:spPr bwMode="auto">
            <a:xfrm>
              <a:off x="1214" y="2448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009900"/>
                  </a:solidFill>
                </a:rPr>
                <a:t>y</a:t>
              </a:r>
              <a:r>
                <a:rPr lang="en-US">
                  <a:solidFill>
                    <a:schemeClr val="accent2"/>
                  </a:solidFill>
                </a:rPr>
                <a:t> </a:t>
              </a:r>
              <a:r>
                <a:rPr lang="en-US"/>
                <a:t>= </a:t>
              </a:r>
              <a:r>
                <a:rPr lang="en-US" i="0"/>
                <a:t>2.25</a:t>
              </a:r>
              <a:r>
                <a:rPr lang="en-US">
                  <a:solidFill>
                    <a:schemeClr val="accent2"/>
                  </a:solidFill>
                </a:rPr>
                <a:t>x</a:t>
              </a:r>
              <a:r>
                <a:rPr lang="en-US" i="0"/>
                <a:t> + 6</a:t>
              </a:r>
              <a:r>
                <a:rPr lang="en-US"/>
                <a:t> </a:t>
              </a:r>
            </a:p>
          </p:txBody>
        </p:sp>
        <p:sp>
          <p:nvSpPr>
            <p:cNvPr id="43024" name="Line 10"/>
            <p:cNvSpPr>
              <a:spLocks noChangeShapeType="1"/>
            </p:cNvSpPr>
            <p:nvPr/>
          </p:nvSpPr>
          <p:spPr bwMode="auto">
            <a:xfrm>
              <a:off x="1296" y="2736"/>
              <a:ext cx="1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5" name="Line 11"/>
            <p:cNvSpPr>
              <a:spLocks noChangeShapeType="1"/>
            </p:cNvSpPr>
            <p:nvPr/>
          </p:nvSpPr>
          <p:spPr bwMode="auto">
            <a:xfrm>
              <a:off x="816" y="2736"/>
              <a:ext cx="19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6" name="Line 12"/>
            <p:cNvSpPr>
              <a:spLocks noChangeShapeType="1"/>
            </p:cNvSpPr>
            <p:nvPr/>
          </p:nvSpPr>
          <p:spPr bwMode="auto">
            <a:xfrm>
              <a:off x="1567" y="2736"/>
              <a:ext cx="0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7" name="Text Box 13"/>
            <p:cNvSpPr txBox="1">
              <a:spLocks noChangeArrowheads="1"/>
            </p:cNvSpPr>
            <p:nvPr/>
          </p:nvSpPr>
          <p:spPr bwMode="auto">
            <a:xfrm>
              <a:off x="864" y="2736"/>
              <a:ext cx="20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009900"/>
                  </a:solidFill>
                </a:rPr>
                <a:t>12.75</a:t>
              </a:r>
              <a:r>
                <a:rPr lang="en-US" i="0"/>
                <a:t>   2.25</a:t>
              </a:r>
              <a:r>
                <a:rPr lang="en-US" i="0">
                  <a:solidFill>
                    <a:schemeClr val="accent2"/>
                  </a:solidFill>
                </a:rPr>
                <a:t>(3)</a:t>
              </a:r>
              <a:r>
                <a:rPr lang="en-US" i="0"/>
                <a:t> + 6</a:t>
              </a:r>
            </a:p>
          </p:txBody>
        </p:sp>
        <p:sp>
          <p:nvSpPr>
            <p:cNvPr id="43028" name="Text Box 14"/>
            <p:cNvSpPr txBox="1">
              <a:spLocks noChangeArrowheads="1"/>
            </p:cNvSpPr>
            <p:nvPr/>
          </p:nvSpPr>
          <p:spPr bwMode="auto">
            <a:xfrm>
              <a:off x="864" y="3024"/>
              <a:ext cx="17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12.75   6.75 + 6</a:t>
              </a:r>
            </a:p>
          </p:txBody>
        </p:sp>
        <p:sp>
          <p:nvSpPr>
            <p:cNvPr id="43029" name="Text Box 15"/>
            <p:cNvSpPr txBox="1">
              <a:spLocks noChangeArrowheads="1"/>
            </p:cNvSpPr>
            <p:nvPr/>
          </p:nvSpPr>
          <p:spPr bwMode="auto">
            <a:xfrm>
              <a:off x="864" y="3360"/>
              <a:ext cx="14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12.75   12.75</a:t>
              </a:r>
            </a:p>
          </p:txBody>
        </p:sp>
        <p:sp>
          <p:nvSpPr>
            <p:cNvPr id="43030" name="Text Box 16"/>
            <p:cNvSpPr txBox="1">
              <a:spLocks noChangeArrowheads="1"/>
            </p:cNvSpPr>
            <p:nvPr/>
          </p:nvSpPr>
          <p:spPr bwMode="auto">
            <a:xfrm>
              <a:off x="2208" y="3312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3200" i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/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5240338" y="3886200"/>
            <a:ext cx="3305175" cy="1981200"/>
            <a:chOff x="3301" y="2448"/>
            <a:chExt cx="2082" cy="1248"/>
          </a:xfrm>
        </p:grpSpPr>
        <p:sp>
          <p:nvSpPr>
            <p:cNvPr id="43015" name="Line 18"/>
            <p:cNvSpPr>
              <a:spLocks noChangeShapeType="1"/>
            </p:cNvSpPr>
            <p:nvPr/>
          </p:nvSpPr>
          <p:spPr bwMode="auto">
            <a:xfrm>
              <a:off x="3994" y="2736"/>
              <a:ext cx="0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16" name="Text Box 19"/>
            <p:cNvSpPr txBox="1">
              <a:spLocks noChangeArrowheads="1"/>
            </p:cNvSpPr>
            <p:nvPr/>
          </p:nvSpPr>
          <p:spPr bwMode="auto">
            <a:xfrm>
              <a:off x="3304" y="2784"/>
              <a:ext cx="20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009900"/>
                  </a:solidFill>
                </a:rPr>
                <a:t>28.50</a:t>
              </a:r>
              <a:r>
                <a:rPr lang="en-US" i="0"/>
                <a:t>  2.25</a:t>
              </a:r>
              <a:r>
                <a:rPr lang="en-US" i="0">
                  <a:solidFill>
                    <a:schemeClr val="accent2"/>
                  </a:solidFill>
                </a:rPr>
                <a:t>(10)</a:t>
              </a:r>
              <a:r>
                <a:rPr lang="en-US" i="0"/>
                <a:t> + 6</a:t>
              </a:r>
            </a:p>
          </p:txBody>
        </p:sp>
        <p:sp>
          <p:nvSpPr>
            <p:cNvPr id="43017" name="Text Box 20"/>
            <p:cNvSpPr txBox="1">
              <a:spLocks noChangeArrowheads="1"/>
            </p:cNvSpPr>
            <p:nvPr/>
          </p:nvSpPr>
          <p:spPr bwMode="auto">
            <a:xfrm>
              <a:off x="3301" y="3072"/>
              <a:ext cx="17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28.50  22.50 + 6</a:t>
              </a:r>
            </a:p>
          </p:txBody>
        </p:sp>
        <p:sp>
          <p:nvSpPr>
            <p:cNvPr id="43018" name="Text Box 21"/>
            <p:cNvSpPr txBox="1">
              <a:spLocks noChangeArrowheads="1"/>
            </p:cNvSpPr>
            <p:nvPr/>
          </p:nvSpPr>
          <p:spPr bwMode="auto">
            <a:xfrm>
              <a:off x="3310" y="3360"/>
              <a:ext cx="13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28.50  28.50</a:t>
              </a:r>
            </a:p>
          </p:txBody>
        </p:sp>
        <p:sp>
          <p:nvSpPr>
            <p:cNvPr id="43019" name="Text Box 22"/>
            <p:cNvSpPr txBox="1">
              <a:spLocks noChangeArrowheads="1"/>
            </p:cNvSpPr>
            <p:nvPr/>
          </p:nvSpPr>
          <p:spPr bwMode="auto">
            <a:xfrm>
              <a:off x="4656" y="3331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3200" i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/>
            </a:p>
          </p:txBody>
        </p:sp>
        <p:sp>
          <p:nvSpPr>
            <p:cNvPr id="43020" name="Text Box 23"/>
            <p:cNvSpPr txBox="1">
              <a:spLocks noChangeArrowheads="1"/>
            </p:cNvSpPr>
            <p:nvPr/>
          </p:nvSpPr>
          <p:spPr bwMode="auto">
            <a:xfrm>
              <a:off x="3648" y="2448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009900"/>
                  </a:solidFill>
                </a:rPr>
                <a:t>y</a:t>
              </a:r>
              <a:r>
                <a:rPr lang="en-US"/>
                <a:t> = </a:t>
              </a:r>
              <a:r>
                <a:rPr lang="en-US" i="0"/>
                <a:t>2.25</a:t>
              </a:r>
              <a:r>
                <a:rPr lang="en-US">
                  <a:solidFill>
                    <a:schemeClr val="accent2"/>
                  </a:solidFill>
                </a:rPr>
                <a:t>x</a:t>
              </a:r>
              <a:r>
                <a:rPr lang="en-US" i="0"/>
                <a:t> + 6</a:t>
              </a:r>
              <a:r>
                <a:rPr lang="en-US"/>
                <a:t> </a:t>
              </a:r>
            </a:p>
          </p:txBody>
        </p:sp>
        <p:sp>
          <p:nvSpPr>
            <p:cNvPr id="43021" name="Line 24"/>
            <p:cNvSpPr>
              <a:spLocks noChangeShapeType="1"/>
            </p:cNvSpPr>
            <p:nvPr/>
          </p:nvSpPr>
          <p:spPr bwMode="auto">
            <a:xfrm>
              <a:off x="3730" y="2736"/>
              <a:ext cx="1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2" name="Line 25"/>
            <p:cNvSpPr>
              <a:spLocks noChangeShapeType="1"/>
            </p:cNvSpPr>
            <p:nvPr/>
          </p:nvSpPr>
          <p:spPr bwMode="auto">
            <a:xfrm>
              <a:off x="3312" y="2736"/>
              <a:ext cx="1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43014" name="Text Box 2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Write an equation in slope-intercept form for the line with the given slope that contains the given point.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533400" y="266700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1. </a:t>
            </a:r>
            <a:r>
              <a:rPr lang="en-US" i="0"/>
              <a:t>Slope = –1; (0, 9)</a:t>
            </a:r>
            <a:r>
              <a:rPr lang="en-US" b="1" i="0"/>
              <a:t> </a:t>
            </a:r>
          </a:p>
        </p:txBody>
      </p:sp>
      <p:sp>
        <p:nvSpPr>
          <p:cNvPr id="200709" name="Text Box 5"/>
          <p:cNvSpPr txBox="1">
            <a:spLocks noChangeArrowheads="1"/>
          </p:cNvSpPr>
          <p:nvPr/>
        </p:nvSpPr>
        <p:spPr bwMode="auto">
          <a:xfrm>
            <a:off x="4211638" y="26670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y</a:t>
            </a:r>
            <a:r>
              <a:rPr lang="en-US" i="0">
                <a:solidFill>
                  <a:srgbClr val="FF0000"/>
                </a:solidFill>
              </a:rPr>
              <a:t> − 9 = –(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 i="0">
                <a:solidFill>
                  <a:srgbClr val="FF0000"/>
                </a:solidFill>
              </a:rPr>
              <a:t> − 0)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38163" y="3352800"/>
            <a:ext cx="3684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2. </a:t>
            </a:r>
            <a:r>
              <a:rPr lang="en-US" i="0"/>
              <a:t>Slope =     ; (3, –6)</a:t>
            </a:r>
          </a:p>
        </p:txBody>
      </p:sp>
      <p:pic>
        <p:nvPicPr>
          <p:cNvPr id="44039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3228975"/>
            <a:ext cx="457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302125" y="3200400"/>
            <a:ext cx="3087688" cy="695325"/>
            <a:chOff x="2710" y="2016"/>
            <a:chExt cx="1945" cy="438"/>
          </a:xfrm>
        </p:grpSpPr>
        <p:sp>
          <p:nvSpPr>
            <p:cNvPr id="44048" name="Text Box 9"/>
            <p:cNvSpPr txBox="1">
              <a:spLocks noChangeArrowheads="1"/>
            </p:cNvSpPr>
            <p:nvPr/>
          </p:nvSpPr>
          <p:spPr bwMode="auto">
            <a:xfrm>
              <a:off x="2710" y="2084"/>
              <a:ext cx="19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FF0000"/>
                  </a:solidFill>
                </a:rPr>
                <a:t>y + </a:t>
              </a:r>
              <a:r>
                <a:rPr lang="en-US" i="0">
                  <a:solidFill>
                    <a:srgbClr val="FF0000"/>
                  </a:solidFill>
                </a:rPr>
                <a:t>6</a:t>
              </a:r>
              <a:r>
                <a:rPr lang="en-US">
                  <a:solidFill>
                    <a:srgbClr val="FF0000"/>
                  </a:solidFill>
                </a:rPr>
                <a:t> =      </a:t>
              </a:r>
              <a:r>
                <a:rPr lang="en-US" i="0">
                  <a:solidFill>
                    <a:srgbClr val="FF0000"/>
                  </a:solidFill>
                </a:rPr>
                <a:t>(</a:t>
              </a:r>
              <a:r>
                <a:rPr lang="en-US">
                  <a:solidFill>
                    <a:srgbClr val="FF0000"/>
                  </a:solidFill>
                </a:rPr>
                <a:t>x</a:t>
              </a:r>
              <a:r>
                <a:rPr lang="en-US" i="0">
                  <a:solidFill>
                    <a:srgbClr val="FF0000"/>
                  </a:solidFill>
                </a:rPr>
                <a:t> – 3)</a:t>
              </a:r>
            </a:p>
          </p:txBody>
        </p:sp>
        <p:pic>
          <p:nvPicPr>
            <p:cNvPr id="44049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2016"/>
              <a:ext cx="288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4041" name="Text Box 11"/>
          <p:cNvSpPr txBox="1">
            <a:spLocks noChangeArrowheads="1"/>
          </p:cNvSpPr>
          <p:nvPr/>
        </p:nvSpPr>
        <p:spPr bwMode="auto">
          <a:xfrm>
            <a:off x="533400" y="40386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Write an equation that describes each line the slope-intercept form.</a:t>
            </a:r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533400" y="4921250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3. </a:t>
            </a:r>
            <a:r>
              <a:rPr lang="en-US" i="0"/>
              <a:t>Slope = –2, (2, 1) is on the line</a:t>
            </a:r>
          </a:p>
        </p:txBody>
      </p:sp>
      <p:sp>
        <p:nvSpPr>
          <p:cNvPr id="44043" name="Text Box 13"/>
          <p:cNvSpPr txBox="1">
            <a:spLocks noChangeArrowheads="1"/>
          </p:cNvSpPr>
          <p:nvPr/>
        </p:nvSpPr>
        <p:spPr bwMode="auto">
          <a:xfrm>
            <a:off x="533400" y="5530850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4. </a:t>
            </a:r>
            <a:r>
              <a:rPr lang="en-US" i="0"/>
              <a:t>(0, 4) and (–7, 2) are on the line</a:t>
            </a:r>
          </a:p>
        </p:txBody>
      </p:sp>
      <p:sp>
        <p:nvSpPr>
          <p:cNvPr id="200718" name="Text Box 14"/>
          <p:cNvSpPr txBox="1">
            <a:spLocks noChangeArrowheads="1"/>
          </p:cNvSpPr>
          <p:nvPr/>
        </p:nvSpPr>
        <p:spPr bwMode="auto">
          <a:xfrm>
            <a:off x="6173788" y="4927600"/>
            <a:ext cx="2055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y = </a:t>
            </a:r>
            <a:r>
              <a:rPr lang="en-US" i="0">
                <a:solidFill>
                  <a:srgbClr val="FF0000"/>
                </a:solidFill>
              </a:rPr>
              <a:t>–2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 i="0">
                <a:solidFill>
                  <a:srgbClr val="FF0000"/>
                </a:solidFill>
              </a:rPr>
              <a:t> + 5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6311900" y="5464175"/>
            <a:ext cx="1993900" cy="695325"/>
            <a:chOff x="2776" y="3471"/>
            <a:chExt cx="1256" cy="438"/>
          </a:xfrm>
        </p:grpSpPr>
        <p:sp>
          <p:nvSpPr>
            <p:cNvPr id="44046" name="Text Box 16"/>
            <p:cNvSpPr txBox="1">
              <a:spLocks noChangeArrowheads="1"/>
            </p:cNvSpPr>
            <p:nvPr/>
          </p:nvSpPr>
          <p:spPr bwMode="auto">
            <a:xfrm>
              <a:off x="2776" y="3524"/>
              <a:ext cx="12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FF0000"/>
                  </a:solidFill>
                </a:rPr>
                <a:t>y</a:t>
              </a:r>
              <a:r>
                <a:rPr lang="en-US" i="0">
                  <a:solidFill>
                    <a:srgbClr val="FF0000"/>
                  </a:solidFill>
                </a:rPr>
                <a:t> =    x + 4</a:t>
              </a:r>
            </a:p>
          </p:txBody>
        </p:sp>
        <p:pic>
          <p:nvPicPr>
            <p:cNvPr id="44047" name="Picture 17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0" y="3471"/>
              <a:ext cx="14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0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9" grpId="0"/>
      <p:bldP spid="20071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8245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5. </a:t>
            </a:r>
            <a:r>
              <a:rPr lang="en-US" i="0"/>
              <a:t>The cost to take a taxi from the airport is a linear function of the distance driven. The cost for 5, 10, and 20 miles are shown in the table. Write an equation in slope-intercept form that represents the function.  </a:t>
            </a:r>
          </a:p>
        </p:txBody>
      </p:sp>
      <p:sp>
        <p:nvSpPr>
          <p:cNvPr id="202756" name="Text Box 4"/>
          <p:cNvSpPr txBox="1">
            <a:spLocks noChangeArrowheads="1"/>
          </p:cNvSpPr>
          <p:nvPr/>
        </p:nvSpPr>
        <p:spPr bwMode="auto">
          <a:xfrm>
            <a:off x="1524000" y="5181600"/>
            <a:ext cx="233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y = </a:t>
            </a:r>
            <a:r>
              <a:rPr lang="en-US" i="0">
                <a:solidFill>
                  <a:srgbClr val="FF0000"/>
                </a:solidFill>
              </a:rPr>
              <a:t>1.6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 i="0">
                <a:solidFill>
                  <a:srgbClr val="FF0000"/>
                </a:solidFill>
              </a:rPr>
              <a:t> + 6</a:t>
            </a:r>
          </a:p>
        </p:txBody>
      </p:sp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505200"/>
            <a:ext cx="355282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2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7810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000125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1A: Writing Linear Equations in Point-Slope Form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52400" y="1692275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an equation in point slope form for the line with the given slope that contains the given point.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572000" y="36576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914400" y="3590925"/>
            <a:ext cx="3121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b="1"/>
              <a:t> 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>
                <a:solidFill>
                  <a:schemeClr val="accent2"/>
                </a:solidFill>
              </a:rPr>
              <a:t>x</a:t>
            </a:r>
            <a:r>
              <a:rPr lang="en-US" i="0" baseline="-25000">
                <a:solidFill>
                  <a:schemeClr val="accent2"/>
                </a:solidFill>
              </a:rPr>
              <a:t>1</a:t>
            </a:r>
            <a:r>
              <a:rPr lang="en-US" i="0"/>
              <a:t>)</a:t>
            </a:r>
          </a:p>
        </p:txBody>
      </p:sp>
      <p:pic>
        <p:nvPicPr>
          <p:cNvPr id="12595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91000"/>
            <a:ext cx="280987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05400"/>
            <a:ext cx="2905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91000"/>
            <a:ext cx="43243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667000"/>
            <a:ext cx="29908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/>
      <p:bldP spid="1259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1000125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1B: Writing Linear Equations in Point-Slope Form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52400" y="1692275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an equation in point slope form for the line with the given slope that contains the given point.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85800" y="2590800"/>
            <a:ext cx="3211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slope = –4; (0, 3)</a:t>
            </a: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4572000" y="33528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762000" y="3352800"/>
            <a:ext cx="301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  <p:sp>
        <p:nvSpPr>
          <p:cNvPr id="128007" name="Rectangle 7"/>
          <p:cNvSpPr>
            <a:spLocks noChangeArrowheads="1"/>
          </p:cNvSpPr>
          <p:nvPr/>
        </p:nvSpPr>
        <p:spPr bwMode="auto">
          <a:xfrm>
            <a:off x="914400" y="4048125"/>
            <a:ext cx="287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– </a:t>
            </a:r>
            <a:r>
              <a:rPr lang="en-US" i="0">
                <a:solidFill>
                  <a:srgbClr val="009900"/>
                </a:solidFill>
              </a:rPr>
              <a:t>3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 i="0">
                <a:solidFill>
                  <a:srgbClr val="FF3300"/>
                </a:solidFill>
              </a:rPr>
              <a:t>–4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 i="0">
                <a:solidFill>
                  <a:srgbClr val="3333FF"/>
                </a:solidFill>
              </a:rPr>
              <a:t>0</a:t>
            </a:r>
            <a:r>
              <a:rPr lang="en-US" i="0"/>
              <a:t>)</a:t>
            </a:r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4572000" y="38862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/>
            <a:r>
              <a:rPr lang="en-US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–4 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for m, 0 for x</a:t>
            </a:r>
            <a:r>
              <a:rPr 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 and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3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 for y</a:t>
            </a:r>
            <a:r>
              <a:rPr 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28009" name="Rectangle 9"/>
          <p:cNvSpPr>
            <a:spLocks noChangeArrowheads="1"/>
          </p:cNvSpPr>
          <p:nvPr/>
        </p:nvSpPr>
        <p:spPr bwMode="auto">
          <a:xfrm>
            <a:off x="914400" y="4800600"/>
            <a:ext cx="287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–</a:t>
            </a:r>
            <a:r>
              <a:rPr lang="en-US" b="1" i="0"/>
              <a:t> </a:t>
            </a:r>
            <a:r>
              <a:rPr lang="en-US" i="0"/>
              <a:t>3 =</a:t>
            </a:r>
            <a:r>
              <a:rPr lang="en-US" b="1" i="0"/>
              <a:t> </a:t>
            </a:r>
            <a:r>
              <a:rPr lang="en-US" i="0"/>
              <a:t>–4(</a:t>
            </a:r>
            <a:r>
              <a:rPr lang="en-US"/>
              <a:t>x </a:t>
            </a:r>
            <a:r>
              <a:rPr lang="en-US" i="0"/>
              <a:t>–</a:t>
            </a:r>
            <a:r>
              <a:rPr lang="en-US" b="1" i="0"/>
              <a:t> </a:t>
            </a:r>
            <a:r>
              <a:rPr lang="en-US" i="0"/>
              <a:t>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5" grpId="0"/>
      <p:bldP spid="128006" grpId="0"/>
      <p:bldP spid="128007" grpId="0"/>
      <p:bldP spid="128008" grpId="0"/>
      <p:bldP spid="1280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3400" y="259080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0"/>
              <a:t>slope = 1; (–1, –4)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000125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1C: Writing Linear Equations in Point-Slope Form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" y="1692275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an equation in point slope form for the line with the given slope that contains the given point.</a:t>
            </a:r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auto">
          <a:xfrm>
            <a:off x="4572000" y="33528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30054" name="Rectangle 6"/>
          <p:cNvSpPr>
            <a:spLocks noChangeArrowheads="1"/>
          </p:cNvSpPr>
          <p:nvPr/>
        </p:nvSpPr>
        <p:spPr bwMode="auto">
          <a:xfrm>
            <a:off x="838200" y="4267200"/>
            <a:ext cx="362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– (</a:t>
            </a:r>
            <a:r>
              <a:rPr lang="en-US" i="0">
                <a:solidFill>
                  <a:srgbClr val="009900"/>
                </a:solidFill>
              </a:rPr>
              <a:t>–4</a:t>
            </a:r>
            <a:r>
              <a:rPr lang="en-US" i="0"/>
              <a:t>)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 i="0">
                <a:solidFill>
                  <a:srgbClr val="FF3300"/>
                </a:solidFill>
              </a:rPr>
              <a:t>1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(</a:t>
            </a:r>
            <a:r>
              <a:rPr lang="en-US" i="0">
                <a:solidFill>
                  <a:srgbClr val="3333FF"/>
                </a:solidFill>
              </a:rPr>
              <a:t>–1</a:t>
            </a:r>
            <a:r>
              <a:rPr lang="en-US" i="0"/>
              <a:t>))</a:t>
            </a:r>
          </a:p>
        </p:txBody>
      </p:sp>
      <p:sp>
        <p:nvSpPr>
          <p:cNvPr id="130055" name="Rectangle 7"/>
          <p:cNvSpPr>
            <a:spLocks noChangeArrowheads="1"/>
          </p:cNvSpPr>
          <p:nvPr/>
        </p:nvSpPr>
        <p:spPr bwMode="auto">
          <a:xfrm>
            <a:off x="4572000" y="41148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/>
            <a:r>
              <a:rPr lang="en-US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1 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for m,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–1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 for x</a:t>
            </a:r>
            <a:r>
              <a:rPr 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, and </a:t>
            </a:r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–4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 for y</a:t>
            </a:r>
            <a:r>
              <a:rPr 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30056" name="Rectangle 8"/>
          <p:cNvSpPr>
            <a:spLocks noChangeArrowheads="1"/>
          </p:cNvSpPr>
          <p:nvPr/>
        </p:nvSpPr>
        <p:spPr bwMode="auto">
          <a:xfrm>
            <a:off x="1295400" y="5105400"/>
            <a:ext cx="2787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+</a:t>
            </a:r>
            <a:r>
              <a:rPr lang="en-US" b="1" i="0"/>
              <a:t> </a:t>
            </a:r>
            <a:r>
              <a:rPr lang="en-US" i="0"/>
              <a:t>4 =</a:t>
            </a:r>
            <a:r>
              <a:rPr lang="en-US" b="1" i="0"/>
              <a:t> </a:t>
            </a:r>
            <a:r>
              <a:rPr lang="en-US" i="0"/>
              <a:t>1(</a:t>
            </a:r>
            <a:r>
              <a:rPr lang="en-US"/>
              <a:t>x </a:t>
            </a:r>
            <a:r>
              <a:rPr lang="en-US" i="0"/>
              <a:t>+</a:t>
            </a:r>
            <a:r>
              <a:rPr lang="en-US" b="1" i="0"/>
              <a:t> </a:t>
            </a:r>
            <a:r>
              <a:rPr lang="en-US" i="0"/>
              <a:t>1)</a:t>
            </a:r>
          </a:p>
        </p:txBody>
      </p:sp>
      <p:sp>
        <p:nvSpPr>
          <p:cNvPr id="130057" name="Rectangle 9"/>
          <p:cNvSpPr>
            <a:spLocks noChangeArrowheads="1"/>
          </p:cNvSpPr>
          <p:nvPr/>
        </p:nvSpPr>
        <p:spPr bwMode="auto">
          <a:xfrm>
            <a:off x="4572000" y="50292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/>
            <a:r>
              <a:rPr lang="en-US">
                <a:solidFill>
                  <a:srgbClr val="3333FF"/>
                </a:solidFill>
                <a:latin typeface="Arial" charset="0"/>
              </a:rPr>
              <a:t>Rewrite subtraction of negative numbers as addition.</a:t>
            </a:r>
          </a:p>
        </p:txBody>
      </p:sp>
      <p:sp>
        <p:nvSpPr>
          <p:cNvPr id="130058" name="Rectangle 10"/>
          <p:cNvSpPr>
            <a:spLocks noChangeArrowheads="1"/>
          </p:cNvSpPr>
          <p:nvPr/>
        </p:nvSpPr>
        <p:spPr bwMode="auto">
          <a:xfrm>
            <a:off x="1174750" y="3352800"/>
            <a:ext cx="301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3" grpId="0"/>
      <p:bldP spid="130054" grpId="0"/>
      <p:bldP spid="130055" grpId="0"/>
      <p:bldP spid="130056" grpId="0"/>
      <p:bldP spid="130057" grpId="0"/>
      <p:bldP spid="1300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4572000" y="35052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2000" y="4203700"/>
            <a:ext cx="4419600" cy="895350"/>
            <a:chOff x="2880" y="2648"/>
            <a:chExt cx="2784" cy="564"/>
          </a:xfrm>
        </p:grpSpPr>
        <p:sp>
          <p:nvSpPr>
            <p:cNvPr id="10250" name="Rectangle 5"/>
            <p:cNvSpPr>
              <a:spLocks noChangeArrowheads="1"/>
            </p:cNvSpPr>
            <p:nvPr/>
          </p:nvSpPr>
          <p:spPr bwMode="auto">
            <a:xfrm>
              <a:off x="2880" y="2694"/>
              <a:ext cx="278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177800" indent="-177800"/>
              <a:r>
                <a:rPr lang="en-US">
                  <a:solidFill>
                    <a:srgbClr val="3333FF"/>
                  </a:solidFill>
                  <a:latin typeface="Arial" charset="0"/>
                </a:rPr>
                <a:t>Substitute </a:t>
              </a:r>
              <a:r>
                <a:rPr 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2 </a:t>
              </a:r>
              <a:r>
                <a:rPr lang="en-US">
                  <a:solidFill>
                    <a:srgbClr val="3333FF"/>
                  </a:solidFill>
                  <a:latin typeface="Arial" charset="0"/>
                </a:rPr>
                <a:t>for m, </a:t>
              </a:r>
              <a:r>
                <a:rPr 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  </a:t>
              </a:r>
              <a:r>
                <a:rPr lang="en-US">
                  <a:solidFill>
                    <a:srgbClr val="3333FF"/>
                  </a:solidFill>
                  <a:latin typeface="Arial" charset="0"/>
                </a:rPr>
                <a:t> for x</a:t>
              </a:r>
              <a:r>
                <a:rPr lang="en-US" baseline="-25000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>
                  <a:solidFill>
                    <a:srgbClr val="3333FF"/>
                  </a:solidFill>
                  <a:latin typeface="Arial" charset="0"/>
                </a:rPr>
                <a:t> and  </a:t>
              </a:r>
              <a:r>
                <a:rPr 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>
                  <a:solidFill>
                    <a:srgbClr val="3333FF"/>
                  </a:solidFill>
                  <a:latin typeface="Arial" charset="0"/>
                </a:rPr>
                <a:t> for y</a:t>
              </a:r>
              <a:r>
                <a:rPr lang="en-US" baseline="-25000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>
                  <a:solidFill>
                    <a:srgbClr val="3333FF"/>
                  </a:solidFill>
                  <a:latin typeface="Arial" charset="0"/>
                </a:rPr>
                <a:t>.</a:t>
              </a:r>
            </a:p>
          </p:txBody>
        </p:sp>
        <p:graphicFrame>
          <p:nvGraphicFramePr>
            <p:cNvPr id="10251" name="Object 6"/>
            <p:cNvGraphicFramePr>
              <a:graphicFrameLocks noChangeAspect="1"/>
            </p:cNvGraphicFramePr>
            <p:nvPr/>
          </p:nvGraphicFramePr>
          <p:xfrm>
            <a:off x="4512" y="2648"/>
            <a:ext cx="152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3" name="Equation" r:id="rId4" imgW="241195" imgH="622030" progId="Equation.DSMT4">
                    <p:embed/>
                  </p:oleObj>
                </mc:Choice>
                <mc:Fallback>
                  <p:oleObj name="Equation" r:id="rId4" imgW="241195" imgH="62203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2" y="2648"/>
                          <a:ext cx="152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00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152400" y="1447800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i="0"/>
              <a:t>Write an equation in point slope form for the line with the given slope that contains the given point.</a:t>
            </a:r>
          </a:p>
        </p:txBody>
      </p:sp>
      <p:pic>
        <p:nvPicPr>
          <p:cNvPr id="1024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0"/>
            <a:ext cx="27241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105" name="Rectangle 9"/>
          <p:cNvSpPr>
            <a:spLocks noChangeArrowheads="1"/>
          </p:cNvSpPr>
          <p:nvPr/>
        </p:nvSpPr>
        <p:spPr bwMode="auto">
          <a:xfrm>
            <a:off x="838200" y="3429000"/>
            <a:ext cx="301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y </a:t>
            </a:r>
            <a:r>
              <a:rPr lang="en-US" i="0"/>
              <a:t>– 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 i="0" baseline="-25000">
                <a:solidFill>
                  <a:srgbClr val="009900"/>
                </a:solidFill>
              </a:rPr>
              <a:t>1</a:t>
            </a:r>
            <a:r>
              <a:rPr lang="en-US" b="1" i="0"/>
              <a:t> </a:t>
            </a:r>
            <a:r>
              <a:rPr lang="en-US" i="0"/>
              <a:t>= </a:t>
            </a:r>
            <a:r>
              <a:rPr lang="en-US">
                <a:solidFill>
                  <a:srgbClr val="FF0000"/>
                </a:solidFill>
              </a:rPr>
              <a:t>m</a:t>
            </a:r>
            <a:r>
              <a:rPr lang="en-US" i="0"/>
              <a:t>(</a:t>
            </a:r>
            <a:r>
              <a:rPr lang="en-US"/>
              <a:t>x </a:t>
            </a:r>
            <a:r>
              <a:rPr lang="en-US" i="0"/>
              <a:t>– </a:t>
            </a:r>
            <a:r>
              <a:rPr lang="en-US">
                <a:solidFill>
                  <a:srgbClr val="3333FF"/>
                </a:solidFill>
              </a:rPr>
              <a:t>x</a:t>
            </a:r>
            <a:r>
              <a:rPr lang="en-US" i="0" baseline="-25000">
                <a:solidFill>
                  <a:srgbClr val="3333FF"/>
                </a:solidFill>
              </a:rPr>
              <a:t>1</a:t>
            </a:r>
            <a:r>
              <a:rPr lang="en-US" i="0"/>
              <a:t>)</a:t>
            </a:r>
          </a:p>
        </p:txBody>
      </p:sp>
      <p:pic>
        <p:nvPicPr>
          <p:cNvPr id="132106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962400"/>
            <a:ext cx="28479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2107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5029200"/>
            <a:ext cx="28003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/>
      <p:bldP spid="13210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7887</TotalTime>
  <Words>2943</Words>
  <Application>Microsoft Office PowerPoint</Application>
  <PresentationFormat>On-screen Show (4:3)</PresentationFormat>
  <Paragraphs>328</Paragraphs>
  <Slides>43</Slides>
  <Notes>42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2" baseType="lpstr">
      <vt:lpstr>Verdana</vt:lpstr>
      <vt:lpstr>Arial</vt:lpstr>
      <vt:lpstr>Times New Roman</vt:lpstr>
      <vt:lpstr>Arial Black</vt:lpstr>
      <vt:lpstr>Symbol</vt:lpstr>
      <vt:lpstr>Arial MT Bl</vt:lpstr>
      <vt:lpstr>Wingdings</vt:lpstr>
      <vt:lpstr>Default Design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204</cp:revision>
  <cp:lastPrinted>2002-10-02T17:02:09Z</cp:lastPrinted>
  <dcterms:created xsi:type="dcterms:W3CDTF">2002-04-04T21:42:53Z</dcterms:created>
  <dcterms:modified xsi:type="dcterms:W3CDTF">2013-10-21T11:33:50Z</dcterms:modified>
</cp:coreProperties>
</file>