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9" r:id="rId2"/>
    <p:sldId id="293" r:id="rId3"/>
    <p:sldId id="292" r:id="rId4"/>
    <p:sldId id="294" r:id="rId5"/>
    <p:sldId id="343" r:id="rId6"/>
    <p:sldId id="344" r:id="rId7"/>
    <p:sldId id="345" r:id="rId8"/>
    <p:sldId id="346" r:id="rId9"/>
    <p:sldId id="347" r:id="rId10"/>
    <p:sldId id="349" r:id="rId11"/>
    <p:sldId id="364" r:id="rId12"/>
    <p:sldId id="350" r:id="rId13"/>
    <p:sldId id="365" r:id="rId14"/>
    <p:sldId id="351" r:id="rId15"/>
    <p:sldId id="352" r:id="rId16"/>
    <p:sldId id="353" r:id="rId17"/>
    <p:sldId id="354" r:id="rId18"/>
    <p:sldId id="355" r:id="rId19"/>
    <p:sldId id="357" r:id="rId20"/>
    <p:sldId id="358" r:id="rId21"/>
    <p:sldId id="359" r:id="rId22"/>
    <p:sldId id="360" r:id="rId23"/>
    <p:sldId id="361" r:id="rId24"/>
    <p:sldId id="362" r:id="rId25"/>
    <p:sldId id="363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33CC33"/>
    <a:srgbClr val="009900"/>
    <a:srgbClr val="CC3300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8893" autoAdjust="0"/>
  </p:normalViewPr>
  <p:slideViewPr>
    <p:cSldViewPr>
      <p:cViewPr>
        <p:scale>
          <a:sx n="69" d="100"/>
          <a:sy n="69" d="100"/>
        </p:scale>
        <p:origin x="-504" y="-204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fld id="{344C1811-F87D-42BC-A955-69B6D283C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86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fld id="{C23DF37E-1091-4900-B3D0-E94DD27A4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4614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BB781-51F0-4330-8401-02C5DFFB2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7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E55B6-59CC-4FD2-9885-7AF214202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756E9-89BC-4780-872F-6B85AC720B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11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58E72-8919-47C7-9F98-4FD145EF8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8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4E933-85EC-459C-8D8B-9FBD6EC12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1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C5FBD-14DA-4669-87CE-C39EFE66FD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3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EB88D-70D4-4DB1-9678-7BFDA8B52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25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252CE-3C4E-4C46-8506-ACF423A789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6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1E879-1E94-43E5-BC78-F0DEB6E86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18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1892C-A2B0-4D01-82E0-E546968D1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9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501E5-3F9B-4713-BD87-DE8766FC1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16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fld id="{6CEE81D6-2057-46CE-B30D-B7FE57E68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sz="1400" b="1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2" name="Text Box 11"/>
              <p:cNvSpPr txBox="1">
                <a:spLocks noChangeArrowheads="1"/>
              </p:cNvSpPr>
              <p:nvPr/>
            </p:nvSpPr>
            <p:spPr bwMode="auto">
              <a:xfrm>
                <a:off x="309" y="71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>
                  <a:defRPr/>
                </a:pPr>
                <a:endParaRPr lang="en-US" sz="2800" i="0" dirty="0" smtClean="0">
                  <a:latin typeface="Arial" charset="0"/>
                </a:endParaRPr>
              </a:p>
            </p:txBody>
          </p:sp>
          <p:sp>
            <p:nvSpPr>
              <p:cNvPr id="3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37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defRPr/>
                </a:pPr>
                <a:r>
                  <a:rPr lang="en-US" sz="3200" i="0" smtClean="0">
                    <a:solidFill>
                      <a:schemeClr val="bg1"/>
                    </a:solidFill>
                    <a:latin typeface="Arial Black" pitchFamily="34" charset="0"/>
                  </a:rPr>
                  <a:t>Rate of Change and Slope</a:t>
                </a:r>
                <a:endParaRPr lang="en-US" i="0" smtClean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82563"/>
            <a:ext cx="74707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200" i="0">
                <a:solidFill>
                  <a:schemeClr val="bg1"/>
                </a:solidFill>
                <a:latin typeface="Arial Black" pitchFamily="34" charset="0"/>
              </a:rPr>
              <a:t>Rate of Change and Slope</a:t>
            </a:r>
            <a:endParaRPr lang="en-US" sz="3200" i="0">
              <a:latin typeface="Arial Black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0" y="6550025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1400" b="1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2971800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pic>
        <p:nvPicPr>
          <p:cNvPr id="2056" name="Picture 12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3"/>
          <p:cNvSpPr txBox="1">
            <a:spLocks noChangeArrowheads="1"/>
          </p:cNvSpPr>
          <p:nvPr/>
        </p:nvSpPr>
        <p:spPr bwMode="auto">
          <a:xfrm>
            <a:off x="76200" y="6553200"/>
            <a:ext cx="2819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190500" y="990600"/>
            <a:ext cx="8763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2: Finding Rates of Change from a Graph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381000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Graph the data from Example 1 and show the rates of change.</a:t>
            </a:r>
          </a:p>
        </p:txBody>
      </p:sp>
      <p:sp>
        <p:nvSpPr>
          <p:cNvPr id="142343" name="Text Box 7"/>
          <p:cNvSpPr txBox="1">
            <a:spLocks noChangeArrowheads="1"/>
          </p:cNvSpPr>
          <p:nvPr/>
        </p:nvSpPr>
        <p:spPr bwMode="auto">
          <a:xfrm>
            <a:off x="4267200" y="2209800"/>
            <a:ext cx="47402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Graph the ordered pairs. The vertical segments show the changes in the dependent variable, and the horizontal segments show the changes in the independent variable.</a:t>
            </a:r>
          </a:p>
        </p:txBody>
      </p:sp>
      <p:sp>
        <p:nvSpPr>
          <p:cNvPr id="142344" name="Text Box 8"/>
          <p:cNvSpPr txBox="1">
            <a:spLocks noChangeArrowheads="1"/>
          </p:cNvSpPr>
          <p:nvPr/>
        </p:nvSpPr>
        <p:spPr bwMode="auto">
          <a:xfrm>
            <a:off x="4267200" y="4876800"/>
            <a:ext cx="48164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Notice that the greatest rate of change is represented by the steepest of the red line segments.</a:t>
            </a:r>
          </a:p>
        </p:txBody>
      </p:sp>
      <p:pic>
        <p:nvPicPr>
          <p:cNvPr id="142374" name="Picture 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667000"/>
            <a:ext cx="29718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3" grpId="0"/>
      <p:bldP spid="1423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90500" y="990600"/>
            <a:ext cx="8763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 Continued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Graph the data from Example 1 and show the rates of change.</a:t>
            </a: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4343400" y="2667000"/>
            <a:ext cx="4800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Also notice that between months 2 to 3, when the balance did not change, the line segment is horizontal.</a:t>
            </a:r>
          </a:p>
        </p:txBody>
      </p:sp>
      <p:pic>
        <p:nvPicPr>
          <p:cNvPr id="12293" name="Picture 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667000"/>
            <a:ext cx="29718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685800" y="1358900"/>
            <a:ext cx="805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Graph the data from Check It Out Example 1 and show the rates of change.</a:t>
            </a:r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4556125" y="2333625"/>
            <a:ext cx="47402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Graph the ordered pairs. The vertical segments show the changes in the dependent variable, and the horizontal segments show the changes in the independent variable.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4556125" y="5000625"/>
            <a:ext cx="4572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Notice that the greatest rate of change is represented by the steepest of the red line segments. </a:t>
            </a:r>
          </a:p>
        </p:txBody>
      </p:sp>
      <p:pic>
        <p:nvPicPr>
          <p:cNvPr id="143404" name="Picture 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09825"/>
            <a:ext cx="355282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43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8" grpId="0"/>
      <p:bldP spid="1433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85800" y="1387475"/>
            <a:ext cx="805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Graph the data from Check It Out Problem 1 and show the rates of change.</a:t>
            </a:r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4800600" y="2590800"/>
            <a:ext cx="4495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Also notice that between days 16 to 22, when the balance did not change, the line segment is horizontal.</a:t>
            </a:r>
          </a:p>
        </p:txBody>
      </p:sp>
      <p:pic>
        <p:nvPicPr>
          <p:cNvPr id="14341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0"/>
            <a:ext cx="355282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838200" y="2349500"/>
            <a:ext cx="7788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If all of the connected segments have the same rate of change, then they all have the same steepness and together form a straight line. The constant rate of change of a line is called the </a:t>
            </a:r>
            <a:r>
              <a:rPr lang="en-US"/>
              <a:t>slope </a:t>
            </a:r>
            <a:r>
              <a:rPr lang="en-US" i="0"/>
              <a:t>of the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779145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3: Finding Slope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898525" y="1447800"/>
            <a:ext cx="4548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Find the slope of the line.</a:t>
            </a:r>
          </a:p>
        </p:txBody>
      </p:sp>
      <p:pic>
        <p:nvPicPr>
          <p:cNvPr id="17412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00250"/>
            <a:ext cx="38100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4632325" y="2097088"/>
            <a:ext cx="451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Begin at one point and count vertically to fine the rise.</a:t>
            </a:r>
          </a:p>
        </p:txBody>
      </p:sp>
      <p:sp>
        <p:nvSpPr>
          <p:cNvPr id="146440" name="Text Box 8"/>
          <p:cNvSpPr txBox="1">
            <a:spLocks noChangeArrowheads="1"/>
          </p:cNvSpPr>
          <p:nvPr/>
        </p:nvSpPr>
        <p:spPr bwMode="auto">
          <a:xfrm>
            <a:off x="4632325" y="2971800"/>
            <a:ext cx="4473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Then count horizontally to the second point to find the run.</a:t>
            </a:r>
          </a:p>
        </p:txBody>
      </p:sp>
      <p:sp>
        <p:nvSpPr>
          <p:cNvPr id="146441" name="Text Box 9"/>
          <p:cNvSpPr txBox="1">
            <a:spLocks noChangeArrowheads="1"/>
          </p:cNvSpPr>
          <p:nvPr/>
        </p:nvSpPr>
        <p:spPr bwMode="auto">
          <a:xfrm>
            <a:off x="4632325" y="3962400"/>
            <a:ext cx="4397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It does not matter which point you start with. The slope is the same.</a:t>
            </a:r>
          </a:p>
        </p:txBody>
      </p:sp>
      <p:sp>
        <p:nvSpPr>
          <p:cNvPr id="17416" name="Text Box 13"/>
          <p:cNvSpPr txBox="1">
            <a:spLocks noChangeArrowheads="1"/>
          </p:cNvSpPr>
          <p:nvPr/>
        </p:nvSpPr>
        <p:spPr bwMode="auto">
          <a:xfrm>
            <a:off x="3641725" y="3562350"/>
            <a:ext cx="83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600" b="1" i="0"/>
              <a:t>(3, 2)</a:t>
            </a:r>
          </a:p>
        </p:txBody>
      </p:sp>
      <p:sp>
        <p:nvSpPr>
          <p:cNvPr id="17417" name="Text Box 14"/>
          <p:cNvSpPr txBox="1">
            <a:spLocks noChangeArrowheads="1"/>
          </p:cNvSpPr>
          <p:nvPr/>
        </p:nvSpPr>
        <p:spPr bwMode="auto">
          <a:xfrm>
            <a:off x="990600" y="2362200"/>
            <a:ext cx="9826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600" b="1" i="0"/>
              <a:t>(–6, 5)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251200" y="2728913"/>
            <a:ext cx="350838" cy="1308100"/>
            <a:chOff x="2048" y="1728"/>
            <a:chExt cx="221" cy="824"/>
          </a:xfrm>
        </p:grpSpPr>
        <p:sp>
          <p:nvSpPr>
            <p:cNvPr id="17437" name="Text Box 11"/>
            <p:cNvSpPr txBox="1">
              <a:spLocks noChangeArrowheads="1"/>
            </p:cNvSpPr>
            <p:nvPr/>
          </p:nvSpPr>
          <p:spPr bwMode="auto">
            <a:xfrm>
              <a:off x="2048" y="2264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17438" name="Line 15"/>
            <p:cNvSpPr>
              <a:spLocks noChangeShapeType="1"/>
            </p:cNvSpPr>
            <p:nvPr/>
          </p:nvSpPr>
          <p:spPr bwMode="auto">
            <a:xfrm flipV="1">
              <a:off x="2160" y="1728"/>
              <a:ext cx="0" cy="672"/>
            </a:xfrm>
            <a:prstGeom prst="line">
              <a:avLst/>
            </a:prstGeom>
            <a:noFill/>
            <a:ln w="19050">
              <a:solidFill>
                <a:srgbClr val="3333FF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965200" y="2552700"/>
            <a:ext cx="2463800" cy="457200"/>
            <a:chOff x="608" y="1608"/>
            <a:chExt cx="1552" cy="288"/>
          </a:xfrm>
        </p:grpSpPr>
        <p:sp>
          <p:nvSpPr>
            <p:cNvPr id="17435" name="Text Box 12"/>
            <p:cNvSpPr txBox="1">
              <a:spLocks noChangeArrowheads="1"/>
            </p:cNvSpPr>
            <p:nvPr/>
          </p:nvSpPr>
          <p:spPr bwMode="auto">
            <a:xfrm>
              <a:off x="608" y="1608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17436" name="Line 16"/>
            <p:cNvSpPr>
              <a:spLocks noChangeShapeType="1"/>
            </p:cNvSpPr>
            <p:nvPr/>
          </p:nvSpPr>
          <p:spPr bwMode="auto">
            <a:xfrm flipH="1">
              <a:off x="768" y="1728"/>
              <a:ext cx="1392" cy="0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46452" name="Line 20"/>
          <p:cNvSpPr>
            <a:spLocks noChangeShapeType="1"/>
          </p:cNvSpPr>
          <p:nvPr/>
        </p:nvSpPr>
        <p:spPr bwMode="auto">
          <a:xfrm>
            <a:off x="1143000" y="3810000"/>
            <a:ext cx="2286000" cy="0"/>
          </a:xfrm>
          <a:prstGeom prst="line">
            <a:avLst/>
          </a:prstGeom>
          <a:noFill/>
          <a:ln w="19050">
            <a:solidFill>
              <a:srgbClr val="0099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3717925" y="3105150"/>
            <a:ext cx="930275" cy="400050"/>
            <a:chOff x="2342" y="1956"/>
            <a:chExt cx="586" cy="252"/>
          </a:xfrm>
        </p:grpSpPr>
        <p:sp>
          <p:nvSpPr>
            <p:cNvPr id="17433" name="AutoShape 23"/>
            <p:cNvSpPr>
              <a:spLocks noChangeArrowheads="1"/>
            </p:cNvSpPr>
            <p:nvPr/>
          </p:nvSpPr>
          <p:spPr bwMode="auto">
            <a:xfrm>
              <a:off x="2352" y="1968"/>
              <a:ext cx="576" cy="240"/>
            </a:xfrm>
            <a:prstGeom prst="wedgeRectCallout">
              <a:avLst>
                <a:gd name="adj1" fmla="val -82120"/>
                <a:gd name="adj2" fmla="val 80833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7434" name="Text Box 24"/>
            <p:cNvSpPr txBox="1">
              <a:spLocks noChangeArrowheads="1"/>
            </p:cNvSpPr>
            <p:nvPr/>
          </p:nvSpPr>
          <p:spPr bwMode="auto">
            <a:xfrm>
              <a:off x="2342" y="1956"/>
              <a:ext cx="55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 b="1" i="0">
                  <a:solidFill>
                    <a:schemeClr val="accent2"/>
                  </a:solidFill>
                </a:rPr>
                <a:t>Rise 3</a:t>
              </a: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3048000" y="2133600"/>
            <a:ext cx="990600" cy="381000"/>
            <a:chOff x="1920" y="1344"/>
            <a:chExt cx="624" cy="240"/>
          </a:xfrm>
        </p:grpSpPr>
        <p:sp>
          <p:nvSpPr>
            <p:cNvPr id="17431" name="AutoShape 25"/>
            <p:cNvSpPr>
              <a:spLocks noChangeArrowheads="1"/>
            </p:cNvSpPr>
            <p:nvPr/>
          </p:nvSpPr>
          <p:spPr bwMode="auto">
            <a:xfrm>
              <a:off x="1968" y="1344"/>
              <a:ext cx="576" cy="240"/>
            </a:xfrm>
            <a:prstGeom prst="wedgeRectCallout">
              <a:avLst>
                <a:gd name="adj1" fmla="val -52606"/>
                <a:gd name="adj2" fmla="val 109167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7432" name="Text Box 26"/>
            <p:cNvSpPr txBox="1">
              <a:spLocks noChangeArrowheads="1"/>
            </p:cNvSpPr>
            <p:nvPr/>
          </p:nvSpPr>
          <p:spPr bwMode="auto">
            <a:xfrm>
              <a:off x="1920" y="1344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 b="1" i="0">
                  <a:solidFill>
                    <a:srgbClr val="009900"/>
                  </a:solidFill>
                </a:rPr>
                <a:t>Run –9</a:t>
              </a:r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22225" y="2819400"/>
            <a:ext cx="2416175" cy="1536700"/>
            <a:chOff x="14" y="1776"/>
            <a:chExt cx="1522" cy="968"/>
          </a:xfrm>
        </p:grpSpPr>
        <p:sp>
          <p:nvSpPr>
            <p:cNvPr id="17426" name="Line 19"/>
            <p:cNvSpPr>
              <a:spLocks noChangeShapeType="1"/>
            </p:cNvSpPr>
            <p:nvPr/>
          </p:nvSpPr>
          <p:spPr bwMode="auto">
            <a:xfrm>
              <a:off x="720" y="1776"/>
              <a:ext cx="0" cy="624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27" name="AutoShape 27"/>
            <p:cNvSpPr>
              <a:spLocks noChangeArrowheads="1"/>
            </p:cNvSpPr>
            <p:nvPr/>
          </p:nvSpPr>
          <p:spPr bwMode="auto">
            <a:xfrm>
              <a:off x="48" y="1968"/>
              <a:ext cx="576" cy="288"/>
            </a:xfrm>
            <a:prstGeom prst="wedgeRectCallout">
              <a:avLst>
                <a:gd name="adj1" fmla="val 65972"/>
                <a:gd name="adj2" fmla="val 47222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7428" name="Text Box 28"/>
            <p:cNvSpPr txBox="1">
              <a:spLocks noChangeArrowheads="1"/>
            </p:cNvSpPr>
            <p:nvPr/>
          </p:nvSpPr>
          <p:spPr bwMode="auto">
            <a:xfrm>
              <a:off x="14" y="2004"/>
              <a:ext cx="6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 b="1" i="0">
                  <a:solidFill>
                    <a:schemeClr val="accent2"/>
                  </a:solidFill>
                </a:rPr>
                <a:t>Rise –3</a:t>
              </a:r>
            </a:p>
          </p:txBody>
        </p:sp>
        <p:sp>
          <p:nvSpPr>
            <p:cNvPr id="17429" name="AutoShape 29"/>
            <p:cNvSpPr>
              <a:spLocks noChangeArrowheads="1"/>
            </p:cNvSpPr>
            <p:nvPr/>
          </p:nvSpPr>
          <p:spPr bwMode="auto">
            <a:xfrm>
              <a:off x="912" y="2544"/>
              <a:ext cx="624" cy="192"/>
            </a:xfrm>
            <a:prstGeom prst="wedgeRectCallout">
              <a:avLst>
                <a:gd name="adj1" fmla="val -46472"/>
                <a:gd name="adj2" fmla="val -115106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7430" name="Text Box 30"/>
            <p:cNvSpPr txBox="1">
              <a:spLocks noChangeArrowheads="1"/>
            </p:cNvSpPr>
            <p:nvPr/>
          </p:nvSpPr>
          <p:spPr bwMode="auto">
            <a:xfrm>
              <a:off x="902" y="2532"/>
              <a:ext cx="5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 b="1" i="0">
                  <a:solidFill>
                    <a:srgbClr val="009900"/>
                  </a:solidFill>
                </a:rPr>
                <a:t>Run 9</a:t>
              </a:r>
            </a:p>
          </p:txBody>
        </p:sp>
      </p:grpSp>
      <p:pic>
        <p:nvPicPr>
          <p:cNvPr id="146466" name="Picture 3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5400675"/>
            <a:ext cx="2362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6467" name="Picture 35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400675"/>
            <a:ext cx="2362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4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46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46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9" grpId="0"/>
      <p:bldP spid="146440" grpId="0"/>
      <p:bldP spid="146441" grpId="0"/>
      <p:bldP spid="14645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9"/>
          <p:cNvSpPr txBox="1">
            <a:spLocks noChangeArrowheads="1"/>
          </p:cNvSpPr>
          <p:nvPr/>
        </p:nvSpPr>
        <p:spPr bwMode="auto">
          <a:xfrm>
            <a:off x="609600" y="14224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Find the slope of the line that contains (0, –3) and (5, –5). </a:t>
            </a:r>
          </a:p>
        </p:txBody>
      </p:sp>
      <p:sp>
        <p:nvSpPr>
          <p:cNvPr id="147474" name="Text Box 18"/>
          <p:cNvSpPr txBox="1">
            <a:spLocks noChangeArrowheads="1"/>
          </p:cNvSpPr>
          <p:nvPr/>
        </p:nvSpPr>
        <p:spPr bwMode="auto">
          <a:xfrm>
            <a:off x="4724400" y="2057400"/>
            <a:ext cx="424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Begin at one point and count vertically to find rise.</a:t>
            </a:r>
          </a:p>
        </p:txBody>
      </p:sp>
      <p:pic>
        <p:nvPicPr>
          <p:cNvPr id="18437" name="Picture 2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28850"/>
            <a:ext cx="432435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28"/>
          <p:cNvSpPr txBox="1">
            <a:spLocks noChangeArrowheads="1"/>
          </p:cNvSpPr>
          <p:nvPr/>
        </p:nvSpPr>
        <p:spPr bwMode="auto">
          <a:xfrm>
            <a:off x="2557463" y="4614863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8439" name="Text Box 29"/>
          <p:cNvSpPr txBox="1">
            <a:spLocks noChangeArrowheads="1"/>
          </p:cNvSpPr>
          <p:nvPr/>
        </p:nvSpPr>
        <p:spPr bwMode="auto">
          <a:xfrm>
            <a:off x="3790950" y="5457825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47486" name="Line 30"/>
          <p:cNvSpPr>
            <a:spLocks noChangeShapeType="1"/>
          </p:cNvSpPr>
          <p:nvPr/>
        </p:nvSpPr>
        <p:spPr bwMode="auto">
          <a:xfrm flipV="1">
            <a:off x="3962400" y="4819650"/>
            <a:ext cx="0" cy="9144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87" name="Line 31"/>
          <p:cNvSpPr>
            <a:spLocks noChangeShapeType="1"/>
          </p:cNvSpPr>
          <p:nvPr/>
        </p:nvSpPr>
        <p:spPr bwMode="auto">
          <a:xfrm flipH="1">
            <a:off x="2743200" y="4819650"/>
            <a:ext cx="1219200" cy="0"/>
          </a:xfrm>
          <a:prstGeom prst="line">
            <a:avLst/>
          </a:prstGeom>
          <a:noFill/>
          <a:ln w="28575">
            <a:solidFill>
              <a:srgbClr val="33CC33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88" name="Text Box 32"/>
          <p:cNvSpPr txBox="1">
            <a:spLocks noChangeArrowheads="1"/>
          </p:cNvSpPr>
          <p:nvPr/>
        </p:nvSpPr>
        <p:spPr bwMode="auto">
          <a:xfrm>
            <a:off x="4670425" y="2895600"/>
            <a:ext cx="4473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Then count horizontally to the second point to find the run.</a:t>
            </a:r>
          </a:p>
        </p:txBody>
      </p:sp>
      <p:sp>
        <p:nvSpPr>
          <p:cNvPr id="147490" name="Text Box 34"/>
          <p:cNvSpPr txBox="1">
            <a:spLocks noChangeArrowheads="1"/>
          </p:cNvSpPr>
          <p:nvPr/>
        </p:nvSpPr>
        <p:spPr bwMode="auto">
          <a:xfrm>
            <a:off x="4876800" y="4419600"/>
            <a:ext cx="4397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It does not matter which point you start with. The slope is the same.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4251325" y="5181600"/>
            <a:ext cx="1006475" cy="400050"/>
            <a:chOff x="2678" y="3204"/>
            <a:chExt cx="634" cy="252"/>
          </a:xfrm>
        </p:grpSpPr>
        <p:sp>
          <p:nvSpPr>
            <p:cNvPr id="18461" name="AutoShape 33"/>
            <p:cNvSpPr>
              <a:spLocks noChangeArrowheads="1"/>
            </p:cNvSpPr>
            <p:nvPr/>
          </p:nvSpPr>
          <p:spPr bwMode="auto">
            <a:xfrm>
              <a:off x="2688" y="3216"/>
              <a:ext cx="624" cy="240"/>
            </a:xfrm>
            <a:prstGeom prst="wedgeRectCallout">
              <a:avLst>
                <a:gd name="adj1" fmla="val -81250"/>
                <a:gd name="adj2" fmla="val 2500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8462" name="Text Box 35"/>
            <p:cNvSpPr txBox="1">
              <a:spLocks noChangeArrowheads="1"/>
            </p:cNvSpPr>
            <p:nvPr/>
          </p:nvSpPr>
          <p:spPr bwMode="auto">
            <a:xfrm>
              <a:off x="2678" y="3204"/>
              <a:ext cx="55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 b="1" i="0">
                  <a:solidFill>
                    <a:srgbClr val="3333FF"/>
                  </a:solidFill>
                </a:rPr>
                <a:t>Rise 2</a:t>
              </a:r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3200400" y="4254500"/>
            <a:ext cx="1044575" cy="336550"/>
            <a:chOff x="2016" y="2620"/>
            <a:chExt cx="658" cy="212"/>
          </a:xfrm>
        </p:grpSpPr>
        <p:sp>
          <p:nvSpPr>
            <p:cNvPr id="18459" name="AutoShape 36"/>
            <p:cNvSpPr>
              <a:spLocks noChangeArrowheads="1"/>
            </p:cNvSpPr>
            <p:nvPr/>
          </p:nvSpPr>
          <p:spPr bwMode="auto">
            <a:xfrm>
              <a:off x="2016" y="2640"/>
              <a:ext cx="624" cy="192"/>
            </a:xfrm>
            <a:prstGeom prst="wedgeRectCallout">
              <a:avLst>
                <a:gd name="adj1" fmla="val -43269"/>
                <a:gd name="adj2" fmla="val 100000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8460" name="Text Box 37"/>
            <p:cNvSpPr txBox="1">
              <a:spLocks noChangeArrowheads="1"/>
            </p:cNvSpPr>
            <p:nvPr/>
          </p:nvSpPr>
          <p:spPr bwMode="auto">
            <a:xfrm>
              <a:off x="2016" y="2620"/>
              <a:ext cx="6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 b="1" i="0">
                  <a:solidFill>
                    <a:srgbClr val="009900"/>
                  </a:solidFill>
                </a:rPr>
                <a:t>Run –5</a:t>
              </a:r>
            </a:p>
          </p:txBody>
        </p:sp>
      </p:grpSp>
      <p:sp>
        <p:nvSpPr>
          <p:cNvPr id="147496" name="Line 40"/>
          <p:cNvSpPr>
            <a:spLocks noChangeShapeType="1"/>
          </p:cNvSpPr>
          <p:nvPr/>
        </p:nvSpPr>
        <p:spPr bwMode="auto">
          <a:xfrm>
            <a:off x="2743200" y="4895850"/>
            <a:ext cx="0" cy="8382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97" name="Line 41"/>
          <p:cNvSpPr>
            <a:spLocks noChangeShapeType="1"/>
          </p:cNvSpPr>
          <p:nvPr/>
        </p:nvSpPr>
        <p:spPr bwMode="auto">
          <a:xfrm>
            <a:off x="2743200" y="5700713"/>
            <a:ext cx="1219200" cy="0"/>
          </a:xfrm>
          <a:prstGeom prst="line">
            <a:avLst/>
          </a:prstGeom>
          <a:noFill/>
          <a:ln w="28575">
            <a:solidFill>
              <a:srgbClr val="33CC33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1371600" y="4953000"/>
            <a:ext cx="1219200" cy="381000"/>
            <a:chOff x="864" y="3060"/>
            <a:chExt cx="768" cy="240"/>
          </a:xfrm>
        </p:grpSpPr>
        <p:sp>
          <p:nvSpPr>
            <p:cNvPr id="18457" name="AutoShape 42"/>
            <p:cNvSpPr>
              <a:spLocks noChangeArrowheads="1"/>
            </p:cNvSpPr>
            <p:nvPr/>
          </p:nvSpPr>
          <p:spPr bwMode="auto">
            <a:xfrm>
              <a:off x="906" y="3060"/>
              <a:ext cx="576" cy="240"/>
            </a:xfrm>
            <a:prstGeom prst="wedgeRectCallout">
              <a:avLst>
                <a:gd name="adj1" fmla="val 79690"/>
                <a:gd name="adj2" fmla="val 26250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8458" name="Text Box 43"/>
            <p:cNvSpPr txBox="1">
              <a:spLocks noChangeArrowheads="1"/>
            </p:cNvSpPr>
            <p:nvPr/>
          </p:nvSpPr>
          <p:spPr bwMode="auto">
            <a:xfrm>
              <a:off x="864" y="3072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 b="1" i="0">
                  <a:solidFill>
                    <a:srgbClr val="3333FF"/>
                  </a:solidFill>
                </a:rPr>
                <a:t>Rise –2</a:t>
              </a:r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3260725" y="6019800"/>
            <a:ext cx="930275" cy="336550"/>
            <a:chOff x="2054" y="3732"/>
            <a:chExt cx="586" cy="212"/>
          </a:xfrm>
        </p:grpSpPr>
        <p:sp>
          <p:nvSpPr>
            <p:cNvPr id="18455" name="AutoShape 46"/>
            <p:cNvSpPr>
              <a:spLocks noChangeArrowheads="1"/>
            </p:cNvSpPr>
            <p:nvPr/>
          </p:nvSpPr>
          <p:spPr bwMode="auto">
            <a:xfrm>
              <a:off x="2064" y="3744"/>
              <a:ext cx="576" cy="192"/>
            </a:xfrm>
            <a:prstGeom prst="wedgeRectCallout">
              <a:avLst>
                <a:gd name="adj1" fmla="val -78125"/>
                <a:gd name="adj2" fmla="val -148440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8456" name="Text Box 47"/>
            <p:cNvSpPr txBox="1">
              <a:spLocks noChangeArrowheads="1"/>
            </p:cNvSpPr>
            <p:nvPr/>
          </p:nvSpPr>
          <p:spPr bwMode="auto">
            <a:xfrm>
              <a:off x="2054" y="3732"/>
              <a:ext cx="53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 b="1" i="0">
                  <a:solidFill>
                    <a:srgbClr val="009900"/>
                  </a:solidFill>
                </a:rPr>
                <a:t>Run 5</a:t>
              </a:r>
            </a:p>
          </p:txBody>
        </p:sp>
      </p:grpSp>
      <p:sp>
        <p:nvSpPr>
          <p:cNvPr id="18450" name="Line 52"/>
          <p:cNvSpPr>
            <a:spLocks noChangeShapeType="1"/>
          </p:cNvSpPr>
          <p:nvPr/>
        </p:nvSpPr>
        <p:spPr bwMode="auto">
          <a:xfrm>
            <a:off x="4191000" y="5853113"/>
            <a:ext cx="76200" cy="76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51" name="Line 53"/>
          <p:cNvSpPr>
            <a:spLocks noChangeShapeType="1"/>
          </p:cNvSpPr>
          <p:nvPr/>
        </p:nvSpPr>
        <p:spPr bwMode="auto">
          <a:xfrm flipH="1" flipV="1">
            <a:off x="609600" y="3371850"/>
            <a:ext cx="152400" cy="76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8465" name="Picture 33" descr="C:\Users\Steve\Desktop\Steve red marbles\mathtype\5.3.17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657600"/>
            <a:ext cx="2419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8453" name="Object 31"/>
          <p:cNvGraphicFramePr>
            <a:graphicFrameLocks noChangeAspect="1"/>
          </p:cNvGraphicFramePr>
          <p:nvPr/>
        </p:nvGraphicFramePr>
        <p:xfrm>
          <a:off x="2616200" y="15113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5" imgW="449179" imgH="770021" progId="Equation.DSMT4">
                  <p:embed/>
                </p:oleObj>
              </mc:Choice>
              <mc:Fallback>
                <p:oleObj name="Equation" r:id="rId5" imgW="449179" imgH="770021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51130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64" name="Picture 32" descr="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638800"/>
            <a:ext cx="2514600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7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7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14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7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147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147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47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74" grpId="0"/>
      <p:bldP spid="147486" grpId="0" animBg="1"/>
      <p:bldP spid="147487" grpId="0" animBg="1"/>
      <p:bldP spid="147488" grpId="0"/>
      <p:bldP spid="147490" grpId="0"/>
      <p:bldP spid="147496" grpId="0" animBg="1"/>
      <p:bldP spid="14749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4: Finding Slopes of Horizontal and Vertical Lines</a:t>
            </a: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693738" y="1828800"/>
            <a:ext cx="4792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Find the slope of each line.</a:t>
            </a:r>
          </a:p>
        </p:txBody>
      </p:sp>
      <p:sp>
        <p:nvSpPr>
          <p:cNvPr id="148489" name="Text Box 9"/>
          <p:cNvSpPr txBox="1">
            <a:spLocks noChangeArrowheads="1"/>
          </p:cNvSpPr>
          <p:nvPr/>
        </p:nvSpPr>
        <p:spPr bwMode="auto">
          <a:xfrm>
            <a:off x="2917825" y="5029200"/>
            <a:ext cx="1958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You cannot divide by 0</a:t>
            </a:r>
          </a:p>
        </p:txBody>
      </p:sp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1203325" y="589915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slope is undefined.</a:t>
            </a:r>
          </a:p>
        </p:txBody>
      </p:sp>
      <p:sp>
        <p:nvSpPr>
          <p:cNvPr id="148494" name="Text Box 14"/>
          <p:cNvSpPr txBox="1">
            <a:spLocks noChangeArrowheads="1"/>
          </p:cNvSpPr>
          <p:nvPr/>
        </p:nvSpPr>
        <p:spPr bwMode="auto">
          <a:xfrm>
            <a:off x="5629275" y="5892800"/>
            <a:ext cx="2439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slope is 0.</a:t>
            </a:r>
          </a:p>
        </p:txBody>
      </p:sp>
      <p:sp>
        <p:nvSpPr>
          <p:cNvPr id="19463" name="Text Box 29"/>
          <p:cNvSpPr txBox="1">
            <a:spLocks noChangeArrowheads="1"/>
          </p:cNvSpPr>
          <p:nvPr/>
        </p:nvSpPr>
        <p:spPr bwMode="auto">
          <a:xfrm>
            <a:off x="685800" y="2362200"/>
            <a:ext cx="53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A.</a:t>
            </a:r>
          </a:p>
        </p:txBody>
      </p:sp>
      <p:pic>
        <p:nvPicPr>
          <p:cNvPr id="19464" name="Picture 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86000"/>
            <a:ext cx="23145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286000"/>
            <a:ext cx="22669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6" name="Text Box 34"/>
          <p:cNvSpPr txBox="1">
            <a:spLocks noChangeArrowheads="1"/>
          </p:cNvSpPr>
          <p:nvPr/>
        </p:nvSpPr>
        <p:spPr bwMode="auto">
          <a:xfrm>
            <a:off x="4879975" y="2362200"/>
            <a:ext cx="525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B.</a:t>
            </a:r>
          </a:p>
        </p:txBody>
      </p:sp>
      <p:pic>
        <p:nvPicPr>
          <p:cNvPr id="19467" name="Picture 25" descr="C:\Users\Steve\Desktop\Steve red marbles\mathtype\5.3.18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068888"/>
            <a:ext cx="12192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8" name="Picture 14" descr="C:\Users\Steve\Desktop\Steve red marbles\mathtype\x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8038" y="5068888"/>
            <a:ext cx="19240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4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9" grpId="0"/>
      <p:bldP spid="148490" grpId="0"/>
      <p:bldP spid="14849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685800" y="1447800"/>
            <a:ext cx="4792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Find the slope of each line.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685800" y="2165350"/>
            <a:ext cx="714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4a.</a:t>
            </a:r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4848225" y="2171700"/>
            <a:ext cx="72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4b.</a:t>
            </a:r>
          </a:p>
        </p:txBody>
      </p:sp>
      <p:sp>
        <p:nvSpPr>
          <p:cNvPr id="150550" name="Text Box 22"/>
          <p:cNvSpPr txBox="1">
            <a:spLocks noChangeArrowheads="1"/>
          </p:cNvSpPr>
          <p:nvPr/>
        </p:nvSpPr>
        <p:spPr bwMode="auto">
          <a:xfrm>
            <a:off x="3162300" y="4953000"/>
            <a:ext cx="1958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You cannot divide by 0.</a:t>
            </a:r>
          </a:p>
        </p:txBody>
      </p:sp>
      <p:sp>
        <p:nvSpPr>
          <p:cNvPr id="150551" name="Text Box 23"/>
          <p:cNvSpPr txBox="1">
            <a:spLocks noChangeArrowheads="1"/>
          </p:cNvSpPr>
          <p:nvPr/>
        </p:nvSpPr>
        <p:spPr bwMode="auto">
          <a:xfrm>
            <a:off x="1447800" y="582295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slope is undefined.</a:t>
            </a:r>
          </a:p>
        </p:txBody>
      </p:sp>
      <p:sp>
        <p:nvSpPr>
          <p:cNvPr id="150554" name="Text Box 26"/>
          <p:cNvSpPr txBox="1">
            <a:spLocks noChangeArrowheads="1"/>
          </p:cNvSpPr>
          <p:nvPr/>
        </p:nvSpPr>
        <p:spPr bwMode="auto">
          <a:xfrm>
            <a:off x="5888038" y="5826125"/>
            <a:ext cx="2417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slope is 0.</a:t>
            </a:r>
          </a:p>
        </p:txBody>
      </p:sp>
      <p:pic>
        <p:nvPicPr>
          <p:cNvPr id="20489" name="Picture 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038" y="2057400"/>
            <a:ext cx="238125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133600"/>
            <a:ext cx="233362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13" descr="C:\Users\Steve\Desktop\Steve red marbles\mathtype\5.3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713" y="4968875"/>
            <a:ext cx="15716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6" descr="C:\Users\Steve\Desktop\Steve red marbles\mathtype\5.3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953000"/>
            <a:ext cx="12192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0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0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50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0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0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0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50" grpId="0"/>
      <p:bldP spid="150551" grpId="0"/>
      <p:bldP spid="1505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990600"/>
            <a:ext cx="8229600" cy="510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 b="1" i="0">
                <a:solidFill>
                  <a:schemeClr val="accent2"/>
                </a:solidFill>
              </a:rPr>
              <a:t>Warm Up</a:t>
            </a:r>
            <a:endParaRPr lang="en-US" altLang="en-US" b="1" i="0"/>
          </a:p>
          <a:p>
            <a:pPr>
              <a:spcBef>
                <a:spcPct val="20000"/>
              </a:spcBef>
            </a:pPr>
            <a:endParaRPr lang="en-US" altLang="en-US" sz="800" b="1" i="0"/>
          </a:p>
          <a:p>
            <a:pPr>
              <a:spcBef>
                <a:spcPct val="20000"/>
              </a:spcBef>
            </a:pPr>
            <a:endParaRPr lang="en-US" altLang="en-US" sz="800" b="1" i="0"/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1. </a:t>
            </a:r>
            <a:r>
              <a:rPr lang="en-US" altLang="en-US" i="0">
                <a:sym typeface="Symbol" pitchFamily="18" charset="2"/>
              </a:rPr>
              <a:t>Find the </a:t>
            </a:r>
            <a:r>
              <a:rPr lang="en-US" altLang="en-US">
                <a:sym typeface="Symbol" pitchFamily="18" charset="2"/>
              </a:rPr>
              <a:t>x- </a:t>
            </a:r>
            <a:r>
              <a:rPr lang="en-US" altLang="en-US" i="0">
                <a:sym typeface="Symbol" pitchFamily="18" charset="2"/>
              </a:rPr>
              <a:t>and </a:t>
            </a:r>
            <a:r>
              <a:rPr lang="en-US" altLang="en-US">
                <a:sym typeface="Symbol" pitchFamily="18" charset="2"/>
              </a:rPr>
              <a:t>y</a:t>
            </a:r>
            <a:r>
              <a:rPr lang="en-US" altLang="en-US" i="0">
                <a:sym typeface="Symbol" pitchFamily="18" charset="2"/>
              </a:rPr>
              <a:t>-intercepts of 2</a:t>
            </a:r>
            <a:r>
              <a:rPr lang="en-US" altLang="en-US">
                <a:sym typeface="Symbol" pitchFamily="18" charset="2"/>
              </a:rPr>
              <a:t>x</a:t>
            </a:r>
            <a:r>
              <a:rPr lang="en-US" altLang="en-US" i="0">
                <a:sym typeface="Symbol" pitchFamily="18" charset="2"/>
              </a:rPr>
              <a:t> – 5</a:t>
            </a:r>
            <a:r>
              <a:rPr lang="en-US" altLang="en-US">
                <a:sym typeface="Symbol" pitchFamily="18" charset="2"/>
              </a:rPr>
              <a:t>y</a:t>
            </a:r>
            <a:r>
              <a:rPr lang="en-US" altLang="en-US" i="0">
                <a:sym typeface="Symbol" pitchFamily="18" charset="2"/>
              </a:rPr>
              <a:t> = 20.</a:t>
            </a:r>
          </a:p>
          <a:p>
            <a:pPr>
              <a:spcBef>
                <a:spcPct val="20000"/>
              </a:spcBef>
            </a:pPr>
            <a:endParaRPr lang="en-US" altLang="en-US" sz="800" b="1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US" altLang="en-US" sz="800" b="1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Describe the correlation shown by the scatter plot.  </a:t>
            </a:r>
          </a:p>
          <a:p>
            <a:pPr>
              <a:spcBef>
                <a:spcPct val="20000"/>
              </a:spcBef>
            </a:pPr>
            <a:endParaRPr lang="en-US" altLang="en-US" sz="400" b="1" i="0"/>
          </a:p>
          <a:p>
            <a:pPr>
              <a:spcBef>
                <a:spcPct val="20000"/>
              </a:spcBef>
            </a:pPr>
            <a:endParaRPr lang="en-US" altLang="en-US" sz="400" b="1" i="0"/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2.</a:t>
            </a:r>
            <a:r>
              <a:rPr lang="en-US" altLang="en-US" b="1" i="0"/>
              <a:t> </a:t>
            </a:r>
            <a:endParaRPr lang="en-US" altLang="en-US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sz="2800" i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83002" name="Text Box 58"/>
          <p:cNvSpPr txBox="1">
            <a:spLocks noChangeArrowheads="1"/>
          </p:cNvSpPr>
          <p:nvPr/>
        </p:nvSpPr>
        <p:spPr bwMode="auto">
          <a:xfrm>
            <a:off x="914400" y="21336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x</a:t>
            </a:r>
            <a:r>
              <a:rPr lang="en-US" i="0">
                <a:solidFill>
                  <a:srgbClr val="FF3300"/>
                </a:solidFill>
              </a:rPr>
              <a:t>-int.: 10; </a:t>
            </a:r>
            <a:r>
              <a:rPr lang="en-US">
                <a:solidFill>
                  <a:srgbClr val="FF3300"/>
                </a:solidFill>
              </a:rPr>
              <a:t>y</a:t>
            </a:r>
            <a:r>
              <a:rPr lang="en-US" i="0">
                <a:solidFill>
                  <a:srgbClr val="FF3300"/>
                </a:solidFill>
              </a:rPr>
              <a:t>-int.: –4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83004" name="Text Box 60"/>
          <p:cNvSpPr txBox="1">
            <a:spLocks noChangeArrowheads="1"/>
          </p:cNvSpPr>
          <p:nvPr/>
        </p:nvSpPr>
        <p:spPr bwMode="auto">
          <a:xfrm>
            <a:off x="3581400" y="45720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negative</a:t>
            </a:r>
          </a:p>
        </p:txBody>
      </p:sp>
      <p:pic>
        <p:nvPicPr>
          <p:cNvPr id="3077" name="Picture 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505200"/>
            <a:ext cx="242887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2" grpId="0"/>
      <p:bldP spid="8300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533400" y="914400"/>
            <a:ext cx="81311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As shown in the previous examples, slope can be positive, negative, zero or undefined. You can tell which of these is the case by looking at a graph of a line–you do not need to calculate the slope. </a:t>
            </a:r>
          </a:p>
        </p:txBody>
      </p:sp>
      <p:pic>
        <p:nvPicPr>
          <p:cNvPr id="21507" name="Picture 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71800"/>
            <a:ext cx="868680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49450" indent="-19494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5: Describing Slope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381000" y="1447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slope of each line is positive, negative, zero or undefined. </a:t>
            </a:r>
          </a:p>
        </p:txBody>
      </p:sp>
      <p:sp>
        <p:nvSpPr>
          <p:cNvPr id="152584" name="Text Box 8"/>
          <p:cNvSpPr txBox="1">
            <a:spLocks noChangeArrowheads="1"/>
          </p:cNvSpPr>
          <p:nvPr/>
        </p:nvSpPr>
        <p:spPr bwMode="auto">
          <a:xfrm>
            <a:off x="123825" y="5486400"/>
            <a:ext cx="470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The line rises from left to right.  </a:t>
            </a:r>
          </a:p>
        </p:txBody>
      </p:sp>
      <p:sp>
        <p:nvSpPr>
          <p:cNvPr id="152585" name="Text Box 9"/>
          <p:cNvSpPr txBox="1">
            <a:spLocks noChangeArrowheads="1"/>
          </p:cNvSpPr>
          <p:nvPr/>
        </p:nvSpPr>
        <p:spPr bwMode="auto">
          <a:xfrm>
            <a:off x="4851400" y="54864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The line falls from left to right.</a:t>
            </a:r>
          </a:p>
        </p:txBody>
      </p:sp>
      <p:sp>
        <p:nvSpPr>
          <p:cNvPr id="152586" name="Text Box 10"/>
          <p:cNvSpPr txBox="1">
            <a:spLocks noChangeArrowheads="1"/>
          </p:cNvSpPr>
          <p:nvPr/>
        </p:nvSpPr>
        <p:spPr bwMode="auto">
          <a:xfrm>
            <a:off x="152400" y="5943600"/>
            <a:ext cx="432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slope is positive.</a:t>
            </a:r>
          </a:p>
        </p:txBody>
      </p:sp>
      <p:sp>
        <p:nvSpPr>
          <p:cNvPr id="152588" name="Text Box 12"/>
          <p:cNvSpPr txBox="1">
            <a:spLocks noChangeArrowheads="1"/>
          </p:cNvSpPr>
          <p:nvPr/>
        </p:nvSpPr>
        <p:spPr bwMode="auto">
          <a:xfrm>
            <a:off x="4899025" y="5943600"/>
            <a:ext cx="424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slope is negative.</a:t>
            </a:r>
          </a:p>
        </p:txBody>
      </p:sp>
      <p:sp>
        <p:nvSpPr>
          <p:cNvPr id="22536" name="Text Box 17"/>
          <p:cNvSpPr txBox="1">
            <a:spLocks noChangeArrowheads="1"/>
          </p:cNvSpPr>
          <p:nvPr/>
        </p:nvSpPr>
        <p:spPr bwMode="auto">
          <a:xfrm>
            <a:off x="390525" y="2519363"/>
            <a:ext cx="66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A.</a:t>
            </a:r>
          </a:p>
        </p:txBody>
      </p:sp>
      <p:sp>
        <p:nvSpPr>
          <p:cNvPr id="22537" name="Text Box 18"/>
          <p:cNvSpPr txBox="1">
            <a:spLocks noChangeArrowheads="1"/>
          </p:cNvSpPr>
          <p:nvPr/>
        </p:nvSpPr>
        <p:spPr bwMode="auto">
          <a:xfrm>
            <a:off x="4899025" y="2514600"/>
            <a:ext cx="66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B.</a:t>
            </a:r>
          </a:p>
        </p:txBody>
      </p:sp>
      <p:pic>
        <p:nvPicPr>
          <p:cNvPr id="22538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14600"/>
            <a:ext cx="22764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514600"/>
            <a:ext cx="229552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2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2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5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4" grpId="0"/>
      <p:bldP spid="152585" grpId="0"/>
      <p:bldP spid="152586" grpId="0"/>
      <p:bldP spid="15258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228600" y="1447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slope of each line is positive, negative, zero or undefined. </a:t>
            </a:r>
          </a:p>
        </p:txBody>
      </p:sp>
      <p:sp>
        <p:nvSpPr>
          <p:cNvPr id="23556" name="Text Box 13"/>
          <p:cNvSpPr txBox="1">
            <a:spLocks noChangeArrowheads="1"/>
          </p:cNvSpPr>
          <p:nvPr/>
        </p:nvSpPr>
        <p:spPr bwMode="auto">
          <a:xfrm>
            <a:off x="304800" y="2438400"/>
            <a:ext cx="58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a.</a:t>
            </a:r>
          </a:p>
        </p:txBody>
      </p:sp>
      <p:sp>
        <p:nvSpPr>
          <p:cNvPr id="23557" name="Text Box 15"/>
          <p:cNvSpPr txBox="1">
            <a:spLocks noChangeArrowheads="1"/>
          </p:cNvSpPr>
          <p:nvPr/>
        </p:nvSpPr>
        <p:spPr bwMode="auto">
          <a:xfrm>
            <a:off x="4800600" y="25908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b.</a:t>
            </a:r>
          </a:p>
        </p:txBody>
      </p:sp>
      <p:sp>
        <p:nvSpPr>
          <p:cNvPr id="153617" name="Text Box 17"/>
          <p:cNvSpPr txBox="1">
            <a:spLocks noChangeArrowheads="1"/>
          </p:cNvSpPr>
          <p:nvPr/>
        </p:nvSpPr>
        <p:spPr bwMode="auto">
          <a:xfrm>
            <a:off x="4724400" y="4876800"/>
            <a:ext cx="470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The line rises from left to right.  </a:t>
            </a:r>
          </a:p>
        </p:txBody>
      </p:sp>
      <p:sp>
        <p:nvSpPr>
          <p:cNvPr id="153618" name="Text Box 18"/>
          <p:cNvSpPr txBox="1">
            <a:spLocks noChangeArrowheads="1"/>
          </p:cNvSpPr>
          <p:nvPr/>
        </p:nvSpPr>
        <p:spPr bwMode="auto">
          <a:xfrm>
            <a:off x="4746625" y="5257800"/>
            <a:ext cx="432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slope is positive.</a:t>
            </a:r>
          </a:p>
        </p:txBody>
      </p:sp>
      <p:sp>
        <p:nvSpPr>
          <p:cNvPr id="153619" name="Text Box 19"/>
          <p:cNvSpPr txBox="1">
            <a:spLocks noChangeArrowheads="1"/>
          </p:cNvSpPr>
          <p:nvPr/>
        </p:nvSpPr>
        <p:spPr bwMode="auto">
          <a:xfrm>
            <a:off x="533400" y="4876800"/>
            <a:ext cx="307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The line is vertical.  </a:t>
            </a:r>
          </a:p>
        </p:txBody>
      </p:sp>
      <p:sp>
        <p:nvSpPr>
          <p:cNvPr id="153620" name="Text Box 20"/>
          <p:cNvSpPr txBox="1">
            <a:spLocks noChangeArrowheads="1"/>
          </p:cNvSpPr>
          <p:nvPr/>
        </p:nvSpPr>
        <p:spPr bwMode="auto">
          <a:xfrm>
            <a:off x="561975" y="53340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slope is undefined.</a:t>
            </a:r>
          </a:p>
        </p:txBody>
      </p:sp>
      <p:pic>
        <p:nvPicPr>
          <p:cNvPr id="23562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14600"/>
            <a:ext cx="23050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3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438400"/>
            <a:ext cx="235267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5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5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7" grpId="0"/>
      <p:bldP spid="153618" grpId="0"/>
      <p:bldP spid="153619" grpId="0"/>
      <p:bldP spid="1536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66800"/>
            <a:ext cx="8610600" cy="494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685800" y="1492250"/>
            <a:ext cx="4991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Name each of the following.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669925" y="1981200"/>
            <a:ext cx="7712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1. </a:t>
            </a:r>
            <a:r>
              <a:rPr lang="en-US" i="0"/>
              <a:t>The table shows the number of bikes made by a company for certain years. Find the rate of change for each time period. During which time period did the number of bikes increase at the fastest rate?</a:t>
            </a:r>
            <a:endParaRPr lang="en-US" b="1" i="0"/>
          </a:p>
        </p:txBody>
      </p:sp>
      <p:sp>
        <p:nvSpPr>
          <p:cNvPr id="155695" name="Text Box 47"/>
          <p:cNvSpPr txBox="1">
            <a:spLocks noChangeArrowheads="1"/>
          </p:cNvSpPr>
          <p:nvPr/>
        </p:nvSpPr>
        <p:spPr bwMode="auto">
          <a:xfrm>
            <a:off x="1023938" y="5334000"/>
            <a:ext cx="69564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1 to 2: 3; 2 to 5: 4; 5 to 7: 0; 7 to 11: 3.5;</a:t>
            </a:r>
          </a:p>
          <a:p>
            <a:pPr>
              <a:lnSpc>
                <a:spcPct val="75000"/>
              </a:lnSpc>
            </a:pPr>
            <a:r>
              <a:rPr lang="en-US" i="0">
                <a:solidFill>
                  <a:srgbClr val="FF3300"/>
                </a:solidFill>
              </a:rPr>
              <a:t> from years 2 to 5</a:t>
            </a:r>
          </a:p>
        </p:txBody>
      </p:sp>
      <p:pic>
        <p:nvPicPr>
          <p:cNvPr id="25606" name="Picture 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930650"/>
            <a:ext cx="42862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5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9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609600" y="1552575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Find the slope of each line.</a:t>
            </a:r>
          </a:p>
        </p:txBody>
      </p:sp>
      <p:pic>
        <p:nvPicPr>
          <p:cNvPr id="156686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752975"/>
            <a:ext cx="4667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6687" name="Text Box 15"/>
          <p:cNvSpPr txBox="1">
            <a:spLocks noChangeArrowheads="1"/>
          </p:cNvSpPr>
          <p:nvPr/>
        </p:nvSpPr>
        <p:spPr bwMode="auto">
          <a:xfrm>
            <a:off x="5867400" y="4752975"/>
            <a:ext cx="1958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undefined</a:t>
            </a:r>
          </a:p>
        </p:txBody>
      </p:sp>
      <p:sp>
        <p:nvSpPr>
          <p:cNvPr id="26630" name="Text Box 17"/>
          <p:cNvSpPr txBox="1">
            <a:spLocks noChangeArrowheads="1"/>
          </p:cNvSpPr>
          <p:nvPr/>
        </p:nvSpPr>
        <p:spPr bwMode="auto">
          <a:xfrm>
            <a:off x="631825" y="2238375"/>
            <a:ext cx="89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2.</a:t>
            </a:r>
          </a:p>
        </p:txBody>
      </p:sp>
      <p:sp>
        <p:nvSpPr>
          <p:cNvPr id="26631" name="Text Box 18"/>
          <p:cNvSpPr txBox="1">
            <a:spLocks noChangeArrowheads="1"/>
          </p:cNvSpPr>
          <p:nvPr/>
        </p:nvSpPr>
        <p:spPr bwMode="auto">
          <a:xfrm>
            <a:off x="5051425" y="2238375"/>
            <a:ext cx="89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3.</a:t>
            </a:r>
          </a:p>
        </p:txBody>
      </p:sp>
      <p:pic>
        <p:nvPicPr>
          <p:cNvPr id="26632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314575"/>
            <a:ext cx="2314575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314575"/>
            <a:ext cx="24003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6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228600" y="1981200"/>
            <a:ext cx="8534400" cy="1676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 i="0"/>
              <a:t>Find rates of change and slopes.</a:t>
            </a:r>
          </a:p>
          <a:p>
            <a:pPr>
              <a:spcBef>
                <a:spcPct val="20000"/>
              </a:spcBef>
            </a:pPr>
            <a:endParaRPr lang="en-US" altLang="en-US" sz="900" i="0"/>
          </a:p>
          <a:p>
            <a:pPr>
              <a:spcBef>
                <a:spcPct val="20000"/>
              </a:spcBef>
            </a:pPr>
            <a:r>
              <a:rPr lang="en-US" altLang="en-US" sz="2800" i="0"/>
              <a:t>Relate a constant rate of change to the slope of a line.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sz="3600" b="1" i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914400" y="2286000"/>
            <a:ext cx="6934200" cy="2438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3200" i="0"/>
              <a:t>rate of change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 i="0"/>
              <a:t>rise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 i="0"/>
              <a:t>run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 i="0"/>
              <a:t>slope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600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685800" y="1571625"/>
            <a:ext cx="7559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A </a:t>
            </a:r>
            <a:r>
              <a:rPr lang="en-US" b="1" i="0" u="sng"/>
              <a:t>rate of change</a:t>
            </a:r>
            <a:r>
              <a:rPr lang="en-US" i="0"/>
              <a:t> is a ratio that compares the amount of change in a dependent variable to the amount of change in an independent variable.</a:t>
            </a:r>
          </a:p>
        </p:txBody>
      </p:sp>
      <p:pic>
        <p:nvPicPr>
          <p:cNvPr id="136197" name="Picture 5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" y="3638550"/>
            <a:ext cx="73628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828800" y="990600"/>
            <a:ext cx="5486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1: </a:t>
            </a:r>
            <a:r>
              <a:rPr lang="en-US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Application</a:t>
            </a:r>
            <a:endParaRPr lang="en-US" i="0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457200" y="1371600"/>
            <a:ext cx="8458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table shows the average temperature (°F) for five months in a certain city. Find the rate of change for each time period. During which time period did the temperature increase at the fastest rate? </a:t>
            </a:r>
          </a:p>
        </p:txBody>
      </p:sp>
      <p:sp>
        <p:nvSpPr>
          <p:cNvPr id="137274" name="Text Box 58"/>
          <p:cNvSpPr txBox="1">
            <a:spLocks noChangeArrowheads="1"/>
          </p:cNvSpPr>
          <p:nvPr/>
        </p:nvSpPr>
        <p:spPr bwMode="auto">
          <a:xfrm>
            <a:off x="457200" y="5181600"/>
            <a:ext cx="790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Identify the dependent and independent variables.</a:t>
            </a:r>
            <a:endParaRPr lang="en-US" b="1" i="0"/>
          </a:p>
        </p:txBody>
      </p:sp>
      <p:sp>
        <p:nvSpPr>
          <p:cNvPr id="137275" name="Text Box 59"/>
          <p:cNvSpPr txBox="1">
            <a:spLocks noChangeArrowheads="1"/>
          </p:cNvSpPr>
          <p:nvPr/>
        </p:nvSpPr>
        <p:spPr bwMode="auto">
          <a:xfrm>
            <a:off x="990600" y="6080125"/>
            <a:ext cx="7181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1" i="0">
                <a:solidFill>
                  <a:srgbClr val="3333FF"/>
                </a:solidFill>
              </a:rPr>
              <a:t>dependent: temperature</a:t>
            </a:r>
            <a:r>
              <a:rPr lang="en-US" sz="2000" b="1" i="0"/>
              <a:t>       </a:t>
            </a:r>
            <a:r>
              <a:rPr lang="en-US" sz="2000" b="1" i="0">
                <a:solidFill>
                  <a:srgbClr val="00CC00"/>
                </a:solidFill>
              </a:rPr>
              <a:t>independent: month</a:t>
            </a:r>
          </a:p>
        </p:txBody>
      </p:sp>
      <p:pic>
        <p:nvPicPr>
          <p:cNvPr id="7174" name="Picture 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276600"/>
            <a:ext cx="51720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7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7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7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7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7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7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74" grpId="0"/>
      <p:bldP spid="1372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860425" y="1450975"/>
            <a:ext cx="607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</a:t>
            </a:r>
            <a:r>
              <a:rPr lang="en-US" i="0"/>
              <a:t> Find the rates of change.</a:t>
            </a:r>
            <a:endParaRPr lang="en-US" b="1" i="0"/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 Continued</a:t>
            </a:r>
          </a:p>
        </p:txBody>
      </p:sp>
      <p:sp>
        <p:nvSpPr>
          <p:cNvPr id="138255" name="Text Box 15"/>
          <p:cNvSpPr txBox="1">
            <a:spLocks noChangeArrowheads="1"/>
          </p:cNvSpPr>
          <p:nvPr/>
        </p:nvSpPr>
        <p:spPr bwMode="auto">
          <a:xfrm>
            <a:off x="838200" y="57150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temperature increased at the greatest rate from month 5 to month 7.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533400" y="2933700"/>
            <a:ext cx="8134350" cy="800100"/>
            <a:chOff x="336" y="1848"/>
            <a:chExt cx="5124" cy="504"/>
          </a:xfrm>
        </p:grpSpPr>
        <p:pic>
          <p:nvPicPr>
            <p:cNvPr id="8210" name="Picture 10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0" y="1860"/>
              <a:ext cx="3438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11" name="Text Box 16"/>
            <p:cNvSpPr txBox="1">
              <a:spLocks noChangeArrowheads="1"/>
            </p:cNvSpPr>
            <p:nvPr/>
          </p:nvSpPr>
          <p:spPr bwMode="auto">
            <a:xfrm>
              <a:off x="336" y="1968"/>
              <a:ext cx="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latin typeface="Arial" charset="0"/>
                  <a:cs typeface="Arial" charset="0"/>
                </a:rPr>
                <a:t>3 to 5</a:t>
              </a:r>
            </a:p>
          </p:txBody>
        </p:sp>
        <p:pic>
          <p:nvPicPr>
            <p:cNvPr id="8212" name="Picture 19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" y="1848"/>
              <a:ext cx="468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533400" y="3905250"/>
            <a:ext cx="7924800" cy="819150"/>
            <a:chOff x="336" y="2460"/>
            <a:chExt cx="4992" cy="516"/>
          </a:xfrm>
        </p:grpSpPr>
        <p:pic>
          <p:nvPicPr>
            <p:cNvPr id="8207" name="Picture 13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2484"/>
              <a:ext cx="3252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8" name="Text Box 17"/>
            <p:cNvSpPr txBox="1">
              <a:spLocks noChangeArrowheads="1"/>
            </p:cNvSpPr>
            <p:nvPr/>
          </p:nvSpPr>
          <p:spPr bwMode="auto">
            <a:xfrm>
              <a:off x="336" y="2544"/>
              <a:ext cx="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latin typeface="Arial" charset="0"/>
                  <a:cs typeface="Arial" charset="0"/>
                </a:rPr>
                <a:t>5 to 7</a:t>
              </a:r>
            </a:p>
          </p:txBody>
        </p:sp>
        <p:pic>
          <p:nvPicPr>
            <p:cNvPr id="8209" name="Picture 22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" y="2460"/>
              <a:ext cx="33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0700" y="4832350"/>
            <a:ext cx="7937500" cy="806450"/>
            <a:chOff x="328" y="3044"/>
            <a:chExt cx="5000" cy="508"/>
          </a:xfrm>
        </p:grpSpPr>
        <p:pic>
          <p:nvPicPr>
            <p:cNvPr id="8204" name="Picture 14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8" y="3060"/>
              <a:ext cx="3204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5" name="Text Box 18"/>
            <p:cNvSpPr txBox="1">
              <a:spLocks noChangeArrowheads="1"/>
            </p:cNvSpPr>
            <p:nvPr/>
          </p:nvSpPr>
          <p:spPr bwMode="auto">
            <a:xfrm>
              <a:off x="328" y="3120"/>
              <a:ext cx="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latin typeface="Arial" charset="0"/>
                  <a:cs typeface="Arial" charset="0"/>
                </a:rPr>
                <a:t>7 to 8</a:t>
              </a:r>
            </a:p>
          </p:txBody>
        </p:sp>
        <p:pic>
          <p:nvPicPr>
            <p:cNvPr id="8206" name="Picture 23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" y="3044"/>
              <a:ext cx="33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533400" y="1981200"/>
            <a:ext cx="8001000" cy="838200"/>
            <a:chOff x="336" y="1248"/>
            <a:chExt cx="5040" cy="528"/>
          </a:xfrm>
        </p:grpSpPr>
        <p:sp>
          <p:nvSpPr>
            <p:cNvPr id="8201" name="Text Box 6"/>
            <p:cNvSpPr txBox="1">
              <a:spLocks noChangeArrowheads="1"/>
            </p:cNvSpPr>
            <p:nvPr/>
          </p:nvSpPr>
          <p:spPr bwMode="auto">
            <a:xfrm>
              <a:off x="336" y="1321"/>
              <a:ext cx="5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latin typeface="Arial" charset="0"/>
                  <a:cs typeface="Arial" charset="0"/>
                </a:rPr>
                <a:t>2 to 3</a:t>
              </a:r>
            </a:p>
          </p:txBody>
        </p:sp>
        <p:pic>
          <p:nvPicPr>
            <p:cNvPr id="8202" name="Picture 9" descr="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2" y="1248"/>
              <a:ext cx="414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3" name="Picture 29" descr="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248"/>
              <a:ext cx="3264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441325" y="1403350"/>
            <a:ext cx="82454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table shows the balance of a bank account on different days of the month. Find the rate of change during each time interval. During which time interval did the balance decrease at the greatest rate?</a:t>
            </a:r>
          </a:p>
        </p:txBody>
      </p:sp>
      <p:sp>
        <p:nvSpPr>
          <p:cNvPr id="139312" name="Text Box 48"/>
          <p:cNvSpPr txBox="1">
            <a:spLocks noChangeArrowheads="1"/>
          </p:cNvSpPr>
          <p:nvPr/>
        </p:nvSpPr>
        <p:spPr bwMode="auto">
          <a:xfrm>
            <a:off x="457200" y="4953000"/>
            <a:ext cx="790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Identify the dependent and independent variables.</a:t>
            </a:r>
            <a:endParaRPr lang="en-US" b="1" i="0"/>
          </a:p>
        </p:txBody>
      </p:sp>
      <p:sp>
        <p:nvSpPr>
          <p:cNvPr id="139313" name="Text Box 49"/>
          <p:cNvSpPr txBox="1">
            <a:spLocks noChangeArrowheads="1"/>
          </p:cNvSpPr>
          <p:nvPr/>
        </p:nvSpPr>
        <p:spPr bwMode="auto">
          <a:xfrm>
            <a:off x="914400" y="5851525"/>
            <a:ext cx="7224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1" i="0">
                <a:solidFill>
                  <a:srgbClr val="3333FF"/>
                </a:solidFill>
              </a:rPr>
              <a:t>dependent: balance</a:t>
            </a:r>
            <a:r>
              <a:rPr lang="en-US" sz="2000" b="1" i="0"/>
              <a:t>                    </a:t>
            </a:r>
            <a:r>
              <a:rPr lang="en-US" sz="2000" b="1" i="0">
                <a:solidFill>
                  <a:srgbClr val="00CC00"/>
                </a:solidFill>
              </a:rPr>
              <a:t>independent: day</a:t>
            </a:r>
          </a:p>
        </p:txBody>
      </p:sp>
      <p:pic>
        <p:nvPicPr>
          <p:cNvPr id="9222" name="Picture 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505200"/>
            <a:ext cx="65913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9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9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9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9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312" grpId="0"/>
      <p:bldP spid="1393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838200" y="1428750"/>
            <a:ext cx="607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</a:t>
            </a:r>
            <a:r>
              <a:rPr lang="en-US" i="0"/>
              <a:t> Find the rates of change.</a:t>
            </a:r>
            <a:endParaRPr lang="en-US" b="1" i="0"/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0298" name="Text Box 10"/>
          <p:cNvSpPr txBox="1">
            <a:spLocks noChangeArrowheads="1"/>
          </p:cNvSpPr>
          <p:nvPr/>
        </p:nvSpPr>
        <p:spPr bwMode="auto">
          <a:xfrm>
            <a:off x="838200" y="5715000"/>
            <a:ext cx="7467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balance declined at the greatest rate from day 1 to day 6.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0" y="1981200"/>
            <a:ext cx="8648700" cy="809625"/>
            <a:chOff x="0" y="1248"/>
            <a:chExt cx="5448" cy="510"/>
          </a:xfrm>
        </p:grpSpPr>
        <p:sp>
          <p:nvSpPr>
            <p:cNvPr id="10258" name="Text Box 11"/>
            <p:cNvSpPr txBox="1">
              <a:spLocks noChangeArrowheads="1"/>
            </p:cNvSpPr>
            <p:nvPr/>
          </p:nvSpPr>
          <p:spPr bwMode="auto">
            <a:xfrm>
              <a:off x="0" y="1344"/>
              <a:ext cx="6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1 to 6</a:t>
              </a:r>
            </a:p>
          </p:txBody>
        </p:sp>
        <p:pic>
          <p:nvPicPr>
            <p:cNvPr id="10259" name="Picture 2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" y="1296"/>
              <a:ext cx="382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60" name="Picture 33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0" y="1248"/>
              <a:ext cx="408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0" y="2895600"/>
            <a:ext cx="8696325" cy="800100"/>
            <a:chOff x="0" y="1824"/>
            <a:chExt cx="5478" cy="504"/>
          </a:xfrm>
        </p:grpSpPr>
        <p:sp>
          <p:nvSpPr>
            <p:cNvPr id="10255" name="Text Box 12"/>
            <p:cNvSpPr txBox="1">
              <a:spLocks noChangeArrowheads="1"/>
            </p:cNvSpPr>
            <p:nvPr/>
          </p:nvSpPr>
          <p:spPr bwMode="auto">
            <a:xfrm>
              <a:off x="0" y="1912"/>
              <a:ext cx="8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6 to 16</a:t>
              </a:r>
            </a:p>
          </p:txBody>
        </p:sp>
        <p:pic>
          <p:nvPicPr>
            <p:cNvPr id="10256" name="Picture 23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" y="1842"/>
              <a:ext cx="378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7" name="Picture 34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0" y="1824"/>
              <a:ext cx="438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0" y="3810000"/>
            <a:ext cx="8724900" cy="800100"/>
            <a:chOff x="0" y="2400"/>
            <a:chExt cx="5496" cy="504"/>
          </a:xfrm>
        </p:grpSpPr>
        <p:sp>
          <p:nvSpPr>
            <p:cNvPr id="10252" name="Text Box 13"/>
            <p:cNvSpPr txBox="1">
              <a:spLocks noChangeArrowheads="1"/>
            </p:cNvSpPr>
            <p:nvPr/>
          </p:nvSpPr>
          <p:spPr bwMode="auto">
            <a:xfrm>
              <a:off x="0" y="2480"/>
              <a:ext cx="9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16 to 22</a:t>
              </a:r>
            </a:p>
          </p:txBody>
        </p:sp>
        <p:pic>
          <p:nvPicPr>
            <p:cNvPr id="10253" name="Picture 24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2" y="2418"/>
              <a:ext cx="329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4" name="Picture 35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8" y="2400"/>
              <a:ext cx="408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0" y="4800600"/>
            <a:ext cx="9144000" cy="800100"/>
            <a:chOff x="0" y="3024"/>
            <a:chExt cx="5760" cy="504"/>
          </a:xfrm>
        </p:grpSpPr>
        <p:sp>
          <p:nvSpPr>
            <p:cNvPr id="10249" name="Text Box 14"/>
            <p:cNvSpPr txBox="1">
              <a:spLocks noChangeArrowheads="1"/>
            </p:cNvSpPr>
            <p:nvPr/>
          </p:nvSpPr>
          <p:spPr bwMode="auto">
            <a:xfrm>
              <a:off x="0" y="3078"/>
              <a:ext cx="9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22 to 30</a:t>
              </a:r>
            </a:p>
          </p:txBody>
        </p:sp>
        <p:pic>
          <p:nvPicPr>
            <p:cNvPr id="10250" name="Picture 26" descr="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8" y="3024"/>
              <a:ext cx="399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1" name="Picture 36" descr="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2" y="3024"/>
              <a:ext cx="708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6265</TotalTime>
  <Words>1033</Words>
  <Application>Microsoft Office PowerPoint</Application>
  <PresentationFormat>On-screen Show (4:3)</PresentationFormat>
  <Paragraphs>131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Verdana</vt:lpstr>
      <vt:lpstr>Arial</vt:lpstr>
      <vt:lpstr>Times New Roman</vt:lpstr>
      <vt:lpstr>Arial Black</vt:lpstr>
      <vt:lpstr>Symbol</vt:lpstr>
      <vt:lpstr>Arial MT Bl</vt:lpstr>
      <vt:lpstr>Default Design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192</cp:revision>
  <cp:lastPrinted>2002-10-02T17:02:09Z</cp:lastPrinted>
  <dcterms:created xsi:type="dcterms:W3CDTF">2002-04-04T21:42:53Z</dcterms:created>
  <dcterms:modified xsi:type="dcterms:W3CDTF">2013-10-16T11:07:42Z</dcterms:modified>
</cp:coreProperties>
</file>