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69" r:id="rId2"/>
    <p:sldId id="293" r:id="rId3"/>
    <p:sldId id="292" r:id="rId4"/>
    <p:sldId id="362" r:id="rId5"/>
    <p:sldId id="363" r:id="rId6"/>
    <p:sldId id="365" r:id="rId7"/>
    <p:sldId id="366" r:id="rId8"/>
    <p:sldId id="367" r:id="rId9"/>
    <p:sldId id="368" r:id="rId10"/>
    <p:sldId id="369" r:id="rId11"/>
    <p:sldId id="370" r:id="rId12"/>
    <p:sldId id="371" r:id="rId13"/>
    <p:sldId id="372" r:id="rId14"/>
    <p:sldId id="374" r:id="rId15"/>
    <p:sldId id="373" r:id="rId16"/>
    <p:sldId id="384" r:id="rId17"/>
    <p:sldId id="375" r:id="rId18"/>
    <p:sldId id="376" r:id="rId19"/>
    <p:sldId id="378" r:id="rId20"/>
    <p:sldId id="379" r:id="rId21"/>
    <p:sldId id="381" r:id="rId22"/>
    <p:sldId id="377" r:id="rId23"/>
    <p:sldId id="380" r:id="rId24"/>
    <p:sldId id="382" r:id="rId25"/>
    <p:sldId id="383" r:id="rId2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b="1" i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CC3300"/>
    <a:srgbClr val="00CC00"/>
    <a:srgbClr val="33CC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9" autoAdjust="0"/>
    <p:restoredTop sz="98946" autoAdjust="0"/>
  </p:normalViewPr>
  <p:slideViewPr>
    <p:cSldViewPr>
      <p:cViewPr>
        <p:scale>
          <a:sx n="69" d="100"/>
          <a:sy n="69" d="100"/>
        </p:scale>
        <p:origin x="-504" y="-186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 i="0"/>
            </a:lvl1pPr>
          </a:lstStyle>
          <a:p>
            <a:pPr>
              <a:defRPr/>
            </a:pPr>
            <a:fld id="{3CAAAE8C-5355-43B4-8370-E7E9E1459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10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 i="0">
                <a:latin typeface="Times New Roman" pitchFamily="18" charset="0"/>
              </a:defRPr>
            </a:lvl1pPr>
          </a:lstStyle>
          <a:p>
            <a:pPr>
              <a:defRPr/>
            </a:pPr>
            <a:fld id="{2EC864BE-2DB0-4EA3-995F-3812E7614C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4203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4A99C-C097-4769-BF45-550B5890B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766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2BEAD-B000-4669-8F40-D2004CAE61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85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C65B2-1332-405F-A6DF-E07CD303F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05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B6D4B-FE43-4190-9806-A50A8EA2F1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70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550AC-788B-4FBA-A52D-DBA7176E0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41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2755E-66DC-43CD-87DD-713808F5BB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79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9537A-45EA-46BC-BAC3-76FB0FC75C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3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CF4E7-7429-4548-A4DB-DCFB7897CE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864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9F832-EEC6-4590-8ACA-DC5A03010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424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3B0F0-FEAB-4100-96C1-BBC87E6D7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0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37027-967B-4FBA-95FE-1973719F3C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182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 i="0">
                <a:latin typeface="+mn-lt"/>
              </a:defRPr>
            </a:lvl1pPr>
          </a:lstStyle>
          <a:p>
            <a:pPr>
              <a:defRPr/>
            </a:pPr>
            <a:fld id="{43A19FFA-58AE-4C57-9CA0-75765E00E4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14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grpSp>
          <p:nvGrpSpPr>
            <p:cNvPr id="1032" name="Group 7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3"/>
              <a:chOff x="0" y="0"/>
              <a:chExt cx="5760" cy="4323"/>
            </a:xfrm>
          </p:grpSpPr>
          <p:pic>
            <p:nvPicPr>
              <p:cNvPr id="1034" name="Picture 8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5" name="Picture 9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129"/>
                <a:ext cx="576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36" name="Text Box 10"/>
              <p:cNvSpPr txBox="1">
                <a:spLocks noChangeArrowheads="1"/>
              </p:cNvSpPr>
              <p:nvPr/>
            </p:nvSpPr>
            <p:spPr bwMode="auto">
              <a:xfrm>
                <a:off x="0" y="4131"/>
                <a:ext cx="1669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sz="1400" i="0">
                    <a:solidFill>
                      <a:schemeClr val="bg1"/>
                    </a:solidFill>
                  </a:rPr>
                  <a:t>Holt McDougal Algebra 1</a:t>
                </a:r>
              </a:p>
            </p:txBody>
          </p:sp>
          <p:sp>
            <p:nvSpPr>
              <p:cNvPr id="2" name="Text Box 11"/>
              <p:cNvSpPr txBox="1">
                <a:spLocks noChangeArrowheads="1"/>
              </p:cNvSpPr>
              <p:nvPr/>
            </p:nvSpPr>
            <p:spPr bwMode="auto">
              <a:xfrm>
                <a:off x="309" y="71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 anchor="ctr">
                <a:spAutoFit/>
              </a:bodyPr>
              <a:lstStyle>
                <a:lvl1pPr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>
                  <a:defRPr/>
                </a:pPr>
                <a:endParaRPr lang="en-US" sz="2800" b="0" i="0" dirty="0" smtClean="0">
                  <a:latin typeface="Arial" charset="0"/>
                </a:endParaRPr>
              </a:p>
            </p:txBody>
          </p:sp>
          <p:sp>
            <p:nvSpPr>
              <p:cNvPr id="3" name="Text Box 12"/>
              <p:cNvSpPr txBox="1">
                <a:spLocks noChangeArrowheads="1"/>
              </p:cNvSpPr>
              <p:nvPr/>
            </p:nvSpPr>
            <p:spPr bwMode="auto">
              <a:xfrm>
                <a:off x="750" y="62"/>
                <a:ext cx="2735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 anchor="ctr">
                <a:spAutoFit/>
              </a:bodyPr>
              <a:lstStyle>
                <a:lvl1pPr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defRPr/>
                </a:pPr>
                <a:r>
                  <a:rPr lang="en-US" sz="3200" b="0" i="0" smtClean="0">
                    <a:solidFill>
                      <a:schemeClr val="bg1"/>
                    </a:solidFill>
                    <a:latin typeface="Arial Black" pitchFamily="34" charset="0"/>
                  </a:rPr>
                  <a:t>The Slope Formula</a:t>
                </a:r>
                <a:endParaRPr lang="en-US" b="0" i="0" smtClean="0"/>
              </a:p>
            </p:txBody>
          </p:sp>
        </p:grpSp>
        <p:pic>
          <p:nvPicPr>
            <p:cNvPr id="1033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6"/>
          <p:cNvGrpSpPr>
            <a:grpSpLocks/>
          </p:cNvGrpSpPr>
          <p:nvPr/>
        </p:nvGrpSpPr>
        <p:grpSpPr bwMode="auto">
          <a:xfrm>
            <a:off x="0" y="0"/>
            <a:ext cx="9144000" cy="6859588"/>
            <a:chOff x="0" y="0"/>
            <a:chExt cx="5760" cy="4323"/>
          </a:xfrm>
        </p:grpSpPr>
        <p:pic>
          <p:nvPicPr>
            <p:cNvPr id="205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Text Box 3"/>
            <p:cNvSpPr txBox="1">
              <a:spLocks noChangeArrowheads="1"/>
            </p:cNvSpPr>
            <p:nvPr/>
          </p:nvSpPr>
          <p:spPr bwMode="auto">
            <a:xfrm>
              <a:off x="441" y="202"/>
              <a:ext cx="11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endParaRPr lang="en-US" sz="800" b="0" i="0">
                <a:latin typeface="Arial" charset="0"/>
              </a:endParaRPr>
            </a:p>
          </p:txBody>
        </p:sp>
        <p:sp>
          <p:nvSpPr>
            <p:cNvPr id="2058" name="Text Box 4"/>
            <p:cNvSpPr txBox="1">
              <a:spLocks noChangeArrowheads="1"/>
            </p:cNvSpPr>
            <p:nvPr/>
          </p:nvSpPr>
          <p:spPr bwMode="auto">
            <a:xfrm>
              <a:off x="910" y="157"/>
              <a:ext cx="470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sz="3200" b="0" i="0">
                  <a:solidFill>
                    <a:schemeClr val="bg1"/>
                  </a:solidFill>
                  <a:latin typeface="Arial Black" pitchFamily="34" charset="0"/>
                </a:rPr>
                <a:t>The Slope Formula</a:t>
              </a:r>
              <a:endParaRPr lang="en-US" sz="3200" b="0" i="0">
                <a:latin typeface="Arial Black" pitchFamily="34" charset="0"/>
              </a:endParaRPr>
            </a:p>
          </p:txBody>
        </p:sp>
        <p:sp>
          <p:nvSpPr>
            <p:cNvPr id="2059" name="Text Box 8"/>
            <p:cNvSpPr txBox="1">
              <a:spLocks noChangeArrowheads="1"/>
            </p:cNvSpPr>
            <p:nvPr/>
          </p:nvSpPr>
          <p:spPr bwMode="auto">
            <a:xfrm>
              <a:off x="0" y="4128"/>
              <a:ext cx="1248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sz="1400" i="0">
                  <a:solidFill>
                    <a:schemeClr val="bg1"/>
                  </a:solidFill>
                </a:rPr>
                <a:t>Holt Algebra 1</a:t>
              </a:r>
            </a:p>
          </p:txBody>
        </p:sp>
      </p:grpSp>
      <p:sp>
        <p:nvSpPr>
          <p:cNvPr id="19491" name="Text Box 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57600"/>
            <a:ext cx="4038600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sp>
        <p:nvSpPr>
          <p:cNvPr id="19493" name="Text Box 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48000"/>
            <a:ext cx="4038600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4" name="Text Box 38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62200"/>
            <a:ext cx="2971800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pic>
        <p:nvPicPr>
          <p:cNvPr id="2054" name="Picture 11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12"/>
          <p:cNvSpPr txBox="1">
            <a:spLocks noChangeArrowheads="1"/>
          </p:cNvSpPr>
          <p:nvPr/>
        </p:nvSpPr>
        <p:spPr bwMode="auto">
          <a:xfrm>
            <a:off x="76200" y="6553200"/>
            <a:ext cx="2819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1400" i="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685800" y="1905000"/>
            <a:ext cx="76962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800" b="0" i="0"/>
              <a:t>Sometimes you are not given two points to use in the formula. You might have to choose two points from a graph or a table.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190500" y="990600"/>
            <a:ext cx="8763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2A: Finding Slope from Graphs and Tables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228600" y="1463675"/>
            <a:ext cx="7315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graph shows a linear relationship. Find the slope.</a:t>
            </a:r>
          </a:p>
        </p:txBody>
      </p:sp>
      <p:pic>
        <p:nvPicPr>
          <p:cNvPr id="163852" name="Picture 1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5725" y="5743575"/>
            <a:ext cx="4762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53" name="Picture 1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89560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55" name="Picture 15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100" y="4724400"/>
            <a:ext cx="6953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56" name="Picture 16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3771900"/>
            <a:ext cx="12001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Text Box 17"/>
          <p:cNvSpPr txBox="1">
            <a:spLocks noChangeArrowheads="1"/>
          </p:cNvSpPr>
          <p:nvPr/>
        </p:nvSpPr>
        <p:spPr bwMode="auto">
          <a:xfrm>
            <a:off x="3444875" y="21701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b="0">
              <a:latin typeface="Arial" charset="0"/>
              <a:cs typeface="Arial" charset="0"/>
            </a:endParaRPr>
          </a:p>
        </p:txBody>
      </p:sp>
      <p:sp>
        <p:nvSpPr>
          <p:cNvPr id="163858" name="Text Box 18"/>
          <p:cNvSpPr txBox="1">
            <a:spLocks noChangeArrowheads="1"/>
          </p:cNvSpPr>
          <p:nvPr/>
        </p:nvSpPr>
        <p:spPr bwMode="auto">
          <a:xfrm>
            <a:off x="228600" y="2362200"/>
            <a:ext cx="6119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Let (0, 2) be (x</a:t>
            </a:r>
            <a:r>
              <a:rPr 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) and (–2, –2) be 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sp>
        <p:nvSpPr>
          <p:cNvPr id="163880" name="Text Box 40"/>
          <p:cNvSpPr txBox="1">
            <a:spLocks noChangeArrowheads="1"/>
          </p:cNvSpPr>
          <p:nvPr/>
        </p:nvSpPr>
        <p:spPr bwMode="auto">
          <a:xfrm>
            <a:off x="5307013" y="48768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Simplify.</a:t>
            </a:r>
          </a:p>
        </p:txBody>
      </p:sp>
      <p:sp>
        <p:nvSpPr>
          <p:cNvPr id="163881" name="Text Box 41"/>
          <p:cNvSpPr txBox="1">
            <a:spLocks noChangeArrowheads="1"/>
          </p:cNvSpPr>
          <p:nvPr/>
        </p:nvSpPr>
        <p:spPr bwMode="auto">
          <a:xfrm>
            <a:off x="5307013" y="2971800"/>
            <a:ext cx="3406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sp>
        <p:nvSpPr>
          <p:cNvPr id="163882" name="Rectangle 42"/>
          <p:cNvSpPr>
            <a:spLocks noChangeArrowheads="1"/>
          </p:cNvSpPr>
          <p:nvPr/>
        </p:nvSpPr>
        <p:spPr bwMode="auto">
          <a:xfrm>
            <a:off x="5307013" y="3597275"/>
            <a:ext cx="39052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4488" indent="-344488"/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Substitute (0, 2) for (x</a:t>
            </a:r>
            <a:r>
              <a:rPr 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) and (–2, –2) for 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pic>
        <p:nvPicPr>
          <p:cNvPr id="12301" name="Picture 4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200400"/>
            <a:ext cx="2667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3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63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3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3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63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3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3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63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63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63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8" grpId="0"/>
      <p:bldP spid="163880" grpId="0"/>
      <p:bldP spid="163881" grpId="0"/>
      <p:bldP spid="16388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28575" y="990600"/>
            <a:ext cx="90678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2B: Finding Slope from Graphs and Tables</a:t>
            </a: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381000" y="1371600"/>
            <a:ext cx="7239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table shows a linear relationship. Find the slope.</a:t>
            </a:r>
          </a:p>
        </p:txBody>
      </p:sp>
      <p:sp>
        <p:nvSpPr>
          <p:cNvPr id="13316" name="Text Box 40"/>
          <p:cNvSpPr txBox="1">
            <a:spLocks noChangeArrowheads="1"/>
          </p:cNvSpPr>
          <p:nvPr/>
        </p:nvSpPr>
        <p:spPr bwMode="auto">
          <a:xfrm>
            <a:off x="381000" y="3314700"/>
            <a:ext cx="81692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Step 1 </a:t>
            </a:r>
            <a:r>
              <a:rPr lang="en-US" b="0" i="0"/>
              <a:t>Choose any two points from the table. Let </a:t>
            </a:r>
            <a:r>
              <a:rPr lang="en-US" b="0" i="0">
                <a:solidFill>
                  <a:schemeClr val="accent2"/>
                </a:solidFill>
              </a:rPr>
              <a:t>(0, 1)</a:t>
            </a:r>
            <a:r>
              <a:rPr lang="en-US" b="0" i="0"/>
              <a:t> be </a:t>
            </a:r>
            <a:r>
              <a:rPr lang="en-US" b="0" i="0">
                <a:solidFill>
                  <a:srgbClr val="3333FF"/>
                </a:solidFill>
                <a:cs typeface="Arial" charset="0"/>
              </a:rPr>
              <a:t>(</a:t>
            </a:r>
            <a:r>
              <a:rPr lang="en-US" b="0">
                <a:solidFill>
                  <a:srgbClr val="3333FF"/>
                </a:solidFill>
                <a:cs typeface="Arial" charset="0"/>
              </a:rPr>
              <a:t>x</a:t>
            </a:r>
            <a:r>
              <a:rPr lang="en-US" b="0" i="0" baseline="-25000">
                <a:solidFill>
                  <a:srgbClr val="3333FF"/>
                </a:solidFill>
                <a:cs typeface="Arial" charset="0"/>
              </a:rPr>
              <a:t>1</a:t>
            </a:r>
            <a:r>
              <a:rPr lang="en-US" b="0" i="0">
                <a:solidFill>
                  <a:srgbClr val="3333FF"/>
                </a:solidFill>
                <a:cs typeface="Arial" charset="0"/>
              </a:rPr>
              <a:t>,</a:t>
            </a:r>
            <a:r>
              <a:rPr lang="en-US" b="0">
                <a:solidFill>
                  <a:srgbClr val="3333FF"/>
                </a:solidFill>
                <a:cs typeface="Arial" charset="0"/>
              </a:rPr>
              <a:t> y</a:t>
            </a:r>
            <a:r>
              <a:rPr lang="en-US" b="0" i="0" baseline="-25000">
                <a:solidFill>
                  <a:srgbClr val="3333FF"/>
                </a:solidFill>
                <a:cs typeface="Arial" charset="0"/>
              </a:rPr>
              <a:t>1</a:t>
            </a:r>
            <a:r>
              <a:rPr lang="en-US" b="0" i="0">
                <a:solidFill>
                  <a:srgbClr val="3333FF"/>
                </a:solidFill>
                <a:cs typeface="Arial" charset="0"/>
              </a:rPr>
              <a:t>)</a:t>
            </a:r>
            <a:r>
              <a:rPr lang="en-US" b="0" i="0"/>
              <a:t> and </a:t>
            </a:r>
            <a:r>
              <a:rPr lang="en-US" b="0" i="0">
                <a:solidFill>
                  <a:schemeClr val="accent2"/>
                </a:solidFill>
              </a:rPr>
              <a:t>(–2, 5)</a:t>
            </a:r>
            <a:r>
              <a:rPr lang="en-US" b="0" i="0"/>
              <a:t> be </a:t>
            </a:r>
            <a:r>
              <a:rPr lang="en-US" b="0" i="0">
                <a:solidFill>
                  <a:srgbClr val="3333FF"/>
                </a:solidFill>
              </a:rPr>
              <a:t>(</a:t>
            </a:r>
            <a:r>
              <a:rPr lang="en-US" b="0">
                <a:solidFill>
                  <a:srgbClr val="3333FF"/>
                </a:solidFill>
              </a:rPr>
              <a:t>x</a:t>
            </a:r>
            <a:r>
              <a:rPr lang="en-US" b="0" i="0" baseline="-25000">
                <a:solidFill>
                  <a:srgbClr val="3333FF"/>
                </a:solidFill>
              </a:rPr>
              <a:t>2</a:t>
            </a:r>
            <a:r>
              <a:rPr lang="en-US" b="0" i="0">
                <a:solidFill>
                  <a:srgbClr val="3333FF"/>
                </a:solidFill>
              </a:rPr>
              <a:t>,</a:t>
            </a:r>
            <a:r>
              <a:rPr lang="en-US" b="0">
                <a:solidFill>
                  <a:srgbClr val="3333FF"/>
                </a:solidFill>
              </a:rPr>
              <a:t> y</a:t>
            </a:r>
            <a:r>
              <a:rPr lang="en-US" b="0" i="0" baseline="-25000">
                <a:solidFill>
                  <a:srgbClr val="3333FF"/>
                </a:solidFill>
              </a:rPr>
              <a:t>2</a:t>
            </a:r>
            <a:r>
              <a:rPr lang="en-US" b="0" i="0">
                <a:solidFill>
                  <a:srgbClr val="3333FF"/>
                </a:solidFill>
              </a:rPr>
              <a:t>)</a:t>
            </a:r>
            <a:r>
              <a:rPr lang="en-US" b="0" i="0"/>
              <a:t>.</a:t>
            </a:r>
          </a:p>
        </p:txBody>
      </p:sp>
      <p:sp>
        <p:nvSpPr>
          <p:cNvPr id="164908" name="Text Box 44"/>
          <p:cNvSpPr txBox="1">
            <a:spLocks noChangeArrowheads="1"/>
          </p:cNvSpPr>
          <p:nvPr/>
        </p:nvSpPr>
        <p:spPr bwMode="auto">
          <a:xfrm>
            <a:off x="396875" y="4089400"/>
            <a:ext cx="5083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Step 2 </a:t>
            </a:r>
            <a:r>
              <a:rPr lang="en-US" b="0" i="0"/>
              <a:t>Use the slope formula.</a:t>
            </a:r>
            <a:endParaRPr lang="en-US" i="0"/>
          </a:p>
        </p:txBody>
      </p:sp>
      <p:pic>
        <p:nvPicPr>
          <p:cNvPr id="164909" name="Picture 45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5930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910" name="Picture 4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600" y="5407025"/>
            <a:ext cx="27813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911" name="Text Box 47"/>
          <p:cNvSpPr txBox="1">
            <a:spLocks noChangeArrowheads="1"/>
          </p:cNvSpPr>
          <p:nvPr/>
        </p:nvSpPr>
        <p:spPr bwMode="auto">
          <a:xfrm>
            <a:off x="431800" y="6096000"/>
            <a:ext cx="3248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 i="0"/>
              <a:t>The slope equals –2</a:t>
            </a:r>
          </a:p>
        </p:txBody>
      </p:sp>
      <p:sp>
        <p:nvSpPr>
          <p:cNvPr id="164912" name="Text Box 48"/>
          <p:cNvSpPr txBox="1">
            <a:spLocks noChangeArrowheads="1"/>
          </p:cNvSpPr>
          <p:nvPr/>
        </p:nvSpPr>
        <p:spPr bwMode="auto">
          <a:xfrm>
            <a:off x="4327525" y="4459288"/>
            <a:ext cx="3235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4327525" y="4876800"/>
            <a:ext cx="3752850" cy="876300"/>
            <a:chOff x="2752" y="3147"/>
            <a:chExt cx="2364" cy="552"/>
          </a:xfrm>
        </p:grpSpPr>
        <p:sp>
          <p:nvSpPr>
            <p:cNvPr id="13325" name="Text Box 50"/>
            <p:cNvSpPr txBox="1">
              <a:spLocks noChangeArrowheads="1"/>
            </p:cNvSpPr>
            <p:nvPr/>
          </p:nvSpPr>
          <p:spPr bwMode="auto">
            <a:xfrm>
              <a:off x="2906" y="3266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b="0">
                <a:latin typeface="Arial" charset="0"/>
                <a:cs typeface="Arial" charset="0"/>
              </a:endParaRPr>
            </a:p>
          </p:txBody>
        </p:sp>
        <p:sp>
          <p:nvSpPr>
            <p:cNvPr id="13326" name="Text Box 51"/>
            <p:cNvSpPr txBox="1">
              <a:spLocks noChangeArrowheads="1"/>
            </p:cNvSpPr>
            <p:nvPr/>
          </p:nvSpPr>
          <p:spPr bwMode="auto">
            <a:xfrm>
              <a:off x="2752" y="3147"/>
              <a:ext cx="17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Substitute (0, 1) for</a:t>
              </a:r>
            </a:p>
          </p:txBody>
        </p:sp>
        <p:pic>
          <p:nvPicPr>
            <p:cNvPr id="13327" name="Picture 52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80" y="3191"/>
              <a:ext cx="63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8" name="Text Box 53"/>
            <p:cNvSpPr txBox="1">
              <a:spLocks noChangeArrowheads="1"/>
            </p:cNvSpPr>
            <p:nvPr/>
          </p:nvSpPr>
          <p:spPr bwMode="auto">
            <a:xfrm>
              <a:off x="2896" y="3357"/>
              <a:ext cx="13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and (–2, 5) for</a:t>
              </a:r>
            </a:p>
          </p:txBody>
        </p:sp>
        <p:pic>
          <p:nvPicPr>
            <p:cNvPr id="13329" name="Picture 54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4" y="3410"/>
              <a:ext cx="67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30" name="Text Box 55"/>
            <p:cNvSpPr txBox="1">
              <a:spLocks noChangeArrowheads="1"/>
            </p:cNvSpPr>
            <p:nvPr/>
          </p:nvSpPr>
          <p:spPr bwMode="auto">
            <a:xfrm>
              <a:off x="4848" y="3408"/>
              <a:ext cx="18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>
                  <a:solidFill>
                    <a:srgbClr val="3333FF"/>
                  </a:solidFill>
                </a:rPr>
                <a:t>.</a:t>
              </a:r>
            </a:p>
          </p:txBody>
        </p:sp>
      </p:grpSp>
      <p:sp>
        <p:nvSpPr>
          <p:cNvPr id="164920" name="Text Box 56"/>
          <p:cNvSpPr txBox="1">
            <a:spLocks noChangeArrowheads="1"/>
          </p:cNvSpPr>
          <p:nvPr/>
        </p:nvSpPr>
        <p:spPr bwMode="auto">
          <a:xfrm>
            <a:off x="4327525" y="55626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Simplify.</a:t>
            </a:r>
          </a:p>
        </p:txBody>
      </p:sp>
      <p:pic>
        <p:nvPicPr>
          <p:cNvPr id="13324" name="Picture 6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09800"/>
            <a:ext cx="30480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4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4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64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4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4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4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4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4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64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908" grpId="0"/>
      <p:bldP spid="164911" grpId="0"/>
      <p:bldP spid="164912" grpId="0"/>
      <p:bldP spid="1649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2a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762000" y="1560513"/>
            <a:ext cx="748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graph shows a linear relationship. Find the slope.</a:t>
            </a:r>
          </a:p>
        </p:txBody>
      </p:sp>
      <p:pic>
        <p:nvPicPr>
          <p:cNvPr id="165897" name="Picture 9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12420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900" name="Text Box 12"/>
          <p:cNvSpPr txBox="1">
            <a:spLocks noChangeArrowheads="1"/>
          </p:cNvSpPr>
          <p:nvPr/>
        </p:nvSpPr>
        <p:spPr bwMode="auto">
          <a:xfrm>
            <a:off x="5791200" y="5029200"/>
            <a:ext cx="1144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Simplify.</a:t>
            </a:r>
          </a:p>
        </p:txBody>
      </p:sp>
      <p:sp>
        <p:nvSpPr>
          <p:cNvPr id="165916" name="Text Box 28"/>
          <p:cNvSpPr txBox="1">
            <a:spLocks noChangeArrowheads="1"/>
          </p:cNvSpPr>
          <p:nvPr/>
        </p:nvSpPr>
        <p:spPr bwMode="auto">
          <a:xfrm>
            <a:off x="5791200" y="3276600"/>
            <a:ext cx="304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pic>
        <p:nvPicPr>
          <p:cNvPr id="165919" name="Picture 31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953000"/>
            <a:ext cx="5143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934" name="Text Box 46"/>
          <p:cNvSpPr txBox="1">
            <a:spLocks noChangeArrowheads="1"/>
          </p:cNvSpPr>
          <p:nvPr/>
        </p:nvSpPr>
        <p:spPr bwMode="auto">
          <a:xfrm>
            <a:off x="762000" y="2438400"/>
            <a:ext cx="578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Let (4, 4) be (x</a:t>
            </a:r>
            <a:r>
              <a:rPr 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) and (8, 6) be 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sp>
        <p:nvSpPr>
          <p:cNvPr id="165936" name="Text Box 48"/>
          <p:cNvSpPr txBox="1">
            <a:spLocks noChangeArrowheads="1"/>
          </p:cNvSpPr>
          <p:nvPr/>
        </p:nvSpPr>
        <p:spPr bwMode="auto">
          <a:xfrm>
            <a:off x="5791200" y="4022725"/>
            <a:ext cx="3505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Substitute (4, 4) for (x</a:t>
            </a:r>
            <a:r>
              <a:rPr lang="en-US" sz="2000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sz="2000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) and (8, 6) for </a:t>
            </a:r>
            <a:r>
              <a:rPr lang="en-US" sz="2000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sz="2000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sz="2000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sz="2000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sz="2000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pic>
        <p:nvPicPr>
          <p:cNvPr id="14347" name="Picture 12" descr="C:\Users\Steve\Desktop\Steve red marbles\mathtype\5.4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022725"/>
            <a:ext cx="10477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Object 13"/>
          <p:cNvGraphicFramePr>
            <a:graphicFrameLocks noChangeAspect="1"/>
          </p:cNvGraphicFramePr>
          <p:nvPr/>
        </p:nvGraphicFramePr>
        <p:xfrm>
          <a:off x="838200" y="3124200"/>
          <a:ext cx="2816225" cy="287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Image" r:id="rId6" imgW="3339683" imgH="3403175" progId="Photoshop.Image.7">
                  <p:embed/>
                </p:oleObj>
              </mc:Choice>
              <mc:Fallback>
                <p:oleObj name="Image" r:id="rId6" imgW="3339683" imgH="3403175" progId="Photoshop.Image.7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24200"/>
                        <a:ext cx="2816225" cy="287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5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5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entr" presetSubtype="2848983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65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900" grpId="0" autoUpdateAnimBg="0"/>
      <p:bldP spid="165916" grpId="0" autoUpdateAnimBg="0"/>
      <p:bldP spid="165934" grpId="0" autoUpdateAnimBg="0"/>
      <p:bldP spid="165936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2b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67944" name="Picture 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12420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47" name="Text Box 11"/>
          <p:cNvSpPr txBox="1">
            <a:spLocks noChangeArrowheads="1"/>
          </p:cNvSpPr>
          <p:nvPr/>
        </p:nvSpPr>
        <p:spPr bwMode="auto">
          <a:xfrm>
            <a:off x="5867400" y="4937125"/>
            <a:ext cx="1144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Simplify.</a:t>
            </a:r>
          </a:p>
        </p:txBody>
      </p:sp>
      <p:sp>
        <p:nvSpPr>
          <p:cNvPr id="167963" name="Text Box 27"/>
          <p:cNvSpPr txBox="1">
            <a:spLocks noChangeArrowheads="1"/>
          </p:cNvSpPr>
          <p:nvPr/>
        </p:nvSpPr>
        <p:spPr bwMode="auto">
          <a:xfrm>
            <a:off x="5867400" y="3200400"/>
            <a:ext cx="3406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pic>
        <p:nvPicPr>
          <p:cNvPr id="167964" name="Picture 2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038600"/>
            <a:ext cx="14573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7965" name="Picture 29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800600"/>
            <a:ext cx="723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7966" name="Picture 30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638800"/>
            <a:ext cx="6858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3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971800"/>
            <a:ext cx="2590800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76" name="Text Box 40"/>
          <p:cNvSpPr txBox="1">
            <a:spLocks noChangeArrowheads="1"/>
          </p:cNvSpPr>
          <p:nvPr/>
        </p:nvSpPr>
        <p:spPr bwMode="auto">
          <a:xfrm>
            <a:off x="762000" y="2438400"/>
            <a:ext cx="6119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Let (–2, 4) be (x</a:t>
            </a:r>
            <a:r>
              <a:rPr 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) and (0, –2) be 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sp>
        <p:nvSpPr>
          <p:cNvPr id="167977" name="Text Box 41"/>
          <p:cNvSpPr txBox="1">
            <a:spLocks noChangeArrowheads="1"/>
          </p:cNvSpPr>
          <p:nvPr/>
        </p:nvSpPr>
        <p:spPr bwMode="auto">
          <a:xfrm>
            <a:off x="5867400" y="4022725"/>
            <a:ext cx="3505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Substitute (–2, 4) for (x</a:t>
            </a:r>
            <a:r>
              <a:rPr lang="en-US" sz="2000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sz="2000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) and (0, –2) for </a:t>
            </a:r>
            <a:r>
              <a:rPr lang="en-US" sz="2000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sz="2000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sz="2000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sz="2000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sz="2000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sp>
        <p:nvSpPr>
          <p:cNvPr id="15372" name="Text Box 42"/>
          <p:cNvSpPr txBox="1">
            <a:spLocks noChangeArrowheads="1"/>
          </p:cNvSpPr>
          <p:nvPr/>
        </p:nvSpPr>
        <p:spPr bwMode="auto">
          <a:xfrm>
            <a:off x="746125" y="1555750"/>
            <a:ext cx="748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graph shows a linear relationship. Find the slope.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7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7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7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67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7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7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67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7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7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6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167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167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47" grpId="0"/>
      <p:bldP spid="167963" grpId="0"/>
      <p:bldP spid="167976" grpId="0"/>
      <p:bldP spid="16797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2c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457200" y="1371600"/>
            <a:ext cx="6705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table shows a linear relationship. Find the slope.</a:t>
            </a:r>
          </a:p>
        </p:txBody>
      </p:sp>
      <p:sp>
        <p:nvSpPr>
          <p:cNvPr id="166950" name="Text Box 38"/>
          <p:cNvSpPr txBox="1">
            <a:spLocks noChangeArrowheads="1"/>
          </p:cNvSpPr>
          <p:nvPr/>
        </p:nvSpPr>
        <p:spPr bwMode="auto">
          <a:xfrm>
            <a:off x="533400" y="33528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Step 1 </a:t>
            </a:r>
            <a:r>
              <a:rPr lang="en-US" b="0" i="0"/>
              <a:t>Choose any two points from the table. Let </a:t>
            </a:r>
            <a:r>
              <a:rPr lang="en-US" b="0" i="0">
                <a:solidFill>
                  <a:schemeClr val="accent2"/>
                </a:solidFill>
              </a:rPr>
              <a:t>(0, 1)</a:t>
            </a:r>
            <a:r>
              <a:rPr lang="en-US" b="0" i="0"/>
              <a:t> be </a:t>
            </a:r>
            <a:r>
              <a:rPr lang="en-US" b="0" i="0">
                <a:solidFill>
                  <a:srgbClr val="3333FF"/>
                </a:solidFill>
                <a:cs typeface="Arial" charset="0"/>
              </a:rPr>
              <a:t>(</a:t>
            </a:r>
            <a:r>
              <a:rPr lang="en-US" b="0">
                <a:solidFill>
                  <a:srgbClr val="3333FF"/>
                </a:solidFill>
                <a:cs typeface="Arial" charset="0"/>
              </a:rPr>
              <a:t>x</a:t>
            </a:r>
            <a:r>
              <a:rPr lang="en-US" b="0" i="0" baseline="-25000">
                <a:solidFill>
                  <a:srgbClr val="3333FF"/>
                </a:solidFill>
                <a:cs typeface="Arial" charset="0"/>
              </a:rPr>
              <a:t>1</a:t>
            </a:r>
            <a:r>
              <a:rPr lang="en-US" b="0" i="0">
                <a:solidFill>
                  <a:srgbClr val="3333FF"/>
                </a:solidFill>
                <a:cs typeface="Arial" charset="0"/>
              </a:rPr>
              <a:t>,</a:t>
            </a:r>
            <a:r>
              <a:rPr lang="en-US" b="0">
                <a:solidFill>
                  <a:srgbClr val="3333FF"/>
                </a:solidFill>
                <a:cs typeface="Arial" charset="0"/>
              </a:rPr>
              <a:t> y</a:t>
            </a:r>
            <a:r>
              <a:rPr lang="en-US" b="0" i="0" baseline="-25000">
                <a:solidFill>
                  <a:srgbClr val="3333FF"/>
                </a:solidFill>
                <a:cs typeface="Arial" charset="0"/>
              </a:rPr>
              <a:t>1</a:t>
            </a:r>
            <a:r>
              <a:rPr lang="en-US" b="0" i="0">
                <a:solidFill>
                  <a:srgbClr val="3333FF"/>
                </a:solidFill>
                <a:cs typeface="Arial" charset="0"/>
              </a:rPr>
              <a:t>)</a:t>
            </a:r>
            <a:r>
              <a:rPr lang="en-US" b="0" i="0"/>
              <a:t> and </a:t>
            </a:r>
            <a:r>
              <a:rPr lang="en-US" b="0" i="0">
                <a:solidFill>
                  <a:schemeClr val="accent2"/>
                </a:solidFill>
              </a:rPr>
              <a:t>(2, 5)</a:t>
            </a:r>
            <a:r>
              <a:rPr lang="en-US" b="0" i="0"/>
              <a:t> be </a:t>
            </a:r>
            <a:r>
              <a:rPr lang="en-US" b="0" i="0">
                <a:solidFill>
                  <a:srgbClr val="3333FF"/>
                </a:solidFill>
              </a:rPr>
              <a:t>(</a:t>
            </a:r>
            <a:r>
              <a:rPr lang="en-US" b="0">
                <a:solidFill>
                  <a:srgbClr val="3333FF"/>
                </a:solidFill>
              </a:rPr>
              <a:t>x</a:t>
            </a:r>
            <a:r>
              <a:rPr lang="en-US" b="0" i="0" baseline="-25000">
                <a:solidFill>
                  <a:srgbClr val="3333FF"/>
                </a:solidFill>
              </a:rPr>
              <a:t>2</a:t>
            </a:r>
            <a:r>
              <a:rPr lang="en-US" b="0" i="0">
                <a:solidFill>
                  <a:srgbClr val="3333FF"/>
                </a:solidFill>
              </a:rPr>
              <a:t>,</a:t>
            </a:r>
            <a:r>
              <a:rPr lang="en-US" b="0">
                <a:solidFill>
                  <a:srgbClr val="3333FF"/>
                </a:solidFill>
              </a:rPr>
              <a:t> y</a:t>
            </a:r>
            <a:r>
              <a:rPr lang="en-US" b="0" i="0" baseline="-25000">
                <a:solidFill>
                  <a:srgbClr val="3333FF"/>
                </a:solidFill>
              </a:rPr>
              <a:t>2</a:t>
            </a:r>
            <a:r>
              <a:rPr lang="en-US" b="0" i="0">
                <a:solidFill>
                  <a:srgbClr val="3333FF"/>
                </a:solidFill>
              </a:rPr>
              <a:t>)</a:t>
            </a:r>
            <a:r>
              <a:rPr lang="en-US" b="0" i="0"/>
              <a:t>.</a:t>
            </a:r>
          </a:p>
        </p:txBody>
      </p:sp>
      <p:sp>
        <p:nvSpPr>
          <p:cNvPr id="166953" name="Text Box 41"/>
          <p:cNvSpPr txBox="1">
            <a:spLocks noChangeArrowheads="1"/>
          </p:cNvSpPr>
          <p:nvPr/>
        </p:nvSpPr>
        <p:spPr bwMode="auto">
          <a:xfrm>
            <a:off x="549275" y="4318000"/>
            <a:ext cx="508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Step 2 </a:t>
            </a:r>
            <a:r>
              <a:rPr lang="en-US" b="0" i="0"/>
              <a:t>Use the slope formula.</a:t>
            </a:r>
            <a:endParaRPr lang="en-US" i="0"/>
          </a:p>
        </p:txBody>
      </p:sp>
      <p:pic>
        <p:nvPicPr>
          <p:cNvPr id="166954" name="Picture 4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81965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6956" name="Text Box 44"/>
          <p:cNvSpPr txBox="1">
            <a:spLocks noChangeArrowheads="1"/>
          </p:cNvSpPr>
          <p:nvPr/>
        </p:nvSpPr>
        <p:spPr bwMode="auto">
          <a:xfrm>
            <a:off x="4419600" y="5029200"/>
            <a:ext cx="2722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sp>
        <p:nvSpPr>
          <p:cNvPr id="166964" name="Text Box 52"/>
          <p:cNvSpPr txBox="1">
            <a:spLocks noChangeArrowheads="1"/>
          </p:cNvSpPr>
          <p:nvPr/>
        </p:nvSpPr>
        <p:spPr bwMode="auto">
          <a:xfrm>
            <a:off x="4419600" y="6172200"/>
            <a:ext cx="1144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Simplify.</a:t>
            </a:r>
          </a:p>
        </p:txBody>
      </p:sp>
      <p:pic>
        <p:nvPicPr>
          <p:cNvPr id="166965" name="Picture 5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667375"/>
            <a:ext cx="22193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5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0"/>
            <a:ext cx="25908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6968" name="Text Box 56"/>
          <p:cNvSpPr txBox="1">
            <a:spLocks noChangeArrowheads="1"/>
          </p:cNvSpPr>
          <p:nvPr/>
        </p:nvSpPr>
        <p:spPr bwMode="auto">
          <a:xfrm>
            <a:off x="4419600" y="5562600"/>
            <a:ext cx="3505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Substitute (0, 1) for (x</a:t>
            </a:r>
            <a:r>
              <a:rPr lang="en-US" sz="2000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sz="2000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) and (2, 5) for </a:t>
            </a:r>
            <a:r>
              <a:rPr lang="en-US" sz="2000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sz="2000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sz="2000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sz="2000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sz="2000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6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6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6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6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66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66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6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6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66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50" grpId="0"/>
      <p:bldP spid="166953" grpId="0"/>
      <p:bldP spid="166956" grpId="0"/>
      <p:bldP spid="166964" grpId="0"/>
      <p:bldP spid="16696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2d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57200" y="1371600"/>
            <a:ext cx="6705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table shows a linear relationship. Find the slope.</a:t>
            </a:r>
          </a:p>
        </p:txBody>
      </p:sp>
      <p:sp>
        <p:nvSpPr>
          <p:cNvPr id="179204" name="Text Box 4"/>
          <p:cNvSpPr txBox="1">
            <a:spLocks noChangeArrowheads="1"/>
          </p:cNvSpPr>
          <p:nvPr/>
        </p:nvSpPr>
        <p:spPr bwMode="auto">
          <a:xfrm>
            <a:off x="533400" y="33528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Step 1 </a:t>
            </a:r>
            <a:r>
              <a:rPr lang="en-US" b="0" i="0"/>
              <a:t>Choose any two points from the table. Let </a:t>
            </a:r>
            <a:r>
              <a:rPr lang="en-US" b="0" i="0">
                <a:solidFill>
                  <a:schemeClr val="accent2"/>
                </a:solidFill>
              </a:rPr>
              <a:t>(0, 0)</a:t>
            </a:r>
            <a:r>
              <a:rPr lang="en-US" b="0" i="0"/>
              <a:t> be </a:t>
            </a:r>
            <a:r>
              <a:rPr lang="en-US" b="0" i="0">
                <a:solidFill>
                  <a:srgbClr val="3333FF"/>
                </a:solidFill>
                <a:cs typeface="Arial" charset="0"/>
              </a:rPr>
              <a:t>(</a:t>
            </a:r>
            <a:r>
              <a:rPr lang="en-US" b="0">
                <a:solidFill>
                  <a:srgbClr val="3333FF"/>
                </a:solidFill>
                <a:cs typeface="Arial" charset="0"/>
              </a:rPr>
              <a:t>x</a:t>
            </a:r>
            <a:r>
              <a:rPr lang="en-US" b="0" i="0" baseline="-25000">
                <a:solidFill>
                  <a:srgbClr val="3333FF"/>
                </a:solidFill>
                <a:cs typeface="Arial" charset="0"/>
              </a:rPr>
              <a:t>1</a:t>
            </a:r>
            <a:r>
              <a:rPr lang="en-US" b="0" i="0">
                <a:solidFill>
                  <a:srgbClr val="3333FF"/>
                </a:solidFill>
                <a:cs typeface="Arial" charset="0"/>
              </a:rPr>
              <a:t>,</a:t>
            </a:r>
            <a:r>
              <a:rPr lang="en-US" b="0">
                <a:solidFill>
                  <a:srgbClr val="3333FF"/>
                </a:solidFill>
                <a:cs typeface="Arial" charset="0"/>
              </a:rPr>
              <a:t> y</a:t>
            </a:r>
            <a:r>
              <a:rPr lang="en-US" b="0" i="0" baseline="-25000">
                <a:solidFill>
                  <a:srgbClr val="3333FF"/>
                </a:solidFill>
                <a:cs typeface="Arial" charset="0"/>
              </a:rPr>
              <a:t>1</a:t>
            </a:r>
            <a:r>
              <a:rPr lang="en-US" b="0" i="0">
                <a:solidFill>
                  <a:srgbClr val="3333FF"/>
                </a:solidFill>
                <a:cs typeface="Arial" charset="0"/>
              </a:rPr>
              <a:t>)</a:t>
            </a:r>
            <a:r>
              <a:rPr lang="en-US" b="0" i="0"/>
              <a:t> and </a:t>
            </a:r>
            <a:r>
              <a:rPr lang="en-US" b="0" i="0">
                <a:solidFill>
                  <a:schemeClr val="accent2"/>
                </a:solidFill>
              </a:rPr>
              <a:t>(–2, 3)</a:t>
            </a:r>
            <a:r>
              <a:rPr lang="en-US" b="0" i="0"/>
              <a:t> be </a:t>
            </a:r>
            <a:r>
              <a:rPr lang="en-US" b="0" i="0">
                <a:solidFill>
                  <a:srgbClr val="3333FF"/>
                </a:solidFill>
              </a:rPr>
              <a:t>(</a:t>
            </a:r>
            <a:r>
              <a:rPr lang="en-US" b="0">
                <a:solidFill>
                  <a:srgbClr val="3333FF"/>
                </a:solidFill>
              </a:rPr>
              <a:t>x</a:t>
            </a:r>
            <a:r>
              <a:rPr lang="en-US" b="0" i="0" baseline="-25000">
                <a:solidFill>
                  <a:srgbClr val="3333FF"/>
                </a:solidFill>
              </a:rPr>
              <a:t>2</a:t>
            </a:r>
            <a:r>
              <a:rPr lang="en-US" b="0" i="0">
                <a:solidFill>
                  <a:srgbClr val="3333FF"/>
                </a:solidFill>
              </a:rPr>
              <a:t>,</a:t>
            </a:r>
            <a:r>
              <a:rPr lang="en-US" b="0">
                <a:solidFill>
                  <a:srgbClr val="3333FF"/>
                </a:solidFill>
              </a:rPr>
              <a:t> y</a:t>
            </a:r>
            <a:r>
              <a:rPr lang="en-US" b="0" i="0" baseline="-25000">
                <a:solidFill>
                  <a:srgbClr val="3333FF"/>
                </a:solidFill>
              </a:rPr>
              <a:t>2</a:t>
            </a:r>
            <a:r>
              <a:rPr lang="en-US" b="0" i="0">
                <a:solidFill>
                  <a:srgbClr val="3333FF"/>
                </a:solidFill>
              </a:rPr>
              <a:t>)</a:t>
            </a:r>
            <a:r>
              <a:rPr lang="en-US" b="0" i="0"/>
              <a:t>.</a:t>
            </a:r>
          </a:p>
        </p:txBody>
      </p:sp>
      <p:sp>
        <p:nvSpPr>
          <p:cNvPr id="179205" name="Text Box 5"/>
          <p:cNvSpPr txBox="1">
            <a:spLocks noChangeArrowheads="1"/>
          </p:cNvSpPr>
          <p:nvPr/>
        </p:nvSpPr>
        <p:spPr bwMode="auto">
          <a:xfrm>
            <a:off x="549275" y="4318000"/>
            <a:ext cx="508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Step 2 </a:t>
            </a:r>
            <a:r>
              <a:rPr lang="en-US" b="0" i="0"/>
              <a:t>Use the slope formula.</a:t>
            </a:r>
            <a:endParaRPr lang="en-US" i="0"/>
          </a:p>
        </p:txBody>
      </p:sp>
      <p:pic>
        <p:nvPicPr>
          <p:cNvPr id="179206" name="Picture 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81965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9207" name="Text Box 7"/>
          <p:cNvSpPr txBox="1">
            <a:spLocks noChangeArrowheads="1"/>
          </p:cNvSpPr>
          <p:nvPr/>
        </p:nvSpPr>
        <p:spPr bwMode="auto">
          <a:xfrm>
            <a:off x="4419600" y="5029200"/>
            <a:ext cx="2722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sp>
        <p:nvSpPr>
          <p:cNvPr id="179208" name="Text Box 8"/>
          <p:cNvSpPr txBox="1">
            <a:spLocks noChangeArrowheads="1"/>
          </p:cNvSpPr>
          <p:nvPr/>
        </p:nvSpPr>
        <p:spPr bwMode="auto">
          <a:xfrm>
            <a:off x="4419600" y="6172200"/>
            <a:ext cx="10747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Simplify</a:t>
            </a:r>
          </a:p>
        </p:txBody>
      </p:sp>
      <p:sp>
        <p:nvSpPr>
          <p:cNvPr id="179211" name="Text Box 11"/>
          <p:cNvSpPr txBox="1">
            <a:spLocks noChangeArrowheads="1"/>
          </p:cNvSpPr>
          <p:nvPr/>
        </p:nvSpPr>
        <p:spPr bwMode="auto">
          <a:xfrm>
            <a:off x="4419600" y="5562600"/>
            <a:ext cx="3505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Substitute (0, 0) for (x</a:t>
            </a:r>
            <a:r>
              <a:rPr lang="en-US" sz="2000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sz="2000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) and (–2, 3) for </a:t>
            </a:r>
            <a:r>
              <a:rPr lang="en-US" sz="2000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sz="2000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sz="2000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sz="2000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sz="2000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sz="2000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pic>
        <p:nvPicPr>
          <p:cNvPr id="17418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0"/>
            <a:ext cx="2638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9213" name="Picture 1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743575"/>
            <a:ext cx="2562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9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9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9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79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79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4" grpId="0"/>
      <p:bldP spid="179205" grpId="0"/>
      <p:bldP spid="179207" grpId="0"/>
      <p:bldP spid="179208" grpId="0"/>
      <p:bldP spid="1792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762000" y="1905000"/>
            <a:ext cx="77882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800" b="0" i="0"/>
              <a:t>Remember that slope is a rate of change. In real-world problems, finding the slope can give you information about how a quantity is changing.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190500" y="990600"/>
            <a:ext cx="8763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3: </a:t>
            </a:r>
            <a:r>
              <a:rPr lang="en-US" b="0">
                <a:solidFill>
                  <a:srgbClr val="FF3300"/>
                </a:solidFill>
                <a:latin typeface="Arial Black" pitchFamily="34" charset="0"/>
                <a:cs typeface="Arial" charset="0"/>
              </a:rPr>
              <a:t>Application</a:t>
            </a:r>
            <a:endParaRPr lang="en-US" b="0" i="0">
              <a:solidFill>
                <a:srgbClr val="006699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304800" y="1371600"/>
            <a:ext cx="49530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graph shows the average electricity costs (in dollars) for operating a refrigerator for several months. Find the slope of the line. Then tell what the slope represents.</a:t>
            </a:r>
          </a:p>
        </p:txBody>
      </p:sp>
      <p:pic>
        <p:nvPicPr>
          <p:cNvPr id="169998" name="Picture 1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64820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9999" name="Picture 1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638800"/>
            <a:ext cx="12954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0000" name="Picture 16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638800"/>
            <a:ext cx="13525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0003" name="Text Box 19"/>
          <p:cNvSpPr txBox="1">
            <a:spLocks noChangeArrowheads="1"/>
          </p:cNvSpPr>
          <p:nvPr/>
        </p:nvSpPr>
        <p:spPr bwMode="auto">
          <a:xfrm>
            <a:off x="304800" y="4114800"/>
            <a:ext cx="4856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Step 1 </a:t>
            </a:r>
            <a:r>
              <a:rPr lang="en-US" b="0" i="0"/>
              <a:t>Use the slope formula.</a:t>
            </a:r>
            <a:endParaRPr lang="en-US" i="0"/>
          </a:p>
        </p:txBody>
      </p:sp>
      <p:pic>
        <p:nvPicPr>
          <p:cNvPr id="19464" name="Picture 2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524000"/>
            <a:ext cx="3419475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0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0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0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9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6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70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00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190500" y="990600"/>
            <a:ext cx="8763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 Continued</a:t>
            </a: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762000" y="1479550"/>
            <a:ext cx="612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Step 2 </a:t>
            </a:r>
            <a:r>
              <a:rPr lang="en-US" b="0" i="0"/>
              <a:t>Tell what the slope represents.</a:t>
            </a:r>
            <a:endParaRPr lang="en-US" i="0"/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777875" y="208915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 i="0"/>
              <a:t>In this situation </a:t>
            </a:r>
            <a:r>
              <a:rPr lang="en-US" b="0">
                <a:solidFill>
                  <a:srgbClr val="3333FF"/>
                </a:solidFill>
              </a:rPr>
              <a:t>y</a:t>
            </a:r>
            <a:r>
              <a:rPr lang="en-US" b="0" i="0">
                <a:solidFill>
                  <a:srgbClr val="3333FF"/>
                </a:solidFill>
              </a:rPr>
              <a:t> </a:t>
            </a:r>
            <a:r>
              <a:rPr lang="en-US" b="0" i="0"/>
              <a:t>represents </a:t>
            </a:r>
            <a:r>
              <a:rPr lang="en-US" b="0" i="0">
                <a:solidFill>
                  <a:srgbClr val="3333FF"/>
                </a:solidFill>
              </a:rPr>
              <a:t>the cost of electricity </a:t>
            </a:r>
            <a:r>
              <a:rPr lang="en-US" b="0" i="0"/>
              <a:t>and </a:t>
            </a:r>
            <a:r>
              <a:rPr lang="en-US" b="0">
                <a:solidFill>
                  <a:srgbClr val="008000"/>
                </a:solidFill>
              </a:rPr>
              <a:t>x</a:t>
            </a:r>
            <a:r>
              <a:rPr lang="en-US" b="0">
                <a:solidFill>
                  <a:srgbClr val="3333FF"/>
                </a:solidFill>
              </a:rPr>
              <a:t> </a:t>
            </a:r>
            <a:r>
              <a:rPr lang="en-US" b="0" i="0"/>
              <a:t>represents </a:t>
            </a:r>
            <a:r>
              <a:rPr lang="en-US" b="0" i="0">
                <a:solidFill>
                  <a:srgbClr val="008000"/>
                </a:solidFill>
              </a:rPr>
              <a:t>time</a:t>
            </a:r>
            <a:r>
              <a:rPr lang="en-US" b="0" i="0"/>
              <a:t>.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914400" y="3143250"/>
            <a:ext cx="7635875" cy="1200150"/>
            <a:chOff x="576" y="1980"/>
            <a:chExt cx="4810" cy="756"/>
          </a:xfrm>
        </p:grpSpPr>
        <p:sp>
          <p:nvSpPr>
            <p:cNvPr id="20487" name="Text Box 7"/>
            <p:cNvSpPr txBox="1">
              <a:spLocks noChangeArrowheads="1"/>
            </p:cNvSpPr>
            <p:nvPr/>
          </p:nvSpPr>
          <p:spPr bwMode="auto">
            <a:xfrm>
              <a:off x="576" y="2048"/>
              <a:ext cx="4810" cy="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 i="0"/>
                <a:t>So slope represents                     in units of      </a:t>
              </a:r>
            </a:p>
            <a:p>
              <a:r>
                <a:rPr lang="en-US" b="0" i="0"/>
                <a:t>                  . </a:t>
              </a:r>
            </a:p>
          </p:txBody>
        </p:sp>
        <p:pic>
          <p:nvPicPr>
            <p:cNvPr id="20488" name="Picture 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14" y="1980"/>
              <a:ext cx="123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89" name="Picture 9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4" y="2316"/>
              <a:ext cx="1188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2042" name="Text Box 10"/>
          <p:cNvSpPr txBox="1">
            <a:spLocks noChangeArrowheads="1"/>
          </p:cNvSpPr>
          <p:nvPr/>
        </p:nvSpPr>
        <p:spPr bwMode="auto">
          <a:xfrm>
            <a:off x="914400" y="4664075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 i="0"/>
              <a:t>A slope of 6 mean the cost of running the refrigerator is a rate of 6 dollars per month.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2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533400" y="1143000"/>
            <a:ext cx="8229600" cy="4648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800" i="0">
                <a:solidFill>
                  <a:schemeClr val="accent2"/>
                </a:solidFill>
              </a:rPr>
              <a:t>Warm Up</a:t>
            </a:r>
            <a:endParaRPr lang="en-US" i="0"/>
          </a:p>
          <a:p>
            <a:pPr>
              <a:spcBef>
                <a:spcPct val="20000"/>
              </a:spcBef>
            </a:pPr>
            <a:endParaRPr lang="en-US" sz="800" i="0"/>
          </a:p>
          <a:p>
            <a:pPr>
              <a:spcBef>
                <a:spcPct val="20000"/>
              </a:spcBef>
            </a:pPr>
            <a:r>
              <a:rPr lang="en-US" i="0">
                <a:sym typeface="Symbol" pitchFamily="18" charset="2"/>
              </a:rPr>
              <a:t>Add or subtract.</a:t>
            </a:r>
          </a:p>
          <a:p>
            <a:pPr>
              <a:spcBef>
                <a:spcPct val="20000"/>
              </a:spcBef>
            </a:pPr>
            <a:r>
              <a:rPr lang="en-US" i="0">
                <a:sym typeface="Symbol" pitchFamily="18" charset="2"/>
              </a:rPr>
              <a:t>1. </a:t>
            </a:r>
            <a:r>
              <a:rPr lang="en-US" b="0" i="0">
                <a:sym typeface="Symbol" pitchFamily="18" charset="2"/>
              </a:rPr>
              <a:t>4 + (–6)                </a:t>
            </a:r>
            <a:r>
              <a:rPr lang="en-US" i="0">
                <a:sym typeface="Symbol" pitchFamily="18" charset="2"/>
              </a:rPr>
              <a:t>2. </a:t>
            </a:r>
            <a:r>
              <a:rPr lang="en-US" b="0" i="0">
                <a:sym typeface="Symbol" pitchFamily="18" charset="2"/>
              </a:rPr>
              <a:t>–3 + 5</a:t>
            </a:r>
          </a:p>
          <a:p>
            <a:pPr>
              <a:spcBef>
                <a:spcPct val="20000"/>
              </a:spcBef>
            </a:pPr>
            <a:r>
              <a:rPr lang="en-US" i="0">
                <a:sym typeface="Symbol" pitchFamily="18" charset="2"/>
              </a:rPr>
              <a:t> </a:t>
            </a:r>
            <a:endParaRPr lang="en-US" b="0" i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i="0">
                <a:sym typeface="Symbol" pitchFamily="18" charset="2"/>
              </a:rPr>
              <a:t>3. </a:t>
            </a:r>
            <a:r>
              <a:rPr lang="en-US" b="0" i="0">
                <a:sym typeface="Symbol" pitchFamily="18" charset="2"/>
              </a:rPr>
              <a:t>–7 – 7                   </a:t>
            </a:r>
            <a:r>
              <a:rPr lang="en-US" i="0">
                <a:sym typeface="Symbol" pitchFamily="18" charset="2"/>
              </a:rPr>
              <a:t>4. </a:t>
            </a:r>
            <a:r>
              <a:rPr lang="en-US" b="0" i="0">
                <a:sym typeface="Symbol" pitchFamily="18" charset="2"/>
              </a:rPr>
              <a:t>2 – (–1)</a:t>
            </a:r>
            <a:r>
              <a:rPr lang="en-US" i="0">
                <a:sym typeface="Symbol" pitchFamily="18" charset="2"/>
              </a:rPr>
              <a:t>  </a:t>
            </a:r>
          </a:p>
          <a:p>
            <a:pPr>
              <a:spcBef>
                <a:spcPct val="20000"/>
              </a:spcBef>
            </a:pPr>
            <a:endParaRPr lang="en-US" sz="400" i="0"/>
          </a:p>
          <a:p>
            <a:pPr>
              <a:spcBef>
                <a:spcPct val="20000"/>
              </a:spcBef>
            </a:pPr>
            <a:endParaRPr lang="en-US" sz="400" i="0"/>
          </a:p>
          <a:p>
            <a:pPr>
              <a:spcBef>
                <a:spcPct val="20000"/>
              </a:spcBef>
            </a:pPr>
            <a:r>
              <a:rPr lang="en-US" i="0"/>
              <a:t> </a:t>
            </a:r>
            <a:endParaRPr lang="en-US" b="0" i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sz="2800" b="0" i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3075" name="Text Box 62"/>
          <p:cNvSpPr txBox="1">
            <a:spLocks noChangeArrowheads="1"/>
          </p:cNvSpPr>
          <p:nvPr/>
        </p:nvSpPr>
        <p:spPr bwMode="auto">
          <a:xfrm>
            <a:off x="533400" y="4038600"/>
            <a:ext cx="5060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Find the </a:t>
            </a:r>
            <a:r>
              <a:rPr lang="en-US"/>
              <a:t>x- </a:t>
            </a:r>
            <a:r>
              <a:rPr lang="en-US" i="0"/>
              <a:t>and </a:t>
            </a:r>
            <a:r>
              <a:rPr lang="en-US"/>
              <a:t>y-</a:t>
            </a:r>
            <a:r>
              <a:rPr lang="en-US" i="0"/>
              <a:t>intercepts.</a:t>
            </a:r>
          </a:p>
        </p:txBody>
      </p:sp>
      <p:sp>
        <p:nvSpPr>
          <p:cNvPr id="3076" name="Text Box 63"/>
          <p:cNvSpPr txBox="1">
            <a:spLocks noChangeArrowheads="1"/>
          </p:cNvSpPr>
          <p:nvPr/>
        </p:nvSpPr>
        <p:spPr bwMode="auto">
          <a:xfrm>
            <a:off x="533400" y="4572000"/>
            <a:ext cx="2874963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5. </a:t>
            </a:r>
            <a:r>
              <a:rPr lang="en-US" b="0"/>
              <a:t>x</a:t>
            </a:r>
            <a:r>
              <a:rPr lang="en-US" b="0" i="0"/>
              <a:t> + 2</a:t>
            </a:r>
            <a:r>
              <a:rPr lang="en-US" b="0"/>
              <a:t>y</a:t>
            </a:r>
            <a:r>
              <a:rPr lang="en-US" b="0" i="0"/>
              <a:t> = 8</a:t>
            </a:r>
          </a:p>
          <a:p>
            <a:r>
              <a:rPr lang="en-US" i="0"/>
              <a:t>6. </a:t>
            </a:r>
            <a:r>
              <a:rPr lang="en-US" b="0" i="0"/>
              <a:t>3</a:t>
            </a:r>
            <a:r>
              <a:rPr lang="en-US" b="0"/>
              <a:t>x</a:t>
            </a:r>
            <a:r>
              <a:rPr lang="en-US" b="0" i="0"/>
              <a:t> + 5</a:t>
            </a:r>
            <a:r>
              <a:rPr lang="en-US" b="0"/>
              <a:t>y</a:t>
            </a:r>
            <a:r>
              <a:rPr lang="en-US" b="0" i="0"/>
              <a:t> = </a:t>
            </a:r>
            <a:r>
              <a:rPr lang="en-US" b="0" i="0">
                <a:sym typeface="Symbol" pitchFamily="18" charset="2"/>
              </a:rPr>
              <a:t>–</a:t>
            </a:r>
            <a:r>
              <a:rPr lang="en-US" b="0" i="0"/>
              <a:t>15</a:t>
            </a:r>
          </a:p>
        </p:txBody>
      </p:sp>
      <p:sp>
        <p:nvSpPr>
          <p:cNvPr id="83008" name="Text Box 64"/>
          <p:cNvSpPr txBox="1">
            <a:spLocks noChangeArrowheads="1"/>
          </p:cNvSpPr>
          <p:nvPr/>
        </p:nvSpPr>
        <p:spPr bwMode="auto">
          <a:xfrm>
            <a:off x="3546475" y="5105400"/>
            <a:ext cx="505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FF3300"/>
                </a:solidFill>
              </a:rPr>
              <a:t>x-</a:t>
            </a:r>
            <a:r>
              <a:rPr lang="en-US" b="0" i="0">
                <a:solidFill>
                  <a:srgbClr val="FF3300"/>
                </a:solidFill>
              </a:rPr>
              <a:t>intercept: –5; </a:t>
            </a:r>
            <a:r>
              <a:rPr lang="en-US" b="0">
                <a:solidFill>
                  <a:srgbClr val="FF3300"/>
                </a:solidFill>
              </a:rPr>
              <a:t>y-</a:t>
            </a:r>
            <a:r>
              <a:rPr lang="en-US" b="0" i="0">
                <a:solidFill>
                  <a:srgbClr val="FF3300"/>
                </a:solidFill>
              </a:rPr>
              <a:t>intercept: –3</a:t>
            </a:r>
          </a:p>
        </p:txBody>
      </p:sp>
      <p:sp>
        <p:nvSpPr>
          <p:cNvPr id="83009" name="Text Box 65"/>
          <p:cNvSpPr txBox="1">
            <a:spLocks noChangeArrowheads="1"/>
          </p:cNvSpPr>
          <p:nvPr/>
        </p:nvSpPr>
        <p:spPr bwMode="auto">
          <a:xfrm>
            <a:off x="3200400" y="4572000"/>
            <a:ext cx="4667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FF3300"/>
                </a:solidFill>
              </a:rPr>
              <a:t>x-</a:t>
            </a:r>
            <a:r>
              <a:rPr lang="en-US" b="0" i="0">
                <a:solidFill>
                  <a:srgbClr val="FF3300"/>
                </a:solidFill>
              </a:rPr>
              <a:t>intercept: 8; </a:t>
            </a:r>
            <a:r>
              <a:rPr lang="en-US" b="0">
                <a:solidFill>
                  <a:srgbClr val="FF3300"/>
                </a:solidFill>
              </a:rPr>
              <a:t>y-</a:t>
            </a:r>
            <a:r>
              <a:rPr lang="en-US" b="0" i="0">
                <a:solidFill>
                  <a:srgbClr val="FF3300"/>
                </a:solidFill>
              </a:rPr>
              <a:t>intercept: 4</a:t>
            </a:r>
            <a:endParaRPr lang="en-US" b="0">
              <a:solidFill>
                <a:srgbClr val="FF3300"/>
              </a:solidFill>
            </a:endParaRPr>
          </a:p>
        </p:txBody>
      </p:sp>
      <p:sp>
        <p:nvSpPr>
          <p:cNvPr id="83010" name="Text Box 66"/>
          <p:cNvSpPr txBox="1">
            <a:spLocks noChangeArrowheads="1"/>
          </p:cNvSpPr>
          <p:nvPr/>
        </p:nvSpPr>
        <p:spPr bwMode="auto">
          <a:xfrm>
            <a:off x="2476500" y="2235200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 i="0">
                <a:solidFill>
                  <a:srgbClr val="FF3300"/>
                </a:solidFill>
              </a:rPr>
              <a:t>–2</a:t>
            </a:r>
          </a:p>
        </p:txBody>
      </p:sp>
      <p:sp>
        <p:nvSpPr>
          <p:cNvPr id="83011" name="Text Box 67"/>
          <p:cNvSpPr txBox="1">
            <a:spLocks noChangeArrowheads="1"/>
          </p:cNvSpPr>
          <p:nvPr/>
        </p:nvSpPr>
        <p:spPr bwMode="auto">
          <a:xfrm>
            <a:off x="5715000" y="2247900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 i="0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83013" name="Text Box 69"/>
          <p:cNvSpPr txBox="1">
            <a:spLocks noChangeArrowheads="1"/>
          </p:cNvSpPr>
          <p:nvPr/>
        </p:nvSpPr>
        <p:spPr bwMode="auto">
          <a:xfrm>
            <a:off x="5905500" y="3135313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 i="0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83014" name="Text Box 70"/>
          <p:cNvSpPr txBox="1">
            <a:spLocks noChangeArrowheads="1"/>
          </p:cNvSpPr>
          <p:nvPr/>
        </p:nvSpPr>
        <p:spPr bwMode="auto">
          <a:xfrm>
            <a:off x="2057400" y="3124200"/>
            <a:ext cx="1084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 i="0">
                <a:solidFill>
                  <a:srgbClr val="FF3300"/>
                </a:solidFill>
              </a:rPr>
              <a:t>–14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3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3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3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3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83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08" grpId="0"/>
      <p:bldP spid="83009" grpId="0"/>
      <p:bldP spid="83010" grpId="0"/>
      <p:bldP spid="83011" grpId="0"/>
      <p:bldP spid="83013" grpId="0"/>
      <p:bldP spid="830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533400" y="1219200"/>
            <a:ext cx="45878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The graph shows the height of a plant over a period of days. Find the slope of the line. Then tell what the slope  represents.</a:t>
            </a:r>
          </a:p>
        </p:txBody>
      </p:sp>
      <p:pic>
        <p:nvPicPr>
          <p:cNvPr id="173070" name="Picture 1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8620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3073" name="Text Box 17"/>
          <p:cNvSpPr txBox="1">
            <a:spLocks noChangeArrowheads="1"/>
          </p:cNvSpPr>
          <p:nvPr/>
        </p:nvSpPr>
        <p:spPr bwMode="auto">
          <a:xfrm>
            <a:off x="533400" y="3505200"/>
            <a:ext cx="4856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Step 1 </a:t>
            </a:r>
            <a:r>
              <a:rPr lang="en-US" b="0" i="0"/>
              <a:t>Use the slope formula.</a:t>
            </a:r>
            <a:endParaRPr lang="en-US" i="0"/>
          </a:p>
        </p:txBody>
      </p:sp>
      <p:pic>
        <p:nvPicPr>
          <p:cNvPr id="173078" name="Picture 2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19650"/>
            <a:ext cx="13049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3079" name="Picture 2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657850"/>
            <a:ext cx="13811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2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447800"/>
            <a:ext cx="3352800" cy="331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3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3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73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7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7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7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898525" y="1479550"/>
            <a:ext cx="612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Step 2 </a:t>
            </a:r>
            <a:r>
              <a:rPr lang="en-US" b="0" i="0"/>
              <a:t>Tell what the slope represents.</a:t>
            </a:r>
            <a:endParaRPr lang="en-US" i="0"/>
          </a:p>
        </p:txBody>
      </p:sp>
      <p:sp>
        <p:nvSpPr>
          <p:cNvPr id="175115" name="Text Box 11"/>
          <p:cNvSpPr txBox="1">
            <a:spLocks noChangeArrowheads="1"/>
          </p:cNvSpPr>
          <p:nvPr/>
        </p:nvSpPr>
        <p:spPr bwMode="auto">
          <a:xfrm>
            <a:off x="914400" y="208915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 i="0"/>
              <a:t>In this situation </a:t>
            </a:r>
            <a:r>
              <a:rPr lang="en-US" b="0">
                <a:solidFill>
                  <a:srgbClr val="3333FF"/>
                </a:solidFill>
              </a:rPr>
              <a:t>y</a:t>
            </a:r>
            <a:r>
              <a:rPr lang="en-US" b="0" i="0">
                <a:solidFill>
                  <a:srgbClr val="3333FF"/>
                </a:solidFill>
              </a:rPr>
              <a:t> </a:t>
            </a:r>
            <a:r>
              <a:rPr lang="en-US" b="0" i="0"/>
              <a:t>represents </a:t>
            </a:r>
            <a:r>
              <a:rPr lang="en-US" b="0" i="0">
                <a:solidFill>
                  <a:srgbClr val="3333FF"/>
                </a:solidFill>
              </a:rPr>
              <a:t>the height of the plant </a:t>
            </a:r>
            <a:r>
              <a:rPr lang="en-US" b="0" i="0"/>
              <a:t>and </a:t>
            </a:r>
            <a:r>
              <a:rPr lang="en-US" b="0">
                <a:solidFill>
                  <a:srgbClr val="008000"/>
                </a:solidFill>
              </a:rPr>
              <a:t>x</a:t>
            </a:r>
            <a:r>
              <a:rPr lang="en-US" b="0">
                <a:solidFill>
                  <a:srgbClr val="3333FF"/>
                </a:solidFill>
              </a:rPr>
              <a:t> </a:t>
            </a:r>
            <a:r>
              <a:rPr lang="en-US" b="0" i="0"/>
              <a:t>represents </a:t>
            </a:r>
            <a:r>
              <a:rPr lang="en-US" b="0" i="0">
                <a:solidFill>
                  <a:srgbClr val="008000"/>
                </a:solidFill>
              </a:rPr>
              <a:t>time</a:t>
            </a:r>
            <a:r>
              <a:rPr lang="en-US" b="0" i="0"/>
              <a:t>.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914400" y="3151188"/>
            <a:ext cx="7635875" cy="1316037"/>
            <a:chOff x="576" y="1985"/>
            <a:chExt cx="4810" cy="829"/>
          </a:xfrm>
        </p:grpSpPr>
        <p:sp>
          <p:nvSpPr>
            <p:cNvPr id="22537" name="Text Box 7"/>
            <p:cNvSpPr txBox="1">
              <a:spLocks noChangeArrowheads="1"/>
            </p:cNvSpPr>
            <p:nvPr/>
          </p:nvSpPr>
          <p:spPr bwMode="auto">
            <a:xfrm>
              <a:off x="576" y="2036"/>
              <a:ext cx="4810" cy="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 i="0"/>
                <a:t>So slope represents                       in units of      </a:t>
              </a:r>
            </a:p>
            <a:p>
              <a:r>
                <a:rPr lang="en-US" b="0" i="0"/>
                <a:t>                . </a:t>
              </a:r>
            </a:p>
          </p:txBody>
        </p:sp>
        <p:pic>
          <p:nvPicPr>
            <p:cNvPr id="22538" name="Picture 12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10" y="1985"/>
              <a:ext cx="1398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9" name="Picture 13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2352"/>
              <a:ext cx="1068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914400" y="4730750"/>
            <a:ext cx="7712075" cy="1016000"/>
            <a:chOff x="576" y="2980"/>
            <a:chExt cx="4858" cy="640"/>
          </a:xfrm>
        </p:grpSpPr>
        <p:sp>
          <p:nvSpPr>
            <p:cNvPr id="22535" name="Text Box 10"/>
            <p:cNvSpPr txBox="1">
              <a:spLocks noChangeArrowheads="1"/>
            </p:cNvSpPr>
            <p:nvPr/>
          </p:nvSpPr>
          <p:spPr bwMode="auto">
            <a:xfrm>
              <a:off x="576" y="2986"/>
              <a:ext cx="4858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125000"/>
                </a:lnSpc>
              </a:pPr>
              <a:r>
                <a:rPr lang="en-US" b="0" i="0"/>
                <a:t>A slope of     mean the plant grows at rate of 1 centimeter every two days.</a:t>
              </a:r>
            </a:p>
          </p:txBody>
        </p:sp>
        <p:pic>
          <p:nvPicPr>
            <p:cNvPr id="22536" name="Picture 14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4" y="2980"/>
              <a:ext cx="132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5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5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914400" y="2028825"/>
            <a:ext cx="7559675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800" b="0" i="0"/>
              <a:t>If you know the equation that describes a line, you can find its slope by using any two ordered-pair solutions. It is often easiest to use the ordered pairs that contain the intercepts.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4: Finding Slope from an Equation</a:t>
            </a: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0" y="1447800"/>
            <a:ext cx="929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Find the slope of the line described by 4</a:t>
            </a:r>
            <a:r>
              <a:rPr lang="en-US"/>
              <a:t>x </a:t>
            </a:r>
            <a:r>
              <a:rPr lang="en-US" i="0"/>
              <a:t>– 2</a:t>
            </a:r>
            <a:r>
              <a:rPr lang="en-US"/>
              <a:t>y</a:t>
            </a:r>
            <a:r>
              <a:rPr lang="en-US" i="0"/>
              <a:t> = 16.</a:t>
            </a:r>
          </a:p>
        </p:txBody>
      </p:sp>
      <p:sp>
        <p:nvSpPr>
          <p:cNvPr id="174086" name="Text Box 6"/>
          <p:cNvSpPr txBox="1">
            <a:spLocks noChangeArrowheads="1"/>
          </p:cNvSpPr>
          <p:nvPr/>
        </p:nvSpPr>
        <p:spPr bwMode="auto">
          <a:xfrm>
            <a:off x="76200" y="2286000"/>
            <a:ext cx="472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Step 1 </a:t>
            </a:r>
            <a:r>
              <a:rPr lang="en-US" b="0" i="0"/>
              <a:t>Find the </a:t>
            </a:r>
            <a:r>
              <a:rPr lang="en-US" b="0"/>
              <a:t>x</a:t>
            </a:r>
            <a:r>
              <a:rPr lang="en-US" b="0" i="0"/>
              <a:t>-intercept.</a:t>
            </a:r>
            <a:endParaRPr lang="en-US" i="0"/>
          </a:p>
        </p:txBody>
      </p:sp>
      <p:sp>
        <p:nvSpPr>
          <p:cNvPr id="174087" name="Text Box 7"/>
          <p:cNvSpPr txBox="1">
            <a:spLocks noChangeArrowheads="1"/>
          </p:cNvSpPr>
          <p:nvPr/>
        </p:nvSpPr>
        <p:spPr bwMode="auto">
          <a:xfrm>
            <a:off x="4670425" y="2286000"/>
            <a:ext cx="4854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Step 2 </a:t>
            </a:r>
            <a:r>
              <a:rPr lang="en-US" b="0" i="0"/>
              <a:t>Find the </a:t>
            </a:r>
            <a:r>
              <a:rPr lang="en-US" b="0"/>
              <a:t>y</a:t>
            </a:r>
            <a:r>
              <a:rPr lang="en-US" b="0" i="0"/>
              <a:t>-intercept.</a:t>
            </a:r>
            <a:endParaRPr lang="en-US" i="0"/>
          </a:p>
        </p:txBody>
      </p:sp>
      <p:sp>
        <p:nvSpPr>
          <p:cNvPr id="174088" name="Text Box 8"/>
          <p:cNvSpPr txBox="1">
            <a:spLocks noChangeArrowheads="1"/>
          </p:cNvSpPr>
          <p:nvPr/>
        </p:nvSpPr>
        <p:spPr bwMode="auto">
          <a:xfrm>
            <a:off x="1012825" y="2895600"/>
            <a:ext cx="256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 i="0"/>
              <a:t>4</a:t>
            </a:r>
            <a:r>
              <a:rPr lang="en-US" b="0"/>
              <a:t>x – </a:t>
            </a:r>
            <a:r>
              <a:rPr lang="en-US" b="0" i="0"/>
              <a:t>2</a:t>
            </a:r>
            <a:r>
              <a:rPr lang="en-US" b="0">
                <a:solidFill>
                  <a:srgbClr val="FF3300"/>
                </a:solidFill>
              </a:rPr>
              <a:t>y</a:t>
            </a:r>
            <a:r>
              <a:rPr lang="en-US" b="0" i="0"/>
              <a:t> = 16</a:t>
            </a:r>
            <a:endParaRPr lang="en-US" b="0"/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1866900" y="3822700"/>
            <a:ext cx="1577975" cy="1587500"/>
            <a:chOff x="1176" y="2408"/>
            <a:chExt cx="994" cy="1000"/>
          </a:xfrm>
        </p:grpSpPr>
        <p:sp>
          <p:nvSpPr>
            <p:cNvPr id="24597" name="Text Box 10"/>
            <p:cNvSpPr txBox="1">
              <a:spLocks noChangeArrowheads="1"/>
            </p:cNvSpPr>
            <p:nvPr/>
          </p:nvSpPr>
          <p:spPr bwMode="auto">
            <a:xfrm>
              <a:off x="1176" y="2408"/>
              <a:ext cx="9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 i="0"/>
                <a:t>4</a:t>
              </a:r>
              <a:r>
                <a:rPr lang="en-US" b="0"/>
                <a:t>x</a:t>
              </a:r>
              <a:r>
                <a:rPr lang="en-US" b="0" i="0"/>
                <a:t> = 16</a:t>
              </a:r>
            </a:p>
          </p:txBody>
        </p:sp>
        <p:pic>
          <p:nvPicPr>
            <p:cNvPr id="24598" name="Picture 11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" y="2712"/>
              <a:ext cx="702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99" name="Text Box 12"/>
            <p:cNvSpPr txBox="1">
              <a:spLocks noChangeArrowheads="1"/>
            </p:cNvSpPr>
            <p:nvPr/>
          </p:nvSpPr>
          <p:spPr bwMode="auto">
            <a:xfrm>
              <a:off x="1286" y="3120"/>
              <a:ext cx="8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/>
                <a:t>x</a:t>
              </a:r>
              <a:r>
                <a:rPr lang="en-US" b="0" i="0"/>
                <a:t> = 4</a:t>
              </a:r>
            </a:p>
          </p:txBody>
        </p:sp>
      </p:grpSp>
      <p:sp>
        <p:nvSpPr>
          <p:cNvPr id="174093" name="Text Box 13"/>
          <p:cNvSpPr txBox="1">
            <a:spLocks noChangeArrowheads="1"/>
          </p:cNvSpPr>
          <p:nvPr/>
        </p:nvSpPr>
        <p:spPr bwMode="auto">
          <a:xfrm>
            <a:off x="76200" y="5241925"/>
            <a:ext cx="87788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i="0"/>
              <a:t>Step 3 </a:t>
            </a:r>
            <a:r>
              <a:rPr lang="en-US" b="0" i="0"/>
              <a:t>The line contains (</a:t>
            </a:r>
            <a:r>
              <a:rPr lang="en-US" b="0" i="0">
                <a:solidFill>
                  <a:srgbClr val="008000"/>
                </a:solidFill>
              </a:rPr>
              <a:t>4</a:t>
            </a:r>
            <a:r>
              <a:rPr lang="en-US" b="0" i="0"/>
              <a:t>, </a:t>
            </a:r>
            <a:r>
              <a:rPr lang="en-US" b="0" i="0">
                <a:solidFill>
                  <a:schemeClr val="accent2"/>
                </a:solidFill>
              </a:rPr>
              <a:t>0</a:t>
            </a:r>
            <a:r>
              <a:rPr lang="en-US" b="0" i="0"/>
              <a:t>) and (</a:t>
            </a:r>
            <a:r>
              <a:rPr lang="en-US" b="0" i="0">
                <a:solidFill>
                  <a:srgbClr val="008000"/>
                </a:solidFill>
              </a:rPr>
              <a:t>0</a:t>
            </a:r>
            <a:r>
              <a:rPr lang="en-US" b="0" i="0"/>
              <a:t>, </a:t>
            </a:r>
            <a:r>
              <a:rPr lang="en-US" b="0" i="0">
                <a:solidFill>
                  <a:schemeClr val="accent2"/>
                </a:solidFill>
              </a:rPr>
              <a:t>–8</a:t>
            </a:r>
            <a:r>
              <a:rPr lang="en-US" b="0" i="0"/>
              <a:t>). Use the slope formula.</a:t>
            </a:r>
            <a:endParaRPr lang="en-US" i="0"/>
          </a:p>
        </p:txBody>
      </p:sp>
      <p:sp>
        <p:nvSpPr>
          <p:cNvPr id="174095" name="Text Box 15"/>
          <p:cNvSpPr txBox="1">
            <a:spLocks noChangeArrowheads="1"/>
          </p:cNvSpPr>
          <p:nvPr/>
        </p:nvSpPr>
        <p:spPr bwMode="auto">
          <a:xfrm>
            <a:off x="5308600" y="2895600"/>
            <a:ext cx="256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 i="0"/>
              <a:t>4</a:t>
            </a:r>
            <a:r>
              <a:rPr lang="en-US" b="0">
                <a:solidFill>
                  <a:srgbClr val="FF3300"/>
                </a:solidFill>
              </a:rPr>
              <a:t>x</a:t>
            </a:r>
            <a:r>
              <a:rPr lang="en-US" b="0"/>
              <a:t> – </a:t>
            </a:r>
            <a:r>
              <a:rPr lang="en-US" b="0" i="0"/>
              <a:t>2</a:t>
            </a:r>
            <a:r>
              <a:rPr lang="en-US" b="0"/>
              <a:t>y</a:t>
            </a:r>
            <a:r>
              <a:rPr lang="en-US" b="0" i="0"/>
              <a:t> = 16</a:t>
            </a:r>
            <a:endParaRPr lang="en-US" b="0"/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5908675" y="3822700"/>
            <a:ext cx="1806575" cy="1555750"/>
            <a:chOff x="3722" y="2408"/>
            <a:chExt cx="1138" cy="980"/>
          </a:xfrm>
        </p:grpSpPr>
        <p:sp>
          <p:nvSpPr>
            <p:cNvPr id="24594" name="Text Box 17"/>
            <p:cNvSpPr txBox="1">
              <a:spLocks noChangeArrowheads="1"/>
            </p:cNvSpPr>
            <p:nvPr/>
          </p:nvSpPr>
          <p:spPr bwMode="auto">
            <a:xfrm>
              <a:off x="3722" y="2408"/>
              <a:ext cx="11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 i="0"/>
                <a:t>–2</a:t>
              </a:r>
              <a:r>
                <a:rPr lang="en-US" b="0"/>
                <a:t>y</a:t>
              </a:r>
              <a:r>
                <a:rPr lang="en-US" b="0" i="0"/>
                <a:t> = 16</a:t>
              </a:r>
            </a:p>
          </p:txBody>
        </p:sp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3998" y="3100"/>
              <a:ext cx="7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/>
                <a:t>y = </a:t>
              </a:r>
              <a:r>
                <a:rPr lang="en-US" b="0" i="0"/>
                <a:t>–8</a:t>
              </a:r>
              <a:endParaRPr lang="en-US" b="0"/>
            </a:p>
          </p:txBody>
        </p:sp>
        <p:pic>
          <p:nvPicPr>
            <p:cNvPr id="24596" name="Picture 20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6" y="2715"/>
              <a:ext cx="804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723900" y="3352800"/>
            <a:ext cx="4152900" cy="457200"/>
            <a:chOff x="456" y="2112"/>
            <a:chExt cx="2616" cy="288"/>
          </a:xfrm>
        </p:grpSpPr>
        <p:sp>
          <p:nvSpPr>
            <p:cNvPr id="24592" name="Text Box 9"/>
            <p:cNvSpPr txBox="1">
              <a:spLocks noChangeArrowheads="1"/>
            </p:cNvSpPr>
            <p:nvPr/>
          </p:nvSpPr>
          <p:spPr bwMode="auto">
            <a:xfrm>
              <a:off x="456" y="2112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 i="0"/>
                <a:t>4</a:t>
              </a:r>
              <a:r>
                <a:rPr lang="en-US" b="0"/>
                <a:t>x – </a:t>
              </a:r>
              <a:r>
                <a:rPr lang="en-US" b="0" i="0"/>
                <a:t>2</a:t>
              </a:r>
              <a:r>
                <a:rPr lang="en-US" b="0" i="0">
                  <a:solidFill>
                    <a:srgbClr val="FF3300"/>
                  </a:solidFill>
                </a:rPr>
                <a:t>(0)</a:t>
              </a:r>
              <a:r>
                <a:rPr lang="en-US" b="0" i="0"/>
                <a:t> = 16</a:t>
              </a:r>
              <a:endParaRPr lang="en-US" b="0"/>
            </a:p>
          </p:txBody>
        </p:sp>
        <p:sp>
          <p:nvSpPr>
            <p:cNvPr id="24593" name="Text Box 23"/>
            <p:cNvSpPr txBox="1">
              <a:spLocks noChangeArrowheads="1"/>
            </p:cNvSpPr>
            <p:nvPr/>
          </p:nvSpPr>
          <p:spPr bwMode="auto">
            <a:xfrm>
              <a:off x="2126" y="2112"/>
              <a:ext cx="9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Let y = 0.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5029200" y="3352800"/>
            <a:ext cx="4119563" cy="485775"/>
            <a:chOff x="3168" y="2112"/>
            <a:chExt cx="2595" cy="306"/>
          </a:xfrm>
        </p:grpSpPr>
        <p:sp>
          <p:nvSpPr>
            <p:cNvPr id="24590" name="Text Box 16"/>
            <p:cNvSpPr txBox="1">
              <a:spLocks noChangeArrowheads="1"/>
            </p:cNvSpPr>
            <p:nvPr/>
          </p:nvSpPr>
          <p:spPr bwMode="auto">
            <a:xfrm>
              <a:off x="3168" y="2112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 i="0"/>
                <a:t>4</a:t>
              </a:r>
              <a:r>
                <a:rPr lang="en-US" b="0" i="0">
                  <a:solidFill>
                    <a:srgbClr val="FF3300"/>
                  </a:solidFill>
                </a:rPr>
                <a:t>(0)</a:t>
              </a:r>
              <a:r>
                <a:rPr lang="en-US" b="0"/>
                <a:t> – </a:t>
              </a:r>
              <a:r>
                <a:rPr lang="en-US" b="0" i="0"/>
                <a:t>2</a:t>
              </a:r>
              <a:r>
                <a:rPr lang="en-US" b="0"/>
                <a:t>y</a:t>
              </a:r>
              <a:r>
                <a:rPr lang="en-US" b="0" i="0"/>
                <a:t> = 16</a:t>
              </a:r>
              <a:endParaRPr lang="en-US" b="0"/>
            </a:p>
          </p:txBody>
        </p:sp>
        <p:sp>
          <p:nvSpPr>
            <p:cNvPr id="24591" name="Text Box 24"/>
            <p:cNvSpPr txBox="1">
              <a:spLocks noChangeArrowheads="1"/>
            </p:cNvSpPr>
            <p:nvPr/>
          </p:nvSpPr>
          <p:spPr bwMode="auto">
            <a:xfrm>
              <a:off x="4817" y="2130"/>
              <a:ext cx="9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Let x = 0.</a:t>
              </a:r>
            </a:p>
          </p:txBody>
        </p:sp>
      </p:grpSp>
      <p:pic>
        <p:nvPicPr>
          <p:cNvPr id="174109" name="Picture 29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715000"/>
            <a:ext cx="388620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7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7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7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6" grpId="0"/>
      <p:bldP spid="174087" grpId="0"/>
      <p:bldP spid="174088" grpId="0"/>
      <p:bldP spid="174093" grpId="0"/>
      <p:bldP spid="17409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0" y="1524000"/>
            <a:ext cx="937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Find the slope of the line described by 2</a:t>
            </a:r>
            <a:r>
              <a:rPr lang="en-US"/>
              <a:t>x</a:t>
            </a:r>
            <a:r>
              <a:rPr lang="en-US" i="0"/>
              <a:t> + 3</a:t>
            </a:r>
            <a:r>
              <a:rPr lang="en-US"/>
              <a:t>y</a:t>
            </a:r>
            <a:r>
              <a:rPr lang="en-US" i="0"/>
              <a:t> = 12.</a:t>
            </a:r>
          </a:p>
        </p:txBody>
      </p:sp>
      <p:sp>
        <p:nvSpPr>
          <p:cNvPr id="176134" name="Text Box 6"/>
          <p:cNvSpPr txBox="1">
            <a:spLocks noChangeArrowheads="1"/>
          </p:cNvSpPr>
          <p:nvPr/>
        </p:nvSpPr>
        <p:spPr bwMode="auto">
          <a:xfrm>
            <a:off x="76200" y="2286000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Step 1 </a:t>
            </a:r>
            <a:r>
              <a:rPr lang="en-US" b="0" i="0"/>
              <a:t>Find the </a:t>
            </a:r>
            <a:r>
              <a:rPr lang="en-US" b="0"/>
              <a:t>x</a:t>
            </a:r>
            <a:r>
              <a:rPr lang="en-US" b="0" i="0"/>
              <a:t>-intercept.</a:t>
            </a:r>
            <a:endParaRPr lang="en-US" i="0"/>
          </a:p>
        </p:txBody>
      </p:sp>
      <p:sp>
        <p:nvSpPr>
          <p:cNvPr id="176135" name="Text Box 7"/>
          <p:cNvSpPr txBox="1">
            <a:spLocks noChangeArrowheads="1"/>
          </p:cNvSpPr>
          <p:nvPr/>
        </p:nvSpPr>
        <p:spPr bwMode="auto">
          <a:xfrm>
            <a:off x="4670425" y="2286000"/>
            <a:ext cx="5006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Step 2 </a:t>
            </a:r>
            <a:r>
              <a:rPr lang="en-US" b="0" i="0"/>
              <a:t>Find the </a:t>
            </a:r>
            <a:r>
              <a:rPr lang="en-US" b="0"/>
              <a:t>y</a:t>
            </a:r>
            <a:r>
              <a:rPr lang="en-US" b="0" i="0"/>
              <a:t>-intercept.</a:t>
            </a:r>
            <a:endParaRPr lang="en-US" i="0"/>
          </a:p>
        </p:txBody>
      </p:sp>
      <p:sp>
        <p:nvSpPr>
          <p:cNvPr id="176136" name="Text Box 8"/>
          <p:cNvSpPr txBox="1">
            <a:spLocks noChangeArrowheads="1"/>
          </p:cNvSpPr>
          <p:nvPr/>
        </p:nvSpPr>
        <p:spPr bwMode="auto">
          <a:xfrm>
            <a:off x="1012825" y="2895600"/>
            <a:ext cx="256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 i="0"/>
              <a:t>2</a:t>
            </a:r>
            <a:r>
              <a:rPr lang="en-US" b="0"/>
              <a:t>x + </a:t>
            </a:r>
            <a:r>
              <a:rPr lang="en-US" b="0" i="0"/>
              <a:t>3</a:t>
            </a:r>
            <a:r>
              <a:rPr lang="en-US" b="0">
                <a:solidFill>
                  <a:srgbClr val="FF3300"/>
                </a:solidFill>
              </a:rPr>
              <a:t>y</a:t>
            </a:r>
            <a:r>
              <a:rPr lang="en-US" b="0" i="0"/>
              <a:t> = 12</a:t>
            </a:r>
            <a:endParaRPr lang="en-US" b="0"/>
          </a:p>
        </p:txBody>
      </p:sp>
      <p:sp>
        <p:nvSpPr>
          <p:cNvPr id="176144" name="Text Box 16"/>
          <p:cNvSpPr txBox="1">
            <a:spLocks noChangeArrowheads="1"/>
          </p:cNvSpPr>
          <p:nvPr/>
        </p:nvSpPr>
        <p:spPr bwMode="auto">
          <a:xfrm>
            <a:off x="5308600" y="2895600"/>
            <a:ext cx="256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 i="0"/>
              <a:t>2</a:t>
            </a:r>
            <a:r>
              <a:rPr lang="en-US" b="0">
                <a:solidFill>
                  <a:srgbClr val="FF3300"/>
                </a:solidFill>
              </a:rPr>
              <a:t>x</a:t>
            </a:r>
            <a:r>
              <a:rPr lang="en-US" b="0"/>
              <a:t> + </a:t>
            </a:r>
            <a:r>
              <a:rPr lang="en-US" b="0" i="0"/>
              <a:t>3</a:t>
            </a:r>
            <a:r>
              <a:rPr lang="en-US" b="0"/>
              <a:t>y</a:t>
            </a:r>
            <a:r>
              <a:rPr lang="en-US" b="0" i="0"/>
              <a:t> = 12</a:t>
            </a:r>
            <a:endParaRPr lang="en-US" b="0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723900" y="3352800"/>
            <a:ext cx="4152900" cy="457200"/>
            <a:chOff x="456" y="2112"/>
            <a:chExt cx="2616" cy="288"/>
          </a:xfrm>
        </p:grpSpPr>
        <p:sp>
          <p:nvSpPr>
            <p:cNvPr id="25622" name="Text Box 22"/>
            <p:cNvSpPr txBox="1">
              <a:spLocks noChangeArrowheads="1"/>
            </p:cNvSpPr>
            <p:nvPr/>
          </p:nvSpPr>
          <p:spPr bwMode="auto">
            <a:xfrm>
              <a:off x="456" y="2112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 i="0"/>
                <a:t>2</a:t>
              </a:r>
              <a:r>
                <a:rPr lang="en-US" b="0"/>
                <a:t>x + </a:t>
              </a:r>
              <a:r>
                <a:rPr lang="en-US" b="0" i="0"/>
                <a:t>3</a:t>
              </a:r>
              <a:r>
                <a:rPr lang="en-US" b="0" i="0">
                  <a:solidFill>
                    <a:srgbClr val="FF3300"/>
                  </a:solidFill>
                </a:rPr>
                <a:t>(0)</a:t>
              </a:r>
              <a:r>
                <a:rPr lang="en-US" b="0" i="0"/>
                <a:t> = 12</a:t>
              </a:r>
              <a:endParaRPr lang="en-US" b="0"/>
            </a:p>
          </p:txBody>
        </p:sp>
        <p:sp>
          <p:nvSpPr>
            <p:cNvPr id="25623" name="Text Box 23"/>
            <p:cNvSpPr txBox="1">
              <a:spLocks noChangeArrowheads="1"/>
            </p:cNvSpPr>
            <p:nvPr/>
          </p:nvSpPr>
          <p:spPr bwMode="auto">
            <a:xfrm>
              <a:off x="2126" y="2112"/>
              <a:ext cx="9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Let y = 0.</a:t>
              </a: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5029200" y="3352800"/>
            <a:ext cx="4119563" cy="485775"/>
            <a:chOff x="3168" y="2112"/>
            <a:chExt cx="2595" cy="306"/>
          </a:xfrm>
        </p:grpSpPr>
        <p:sp>
          <p:nvSpPr>
            <p:cNvPr id="25620" name="Text Box 25"/>
            <p:cNvSpPr txBox="1">
              <a:spLocks noChangeArrowheads="1"/>
            </p:cNvSpPr>
            <p:nvPr/>
          </p:nvSpPr>
          <p:spPr bwMode="auto">
            <a:xfrm>
              <a:off x="3168" y="2112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 i="0"/>
                <a:t>2</a:t>
              </a:r>
              <a:r>
                <a:rPr lang="en-US" b="0" i="0">
                  <a:solidFill>
                    <a:srgbClr val="FF3300"/>
                  </a:solidFill>
                </a:rPr>
                <a:t>(0)</a:t>
              </a:r>
              <a:r>
                <a:rPr lang="en-US" b="0"/>
                <a:t> + </a:t>
              </a:r>
              <a:r>
                <a:rPr lang="en-US" b="0" i="0"/>
                <a:t>3</a:t>
              </a:r>
              <a:r>
                <a:rPr lang="en-US" b="0"/>
                <a:t>y</a:t>
              </a:r>
              <a:r>
                <a:rPr lang="en-US" b="0" i="0"/>
                <a:t> = 12</a:t>
              </a:r>
              <a:endParaRPr lang="en-US" b="0"/>
            </a:p>
          </p:txBody>
        </p:sp>
        <p:sp>
          <p:nvSpPr>
            <p:cNvPr id="25621" name="Text Box 26"/>
            <p:cNvSpPr txBox="1">
              <a:spLocks noChangeArrowheads="1"/>
            </p:cNvSpPr>
            <p:nvPr/>
          </p:nvSpPr>
          <p:spPr bwMode="auto">
            <a:xfrm>
              <a:off x="4817" y="2130"/>
              <a:ext cx="9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Let x = 0.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1841500" y="3822700"/>
            <a:ext cx="1577975" cy="1587500"/>
            <a:chOff x="1160" y="2408"/>
            <a:chExt cx="994" cy="1000"/>
          </a:xfrm>
        </p:grpSpPr>
        <p:sp>
          <p:nvSpPr>
            <p:cNvPr id="25617" name="Text Box 10"/>
            <p:cNvSpPr txBox="1">
              <a:spLocks noChangeArrowheads="1"/>
            </p:cNvSpPr>
            <p:nvPr/>
          </p:nvSpPr>
          <p:spPr bwMode="auto">
            <a:xfrm>
              <a:off x="1160" y="2408"/>
              <a:ext cx="9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 i="0"/>
                <a:t>2</a:t>
              </a:r>
              <a:r>
                <a:rPr lang="en-US" b="0"/>
                <a:t>x</a:t>
              </a:r>
              <a:r>
                <a:rPr lang="en-US" b="0" i="0"/>
                <a:t> = 12</a:t>
              </a:r>
            </a:p>
          </p:txBody>
        </p:sp>
        <p:sp>
          <p:nvSpPr>
            <p:cNvPr id="25618" name="Text Box 12"/>
            <p:cNvSpPr txBox="1">
              <a:spLocks noChangeArrowheads="1"/>
            </p:cNvSpPr>
            <p:nvPr/>
          </p:nvSpPr>
          <p:spPr bwMode="auto">
            <a:xfrm>
              <a:off x="1248" y="3120"/>
              <a:ext cx="8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/>
                <a:t>x</a:t>
              </a:r>
              <a:r>
                <a:rPr lang="en-US" b="0" i="0"/>
                <a:t> = 6</a:t>
              </a:r>
            </a:p>
          </p:txBody>
        </p:sp>
        <p:pic>
          <p:nvPicPr>
            <p:cNvPr id="25619" name="Picture 27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2700"/>
              <a:ext cx="69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6146800" y="3810000"/>
            <a:ext cx="1549400" cy="1555750"/>
            <a:chOff x="3872" y="2400"/>
            <a:chExt cx="976" cy="980"/>
          </a:xfrm>
        </p:grpSpPr>
        <p:sp>
          <p:nvSpPr>
            <p:cNvPr id="25614" name="Text Box 18"/>
            <p:cNvSpPr txBox="1">
              <a:spLocks noChangeArrowheads="1"/>
            </p:cNvSpPr>
            <p:nvPr/>
          </p:nvSpPr>
          <p:spPr bwMode="auto">
            <a:xfrm>
              <a:off x="3872" y="2400"/>
              <a:ext cx="9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 i="0"/>
                <a:t>3</a:t>
              </a:r>
              <a:r>
                <a:rPr lang="en-US" b="0"/>
                <a:t>y</a:t>
              </a:r>
              <a:r>
                <a:rPr lang="en-US" b="0" i="0"/>
                <a:t> = 12</a:t>
              </a:r>
            </a:p>
          </p:txBody>
        </p:sp>
        <p:sp>
          <p:nvSpPr>
            <p:cNvPr id="25615" name="Text Box 19"/>
            <p:cNvSpPr txBox="1">
              <a:spLocks noChangeArrowheads="1"/>
            </p:cNvSpPr>
            <p:nvPr/>
          </p:nvSpPr>
          <p:spPr bwMode="auto">
            <a:xfrm>
              <a:off x="3984" y="3092"/>
              <a:ext cx="6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/>
                <a:t>y = </a:t>
              </a:r>
              <a:r>
                <a:rPr lang="en-US" b="0" i="0"/>
                <a:t>4</a:t>
              </a:r>
            </a:p>
          </p:txBody>
        </p:sp>
        <p:pic>
          <p:nvPicPr>
            <p:cNvPr id="25616" name="Picture 28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0" y="2688"/>
              <a:ext cx="684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6142" name="Text Box 14"/>
          <p:cNvSpPr txBox="1">
            <a:spLocks noChangeArrowheads="1"/>
          </p:cNvSpPr>
          <p:nvPr/>
        </p:nvSpPr>
        <p:spPr bwMode="auto">
          <a:xfrm>
            <a:off x="76200" y="5241925"/>
            <a:ext cx="87788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i="0"/>
              <a:t>Step 3 </a:t>
            </a:r>
            <a:r>
              <a:rPr lang="en-US" b="0" i="0"/>
              <a:t>The line contains (</a:t>
            </a:r>
            <a:r>
              <a:rPr lang="en-US" b="0" i="0">
                <a:solidFill>
                  <a:srgbClr val="008000"/>
                </a:solidFill>
              </a:rPr>
              <a:t>6</a:t>
            </a:r>
            <a:r>
              <a:rPr lang="en-US" b="0" i="0"/>
              <a:t>, </a:t>
            </a:r>
            <a:r>
              <a:rPr lang="en-US" b="0" i="0">
                <a:solidFill>
                  <a:schemeClr val="accent2"/>
                </a:solidFill>
              </a:rPr>
              <a:t>0</a:t>
            </a:r>
            <a:r>
              <a:rPr lang="en-US" b="0" i="0"/>
              <a:t>) and (</a:t>
            </a:r>
            <a:r>
              <a:rPr lang="en-US" b="0" i="0">
                <a:solidFill>
                  <a:srgbClr val="008000"/>
                </a:solidFill>
              </a:rPr>
              <a:t>0</a:t>
            </a:r>
            <a:r>
              <a:rPr lang="en-US" b="0" i="0"/>
              <a:t>, </a:t>
            </a:r>
            <a:r>
              <a:rPr lang="en-US" b="0" i="0">
                <a:solidFill>
                  <a:schemeClr val="accent2"/>
                </a:solidFill>
              </a:rPr>
              <a:t>4</a:t>
            </a:r>
            <a:r>
              <a:rPr lang="en-US" b="0" i="0"/>
              <a:t>). Use the slope formula.</a:t>
            </a:r>
            <a:endParaRPr lang="en-US" i="0"/>
          </a:p>
        </p:txBody>
      </p:sp>
      <p:pic>
        <p:nvPicPr>
          <p:cNvPr id="176162" name="Picture 3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75" y="5715000"/>
            <a:ext cx="39719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6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6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6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6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6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76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76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7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4" grpId="0"/>
      <p:bldP spid="176135" grpId="0"/>
      <p:bldP spid="176136" grpId="0"/>
      <p:bldP spid="176144" grpId="0"/>
      <p:bldP spid="17614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b="0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533400" y="1508125"/>
            <a:ext cx="75596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i="0"/>
              <a:t>1. </a:t>
            </a:r>
            <a:r>
              <a:rPr lang="en-US" b="0" i="0"/>
              <a:t>Find the slope of the line that contains (5, 3) and (–1, 4).</a:t>
            </a:r>
            <a:endParaRPr lang="en-US" i="0"/>
          </a:p>
        </p:txBody>
      </p:sp>
      <p:pic>
        <p:nvPicPr>
          <p:cNvPr id="177158" name="Picture 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981200"/>
            <a:ext cx="4572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 Box 7"/>
          <p:cNvSpPr txBox="1">
            <a:spLocks noChangeArrowheads="1"/>
          </p:cNvSpPr>
          <p:nvPr/>
        </p:nvSpPr>
        <p:spPr bwMode="auto">
          <a:xfrm>
            <a:off x="533400" y="2606675"/>
            <a:ext cx="7978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2. </a:t>
            </a:r>
            <a:r>
              <a:rPr lang="en-US" b="0" i="0"/>
              <a:t>Find the slope of the line. Then tell what the slope represents.</a:t>
            </a:r>
            <a:endParaRPr lang="en-US" i="0"/>
          </a:p>
        </p:txBody>
      </p:sp>
      <p:sp>
        <p:nvSpPr>
          <p:cNvPr id="177167" name="Text Box 15"/>
          <p:cNvSpPr txBox="1">
            <a:spLocks noChangeArrowheads="1"/>
          </p:cNvSpPr>
          <p:nvPr/>
        </p:nvSpPr>
        <p:spPr bwMode="auto">
          <a:xfrm>
            <a:off x="4495800" y="4343400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 i="0">
                <a:solidFill>
                  <a:srgbClr val="FF3300"/>
                </a:solidFill>
              </a:rPr>
              <a:t>50; speed of bus is 50 mi/h</a:t>
            </a:r>
          </a:p>
        </p:txBody>
      </p:sp>
      <p:sp>
        <p:nvSpPr>
          <p:cNvPr id="26631" name="Text Box 17"/>
          <p:cNvSpPr txBox="1">
            <a:spLocks noChangeArrowheads="1"/>
          </p:cNvSpPr>
          <p:nvPr/>
        </p:nvSpPr>
        <p:spPr bwMode="auto">
          <a:xfrm>
            <a:off x="533400" y="5927725"/>
            <a:ext cx="8610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i="0"/>
              <a:t>3. </a:t>
            </a:r>
            <a:r>
              <a:rPr lang="en-US" b="0" i="0"/>
              <a:t>Find the slope of the line described by </a:t>
            </a:r>
            <a:r>
              <a:rPr lang="en-US" b="0"/>
              <a:t>x</a:t>
            </a:r>
            <a:r>
              <a:rPr lang="en-US" b="0" i="0"/>
              <a:t> + 2</a:t>
            </a:r>
            <a:r>
              <a:rPr lang="en-US" b="0"/>
              <a:t>y = </a:t>
            </a:r>
            <a:r>
              <a:rPr lang="en-US" b="0" i="0"/>
              <a:t>8. </a:t>
            </a:r>
            <a:endParaRPr lang="en-US" i="0"/>
          </a:p>
        </p:txBody>
      </p:sp>
      <p:pic>
        <p:nvPicPr>
          <p:cNvPr id="177170" name="Picture 1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410200"/>
            <a:ext cx="4381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3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429000"/>
            <a:ext cx="351472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7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7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304800" y="2438400"/>
            <a:ext cx="8305800" cy="685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800" b="0" i="0"/>
              <a:t>Find slope by using the slope formula.</a:t>
            </a: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0" y="17526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rgbClr val="FF6600"/>
                </a:solidFill>
                <a:latin typeface="Arial Black" pitchFamily="34" charset="0"/>
              </a:rPr>
              <a:t>Objective</a:t>
            </a:r>
            <a:endParaRPr lang="en-US" sz="3600" i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685800" y="1600200"/>
            <a:ext cx="7750175" cy="283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 i="0"/>
              <a:t>In Lesson 5-3, slope was described as the constant rate of change of a line. You saw how to find the slope of a line by using its graph.</a:t>
            </a:r>
          </a:p>
          <a:p>
            <a:r>
              <a:rPr lang="en-US" b="0" i="0"/>
              <a:t>There is also a formula you can use to find the slope of a line, which is usually represented by the letter </a:t>
            </a:r>
            <a:r>
              <a:rPr lang="en-US" b="0"/>
              <a:t>m. </a:t>
            </a:r>
            <a:r>
              <a:rPr lang="en-US" b="0" i="0"/>
              <a:t>To use this formula, you need the coordinates of two different points on the line.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05000"/>
            <a:ext cx="8839200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003425" indent="-2003425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1: Finding Slope by Using the Slope Formula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304800" y="1447800"/>
            <a:ext cx="835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Find the slope of the line that contains (2, 5) and (8, 1).</a:t>
            </a:r>
          </a:p>
        </p:txBody>
      </p:sp>
      <p:pic>
        <p:nvPicPr>
          <p:cNvPr id="158727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267075"/>
            <a:ext cx="9715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8728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700" y="4038600"/>
            <a:ext cx="6858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8729" name="Picture 9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91075"/>
            <a:ext cx="7239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11"/>
          <p:cNvSpPr txBox="1">
            <a:spLocks noChangeArrowheads="1"/>
          </p:cNvSpPr>
          <p:nvPr/>
        </p:nvSpPr>
        <p:spPr bwMode="auto">
          <a:xfrm>
            <a:off x="3413125" y="2479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b="0"/>
          </a:p>
        </p:txBody>
      </p:sp>
      <p:sp>
        <p:nvSpPr>
          <p:cNvPr id="158732" name="Text Box 12"/>
          <p:cNvSpPr txBox="1">
            <a:spLocks noChangeArrowheads="1"/>
          </p:cNvSpPr>
          <p:nvPr/>
        </p:nvSpPr>
        <p:spPr bwMode="auto">
          <a:xfrm>
            <a:off x="3108325" y="2563813"/>
            <a:ext cx="3235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sp>
        <p:nvSpPr>
          <p:cNvPr id="158733" name="Text Box 13"/>
          <p:cNvSpPr txBox="1">
            <a:spLocks noChangeArrowheads="1"/>
          </p:cNvSpPr>
          <p:nvPr/>
        </p:nvSpPr>
        <p:spPr bwMode="auto">
          <a:xfrm>
            <a:off x="3108325" y="3276600"/>
            <a:ext cx="46609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Substitute (2, 5) for (x</a:t>
            </a:r>
            <a:r>
              <a:rPr 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) and (8, 1) for 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.                             </a:t>
            </a:r>
          </a:p>
        </p:txBody>
      </p:sp>
      <p:sp>
        <p:nvSpPr>
          <p:cNvPr id="158738" name="Text Box 18"/>
          <p:cNvSpPr txBox="1">
            <a:spLocks noChangeArrowheads="1"/>
          </p:cNvSpPr>
          <p:nvPr/>
        </p:nvSpPr>
        <p:spPr bwMode="auto">
          <a:xfrm>
            <a:off x="3108325" y="48006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Simplify.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457200" y="5410200"/>
            <a:ext cx="8077200" cy="1066800"/>
            <a:chOff x="288" y="3408"/>
            <a:chExt cx="5088" cy="672"/>
          </a:xfrm>
        </p:grpSpPr>
        <p:sp>
          <p:nvSpPr>
            <p:cNvPr id="7181" name="Text Box 19"/>
            <p:cNvSpPr txBox="1">
              <a:spLocks noChangeArrowheads="1"/>
            </p:cNvSpPr>
            <p:nvPr/>
          </p:nvSpPr>
          <p:spPr bwMode="auto">
            <a:xfrm>
              <a:off x="288" y="3408"/>
              <a:ext cx="50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 i="0"/>
                <a:t>The slope of the line that contains (2, 5) and (8, 1)</a:t>
              </a:r>
            </a:p>
          </p:txBody>
        </p:sp>
        <p:sp>
          <p:nvSpPr>
            <p:cNvPr id="7182" name="Text Box 20"/>
            <p:cNvSpPr txBox="1">
              <a:spLocks noChangeArrowheads="1"/>
            </p:cNvSpPr>
            <p:nvPr/>
          </p:nvSpPr>
          <p:spPr bwMode="auto">
            <a:xfrm>
              <a:off x="320" y="3696"/>
              <a:ext cx="7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 i="0"/>
                <a:t>is      .</a:t>
              </a:r>
            </a:p>
          </p:txBody>
        </p:sp>
        <p:pic>
          <p:nvPicPr>
            <p:cNvPr id="7183" name="Picture 23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3636"/>
              <a:ext cx="366" cy="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8746" name="Picture 26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36220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8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8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8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8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8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58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5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32" grpId="0"/>
      <p:bldP spid="158733" grpId="0"/>
      <p:bldP spid="1587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304800" y="1371600"/>
            <a:ext cx="835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Find the slope of the line that contains (–2, –2) and (7, –2).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1a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6" name="Text Box 10"/>
          <p:cNvSpPr txBox="1">
            <a:spLocks noChangeArrowheads="1"/>
          </p:cNvSpPr>
          <p:nvPr/>
        </p:nvSpPr>
        <p:spPr bwMode="auto">
          <a:xfrm>
            <a:off x="3413125" y="2479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b="0"/>
          </a:p>
        </p:txBody>
      </p:sp>
      <p:sp>
        <p:nvSpPr>
          <p:cNvPr id="159755" name="Text Box 11"/>
          <p:cNvSpPr txBox="1">
            <a:spLocks noChangeArrowheads="1"/>
          </p:cNvSpPr>
          <p:nvPr/>
        </p:nvSpPr>
        <p:spPr bwMode="auto">
          <a:xfrm>
            <a:off x="3108325" y="2438400"/>
            <a:ext cx="3235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sp>
        <p:nvSpPr>
          <p:cNvPr id="159757" name="Text Box 13"/>
          <p:cNvSpPr txBox="1">
            <a:spLocks noChangeArrowheads="1"/>
          </p:cNvSpPr>
          <p:nvPr/>
        </p:nvSpPr>
        <p:spPr bwMode="auto">
          <a:xfrm>
            <a:off x="3108325" y="3200400"/>
            <a:ext cx="5181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Substitute (–2, </a:t>
            </a:r>
            <a:r>
              <a:rPr lang="en-US" b="0">
                <a:solidFill>
                  <a:srgbClr val="3333FF"/>
                </a:solidFill>
              </a:rPr>
              <a:t>–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2)  for (x</a:t>
            </a:r>
            <a:r>
              <a:rPr 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) and (7, –2) for 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sp>
        <p:nvSpPr>
          <p:cNvPr id="159760" name="Text Box 16"/>
          <p:cNvSpPr txBox="1">
            <a:spLocks noChangeArrowheads="1"/>
          </p:cNvSpPr>
          <p:nvPr/>
        </p:nvSpPr>
        <p:spPr bwMode="auto">
          <a:xfrm>
            <a:off x="3108325" y="42672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Simplify.</a:t>
            </a:r>
          </a:p>
        </p:txBody>
      </p:sp>
      <p:sp>
        <p:nvSpPr>
          <p:cNvPr id="159762" name="Text Box 18"/>
          <p:cNvSpPr txBox="1">
            <a:spLocks noChangeArrowheads="1"/>
          </p:cNvSpPr>
          <p:nvPr/>
        </p:nvSpPr>
        <p:spPr bwMode="auto">
          <a:xfrm>
            <a:off x="457200" y="5410200"/>
            <a:ext cx="7635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 i="0"/>
              <a:t>The slope of the line that contains (–2, –2) and (7, –2) is 0.</a:t>
            </a:r>
          </a:p>
        </p:txBody>
      </p:sp>
      <p:sp>
        <p:nvSpPr>
          <p:cNvPr id="159767" name="Text Box 23"/>
          <p:cNvSpPr txBox="1">
            <a:spLocks noChangeArrowheads="1"/>
          </p:cNvSpPr>
          <p:nvPr/>
        </p:nvSpPr>
        <p:spPr bwMode="auto">
          <a:xfrm>
            <a:off x="762000" y="4953000"/>
            <a:ext cx="735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/>
              <a:t>= </a:t>
            </a:r>
            <a:r>
              <a:rPr lang="en-US" b="0" i="0"/>
              <a:t>0</a:t>
            </a:r>
            <a:endParaRPr lang="en-US" b="0"/>
          </a:p>
        </p:txBody>
      </p:sp>
      <p:pic>
        <p:nvPicPr>
          <p:cNvPr id="159771" name="Picture 2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30505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9773" name="Picture 29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200400"/>
            <a:ext cx="16383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9774" name="Picture 3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114800"/>
            <a:ext cx="5334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9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9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9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9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9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9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9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59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59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59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9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9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55" grpId="0"/>
      <p:bldP spid="159757" grpId="0"/>
      <p:bldP spid="159760" grpId="0"/>
      <p:bldP spid="159762" grpId="0"/>
      <p:bldP spid="1597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04800" y="1371600"/>
            <a:ext cx="835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i="0"/>
              <a:t>Find the slope of the line that contains (5, –7) and (6, –4).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1b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3413125" y="24796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b="0"/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3108325" y="2438400"/>
            <a:ext cx="3235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sp>
        <p:nvSpPr>
          <p:cNvPr id="160776" name="Text Box 8"/>
          <p:cNvSpPr txBox="1">
            <a:spLocks noChangeArrowheads="1"/>
          </p:cNvSpPr>
          <p:nvPr/>
        </p:nvSpPr>
        <p:spPr bwMode="auto">
          <a:xfrm>
            <a:off x="3108325" y="3048000"/>
            <a:ext cx="4953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Substitute (5, –7)  for (x</a:t>
            </a:r>
            <a:r>
              <a:rPr 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, y</a:t>
            </a:r>
            <a:r>
              <a:rPr lang="en-US" b="0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) and (6, –4) for 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(x</a:t>
            </a:r>
            <a:r>
              <a:rPr 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, y</a:t>
            </a:r>
            <a:r>
              <a:rPr lang="en-US" b="0" baseline="-25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. </a:t>
            </a:r>
          </a:p>
        </p:txBody>
      </p:sp>
      <p:sp>
        <p:nvSpPr>
          <p:cNvPr id="160779" name="Text Box 11"/>
          <p:cNvSpPr txBox="1">
            <a:spLocks noChangeArrowheads="1"/>
          </p:cNvSpPr>
          <p:nvPr/>
        </p:nvSpPr>
        <p:spPr bwMode="auto">
          <a:xfrm>
            <a:off x="3108325" y="39624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Simplify.</a:t>
            </a:r>
          </a:p>
        </p:txBody>
      </p:sp>
      <p:sp>
        <p:nvSpPr>
          <p:cNvPr id="160780" name="Text Box 12"/>
          <p:cNvSpPr txBox="1">
            <a:spLocks noChangeArrowheads="1"/>
          </p:cNvSpPr>
          <p:nvPr/>
        </p:nvSpPr>
        <p:spPr bwMode="auto">
          <a:xfrm>
            <a:off x="457200" y="5410200"/>
            <a:ext cx="7635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 i="0"/>
              <a:t>The slope of the line that contains (5, –7) and (6, –4) is 3.</a:t>
            </a:r>
          </a:p>
        </p:txBody>
      </p:sp>
      <p:sp>
        <p:nvSpPr>
          <p:cNvPr id="160783" name="Text Box 15"/>
          <p:cNvSpPr txBox="1">
            <a:spLocks noChangeArrowheads="1"/>
          </p:cNvSpPr>
          <p:nvPr/>
        </p:nvSpPr>
        <p:spPr bwMode="auto">
          <a:xfrm>
            <a:off x="812800" y="4679950"/>
            <a:ext cx="735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/>
              <a:t>= </a:t>
            </a:r>
            <a:r>
              <a:rPr lang="en-US" b="0" i="0"/>
              <a:t>3</a:t>
            </a:r>
            <a:endParaRPr lang="en-US" b="0"/>
          </a:p>
        </p:txBody>
      </p:sp>
      <p:pic>
        <p:nvPicPr>
          <p:cNvPr id="160784" name="Picture 1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181350"/>
            <a:ext cx="15621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0785" name="Picture 1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3886200"/>
            <a:ext cx="4762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0788" name="Picture 2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0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0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0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60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0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0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6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4" grpId="0"/>
      <p:bldP spid="160776" grpId="0"/>
      <p:bldP spid="160779" grpId="0"/>
      <p:bldP spid="160780" grpId="0"/>
      <p:bldP spid="1607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304800" y="1219200"/>
            <a:ext cx="83597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15000"/>
              </a:lnSpc>
            </a:pPr>
            <a:r>
              <a:rPr lang="en-US" i="0"/>
              <a:t>Find the slope of the line that contains           and 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b="0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1c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1800" name="Text Box 8"/>
          <p:cNvSpPr txBox="1">
            <a:spLocks noChangeArrowheads="1"/>
          </p:cNvSpPr>
          <p:nvPr/>
        </p:nvSpPr>
        <p:spPr bwMode="auto">
          <a:xfrm>
            <a:off x="4410075" y="2667000"/>
            <a:ext cx="3235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b="0">
                <a:solidFill>
                  <a:srgbClr val="3333FF"/>
                </a:solidFill>
                <a:latin typeface="Arial" charset="0"/>
                <a:cs typeface="Arial" charset="0"/>
              </a:rPr>
              <a:t>Use the slope formula.</a:t>
            </a:r>
          </a:p>
        </p:txBody>
      </p:sp>
      <p:pic>
        <p:nvPicPr>
          <p:cNvPr id="10245" name="Picture 2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0" y="1143000"/>
            <a:ext cx="9144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2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19250"/>
            <a:ext cx="10096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4410075" y="3429000"/>
            <a:ext cx="4495800" cy="1657350"/>
            <a:chOff x="2784" y="2160"/>
            <a:chExt cx="2832" cy="1044"/>
          </a:xfrm>
        </p:grpSpPr>
        <p:sp>
          <p:nvSpPr>
            <p:cNvPr id="10256" name="Text Box 10"/>
            <p:cNvSpPr txBox="1">
              <a:spLocks noChangeArrowheads="1"/>
            </p:cNvSpPr>
            <p:nvPr/>
          </p:nvSpPr>
          <p:spPr bwMode="auto">
            <a:xfrm>
              <a:off x="2784" y="2180"/>
              <a:ext cx="2832" cy="10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9250" indent="-3492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140000"/>
                </a:lnSpc>
              </a:pPr>
              <a:r>
                <a:rPr 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Substitute             for (x</a:t>
              </a:r>
              <a:r>
                <a:rPr lang="en-US" b="0" baseline="-25000">
                  <a:solidFill>
                    <a:srgbClr val="3333FF"/>
                  </a:solidFill>
                  <a:latin typeface="Arial" charset="0"/>
                  <a:cs typeface="Arial" charset="0"/>
                </a:rPr>
                <a:t>1</a:t>
              </a:r>
              <a:r>
                <a:rPr 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, y</a:t>
              </a:r>
              <a:r>
                <a:rPr lang="en-US" b="0" baseline="-25000">
                  <a:solidFill>
                    <a:srgbClr val="3333FF"/>
                  </a:solidFill>
                  <a:latin typeface="Arial" charset="0"/>
                  <a:cs typeface="Arial" charset="0"/>
                </a:rPr>
                <a:t>1</a:t>
              </a:r>
              <a:r>
                <a:rPr 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) and            for </a:t>
              </a:r>
              <a:r>
                <a:rPr lang="en-US" b="0">
                  <a:solidFill>
                    <a:srgbClr val="3333FF"/>
                  </a:solidFill>
                  <a:latin typeface="Arial" charset="0"/>
                </a:rPr>
                <a:t>(x</a:t>
              </a:r>
              <a:r>
                <a:rPr lang="en-US" b="0" baseline="-25000">
                  <a:solidFill>
                    <a:srgbClr val="3333FF"/>
                  </a:solidFill>
                  <a:latin typeface="Arial" charset="0"/>
                </a:rPr>
                <a:t>2</a:t>
              </a:r>
              <a:r>
                <a:rPr lang="en-US" b="0">
                  <a:solidFill>
                    <a:srgbClr val="3333FF"/>
                  </a:solidFill>
                  <a:latin typeface="Arial" charset="0"/>
                </a:rPr>
                <a:t>, y</a:t>
              </a:r>
              <a:r>
                <a:rPr lang="en-US" b="0" baseline="-25000">
                  <a:solidFill>
                    <a:srgbClr val="3333FF"/>
                  </a:solidFill>
                  <a:latin typeface="Arial" charset="0"/>
                </a:rPr>
                <a:t>2</a:t>
              </a:r>
              <a:r>
                <a:rPr lang="en-US" b="0">
                  <a:solidFill>
                    <a:srgbClr val="3333FF"/>
                  </a:solidFill>
                  <a:latin typeface="Arial" charset="0"/>
                </a:rPr>
                <a:t>)</a:t>
              </a:r>
              <a:r>
                <a:rPr lang="en-US" b="0">
                  <a:solidFill>
                    <a:srgbClr val="3333FF"/>
                  </a:solidFill>
                  <a:latin typeface="Arial" charset="0"/>
                  <a:cs typeface="Arial" charset="0"/>
                </a:rPr>
                <a:t> and simplify.                             </a:t>
              </a:r>
            </a:p>
          </p:txBody>
        </p:sp>
        <p:pic>
          <p:nvPicPr>
            <p:cNvPr id="10257" name="Picture 29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0" y="2160"/>
              <a:ext cx="54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8" name="Picture 31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0" y="2544"/>
              <a:ext cx="53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379413" y="5181600"/>
            <a:ext cx="7635875" cy="1200150"/>
            <a:chOff x="470" y="3264"/>
            <a:chExt cx="4810" cy="756"/>
          </a:xfrm>
        </p:grpSpPr>
        <p:sp>
          <p:nvSpPr>
            <p:cNvPr id="10251" name="Text Box 14"/>
            <p:cNvSpPr txBox="1">
              <a:spLocks noChangeArrowheads="1"/>
            </p:cNvSpPr>
            <p:nvPr/>
          </p:nvSpPr>
          <p:spPr bwMode="auto">
            <a:xfrm>
              <a:off x="470" y="3264"/>
              <a:ext cx="4810" cy="6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1196975" indent="-1196975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lang="en-US" b="0" i="0"/>
                <a:t>The slope of the line that contains           and    is 2.</a:t>
              </a:r>
            </a:p>
          </p:txBody>
        </p:sp>
        <p:pic>
          <p:nvPicPr>
            <p:cNvPr id="10252" name="Picture 33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12" y="3276"/>
              <a:ext cx="576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3" name="Picture 34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3552"/>
              <a:ext cx="636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4" name="Text Box 35"/>
            <p:cNvSpPr txBox="1">
              <a:spLocks noChangeArrowheads="1"/>
            </p:cNvSpPr>
            <p:nvPr/>
          </p:nvSpPr>
          <p:spPr bwMode="auto">
            <a:xfrm>
              <a:off x="1142" y="3620"/>
              <a:ext cx="1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b="0"/>
                <a:t> </a:t>
              </a:r>
            </a:p>
          </p:txBody>
        </p:sp>
        <p:sp>
          <p:nvSpPr>
            <p:cNvPr id="10255" name="Rectangle 36"/>
            <p:cNvSpPr>
              <a:spLocks noChangeArrowheads="1"/>
            </p:cNvSpPr>
            <p:nvPr/>
          </p:nvSpPr>
          <p:spPr bwMode="auto">
            <a:xfrm>
              <a:off x="1152" y="3648"/>
              <a:ext cx="48" cy="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pic>
        <p:nvPicPr>
          <p:cNvPr id="161832" name="Picture 40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00" y="2533650"/>
            <a:ext cx="17335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1839" name="Picture 47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429000"/>
            <a:ext cx="325755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1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1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1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1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1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0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7072</TotalTime>
  <Words>1506</Words>
  <Application>Microsoft Office PowerPoint</Application>
  <PresentationFormat>On-screen Show (4:3)</PresentationFormat>
  <Paragraphs>154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Verdana</vt:lpstr>
      <vt:lpstr>Arial</vt:lpstr>
      <vt:lpstr>Times New Roman</vt:lpstr>
      <vt:lpstr>Arial Black</vt:lpstr>
      <vt:lpstr>Symbol</vt:lpstr>
      <vt:lpstr>Arial MT Bl</vt:lpstr>
      <vt:lpstr>Default Design</vt:lpstr>
      <vt:lpstr>Adobe Photoshop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198</cp:revision>
  <cp:lastPrinted>2002-10-02T17:02:09Z</cp:lastPrinted>
  <dcterms:created xsi:type="dcterms:W3CDTF">2002-04-04T21:42:53Z</dcterms:created>
  <dcterms:modified xsi:type="dcterms:W3CDTF">2013-10-16T11:31:24Z</dcterms:modified>
</cp:coreProperties>
</file>