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478" r:id="rId2"/>
    <p:sldId id="292" r:id="rId3"/>
    <p:sldId id="480" r:id="rId4"/>
    <p:sldId id="479" r:id="rId5"/>
    <p:sldId id="481" r:id="rId6"/>
    <p:sldId id="482" r:id="rId7"/>
    <p:sldId id="483" r:id="rId8"/>
    <p:sldId id="484" r:id="rId9"/>
    <p:sldId id="511" r:id="rId10"/>
    <p:sldId id="485" r:id="rId11"/>
    <p:sldId id="487" r:id="rId12"/>
    <p:sldId id="488" r:id="rId13"/>
    <p:sldId id="512" r:id="rId14"/>
    <p:sldId id="489" r:id="rId15"/>
    <p:sldId id="490" r:id="rId16"/>
    <p:sldId id="491" r:id="rId17"/>
    <p:sldId id="515" r:id="rId18"/>
    <p:sldId id="494" r:id="rId19"/>
    <p:sldId id="514" r:id="rId20"/>
    <p:sldId id="495" r:id="rId21"/>
    <p:sldId id="496" r:id="rId22"/>
    <p:sldId id="513" r:id="rId23"/>
    <p:sldId id="497" r:id="rId24"/>
    <p:sldId id="499" r:id="rId25"/>
    <p:sldId id="501" r:id="rId26"/>
    <p:sldId id="502" r:id="rId27"/>
    <p:sldId id="503" r:id="rId28"/>
    <p:sldId id="504" r:id="rId29"/>
    <p:sldId id="500" r:id="rId30"/>
    <p:sldId id="505" r:id="rId31"/>
    <p:sldId id="506" r:id="rId32"/>
    <p:sldId id="507" r:id="rId33"/>
    <p:sldId id="508" r:id="rId34"/>
    <p:sldId id="516" r:id="rId35"/>
    <p:sldId id="509" r:id="rId36"/>
    <p:sldId id="517" r:id="rId37"/>
    <p:sldId id="510" r:id="rId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66FF99"/>
    <a:srgbClr val="CCECFF"/>
    <a:srgbClr val="FF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224" y="-858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Verdana" charset="0"/>
              </a:defRPr>
            </a:lvl1pPr>
          </a:lstStyle>
          <a:p>
            <a:pPr>
              <a:defRPr/>
            </a:pPr>
            <a:fld id="{4B6AE619-2496-4CDB-8577-249DC7B160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72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8B4B0EB1-F7E8-4813-996A-02D634DADC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102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3A32B-7596-410D-9FE8-B793130C0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86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C7CB3-3A26-475B-B2E0-0344BC689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2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D5E4A-11AF-4467-AF12-CE0D8F403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27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938BC-0AF1-4830-B911-B5BE382D8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609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07279-B224-47D5-841F-EDD9264D79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84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E734F-08D6-485B-9441-1716E3741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504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C09F-03C3-4E1C-B027-450670694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638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0BEFC-4CFF-4144-AFEE-7084D87BE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34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5EBA1-915D-45B3-8B8B-7A19AD927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1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3303A-721D-4D29-A416-305C9023C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721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97BA9-D9DE-4A8B-96D6-CE991F0AF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944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charset="0"/>
              </a:defRPr>
            </a:lvl1pPr>
          </a:lstStyle>
          <a:p>
            <a:pPr>
              <a:defRPr/>
            </a:pPr>
            <a:fld id="{9319A010-280F-44E8-9D87-A5D7B43DED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9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6375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10"/>
          <p:cNvSpPr txBox="1">
            <a:spLocks noChangeArrowheads="1"/>
          </p:cNvSpPr>
          <p:nvPr userDrawn="1"/>
        </p:nvSpPr>
        <p:spPr bwMode="auto">
          <a:xfrm>
            <a:off x="0" y="6559550"/>
            <a:ext cx="26495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sz="1400" b="1" smtClean="0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1588"/>
            <a:ext cx="9144000" cy="6856412"/>
            <a:chOff x="0" y="1"/>
            <a:chExt cx="5760" cy="4319"/>
          </a:xfrm>
        </p:grpSpPr>
        <p:pic>
          <p:nvPicPr>
            <p:cNvPr id="1035" name="Picture 8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"/>
              <a:ext cx="5760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2"/>
          <p:cNvSpPr txBox="1">
            <a:spLocks noChangeArrowheads="1"/>
          </p:cNvSpPr>
          <p:nvPr userDrawn="1"/>
        </p:nvSpPr>
        <p:spPr bwMode="auto">
          <a:xfrm>
            <a:off x="1190625" y="76200"/>
            <a:ext cx="795337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65000"/>
              </a:lnSpc>
              <a:spcBef>
                <a:spcPct val="15000"/>
              </a:spcBef>
              <a:defRPr/>
            </a:pPr>
            <a:r>
              <a:rPr lang="en-US" sz="2800" dirty="0" smtClean="0">
                <a:solidFill>
                  <a:schemeClr val="bg1"/>
                </a:solidFill>
                <a:latin typeface="Arial Black" pitchFamily="34" charset="0"/>
              </a:rPr>
              <a:t>Slopes of Parallel and Perpendicular</a:t>
            </a:r>
          </a:p>
          <a:p>
            <a:pPr>
              <a:lnSpc>
                <a:spcPct val="65000"/>
              </a:lnSpc>
              <a:spcBef>
                <a:spcPct val="15000"/>
              </a:spcBef>
              <a:defRPr/>
            </a:pPr>
            <a:r>
              <a:rPr lang="en-US" sz="2800" dirty="0" smtClean="0">
                <a:solidFill>
                  <a:schemeClr val="bg1"/>
                </a:solidFill>
                <a:latin typeface="Arial Black" pitchFamily="34" charset="0"/>
              </a:rPr>
              <a:t> Lines</a:t>
            </a:r>
            <a:endParaRPr lang="en-US" sz="2800" dirty="0" smtClean="0">
              <a:latin typeface="Arial Black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4.png"/><Relationship Id="rId4" Type="http://schemas.openxmlformats.org/officeDocument/2006/relationships/image" Target="../media/image4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9.png"/><Relationship Id="rId4" Type="http://schemas.openxmlformats.org/officeDocument/2006/relationships/image" Target="../media/image4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5" Type="http://schemas.openxmlformats.org/officeDocument/2006/relationships/image" Target="../media/image76.png"/><Relationship Id="rId4" Type="http://schemas.openxmlformats.org/officeDocument/2006/relationships/image" Target="../media/image7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0.png"/><Relationship Id="rId4" Type="http://schemas.openxmlformats.org/officeDocument/2006/relationships/image" Target="../media/image79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4.png"/><Relationship Id="rId4" Type="http://schemas.openxmlformats.org/officeDocument/2006/relationships/image" Target="../media/image83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8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-3175"/>
            <a:ext cx="9144000" cy="6861175"/>
            <a:chOff x="0" y="0"/>
            <a:chExt cx="5760" cy="4322"/>
          </a:xfrm>
        </p:grpSpPr>
        <p:pic>
          <p:nvPicPr>
            <p:cNvPr id="2056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Text Box 4"/>
            <p:cNvSpPr txBox="1">
              <a:spLocks noChangeArrowheads="1"/>
            </p:cNvSpPr>
            <p:nvPr/>
          </p:nvSpPr>
          <p:spPr bwMode="auto">
            <a:xfrm>
              <a:off x="441" y="201"/>
              <a:ext cx="1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800">
                <a:latin typeface="Arial" charset="0"/>
              </a:endParaRPr>
            </a:p>
          </p:txBody>
        </p:sp>
        <p:sp>
          <p:nvSpPr>
            <p:cNvPr id="2058" name="Text Box 5"/>
            <p:cNvSpPr txBox="1">
              <a:spLocks noChangeArrowheads="1"/>
            </p:cNvSpPr>
            <p:nvPr/>
          </p:nvSpPr>
          <p:spPr bwMode="auto">
            <a:xfrm>
              <a:off x="910" y="1"/>
              <a:ext cx="4706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3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Arial Black" pitchFamily="34" charset="0"/>
                </a:rPr>
                <a:t>Slopes of Parallel and </a:t>
              </a:r>
            </a:p>
            <a:p>
              <a:pPr>
                <a:lnSpc>
                  <a:spcPct val="80000"/>
                </a:lnSpc>
                <a:spcBef>
                  <a:spcPct val="3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Arial Black" pitchFamily="34" charset="0"/>
                </a:rPr>
                <a:t>Perpendicular Lines</a:t>
              </a:r>
            </a:p>
          </p:txBody>
        </p:sp>
        <p:sp>
          <p:nvSpPr>
            <p:cNvPr id="2059" name="Text Box 6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1400" b="1">
                  <a:solidFill>
                    <a:schemeClr val="bg1"/>
                  </a:solidFill>
                </a:rPr>
                <a:t>Holt Algebra 1</a:t>
              </a:r>
            </a:p>
          </p:txBody>
        </p:sp>
      </p:grpSp>
      <p:sp>
        <p:nvSpPr>
          <p:cNvPr id="276487" name="Text Box 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90775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Warm Up</a:t>
            </a:r>
          </a:p>
        </p:txBody>
      </p:sp>
      <p:sp>
        <p:nvSpPr>
          <p:cNvPr id="276488" name="Text Box 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25775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Lesson Presentation</a:t>
            </a:r>
          </a:p>
        </p:txBody>
      </p:sp>
      <p:sp>
        <p:nvSpPr>
          <p:cNvPr id="276489" name="Text Box 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71888" y="3633788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Lesson Quiz</a:t>
            </a:r>
          </a:p>
        </p:txBody>
      </p:sp>
      <p:pic>
        <p:nvPicPr>
          <p:cNvPr id="2054" name="Picture 11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12"/>
          <p:cNvSpPr txBox="1">
            <a:spLocks noChangeArrowheads="1"/>
          </p:cNvSpPr>
          <p:nvPr/>
        </p:nvSpPr>
        <p:spPr bwMode="auto">
          <a:xfrm>
            <a:off x="76200" y="6553200"/>
            <a:ext cx="2971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1B Continued</a:t>
            </a:r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669925" y="21018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endParaRPr lang="en-US" altLang="en-US" i="1"/>
          </a:p>
        </p:txBody>
      </p:sp>
      <p:sp>
        <p:nvSpPr>
          <p:cNvPr id="283655" name="Text Box 7"/>
          <p:cNvSpPr txBox="1">
            <a:spLocks noChangeArrowheads="1"/>
          </p:cNvSpPr>
          <p:nvPr/>
        </p:nvSpPr>
        <p:spPr bwMode="auto">
          <a:xfrm>
            <a:off x="304800" y="2222500"/>
            <a:ext cx="5486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The lines described by </a:t>
            </a:r>
            <a:r>
              <a:rPr lang="en-US" altLang="en-US" i="1">
                <a:solidFill>
                  <a:srgbClr val="FF0066"/>
                </a:solidFill>
              </a:rPr>
              <a:t>y =</a:t>
            </a:r>
            <a:r>
              <a:rPr lang="en-US" altLang="en-US">
                <a:solidFill>
                  <a:srgbClr val="FF0066"/>
                </a:solidFill>
              </a:rPr>
              <a:t> 2</a:t>
            </a:r>
            <a:r>
              <a:rPr lang="en-US" altLang="en-US" i="1">
                <a:solidFill>
                  <a:srgbClr val="FF0066"/>
                </a:solidFill>
              </a:rPr>
              <a:t>x </a:t>
            </a:r>
            <a:r>
              <a:rPr lang="en-US" altLang="en-US">
                <a:solidFill>
                  <a:srgbClr val="FF0066"/>
                </a:solidFill>
              </a:rPr>
              <a:t>– 3</a:t>
            </a:r>
            <a:r>
              <a:rPr lang="en-US" altLang="en-US"/>
              <a:t> </a:t>
            </a:r>
          </a:p>
          <a:p>
            <a:pPr>
              <a:spcBef>
                <a:spcPct val="0"/>
              </a:spcBef>
            </a:pPr>
            <a:r>
              <a:rPr lang="en-US" altLang="en-US"/>
              <a:t>and </a:t>
            </a:r>
            <a:r>
              <a:rPr lang="en-US" altLang="en-US" i="1">
                <a:solidFill>
                  <a:srgbClr val="800080"/>
                </a:solidFill>
              </a:rPr>
              <a:t>y +</a:t>
            </a:r>
            <a:r>
              <a:rPr lang="en-US" altLang="en-US">
                <a:solidFill>
                  <a:srgbClr val="800080"/>
                </a:solidFill>
              </a:rPr>
              <a:t> 1 = 3(</a:t>
            </a:r>
            <a:r>
              <a:rPr lang="en-US" altLang="en-US" i="1">
                <a:solidFill>
                  <a:srgbClr val="800080"/>
                </a:solidFill>
              </a:rPr>
              <a:t>x</a:t>
            </a:r>
            <a:r>
              <a:rPr lang="en-US" altLang="en-US">
                <a:solidFill>
                  <a:srgbClr val="800080"/>
                </a:solidFill>
              </a:rPr>
              <a:t> – 3)</a:t>
            </a:r>
            <a:r>
              <a:rPr lang="en-US" altLang="en-US"/>
              <a:t> are not parallel with any of the lines. </a:t>
            </a:r>
          </a:p>
        </p:txBody>
      </p:sp>
      <p:grpSp>
        <p:nvGrpSpPr>
          <p:cNvPr id="11269" name="Group 80"/>
          <p:cNvGrpSpPr>
            <a:grpSpLocks/>
          </p:cNvGrpSpPr>
          <p:nvPr/>
        </p:nvGrpSpPr>
        <p:grpSpPr bwMode="auto">
          <a:xfrm>
            <a:off x="5029200" y="1536700"/>
            <a:ext cx="3919538" cy="4267200"/>
            <a:chOff x="3168" y="864"/>
            <a:chExt cx="2469" cy="2688"/>
          </a:xfrm>
        </p:grpSpPr>
        <p:pic>
          <p:nvPicPr>
            <p:cNvPr id="11275" name="Picture 64" descr="a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4" y="1488"/>
              <a:ext cx="1800" cy="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276" name="Group 65"/>
            <p:cNvGrpSpPr>
              <a:grpSpLocks/>
            </p:cNvGrpSpPr>
            <p:nvPr/>
          </p:nvGrpSpPr>
          <p:grpSpPr bwMode="auto">
            <a:xfrm>
              <a:off x="3168" y="2304"/>
              <a:ext cx="796" cy="243"/>
              <a:chOff x="3110" y="2772"/>
              <a:chExt cx="796" cy="243"/>
            </a:xfrm>
          </p:grpSpPr>
          <p:sp>
            <p:nvSpPr>
              <p:cNvPr id="11286" name="AutoShape 66"/>
              <p:cNvSpPr>
                <a:spLocks noChangeArrowheads="1"/>
              </p:cNvSpPr>
              <p:nvPr/>
            </p:nvSpPr>
            <p:spPr bwMode="auto">
              <a:xfrm>
                <a:off x="3111" y="2775"/>
                <a:ext cx="768" cy="240"/>
              </a:xfrm>
              <a:prstGeom prst="wedgeRectCallout">
                <a:avLst>
                  <a:gd name="adj1" fmla="val 62889"/>
                  <a:gd name="adj2" fmla="val 10375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1600" b="1"/>
              </a:p>
            </p:txBody>
          </p:sp>
          <p:sp>
            <p:nvSpPr>
              <p:cNvPr id="11287" name="Text Box 67"/>
              <p:cNvSpPr txBox="1">
                <a:spLocks noChangeArrowheads="1"/>
              </p:cNvSpPr>
              <p:nvPr/>
            </p:nvSpPr>
            <p:spPr bwMode="auto">
              <a:xfrm>
                <a:off x="3110" y="2772"/>
                <a:ext cx="79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1600" i="1">
                    <a:solidFill>
                      <a:srgbClr val="FF0066"/>
                    </a:solidFill>
                  </a:rPr>
                  <a:t>y = </a:t>
                </a:r>
                <a:r>
                  <a:rPr lang="en-US" altLang="en-US" sz="1600">
                    <a:solidFill>
                      <a:srgbClr val="FF0066"/>
                    </a:solidFill>
                  </a:rPr>
                  <a:t>2</a:t>
                </a:r>
                <a:r>
                  <a:rPr lang="en-US" altLang="en-US" sz="1600" i="1">
                    <a:solidFill>
                      <a:srgbClr val="FF0066"/>
                    </a:solidFill>
                  </a:rPr>
                  <a:t>x</a:t>
                </a:r>
                <a:r>
                  <a:rPr lang="en-US" altLang="en-US" sz="1600">
                    <a:solidFill>
                      <a:srgbClr val="FF0066"/>
                    </a:solidFill>
                  </a:rPr>
                  <a:t> – 3</a:t>
                </a:r>
                <a:endParaRPr lang="en-US" altLang="en-US" sz="1600" i="1">
                  <a:solidFill>
                    <a:srgbClr val="FF0066"/>
                  </a:solidFill>
                </a:endParaRPr>
              </a:p>
            </p:txBody>
          </p:sp>
        </p:grpSp>
        <p:grpSp>
          <p:nvGrpSpPr>
            <p:cNvPr id="11277" name="Group 68"/>
            <p:cNvGrpSpPr>
              <a:grpSpLocks/>
            </p:cNvGrpSpPr>
            <p:nvPr/>
          </p:nvGrpSpPr>
          <p:grpSpPr bwMode="auto">
            <a:xfrm>
              <a:off x="4272" y="3312"/>
              <a:ext cx="1248" cy="240"/>
              <a:chOff x="4272" y="3552"/>
              <a:chExt cx="1248" cy="240"/>
            </a:xfrm>
          </p:grpSpPr>
          <p:sp>
            <p:nvSpPr>
              <p:cNvPr id="11284" name="AutoShape 69"/>
              <p:cNvSpPr>
                <a:spLocks noChangeArrowheads="1"/>
              </p:cNvSpPr>
              <p:nvPr/>
            </p:nvSpPr>
            <p:spPr bwMode="auto">
              <a:xfrm>
                <a:off x="4272" y="3552"/>
                <a:ext cx="1248" cy="240"/>
              </a:xfrm>
              <a:prstGeom prst="wedgeRectCallout">
                <a:avLst>
                  <a:gd name="adj1" fmla="val -38620"/>
                  <a:gd name="adj2" fmla="val -263333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1600" b="1"/>
              </a:p>
            </p:txBody>
          </p:sp>
          <p:sp>
            <p:nvSpPr>
              <p:cNvPr id="11285" name="Text Box 70"/>
              <p:cNvSpPr txBox="1">
                <a:spLocks noChangeArrowheads="1"/>
              </p:cNvSpPr>
              <p:nvPr/>
            </p:nvSpPr>
            <p:spPr bwMode="auto">
              <a:xfrm>
                <a:off x="4279" y="3552"/>
                <a:ext cx="118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1600" i="1">
                    <a:solidFill>
                      <a:srgbClr val="800080"/>
                    </a:solidFill>
                  </a:rPr>
                  <a:t>y + </a:t>
                </a:r>
                <a:r>
                  <a:rPr lang="en-US" altLang="en-US" sz="1600">
                    <a:solidFill>
                      <a:srgbClr val="800080"/>
                    </a:solidFill>
                  </a:rPr>
                  <a:t>1 = 3(</a:t>
                </a:r>
                <a:r>
                  <a:rPr lang="en-US" altLang="en-US" sz="1600" i="1">
                    <a:solidFill>
                      <a:srgbClr val="800080"/>
                    </a:solidFill>
                  </a:rPr>
                  <a:t>x</a:t>
                </a:r>
                <a:r>
                  <a:rPr lang="en-US" altLang="en-US" sz="1600">
                    <a:solidFill>
                      <a:srgbClr val="800080"/>
                    </a:solidFill>
                  </a:rPr>
                  <a:t> – 3)</a:t>
                </a:r>
                <a:endParaRPr lang="en-US" altLang="en-US" sz="1600" i="1">
                  <a:solidFill>
                    <a:srgbClr val="800080"/>
                  </a:solidFill>
                </a:endParaRPr>
              </a:p>
            </p:txBody>
          </p:sp>
        </p:grpSp>
        <p:grpSp>
          <p:nvGrpSpPr>
            <p:cNvPr id="11278" name="Group 79"/>
            <p:cNvGrpSpPr>
              <a:grpSpLocks/>
            </p:cNvGrpSpPr>
            <p:nvPr/>
          </p:nvGrpSpPr>
          <p:grpSpPr bwMode="auto">
            <a:xfrm>
              <a:off x="4677" y="2599"/>
              <a:ext cx="960" cy="480"/>
              <a:chOff x="4677" y="2599"/>
              <a:chExt cx="960" cy="480"/>
            </a:xfrm>
          </p:grpSpPr>
          <p:sp>
            <p:nvSpPr>
              <p:cNvPr id="11282" name="AutoShape 58"/>
              <p:cNvSpPr>
                <a:spLocks noChangeArrowheads="1"/>
              </p:cNvSpPr>
              <p:nvPr/>
            </p:nvSpPr>
            <p:spPr bwMode="auto">
              <a:xfrm>
                <a:off x="4677" y="2599"/>
                <a:ext cx="960" cy="480"/>
              </a:xfrm>
              <a:prstGeom prst="wedgeRectCallout">
                <a:avLst>
                  <a:gd name="adj1" fmla="val -8227"/>
                  <a:gd name="adj2" fmla="val -105833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1600" b="1"/>
              </a:p>
            </p:txBody>
          </p:sp>
          <p:pic>
            <p:nvPicPr>
              <p:cNvPr id="11283" name="Picture 74" descr="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98" y="2647"/>
                <a:ext cx="912" cy="3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1279" name="Group 76"/>
            <p:cNvGrpSpPr>
              <a:grpSpLocks/>
            </p:cNvGrpSpPr>
            <p:nvPr/>
          </p:nvGrpSpPr>
          <p:grpSpPr bwMode="auto">
            <a:xfrm>
              <a:off x="3984" y="864"/>
              <a:ext cx="960" cy="480"/>
              <a:chOff x="2496" y="-480"/>
              <a:chExt cx="960" cy="480"/>
            </a:xfrm>
          </p:grpSpPr>
          <p:sp>
            <p:nvSpPr>
              <p:cNvPr id="11280" name="AutoShape 55"/>
              <p:cNvSpPr>
                <a:spLocks noChangeArrowheads="1"/>
              </p:cNvSpPr>
              <p:nvPr/>
            </p:nvSpPr>
            <p:spPr bwMode="auto">
              <a:xfrm>
                <a:off x="2496" y="-480"/>
                <a:ext cx="960" cy="480"/>
              </a:xfrm>
              <a:prstGeom prst="wedgeRectCallout">
                <a:avLst>
                  <a:gd name="adj1" fmla="val -46250"/>
                  <a:gd name="adj2" fmla="val 150625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1600" b="1"/>
              </a:p>
            </p:txBody>
          </p:sp>
          <p:pic>
            <p:nvPicPr>
              <p:cNvPr id="11281" name="Picture 75" descr="1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3" y="-432"/>
                <a:ext cx="864" cy="3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7" name="Group 83"/>
          <p:cNvGrpSpPr>
            <a:grpSpLocks/>
          </p:cNvGrpSpPr>
          <p:nvPr/>
        </p:nvGrpSpPr>
        <p:grpSpPr bwMode="auto">
          <a:xfrm>
            <a:off x="304800" y="3746500"/>
            <a:ext cx="4991100" cy="2197100"/>
            <a:chOff x="192" y="2256"/>
            <a:chExt cx="3144" cy="1384"/>
          </a:xfrm>
        </p:grpSpPr>
        <p:pic>
          <p:nvPicPr>
            <p:cNvPr id="11271" name="Picture 11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3220"/>
              <a:ext cx="2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2" name="Picture 44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9" y="2579"/>
              <a:ext cx="1164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3" name="Text Box 61"/>
            <p:cNvSpPr txBox="1">
              <a:spLocks noChangeArrowheads="1"/>
            </p:cNvSpPr>
            <p:nvPr/>
          </p:nvSpPr>
          <p:spPr bwMode="auto">
            <a:xfrm>
              <a:off x="192" y="2256"/>
              <a:ext cx="3144" cy="1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The lines described by            </a:t>
              </a:r>
            </a:p>
            <a:p>
              <a:pPr>
                <a:lnSpc>
                  <a:spcPct val="130000"/>
                </a:lnSpc>
              </a:pPr>
              <a:r>
                <a:rPr lang="en-US" altLang="en-US"/>
                <a:t>                  and </a:t>
              </a:r>
              <a:r>
                <a:rPr lang="en-US" altLang="en-US">
                  <a:solidFill>
                    <a:schemeClr val="accent2"/>
                  </a:solidFill>
                </a:rPr>
                <a:t> </a:t>
              </a:r>
              <a:r>
                <a:rPr lang="en-US" altLang="en-US"/>
                <a:t>        represent parallel lines. They each have the slope     . </a:t>
              </a:r>
            </a:p>
          </p:txBody>
        </p:sp>
        <p:pic>
          <p:nvPicPr>
            <p:cNvPr id="11274" name="Picture 8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2544"/>
              <a:ext cx="1182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3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5701" name="Text Box 5"/>
          <p:cNvSpPr txBox="1">
            <a:spLocks noChangeArrowheads="1"/>
          </p:cNvSpPr>
          <p:nvPr/>
        </p:nvSpPr>
        <p:spPr bwMode="auto">
          <a:xfrm>
            <a:off x="457200" y="4648200"/>
            <a:ext cx="3810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Equations 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>
                <a:solidFill>
                  <a:srgbClr val="FF0000"/>
                </a:solidFill>
              </a:rPr>
              <a:t> = 1</a:t>
            </a:r>
            <a:r>
              <a:rPr lang="en-US" altLang="en-US"/>
              <a:t> and </a:t>
            </a:r>
            <a:r>
              <a:rPr lang="en-US" altLang="en-US" i="1">
                <a:solidFill>
                  <a:srgbClr val="FF0000"/>
                </a:solidFill>
              </a:rPr>
              <a:t>y</a:t>
            </a:r>
            <a:r>
              <a:rPr lang="en-US" altLang="en-US"/>
              <a:t> </a:t>
            </a:r>
            <a:r>
              <a:rPr lang="en-US" altLang="en-US">
                <a:solidFill>
                  <a:srgbClr val="FF0000"/>
                </a:solidFill>
              </a:rPr>
              <a:t>= –4</a:t>
            </a:r>
            <a:r>
              <a:rPr lang="en-US" altLang="en-US"/>
              <a:t> are not parallel.</a:t>
            </a:r>
          </a:p>
        </p:txBody>
      </p:sp>
      <p:sp>
        <p:nvSpPr>
          <p:cNvPr id="285702" name="Text Box 6"/>
          <p:cNvSpPr txBox="1">
            <a:spLocks noChangeArrowheads="1"/>
          </p:cNvSpPr>
          <p:nvPr/>
        </p:nvSpPr>
        <p:spPr bwMode="auto">
          <a:xfrm>
            <a:off x="457200" y="2895600"/>
            <a:ext cx="4343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The lines described by </a:t>
            </a:r>
          </a:p>
          <a:p>
            <a:pPr>
              <a:spcBef>
                <a:spcPct val="0"/>
              </a:spcBef>
            </a:pPr>
            <a:r>
              <a:rPr lang="en-US" altLang="en-US" i="1">
                <a:solidFill>
                  <a:schemeClr val="accent2"/>
                </a:solidFill>
              </a:rPr>
              <a:t>y </a:t>
            </a:r>
            <a:r>
              <a:rPr lang="en-US" altLang="en-US">
                <a:solidFill>
                  <a:schemeClr val="accent2"/>
                </a:solidFill>
              </a:rPr>
              <a:t>= 2</a:t>
            </a:r>
            <a:r>
              <a:rPr lang="en-US" altLang="en-US" i="1">
                <a:solidFill>
                  <a:schemeClr val="accent2"/>
                </a:solidFill>
              </a:rPr>
              <a:t>x </a:t>
            </a:r>
            <a:r>
              <a:rPr lang="en-US" altLang="en-US">
                <a:solidFill>
                  <a:schemeClr val="accent2"/>
                </a:solidFill>
              </a:rPr>
              <a:t>+ 2</a:t>
            </a:r>
            <a:r>
              <a:rPr lang="en-US" altLang="en-US"/>
              <a:t> and </a:t>
            </a:r>
            <a:r>
              <a:rPr lang="en-US" altLang="en-US" i="1">
                <a:solidFill>
                  <a:schemeClr val="accent2"/>
                </a:solidFill>
              </a:rPr>
              <a:t>y </a:t>
            </a:r>
            <a:r>
              <a:rPr lang="en-US" altLang="en-US">
                <a:solidFill>
                  <a:schemeClr val="accent2"/>
                </a:solidFill>
              </a:rPr>
              <a:t>= 2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>
                <a:solidFill>
                  <a:schemeClr val="accent2"/>
                </a:solidFill>
              </a:rPr>
              <a:t> + 1</a:t>
            </a:r>
            <a:r>
              <a:rPr lang="en-US" altLang="en-US"/>
              <a:t> represent parallel lines. They each have slope 2.</a:t>
            </a:r>
          </a:p>
        </p:txBody>
      </p:sp>
      <p:pic>
        <p:nvPicPr>
          <p:cNvPr id="12293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0" y="2476500"/>
            <a:ext cx="415290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5704" name="Line 8"/>
          <p:cNvSpPr>
            <a:spLocks noChangeShapeType="1"/>
          </p:cNvSpPr>
          <p:nvPr/>
        </p:nvSpPr>
        <p:spPr bwMode="auto">
          <a:xfrm flipV="1">
            <a:off x="6029325" y="2838450"/>
            <a:ext cx="1752600" cy="3429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7813675" y="3695700"/>
            <a:ext cx="1301750" cy="457200"/>
            <a:chOff x="4922" y="1776"/>
            <a:chExt cx="820" cy="288"/>
          </a:xfrm>
        </p:grpSpPr>
        <p:sp>
          <p:nvSpPr>
            <p:cNvPr id="12310" name="AutoShape 11"/>
            <p:cNvSpPr>
              <a:spLocks noChangeArrowheads="1"/>
            </p:cNvSpPr>
            <p:nvPr/>
          </p:nvSpPr>
          <p:spPr bwMode="auto">
            <a:xfrm>
              <a:off x="4944" y="1776"/>
              <a:ext cx="768" cy="288"/>
            </a:xfrm>
            <a:prstGeom prst="wedgeRectCallout">
              <a:avLst>
                <a:gd name="adj1" fmla="val -75130"/>
                <a:gd name="adj2" fmla="val -46181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1600" b="1"/>
            </a:p>
          </p:txBody>
        </p:sp>
        <p:sp>
          <p:nvSpPr>
            <p:cNvPr id="12311" name="Text Box 12"/>
            <p:cNvSpPr txBox="1">
              <a:spLocks noChangeArrowheads="1"/>
            </p:cNvSpPr>
            <p:nvPr/>
          </p:nvSpPr>
          <p:spPr bwMode="auto">
            <a:xfrm>
              <a:off x="4922" y="1824"/>
              <a:ext cx="8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i="1">
                  <a:solidFill>
                    <a:schemeClr val="accent2"/>
                  </a:solidFill>
                </a:rPr>
                <a:t>y</a:t>
              </a:r>
              <a:r>
                <a:rPr lang="en-US" altLang="en-US" sz="1600">
                  <a:solidFill>
                    <a:schemeClr val="accent2"/>
                  </a:solidFill>
                </a:rPr>
                <a:t> = 2</a:t>
              </a:r>
              <a:r>
                <a:rPr lang="en-US" altLang="en-US" sz="1600" i="1">
                  <a:solidFill>
                    <a:schemeClr val="accent2"/>
                  </a:solidFill>
                </a:rPr>
                <a:t>x</a:t>
              </a:r>
              <a:r>
                <a:rPr lang="en-US" altLang="en-US" sz="1600">
                  <a:solidFill>
                    <a:schemeClr val="accent2"/>
                  </a:solidFill>
                </a:rPr>
                <a:t> + 1</a:t>
              </a:r>
              <a:endParaRPr lang="en-US" altLang="en-US" sz="1600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5394325" y="3162300"/>
            <a:ext cx="1387475" cy="457200"/>
            <a:chOff x="3398" y="1440"/>
            <a:chExt cx="874" cy="288"/>
          </a:xfrm>
        </p:grpSpPr>
        <p:sp>
          <p:nvSpPr>
            <p:cNvPr id="12308" name="AutoShape 13"/>
            <p:cNvSpPr>
              <a:spLocks noChangeArrowheads="1"/>
            </p:cNvSpPr>
            <p:nvPr/>
          </p:nvSpPr>
          <p:spPr bwMode="auto">
            <a:xfrm>
              <a:off x="3408" y="1440"/>
              <a:ext cx="864" cy="288"/>
            </a:xfrm>
            <a:prstGeom prst="wedgeRectCallout">
              <a:avLst>
                <a:gd name="adj1" fmla="val 71644"/>
                <a:gd name="adj2" fmla="val 138889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1600" b="1"/>
            </a:p>
          </p:txBody>
        </p:sp>
        <p:sp>
          <p:nvSpPr>
            <p:cNvPr id="12309" name="Text Box 14"/>
            <p:cNvSpPr txBox="1">
              <a:spLocks noChangeArrowheads="1"/>
            </p:cNvSpPr>
            <p:nvPr/>
          </p:nvSpPr>
          <p:spPr bwMode="auto">
            <a:xfrm>
              <a:off x="3398" y="1476"/>
              <a:ext cx="8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i="1">
                  <a:solidFill>
                    <a:schemeClr val="accent2"/>
                  </a:solidFill>
                </a:rPr>
                <a:t>y</a:t>
              </a:r>
              <a:r>
                <a:rPr lang="en-US" altLang="en-US" sz="1600">
                  <a:solidFill>
                    <a:schemeClr val="accent2"/>
                  </a:solidFill>
                </a:rPr>
                <a:t> = 2</a:t>
              </a:r>
              <a:r>
                <a:rPr lang="en-US" altLang="en-US" sz="1600" i="1">
                  <a:solidFill>
                    <a:schemeClr val="accent2"/>
                  </a:solidFill>
                </a:rPr>
                <a:t>x </a:t>
              </a:r>
              <a:r>
                <a:rPr lang="en-US" altLang="en-US" sz="1600">
                  <a:solidFill>
                    <a:schemeClr val="accent2"/>
                  </a:solidFill>
                </a:rPr>
                <a:t>+ 2</a:t>
              </a:r>
              <a:endParaRPr lang="en-US" altLang="en-US" sz="1600" i="1">
                <a:solidFill>
                  <a:schemeClr val="accent2"/>
                </a:solidFill>
              </a:endParaRPr>
            </a:p>
          </p:txBody>
        </p:sp>
      </p:grpSp>
      <p:sp>
        <p:nvSpPr>
          <p:cNvPr id="285713" name="Line 17"/>
          <p:cNvSpPr>
            <a:spLocks noChangeShapeType="1"/>
          </p:cNvSpPr>
          <p:nvPr/>
        </p:nvSpPr>
        <p:spPr bwMode="auto">
          <a:xfrm>
            <a:off x="7239000" y="2933700"/>
            <a:ext cx="0" cy="3276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5714" name="Line 18"/>
          <p:cNvSpPr>
            <a:spLocks noChangeShapeType="1"/>
          </p:cNvSpPr>
          <p:nvPr/>
        </p:nvSpPr>
        <p:spPr bwMode="auto">
          <a:xfrm>
            <a:off x="5410200" y="5219700"/>
            <a:ext cx="3200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8061325" y="5524500"/>
            <a:ext cx="930275" cy="403225"/>
            <a:chOff x="5078" y="3432"/>
            <a:chExt cx="586" cy="254"/>
          </a:xfrm>
        </p:grpSpPr>
        <p:sp>
          <p:nvSpPr>
            <p:cNvPr id="12306" name="AutoShape 19"/>
            <p:cNvSpPr>
              <a:spLocks noChangeArrowheads="1"/>
            </p:cNvSpPr>
            <p:nvPr/>
          </p:nvSpPr>
          <p:spPr bwMode="auto">
            <a:xfrm>
              <a:off x="5088" y="3432"/>
              <a:ext cx="576" cy="240"/>
            </a:xfrm>
            <a:prstGeom prst="wedgeRectCallout">
              <a:avLst>
                <a:gd name="adj1" fmla="val -89931"/>
                <a:gd name="adj2" fmla="val -129583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307" name="Text Box 20"/>
            <p:cNvSpPr txBox="1">
              <a:spLocks noChangeArrowheads="1"/>
            </p:cNvSpPr>
            <p:nvPr/>
          </p:nvSpPr>
          <p:spPr bwMode="auto">
            <a:xfrm>
              <a:off x="5078" y="3455"/>
              <a:ext cx="5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800" i="1">
                  <a:solidFill>
                    <a:srgbClr val="FF0000"/>
                  </a:solidFill>
                  <a:latin typeface="Arial" charset="0"/>
                  <a:cs typeface="Arial" charset="0"/>
                </a:rPr>
                <a:t>y = </a:t>
              </a:r>
              <a:r>
                <a:rPr lang="en-US" altLang="en-US" sz="1800">
                  <a:solidFill>
                    <a:srgbClr val="FF0000"/>
                  </a:solidFill>
                  <a:latin typeface="Arial" charset="0"/>
                  <a:cs typeface="Arial" charset="0"/>
                </a:rPr>
                <a:t>–4</a:t>
              </a:r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7848600" y="6018213"/>
            <a:ext cx="762000" cy="366712"/>
            <a:chOff x="4944" y="3239"/>
            <a:chExt cx="480" cy="231"/>
          </a:xfrm>
        </p:grpSpPr>
        <p:sp>
          <p:nvSpPr>
            <p:cNvPr id="12304" name="AutoShape 21"/>
            <p:cNvSpPr>
              <a:spLocks noChangeArrowheads="1"/>
            </p:cNvSpPr>
            <p:nvPr/>
          </p:nvSpPr>
          <p:spPr bwMode="auto">
            <a:xfrm>
              <a:off x="4944" y="3264"/>
              <a:ext cx="480" cy="192"/>
            </a:xfrm>
            <a:prstGeom prst="wedgeRectCallout">
              <a:avLst>
                <a:gd name="adj1" fmla="val -122083"/>
                <a:gd name="adj2" fmla="val -80731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305" name="Text Box 22"/>
            <p:cNvSpPr txBox="1">
              <a:spLocks noChangeArrowheads="1"/>
            </p:cNvSpPr>
            <p:nvPr/>
          </p:nvSpPr>
          <p:spPr bwMode="auto">
            <a:xfrm>
              <a:off x="4982" y="3239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800" i="1">
                  <a:solidFill>
                    <a:srgbClr val="FF0000"/>
                  </a:solidFill>
                  <a:latin typeface="Arial" charset="0"/>
                  <a:cs typeface="Arial" charset="0"/>
                </a:rPr>
                <a:t>x = </a:t>
              </a:r>
              <a:r>
                <a:rPr lang="en-US" altLang="en-US" sz="1800">
                  <a:solidFill>
                    <a:srgbClr val="FF0000"/>
                  </a:solidFill>
                  <a:latin typeface="Arial" charset="0"/>
                  <a:cs typeface="Arial" charset="0"/>
                </a:rPr>
                <a:t>1</a:t>
              </a:r>
              <a:endParaRPr lang="en-US" altLang="en-US" sz="1800" i="1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2301" name="Text Box 26"/>
          <p:cNvSpPr txBox="1">
            <a:spLocks noChangeArrowheads="1"/>
          </p:cNvSpPr>
          <p:nvPr/>
        </p:nvSpPr>
        <p:spPr bwMode="auto">
          <a:xfrm>
            <a:off x="669925" y="1524000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  <p:sp>
        <p:nvSpPr>
          <p:cNvPr id="12302" name="Text Box 27"/>
          <p:cNvSpPr txBox="1">
            <a:spLocks noChangeArrowheads="1"/>
          </p:cNvSpPr>
          <p:nvPr/>
        </p:nvSpPr>
        <p:spPr bwMode="auto">
          <a:xfrm>
            <a:off x="657225" y="2057400"/>
            <a:ext cx="6440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1"/>
              <a:t>y = </a:t>
            </a:r>
            <a:r>
              <a:rPr lang="en-US" altLang="en-US" b="1"/>
              <a:t>2</a:t>
            </a:r>
            <a:r>
              <a:rPr lang="en-US" altLang="en-US" b="1" i="1"/>
              <a:t>x + </a:t>
            </a:r>
            <a:r>
              <a:rPr lang="en-US" altLang="en-US" b="1"/>
              <a:t>2; </a:t>
            </a:r>
            <a:r>
              <a:rPr lang="en-US" altLang="en-US" b="1" i="1"/>
              <a:t>y = </a:t>
            </a:r>
            <a:r>
              <a:rPr lang="en-US" altLang="en-US" b="1"/>
              <a:t>2</a:t>
            </a:r>
            <a:r>
              <a:rPr lang="en-US" altLang="en-US" b="1" i="1"/>
              <a:t>x + </a:t>
            </a:r>
            <a:r>
              <a:rPr lang="en-US" altLang="en-US" b="1"/>
              <a:t>1; </a:t>
            </a:r>
            <a:r>
              <a:rPr lang="en-US" altLang="en-US" b="1" i="1"/>
              <a:t>y </a:t>
            </a:r>
            <a:r>
              <a:rPr lang="en-US" altLang="en-US" b="1"/>
              <a:t>= –4; </a:t>
            </a:r>
            <a:r>
              <a:rPr lang="en-US" altLang="en-US" b="1" i="1"/>
              <a:t>x =</a:t>
            </a:r>
            <a:r>
              <a:rPr lang="en-US" altLang="en-US" b="1"/>
              <a:t> 1</a:t>
            </a:r>
          </a:p>
        </p:txBody>
      </p:sp>
      <p:sp>
        <p:nvSpPr>
          <p:cNvPr id="285726" name="Line 30"/>
          <p:cNvSpPr>
            <a:spLocks noChangeShapeType="1"/>
          </p:cNvSpPr>
          <p:nvPr/>
        </p:nvSpPr>
        <p:spPr bwMode="auto">
          <a:xfrm flipV="1">
            <a:off x="6100763" y="2886075"/>
            <a:ext cx="1752600" cy="3429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85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5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8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85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5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5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701" grpId="0"/>
      <p:bldP spid="285702" grpId="0"/>
      <p:bldP spid="285704" grpId="0" animBg="1"/>
      <p:bldP spid="285713" grpId="0" animBg="1"/>
      <p:bldP spid="285714" grpId="0" animBg="1"/>
      <p:bldP spid="2857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669925" y="1524000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  <p:sp>
        <p:nvSpPr>
          <p:cNvPr id="286727" name="Text Box 7"/>
          <p:cNvSpPr txBox="1">
            <a:spLocks noChangeArrowheads="1"/>
          </p:cNvSpPr>
          <p:nvPr/>
        </p:nvSpPr>
        <p:spPr bwMode="auto">
          <a:xfrm>
            <a:off x="674688" y="2986088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Write all equations in slope-intercept form to determine the slope.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671513" y="3808413"/>
            <a:ext cx="8169275" cy="1144587"/>
            <a:chOff x="423" y="2112"/>
            <a:chExt cx="5146" cy="721"/>
          </a:xfrm>
        </p:grpSpPr>
        <p:pic>
          <p:nvPicPr>
            <p:cNvPr id="13319" name="Picture 9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" y="2112"/>
              <a:ext cx="99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3320" name="Group 12"/>
            <p:cNvGrpSpPr>
              <a:grpSpLocks/>
            </p:cNvGrpSpPr>
            <p:nvPr/>
          </p:nvGrpSpPr>
          <p:grpSpPr bwMode="auto">
            <a:xfrm>
              <a:off x="423" y="2448"/>
              <a:ext cx="2362" cy="385"/>
              <a:chOff x="518" y="3204"/>
              <a:chExt cx="2362" cy="385"/>
            </a:xfrm>
          </p:grpSpPr>
          <p:sp>
            <p:nvSpPr>
              <p:cNvPr id="13325" name="Text Box 13"/>
              <p:cNvSpPr txBox="1">
                <a:spLocks noChangeArrowheads="1"/>
              </p:cNvSpPr>
              <p:nvPr/>
            </p:nvSpPr>
            <p:spPr bwMode="auto">
              <a:xfrm>
                <a:off x="518" y="3301"/>
                <a:ext cx="211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Slope-intercept form</a:t>
                </a:r>
              </a:p>
            </p:txBody>
          </p:sp>
          <p:sp>
            <p:nvSpPr>
              <p:cNvPr id="13326" name="Text Box 14"/>
              <p:cNvSpPr txBox="1">
                <a:spLocks noChangeArrowheads="1"/>
              </p:cNvSpPr>
              <p:nvPr/>
            </p:nvSpPr>
            <p:spPr bwMode="auto">
              <a:xfrm>
                <a:off x="2496" y="3204"/>
                <a:ext cx="384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3200">
                    <a:solidFill>
                      <a:srgbClr val="FF0000"/>
                    </a:solidFill>
                    <a:sym typeface="Wingdings" pitchFamily="2" charset="2"/>
                  </a:rPr>
                  <a:t></a:t>
                </a:r>
                <a:endParaRPr lang="en-US" altLang="en-US" i="1"/>
              </a:p>
            </p:txBody>
          </p:sp>
        </p:grpSp>
        <p:sp>
          <p:nvSpPr>
            <p:cNvPr id="13321" name="Text Box 20"/>
            <p:cNvSpPr txBox="1">
              <a:spLocks noChangeArrowheads="1"/>
            </p:cNvSpPr>
            <p:nvPr/>
          </p:nvSpPr>
          <p:spPr bwMode="auto">
            <a:xfrm>
              <a:off x="3198" y="2190"/>
              <a:ext cx="8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chemeClr val="accent2"/>
                  </a:solidFill>
                </a:rPr>
                <a:t>y = </a:t>
              </a:r>
              <a:r>
                <a:rPr lang="en-US" altLang="en-US">
                  <a:solidFill>
                    <a:schemeClr val="accent2"/>
                  </a:solidFill>
                </a:rPr>
                <a:t>3</a:t>
              </a:r>
              <a:r>
                <a:rPr lang="en-US" altLang="en-US" i="1">
                  <a:solidFill>
                    <a:schemeClr val="accent2"/>
                  </a:solidFill>
                </a:rPr>
                <a:t>x</a:t>
              </a:r>
            </a:p>
          </p:txBody>
        </p:sp>
        <p:grpSp>
          <p:nvGrpSpPr>
            <p:cNvPr id="13322" name="Group 21"/>
            <p:cNvGrpSpPr>
              <a:grpSpLocks/>
            </p:cNvGrpSpPr>
            <p:nvPr/>
          </p:nvGrpSpPr>
          <p:grpSpPr bwMode="auto">
            <a:xfrm>
              <a:off x="3207" y="2448"/>
              <a:ext cx="2362" cy="385"/>
              <a:chOff x="518" y="3204"/>
              <a:chExt cx="2362" cy="385"/>
            </a:xfrm>
          </p:grpSpPr>
          <p:sp>
            <p:nvSpPr>
              <p:cNvPr id="13323" name="Text Box 22"/>
              <p:cNvSpPr txBox="1">
                <a:spLocks noChangeArrowheads="1"/>
              </p:cNvSpPr>
              <p:nvPr/>
            </p:nvSpPr>
            <p:spPr bwMode="auto">
              <a:xfrm>
                <a:off x="518" y="3301"/>
                <a:ext cx="211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Slope-intercept form</a:t>
                </a:r>
              </a:p>
            </p:txBody>
          </p:sp>
          <p:sp>
            <p:nvSpPr>
              <p:cNvPr id="13324" name="Text Box 23"/>
              <p:cNvSpPr txBox="1">
                <a:spLocks noChangeArrowheads="1"/>
              </p:cNvSpPr>
              <p:nvPr/>
            </p:nvSpPr>
            <p:spPr bwMode="auto">
              <a:xfrm>
                <a:off x="2496" y="3204"/>
                <a:ext cx="384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3200">
                    <a:solidFill>
                      <a:srgbClr val="FF0000"/>
                    </a:solidFill>
                    <a:sym typeface="Wingdings" pitchFamily="2" charset="2"/>
                  </a:rPr>
                  <a:t></a:t>
                </a:r>
                <a:endParaRPr lang="en-US" altLang="en-US" i="1"/>
              </a:p>
            </p:txBody>
          </p:sp>
        </p:grpSp>
      </p:grpSp>
      <p:pic>
        <p:nvPicPr>
          <p:cNvPr id="13318" name="Picture 4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74009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69925" y="1524000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74688" y="2852738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Write all equations in slope-intercept form to determine the slope.</a:t>
            </a:r>
          </a:p>
        </p:txBody>
      </p:sp>
      <p:sp>
        <p:nvSpPr>
          <p:cNvPr id="312335" name="Text Box 15"/>
          <p:cNvSpPr txBox="1">
            <a:spLocks noChangeArrowheads="1"/>
          </p:cNvSpPr>
          <p:nvPr/>
        </p:nvSpPr>
        <p:spPr bwMode="auto">
          <a:xfrm>
            <a:off x="671513" y="3765550"/>
            <a:ext cx="2443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–3</a:t>
            </a:r>
            <a:r>
              <a:rPr lang="en-US" altLang="en-US" i="1"/>
              <a:t>x</a:t>
            </a:r>
            <a:r>
              <a:rPr lang="en-US" altLang="en-US"/>
              <a:t> + 4</a:t>
            </a:r>
            <a:r>
              <a:rPr lang="en-US" altLang="en-US" i="1"/>
              <a:t>y</a:t>
            </a:r>
            <a:r>
              <a:rPr lang="en-US" altLang="en-US"/>
              <a:t> = 32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676275" y="4114800"/>
            <a:ext cx="2619375" cy="457200"/>
            <a:chOff x="426" y="2389"/>
            <a:chExt cx="1650" cy="288"/>
          </a:xfrm>
        </p:grpSpPr>
        <p:sp>
          <p:nvSpPr>
            <p:cNvPr id="14355" name="Text Box 17"/>
            <p:cNvSpPr txBox="1">
              <a:spLocks noChangeArrowheads="1"/>
            </p:cNvSpPr>
            <p:nvPr/>
          </p:nvSpPr>
          <p:spPr bwMode="auto">
            <a:xfrm>
              <a:off x="426" y="2389"/>
              <a:ext cx="16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+3</a:t>
              </a:r>
              <a:r>
                <a:rPr lang="en-US" altLang="en-US" i="1">
                  <a:solidFill>
                    <a:srgbClr val="FF3300"/>
                  </a:solidFill>
                </a:rPr>
                <a:t>x </a:t>
              </a:r>
              <a:r>
                <a:rPr lang="en-US" altLang="en-US">
                  <a:solidFill>
                    <a:srgbClr val="FF3300"/>
                  </a:solidFill>
                </a:rPr>
                <a:t>          +3</a:t>
              </a:r>
              <a:r>
                <a:rPr lang="en-US" altLang="en-US" i="1">
                  <a:solidFill>
                    <a:srgbClr val="FF3300"/>
                  </a:solidFill>
                </a:rPr>
                <a:t>x</a:t>
              </a:r>
              <a:endParaRPr lang="en-US" altLang="en-US">
                <a:solidFill>
                  <a:srgbClr val="FF3300"/>
                </a:solidFill>
              </a:endParaRPr>
            </a:p>
          </p:txBody>
        </p:sp>
        <p:sp>
          <p:nvSpPr>
            <p:cNvPr id="14356" name="Line 18"/>
            <p:cNvSpPr>
              <a:spLocks noChangeShapeType="1"/>
            </p:cNvSpPr>
            <p:nvPr/>
          </p:nvSpPr>
          <p:spPr bwMode="auto">
            <a:xfrm>
              <a:off x="529" y="2650"/>
              <a:ext cx="336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57" name="Line 19"/>
            <p:cNvSpPr>
              <a:spLocks noChangeShapeType="1"/>
            </p:cNvSpPr>
            <p:nvPr/>
          </p:nvSpPr>
          <p:spPr bwMode="auto">
            <a:xfrm>
              <a:off x="1681" y="2656"/>
              <a:ext cx="336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12340" name="Text Box 20"/>
          <p:cNvSpPr txBox="1">
            <a:spLocks noChangeArrowheads="1"/>
          </p:cNvSpPr>
          <p:nvPr/>
        </p:nvSpPr>
        <p:spPr bwMode="auto">
          <a:xfrm>
            <a:off x="1746250" y="4495800"/>
            <a:ext cx="2249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4</a:t>
            </a:r>
            <a:r>
              <a:rPr lang="en-US" altLang="en-US" i="1"/>
              <a:t>y = </a:t>
            </a:r>
            <a:r>
              <a:rPr lang="en-US" altLang="en-US"/>
              <a:t>3</a:t>
            </a:r>
            <a:r>
              <a:rPr lang="en-US" altLang="en-US" i="1"/>
              <a:t>x </a:t>
            </a:r>
            <a:r>
              <a:rPr lang="en-US" altLang="en-US"/>
              <a:t>+ 32</a:t>
            </a: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878013" y="5062538"/>
            <a:ext cx="1885950" cy="1414462"/>
            <a:chOff x="1183" y="2986"/>
            <a:chExt cx="1188" cy="891"/>
          </a:xfrm>
        </p:grpSpPr>
        <p:pic>
          <p:nvPicPr>
            <p:cNvPr id="14353" name="Picture 22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3" y="2986"/>
              <a:ext cx="1188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4" name="Picture 23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12" y="3439"/>
              <a:ext cx="99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2344" name="Text Box 24"/>
          <p:cNvSpPr txBox="1">
            <a:spLocks noChangeArrowheads="1"/>
          </p:cNvSpPr>
          <p:nvPr/>
        </p:nvSpPr>
        <p:spPr bwMode="auto">
          <a:xfrm>
            <a:off x="5091113" y="3797300"/>
            <a:ext cx="2741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1 = 3(</a:t>
            </a:r>
            <a:r>
              <a:rPr lang="en-US" altLang="en-US" i="1"/>
              <a:t>x</a:t>
            </a:r>
            <a:r>
              <a:rPr lang="en-US" altLang="en-US"/>
              <a:t> + 2)</a:t>
            </a:r>
            <a:endParaRPr lang="en-US" altLang="en-US" i="1"/>
          </a:p>
        </p:txBody>
      </p:sp>
      <p:sp>
        <p:nvSpPr>
          <p:cNvPr id="312345" name="Text Box 25"/>
          <p:cNvSpPr txBox="1">
            <a:spLocks noChangeArrowheads="1"/>
          </p:cNvSpPr>
          <p:nvPr/>
        </p:nvSpPr>
        <p:spPr bwMode="auto">
          <a:xfrm>
            <a:off x="5106988" y="4222750"/>
            <a:ext cx="2465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1 = 3</a:t>
            </a:r>
            <a:r>
              <a:rPr lang="en-US" altLang="en-US" i="1"/>
              <a:t>x</a:t>
            </a:r>
            <a:r>
              <a:rPr lang="en-US" altLang="en-US"/>
              <a:t> + 6</a:t>
            </a:r>
            <a:endParaRPr lang="en-US" altLang="en-US" i="1"/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5411788" y="4603750"/>
            <a:ext cx="2797175" cy="457200"/>
            <a:chOff x="3600" y="2496"/>
            <a:chExt cx="1762" cy="288"/>
          </a:xfrm>
        </p:grpSpPr>
        <p:sp>
          <p:nvSpPr>
            <p:cNvPr id="14350" name="Text Box 27"/>
            <p:cNvSpPr txBox="1">
              <a:spLocks noChangeArrowheads="1"/>
            </p:cNvSpPr>
            <p:nvPr/>
          </p:nvSpPr>
          <p:spPr bwMode="auto">
            <a:xfrm>
              <a:off x="3600" y="2496"/>
              <a:ext cx="1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+ 1         + 1</a:t>
              </a:r>
            </a:p>
          </p:txBody>
        </p:sp>
        <p:sp>
          <p:nvSpPr>
            <p:cNvPr id="14351" name="Line 28"/>
            <p:cNvSpPr>
              <a:spLocks noChangeShapeType="1"/>
            </p:cNvSpPr>
            <p:nvPr/>
          </p:nvSpPr>
          <p:spPr bwMode="auto">
            <a:xfrm>
              <a:off x="3648" y="2784"/>
              <a:ext cx="432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52" name="Line 29"/>
            <p:cNvSpPr>
              <a:spLocks noChangeShapeType="1"/>
            </p:cNvSpPr>
            <p:nvPr/>
          </p:nvSpPr>
          <p:spPr bwMode="auto">
            <a:xfrm>
              <a:off x="4569" y="2784"/>
              <a:ext cx="432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12350" name="Text Box 30"/>
          <p:cNvSpPr txBox="1">
            <a:spLocks noChangeArrowheads="1"/>
          </p:cNvSpPr>
          <p:nvPr/>
        </p:nvSpPr>
        <p:spPr bwMode="auto">
          <a:xfrm>
            <a:off x="5764213" y="5060950"/>
            <a:ext cx="2111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800080"/>
                </a:solidFill>
              </a:rPr>
              <a:t>y = </a:t>
            </a:r>
            <a:r>
              <a:rPr lang="en-US" altLang="en-US">
                <a:solidFill>
                  <a:srgbClr val="800080"/>
                </a:solidFill>
              </a:rPr>
              <a:t>3</a:t>
            </a:r>
            <a:r>
              <a:rPr lang="en-US" altLang="en-US" i="1">
                <a:solidFill>
                  <a:srgbClr val="800080"/>
                </a:solidFill>
              </a:rPr>
              <a:t>x</a:t>
            </a:r>
            <a:r>
              <a:rPr lang="en-US" altLang="en-US">
                <a:solidFill>
                  <a:srgbClr val="800080"/>
                </a:solidFill>
              </a:rPr>
              <a:t> + 7</a:t>
            </a:r>
            <a:endParaRPr lang="en-US" altLang="en-US" i="1">
              <a:solidFill>
                <a:srgbClr val="800080"/>
              </a:solidFill>
            </a:endParaRPr>
          </a:p>
        </p:txBody>
      </p:sp>
      <p:pic>
        <p:nvPicPr>
          <p:cNvPr id="14349" name="Picture 31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74009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1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1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35" grpId="0"/>
      <p:bldP spid="312340" grpId="0"/>
      <p:bldP spid="312344" grpId="0"/>
      <p:bldP spid="312345" grpId="0"/>
      <p:bldP spid="31235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1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15363" name="Group 43"/>
          <p:cNvGrpSpPr>
            <a:grpSpLocks/>
          </p:cNvGrpSpPr>
          <p:nvPr/>
        </p:nvGrpSpPr>
        <p:grpSpPr bwMode="auto">
          <a:xfrm>
            <a:off x="228600" y="1898650"/>
            <a:ext cx="4953000" cy="2520950"/>
            <a:chOff x="144" y="1076"/>
            <a:chExt cx="3120" cy="1588"/>
          </a:xfrm>
        </p:grpSpPr>
        <p:sp>
          <p:nvSpPr>
            <p:cNvPr id="15379" name="Text Box 20"/>
            <p:cNvSpPr txBox="1">
              <a:spLocks noChangeArrowheads="1"/>
            </p:cNvSpPr>
            <p:nvPr/>
          </p:nvSpPr>
          <p:spPr bwMode="auto">
            <a:xfrm>
              <a:off x="144" y="1076"/>
              <a:ext cx="3120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30000"/>
                </a:lnSpc>
                <a:spcBef>
                  <a:spcPct val="15000"/>
                </a:spcBef>
              </a:pPr>
              <a:r>
                <a:rPr lang="en-US" altLang="en-US"/>
                <a:t>The lines described by </a:t>
              </a:r>
              <a:r>
                <a:rPr lang="en-US" altLang="en-US">
                  <a:solidFill>
                    <a:srgbClr val="FF3300"/>
                  </a:solidFill>
                </a:rPr>
                <a:t>  </a:t>
              </a:r>
            </a:p>
            <a:p>
              <a:pPr>
                <a:lnSpc>
                  <a:spcPct val="130000"/>
                </a:lnSpc>
                <a:spcBef>
                  <a:spcPct val="15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–3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>
                  <a:solidFill>
                    <a:srgbClr val="FF0000"/>
                  </a:solidFill>
                </a:rPr>
                <a:t> + 4</a:t>
              </a:r>
              <a:r>
                <a:rPr lang="en-US" altLang="en-US" i="1">
                  <a:solidFill>
                    <a:srgbClr val="FF0000"/>
                  </a:solidFill>
                </a:rPr>
                <a:t>y = </a:t>
              </a:r>
              <a:r>
                <a:rPr lang="en-US" altLang="en-US">
                  <a:solidFill>
                    <a:srgbClr val="FF0000"/>
                  </a:solidFill>
                </a:rPr>
                <a:t>32</a:t>
              </a:r>
              <a:r>
                <a:rPr lang="en-US" altLang="en-US"/>
                <a:t> and </a:t>
              </a:r>
              <a:r>
                <a:rPr lang="en-US" altLang="en-US" i="1">
                  <a:solidFill>
                    <a:srgbClr val="FF0000"/>
                  </a:solidFill>
                </a:rPr>
                <a:t>y =     + </a:t>
              </a:r>
              <a:r>
                <a:rPr lang="en-US" altLang="en-US">
                  <a:solidFill>
                    <a:srgbClr val="FF0000"/>
                  </a:solidFill>
                </a:rPr>
                <a:t>8</a:t>
              </a:r>
              <a:r>
                <a:rPr lang="en-US" altLang="en-US"/>
                <a:t> have the same slope, but they are not parallel lines. They are the same line.  </a:t>
              </a:r>
            </a:p>
          </p:txBody>
        </p:sp>
        <p:pic>
          <p:nvPicPr>
            <p:cNvPr id="15380" name="Picture 22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6" y="1392"/>
              <a:ext cx="312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364" name="Picture 2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1790700"/>
            <a:ext cx="407670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7769" name="Line 25"/>
          <p:cNvSpPr>
            <a:spLocks noChangeShapeType="1"/>
          </p:cNvSpPr>
          <p:nvPr/>
        </p:nvSpPr>
        <p:spPr bwMode="auto">
          <a:xfrm flipV="1">
            <a:off x="5181600" y="2068513"/>
            <a:ext cx="2590800" cy="18827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5013325" y="1676400"/>
            <a:ext cx="1844675" cy="838200"/>
            <a:chOff x="3158" y="816"/>
            <a:chExt cx="1162" cy="528"/>
          </a:xfrm>
        </p:grpSpPr>
        <p:sp>
          <p:nvSpPr>
            <p:cNvPr id="15376" name="AutoShape 26"/>
            <p:cNvSpPr>
              <a:spLocks noChangeArrowheads="1"/>
            </p:cNvSpPr>
            <p:nvPr/>
          </p:nvSpPr>
          <p:spPr bwMode="auto">
            <a:xfrm>
              <a:off x="3168" y="816"/>
              <a:ext cx="1152" cy="528"/>
            </a:xfrm>
            <a:prstGeom prst="wedgeRectCallout">
              <a:avLst>
                <a:gd name="adj1" fmla="val 7551"/>
                <a:gd name="adj2" fmla="val 98866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1600" b="1"/>
            </a:p>
          </p:txBody>
        </p:sp>
        <p:pic>
          <p:nvPicPr>
            <p:cNvPr id="15377" name="Picture 27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825"/>
              <a:ext cx="720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8" name="Text Box 28"/>
            <p:cNvSpPr txBox="1">
              <a:spLocks noChangeArrowheads="1"/>
            </p:cNvSpPr>
            <p:nvPr/>
          </p:nvSpPr>
          <p:spPr bwMode="auto">
            <a:xfrm>
              <a:off x="3158" y="1092"/>
              <a:ext cx="113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/>
                <a:t>–3</a:t>
              </a:r>
              <a:r>
                <a:rPr lang="en-US" altLang="en-US" sz="1600" b="1" i="1"/>
                <a:t>x + </a:t>
              </a:r>
              <a:r>
                <a:rPr lang="en-US" altLang="en-US" sz="1600" b="1"/>
                <a:t>4</a:t>
              </a:r>
              <a:r>
                <a:rPr lang="en-US" altLang="en-US" sz="1600" b="1" i="1"/>
                <a:t>y</a:t>
              </a:r>
              <a:r>
                <a:rPr lang="en-US" altLang="en-US" sz="1600" b="1"/>
                <a:t> = 32</a:t>
              </a:r>
            </a:p>
          </p:txBody>
        </p:sp>
      </p:grpSp>
      <p:sp>
        <p:nvSpPr>
          <p:cNvPr id="287773" name="Line 29"/>
          <p:cNvSpPr>
            <a:spLocks noChangeShapeType="1"/>
          </p:cNvSpPr>
          <p:nvPr/>
        </p:nvSpPr>
        <p:spPr bwMode="auto">
          <a:xfrm flipV="1">
            <a:off x="6172200" y="2133600"/>
            <a:ext cx="1143000" cy="327660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7774" name="Line 30"/>
          <p:cNvSpPr>
            <a:spLocks noChangeShapeType="1"/>
          </p:cNvSpPr>
          <p:nvPr/>
        </p:nvSpPr>
        <p:spPr bwMode="auto">
          <a:xfrm flipV="1">
            <a:off x="6553200" y="2133600"/>
            <a:ext cx="1143000" cy="33528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4867275" y="5867400"/>
            <a:ext cx="2066925" cy="381000"/>
            <a:chOff x="3066" y="3456"/>
            <a:chExt cx="1302" cy="240"/>
          </a:xfrm>
        </p:grpSpPr>
        <p:sp>
          <p:nvSpPr>
            <p:cNvPr id="15374" name="AutoShape 31"/>
            <p:cNvSpPr>
              <a:spLocks noChangeArrowheads="1"/>
            </p:cNvSpPr>
            <p:nvPr/>
          </p:nvSpPr>
          <p:spPr bwMode="auto">
            <a:xfrm>
              <a:off x="3072" y="3456"/>
              <a:ext cx="1296" cy="240"/>
            </a:xfrm>
            <a:prstGeom prst="wedgeRectCallout">
              <a:avLst>
                <a:gd name="adj1" fmla="val 24384"/>
                <a:gd name="adj2" fmla="val -33291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1600" b="1"/>
            </a:p>
          </p:txBody>
        </p:sp>
        <p:sp>
          <p:nvSpPr>
            <p:cNvPr id="15375" name="Text Box 32"/>
            <p:cNvSpPr txBox="1">
              <a:spLocks noChangeArrowheads="1"/>
            </p:cNvSpPr>
            <p:nvPr/>
          </p:nvSpPr>
          <p:spPr bwMode="auto">
            <a:xfrm>
              <a:off x="3066" y="3456"/>
              <a:ext cx="127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i="1">
                  <a:solidFill>
                    <a:srgbClr val="800080"/>
                  </a:solidFill>
                </a:rPr>
                <a:t>  y – </a:t>
              </a:r>
              <a:r>
                <a:rPr lang="en-US" altLang="en-US" sz="1600">
                  <a:solidFill>
                    <a:srgbClr val="800080"/>
                  </a:solidFill>
                </a:rPr>
                <a:t>1 = 3(</a:t>
              </a:r>
              <a:r>
                <a:rPr lang="en-US" altLang="en-US" sz="1600" i="1">
                  <a:solidFill>
                    <a:srgbClr val="800080"/>
                  </a:solidFill>
                </a:rPr>
                <a:t>x</a:t>
              </a:r>
              <a:r>
                <a:rPr lang="en-US" altLang="en-US" sz="1600">
                  <a:solidFill>
                    <a:srgbClr val="800080"/>
                  </a:solidFill>
                </a:rPr>
                <a:t> + 2)</a:t>
              </a:r>
              <a:endParaRPr lang="en-US" altLang="en-US" sz="1600" i="1">
                <a:solidFill>
                  <a:srgbClr val="800080"/>
                </a:solidFill>
              </a:endParaRP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7620000" y="3124200"/>
            <a:ext cx="1066800" cy="381000"/>
            <a:chOff x="4944" y="1824"/>
            <a:chExt cx="672" cy="240"/>
          </a:xfrm>
        </p:grpSpPr>
        <p:sp>
          <p:nvSpPr>
            <p:cNvPr id="15372" name="AutoShape 33"/>
            <p:cNvSpPr>
              <a:spLocks noChangeArrowheads="1"/>
            </p:cNvSpPr>
            <p:nvPr/>
          </p:nvSpPr>
          <p:spPr bwMode="auto">
            <a:xfrm>
              <a:off x="4944" y="1824"/>
              <a:ext cx="528" cy="240"/>
            </a:xfrm>
            <a:prstGeom prst="wedgeRectCallout">
              <a:avLst>
                <a:gd name="adj1" fmla="val -85796"/>
                <a:gd name="adj2" fmla="val 8333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1600" b="1"/>
            </a:p>
          </p:txBody>
        </p:sp>
        <p:sp>
          <p:nvSpPr>
            <p:cNvPr id="15373" name="Text Box 34"/>
            <p:cNvSpPr txBox="1">
              <a:spLocks noChangeArrowheads="1"/>
            </p:cNvSpPr>
            <p:nvPr/>
          </p:nvSpPr>
          <p:spPr bwMode="auto">
            <a:xfrm>
              <a:off x="4958" y="1824"/>
              <a:ext cx="6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i="1">
                  <a:solidFill>
                    <a:schemeClr val="accent2"/>
                  </a:solidFill>
                </a:rPr>
                <a:t>y = </a:t>
              </a:r>
              <a:r>
                <a:rPr lang="en-US" altLang="en-US" sz="1600">
                  <a:solidFill>
                    <a:schemeClr val="accent2"/>
                  </a:solidFill>
                </a:rPr>
                <a:t>3</a:t>
              </a:r>
              <a:r>
                <a:rPr lang="en-US" altLang="en-US" sz="1600" i="1">
                  <a:solidFill>
                    <a:schemeClr val="accent2"/>
                  </a:solidFill>
                </a:rPr>
                <a:t>x</a:t>
              </a:r>
            </a:p>
          </p:txBody>
        </p:sp>
      </p:grpSp>
      <p:sp>
        <p:nvSpPr>
          <p:cNvPr id="287779" name="Text Box 35"/>
          <p:cNvSpPr txBox="1">
            <a:spLocks noChangeArrowheads="1"/>
          </p:cNvSpPr>
          <p:nvPr/>
        </p:nvSpPr>
        <p:spPr bwMode="auto">
          <a:xfrm>
            <a:off x="228600" y="4648200"/>
            <a:ext cx="4876800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10000"/>
              </a:spcBef>
            </a:pPr>
            <a:r>
              <a:rPr lang="en-US" altLang="en-US"/>
              <a:t>The lines described by </a:t>
            </a:r>
          </a:p>
          <a:p>
            <a:pPr>
              <a:spcBef>
                <a:spcPct val="1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>
                <a:solidFill>
                  <a:schemeClr val="accent2"/>
                </a:solidFill>
              </a:rPr>
              <a:t> = 3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/>
              <a:t> and </a:t>
            </a:r>
            <a:r>
              <a:rPr lang="en-US" altLang="en-US" i="1">
                <a:solidFill>
                  <a:srgbClr val="800080"/>
                </a:solidFill>
              </a:rPr>
              <a:t>y </a:t>
            </a:r>
            <a:r>
              <a:rPr lang="en-US" altLang="en-US">
                <a:solidFill>
                  <a:srgbClr val="800080"/>
                </a:solidFill>
              </a:rPr>
              <a:t>–</a:t>
            </a:r>
            <a:r>
              <a:rPr lang="en-US" altLang="en-US" i="1">
                <a:solidFill>
                  <a:srgbClr val="800080"/>
                </a:solidFill>
              </a:rPr>
              <a:t> </a:t>
            </a:r>
            <a:r>
              <a:rPr lang="en-US" altLang="en-US">
                <a:solidFill>
                  <a:srgbClr val="800080"/>
                </a:solidFill>
              </a:rPr>
              <a:t>1 = 3(</a:t>
            </a:r>
            <a:r>
              <a:rPr lang="en-US" altLang="en-US" i="1">
                <a:solidFill>
                  <a:srgbClr val="800080"/>
                </a:solidFill>
              </a:rPr>
              <a:t>x </a:t>
            </a:r>
            <a:r>
              <a:rPr lang="en-US" altLang="en-US">
                <a:solidFill>
                  <a:srgbClr val="800080"/>
                </a:solidFill>
              </a:rPr>
              <a:t>+ 2)</a:t>
            </a:r>
            <a:r>
              <a:rPr lang="en-US" altLang="en-US"/>
              <a:t> represent parallel lines. They each have slope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7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8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87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87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69" grpId="0" animBg="1"/>
      <p:bldP spid="287773" grpId="0" animBg="1"/>
      <p:bldP spid="287774" grpId="0" animBg="1"/>
      <p:bldP spid="28777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2: </a:t>
            </a:r>
            <a:r>
              <a:rPr lang="en-US" altLang="en-US" i="1">
                <a:solidFill>
                  <a:srgbClr val="FF3300"/>
                </a:solidFill>
                <a:latin typeface="Arial Black" pitchFamily="34" charset="0"/>
                <a:cs typeface="Arial" charset="0"/>
              </a:rPr>
              <a:t>Geometry Application</a:t>
            </a:r>
            <a:endParaRPr lang="en-US" altLang="en-US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16387" name="Text Box 6"/>
          <p:cNvSpPr txBox="1">
            <a:spLocks noChangeArrowheads="1"/>
          </p:cNvSpPr>
          <p:nvPr/>
        </p:nvSpPr>
        <p:spPr bwMode="auto">
          <a:xfrm>
            <a:off x="250825" y="1447800"/>
            <a:ext cx="6759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Show that </a:t>
            </a:r>
            <a:r>
              <a:rPr lang="en-US" altLang="en-US" b="1" i="1"/>
              <a:t>JKLM </a:t>
            </a:r>
            <a:r>
              <a:rPr lang="en-US" altLang="en-US" b="1"/>
              <a:t>is a parallelogram. </a:t>
            </a: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304800" y="1905000"/>
            <a:ext cx="5562600" cy="822325"/>
            <a:chOff x="240" y="1200"/>
            <a:chExt cx="3504" cy="518"/>
          </a:xfrm>
        </p:grpSpPr>
        <p:sp>
          <p:nvSpPr>
            <p:cNvPr id="16401" name="Text Box 7"/>
            <p:cNvSpPr txBox="1">
              <a:spLocks noChangeArrowheads="1"/>
            </p:cNvSpPr>
            <p:nvPr/>
          </p:nvSpPr>
          <p:spPr bwMode="auto">
            <a:xfrm>
              <a:off x="240" y="1200"/>
              <a:ext cx="350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chemeClr val="accent2"/>
                  </a:solidFill>
                  <a:latin typeface="Arial" charset="0"/>
                  <a:cs typeface="Arial" charset="0"/>
                </a:rPr>
                <a:t>Use the ordered pairs and the slope formula to find the slopes of MJ and KL.</a:t>
              </a:r>
            </a:p>
          </p:txBody>
        </p:sp>
        <p:sp>
          <p:nvSpPr>
            <p:cNvPr id="16402" name="Line 8"/>
            <p:cNvSpPr>
              <a:spLocks noChangeShapeType="1"/>
            </p:cNvSpPr>
            <p:nvPr/>
          </p:nvSpPr>
          <p:spPr bwMode="auto">
            <a:xfrm>
              <a:off x="3408" y="1482"/>
              <a:ext cx="192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3" name="Line 9"/>
            <p:cNvSpPr>
              <a:spLocks noChangeShapeType="1"/>
            </p:cNvSpPr>
            <p:nvPr/>
          </p:nvSpPr>
          <p:spPr bwMode="auto">
            <a:xfrm>
              <a:off x="2716" y="1480"/>
              <a:ext cx="274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53"/>
          <p:cNvGrpSpPr>
            <a:grpSpLocks/>
          </p:cNvGrpSpPr>
          <p:nvPr/>
        </p:nvGrpSpPr>
        <p:grpSpPr bwMode="auto">
          <a:xfrm>
            <a:off x="381000" y="4648200"/>
            <a:ext cx="9448800" cy="457200"/>
            <a:chOff x="144" y="3024"/>
            <a:chExt cx="5952" cy="288"/>
          </a:xfrm>
        </p:grpSpPr>
        <p:sp>
          <p:nvSpPr>
            <p:cNvPr id="16398" name="Text Box 24"/>
            <p:cNvSpPr txBox="1">
              <a:spLocks noChangeArrowheads="1"/>
            </p:cNvSpPr>
            <p:nvPr/>
          </p:nvSpPr>
          <p:spPr bwMode="auto">
            <a:xfrm>
              <a:off x="144" y="3024"/>
              <a:ext cx="59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/>
                <a:t>MJ</a:t>
              </a:r>
              <a:r>
                <a:rPr lang="en-US" altLang="en-US"/>
                <a:t> is parallel to </a:t>
              </a:r>
              <a:r>
                <a:rPr lang="en-US" altLang="en-US" i="1"/>
                <a:t>KL</a:t>
              </a:r>
              <a:r>
                <a:rPr lang="en-US" altLang="en-US"/>
                <a:t> because they have the same slope.</a:t>
              </a:r>
            </a:p>
          </p:txBody>
        </p:sp>
        <p:sp>
          <p:nvSpPr>
            <p:cNvPr id="16399" name="Line 38"/>
            <p:cNvSpPr>
              <a:spLocks noChangeShapeType="1"/>
            </p:cNvSpPr>
            <p:nvPr/>
          </p:nvSpPr>
          <p:spPr bwMode="auto">
            <a:xfrm>
              <a:off x="1769" y="3083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0" name="Line 40"/>
            <p:cNvSpPr>
              <a:spLocks noChangeShapeType="1"/>
            </p:cNvSpPr>
            <p:nvPr/>
          </p:nvSpPr>
          <p:spPr bwMode="auto">
            <a:xfrm>
              <a:off x="233" y="3065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54"/>
          <p:cNvGrpSpPr>
            <a:grpSpLocks/>
          </p:cNvGrpSpPr>
          <p:nvPr/>
        </p:nvGrpSpPr>
        <p:grpSpPr bwMode="auto">
          <a:xfrm>
            <a:off x="457200" y="5334000"/>
            <a:ext cx="9296400" cy="457200"/>
            <a:chOff x="144" y="3456"/>
            <a:chExt cx="5856" cy="288"/>
          </a:xfrm>
        </p:grpSpPr>
        <p:sp>
          <p:nvSpPr>
            <p:cNvPr id="16395" name="Text Box 43"/>
            <p:cNvSpPr txBox="1">
              <a:spLocks noChangeArrowheads="1"/>
            </p:cNvSpPr>
            <p:nvPr/>
          </p:nvSpPr>
          <p:spPr bwMode="auto">
            <a:xfrm>
              <a:off x="144" y="3456"/>
              <a:ext cx="58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/>
                <a:t>JK</a:t>
              </a:r>
              <a:r>
                <a:rPr lang="en-US" altLang="en-US"/>
                <a:t> is parallel to </a:t>
              </a:r>
              <a:r>
                <a:rPr lang="en-US" altLang="en-US" i="1"/>
                <a:t>ML</a:t>
              </a:r>
              <a:r>
                <a:rPr lang="en-US" altLang="en-US"/>
                <a:t> because they are both horizontal.</a:t>
              </a:r>
            </a:p>
          </p:txBody>
        </p:sp>
        <p:sp>
          <p:nvSpPr>
            <p:cNvPr id="16396" name="Line 44"/>
            <p:cNvSpPr>
              <a:spLocks noChangeShapeType="1"/>
            </p:cNvSpPr>
            <p:nvPr/>
          </p:nvSpPr>
          <p:spPr bwMode="auto">
            <a:xfrm>
              <a:off x="213" y="3504"/>
              <a:ext cx="2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397" name="Line 45"/>
            <p:cNvSpPr>
              <a:spLocks noChangeShapeType="1"/>
            </p:cNvSpPr>
            <p:nvPr/>
          </p:nvSpPr>
          <p:spPr bwMode="auto">
            <a:xfrm>
              <a:off x="1749" y="3504"/>
              <a:ext cx="26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88815" name="Text Box 47"/>
          <p:cNvSpPr txBox="1">
            <a:spLocks noChangeArrowheads="1"/>
          </p:cNvSpPr>
          <p:nvPr/>
        </p:nvSpPr>
        <p:spPr bwMode="auto">
          <a:xfrm>
            <a:off x="76200" y="5943600"/>
            <a:ext cx="975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Since opposite sides are parallel, </a:t>
            </a:r>
            <a:r>
              <a:rPr lang="en-US" altLang="en-US" i="1"/>
              <a:t>JKLM</a:t>
            </a:r>
            <a:r>
              <a:rPr lang="en-US" altLang="en-US"/>
              <a:t> is a parallelogram.</a:t>
            </a:r>
          </a:p>
        </p:txBody>
      </p:sp>
      <p:pic>
        <p:nvPicPr>
          <p:cNvPr id="16392" name="Picture 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133600"/>
            <a:ext cx="2333625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8824" name="Picture 5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19400"/>
            <a:ext cx="38481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8825" name="Picture 5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0"/>
            <a:ext cx="35623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8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8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88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8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6"/>
          <p:cNvSpPr txBox="1">
            <a:spLocks noChangeArrowheads="1"/>
          </p:cNvSpPr>
          <p:nvPr/>
        </p:nvSpPr>
        <p:spPr bwMode="auto">
          <a:xfrm>
            <a:off x="0" y="8191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17"/>
          <p:cNvSpPr txBox="1">
            <a:spLocks noChangeArrowheads="1"/>
          </p:cNvSpPr>
          <p:nvPr/>
        </p:nvSpPr>
        <p:spPr bwMode="auto">
          <a:xfrm>
            <a:off x="304800" y="1219200"/>
            <a:ext cx="883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Show that the points </a:t>
            </a:r>
            <a:r>
              <a:rPr lang="en-US" altLang="en-US" b="1" i="1"/>
              <a:t>A</a:t>
            </a:r>
            <a:r>
              <a:rPr lang="en-US" altLang="en-US" b="1"/>
              <a:t>(0, 2), </a:t>
            </a:r>
            <a:r>
              <a:rPr lang="en-US" altLang="en-US" b="1" i="1"/>
              <a:t>B</a:t>
            </a:r>
            <a:r>
              <a:rPr lang="en-US" altLang="en-US" b="1"/>
              <a:t>(4, 2), </a:t>
            </a:r>
            <a:r>
              <a:rPr lang="en-US" altLang="en-US" b="1" i="1"/>
              <a:t>C</a:t>
            </a:r>
            <a:r>
              <a:rPr lang="en-US" altLang="en-US" b="1"/>
              <a:t>(1, –3), </a:t>
            </a:r>
            <a:r>
              <a:rPr lang="en-US" altLang="en-US" b="1" i="1"/>
              <a:t>D</a:t>
            </a:r>
            <a:r>
              <a:rPr lang="en-US" altLang="en-US" b="1"/>
              <a:t>(–3, –3) are the vertices of a parallelogram. </a:t>
            </a:r>
          </a:p>
        </p:txBody>
      </p:sp>
      <p:pic>
        <p:nvPicPr>
          <p:cNvPr id="17412" name="Picture 3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019300"/>
            <a:ext cx="3695700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76200" y="5181600"/>
            <a:ext cx="9067800" cy="457200"/>
            <a:chOff x="144" y="3312"/>
            <a:chExt cx="5712" cy="288"/>
          </a:xfrm>
        </p:grpSpPr>
        <p:sp>
          <p:nvSpPr>
            <p:cNvPr id="17438" name="Text Box 26"/>
            <p:cNvSpPr txBox="1">
              <a:spLocks noChangeArrowheads="1"/>
            </p:cNvSpPr>
            <p:nvPr/>
          </p:nvSpPr>
          <p:spPr bwMode="auto">
            <a:xfrm>
              <a:off x="144" y="3312"/>
              <a:ext cx="57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/>
                <a:t>AD</a:t>
              </a:r>
              <a:r>
                <a:rPr lang="en-US" altLang="en-US"/>
                <a:t> is parallel to </a:t>
              </a:r>
              <a:r>
                <a:rPr lang="en-US" altLang="en-US" i="1"/>
                <a:t>BC</a:t>
              </a:r>
              <a:r>
                <a:rPr lang="en-US" altLang="en-US"/>
                <a:t> because they have the same slope. </a:t>
              </a:r>
            </a:p>
          </p:txBody>
        </p:sp>
        <p:sp>
          <p:nvSpPr>
            <p:cNvPr id="17439" name="Line 32"/>
            <p:cNvSpPr>
              <a:spLocks noChangeShapeType="1"/>
            </p:cNvSpPr>
            <p:nvPr/>
          </p:nvSpPr>
          <p:spPr bwMode="auto">
            <a:xfrm>
              <a:off x="199" y="3359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0" name="Line 33"/>
            <p:cNvSpPr>
              <a:spLocks noChangeShapeType="1"/>
            </p:cNvSpPr>
            <p:nvPr/>
          </p:nvSpPr>
          <p:spPr bwMode="auto">
            <a:xfrm>
              <a:off x="1804" y="3359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7414" name="Text Box 36"/>
          <p:cNvSpPr txBox="1">
            <a:spLocks noChangeArrowheads="1"/>
          </p:cNvSpPr>
          <p:nvPr/>
        </p:nvSpPr>
        <p:spPr bwMode="auto">
          <a:xfrm>
            <a:off x="6188075" y="4148138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17415" name="Text Box 37"/>
          <p:cNvSpPr txBox="1">
            <a:spLocks noChangeArrowheads="1"/>
          </p:cNvSpPr>
          <p:nvPr/>
        </p:nvSpPr>
        <p:spPr bwMode="auto">
          <a:xfrm>
            <a:off x="7178675" y="4162425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17416" name="Text Box 38"/>
          <p:cNvSpPr txBox="1">
            <a:spLocks noChangeArrowheads="1"/>
          </p:cNvSpPr>
          <p:nvPr/>
        </p:nvSpPr>
        <p:spPr bwMode="auto">
          <a:xfrm>
            <a:off x="7921625" y="3062288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17417" name="Text Box 39"/>
          <p:cNvSpPr txBox="1">
            <a:spLocks noChangeArrowheads="1"/>
          </p:cNvSpPr>
          <p:nvPr/>
        </p:nvSpPr>
        <p:spPr bwMode="auto">
          <a:xfrm>
            <a:off x="6931025" y="30353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17418" name="Line 40"/>
          <p:cNvSpPr>
            <a:spLocks noChangeShapeType="1"/>
          </p:cNvSpPr>
          <p:nvPr/>
        </p:nvSpPr>
        <p:spPr bwMode="auto">
          <a:xfrm>
            <a:off x="7086600" y="3295650"/>
            <a:ext cx="990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19" name="Line 41"/>
          <p:cNvSpPr>
            <a:spLocks noChangeShapeType="1"/>
          </p:cNvSpPr>
          <p:nvPr/>
        </p:nvSpPr>
        <p:spPr bwMode="auto">
          <a:xfrm>
            <a:off x="7086600" y="3284538"/>
            <a:ext cx="9906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20" name="Line 42"/>
          <p:cNvSpPr>
            <a:spLocks noChangeShapeType="1"/>
          </p:cNvSpPr>
          <p:nvPr/>
        </p:nvSpPr>
        <p:spPr bwMode="auto">
          <a:xfrm>
            <a:off x="6353175" y="4405313"/>
            <a:ext cx="9906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21" name="Line 43"/>
          <p:cNvSpPr>
            <a:spLocks noChangeShapeType="1"/>
          </p:cNvSpPr>
          <p:nvPr/>
        </p:nvSpPr>
        <p:spPr bwMode="auto">
          <a:xfrm flipH="1">
            <a:off x="6324600" y="3295650"/>
            <a:ext cx="762000" cy="1143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22" name="Line 44"/>
          <p:cNvSpPr>
            <a:spLocks noChangeShapeType="1"/>
          </p:cNvSpPr>
          <p:nvPr/>
        </p:nvSpPr>
        <p:spPr bwMode="auto">
          <a:xfrm flipH="1">
            <a:off x="7329488" y="3295650"/>
            <a:ext cx="762000" cy="1143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23" name="Text Box 45"/>
          <p:cNvSpPr txBox="1">
            <a:spLocks noChangeArrowheads="1"/>
          </p:cNvSpPr>
          <p:nvPr/>
        </p:nvSpPr>
        <p:spPr bwMode="auto">
          <a:xfrm>
            <a:off x="6100763" y="3035300"/>
            <a:ext cx="9096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600" i="1"/>
              <a:t>A</a:t>
            </a:r>
            <a:r>
              <a:rPr lang="en-US" altLang="en-US" sz="1600"/>
              <a:t>(0, 2)</a:t>
            </a:r>
          </a:p>
        </p:txBody>
      </p:sp>
      <p:sp>
        <p:nvSpPr>
          <p:cNvPr id="17424" name="Text Box 46"/>
          <p:cNvSpPr txBox="1">
            <a:spLocks noChangeArrowheads="1"/>
          </p:cNvSpPr>
          <p:nvPr/>
        </p:nvSpPr>
        <p:spPr bwMode="auto">
          <a:xfrm>
            <a:off x="8081963" y="2959100"/>
            <a:ext cx="911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600" i="1"/>
              <a:t>B</a:t>
            </a:r>
            <a:r>
              <a:rPr lang="en-US" altLang="en-US" sz="1600"/>
              <a:t>(4, 2)</a:t>
            </a:r>
          </a:p>
        </p:txBody>
      </p:sp>
      <p:sp>
        <p:nvSpPr>
          <p:cNvPr id="17425" name="Text Box 47"/>
          <p:cNvSpPr txBox="1">
            <a:spLocks noChangeArrowheads="1"/>
          </p:cNvSpPr>
          <p:nvPr/>
        </p:nvSpPr>
        <p:spPr bwMode="auto">
          <a:xfrm>
            <a:off x="5216525" y="4233863"/>
            <a:ext cx="1184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600" i="1"/>
              <a:t>D</a:t>
            </a:r>
            <a:r>
              <a:rPr lang="en-US" altLang="en-US" sz="1600"/>
              <a:t>(–3, –3)</a:t>
            </a:r>
          </a:p>
        </p:txBody>
      </p:sp>
      <p:sp>
        <p:nvSpPr>
          <p:cNvPr id="17426" name="Text Box 48"/>
          <p:cNvSpPr txBox="1">
            <a:spLocks noChangeArrowheads="1"/>
          </p:cNvSpPr>
          <p:nvPr/>
        </p:nvSpPr>
        <p:spPr bwMode="auto">
          <a:xfrm>
            <a:off x="7380288" y="4210050"/>
            <a:ext cx="1041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600" i="1"/>
              <a:t>C</a:t>
            </a:r>
            <a:r>
              <a:rPr lang="en-US" altLang="en-US" sz="1600"/>
              <a:t>(1, –3)</a:t>
            </a:r>
          </a:p>
        </p:txBody>
      </p:sp>
      <p:grpSp>
        <p:nvGrpSpPr>
          <p:cNvPr id="3" name="Group 69"/>
          <p:cNvGrpSpPr>
            <a:grpSpLocks/>
          </p:cNvGrpSpPr>
          <p:nvPr/>
        </p:nvGrpSpPr>
        <p:grpSpPr bwMode="auto">
          <a:xfrm>
            <a:off x="87313" y="5638800"/>
            <a:ext cx="8991600" cy="457200"/>
            <a:chOff x="55" y="3641"/>
            <a:chExt cx="5664" cy="288"/>
          </a:xfrm>
        </p:grpSpPr>
        <p:sp>
          <p:nvSpPr>
            <p:cNvPr id="17435" name="Text Box 60"/>
            <p:cNvSpPr txBox="1">
              <a:spLocks noChangeArrowheads="1"/>
            </p:cNvSpPr>
            <p:nvPr/>
          </p:nvSpPr>
          <p:spPr bwMode="auto">
            <a:xfrm>
              <a:off x="55" y="3641"/>
              <a:ext cx="56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/>
                <a:t>AB</a:t>
              </a:r>
              <a:r>
                <a:rPr lang="en-US" altLang="en-US"/>
                <a:t> is parallel to </a:t>
              </a:r>
              <a:r>
                <a:rPr lang="en-US" altLang="en-US" i="1"/>
                <a:t>DC</a:t>
              </a:r>
              <a:r>
                <a:rPr lang="en-US" altLang="en-US"/>
                <a:t> because they are both horizontal. </a:t>
              </a:r>
            </a:p>
          </p:txBody>
        </p:sp>
        <p:sp>
          <p:nvSpPr>
            <p:cNvPr id="17436" name="Line 61"/>
            <p:cNvSpPr>
              <a:spLocks noChangeShapeType="1"/>
            </p:cNvSpPr>
            <p:nvPr/>
          </p:nvSpPr>
          <p:spPr bwMode="auto">
            <a:xfrm>
              <a:off x="112" y="3688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37" name="Line 62"/>
            <p:cNvSpPr>
              <a:spLocks noChangeShapeType="1"/>
            </p:cNvSpPr>
            <p:nvPr/>
          </p:nvSpPr>
          <p:spPr bwMode="auto">
            <a:xfrm>
              <a:off x="1687" y="3688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89855" name="Text Box 63"/>
          <p:cNvSpPr txBox="1">
            <a:spLocks noChangeArrowheads="1"/>
          </p:cNvSpPr>
          <p:nvPr/>
        </p:nvSpPr>
        <p:spPr bwMode="auto">
          <a:xfrm>
            <a:off x="76200" y="6096000"/>
            <a:ext cx="982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Since opposite sides are parallel, </a:t>
            </a:r>
            <a:r>
              <a:rPr lang="en-US" altLang="en-US" i="1"/>
              <a:t>ABCD</a:t>
            </a:r>
            <a:r>
              <a:rPr lang="en-US" altLang="en-US"/>
              <a:t> is a parallelogram.</a:t>
            </a:r>
          </a:p>
        </p:txBody>
      </p:sp>
      <p:grpSp>
        <p:nvGrpSpPr>
          <p:cNvPr id="4" name="Group 65"/>
          <p:cNvGrpSpPr>
            <a:grpSpLocks/>
          </p:cNvGrpSpPr>
          <p:nvPr/>
        </p:nvGrpSpPr>
        <p:grpSpPr bwMode="auto">
          <a:xfrm>
            <a:off x="228600" y="2057400"/>
            <a:ext cx="3962400" cy="1187450"/>
            <a:chOff x="240" y="1344"/>
            <a:chExt cx="2496" cy="748"/>
          </a:xfrm>
        </p:grpSpPr>
        <p:sp>
          <p:nvSpPr>
            <p:cNvPr id="17432" name="Text Box 19"/>
            <p:cNvSpPr txBox="1">
              <a:spLocks noChangeArrowheads="1"/>
            </p:cNvSpPr>
            <p:nvPr/>
          </p:nvSpPr>
          <p:spPr bwMode="auto">
            <a:xfrm>
              <a:off x="240" y="1344"/>
              <a:ext cx="2496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chemeClr val="accent2"/>
                  </a:solidFill>
                  <a:latin typeface="Arial" charset="0"/>
                  <a:cs typeface="Arial" charset="0"/>
                </a:rPr>
                <a:t>Use the ordered pairs and slope formula to find the slopes of AD and BC.</a:t>
              </a:r>
            </a:p>
          </p:txBody>
        </p:sp>
        <p:sp>
          <p:nvSpPr>
            <p:cNvPr id="17433" name="Line 21"/>
            <p:cNvSpPr>
              <a:spLocks noChangeShapeType="1"/>
            </p:cNvSpPr>
            <p:nvPr/>
          </p:nvSpPr>
          <p:spPr bwMode="auto">
            <a:xfrm>
              <a:off x="1152" y="1843"/>
              <a:ext cx="240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34" name="Line 64"/>
            <p:cNvSpPr>
              <a:spLocks noChangeShapeType="1"/>
            </p:cNvSpPr>
            <p:nvPr/>
          </p:nvSpPr>
          <p:spPr bwMode="auto">
            <a:xfrm>
              <a:off x="1824" y="1843"/>
              <a:ext cx="240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pic>
        <p:nvPicPr>
          <p:cNvPr id="289858" name="Picture 6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352800"/>
            <a:ext cx="3009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9859" name="Picture 6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267200"/>
            <a:ext cx="3705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9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9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9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85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762000" y="1905000"/>
            <a:ext cx="7696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u="sng"/>
              <a:t>Perpendicular lines</a:t>
            </a:r>
            <a:r>
              <a:rPr lang="en-US" altLang="en-US"/>
              <a:t> are lines that intersect to form right angles (90</a:t>
            </a:r>
            <a:r>
              <a:rPr lang="en-US" altLang="en-US">
                <a:latin typeface="Arial" charset="0"/>
                <a:cs typeface="Arial" charset="0"/>
              </a:rPr>
              <a:t>°).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0"/>
            <a:ext cx="7753350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3"/>
          <p:cNvGrpSpPr>
            <a:grpSpLocks/>
          </p:cNvGrpSpPr>
          <p:nvPr/>
        </p:nvGrpSpPr>
        <p:grpSpPr bwMode="auto">
          <a:xfrm>
            <a:off x="228600" y="1524000"/>
            <a:ext cx="8207375" cy="1131888"/>
            <a:chOff x="398" y="1195"/>
            <a:chExt cx="5170" cy="713"/>
          </a:xfrm>
        </p:grpSpPr>
        <p:sp>
          <p:nvSpPr>
            <p:cNvPr id="20508" name="Text Box 4"/>
            <p:cNvSpPr txBox="1">
              <a:spLocks noChangeArrowheads="1"/>
            </p:cNvSpPr>
            <p:nvPr/>
          </p:nvSpPr>
          <p:spPr bwMode="auto">
            <a:xfrm>
              <a:off x="398" y="1195"/>
              <a:ext cx="5170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en-US" b="1"/>
                <a:t>Identify which lines are perpendicular: </a:t>
              </a:r>
              <a:r>
                <a:rPr lang="en-US" altLang="en-US" b="1" i="1"/>
                <a:t>y</a:t>
              </a:r>
              <a:r>
                <a:rPr lang="en-US" altLang="en-US" b="1"/>
                <a:t> = 3; </a:t>
              </a:r>
              <a:r>
                <a:rPr lang="en-US" altLang="en-US" b="1" i="1"/>
                <a:t>x</a:t>
              </a:r>
              <a:r>
                <a:rPr lang="en-US" altLang="en-US" b="1"/>
                <a:t> = –2; </a:t>
              </a:r>
              <a:r>
                <a:rPr lang="en-US" altLang="en-US" b="1" i="1"/>
                <a:t>y </a:t>
              </a:r>
              <a:r>
                <a:rPr lang="en-US" altLang="en-US" b="1"/>
                <a:t>= 3</a:t>
              </a:r>
              <a:r>
                <a:rPr lang="en-US" altLang="en-US" b="1" i="1"/>
                <a:t>x;                      .</a:t>
              </a:r>
              <a:endParaRPr lang="en-US" altLang="en-US" b="1"/>
            </a:p>
          </p:txBody>
        </p:sp>
        <p:pic>
          <p:nvPicPr>
            <p:cNvPr id="20509" name="Picture 5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1" y="1470"/>
              <a:ext cx="1326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483" name="Picture 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667000"/>
            <a:ext cx="37719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5399" name="Text Box 7"/>
          <p:cNvSpPr txBox="1">
            <a:spLocks noChangeArrowheads="1"/>
          </p:cNvSpPr>
          <p:nvPr/>
        </p:nvSpPr>
        <p:spPr bwMode="auto">
          <a:xfrm>
            <a:off x="228600" y="2590800"/>
            <a:ext cx="48164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 graph described by </a:t>
            </a:r>
            <a:r>
              <a:rPr lang="en-US" altLang="en-US" i="1"/>
              <a:t>y</a:t>
            </a:r>
            <a:r>
              <a:rPr lang="en-US" altLang="en-US"/>
              <a:t> = 3 is a horizontal line, and the graph described by </a:t>
            </a:r>
            <a:r>
              <a:rPr lang="en-US" altLang="en-US" i="1"/>
              <a:t>x</a:t>
            </a:r>
            <a:r>
              <a:rPr lang="en-US" altLang="en-US"/>
              <a:t> = –2 is a vertical line. These lines are perpendicular.</a:t>
            </a:r>
          </a:p>
        </p:txBody>
      </p:sp>
      <p:sp>
        <p:nvSpPr>
          <p:cNvPr id="315400" name="Line 8"/>
          <p:cNvSpPr>
            <a:spLocks noChangeShapeType="1"/>
          </p:cNvSpPr>
          <p:nvPr/>
        </p:nvSpPr>
        <p:spPr bwMode="auto">
          <a:xfrm>
            <a:off x="6669088" y="3048000"/>
            <a:ext cx="0" cy="3048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5401" name="Line 9"/>
          <p:cNvSpPr>
            <a:spLocks noChangeShapeType="1"/>
          </p:cNvSpPr>
          <p:nvPr/>
        </p:nvSpPr>
        <p:spPr bwMode="auto">
          <a:xfrm>
            <a:off x="5715000" y="3657600"/>
            <a:ext cx="3048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772400" y="3124200"/>
            <a:ext cx="815975" cy="381000"/>
            <a:chOff x="4896" y="1968"/>
            <a:chExt cx="514" cy="240"/>
          </a:xfrm>
        </p:grpSpPr>
        <p:sp>
          <p:nvSpPr>
            <p:cNvPr id="20506" name="AutoShape 11"/>
            <p:cNvSpPr>
              <a:spLocks noChangeArrowheads="1"/>
            </p:cNvSpPr>
            <p:nvPr/>
          </p:nvSpPr>
          <p:spPr bwMode="auto">
            <a:xfrm>
              <a:off x="4896" y="1968"/>
              <a:ext cx="480" cy="240"/>
            </a:xfrm>
            <a:prstGeom prst="wedgeRectCallout">
              <a:avLst>
                <a:gd name="adj1" fmla="val -42500"/>
                <a:gd name="adj2" fmla="val 9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0507" name="Text Box 12"/>
            <p:cNvSpPr txBox="1">
              <a:spLocks noChangeArrowheads="1"/>
            </p:cNvSpPr>
            <p:nvPr/>
          </p:nvSpPr>
          <p:spPr bwMode="auto">
            <a:xfrm>
              <a:off x="4896" y="1968"/>
              <a:ext cx="51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chemeClr val="accent2"/>
                  </a:solidFill>
                </a:rPr>
                <a:t>y = </a:t>
              </a:r>
              <a:r>
                <a:rPr lang="en-US" altLang="en-US" sz="1600" b="1">
                  <a:solidFill>
                    <a:schemeClr val="accent2"/>
                  </a:solidFill>
                </a:rPr>
                <a:t>3</a:t>
              </a:r>
              <a:endParaRPr lang="en-US" altLang="en-US" sz="1600" b="1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5486400" y="2895600"/>
            <a:ext cx="944563" cy="336550"/>
            <a:chOff x="3564" y="2400"/>
            <a:chExt cx="516" cy="234"/>
          </a:xfrm>
        </p:grpSpPr>
        <p:sp>
          <p:nvSpPr>
            <p:cNvPr id="20504" name="AutoShape 14"/>
            <p:cNvSpPr>
              <a:spLocks noChangeArrowheads="1"/>
            </p:cNvSpPr>
            <p:nvPr/>
          </p:nvSpPr>
          <p:spPr bwMode="auto">
            <a:xfrm>
              <a:off x="3600" y="2400"/>
              <a:ext cx="480" cy="192"/>
            </a:xfrm>
            <a:prstGeom prst="wedgeRectCallout">
              <a:avLst>
                <a:gd name="adj1" fmla="val 69167"/>
                <a:gd name="adj2" fmla="val 126042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0505" name="Text Box 15"/>
            <p:cNvSpPr txBox="1">
              <a:spLocks noChangeArrowheads="1"/>
            </p:cNvSpPr>
            <p:nvPr/>
          </p:nvSpPr>
          <p:spPr bwMode="auto">
            <a:xfrm>
              <a:off x="3564" y="2400"/>
              <a:ext cx="50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chemeClr val="accent2"/>
                  </a:solidFill>
                </a:rPr>
                <a:t>x =</a:t>
              </a:r>
              <a:r>
                <a:rPr lang="en-US" altLang="en-US" sz="1600" b="1">
                  <a:solidFill>
                    <a:schemeClr val="accent2"/>
                  </a:solidFill>
                </a:rPr>
                <a:t> –2</a:t>
              </a:r>
              <a:endParaRPr lang="en-US" altLang="en-US" sz="1600" b="1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7467600" y="5029200"/>
            <a:ext cx="1600200" cy="609600"/>
            <a:chOff x="4704" y="3168"/>
            <a:chExt cx="1008" cy="384"/>
          </a:xfrm>
        </p:grpSpPr>
        <p:sp>
          <p:nvSpPr>
            <p:cNvPr id="20502" name="AutoShape 17"/>
            <p:cNvSpPr>
              <a:spLocks noChangeArrowheads="1"/>
            </p:cNvSpPr>
            <p:nvPr/>
          </p:nvSpPr>
          <p:spPr bwMode="auto">
            <a:xfrm>
              <a:off x="4704" y="3168"/>
              <a:ext cx="1008" cy="384"/>
            </a:xfrm>
            <a:prstGeom prst="wedgeRectCallout">
              <a:avLst>
                <a:gd name="adj1" fmla="val -46431"/>
                <a:gd name="adj2" fmla="val -177083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20503" name="Picture 18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177"/>
              <a:ext cx="918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5411" name="Line 19"/>
          <p:cNvSpPr>
            <a:spLocks noChangeShapeType="1"/>
          </p:cNvSpPr>
          <p:nvPr/>
        </p:nvSpPr>
        <p:spPr bwMode="auto">
          <a:xfrm flipV="1">
            <a:off x="6770688" y="3113088"/>
            <a:ext cx="990600" cy="2971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5412" name="Line 20"/>
          <p:cNvSpPr>
            <a:spLocks noChangeShapeType="1"/>
          </p:cNvSpPr>
          <p:nvPr/>
        </p:nvSpPr>
        <p:spPr bwMode="auto">
          <a:xfrm>
            <a:off x="5715000" y="3581400"/>
            <a:ext cx="3048000" cy="1143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5715000" y="5105400"/>
            <a:ext cx="990600" cy="457200"/>
            <a:chOff x="3600" y="3216"/>
            <a:chExt cx="624" cy="288"/>
          </a:xfrm>
        </p:grpSpPr>
        <p:sp>
          <p:nvSpPr>
            <p:cNvPr id="20500" name="AutoShape 22"/>
            <p:cNvSpPr>
              <a:spLocks noChangeArrowheads="1"/>
            </p:cNvSpPr>
            <p:nvPr/>
          </p:nvSpPr>
          <p:spPr bwMode="auto">
            <a:xfrm>
              <a:off x="3600" y="3216"/>
              <a:ext cx="576" cy="288"/>
            </a:xfrm>
            <a:prstGeom prst="wedgeRectCallout">
              <a:avLst>
                <a:gd name="adj1" fmla="val 79690"/>
                <a:gd name="adj2" fmla="val 7639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0501" name="Text Box 23"/>
            <p:cNvSpPr txBox="1">
              <a:spLocks noChangeArrowheads="1"/>
            </p:cNvSpPr>
            <p:nvPr/>
          </p:nvSpPr>
          <p:spPr bwMode="auto">
            <a:xfrm>
              <a:off x="3614" y="3264"/>
              <a:ext cx="61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rgbClr val="FF0000"/>
                  </a:solidFill>
                </a:rPr>
                <a:t>y =</a:t>
              </a:r>
              <a:r>
                <a:rPr lang="en-US" altLang="en-US" sz="1600" b="1">
                  <a:solidFill>
                    <a:srgbClr val="FF0000"/>
                  </a:solidFill>
                </a:rPr>
                <a:t>3</a:t>
              </a:r>
              <a:r>
                <a:rPr lang="en-US" altLang="en-US" sz="1600" b="1" i="1">
                  <a:solidFill>
                    <a:srgbClr val="FF0000"/>
                  </a:solidFill>
                </a:rPr>
                <a:t>x</a:t>
              </a:r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228600" y="4495800"/>
            <a:ext cx="5029200" cy="1914525"/>
            <a:chOff x="144" y="2832"/>
            <a:chExt cx="3168" cy="1206"/>
          </a:xfrm>
        </p:grpSpPr>
        <p:pic>
          <p:nvPicPr>
            <p:cNvPr id="20495" name="Picture 25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6" y="3648"/>
              <a:ext cx="252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496" name="Group 26"/>
            <p:cNvGrpSpPr>
              <a:grpSpLocks/>
            </p:cNvGrpSpPr>
            <p:nvPr/>
          </p:nvGrpSpPr>
          <p:grpSpPr bwMode="auto">
            <a:xfrm>
              <a:off x="144" y="2832"/>
              <a:ext cx="3168" cy="1206"/>
              <a:chOff x="144" y="2832"/>
              <a:chExt cx="3168" cy="1206"/>
            </a:xfrm>
          </p:grpSpPr>
          <p:sp>
            <p:nvSpPr>
              <p:cNvPr id="20497" name="Text Box 27"/>
              <p:cNvSpPr txBox="1">
                <a:spLocks noChangeArrowheads="1"/>
              </p:cNvSpPr>
              <p:nvPr/>
            </p:nvSpPr>
            <p:spPr bwMode="auto">
              <a:xfrm>
                <a:off x="144" y="2832"/>
                <a:ext cx="3168" cy="8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15000"/>
                  </a:lnSpc>
                </a:pPr>
                <a:r>
                  <a:rPr lang="en-US" altLang="en-US"/>
                  <a:t>The slope of the line described by </a:t>
                </a:r>
                <a:r>
                  <a:rPr lang="en-US" altLang="en-US" i="1"/>
                  <a:t>y</a:t>
                </a:r>
                <a:r>
                  <a:rPr lang="en-US" altLang="en-US"/>
                  <a:t> = </a:t>
                </a:r>
                <a:r>
                  <a:rPr lang="en-US" altLang="en-US">
                    <a:solidFill>
                      <a:srgbClr val="FF3300"/>
                    </a:solidFill>
                  </a:rPr>
                  <a:t>3</a:t>
                </a:r>
                <a:r>
                  <a:rPr lang="en-US" altLang="en-US" i="1"/>
                  <a:t>x</a:t>
                </a:r>
                <a:r>
                  <a:rPr lang="en-US" altLang="en-US"/>
                  <a:t> is </a:t>
                </a:r>
                <a:r>
                  <a:rPr lang="en-US" altLang="en-US">
                    <a:solidFill>
                      <a:srgbClr val="FF3300"/>
                    </a:solidFill>
                  </a:rPr>
                  <a:t>3</a:t>
                </a:r>
                <a:r>
                  <a:rPr lang="en-US" altLang="en-US"/>
                  <a:t>. The slope of the line described by                                    </a:t>
                </a:r>
              </a:p>
            </p:txBody>
          </p:sp>
          <p:pic>
            <p:nvPicPr>
              <p:cNvPr id="20498" name="Picture 28" descr="1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2" y="3648"/>
                <a:ext cx="1116" cy="3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499" name="Text Box 29"/>
              <p:cNvSpPr txBox="1">
                <a:spLocks noChangeArrowheads="1"/>
              </p:cNvSpPr>
              <p:nvPr/>
            </p:nvSpPr>
            <p:spPr bwMode="auto">
              <a:xfrm>
                <a:off x="1344" y="3678"/>
                <a:ext cx="89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is     .    </a:t>
                </a:r>
              </a:p>
            </p:txBody>
          </p:sp>
        </p:grpSp>
      </p:grpSp>
      <p:sp>
        <p:nvSpPr>
          <p:cNvPr id="20494" name="Text Box 30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3: Identifying Perpendicular Lines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1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399" grpId="0"/>
      <p:bldP spid="315400" grpId="0" animBg="1"/>
      <p:bldP spid="315401" grpId="0" animBg="1"/>
      <p:bldP spid="315411" grpId="0" animBg="1"/>
      <p:bldP spid="3154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304800" y="2057400"/>
            <a:ext cx="8610600" cy="2133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/>
              <a:t>Identify and graph parallel and perpendicular lines.</a:t>
            </a:r>
          </a:p>
          <a:p>
            <a:pPr>
              <a:spcBef>
                <a:spcPct val="20000"/>
              </a:spcBef>
            </a:pPr>
            <a:endParaRPr lang="en-US" altLang="en-US" sz="900"/>
          </a:p>
          <a:p>
            <a:pPr>
              <a:spcBef>
                <a:spcPct val="20000"/>
              </a:spcBef>
            </a:pPr>
            <a:r>
              <a:rPr lang="en-US" altLang="en-US" sz="2800"/>
              <a:t>Write equations to describe lines parallel or perpendicular to a given line.</a:t>
            </a: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1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7"/>
          <p:cNvGrpSpPr>
            <a:grpSpLocks/>
          </p:cNvGrpSpPr>
          <p:nvPr/>
        </p:nvGrpSpPr>
        <p:grpSpPr bwMode="auto">
          <a:xfrm>
            <a:off x="533400" y="1524000"/>
            <a:ext cx="8207375" cy="1131888"/>
            <a:chOff x="398" y="1195"/>
            <a:chExt cx="5170" cy="713"/>
          </a:xfrm>
        </p:grpSpPr>
        <p:sp>
          <p:nvSpPr>
            <p:cNvPr id="21527" name="Text Box 5"/>
            <p:cNvSpPr txBox="1">
              <a:spLocks noChangeArrowheads="1"/>
            </p:cNvSpPr>
            <p:nvPr/>
          </p:nvSpPr>
          <p:spPr bwMode="auto">
            <a:xfrm>
              <a:off x="398" y="1195"/>
              <a:ext cx="5170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en-US" b="1"/>
                <a:t>Identify which lines are perpendicular: </a:t>
              </a:r>
              <a:r>
                <a:rPr lang="en-US" altLang="en-US" b="1" i="1"/>
                <a:t>y</a:t>
              </a:r>
              <a:r>
                <a:rPr lang="en-US" altLang="en-US" b="1"/>
                <a:t> = 3; </a:t>
              </a:r>
              <a:r>
                <a:rPr lang="en-US" altLang="en-US" b="1" i="1"/>
                <a:t>x</a:t>
              </a:r>
              <a:r>
                <a:rPr lang="en-US" altLang="en-US" b="1"/>
                <a:t> = –2; </a:t>
              </a:r>
              <a:r>
                <a:rPr lang="en-US" altLang="en-US" b="1" i="1"/>
                <a:t>y </a:t>
              </a:r>
              <a:r>
                <a:rPr lang="en-US" altLang="en-US" b="1"/>
                <a:t>= 3</a:t>
              </a:r>
              <a:r>
                <a:rPr lang="en-US" altLang="en-US" b="1" i="1"/>
                <a:t>x;                      .</a:t>
              </a:r>
              <a:endParaRPr lang="en-US" altLang="en-US" b="1"/>
            </a:p>
          </p:txBody>
        </p:sp>
        <p:pic>
          <p:nvPicPr>
            <p:cNvPr id="21528" name="Picture 6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1" y="1470"/>
              <a:ext cx="1326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1507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667000"/>
            <a:ext cx="37719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Line 15"/>
          <p:cNvSpPr>
            <a:spLocks noChangeShapeType="1"/>
          </p:cNvSpPr>
          <p:nvPr/>
        </p:nvSpPr>
        <p:spPr bwMode="auto">
          <a:xfrm>
            <a:off x="6669088" y="3048000"/>
            <a:ext cx="0" cy="3048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09" name="Line 16"/>
          <p:cNvSpPr>
            <a:spLocks noChangeShapeType="1"/>
          </p:cNvSpPr>
          <p:nvPr/>
        </p:nvSpPr>
        <p:spPr bwMode="auto">
          <a:xfrm>
            <a:off x="5715000" y="3657600"/>
            <a:ext cx="3048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1510" name="Group 21"/>
          <p:cNvGrpSpPr>
            <a:grpSpLocks/>
          </p:cNvGrpSpPr>
          <p:nvPr/>
        </p:nvGrpSpPr>
        <p:grpSpPr bwMode="auto">
          <a:xfrm>
            <a:off x="7772400" y="3124200"/>
            <a:ext cx="815975" cy="381000"/>
            <a:chOff x="4896" y="1968"/>
            <a:chExt cx="514" cy="240"/>
          </a:xfrm>
        </p:grpSpPr>
        <p:sp>
          <p:nvSpPr>
            <p:cNvPr id="21525" name="AutoShape 17"/>
            <p:cNvSpPr>
              <a:spLocks noChangeArrowheads="1"/>
            </p:cNvSpPr>
            <p:nvPr/>
          </p:nvSpPr>
          <p:spPr bwMode="auto">
            <a:xfrm>
              <a:off x="4896" y="1968"/>
              <a:ext cx="480" cy="240"/>
            </a:xfrm>
            <a:prstGeom prst="wedgeRectCallout">
              <a:avLst>
                <a:gd name="adj1" fmla="val -42500"/>
                <a:gd name="adj2" fmla="val 9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1526" name="Text Box 18"/>
            <p:cNvSpPr txBox="1">
              <a:spLocks noChangeArrowheads="1"/>
            </p:cNvSpPr>
            <p:nvPr/>
          </p:nvSpPr>
          <p:spPr bwMode="auto">
            <a:xfrm>
              <a:off x="4896" y="1968"/>
              <a:ext cx="51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chemeClr val="accent2"/>
                  </a:solidFill>
                </a:rPr>
                <a:t>y = </a:t>
              </a:r>
              <a:r>
                <a:rPr lang="en-US" altLang="en-US" sz="1600" b="1">
                  <a:solidFill>
                    <a:schemeClr val="accent2"/>
                  </a:solidFill>
                </a:rPr>
                <a:t>3</a:t>
              </a:r>
              <a:endParaRPr lang="en-US" altLang="en-US" sz="1600" b="1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21511" name="Group 22"/>
          <p:cNvGrpSpPr>
            <a:grpSpLocks/>
          </p:cNvGrpSpPr>
          <p:nvPr/>
        </p:nvGrpSpPr>
        <p:grpSpPr bwMode="auto">
          <a:xfrm>
            <a:off x="5486400" y="2895600"/>
            <a:ext cx="944563" cy="336550"/>
            <a:chOff x="3564" y="2400"/>
            <a:chExt cx="516" cy="234"/>
          </a:xfrm>
        </p:grpSpPr>
        <p:sp>
          <p:nvSpPr>
            <p:cNvPr id="21523" name="AutoShape 19"/>
            <p:cNvSpPr>
              <a:spLocks noChangeArrowheads="1"/>
            </p:cNvSpPr>
            <p:nvPr/>
          </p:nvSpPr>
          <p:spPr bwMode="auto">
            <a:xfrm>
              <a:off x="3600" y="2400"/>
              <a:ext cx="480" cy="192"/>
            </a:xfrm>
            <a:prstGeom prst="wedgeRectCallout">
              <a:avLst>
                <a:gd name="adj1" fmla="val 69167"/>
                <a:gd name="adj2" fmla="val 126042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1524" name="Text Box 20"/>
            <p:cNvSpPr txBox="1">
              <a:spLocks noChangeArrowheads="1"/>
            </p:cNvSpPr>
            <p:nvPr/>
          </p:nvSpPr>
          <p:spPr bwMode="auto">
            <a:xfrm>
              <a:off x="3564" y="2400"/>
              <a:ext cx="50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chemeClr val="accent2"/>
                  </a:solidFill>
                </a:rPr>
                <a:t>x =</a:t>
              </a:r>
              <a:r>
                <a:rPr lang="en-US" altLang="en-US" sz="1600" b="1">
                  <a:solidFill>
                    <a:schemeClr val="accent2"/>
                  </a:solidFill>
                </a:rPr>
                <a:t> –2</a:t>
              </a:r>
              <a:endParaRPr lang="en-US" altLang="en-US" sz="1600" b="1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21512" name="Group 31"/>
          <p:cNvGrpSpPr>
            <a:grpSpLocks/>
          </p:cNvGrpSpPr>
          <p:nvPr/>
        </p:nvGrpSpPr>
        <p:grpSpPr bwMode="auto">
          <a:xfrm>
            <a:off x="7467600" y="5029200"/>
            <a:ext cx="1600200" cy="609600"/>
            <a:chOff x="4704" y="3168"/>
            <a:chExt cx="1008" cy="384"/>
          </a:xfrm>
        </p:grpSpPr>
        <p:sp>
          <p:nvSpPr>
            <p:cNvPr id="21521" name="AutoShape 24"/>
            <p:cNvSpPr>
              <a:spLocks noChangeArrowheads="1"/>
            </p:cNvSpPr>
            <p:nvPr/>
          </p:nvSpPr>
          <p:spPr bwMode="auto">
            <a:xfrm>
              <a:off x="4704" y="3168"/>
              <a:ext cx="1008" cy="384"/>
            </a:xfrm>
            <a:prstGeom prst="wedgeRectCallout">
              <a:avLst>
                <a:gd name="adj1" fmla="val -46431"/>
                <a:gd name="adj2" fmla="val -177083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21522" name="Picture 25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177"/>
              <a:ext cx="918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13" name="Line 27"/>
          <p:cNvSpPr>
            <a:spLocks noChangeShapeType="1"/>
          </p:cNvSpPr>
          <p:nvPr/>
        </p:nvSpPr>
        <p:spPr bwMode="auto">
          <a:xfrm flipV="1">
            <a:off x="6770688" y="3113088"/>
            <a:ext cx="990600" cy="2971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14" name="Line 28"/>
          <p:cNvSpPr>
            <a:spLocks noChangeShapeType="1"/>
          </p:cNvSpPr>
          <p:nvPr/>
        </p:nvSpPr>
        <p:spPr bwMode="auto">
          <a:xfrm>
            <a:off x="5715000" y="3581400"/>
            <a:ext cx="3048000" cy="1143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1515" name="Group 32"/>
          <p:cNvGrpSpPr>
            <a:grpSpLocks/>
          </p:cNvGrpSpPr>
          <p:nvPr/>
        </p:nvGrpSpPr>
        <p:grpSpPr bwMode="auto">
          <a:xfrm>
            <a:off x="5715000" y="5105400"/>
            <a:ext cx="990600" cy="457200"/>
            <a:chOff x="3600" y="3216"/>
            <a:chExt cx="624" cy="288"/>
          </a:xfrm>
        </p:grpSpPr>
        <p:sp>
          <p:nvSpPr>
            <p:cNvPr id="21519" name="AutoShape 29"/>
            <p:cNvSpPr>
              <a:spLocks noChangeArrowheads="1"/>
            </p:cNvSpPr>
            <p:nvPr/>
          </p:nvSpPr>
          <p:spPr bwMode="auto">
            <a:xfrm>
              <a:off x="3600" y="3216"/>
              <a:ext cx="576" cy="288"/>
            </a:xfrm>
            <a:prstGeom prst="wedgeRectCallout">
              <a:avLst>
                <a:gd name="adj1" fmla="val 79690"/>
                <a:gd name="adj2" fmla="val 7639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1520" name="Text Box 30"/>
            <p:cNvSpPr txBox="1">
              <a:spLocks noChangeArrowheads="1"/>
            </p:cNvSpPr>
            <p:nvPr/>
          </p:nvSpPr>
          <p:spPr bwMode="auto">
            <a:xfrm>
              <a:off x="3614" y="3264"/>
              <a:ext cx="61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rgbClr val="FF0000"/>
                  </a:solidFill>
                </a:rPr>
                <a:t>y =</a:t>
              </a:r>
              <a:r>
                <a:rPr lang="en-US" altLang="en-US" sz="1600" b="1">
                  <a:solidFill>
                    <a:srgbClr val="FF0000"/>
                  </a:solidFill>
                </a:rPr>
                <a:t>3</a:t>
              </a:r>
              <a:r>
                <a:rPr lang="en-US" altLang="en-US" sz="1600" b="1" i="1">
                  <a:solidFill>
                    <a:srgbClr val="FF0000"/>
                  </a:solidFill>
                </a:rPr>
                <a:t>x</a:t>
              </a:r>
            </a:p>
          </p:txBody>
        </p:sp>
      </p:grpSp>
      <p:pic>
        <p:nvPicPr>
          <p:cNvPr id="21516" name="Picture 39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19400"/>
            <a:ext cx="16097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7" name="Text Box 40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 Continued</a:t>
            </a:r>
          </a:p>
        </p:txBody>
      </p:sp>
      <p:sp>
        <p:nvSpPr>
          <p:cNvPr id="294953" name="Text Box 41"/>
          <p:cNvSpPr txBox="1">
            <a:spLocks noChangeArrowheads="1"/>
          </p:cNvSpPr>
          <p:nvPr/>
        </p:nvSpPr>
        <p:spPr bwMode="auto">
          <a:xfrm>
            <a:off x="533400" y="3733800"/>
            <a:ext cx="4191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These lines are perpendicular because the product of their slopes is –1.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4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5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2531" name="Group 41"/>
          <p:cNvGrpSpPr>
            <a:grpSpLocks/>
          </p:cNvGrpSpPr>
          <p:nvPr/>
        </p:nvGrpSpPr>
        <p:grpSpPr bwMode="auto">
          <a:xfrm>
            <a:off x="304800" y="1295400"/>
            <a:ext cx="8397875" cy="1146175"/>
            <a:chOff x="192" y="672"/>
            <a:chExt cx="5290" cy="722"/>
          </a:xfrm>
        </p:grpSpPr>
        <p:sp>
          <p:nvSpPr>
            <p:cNvPr id="22554" name="Text Box 7"/>
            <p:cNvSpPr txBox="1">
              <a:spLocks noChangeArrowheads="1"/>
            </p:cNvSpPr>
            <p:nvPr/>
          </p:nvSpPr>
          <p:spPr bwMode="auto">
            <a:xfrm>
              <a:off x="192" y="672"/>
              <a:ext cx="5290" cy="6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lang="en-US" altLang="en-US" b="1"/>
                <a:t>Identify which lines are perpendicular: </a:t>
              </a:r>
              <a:r>
                <a:rPr lang="en-US" altLang="en-US" b="1" i="1"/>
                <a:t>y = </a:t>
              </a:r>
              <a:r>
                <a:rPr lang="en-US" altLang="en-US" b="1"/>
                <a:t>–4; </a:t>
              </a:r>
              <a:r>
                <a:rPr lang="en-US" altLang="en-US" b="1" i="1"/>
                <a:t>y</a:t>
              </a:r>
              <a:r>
                <a:rPr lang="en-US" altLang="en-US" b="1"/>
                <a:t> – 6 = 5(</a:t>
              </a:r>
              <a:r>
                <a:rPr lang="en-US" altLang="en-US" b="1" i="1"/>
                <a:t>x</a:t>
              </a:r>
              <a:r>
                <a:rPr lang="en-US" altLang="en-US" b="1"/>
                <a:t> + 4); </a:t>
              </a:r>
              <a:r>
                <a:rPr lang="en-US" altLang="en-US" b="1" i="1"/>
                <a:t>x </a:t>
              </a:r>
              <a:r>
                <a:rPr lang="en-US" altLang="en-US" b="1"/>
                <a:t>= 3; </a:t>
              </a:r>
              <a:r>
                <a:rPr lang="en-US" altLang="en-US" b="1" i="1"/>
                <a:t>y =</a:t>
              </a:r>
              <a:r>
                <a:rPr lang="en-US" altLang="en-US" b="1"/>
                <a:t>    </a:t>
              </a:r>
            </a:p>
          </p:txBody>
        </p:sp>
        <p:pic>
          <p:nvPicPr>
            <p:cNvPr id="22555" name="Picture 9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9" y="974"/>
              <a:ext cx="828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95946" name="Text Box 10"/>
          <p:cNvSpPr txBox="1">
            <a:spLocks noChangeArrowheads="1"/>
          </p:cNvSpPr>
          <p:nvPr/>
        </p:nvSpPr>
        <p:spPr bwMode="auto">
          <a:xfrm>
            <a:off x="228600" y="2438400"/>
            <a:ext cx="48006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 graph described by </a:t>
            </a:r>
            <a:r>
              <a:rPr lang="en-US" altLang="en-US" i="1"/>
              <a:t>x</a:t>
            </a:r>
            <a:r>
              <a:rPr lang="en-US" altLang="en-US"/>
              <a:t> = 3 is a vertical line, and the graph described by </a:t>
            </a:r>
            <a:r>
              <a:rPr lang="en-US" altLang="en-US" i="1"/>
              <a:t>y</a:t>
            </a:r>
            <a:r>
              <a:rPr lang="en-US" altLang="en-US"/>
              <a:t> = –4 is a horizontal line. These lines are perpendicular.</a:t>
            </a:r>
          </a:p>
        </p:txBody>
      </p:sp>
      <p:pic>
        <p:nvPicPr>
          <p:cNvPr id="22533" name="Picture 1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628900"/>
            <a:ext cx="37719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5950" name="Line 14"/>
          <p:cNvSpPr>
            <a:spLocks noChangeShapeType="1"/>
          </p:cNvSpPr>
          <p:nvPr/>
        </p:nvSpPr>
        <p:spPr bwMode="auto">
          <a:xfrm>
            <a:off x="6019800" y="5105400"/>
            <a:ext cx="2590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5951" name="Line 15"/>
          <p:cNvSpPr>
            <a:spLocks noChangeShapeType="1"/>
          </p:cNvSpPr>
          <p:nvPr/>
        </p:nvSpPr>
        <p:spPr bwMode="auto">
          <a:xfrm>
            <a:off x="7707313" y="3124200"/>
            <a:ext cx="0" cy="2667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5952" name="Line 16"/>
          <p:cNvSpPr>
            <a:spLocks noChangeShapeType="1"/>
          </p:cNvSpPr>
          <p:nvPr/>
        </p:nvSpPr>
        <p:spPr bwMode="auto">
          <a:xfrm>
            <a:off x="5791200" y="3952875"/>
            <a:ext cx="2971800" cy="5334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5953" name="Line 17"/>
          <p:cNvSpPr>
            <a:spLocks noChangeShapeType="1"/>
          </p:cNvSpPr>
          <p:nvPr/>
        </p:nvSpPr>
        <p:spPr bwMode="auto">
          <a:xfrm flipV="1">
            <a:off x="6172200" y="2971800"/>
            <a:ext cx="609600" cy="3124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228600" y="4495800"/>
            <a:ext cx="5181600" cy="1981200"/>
            <a:chOff x="144" y="2832"/>
            <a:chExt cx="3264" cy="1248"/>
          </a:xfrm>
        </p:grpSpPr>
        <p:sp>
          <p:nvSpPr>
            <p:cNvPr id="22551" name="Text Box 18"/>
            <p:cNvSpPr txBox="1">
              <a:spLocks noChangeArrowheads="1"/>
            </p:cNvSpPr>
            <p:nvPr/>
          </p:nvSpPr>
          <p:spPr bwMode="auto">
            <a:xfrm>
              <a:off x="144" y="2832"/>
              <a:ext cx="3264" cy="1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en-US"/>
                <a:t>The slope of the line described by </a:t>
              </a:r>
              <a:r>
                <a:rPr lang="en-US" altLang="en-US" i="1"/>
                <a:t>y</a:t>
              </a:r>
              <a:r>
                <a:rPr lang="en-US" altLang="en-US"/>
                <a:t> – 6 = </a:t>
              </a:r>
              <a:r>
                <a:rPr lang="en-US" altLang="en-US">
                  <a:solidFill>
                    <a:srgbClr val="FF3300"/>
                  </a:solidFill>
                </a:rPr>
                <a:t>5</a:t>
              </a:r>
              <a:r>
                <a:rPr lang="en-US" altLang="en-US"/>
                <a:t>(</a:t>
              </a:r>
              <a:r>
                <a:rPr lang="en-US" altLang="en-US" i="1"/>
                <a:t>x</a:t>
              </a:r>
              <a:r>
                <a:rPr lang="en-US" altLang="en-US"/>
                <a:t> + 4) is </a:t>
              </a:r>
              <a:r>
                <a:rPr lang="en-US" altLang="en-US">
                  <a:solidFill>
                    <a:srgbClr val="FF3300"/>
                  </a:solidFill>
                </a:rPr>
                <a:t>5</a:t>
              </a:r>
              <a:r>
                <a:rPr lang="en-US" altLang="en-US"/>
                <a:t>. The slope of the line described by </a:t>
              </a:r>
              <a:br>
                <a:rPr lang="en-US" altLang="en-US"/>
              </a:br>
              <a:r>
                <a:rPr lang="en-US" altLang="en-US" i="1"/>
                <a:t>y =</a:t>
              </a:r>
              <a:r>
                <a:rPr lang="en-US" altLang="en-US"/>
                <a:t>             is</a:t>
              </a:r>
            </a:p>
          </p:txBody>
        </p:sp>
        <p:pic>
          <p:nvPicPr>
            <p:cNvPr id="22552" name="Picture 21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" y="3648"/>
              <a:ext cx="72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53" name="Picture 22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45" y="3660"/>
              <a:ext cx="34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8094663" y="5286375"/>
            <a:ext cx="920750" cy="393700"/>
            <a:chOff x="5099" y="3312"/>
            <a:chExt cx="580" cy="248"/>
          </a:xfrm>
        </p:grpSpPr>
        <p:sp>
          <p:nvSpPr>
            <p:cNvPr id="22549" name="AutoShape 24"/>
            <p:cNvSpPr>
              <a:spLocks noChangeArrowheads="1"/>
            </p:cNvSpPr>
            <p:nvPr/>
          </p:nvSpPr>
          <p:spPr bwMode="auto">
            <a:xfrm>
              <a:off x="5136" y="3312"/>
              <a:ext cx="528" cy="240"/>
            </a:xfrm>
            <a:prstGeom prst="wedgeRectCallout">
              <a:avLst>
                <a:gd name="adj1" fmla="val -91477"/>
                <a:gd name="adj2" fmla="val -875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2550" name="Text Box 25"/>
            <p:cNvSpPr txBox="1">
              <a:spLocks noChangeArrowheads="1"/>
            </p:cNvSpPr>
            <p:nvPr/>
          </p:nvSpPr>
          <p:spPr bwMode="auto">
            <a:xfrm>
              <a:off x="5099" y="3348"/>
              <a:ext cx="5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y = </a:t>
              </a:r>
              <a:r>
                <a:rPr lang="en-US" altLang="en-US" sz="1600" b="1"/>
                <a:t>–4</a:t>
              </a:r>
              <a:endParaRPr lang="en-US" altLang="en-US" sz="1600" b="1" i="1"/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8077200" y="2590800"/>
            <a:ext cx="841375" cy="336550"/>
            <a:chOff x="5088" y="1852"/>
            <a:chExt cx="530" cy="212"/>
          </a:xfrm>
        </p:grpSpPr>
        <p:sp>
          <p:nvSpPr>
            <p:cNvPr id="22547" name="AutoShape 26"/>
            <p:cNvSpPr>
              <a:spLocks noChangeArrowheads="1"/>
            </p:cNvSpPr>
            <p:nvPr/>
          </p:nvSpPr>
          <p:spPr bwMode="auto">
            <a:xfrm>
              <a:off x="5088" y="1872"/>
              <a:ext cx="528" cy="192"/>
            </a:xfrm>
            <a:prstGeom prst="wedgeRectCallout">
              <a:avLst>
                <a:gd name="adj1" fmla="val -88069"/>
                <a:gd name="adj2" fmla="val 15416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2548" name="Text Box 27"/>
            <p:cNvSpPr txBox="1">
              <a:spLocks noChangeArrowheads="1"/>
            </p:cNvSpPr>
            <p:nvPr/>
          </p:nvSpPr>
          <p:spPr bwMode="auto">
            <a:xfrm>
              <a:off x="5126" y="1852"/>
              <a:ext cx="4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x = </a:t>
              </a:r>
              <a:r>
                <a:rPr lang="en-US" altLang="en-US" sz="1600" b="1"/>
                <a:t>3</a:t>
              </a:r>
              <a:endParaRPr lang="en-US" altLang="en-US" sz="1600" b="1" i="1"/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5410200" y="2895600"/>
            <a:ext cx="1524000" cy="609600"/>
            <a:chOff x="3408" y="1824"/>
            <a:chExt cx="960" cy="384"/>
          </a:xfrm>
        </p:grpSpPr>
        <p:sp>
          <p:nvSpPr>
            <p:cNvPr id="22545" name="AutoShape 28"/>
            <p:cNvSpPr>
              <a:spLocks noChangeArrowheads="1"/>
            </p:cNvSpPr>
            <p:nvPr/>
          </p:nvSpPr>
          <p:spPr bwMode="auto">
            <a:xfrm>
              <a:off x="3408" y="1824"/>
              <a:ext cx="960" cy="384"/>
            </a:xfrm>
            <a:prstGeom prst="wedgeRectCallout">
              <a:avLst>
                <a:gd name="adj1" fmla="val -16875"/>
                <a:gd name="adj2" fmla="val 11640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22546" name="Picture 30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7" y="1875"/>
              <a:ext cx="822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5927725" y="6076950"/>
            <a:ext cx="2024063" cy="400050"/>
            <a:chOff x="3734" y="3828"/>
            <a:chExt cx="1275" cy="252"/>
          </a:xfrm>
        </p:grpSpPr>
        <p:sp>
          <p:nvSpPr>
            <p:cNvPr id="22543" name="AutoShape 33"/>
            <p:cNvSpPr>
              <a:spLocks noChangeArrowheads="1"/>
            </p:cNvSpPr>
            <p:nvPr/>
          </p:nvSpPr>
          <p:spPr bwMode="auto">
            <a:xfrm>
              <a:off x="3744" y="3840"/>
              <a:ext cx="1248" cy="240"/>
            </a:xfrm>
            <a:prstGeom prst="wedgeRectCallout">
              <a:avLst>
                <a:gd name="adj1" fmla="val -34375"/>
                <a:gd name="adj2" fmla="val -1625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2544" name="Text Box 34"/>
            <p:cNvSpPr txBox="1">
              <a:spLocks noChangeArrowheads="1"/>
            </p:cNvSpPr>
            <p:nvPr/>
          </p:nvSpPr>
          <p:spPr bwMode="auto">
            <a:xfrm>
              <a:off x="3734" y="3828"/>
              <a:ext cx="12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y</a:t>
              </a:r>
              <a:r>
                <a:rPr lang="en-US" altLang="en-US" sz="1600" b="1"/>
                <a:t> – 6 = 5(</a:t>
              </a:r>
              <a:r>
                <a:rPr lang="en-US" altLang="en-US" sz="1600" b="1" i="1"/>
                <a:t>x + </a:t>
              </a:r>
              <a:r>
                <a:rPr lang="en-US" altLang="en-US" sz="1600" b="1"/>
                <a:t>4)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5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5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95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95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95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46" grpId="0"/>
      <p:bldP spid="295950" grpId="0" animBg="1"/>
      <p:bldP spid="295951" grpId="0" animBg="1"/>
      <p:bldP spid="295952" grpId="0" animBg="1"/>
      <p:bldP spid="29595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3555" name="Group 3"/>
          <p:cNvGrpSpPr>
            <a:grpSpLocks/>
          </p:cNvGrpSpPr>
          <p:nvPr/>
        </p:nvGrpSpPr>
        <p:grpSpPr bwMode="auto">
          <a:xfrm>
            <a:off x="746125" y="1447800"/>
            <a:ext cx="8397875" cy="1090613"/>
            <a:chOff x="470" y="816"/>
            <a:chExt cx="5290" cy="687"/>
          </a:xfrm>
        </p:grpSpPr>
        <p:sp>
          <p:nvSpPr>
            <p:cNvPr id="23575" name="Text Box 4"/>
            <p:cNvSpPr txBox="1">
              <a:spLocks noChangeArrowheads="1"/>
            </p:cNvSpPr>
            <p:nvPr/>
          </p:nvSpPr>
          <p:spPr bwMode="auto">
            <a:xfrm>
              <a:off x="470" y="816"/>
              <a:ext cx="5290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en-US" b="1"/>
                <a:t>Identify which lines are perpendicular: </a:t>
              </a:r>
              <a:r>
                <a:rPr lang="en-US" altLang="en-US" b="1" i="1"/>
                <a:t>y = –</a:t>
              </a:r>
              <a:r>
                <a:rPr lang="en-US" altLang="en-US" b="1"/>
                <a:t>4; </a:t>
              </a:r>
              <a:r>
                <a:rPr lang="en-US" altLang="en-US" b="1" i="1"/>
                <a:t>y</a:t>
              </a:r>
              <a:r>
                <a:rPr lang="en-US" altLang="en-US" b="1"/>
                <a:t> – 6 = 5(</a:t>
              </a:r>
              <a:r>
                <a:rPr lang="en-US" altLang="en-US" b="1" i="1"/>
                <a:t>x</a:t>
              </a:r>
              <a:r>
                <a:rPr lang="en-US" altLang="en-US" b="1"/>
                <a:t> + 4); </a:t>
              </a:r>
              <a:r>
                <a:rPr lang="en-US" altLang="en-US" b="1" i="1"/>
                <a:t>x </a:t>
              </a:r>
              <a:r>
                <a:rPr lang="en-US" altLang="en-US" b="1"/>
                <a:t>= 3; </a:t>
              </a:r>
              <a:r>
                <a:rPr lang="en-US" altLang="en-US" b="1" i="1"/>
                <a:t>y =</a:t>
              </a:r>
              <a:r>
                <a:rPr lang="en-US" altLang="en-US" b="1"/>
                <a:t>    </a:t>
              </a:r>
            </a:p>
          </p:txBody>
        </p:sp>
        <p:pic>
          <p:nvPicPr>
            <p:cNvPr id="23576" name="Picture 5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2" y="1083"/>
              <a:ext cx="828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4396" name="Picture 2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667000"/>
            <a:ext cx="17335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4397" name="Text Box 29"/>
          <p:cNvSpPr txBox="1">
            <a:spLocks noChangeArrowheads="1"/>
          </p:cNvSpPr>
          <p:nvPr/>
        </p:nvSpPr>
        <p:spPr bwMode="auto">
          <a:xfrm>
            <a:off x="838200" y="3657600"/>
            <a:ext cx="4267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These lines are perpendicular because the product  of their slopes is –1.</a:t>
            </a:r>
          </a:p>
        </p:txBody>
      </p:sp>
      <p:pic>
        <p:nvPicPr>
          <p:cNvPr id="23558" name="Picture 3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552700"/>
            <a:ext cx="37719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9" name="Line 31"/>
          <p:cNvSpPr>
            <a:spLocks noChangeShapeType="1"/>
          </p:cNvSpPr>
          <p:nvPr/>
        </p:nvSpPr>
        <p:spPr bwMode="auto">
          <a:xfrm>
            <a:off x="6019800" y="5029200"/>
            <a:ext cx="2590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60" name="Line 32"/>
          <p:cNvSpPr>
            <a:spLocks noChangeShapeType="1"/>
          </p:cNvSpPr>
          <p:nvPr/>
        </p:nvSpPr>
        <p:spPr bwMode="auto">
          <a:xfrm>
            <a:off x="7707313" y="3048000"/>
            <a:ext cx="0" cy="2667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61" name="Line 33"/>
          <p:cNvSpPr>
            <a:spLocks noChangeShapeType="1"/>
          </p:cNvSpPr>
          <p:nvPr/>
        </p:nvSpPr>
        <p:spPr bwMode="auto">
          <a:xfrm>
            <a:off x="5791200" y="3876675"/>
            <a:ext cx="2971800" cy="5334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62" name="Line 34"/>
          <p:cNvSpPr>
            <a:spLocks noChangeShapeType="1"/>
          </p:cNvSpPr>
          <p:nvPr/>
        </p:nvSpPr>
        <p:spPr bwMode="auto">
          <a:xfrm flipV="1">
            <a:off x="6172200" y="2895600"/>
            <a:ext cx="609600" cy="3124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3563" name="Group 35"/>
          <p:cNvGrpSpPr>
            <a:grpSpLocks/>
          </p:cNvGrpSpPr>
          <p:nvPr/>
        </p:nvGrpSpPr>
        <p:grpSpPr bwMode="auto">
          <a:xfrm>
            <a:off x="8094663" y="5210175"/>
            <a:ext cx="920750" cy="393700"/>
            <a:chOff x="5099" y="3312"/>
            <a:chExt cx="580" cy="248"/>
          </a:xfrm>
        </p:grpSpPr>
        <p:sp>
          <p:nvSpPr>
            <p:cNvPr id="23573" name="AutoShape 36"/>
            <p:cNvSpPr>
              <a:spLocks noChangeArrowheads="1"/>
            </p:cNvSpPr>
            <p:nvPr/>
          </p:nvSpPr>
          <p:spPr bwMode="auto">
            <a:xfrm>
              <a:off x="5136" y="3312"/>
              <a:ext cx="528" cy="240"/>
            </a:xfrm>
            <a:prstGeom prst="wedgeRectCallout">
              <a:avLst>
                <a:gd name="adj1" fmla="val -91477"/>
                <a:gd name="adj2" fmla="val -875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3574" name="Text Box 37"/>
            <p:cNvSpPr txBox="1">
              <a:spLocks noChangeArrowheads="1"/>
            </p:cNvSpPr>
            <p:nvPr/>
          </p:nvSpPr>
          <p:spPr bwMode="auto">
            <a:xfrm>
              <a:off x="5099" y="3348"/>
              <a:ext cx="5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y = </a:t>
              </a:r>
              <a:r>
                <a:rPr lang="en-US" altLang="en-US" sz="1600" b="1"/>
                <a:t>–4</a:t>
              </a:r>
              <a:endParaRPr lang="en-US" altLang="en-US" sz="1600" b="1" i="1"/>
            </a:p>
          </p:txBody>
        </p:sp>
      </p:grpSp>
      <p:grpSp>
        <p:nvGrpSpPr>
          <p:cNvPr id="23564" name="Group 38"/>
          <p:cNvGrpSpPr>
            <a:grpSpLocks/>
          </p:cNvGrpSpPr>
          <p:nvPr/>
        </p:nvGrpSpPr>
        <p:grpSpPr bwMode="auto">
          <a:xfrm>
            <a:off x="8077200" y="2514600"/>
            <a:ext cx="841375" cy="336550"/>
            <a:chOff x="5088" y="1852"/>
            <a:chExt cx="530" cy="212"/>
          </a:xfrm>
        </p:grpSpPr>
        <p:sp>
          <p:nvSpPr>
            <p:cNvPr id="23571" name="AutoShape 39"/>
            <p:cNvSpPr>
              <a:spLocks noChangeArrowheads="1"/>
            </p:cNvSpPr>
            <p:nvPr/>
          </p:nvSpPr>
          <p:spPr bwMode="auto">
            <a:xfrm>
              <a:off x="5088" y="1872"/>
              <a:ext cx="528" cy="192"/>
            </a:xfrm>
            <a:prstGeom prst="wedgeRectCallout">
              <a:avLst>
                <a:gd name="adj1" fmla="val -88069"/>
                <a:gd name="adj2" fmla="val 15416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3572" name="Text Box 40"/>
            <p:cNvSpPr txBox="1">
              <a:spLocks noChangeArrowheads="1"/>
            </p:cNvSpPr>
            <p:nvPr/>
          </p:nvSpPr>
          <p:spPr bwMode="auto">
            <a:xfrm>
              <a:off x="5126" y="1852"/>
              <a:ext cx="4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x = </a:t>
              </a:r>
              <a:r>
                <a:rPr lang="en-US" altLang="en-US" sz="1600" b="1"/>
                <a:t>3</a:t>
              </a:r>
              <a:endParaRPr lang="en-US" altLang="en-US" sz="1600" b="1" i="1"/>
            </a:p>
          </p:txBody>
        </p:sp>
      </p:grpSp>
      <p:grpSp>
        <p:nvGrpSpPr>
          <p:cNvPr id="23565" name="Group 41"/>
          <p:cNvGrpSpPr>
            <a:grpSpLocks/>
          </p:cNvGrpSpPr>
          <p:nvPr/>
        </p:nvGrpSpPr>
        <p:grpSpPr bwMode="auto">
          <a:xfrm>
            <a:off x="5410200" y="2819400"/>
            <a:ext cx="1524000" cy="609600"/>
            <a:chOff x="3408" y="1824"/>
            <a:chExt cx="960" cy="384"/>
          </a:xfrm>
        </p:grpSpPr>
        <p:sp>
          <p:nvSpPr>
            <p:cNvPr id="23569" name="AutoShape 42"/>
            <p:cNvSpPr>
              <a:spLocks noChangeArrowheads="1"/>
            </p:cNvSpPr>
            <p:nvPr/>
          </p:nvSpPr>
          <p:spPr bwMode="auto">
            <a:xfrm>
              <a:off x="3408" y="1824"/>
              <a:ext cx="960" cy="384"/>
            </a:xfrm>
            <a:prstGeom prst="wedgeRectCallout">
              <a:avLst>
                <a:gd name="adj1" fmla="val -16875"/>
                <a:gd name="adj2" fmla="val 11640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23570" name="Picture 43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7" y="1875"/>
              <a:ext cx="822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66" name="Group 44"/>
          <p:cNvGrpSpPr>
            <a:grpSpLocks/>
          </p:cNvGrpSpPr>
          <p:nvPr/>
        </p:nvGrpSpPr>
        <p:grpSpPr bwMode="auto">
          <a:xfrm>
            <a:off x="5927725" y="6000750"/>
            <a:ext cx="2024063" cy="400050"/>
            <a:chOff x="3734" y="3828"/>
            <a:chExt cx="1275" cy="252"/>
          </a:xfrm>
        </p:grpSpPr>
        <p:sp>
          <p:nvSpPr>
            <p:cNvPr id="23567" name="AutoShape 45"/>
            <p:cNvSpPr>
              <a:spLocks noChangeArrowheads="1"/>
            </p:cNvSpPr>
            <p:nvPr/>
          </p:nvSpPr>
          <p:spPr bwMode="auto">
            <a:xfrm>
              <a:off x="3744" y="3840"/>
              <a:ext cx="1248" cy="240"/>
            </a:xfrm>
            <a:prstGeom prst="wedgeRectCallout">
              <a:avLst>
                <a:gd name="adj1" fmla="val -34375"/>
                <a:gd name="adj2" fmla="val -1625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3568" name="Text Box 46"/>
            <p:cNvSpPr txBox="1">
              <a:spLocks noChangeArrowheads="1"/>
            </p:cNvSpPr>
            <p:nvPr/>
          </p:nvSpPr>
          <p:spPr bwMode="auto">
            <a:xfrm>
              <a:off x="3734" y="3828"/>
              <a:ext cx="12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y</a:t>
              </a:r>
              <a:r>
                <a:rPr lang="en-US" altLang="en-US" sz="1600" b="1"/>
                <a:t> – 6 = 5(</a:t>
              </a:r>
              <a:r>
                <a:rPr lang="en-US" altLang="en-US" sz="1600" b="1" i="1"/>
                <a:t>x + </a:t>
              </a:r>
              <a:r>
                <a:rPr lang="en-US" altLang="en-US" sz="1600" b="1"/>
                <a:t>4)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4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4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1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1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9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4: </a:t>
            </a:r>
            <a:r>
              <a:rPr lang="en-US" altLang="en-US" i="1">
                <a:solidFill>
                  <a:srgbClr val="FF3300"/>
                </a:solidFill>
                <a:latin typeface="Arial Black" pitchFamily="34" charset="0"/>
                <a:cs typeface="Arial" charset="0"/>
              </a:rPr>
              <a:t>Geometry Application</a:t>
            </a:r>
            <a:endParaRPr lang="en-US" altLang="en-US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24579" name="Text Box 10"/>
          <p:cNvSpPr txBox="1">
            <a:spLocks noChangeArrowheads="1"/>
          </p:cNvSpPr>
          <p:nvPr/>
        </p:nvSpPr>
        <p:spPr bwMode="auto">
          <a:xfrm>
            <a:off x="579438" y="1371600"/>
            <a:ext cx="5897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Show that </a:t>
            </a:r>
            <a:r>
              <a:rPr lang="en-US" altLang="en-US" b="1" i="1"/>
              <a:t>ABC </a:t>
            </a:r>
            <a:r>
              <a:rPr lang="en-US" altLang="en-US" b="1"/>
              <a:t>is a right triangle.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655638" y="3733800"/>
            <a:ext cx="4281487" cy="781050"/>
            <a:chOff x="672" y="2672"/>
            <a:chExt cx="2697" cy="492"/>
          </a:xfrm>
        </p:grpSpPr>
        <p:sp>
          <p:nvSpPr>
            <p:cNvPr id="24596" name="Text Box 25"/>
            <p:cNvSpPr txBox="1">
              <a:spLocks noChangeArrowheads="1"/>
            </p:cNvSpPr>
            <p:nvPr/>
          </p:nvSpPr>
          <p:spPr bwMode="auto">
            <a:xfrm>
              <a:off x="672" y="2741"/>
              <a:ext cx="87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slope of</a:t>
              </a:r>
            </a:p>
          </p:txBody>
        </p:sp>
        <p:pic>
          <p:nvPicPr>
            <p:cNvPr id="24597" name="Picture 26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7" y="2672"/>
              <a:ext cx="1812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731838" y="2819400"/>
            <a:ext cx="3959225" cy="781050"/>
            <a:chOff x="662" y="2169"/>
            <a:chExt cx="2494" cy="492"/>
          </a:xfrm>
        </p:grpSpPr>
        <p:sp>
          <p:nvSpPr>
            <p:cNvPr id="24594" name="Text Box 23"/>
            <p:cNvSpPr txBox="1">
              <a:spLocks noChangeArrowheads="1"/>
            </p:cNvSpPr>
            <p:nvPr/>
          </p:nvSpPr>
          <p:spPr bwMode="auto">
            <a:xfrm>
              <a:off x="662" y="2233"/>
              <a:ext cx="87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slope of</a:t>
              </a:r>
            </a:p>
          </p:txBody>
        </p:sp>
        <p:pic>
          <p:nvPicPr>
            <p:cNvPr id="24595" name="Picture 3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2169"/>
              <a:ext cx="1620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96996" name="Text Box 36"/>
          <p:cNvSpPr txBox="1">
            <a:spLocks noChangeArrowheads="1"/>
          </p:cNvSpPr>
          <p:nvPr/>
        </p:nvSpPr>
        <p:spPr bwMode="auto">
          <a:xfrm>
            <a:off x="685800" y="5748338"/>
            <a:ext cx="830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Therefore, </a:t>
            </a:r>
            <a:r>
              <a:rPr lang="en-US" altLang="en-US" i="1"/>
              <a:t>ABC </a:t>
            </a:r>
            <a:r>
              <a:rPr lang="en-US" altLang="en-US"/>
              <a:t>is a right triangle because it contains a right angle.</a:t>
            </a:r>
          </a:p>
        </p:txBody>
      </p:sp>
      <p:grpSp>
        <p:nvGrpSpPr>
          <p:cNvPr id="24583" name="Group 40"/>
          <p:cNvGrpSpPr>
            <a:grpSpLocks/>
          </p:cNvGrpSpPr>
          <p:nvPr/>
        </p:nvGrpSpPr>
        <p:grpSpPr bwMode="auto">
          <a:xfrm>
            <a:off x="579438" y="1828800"/>
            <a:ext cx="4800600" cy="822325"/>
            <a:chOff x="288" y="1248"/>
            <a:chExt cx="3024" cy="518"/>
          </a:xfrm>
        </p:grpSpPr>
        <p:sp>
          <p:nvSpPr>
            <p:cNvPr id="24591" name="Text Box 21"/>
            <p:cNvSpPr txBox="1">
              <a:spLocks noChangeArrowheads="1"/>
            </p:cNvSpPr>
            <p:nvPr/>
          </p:nvSpPr>
          <p:spPr bwMode="auto">
            <a:xfrm>
              <a:off x="288" y="1248"/>
              <a:ext cx="302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If </a:t>
              </a:r>
              <a:r>
                <a:rPr lang="en-US" altLang="en-US" i="1"/>
                <a:t>ABC</a:t>
              </a:r>
              <a:r>
                <a:rPr lang="en-US" altLang="en-US"/>
                <a:t> is a right triangle, </a:t>
              </a:r>
              <a:r>
                <a:rPr lang="en-US" altLang="en-US" i="1"/>
                <a:t>AB </a:t>
              </a:r>
              <a:r>
                <a:rPr lang="en-US" altLang="en-US"/>
                <a:t>will be perpendicular to </a:t>
              </a:r>
              <a:r>
                <a:rPr lang="en-US" altLang="en-US" i="1"/>
                <a:t>AC.</a:t>
              </a:r>
              <a:endParaRPr lang="en-US" altLang="en-US"/>
            </a:p>
          </p:txBody>
        </p:sp>
        <p:sp>
          <p:nvSpPr>
            <p:cNvPr id="24592" name="Line 37"/>
            <p:cNvSpPr>
              <a:spLocks noChangeShapeType="1"/>
            </p:cNvSpPr>
            <p:nvPr/>
          </p:nvSpPr>
          <p:spPr bwMode="auto">
            <a:xfrm>
              <a:off x="2832" y="1303"/>
              <a:ext cx="2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93" name="Line 38"/>
            <p:cNvSpPr>
              <a:spLocks noChangeShapeType="1"/>
            </p:cNvSpPr>
            <p:nvPr/>
          </p:nvSpPr>
          <p:spPr bwMode="auto">
            <a:xfrm>
              <a:off x="2688" y="1536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655638" y="4572000"/>
            <a:ext cx="4283075" cy="1187450"/>
            <a:chOff x="336" y="2976"/>
            <a:chExt cx="2698" cy="748"/>
          </a:xfrm>
        </p:grpSpPr>
        <p:grpSp>
          <p:nvGrpSpPr>
            <p:cNvPr id="24586" name="Group 35"/>
            <p:cNvGrpSpPr>
              <a:grpSpLocks/>
            </p:cNvGrpSpPr>
            <p:nvPr/>
          </p:nvGrpSpPr>
          <p:grpSpPr bwMode="auto">
            <a:xfrm>
              <a:off x="336" y="2976"/>
              <a:ext cx="2698" cy="748"/>
              <a:chOff x="710" y="3284"/>
              <a:chExt cx="2698" cy="748"/>
            </a:xfrm>
          </p:grpSpPr>
          <p:sp>
            <p:nvSpPr>
              <p:cNvPr id="24589" name="Text Box 28"/>
              <p:cNvSpPr txBox="1">
                <a:spLocks noChangeArrowheads="1"/>
              </p:cNvSpPr>
              <p:nvPr/>
            </p:nvSpPr>
            <p:spPr bwMode="auto">
              <a:xfrm>
                <a:off x="710" y="3284"/>
                <a:ext cx="2698" cy="6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20000"/>
                  </a:lnSpc>
                </a:pPr>
                <a:r>
                  <a:rPr lang="en-US" altLang="en-US" i="1"/>
                  <a:t>AB </a:t>
                </a:r>
                <a:r>
                  <a:rPr lang="en-US" altLang="en-US"/>
                  <a:t>is perpendicular to </a:t>
                </a:r>
                <a:r>
                  <a:rPr lang="en-US" altLang="en-US" i="1"/>
                  <a:t>AC </a:t>
                </a:r>
                <a:r>
                  <a:rPr lang="en-US" altLang="en-US"/>
                  <a:t>because </a:t>
                </a:r>
                <a:endParaRPr lang="en-US" altLang="en-US" i="1"/>
              </a:p>
            </p:txBody>
          </p:sp>
          <p:pic>
            <p:nvPicPr>
              <p:cNvPr id="24590" name="Picture 31" descr="1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93" y="3570"/>
                <a:ext cx="1104" cy="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4587" name="Line 41"/>
            <p:cNvSpPr>
              <a:spLocks noChangeShapeType="1"/>
            </p:cNvSpPr>
            <p:nvPr/>
          </p:nvSpPr>
          <p:spPr bwMode="auto">
            <a:xfrm>
              <a:off x="418" y="307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88" name="Line 42"/>
            <p:cNvSpPr>
              <a:spLocks noChangeShapeType="1"/>
            </p:cNvSpPr>
            <p:nvPr/>
          </p:nvSpPr>
          <p:spPr bwMode="auto">
            <a:xfrm>
              <a:off x="2592" y="307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pic>
        <p:nvPicPr>
          <p:cNvPr id="24585" name="Picture 4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286000"/>
            <a:ext cx="2390775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533400" y="1295400"/>
            <a:ext cx="7178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Show that </a:t>
            </a:r>
            <a:r>
              <a:rPr lang="en-US" altLang="en-US" b="1" i="1"/>
              <a:t>P</a:t>
            </a:r>
            <a:r>
              <a:rPr lang="en-US" altLang="en-US" b="1"/>
              <a:t>(1, 4), </a:t>
            </a:r>
            <a:r>
              <a:rPr lang="en-US" altLang="en-US" b="1" i="1"/>
              <a:t>Q</a:t>
            </a:r>
            <a:r>
              <a:rPr lang="en-US" altLang="en-US" b="1"/>
              <a:t>(2,6), and </a:t>
            </a:r>
            <a:r>
              <a:rPr lang="en-US" altLang="en-US" b="1" i="1"/>
              <a:t>R</a:t>
            </a:r>
            <a:r>
              <a:rPr lang="en-US" altLang="en-US" b="1"/>
              <a:t>(7, 1) are the vertices of a right triangle.</a:t>
            </a:r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609600" y="4495800"/>
            <a:ext cx="5029200" cy="1406525"/>
            <a:chOff x="336" y="2976"/>
            <a:chExt cx="3168" cy="886"/>
          </a:xfrm>
        </p:grpSpPr>
        <p:sp>
          <p:nvSpPr>
            <p:cNvPr id="25622" name="Text Box 32"/>
            <p:cNvSpPr txBox="1">
              <a:spLocks noChangeArrowheads="1"/>
            </p:cNvSpPr>
            <p:nvPr/>
          </p:nvSpPr>
          <p:spPr bwMode="auto">
            <a:xfrm>
              <a:off x="336" y="2976"/>
              <a:ext cx="3168" cy="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en-US" i="1"/>
                <a:t>PQ </a:t>
              </a:r>
              <a:r>
                <a:rPr lang="en-US" altLang="en-US"/>
                <a:t>is perpendicular to </a:t>
              </a:r>
              <a:r>
                <a:rPr lang="en-US" altLang="en-US" i="1"/>
                <a:t>PR </a:t>
              </a:r>
              <a:r>
                <a:rPr lang="en-US" altLang="en-US"/>
                <a:t>because the product of their slopes is –1.</a:t>
              </a:r>
              <a:r>
                <a:rPr lang="en-US" altLang="en-US" i="1"/>
                <a:t>  </a:t>
              </a:r>
              <a:endParaRPr lang="en-US" altLang="en-US"/>
            </a:p>
          </p:txBody>
        </p:sp>
        <p:sp>
          <p:nvSpPr>
            <p:cNvPr id="25623" name="Line 33"/>
            <p:cNvSpPr>
              <a:spLocks noChangeShapeType="1"/>
            </p:cNvSpPr>
            <p:nvPr/>
          </p:nvSpPr>
          <p:spPr bwMode="auto">
            <a:xfrm>
              <a:off x="400" y="3072"/>
              <a:ext cx="2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24" name="Line 35"/>
            <p:cNvSpPr>
              <a:spLocks noChangeShapeType="1"/>
            </p:cNvSpPr>
            <p:nvPr/>
          </p:nvSpPr>
          <p:spPr bwMode="auto">
            <a:xfrm>
              <a:off x="2592" y="3078"/>
              <a:ext cx="2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609600" y="3048000"/>
            <a:ext cx="3578225" cy="733425"/>
            <a:chOff x="842" y="2178"/>
            <a:chExt cx="2254" cy="462"/>
          </a:xfrm>
        </p:grpSpPr>
        <p:sp>
          <p:nvSpPr>
            <p:cNvPr id="25619" name="Text Box 26"/>
            <p:cNvSpPr txBox="1">
              <a:spLocks noChangeArrowheads="1"/>
            </p:cNvSpPr>
            <p:nvPr/>
          </p:nvSpPr>
          <p:spPr bwMode="auto">
            <a:xfrm>
              <a:off x="842" y="2247"/>
              <a:ext cx="1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800"/>
                <a:t> </a:t>
              </a:r>
              <a:r>
                <a:rPr lang="en-US" altLang="en-US"/>
                <a:t>slope of </a:t>
              </a:r>
              <a:r>
                <a:rPr lang="en-US" altLang="en-US" i="1"/>
                <a:t>PQ</a:t>
              </a:r>
              <a:endParaRPr lang="en-US" altLang="en-US"/>
            </a:p>
          </p:txBody>
        </p:sp>
        <p:sp>
          <p:nvSpPr>
            <p:cNvPr id="25620" name="Line 29"/>
            <p:cNvSpPr>
              <a:spLocks noChangeShapeType="1"/>
            </p:cNvSpPr>
            <p:nvPr/>
          </p:nvSpPr>
          <p:spPr bwMode="auto">
            <a:xfrm>
              <a:off x="1776" y="2295"/>
              <a:ext cx="2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pic>
          <p:nvPicPr>
            <p:cNvPr id="25621" name="Picture 3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2178"/>
              <a:ext cx="103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99050" name="Text Box 42"/>
          <p:cNvSpPr txBox="1">
            <a:spLocks noChangeArrowheads="1"/>
          </p:cNvSpPr>
          <p:nvPr/>
        </p:nvSpPr>
        <p:spPr bwMode="auto">
          <a:xfrm>
            <a:off x="609600" y="57912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Therefore, </a:t>
            </a:r>
            <a:r>
              <a:rPr lang="en-US" altLang="en-US" i="1"/>
              <a:t>PQR</a:t>
            </a:r>
            <a:r>
              <a:rPr lang="en-US" altLang="en-US"/>
              <a:t> is a right triangle because it contains a right angle.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533400" y="2149475"/>
            <a:ext cx="4876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If </a:t>
            </a:r>
            <a:r>
              <a:rPr lang="en-US" altLang="en-US" i="1"/>
              <a:t>PQR</a:t>
            </a:r>
            <a:r>
              <a:rPr lang="en-US" altLang="en-US"/>
              <a:t> is a right triangle, </a:t>
            </a:r>
            <a:r>
              <a:rPr lang="en-US" altLang="en-US" i="1"/>
              <a:t>PQ </a:t>
            </a:r>
            <a:r>
              <a:rPr lang="en-US" altLang="en-US"/>
              <a:t>will be perpendicular to </a:t>
            </a:r>
            <a:r>
              <a:rPr lang="en-US" altLang="en-US" i="1"/>
              <a:t>PR.</a:t>
            </a:r>
            <a:endParaRPr lang="en-US" alt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598988" y="2225675"/>
            <a:ext cx="406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09" name="Line 46"/>
          <p:cNvSpPr>
            <a:spLocks noChangeShapeType="1"/>
          </p:cNvSpPr>
          <p:nvPr/>
        </p:nvSpPr>
        <p:spPr bwMode="auto">
          <a:xfrm>
            <a:off x="4343400" y="2606675"/>
            <a:ext cx="406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5610" name="Group 53"/>
          <p:cNvGrpSpPr>
            <a:grpSpLocks/>
          </p:cNvGrpSpPr>
          <p:nvPr/>
        </p:nvGrpSpPr>
        <p:grpSpPr bwMode="auto">
          <a:xfrm>
            <a:off x="5715000" y="2286000"/>
            <a:ext cx="3276600" cy="2857500"/>
            <a:chOff x="3600" y="1440"/>
            <a:chExt cx="2064" cy="1800"/>
          </a:xfrm>
        </p:grpSpPr>
        <p:pic>
          <p:nvPicPr>
            <p:cNvPr id="25615" name="Picture 49" descr="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6" y="1440"/>
              <a:ext cx="1800" cy="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16" name="Text Box 50"/>
            <p:cNvSpPr txBox="1">
              <a:spLocks noChangeArrowheads="1"/>
            </p:cNvSpPr>
            <p:nvPr/>
          </p:nvSpPr>
          <p:spPr bwMode="auto">
            <a:xfrm>
              <a:off x="3600" y="2016"/>
              <a:ext cx="6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P</a:t>
              </a:r>
              <a:r>
                <a:rPr lang="en-US" altLang="en-US" sz="1600" b="1"/>
                <a:t>(1, 4)</a:t>
              </a:r>
              <a:endParaRPr lang="en-US" altLang="en-US" sz="1600" b="1" i="1"/>
            </a:p>
          </p:txBody>
        </p:sp>
        <p:sp>
          <p:nvSpPr>
            <p:cNvPr id="25617" name="Text Box 51"/>
            <p:cNvSpPr txBox="1">
              <a:spLocks noChangeArrowheads="1"/>
            </p:cNvSpPr>
            <p:nvPr/>
          </p:nvSpPr>
          <p:spPr bwMode="auto">
            <a:xfrm>
              <a:off x="4320" y="1680"/>
              <a:ext cx="63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Q</a:t>
              </a:r>
              <a:r>
                <a:rPr lang="en-US" altLang="en-US" sz="1600" b="1"/>
                <a:t>(2, 6)</a:t>
              </a:r>
              <a:endParaRPr lang="en-US" altLang="en-US" sz="1600" b="1" i="1"/>
            </a:p>
          </p:txBody>
        </p:sp>
        <p:sp>
          <p:nvSpPr>
            <p:cNvPr id="25618" name="Text Box 52"/>
            <p:cNvSpPr txBox="1">
              <a:spLocks noChangeArrowheads="1"/>
            </p:cNvSpPr>
            <p:nvPr/>
          </p:nvSpPr>
          <p:spPr bwMode="auto">
            <a:xfrm>
              <a:off x="5036" y="2332"/>
              <a:ext cx="6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R</a:t>
              </a:r>
              <a:r>
                <a:rPr lang="en-US" altLang="en-US" sz="1600" b="1"/>
                <a:t>(7, 1)</a:t>
              </a:r>
              <a:endParaRPr lang="en-US" altLang="en-US" sz="1600" b="1" i="1"/>
            </a:p>
          </p:txBody>
        </p:sp>
      </p:grp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576263" y="3843338"/>
            <a:ext cx="3789362" cy="733425"/>
            <a:chOff x="363" y="2421"/>
            <a:chExt cx="2387" cy="462"/>
          </a:xfrm>
        </p:grpSpPr>
        <p:sp>
          <p:nvSpPr>
            <p:cNvPr id="25612" name="Text Box 23"/>
            <p:cNvSpPr txBox="1">
              <a:spLocks noChangeArrowheads="1"/>
            </p:cNvSpPr>
            <p:nvPr/>
          </p:nvSpPr>
          <p:spPr bwMode="auto">
            <a:xfrm>
              <a:off x="363" y="2498"/>
              <a:ext cx="12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800"/>
                <a:t>  </a:t>
              </a:r>
              <a:r>
                <a:rPr lang="en-US" altLang="en-US"/>
                <a:t>slope of </a:t>
              </a:r>
              <a:r>
                <a:rPr lang="en-US" altLang="en-US" i="1"/>
                <a:t>PR</a:t>
              </a:r>
              <a:endParaRPr lang="en-US" altLang="en-US"/>
            </a:p>
          </p:txBody>
        </p:sp>
        <p:sp>
          <p:nvSpPr>
            <p:cNvPr id="25613" name="Line 31"/>
            <p:cNvSpPr>
              <a:spLocks noChangeShapeType="1"/>
            </p:cNvSpPr>
            <p:nvPr/>
          </p:nvSpPr>
          <p:spPr bwMode="auto">
            <a:xfrm>
              <a:off x="1302" y="2535"/>
              <a:ext cx="2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pic>
          <p:nvPicPr>
            <p:cNvPr id="25614" name="Picture 54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8" y="2421"/>
              <a:ext cx="115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9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9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5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5A: Writing Equations of Parallel and Perpendicular Lines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457200" y="1692275"/>
            <a:ext cx="8093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Write an equation in slope-intercept form for the line that passes through (4, 10) and is parallel to the line described by </a:t>
            </a:r>
            <a:r>
              <a:rPr lang="en-US" altLang="en-US" b="1" i="1"/>
              <a:t>y</a:t>
            </a:r>
            <a:r>
              <a:rPr lang="en-US" altLang="en-US" b="1"/>
              <a:t> = 3</a:t>
            </a:r>
            <a:r>
              <a:rPr lang="en-US" altLang="en-US" b="1" i="1"/>
              <a:t>x</a:t>
            </a:r>
            <a:r>
              <a:rPr lang="en-US" altLang="en-US" b="1"/>
              <a:t> + 8.</a:t>
            </a:r>
          </a:p>
        </p:txBody>
      </p:sp>
      <p:sp>
        <p:nvSpPr>
          <p:cNvPr id="301063" name="Text Box 7"/>
          <p:cNvSpPr txBox="1">
            <a:spLocks noChangeArrowheads="1"/>
          </p:cNvSpPr>
          <p:nvPr/>
        </p:nvSpPr>
        <p:spPr bwMode="auto">
          <a:xfrm>
            <a:off x="685800" y="2943225"/>
            <a:ext cx="5302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1 </a:t>
            </a:r>
            <a:r>
              <a:rPr lang="en-US" altLang="en-US"/>
              <a:t>Find the slope of the line.</a:t>
            </a:r>
            <a:endParaRPr lang="en-US" altLang="en-US" b="1"/>
          </a:p>
        </p:txBody>
      </p:sp>
      <p:sp>
        <p:nvSpPr>
          <p:cNvPr id="301064" name="Text Box 8"/>
          <p:cNvSpPr txBox="1">
            <a:spLocks noChangeArrowheads="1"/>
          </p:cNvSpPr>
          <p:nvPr/>
        </p:nvSpPr>
        <p:spPr bwMode="auto">
          <a:xfrm>
            <a:off x="1355725" y="3400425"/>
            <a:ext cx="1862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= </a:t>
            </a:r>
            <a:r>
              <a:rPr lang="en-US" altLang="en-US">
                <a:solidFill>
                  <a:srgbClr val="FF3300"/>
                </a:solidFill>
              </a:rPr>
              <a:t>3</a:t>
            </a:r>
            <a:r>
              <a:rPr lang="en-US" altLang="en-US" i="1"/>
              <a:t>x</a:t>
            </a:r>
            <a:r>
              <a:rPr lang="en-US" altLang="en-US"/>
              <a:t> + 8</a:t>
            </a:r>
            <a:endParaRPr lang="en-US" altLang="en-US" i="1"/>
          </a:p>
        </p:txBody>
      </p:sp>
      <p:sp>
        <p:nvSpPr>
          <p:cNvPr id="301065" name="Text Box 9"/>
          <p:cNvSpPr txBox="1">
            <a:spLocks noChangeArrowheads="1"/>
          </p:cNvSpPr>
          <p:nvPr/>
        </p:nvSpPr>
        <p:spPr bwMode="auto">
          <a:xfrm>
            <a:off x="4629150" y="3375025"/>
            <a:ext cx="2166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The slope is 3.</a:t>
            </a:r>
          </a:p>
        </p:txBody>
      </p:sp>
      <p:sp>
        <p:nvSpPr>
          <p:cNvPr id="301066" name="Text Box 10"/>
          <p:cNvSpPr txBox="1">
            <a:spLocks noChangeArrowheads="1"/>
          </p:cNvSpPr>
          <p:nvPr/>
        </p:nvSpPr>
        <p:spPr bwMode="auto">
          <a:xfrm>
            <a:off x="1355725" y="3825875"/>
            <a:ext cx="5999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 parallel line also has a slope of </a:t>
            </a:r>
            <a:r>
              <a:rPr lang="en-US" altLang="en-US">
                <a:solidFill>
                  <a:srgbClr val="FF3300"/>
                </a:solidFill>
              </a:rPr>
              <a:t>3</a:t>
            </a:r>
            <a:r>
              <a:rPr lang="en-US" altLang="en-US"/>
              <a:t>.</a:t>
            </a:r>
          </a:p>
        </p:txBody>
      </p:sp>
      <p:sp>
        <p:nvSpPr>
          <p:cNvPr id="301067" name="Text Box 11"/>
          <p:cNvSpPr txBox="1">
            <a:spLocks noChangeArrowheads="1"/>
          </p:cNvSpPr>
          <p:nvPr/>
        </p:nvSpPr>
        <p:spPr bwMode="auto">
          <a:xfrm>
            <a:off x="685800" y="4511675"/>
            <a:ext cx="738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2 </a:t>
            </a:r>
            <a:r>
              <a:rPr lang="en-US" altLang="en-US"/>
              <a:t>Write the equation in point-slope form.</a:t>
            </a:r>
            <a:endParaRPr lang="en-US" altLang="en-US" b="1"/>
          </a:p>
        </p:txBody>
      </p:sp>
      <p:sp>
        <p:nvSpPr>
          <p:cNvPr id="301072" name="Text Box 16"/>
          <p:cNvSpPr txBox="1">
            <a:spLocks noChangeArrowheads="1"/>
          </p:cNvSpPr>
          <p:nvPr/>
        </p:nvSpPr>
        <p:spPr bwMode="auto">
          <a:xfrm>
            <a:off x="4638675" y="5016500"/>
            <a:ext cx="359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Use the point-slope form.</a:t>
            </a:r>
          </a:p>
        </p:txBody>
      </p:sp>
      <p:sp>
        <p:nvSpPr>
          <p:cNvPr id="301077" name="Text Box 21"/>
          <p:cNvSpPr txBox="1">
            <a:spLocks noChangeArrowheads="1"/>
          </p:cNvSpPr>
          <p:nvPr/>
        </p:nvSpPr>
        <p:spPr bwMode="auto">
          <a:xfrm>
            <a:off x="1322388" y="5045075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</a:t>
            </a: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 baseline="-25000">
                <a:solidFill>
                  <a:schemeClr val="accent2"/>
                </a:solidFill>
              </a:rPr>
              <a:t>1</a:t>
            </a:r>
            <a:r>
              <a:rPr lang="en-US" altLang="en-US"/>
              <a:t> = </a:t>
            </a:r>
            <a:r>
              <a:rPr lang="en-US" altLang="en-US" i="1">
                <a:solidFill>
                  <a:srgbClr val="FF0000"/>
                </a:solidFill>
              </a:rPr>
              <a:t>m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– </a:t>
            </a:r>
            <a:r>
              <a:rPr lang="en-US" altLang="en-US" i="1">
                <a:solidFill>
                  <a:srgbClr val="008000"/>
                </a:solidFill>
              </a:rPr>
              <a:t>x</a:t>
            </a:r>
            <a:r>
              <a:rPr lang="en-US" altLang="en-US" baseline="-25000">
                <a:solidFill>
                  <a:srgbClr val="008000"/>
                </a:solidFill>
              </a:rPr>
              <a:t>1</a:t>
            </a:r>
            <a:r>
              <a:rPr lang="en-US" altLang="en-US"/>
              <a:t>)</a:t>
            </a:r>
          </a:p>
        </p:txBody>
      </p:sp>
      <p:sp>
        <p:nvSpPr>
          <p:cNvPr id="301078" name="Text Box 22"/>
          <p:cNvSpPr txBox="1">
            <a:spLocks noChangeArrowheads="1"/>
          </p:cNvSpPr>
          <p:nvPr/>
        </p:nvSpPr>
        <p:spPr bwMode="auto">
          <a:xfrm>
            <a:off x="1311275" y="5730875"/>
            <a:ext cx="2879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</a:t>
            </a:r>
            <a:r>
              <a:rPr lang="en-US" altLang="en-US">
                <a:solidFill>
                  <a:schemeClr val="accent2"/>
                </a:solidFill>
              </a:rPr>
              <a:t>10</a:t>
            </a:r>
            <a:r>
              <a:rPr lang="en-US" altLang="en-US"/>
              <a:t> = </a:t>
            </a:r>
            <a:r>
              <a:rPr lang="en-US" altLang="en-US">
                <a:solidFill>
                  <a:srgbClr val="FF0000"/>
                </a:solidFill>
              </a:rPr>
              <a:t>3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– </a:t>
            </a:r>
            <a:r>
              <a:rPr lang="en-US" altLang="en-US">
                <a:solidFill>
                  <a:srgbClr val="008000"/>
                </a:solidFill>
              </a:rPr>
              <a:t>4</a:t>
            </a:r>
            <a:r>
              <a:rPr lang="en-US" altLang="en-US"/>
              <a:t>)</a:t>
            </a:r>
          </a:p>
        </p:txBody>
      </p:sp>
      <p:sp>
        <p:nvSpPr>
          <p:cNvPr id="301079" name="Text Box 23"/>
          <p:cNvSpPr txBox="1">
            <a:spLocks noChangeArrowheads="1"/>
          </p:cNvSpPr>
          <p:nvPr/>
        </p:nvSpPr>
        <p:spPr bwMode="auto">
          <a:xfrm>
            <a:off x="4648200" y="5578475"/>
            <a:ext cx="3200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Substitute 3 for m, 4 for x</a:t>
            </a:r>
            <a:r>
              <a:rPr lang="en-US" altLang="en-US" i="1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, and 10 for y</a:t>
            </a:r>
            <a:r>
              <a:rPr lang="en-US" altLang="en-US" i="1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1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1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1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1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01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01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01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1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1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01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0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1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1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0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0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63" grpId="0"/>
      <p:bldP spid="301064" grpId="0"/>
      <p:bldP spid="301065" grpId="0"/>
      <p:bldP spid="301066" grpId="0"/>
      <p:bldP spid="301067" grpId="0"/>
      <p:bldP spid="301072" grpId="0"/>
      <p:bldP spid="301077" grpId="0"/>
      <p:bldP spid="301078" grpId="0"/>
      <p:bldP spid="30107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5A Continued</a:t>
            </a:r>
          </a:p>
        </p:txBody>
      </p:sp>
      <p:sp>
        <p:nvSpPr>
          <p:cNvPr id="27651" name="Text Box 7"/>
          <p:cNvSpPr txBox="1">
            <a:spLocks noChangeArrowheads="1"/>
          </p:cNvSpPr>
          <p:nvPr/>
        </p:nvSpPr>
        <p:spPr bwMode="auto">
          <a:xfrm>
            <a:off x="685800" y="1447800"/>
            <a:ext cx="8093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Write an equation in slope-intercept form for the line that passes through (4, 10) and is parallel to the line described by </a:t>
            </a:r>
            <a:r>
              <a:rPr lang="en-US" altLang="en-US" b="1" i="1"/>
              <a:t>y</a:t>
            </a:r>
            <a:r>
              <a:rPr lang="en-US" altLang="en-US" b="1"/>
              <a:t> = 3</a:t>
            </a:r>
            <a:r>
              <a:rPr lang="en-US" altLang="en-US" b="1" i="1"/>
              <a:t>x</a:t>
            </a:r>
            <a:r>
              <a:rPr lang="en-US" altLang="en-US" b="1"/>
              <a:t> + 8.</a:t>
            </a:r>
          </a:p>
        </p:txBody>
      </p:sp>
      <p:sp>
        <p:nvSpPr>
          <p:cNvPr id="302088" name="Text Box 8"/>
          <p:cNvSpPr txBox="1">
            <a:spLocks noChangeArrowheads="1"/>
          </p:cNvSpPr>
          <p:nvPr/>
        </p:nvSpPr>
        <p:spPr bwMode="auto">
          <a:xfrm>
            <a:off x="685800" y="2851150"/>
            <a:ext cx="797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3 </a:t>
            </a:r>
            <a:r>
              <a:rPr lang="en-US" altLang="en-US"/>
              <a:t>Write the equation in slope-intercept form.</a:t>
            </a:r>
            <a:endParaRPr lang="en-US" altLang="en-US" b="1"/>
          </a:p>
        </p:txBody>
      </p:sp>
      <p:sp>
        <p:nvSpPr>
          <p:cNvPr id="302089" name="Text Box 9"/>
          <p:cNvSpPr txBox="1">
            <a:spLocks noChangeArrowheads="1"/>
          </p:cNvSpPr>
          <p:nvPr/>
        </p:nvSpPr>
        <p:spPr bwMode="auto">
          <a:xfrm>
            <a:off x="1330325" y="3581400"/>
            <a:ext cx="2879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r" rtl="1"/>
            <a:r>
              <a:rPr lang="en-US" altLang="en-US" i="1"/>
              <a:t>y</a:t>
            </a:r>
            <a:r>
              <a:rPr lang="en-US" altLang="en-US"/>
              <a:t> – 10 = 3(</a:t>
            </a:r>
            <a:r>
              <a:rPr lang="en-US" altLang="en-US" i="1"/>
              <a:t>x </a:t>
            </a:r>
            <a:r>
              <a:rPr lang="en-US" altLang="en-US"/>
              <a:t>– 4)</a:t>
            </a:r>
          </a:p>
        </p:txBody>
      </p:sp>
      <p:sp>
        <p:nvSpPr>
          <p:cNvPr id="302093" name="Text Box 13"/>
          <p:cNvSpPr txBox="1">
            <a:spLocks noChangeArrowheads="1"/>
          </p:cNvSpPr>
          <p:nvPr/>
        </p:nvSpPr>
        <p:spPr bwMode="auto">
          <a:xfrm>
            <a:off x="1343025" y="411480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r" rtl="1"/>
            <a:r>
              <a:rPr lang="en-US" altLang="en-US" i="1"/>
              <a:t>y</a:t>
            </a:r>
            <a:r>
              <a:rPr lang="en-US" altLang="en-US"/>
              <a:t> – 10 = 3</a:t>
            </a:r>
            <a:r>
              <a:rPr lang="en-US" altLang="en-US" i="1"/>
              <a:t>x </a:t>
            </a:r>
            <a:r>
              <a:rPr lang="en-US" altLang="en-US"/>
              <a:t>– 12</a:t>
            </a:r>
          </a:p>
        </p:txBody>
      </p:sp>
      <p:sp>
        <p:nvSpPr>
          <p:cNvPr id="302094" name="Text Box 14"/>
          <p:cNvSpPr txBox="1">
            <a:spLocks noChangeArrowheads="1"/>
          </p:cNvSpPr>
          <p:nvPr/>
        </p:nvSpPr>
        <p:spPr bwMode="auto">
          <a:xfrm>
            <a:off x="2127250" y="4648200"/>
            <a:ext cx="180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r" rtl="1"/>
            <a:r>
              <a:rPr lang="en-US" altLang="en-US" i="1"/>
              <a:t>y</a:t>
            </a:r>
            <a:r>
              <a:rPr lang="en-US" altLang="en-US"/>
              <a:t> = 3</a:t>
            </a:r>
            <a:r>
              <a:rPr lang="en-US" altLang="en-US" i="1"/>
              <a:t>x </a:t>
            </a:r>
            <a:r>
              <a:rPr lang="en-US" altLang="en-US"/>
              <a:t>– 2</a:t>
            </a:r>
          </a:p>
        </p:txBody>
      </p:sp>
      <p:sp>
        <p:nvSpPr>
          <p:cNvPr id="302097" name="Text Box 17"/>
          <p:cNvSpPr txBox="1">
            <a:spLocks noChangeArrowheads="1"/>
          </p:cNvSpPr>
          <p:nvPr/>
        </p:nvSpPr>
        <p:spPr bwMode="auto">
          <a:xfrm>
            <a:off x="4975225" y="4676775"/>
            <a:ext cx="3635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Addition Property of Equality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895600" y="3292475"/>
            <a:ext cx="5049838" cy="1284288"/>
            <a:chOff x="1824" y="2074"/>
            <a:chExt cx="3181" cy="809"/>
          </a:xfrm>
        </p:grpSpPr>
        <p:sp>
          <p:nvSpPr>
            <p:cNvPr id="27658" name="Text Box 16"/>
            <p:cNvSpPr txBox="1">
              <a:spLocks noChangeArrowheads="1"/>
            </p:cNvSpPr>
            <p:nvPr/>
          </p:nvSpPr>
          <p:spPr bwMode="auto">
            <a:xfrm>
              <a:off x="3103" y="2592"/>
              <a:ext cx="190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Distributive Property</a:t>
              </a:r>
            </a:p>
          </p:txBody>
        </p:sp>
        <p:pic>
          <p:nvPicPr>
            <p:cNvPr id="27659" name="Picture 1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2074"/>
              <a:ext cx="771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2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2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8" grpId="0"/>
      <p:bldP spid="302089" grpId="0"/>
      <p:bldP spid="302093" grpId="0"/>
      <p:bldP spid="302094" grpId="0"/>
      <p:bldP spid="30209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8763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5B: Writing Equations of Parallel and Perpendicular Lines</a:t>
            </a: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152400" y="1447800"/>
            <a:ext cx="8763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Write an equation in slope-intercept form for the line that passes through (2, –1) and is perpendicular to the line described by </a:t>
            </a:r>
            <a:r>
              <a:rPr lang="en-US" altLang="en-US" b="1" i="1"/>
              <a:t>y</a:t>
            </a:r>
            <a:r>
              <a:rPr lang="en-US" altLang="en-US" b="1"/>
              <a:t> = 2</a:t>
            </a:r>
            <a:r>
              <a:rPr lang="en-US" altLang="en-US" b="1" i="1"/>
              <a:t>x</a:t>
            </a:r>
            <a:r>
              <a:rPr lang="en-US" altLang="en-US" b="1"/>
              <a:t> – 5.</a:t>
            </a:r>
          </a:p>
        </p:txBody>
      </p:sp>
      <p:sp>
        <p:nvSpPr>
          <p:cNvPr id="303110" name="Text Box 6"/>
          <p:cNvSpPr txBox="1">
            <a:spLocks noChangeArrowheads="1"/>
          </p:cNvSpPr>
          <p:nvPr/>
        </p:nvSpPr>
        <p:spPr bwMode="auto">
          <a:xfrm>
            <a:off x="412750" y="2743200"/>
            <a:ext cx="5302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1 </a:t>
            </a:r>
            <a:r>
              <a:rPr lang="en-US" altLang="en-US"/>
              <a:t>Find the slope of the line.</a:t>
            </a:r>
            <a:endParaRPr lang="en-US" altLang="en-US" b="1"/>
          </a:p>
        </p:txBody>
      </p:sp>
      <p:sp>
        <p:nvSpPr>
          <p:cNvPr id="303111" name="Text Box 7"/>
          <p:cNvSpPr txBox="1">
            <a:spLocks noChangeArrowheads="1"/>
          </p:cNvSpPr>
          <p:nvPr/>
        </p:nvSpPr>
        <p:spPr bwMode="auto">
          <a:xfrm>
            <a:off x="1050925" y="3200400"/>
            <a:ext cx="180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= </a:t>
            </a:r>
            <a:r>
              <a:rPr lang="en-US" altLang="en-US">
                <a:solidFill>
                  <a:srgbClr val="FF3300"/>
                </a:solidFill>
              </a:rPr>
              <a:t>2</a:t>
            </a:r>
            <a:r>
              <a:rPr lang="en-US" altLang="en-US" i="1"/>
              <a:t>x</a:t>
            </a:r>
            <a:r>
              <a:rPr lang="en-US" altLang="en-US"/>
              <a:t> – 5</a:t>
            </a:r>
            <a:endParaRPr lang="en-US" altLang="en-US" i="1"/>
          </a:p>
        </p:txBody>
      </p:sp>
      <p:sp>
        <p:nvSpPr>
          <p:cNvPr id="303112" name="Text Box 8"/>
          <p:cNvSpPr txBox="1">
            <a:spLocks noChangeArrowheads="1"/>
          </p:cNvSpPr>
          <p:nvPr/>
        </p:nvSpPr>
        <p:spPr bwMode="auto">
          <a:xfrm>
            <a:off x="4233863" y="3200400"/>
            <a:ext cx="2166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The slope is 2.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381000" y="3657600"/>
            <a:ext cx="7624763" cy="1266825"/>
            <a:chOff x="240" y="2304"/>
            <a:chExt cx="4803" cy="798"/>
          </a:xfrm>
        </p:grpSpPr>
        <p:grpSp>
          <p:nvGrpSpPr>
            <p:cNvPr id="28687" name="Group 24"/>
            <p:cNvGrpSpPr>
              <a:grpSpLocks/>
            </p:cNvGrpSpPr>
            <p:nvPr/>
          </p:nvGrpSpPr>
          <p:grpSpPr bwMode="auto">
            <a:xfrm>
              <a:off x="240" y="2304"/>
              <a:ext cx="4803" cy="408"/>
              <a:chOff x="278" y="2304"/>
              <a:chExt cx="4803" cy="408"/>
            </a:xfrm>
          </p:grpSpPr>
          <p:sp>
            <p:nvSpPr>
              <p:cNvPr id="28689" name="Text Box 9"/>
              <p:cNvSpPr txBox="1">
                <a:spLocks noChangeArrowheads="1"/>
              </p:cNvSpPr>
              <p:nvPr/>
            </p:nvSpPr>
            <p:spPr bwMode="auto">
              <a:xfrm>
                <a:off x="278" y="2348"/>
                <a:ext cx="480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The perpendicular line has a slope of     because</a:t>
                </a:r>
              </a:p>
            </p:txBody>
          </p:sp>
          <p:pic>
            <p:nvPicPr>
              <p:cNvPr id="28690" name="Picture 10" descr="1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9" y="2304"/>
                <a:ext cx="264" cy="4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8688" name="Picture 1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640"/>
              <a:ext cx="1080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3118" name="Text Box 14"/>
          <p:cNvSpPr txBox="1">
            <a:spLocks noChangeArrowheads="1"/>
          </p:cNvSpPr>
          <p:nvPr/>
        </p:nvSpPr>
        <p:spPr bwMode="auto">
          <a:xfrm>
            <a:off x="381000" y="4800600"/>
            <a:ext cx="738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2 </a:t>
            </a:r>
            <a:r>
              <a:rPr lang="en-US" altLang="en-US"/>
              <a:t>Write the equation in point-slope form.</a:t>
            </a:r>
            <a:endParaRPr lang="en-US" altLang="en-US" b="1"/>
          </a:p>
        </p:txBody>
      </p:sp>
      <p:sp>
        <p:nvSpPr>
          <p:cNvPr id="303120" name="Text Box 16"/>
          <p:cNvSpPr txBox="1">
            <a:spLocks noChangeArrowheads="1"/>
          </p:cNvSpPr>
          <p:nvPr/>
        </p:nvSpPr>
        <p:spPr bwMode="auto">
          <a:xfrm>
            <a:off x="4267200" y="5105400"/>
            <a:ext cx="359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Use the point-slope form.</a:t>
            </a:r>
          </a:p>
        </p:txBody>
      </p:sp>
      <p:sp>
        <p:nvSpPr>
          <p:cNvPr id="303130" name="Text Box 26"/>
          <p:cNvSpPr txBox="1">
            <a:spLocks noChangeArrowheads="1"/>
          </p:cNvSpPr>
          <p:nvPr/>
        </p:nvSpPr>
        <p:spPr bwMode="auto">
          <a:xfrm>
            <a:off x="941388" y="5257800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</a:t>
            </a: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 baseline="-25000">
                <a:solidFill>
                  <a:schemeClr val="accent2"/>
                </a:solidFill>
              </a:rPr>
              <a:t>1</a:t>
            </a:r>
            <a:r>
              <a:rPr lang="en-US" altLang="en-US"/>
              <a:t> = </a:t>
            </a:r>
            <a:r>
              <a:rPr lang="en-US" altLang="en-US" i="1">
                <a:solidFill>
                  <a:srgbClr val="FF0000"/>
                </a:solidFill>
              </a:rPr>
              <a:t>m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– </a:t>
            </a:r>
            <a:r>
              <a:rPr lang="en-US" altLang="en-US" i="1">
                <a:solidFill>
                  <a:srgbClr val="008000"/>
                </a:solidFill>
              </a:rPr>
              <a:t>x</a:t>
            </a:r>
            <a:r>
              <a:rPr lang="en-US" altLang="en-US" baseline="-25000">
                <a:solidFill>
                  <a:srgbClr val="008000"/>
                </a:solidFill>
              </a:rPr>
              <a:t>1</a:t>
            </a:r>
            <a:r>
              <a:rPr lang="en-US" altLang="en-US"/>
              <a:t>)</a:t>
            </a:r>
          </a:p>
        </p:txBody>
      </p:sp>
      <p:pic>
        <p:nvPicPr>
          <p:cNvPr id="303131" name="Picture 2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791200"/>
            <a:ext cx="22574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4343400" y="5486400"/>
            <a:ext cx="4343400" cy="1020763"/>
            <a:chOff x="2640" y="4299"/>
            <a:chExt cx="2736" cy="643"/>
          </a:xfrm>
        </p:grpSpPr>
        <p:sp>
          <p:nvSpPr>
            <p:cNvPr id="28685" name="Text Box 28"/>
            <p:cNvSpPr txBox="1">
              <a:spLocks noChangeArrowheads="1"/>
            </p:cNvSpPr>
            <p:nvPr/>
          </p:nvSpPr>
          <p:spPr bwMode="auto">
            <a:xfrm>
              <a:off x="2640" y="4378"/>
              <a:ext cx="2736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Substitute       for m, –1 for y</a:t>
              </a:r>
              <a:r>
                <a:rPr lang="en-US" altLang="en-US" i="1" baseline="-25000">
                  <a:solidFill>
                    <a:srgbClr val="3333FF"/>
                  </a:solidFill>
                  <a:latin typeface="Arial" charset="0"/>
                  <a:cs typeface="Arial" charset="0"/>
                </a:rPr>
                <a:t>1</a:t>
              </a:r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, and 2 for x</a:t>
              </a:r>
              <a:r>
                <a:rPr lang="en-US" altLang="en-US" i="1" baseline="-25000">
                  <a:solidFill>
                    <a:srgbClr val="3333FF"/>
                  </a:solidFill>
                  <a:latin typeface="Arial" charset="0"/>
                  <a:cs typeface="Arial" charset="0"/>
                </a:rPr>
                <a:t>1</a:t>
              </a:r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.</a:t>
              </a:r>
            </a:p>
          </p:txBody>
        </p:sp>
        <p:pic>
          <p:nvPicPr>
            <p:cNvPr id="28686" name="Picture 29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6" y="4299"/>
              <a:ext cx="279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0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0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3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3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0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0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0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10" grpId="0"/>
      <p:bldP spid="303111" grpId="0"/>
      <p:bldP spid="303112" grpId="0"/>
      <p:bldP spid="303118" grpId="0"/>
      <p:bldP spid="303120" grpId="0"/>
      <p:bldP spid="30313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2" name="Text Box 4"/>
          <p:cNvSpPr txBox="1">
            <a:spLocks noChangeArrowheads="1"/>
          </p:cNvSpPr>
          <p:nvPr/>
        </p:nvSpPr>
        <p:spPr bwMode="auto">
          <a:xfrm>
            <a:off x="381000" y="2895600"/>
            <a:ext cx="797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3 </a:t>
            </a:r>
            <a:r>
              <a:rPr lang="en-US" altLang="en-US"/>
              <a:t>Write the equation in slope-intercept form.</a:t>
            </a:r>
            <a:endParaRPr lang="en-US" altLang="en-US" b="1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119438" y="3460750"/>
            <a:ext cx="989012" cy="654050"/>
            <a:chOff x="1965" y="2180"/>
            <a:chExt cx="623" cy="412"/>
          </a:xfrm>
        </p:grpSpPr>
        <p:sp>
          <p:nvSpPr>
            <p:cNvPr id="29707" name="Arc 10"/>
            <p:cNvSpPr>
              <a:spLocks/>
            </p:cNvSpPr>
            <p:nvPr/>
          </p:nvSpPr>
          <p:spPr bwMode="auto">
            <a:xfrm rot="12028755" flipV="1">
              <a:off x="1965" y="2180"/>
              <a:ext cx="623" cy="241"/>
            </a:xfrm>
            <a:custGeom>
              <a:avLst/>
              <a:gdLst>
                <a:gd name="T0" fmla="*/ 0 w 41628"/>
                <a:gd name="T1" fmla="*/ 0 h 22441"/>
                <a:gd name="T2" fmla="*/ 0 w 41628"/>
                <a:gd name="T3" fmla="*/ 0 h 22441"/>
                <a:gd name="T4" fmla="*/ 0 w 41628"/>
                <a:gd name="T5" fmla="*/ 0 h 22441"/>
                <a:gd name="T6" fmla="*/ 0 60000 65536"/>
                <a:gd name="T7" fmla="*/ 0 60000 65536"/>
                <a:gd name="T8" fmla="*/ 0 60000 65536"/>
                <a:gd name="T9" fmla="*/ 0 w 41628"/>
                <a:gd name="T10" fmla="*/ 0 h 22441"/>
                <a:gd name="T11" fmla="*/ 41628 w 41628"/>
                <a:gd name="T12" fmla="*/ 22441 h 224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628" h="22441" fill="none" extrusionOk="0">
                  <a:moveTo>
                    <a:pt x="-1" y="13510"/>
                  </a:moveTo>
                  <a:cubicBezTo>
                    <a:pt x="3297" y="5345"/>
                    <a:pt x="11221" y="-1"/>
                    <a:pt x="20028" y="0"/>
                  </a:cubicBezTo>
                  <a:cubicBezTo>
                    <a:pt x="31957" y="0"/>
                    <a:pt x="41628" y="9670"/>
                    <a:pt x="41628" y="21600"/>
                  </a:cubicBezTo>
                  <a:cubicBezTo>
                    <a:pt x="41628" y="21880"/>
                    <a:pt x="41622" y="22160"/>
                    <a:pt x="41611" y="22440"/>
                  </a:cubicBezTo>
                </a:path>
                <a:path w="41628" h="22441" stroke="0" extrusionOk="0">
                  <a:moveTo>
                    <a:pt x="-1" y="13510"/>
                  </a:moveTo>
                  <a:cubicBezTo>
                    <a:pt x="3297" y="5345"/>
                    <a:pt x="11221" y="-1"/>
                    <a:pt x="20028" y="0"/>
                  </a:cubicBezTo>
                  <a:cubicBezTo>
                    <a:pt x="31957" y="0"/>
                    <a:pt x="41628" y="9670"/>
                    <a:pt x="41628" y="21600"/>
                  </a:cubicBezTo>
                  <a:cubicBezTo>
                    <a:pt x="41628" y="21880"/>
                    <a:pt x="41622" y="22160"/>
                    <a:pt x="41611" y="22440"/>
                  </a:cubicBezTo>
                  <a:lnTo>
                    <a:pt x="20028" y="21600"/>
                  </a:lnTo>
                  <a:lnTo>
                    <a:pt x="-1" y="13510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9708" name="Arc 11"/>
            <p:cNvSpPr>
              <a:spLocks/>
            </p:cNvSpPr>
            <p:nvPr/>
          </p:nvSpPr>
          <p:spPr bwMode="auto">
            <a:xfrm rot="-1106097">
              <a:off x="1968" y="2256"/>
              <a:ext cx="126" cy="336"/>
            </a:xfrm>
            <a:custGeom>
              <a:avLst/>
              <a:gdLst>
                <a:gd name="T0" fmla="*/ 0 w 16460"/>
                <a:gd name="T1" fmla="*/ 0 h 21361"/>
                <a:gd name="T2" fmla="*/ 0 w 16460"/>
                <a:gd name="T3" fmla="*/ 0 h 21361"/>
                <a:gd name="T4" fmla="*/ 0 w 16460"/>
                <a:gd name="T5" fmla="*/ 0 h 21361"/>
                <a:gd name="T6" fmla="*/ 0 60000 65536"/>
                <a:gd name="T7" fmla="*/ 0 60000 65536"/>
                <a:gd name="T8" fmla="*/ 0 60000 65536"/>
                <a:gd name="T9" fmla="*/ 0 w 16460"/>
                <a:gd name="T10" fmla="*/ 0 h 21361"/>
                <a:gd name="T11" fmla="*/ 16460 w 16460"/>
                <a:gd name="T12" fmla="*/ 21361 h 213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60" h="21361" fill="none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</a:path>
                <a:path w="16460" h="21361" stroke="0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  <a:lnTo>
                    <a:pt x="0" y="21361"/>
                  </a:lnTo>
                  <a:lnTo>
                    <a:pt x="3204" y="-1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304142" name="Picture 1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5362575"/>
            <a:ext cx="13335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Text Box 15"/>
          <p:cNvSpPr txBox="1">
            <a:spLocks noChangeArrowheads="1"/>
          </p:cNvSpPr>
          <p:nvPr/>
        </p:nvSpPr>
        <p:spPr bwMode="auto">
          <a:xfrm>
            <a:off x="4648200" y="46482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Distributive Property</a:t>
            </a:r>
          </a:p>
        </p:txBody>
      </p:sp>
      <p:sp>
        <p:nvSpPr>
          <p:cNvPr id="304146" name="Text Box 18"/>
          <p:cNvSpPr txBox="1">
            <a:spLocks noChangeArrowheads="1"/>
          </p:cNvSpPr>
          <p:nvPr/>
        </p:nvSpPr>
        <p:spPr bwMode="auto">
          <a:xfrm>
            <a:off x="4670425" y="5557838"/>
            <a:ext cx="39401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Addition Property of Equality.</a:t>
            </a:r>
          </a:p>
        </p:txBody>
      </p:sp>
      <p:sp>
        <p:nvSpPr>
          <p:cNvPr id="29703" name="Text Box 23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5B Continued</a:t>
            </a:r>
          </a:p>
        </p:txBody>
      </p:sp>
      <p:sp>
        <p:nvSpPr>
          <p:cNvPr id="29704" name="Text Box 24"/>
          <p:cNvSpPr txBox="1">
            <a:spLocks noChangeArrowheads="1"/>
          </p:cNvSpPr>
          <p:nvPr/>
        </p:nvSpPr>
        <p:spPr bwMode="auto">
          <a:xfrm>
            <a:off x="152400" y="1447800"/>
            <a:ext cx="8763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Write an equation in slope-intercept form for the line that passes through (2, –1) and is perpendicular to the line described by </a:t>
            </a:r>
            <a:r>
              <a:rPr lang="en-US" altLang="en-US" b="1" i="1"/>
              <a:t>y</a:t>
            </a:r>
            <a:r>
              <a:rPr lang="en-US" altLang="en-US" b="1"/>
              <a:t> = 2</a:t>
            </a:r>
            <a:r>
              <a:rPr lang="en-US" altLang="en-US" b="1" i="1"/>
              <a:t>x</a:t>
            </a:r>
            <a:r>
              <a:rPr lang="en-US" altLang="en-US" b="1"/>
              <a:t> – 5.</a:t>
            </a:r>
          </a:p>
        </p:txBody>
      </p:sp>
      <p:pic>
        <p:nvPicPr>
          <p:cNvPr id="304153" name="Picture 2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10000"/>
            <a:ext cx="25241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4154" name="Picture 26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050" y="4572000"/>
            <a:ext cx="22669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0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0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2" grpId="0"/>
      <p:bldP spid="30725" grpId="0"/>
      <p:bldP spid="30414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0"/>
          <p:cNvGrpSpPr>
            <a:grpSpLocks/>
          </p:cNvGrpSpPr>
          <p:nvPr/>
        </p:nvGrpSpPr>
        <p:grpSpPr bwMode="auto">
          <a:xfrm>
            <a:off x="1127125" y="1298575"/>
            <a:ext cx="6557963" cy="4267200"/>
            <a:chOff x="710" y="818"/>
            <a:chExt cx="4131" cy="2688"/>
          </a:xfrm>
        </p:grpSpPr>
        <p:sp>
          <p:nvSpPr>
            <p:cNvPr id="30727" name="Text Box 11"/>
            <p:cNvSpPr txBox="1">
              <a:spLocks noChangeArrowheads="1"/>
            </p:cNvSpPr>
            <p:nvPr/>
          </p:nvSpPr>
          <p:spPr bwMode="auto">
            <a:xfrm>
              <a:off x="710" y="818"/>
              <a:ext cx="140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b="1">
                  <a:solidFill>
                    <a:schemeClr val="bg1"/>
                  </a:solidFill>
                </a:rPr>
                <a:t>Helpful Hint</a:t>
              </a:r>
            </a:p>
          </p:txBody>
        </p:sp>
        <p:sp>
          <p:nvSpPr>
            <p:cNvPr id="30728" name="Rectangle 13"/>
            <p:cNvSpPr>
              <a:spLocks noChangeArrowheads="1"/>
            </p:cNvSpPr>
            <p:nvPr/>
          </p:nvSpPr>
          <p:spPr bwMode="auto">
            <a:xfrm>
              <a:off x="713" y="1104"/>
              <a:ext cx="4128" cy="2402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30723" name="Text Box 14"/>
          <p:cNvSpPr txBox="1">
            <a:spLocks noChangeArrowheads="1"/>
          </p:cNvSpPr>
          <p:nvPr/>
        </p:nvSpPr>
        <p:spPr bwMode="auto">
          <a:xfrm>
            <a:off x="1219200" y="1905000"/>
            <a:ext cx="6073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If you know the slope of a line, the slope of a perpendicular line will be the "opposite reciprocal.” </a:t>
            </a:r>
          </a:p>
        </p:txBody>
      </p:sp>
      <p:pic>
        <p:nvPicPr>
          <p:cNvPr id="30724" name="Picture 1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124200"/>
            <a:ext cx="11906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1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962400"/>
            <a:ext cx="1104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18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724400"/>
            <a:ext cx="1114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i="1">
                <a:solidFill>
                  <a:srgbClr val="FF3300"/>
                </a:solidFill>
                <a:latin typeface="Arial Black" pitchFamily="34" charset="0"/>
              </a:rPr>
              <a:t>Vocabulary</a:t>
            </a:r>
          </a:p>
        </p:txBody>
      </p:sp>
      <p:sp>
        <p:nvSpPr>
          <p:cNvPr id="278531" name="Rectangle 3"/>
          <p:cNvSpPr>
            <a:spLocks noChangeArrowheads="1"/>
          </p:cNvSpPr>
          <p:nvPr/>
        </p:nvSpPr>
        <p:spPr bwMode="auto">
          <a:xfrm>
            <a:off x="914400" y="1905000"/>
            <a:ext cx="6934200" cy="14097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200"/>
              <a:t>parallel lines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perpendicular lines</a:t>
            </a:r>
            <a:endParaRPr lang="en-US" altLang="en-US" sz="32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1" grpId="0" build="p" autoUpdateAnimBg="0" advAuto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31747" name="Group 8"/>
          <p:cNvGrpSpPr>
            <a:grpSpLocks/>
          </p:cNvGrpSpPr>
          <p:nvPr/>
        </p:nvGrpSpPr>
        <p:grpSpPr bwMode="auto">
          <a:xfrm>
            <a:off x="533400" y="1447800"/>
            <a:ext cx="8283575" cy="1447800"/>
            <a:chOff x="542" y="1056"/>
            <a:chExt cx="5218" cy="912"/>
          </a:xfrm>
        </p:grpSpPr>
        <p:sp>
          <p:nvSpPr>
            <p:cNvPr id="31763" name="Text Box 5"/>
            <p:cNvSpPr txBox="1">
              <a:spLocks noChangeArrowheads="1"/>
            </p:cNvSpPr>
            <p:nvPr/>
          </p:nvSpPr>
          <p:spPr bwMode="auto">
            <a:xfrm>
              <a:off x="542" y="1056"/>
              <a:ext cx="5218" cy="8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b="1"/>
                <a:t>Write an equation in slope-intercept form for the line that passes through (5, 7) and is parallel to the line described by </a:t>
              </a:r>
              <a:r>
                <a:rPr lang="en-US" altLang="en-US" b="1" i="1"/>
                <a:t>y </a:t>
              </a:r>
              <a:r>
                <a:rPr lang="en-US" altLang="en-US" b="1"/>
                <a:t>=    </a:t>
              </a:r>
              <a:r>
                <a:rPr lang="en-US" altLang="en-US" b="1" i="1"/>
                <a:t>x </a:t>
              </a:r>
              <a:r>
                <a:rPr lang="en-US" altLang="en-US" b="1"/>
                <a:t>– 6. </a:t>
              </a:r>
            </a:p>
          </p:txBody>
        </p:sp>
        <p:pic>
          <p:nvPicPr>
            <p:cNvPr id="31764" name="Picture 7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0" y="1548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5161" name="Text Box 9"/>
          <p:cNvSpPr txBox="1">
            <a:spLocks noChangeArrowheads="1"/>
          </p:cNvSpPr>
          <p:nvPr/>
        </p:nvSpPr>
        <p:spPr bwMode="auto">
          <a:xfrm>
            <a:off x="841375" y="2819400"/>
            <a:ext cx="5302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1 </a:t>
            </a:r>
            <a:r>
              <a:rPr lang="en-US" altLang="en-US"/>
              <a:t>Find the slope of the line.</a:t>
            </a:r>
            <a:endParaRPr lang="en-US" altLang="en-US" b="1"/>
          </a:p>
        </p:txBody>
      </p:sp>
      <p:sp>
        <p:nvSpPr>
          <p:cNvPr id="305165" name="Text Box 13"/>
          <p:cNvSpPr txBox="1">
            <a:spLocks noChangeArrowheads="1"/>
          </p:cNvSpPr>
          <p:nvPr/>
        </p:nvSpPr>
        <p:spPr bwMode="auto">
          <a:xfrm>
            <a:off x="836613" y="4495800"/>
            <a:ext cx="738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2 </a:t>
            </a:r>
            <a:r>
              <a:rPr lang="en-US" altLang="en-US"/>
              <a:t>Write the equation in point-slope form.</a:t>
            </a:r>
            <a:endParaRPr lang="en-US" altLang="en-US" b="1"/>
          </a:p>
        </p:txBody>
      </p:sp>
      <p:sp>
        <p:nvSpPr>
          <p:cNvPr id="305168" name="Text Box 16"/>
          <p:cNvSpPr txBox="1">
            <a:spLocks noChangeArrowheads="1"/>
          </p:cNvSpPr>
          <p:nvPr/>
        </p:nvSpPr>
        <p:spPr bwMode="auto">
          <a:xfrm>
            <a:off x="5124450" y="5000625"/>
            <a:ext cx="359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Use the point-slope form.</a:t>
            </a: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1355725" y="3300413"/>
            <a:ext cx="1720850" cy="666750"/>
            <a:chOff x="854" y="2031"/>
            <a:chExt cx="1084" cy="420"/>
          </a:xfrm>
        </p:grpSpPr>
        <p:sp>
          <p:nvSpPr>
            <p:cNvPr id="31761" name="Text Box 10"/>
            <p:cNvSpPr txBox="1">
              <a:spLocks noChangeArrowheads="1"/>
            </p:cNvSpPr>
            <p:nvPr/>
          </p:nvSpPr>
          <p:spPr bwMode="auto">
            <a:xfrm>
              <a:off x="854" y="2084"/>
              <a:ext cx="10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/>
                <a:t>y = </a:t>
              </a:r>
              <a:r>
                <a:rPr lang="en-US" altLang="en-US">
                  <a:solidFill>
                    <a:srgbClr val="FF3300"/>
                  </a:solidFill>
                </a:rPr>
                <a:t>  </a:t>
              </a:r>
              <a:r>
                <a:rPr lang="en-US" altLang="en-US" i="1"/>
                <a:t>x</a:t>
              </a:r>
              <a:r>
                <a:rPr lang="en-US" altLang="en-US"/>
                <a:t> –6</a:t>
              </a:r>
              <a:endParaRPr lang="en-US" altLang="en-US" i="1"/>
            </a:p>
          </p:txBody>
        </p:sp>
        <p:pic>
          <p:nvPicPr>
            <p:cNvPr id="31762" name="Picture 18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3" y="2031"/>
              <a:ext cx="15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5141913" y="3200400"/>
            <a:ext cx="2249487" cy="666750"/>
            <a:chOff x="2916" y="2007"/>
            <a:chExt cx="1417" cy="420"/>
          </a:xfrm>
        </p:grpSpPr>
        <p:sp>
          <p:nvSpPr>
            <p:cNvPr id="31759" name="Text Box 11"/>
            <p:cNvSpPr txBox="1">
              <a:spLocks noChangeArrowheads="1"/>
            </p:cNvSpPr>
            <p:nvPr/>
          </p:nvSpPr>
          <p:spPr bwMode="auto">
            <a:xfrm>
              <a:off x="2916" y="2068"/>
              <a:ext cx="1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The slope is    .</a:t>
              </a:r>
            </a:p>
          </p:txBody>
        </p:sp>
        <p:pic>
          <p:nvPicPr>
            <p:cNvPr id="31760" name="Picture 19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8" y="2007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804863" y="3829050"/>
            <a:ext cx="6129337" cy="666750"/>
            <a:chOff x="720" y="2298"/>
            <a:chExt cx="3861" cy="420"/>
          </a:xfrm>
        </p:grpSpPr>
        <p:sp>
          <p:nvSpPr>
            <p:cNvPr id="31757" name="Text Box 12"/>
            <p:cNvSpPr txBox="1">
              <a:spLocks noChangeArrowheads="1"/>
            </p:cNvSpPr>
            <p:nvPr/>
          </p:nvSpPr>
          <p:spPr bwMode="auto">
            <a:xfrm>
              <a:off x="720" y="2352"/>
              <a:ext cx="38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The parallel line also has a slope of    .</a:t>
              </a:r>
              <a:endParaRPr lang="en-US" altLang="en-US">
                <a:solidFill>
                  <a:srgbClr val="FF3300"/>
                </a:solidFill>
              </a:endParaRPr>
            </a:p>
          </p:txBody>
        </p:sp>
        <p:pic>
          <p:nvPicPr>
            <p:cNvPr id="31758" name="Picture 21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4" y="2298"/>
              <a:ext cx="15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05177" name="Picture 2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5" y="5391150"/>
            <a:ext cx="37814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5182" name="Text Box 30"/>
          <p:cNvSpPr txBox="1">
            <a:spLocks noChangeArrowheads="1"/>
          </p:cNvSpPr>
          <p:nvPr/>
        </p:nvSpPr>
        <p:spPr bwMode="auto">
          <a:xfrm>
            <a:off x="1322388" y="4953000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</a:t>
            </a: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 baseline="-25000">
                <a:solidFill>
                  <a:schemeClr val="accent2"/>
                </a:solidFill>
              </a:rPr>
              <a:t>1</a:t>
            </a:r>
            <a:r>
              <a:rPr lang="en-US" altLang="en-US"/>
              <a:t> = </a:t>
            </a:r>
            <a:r>
              <a:rPr lang="en-US" altLang="en-US" i="1">
                <a:solidFill>
                  <a:srgbClr val="FF0000"/>
                </a:solidFill>
              </a:rPr>
              <a:t>m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– </a:t>
            </a:r>
            <a:r>
              <a:rPr lang="en-US" altLang="en-US" i="1">
                <a:solidFill>
                  <a:srgbClr val="008000"/>
                </a:solidFill>
              </a:rPr>
              <a:t>x</a:t>
            </a:r>
            <a:r>
              <a:rPr lang="en-US" altLang="en-US" baseline="-25000">
                <a:solidFill>
                  <a:srgbClr val="008000"/>
                </a:solidFill>
              </a:rPr>
              <a:t>1</a:t>
            </a:r>
            <a:r>
              <a:rPr lang="en-US" altLang="en-US"/>
              <a:t>)</a:t>
            </a:r>
          </a:p>
        </p:txBody>
      </p:sp>
      <p:pic>
        <p:nvPicPr>
          <p:cNvPr id="305183" name="Picture 31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562600"/>
            <a:ext cx="21145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0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5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5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30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5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5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0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0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05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61" grpId="0"/>
      <p:bldP spid="305165" grpId="0"/>
      <p:bldP spid="305168" grpId="0"/>
      <p:bldP spid="30518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180" name="Picture 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581400"/>
            <a:ext cx="2381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5a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32772" name="Group 6"/>
          <p:cNvGrpSpPr>
            <a:grpSpLocks/>
          </p:cNvGrpSpPr>
          <p:nvPr/>
        </p:nvGrpSpPr>
        <p:grpSpPr bwMode="auto">
          <a:xfrm>
            <a:off x="860425" y="1447800"/>
            <a:ext cx="8283575" cy="1447800"/>
            <a:chOff x="542" y="1056"/>
            <a:chExt cx="5218" cy="912"/>
          </a:xfrm>
        </p:grpSpPr>
        <p:sp>
          <p:nvSpPr>
            <p:cNvPr id="32780" name="Text Box 7"/>
            <p:cNvSpPr txBox="1">
              <a:spLocks noChangeArrowheads="1"/>
            </p:cNvSpPr>
            <p:nvPr/>
          </p:nvSpPr>
          <p:spPr bwMode="auto">
            <a:xfrm>
              <a:off x="542" y="1056"/>
              <a:ext cx="5218" cy="8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b="1"/>
                <a:t>Write an equation in slope-intercept form for the line that passes through (5, 7) and is parallel to the line described by </a:t>
              </a:r>
              <a:r>
                <a:rPr lang="en-US" altLang="en-US" b="1" i="1"/>
                <a:t>y </a:t>
              </a:r>
              <a:r>
                <a:rPr lang="en-US" altLang="en-US" b="1"/>
                <a:t>=    </a:t>
              </a:r>
              <a:r>
                <a:rPr lang="en-US" altLang="en-US" b="1" i="1"/>
                <a:t>x </a:t>
              </a:r>
              <a:r>
                <a:rPr lang="en-US" altLang="en-US" b="1"/>
                <a:t>– 6. </a:t>
              </a:r>
            </a:p>
          </p:txBody>
        </p:sp>
        <p:pic>
          <p:nvPicPr>
            <p:cNvPr id="32781" name="Picture 8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0" y="1548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6185" name="Text Box 9"/>
          <p:cNvSpPr txBox="1">
            <a:spLocks noChangeArrowheads="1"/>
          </p:cNvSpPr>
          <p:nvPr/>
        </p:nvSpPr>
        <p:spPr bwMode="auto">
          <a:xfrm>
            <a:off x="841375" y="2927350"/>
            <a:ext cx="797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3 </a:t>
            </a:r>
            <a:r>
              <a:rPr lang="en-US" altLang="en-US"/>
              <a:t>Write the equation in slope-intercept form.</a:t>
            </a:r>
            <a:endParaRPr lang="en-US" altLang="en-US" b="1"/>
          </a:p>
        </p:txBody>
      </p:sp>
      <p:pic>
        <p:nvPicPr>
          <p:cNvPr id="306190" name="Picture 1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448175"/>
            <a:ext cx="21526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6191" name="Picture 1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286375"/>
            <a:ext cx="1619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6193" name="Text Box 17"/>
          <p:cNvSpPr txBox="1">
            <a:spLocks noChangeArrowheads="1"/>
          </p:cNvSpPr>
          <p:nvPr/>
        </p:nvSpPr>
        <p:spPr bwMode="auto">
          <a:xfrm>
            <a:off x="4784725" y="5373688"/>
            <a:ext cx="4070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Addition Property of Equality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714625" y="3409950"/>
            <a:ext cx="6429375" cy="1543050"/>
            <a:chOff x="1710" y="2148"/>
            <a:chExt cx="4050" cy="972"/>
          </a:xfrm>
        </p:grpSpPr>
        <p:sp>
          <p:nvSpPr>
            <p:cNvPr id="32778" name="Text Box 16"/>
            <p:cNvSpPr txBox="1">
              <a:spLocks noChangeArrowheads="1"/>
            </p:cNvSpPr>
            <p:nvPr/>
          </p:nvSpPr>
          <p:spPr bwMode="auto">
            <a:xfrm>
              <a:off x="3038" y="2832"/>
              <a:ext cx="27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Distributive Property</a:t>
              </a:r>
            </a:p>
          </p:txBody>
        </p:sp>
        <p:pic>
          <p:nvPicPr>
            <p:cNvPr id="32779" name="Picture 1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77166">
              <a:off x="1710" y="2148"/>
              <a:ext cx="6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0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0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5" grpId="0"/>
      <p:bldP spid="30619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3795" name="Text Box 6"/>
          <p:cNvSpPr txBox="1">
            <a:spLocks noChangeArrowheads="1"/>
          </p:cNvSpPr>
          <p:nvPr/>
        </p:nvSpPr>
        <p:spPr bwMode="auto">
          <a:xfrm>
            <a:off x="533400" y="1295400"/>
            <a:ext cx="8283575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b="1"/>
              <a:t>Write an equation in slope-intercept form for the line that passes through (–5, 3) and is perpendicular to the line described by </a:t>
            </a:r>
            <a:r>
              <a:rPr lang="en-US" altLang="en-US" b="1" i="1"/>
              <a:t>y </a:t>
            </a:r>
            <a:r>
              <a:rPr lang="en-US" altLang="en-US" b="1"/>
              <a:t>= 5x. </a:t>
            </a:r>
          </a:p>
        </p:txBody>
      </p:sp>
      <p:sp>
        <p:nvSpPr>
          <p:cNvPr id="307208" name="Text Box 8"/>
          <p:cNvSpPr txBox="1">
            <a:spLocks noChangeArrowheads="1"/>
          </p:cNvSpPr>
          <p:nvPr/>
        </p:nvSpPr>
        <p:spPr bwMode="auto">
          <a:xfrm>
            <a:off x="565150" y="2667000"/>
            <a:ext cx="5302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1 </a:t>
            </a:r>
            <a:r>
              <a:rPr lang="en-US" altLang="en-US"/>
              <a:t>Find the slope of the line.</a:t>
            </a:r>
            <a:endParaRPr lang="en-US" altLang="en-US" b="1"/>
          </a:p>
        </p:txBody>
      </p:sp>
      <p:sp>
        <p:nvSpPr>
          <p:cNvPr id="307209" name="Text Box 9"/>
          <p:cNvSpPr txBox="1">
            <a:spLocks noChangeArrowheads="1"/>
          </p:cNvSpPr>
          <p:nvPr/>
        </p:nvSpPr>
        <p:spPr bwMode="auto">
          <a:xfrm>
            <a:off x="990600" y="3048000"/>
            <a:ext cx="1311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= </a:t>
            </a:r>
            <a:r>
              <a:rPr lang="en-US" altLang="en-US">
                <a:solidFill>
                  <a:srgbClr val="FF3300"/>
                </a:solidFill>
              </a:rPr>
              <a:t>5</a:t>
            </a:r>
            <a:r>
              <a:rPr lang="en-US" altLang="en-US" i="1"/>
              <a:t>x</a:t>
            </a:r>
            <a:r>
              <a:rPr lang="en-US" altLang="en-US"/>
              <a:t> </a:t>
            </a:r>
            <a:endParaRPr lang="en-US" altLang="en-US" i="1"/>
          </a:p>
        </p:txBody>
      </p:sp>
      <p:sp>
        <p:nvSpPr>
          <p:cNvPr id="307210" name="Text Box 10"/>
          <p:cNvSpPr txBox="1">
            <a:spLocks noChangeArrowheads="1"/>
          </p:cNvSpPr>
          <p:nvPr/>
        </p:nvSpPr>
        <p:spPr bwMode="auto">
          <a:xfrm>
            <a:off x="4173538" y="3048000"/>
            <a:ext cx="2166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The slope is 5.</a:t>
            </a:r>
          </a:p>
        </p:txBody>
      </p:sp>
      <p:sp>
        <p:nvSpPr>
          <p:cNvPr id="307218" name="Text Box 18"/>
          <p:cNvSpPr txBox="1">
            <a:spLocks noChangeArrowheads="1"/>
          </p:cNvSpPr>
          <p:nvPr/>
        </p:nvSpPr>
        <p:spPr bwMode="auto">
          <a:xfrm>
            <a:off x="612775" y="4772025"/>
            <a:ext cx="738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2 </a:t>
            </a:r>
            <a:r>
              <a:rPr lang="en-US" altLang="en-US"/>
              <a:t>Write the equation in point-slope form.</a:t>
            </a:r>
            <a:endParaRPr lang="en-US" altLang="en-US" b="1"/>
          </a:p>
        </p:txBody>
      </p:sp>
      <p:sp>
        <p:nvSpPr>
          <p:cNvPr id="307220" name="Text Box 20"/>
          <p:cNvSpPr txBox="1">
            <a:spLocks noChangeArrowheads="1"/>
          </p:cNvSpPr>
          <p:nvPr/>
        </p:nvSpPr>
        <p:spPr bwMode="auto">
          <a:xfrm>
            <a:off x="4695825" y="5200650"/>
            <a:ext cx="359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Use the point-slope form.</a:t>
            </a:r>
          </a:p>
        </p:txBody>
      </p:sp>
      <p:pic>
        <p:nvPicPr>
          <p:cNvPr id="307224" name="Picture 2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5657850"/>
            <a:ext cx="42386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609600" y="3429000"/>
            <a:ext cx="7624763" cy="1295400"/>
            <a:chOff x="384" y="2160"/>
            <a:chExt cx="4803" cy="816"/>
          </a:xfrm>
        </p:grpSpPr>
        <p:grpSp>
          <p:nvGrpSpPr>
            <p:cNvPr id="33805" name="Group 25"/>
            <p:cNvGrpSpPr>
              <a:grpSpLocks/>
            </p:cNvGrpSpPr>
            <p:nvPr/>
          </p:nvGrpSpPr>
          <p:grpSpPr bwMode="auto">
            <a:xfrm>
              <a:off x="384" y="2160"/>
              <a:ext cx="4803" cy="816"/>
              <a:chOff x="566" y="2172"/>
              <a:chExt cx="4803" cy="816"/>
            </a:xfrm>
          </p:grpSpPr>
          <p:sp>
            <p:nvSpPr>
              <p:cNvPr id="33807" name="Text Box 11"/>
              <p:cNvSpPr txBox="1">
                <a:spLocks noChangeArrowheads="1"/>
              </p:cNvSpPr>
              <p:nvPr/>
            </p:nvSpPr>
            <p:spPr bwMode="auto">
              <a:xfrm>
                <a:off x="566" y="2228"/>
                <a:ext cx="480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The perpendicular line has a slope of     because</a:t>
                </a:r>
              </a:p>
            </p:txBody>
          </p:sp>
          <p:pic>
            <p:nvPicPr>
              <p:cNvPr id="33808" name="Picture 13" descr="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94" y="2172"/>
                <a:ext cx="270" cy="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3809" name="Picture 17" descr="1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2526"/>
                <a:ext cx="1014" cy="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33806" name="Text Box 26"/>
            <p:cNvSpPr txBox="1">
              <a:spLocks noChangeArrowheads="1"/>
            </p:cNvSpPr>
            <p:nvPr/>
          </p:nvSpPr>
          <p:spPr bwMode="auto">
            <a:xfrm>
              <a:off x="1461" y="257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.</a:t>
              </a:r>
            </a:p>
          </p:txBody>
        </p:sp>
      </p:grpSp>
      <p:sp>
        <p:nvSpPr>
          <p:cNvPr id="307228" name="Text Box 28"/>
          <p:cNvSpPr txBox="1">
            <a:spLocks noChangeArrowheads="1"/>
          </p:cNvSpPr>
          <p:nvPr/>
        </p:nvSpPr>
        <p:spPr bwMode="auto">
          <a:xfrm>
            <a:off x="1322388" y="5181600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</a:t>
            </a: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 baseline="-25000">
                <a:solidFill>
                  <a:schemeClr val="accent2"/>
                </a:solidFill>
              </a:rPr>
              <a:t>1</a:t>
            </a:r>
            <a:r>
              <a:rPr lang="en-US" altLang="en-US"/>
              <a:t> = </a:t>
            </a:r>
            <a:r>
              <a:rPr lang="en-US" altLang="en-US" i="1">
                <a:solidFill>
                  <a:srgbClr val="FF0000"/>
                </a:solidFill>
              </a:rPr>
              <a:t>m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– </a:t>
            </a:r>
            <a:r>
              <a:rPr lang="en-US" altLang="en-US" i="1">
                <a:solidFill>
                  <a:srgbClr val="008000"/>
                </a:solidFill>
              </a:rPr>
              <a:t>x</a:t>
            </a:r>
            <a:r>
              <a:rPr lang="en-US" altLang="en-US" baseline="-25000">
                <a:solidFill>
                  <a:srgbClr val="008000"/>
                </a:solidFill>
              </a:rPr>
              <a:t>1</a:t>
            </a:r>
            <a:r>
              <a:rPr lang="en-US" altLang="en-US"/>
              <a:t>)</a:t>
            </a:r>
          </a:p>
        </p:txBody>
      </p:sp>
      <p:pic>
        <p:nvPicPr>
          <p:cNvPr id="307229" name="Picture 29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715000"/>
            <a:ext cx="2324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0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0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7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7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0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0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8" grpId="0"/>
      <p:bldP spid="307209" grpId="0"/>
      <p:bldP spid="307210" grpId="0"/>
      <p:bldP spid="307218" grpId="0"/>
      <p:bldP spid="307220" grpId="0"/>
      <p:bldP spid="30722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30" name="Text Box 6"/>
          <p:cNvSpPr txBox="1">
            <a:spLocks noChangeArrowheads="1"/>
          </p:cNvSpPr>
          <p:nvPr/>
        </p:nvSpPr>
        <p:spPr bwMode="auto">
          <a:xfrm>
            <a:off x="546100" y="2819400"/>
            <a:ext cx="8150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3 </a:t>
            </a:r>
            <a:r>
              <a:rPr lang="en-US" altLang="en-US"/>
              <a:t>Write the equation in slope-intercept form.</a:t>
            </a:r>
            <a:endParaRPr lang="en-US" altLang="en-US" b="1"/>
          </a:p>
        </p:txBody>
      </p:sp>
      <p:pic>
        <p:nvPicPr>
          <p:cNvPr id="308233" name="Picture 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505200"/>
            <a:ext cx="27241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34" name="Picture 1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3538" y="4419600"/>
            <a:ext cx="24479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36" name="Text Box 12"/>
          <p:cNvSpPr txBox="1">
            <a:spLocks noChangeArrowheads="1"/>
          </p:cNvSpPr>
          <p:nvPr/>
        </p:nvSpPr>
        <p:spPr bwMode="auto">
          <a:xfrm>
            <a:off x="4784725" y="5562600"/>
            <a:ext cx="2547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Addition Property</a:t>
            </a:r>
          </a:p>
        </p:txBody>
      </p:sp>
      <p:pic>
        <p:nvPicPr>
          <p:cNvPr id="308242" name="Picture 18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362575"/>
            <a:ext cx="18478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3" name="Text Box 20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4824" name="Text Box 21"/>
          <p:cNvSpPr txBox="1">
            <a:spLocks noChangeArrowheads="1"/>
          </p:cNvSpPr>
          <p:nvPr/>
        </p:nvSpPr>
        <p:spPr bwMode="auto">
          <a:xfrm>
            <a:off x="533400" y="1447800"/>
            <a:ext cx="8283575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b="1"/>
              <a:t>Write an equation in slope-intercept form for the line that passes through (–5, 3) and is perpendicular to the line described by </a:t>
            </a:r>
            <a:r>
              <a:rPr lang="en-US" altLang="en-US" b="1" i="1"/>
              <a:t>y </a:t>
            </a:r>
            <a:r>
              <a:rPr lang="en-US" altLang="en-US" b="1"/>
              <a:t>= 5x. 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128963" y="3200400"/>
            <a:ext cx="5938837" cy="1957388"/>
            <a:chOff x="1971" y="2016"/>
            <a:chExt cx="3741" cy="1233"/>
          </a:xfrm>
        </p:grpSpPr>
        <p:sp>
          <p:nvSpPr>
            <p:cNvPr id="34826" name="Text Box 11"/>
            <p:cNvSpPr txBox="1">
              <a:spLocks noChangeArrowheads="1"/>
            </p:cNvSpPr>
            <p:nvPr/>
          </p:nvSpPr>
          <p:spPr bwMode="auto">
            <a:xfrm>
              <a:off x="2990" y="2958"/>
              <a:ext cx="272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Distributive Property</a:t>
              </a:r>
            </a:p>
          </p:txBody>
        </p:sp>
        <p:pic>
          <p:nvPicPr>
            <p:cNvPr id="34827" name="Picture 1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1" y="2016"/>
              <a:ext cx="861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8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8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0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8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0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30" grpId="0"/>
      <p:bldP spid="30823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219200"/>
            <a:ext cx="833273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 smtClean="0"/>
              <a:t>On pg. 175 in notebook complete </a:t>
            </a:r>
          </a:p>
          <a:p>
            <a:r>
              <a:rPr lang="en-US" altLang="en-US" b="1" dirty="0" smtClean="0"/>
              <a:t>Page 513-515 in notebook#3-17 ODD, and 23, </a:t>
            </a:r>
          </a:p>
          <a:p>
            <a:r>
              <a:rPr lang="en-US" altLang="en-US" b="1" dirty="0" smtClean="0"/>
              <a:t>25, 35, 37, 39, and 53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28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 Box 5"/>
          <p:cNvSpPr txBox="1">
            <a:spLocks noChangeArrowheads="1"/>
          </p:cNvSpPr>
          <p:nvPr/>
        </p:nvSpPr>
        <p:spPr bwMode="auto">
          <a:xfrm>
            <a:off x="76200" y="914400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dirty="0"/>
              <a:t>Write an equation is slope-intercept form for the line described.</a:t>
            </a:r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163513" y="1676400"/>
            <a:ext cx="7427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dirty="0"/>
              <a:t>1.</a:t>
            </a:r>
            <a:r>
              <a:rPr lang="en-US" altLang="en-US" dirty="0"/>
              <a:t> contains the point (8, –12) and is parallel to</a:t>
            </a:r>
            <a:endParaRPr lang="en-US" altLang="en-US" b="1" dirty="0"/>
          </a:p>
        </p:txBody>
      </p:sp>
      <p:pic>
        <p:nvPicPr>
          <p:cNvPr id="35845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2133600"/>
            <a:ext cx="1866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7" name="Text Box 10"/>
          <p:cNvSpPr txBox="1">
            <a:spLocks noChangeArrowheads="1"/>
          </p:cNvSpPr>
          <p:nvPr/>
        </p:nvSpPr>
        <p:spPr bwMode="auto">
          <a:xfrm>
            <a:off x="76200" y="2819400"/>
            <a:ext cx="79311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3550" indent="-4635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130000"/>
              </a:lnSpc>
            </a:pPr>
            <a:r>
              <a:rPr lang="en-US" altLang="en-US" b="1" dirty="0"/>
              <a:t>2. </a:t>
            </a:r>
            <a:r>
              <a:rPr lang="en-US" altLang="en-US" dirty="0"/>
              <a:t>contains the point (4, –3) and is perpendicular to </a:t>
            </a:r>
            <a:r>
              <a:rPr lang="en-US" altLang="en-US" i="1" dirty="0"/>
              <a:t>y = </a:t>
            </a:r>
            <a:r>
              <a:rPr lang="en-US" altLang="en-US" dirty="0"/>
              <a:t>4</a:t>
            </a:r>
            <a:r>
              <a:rPr lang="en-US" altLang="en-US" i="1" dirty="0"/>
              <a:t>x </a:t>
            </a:r>
            <a:r>
              <a:rPr lang="en-US" altLang="en-US" dirty="0"/>
              <a:t>+ 5 </a:t>
            </a:r>
          </a:p>
        </p:txBody>
      </p:sp>
      <p:sp>
        <p:nvSpPr>
          <p:cNvPr id="2" name="Rectangle 1"/>
          <p:cNvSpPr/>
          <p:nvPr/>
        </p:nvSpPr>
        <p:spPr>
          <a:xfrm>
            <a:off x="6523514" y="376535"/>
            <a:ext cx="25442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 smtClean="0"/>
              <a:t>Exit </a:t>
            </a:r>
            <a:r>
              <a:rPr lang="en-US" altLang="en-US" b="1" smtClean="0"/>
              <a:t>Ticket 21</a:t>
            </a:r>
            <a:endParaRPr lang="en-US" dirty="0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42875" y="4114800"/>
            <a:ext cx="6035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dirty="0"/>
              <a:t>3. </a:t>
            </a:r>
            <a:r>
              <a:rPr lang="en-US" altLang="en-US" dirty="0"/>
              <a:t>Show that </a:t>
            </a:r>
            <a:r>
              <a:rPr lang="en-US" altLang="en-US" i="1" dirty="0"/>
              <a:t>WXYZ</a:t>
            </a:r>
            <a:r>
              <a:rPr lang="en-US" altLang="en-US" dirty="0"/>
              <a:t> is a rectangle.</a:t>
            </a:r>
            <a:r>
              <a:rPr lang="en-US" altLang="en-US" b="1" dirty="0"/>
              <a:t> </a:t>
            </a:r>
          </a:p>
        </p:txBody>
      </p:sp>
      <p:pic>
        <p:nvPicPr>
          <p:cNvPr id="11" name="Picture 4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7361" y="3340100"/>
            <a:ext cx="3461202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35843" name="Text Box 5"/>
          <p:cNvSpPr txBox="1">
            <a:spLocks noChangeArrowheads="1"/>
          </p:cNvSpPr>
          <p:nvPr/>
        </p:nvSpPr>
        <p:spPr bwMode="auto">
          <a:xfrm>
            <a:off x="822325" y="1555750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dirty="0"/>
              <a:t>Write an equation is slope-intercept form for the line described.</a:t>
            </a:r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898525" y="2393950"/>
            <a:ext cx="7427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1.</a:t>
            </a:r>
            <a:r>
              <a:rPr lang="en-US" altLang="en-US"/>
              <a:t> contains the point (8, –12) and is parallel to</a:t>
            </a:r>
            <a:endParaRPr lang="en-US" altLang="en-US" b="1"/>
          </a:p>
        </p:txBody>
      </p:sp>
      <p:pic>
        <p:nvPicPr>
          <p:cNvPr id="35845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819400"/>
            <a:ext cx="1866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56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975" y="2819400"/>
            <a:ext cx="1876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7" name="Text Box 10"/>
          <p:cNvSpPr txBox="1">
            <a:spLocks noChangeArrowheads="1"/>
          </p:cNvSpPr>
          <p:nvPr/>
        </p:nvSpPr>
        <p:spPr bwMode="auto">
          <a:xfrm>
            <a:off x="908050" y="3581400"/>
            <a:ext cx="79311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3550" indent="-4635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130000"/>
              </a:lnSpc>
            </a:pPr>
            <a:r>
              <a:rPr lang="en-US" altLang="en-US" b="1"/>
              <a:t>2. </a:t>
            </a:r>
            <a:r>
              <a:rPr lang="en-US" altLang="en-US"/>
              <a:t>contains the point (4, –3) and is perpendicular to </a:t>
            </a:r>
            <a:r>
              <a:rPr lang="en-US" altLang="en-US" i="1"/>
              <a:t>y = </a:t>
            </a:r>
            <a:r>
              <a:rPr lang="en-US" altLang="en-US"/>
              <a:t>4</a:t>
            </a:r>
            <a:r>
              <a:rPr lang="en-US" altLang="en-US" i="1"/>
              <a:t>x </a:t>
            </a:r>
            <a:r>
              <a:rPr lang="en-US" altLang="en-US"/>
              <a:t>+ 5 </a:t>
            </a:r>
          </a:p>
        </p:txBody>
      </p:sp>
      <p:pic>
        <p:nvPicPr>
          <p:cNvPr id="309259" name="Picture 11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4038600"/>
            <a:ext cx="1866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284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36867" name="Text Box 6"/>
          <p:cNvSpPr txBox="1">
            <a:spLocks noChangeArrowheads="1"/>
          </p:cNvSpPr>
          <p:nvPr/>
        </p:nvSpPr>
        <p:spPr bwMode="auto">
          <a:xfrm>
            <a:off x="898525" y="1752600"/>
            <a:ext cx="6035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dirty="0"/>
              <a:t>3. </a:t>
            </a:r>
            <a:r>
              <a:rPr lang="en-US" altLang="en-US" dirty="0"/>
              <a:t>Show that </a:t>
            </a:r>
            <a:r>
              <a:rPr lang="en-US" altLang="en-US" i="1" dirty="0"/>
              <a:t>WXYZ</a:t>
            </a:r>
            <a:r>
              <a:rPr lang="en-US" altLang="en-US" dirty="0"/>
              <a:t> is a rectangle.</a:t>
            </a:r>
            <a:r>
              <a:rPr lang="en-US" altLang="en-US" b="1" dirty="0"/>
              <a:t> </a:t>
            </a:r>
          </a:p>
        </p:txBody>
      </p:sp>
      <p:pic>
        <p:nvPicPr>
          <p:cNvPr id="36868" name="Picture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286000"/>
            <a:ext cx="2247900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247775" y="2133600"/>
            <a:ext cx="5229225" cy="3733800"/>
            <a:chOff x="786" y="1680"/>
            <a:chExt cx="3294" cy="2352"/>
          </a:xfrm>
        </p:grpSpPr>
        <p:sp>
          <p:nvSpPr>
            <p:cNvPr id="36870" name="Text Box 19"/>
            <p:cNvSpPr txBox="1">
              <a:spLocks noChangeArrowheads="1"/>
            </p:cNvSpPr>
            <p:nvPr/>
          </p:nvSpPr>
          <p:spPr bwMode="auto">
            <a:xfrm>
              <a:off x="830" y="3054"/>
              <a:ext cx="3250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The product of the slopes of adjacent sides is –1. Therefore, all angles are right angles, and </a:t>
              </a:r>
              <a:r>
                <a:rPr lang="en-US" altLang="en-US" i="1">
                  <a:solidFill>
                    <a:srgbClr val="FF0000"/>
                  </a:solidFill>
                </a:rPr>
                <a:t>WXYZ </a:t>
              </a:r>
              <a:r>
                <a:rPr lang="en-US" altLang="en-US">
                  <a:solidFill>
                    <a:srgbClr val="FF0000"/>
                  </a:solidFill>
                </a:rPr>
                <a:t>is a rectangle.</a:t>
              </a:r>
            </a:p>
          </p:txBody>
        </p:sp>
        <p:sp>
          <p:nvSpPr>
            <p:cNvPr id="36871" name="Text Box 10"/>
            <p:cNvSpPr txBox="1">
              <a:spLocks noChangeArrowheads="1"/>
            </p:cNvSpPr>
            <p:nvPr/>
          </p:nvSpPr>
          <p:spPr bwMode="auto">
            <a:xfrm>
              <a:off x="872" y="1748"/>
              <a:ext cx="14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slope of     = </a:t>
              </a:r>
            </a:p>
          </p:txBody>
        </p:sp>
        <p:sp>
          <p:nvSpPr>
            <p:cNvPr id="36872" name="Text Box 11"/>
            <p:cNvSpPr txBox="1">
              <a:spLocks noChangeArrowheads="1"/>
            </p:cNvSpPr>
            <p:nvPr/>
          </p:nvSpPr>
          <p:spPr bwMode="auto">
            <a:xfrm>
              <a:off x="1650" y="1758"/>
              <a:ext cx="5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FF0000"/>
                  </a:solidFill>
                </a:rPr>
                <a:t>XY   </a:t>
              </a:r>
            </a:p>
          </p:txBody>
        </p:sp>
        <p:sp>
          <p:nvSpPr>
            <p:cNvPr id="36873" name="Line 20"/>
            <p:cNvSpPr>
              <a:spLocks noChangeShapeType="1"/>
            </p:cNvSpPr>
            <p:nvPr/>
          </p:nvSpPr>
          <p:spPr bwMode="auto">
            <a:xfrm>
              <a:off x="1728" y="1803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4" name="Text Box 14"/>
            <p:cNvSpPr txBox="1">
              <a:spLocks noChangeArrowheads="1"/>
            </p:cNvSpPr>
            <p:nvPr/>
          </p:nvSpPr>
          <p:spPr bwMode="auto">
            <a:xfrm>
              <a:off x="789" y="2112"/>
              <a:ext cx="167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 slope of </a:t>
              </a:r>
              <a:r>
                <a:rPr lang="en-US" altLang="en-US" i="1">
                  <a:solidFill>
                    <a:srgbClr val="FF0000"/>
                  </a:solidFill>
                </a:rPr>
                <a:t>YZ </a:t>
              </a:r>
              <a:r>
                <a:rPr lang="en-US" altLang="en-US">
                  <a:solidFill>
                    <a:srgbClr val="FF0000"/>
                  </a:solidFill>
                </a:rPr>
                <a:t>= 4</a:t>
              </a:r>
            </a:p>
          </p:txBody>
        </p:sp>
        <p:sp>
          <p:nvSpPr>
            <p:cNvPr id="36875" name="Line 21"/>
            <p:cNvSpPr>
              <a:spLocks noChangeShapeType="1"/>
            </p:cNvSpPr>
            <p:nvPr/>
          </p:nvSpPr>
          <p:spPr bwMode="auto">
            <a:xfrm>
              <a:off x="1746" y="2142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6" name="Text Box 15"/>
            <p:cNvSpPr txBox="1">
              <a:spLocks noChangeArrowheads="1"/>
            </p:cNvSpPr>
            <p:nvPr/>
          </p:nvSpPr>
          <p:spPr bwMode="auto">
            <a:xfrm>
              <a:off x="864" y="2420"/>
              <a:ext cx="15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slope of      = </a:t>
              </a:r>
            </a:p>
          </p:txBody>
        </p:sp>
        <p:sp>
          <p:nvSpPr>
            <p:cNvPr id="36877" name="Text Box 16"/>
            <p:cNvSpPr txBox="1">
              <a:spLocks noChangeArrowheads="1"/>
            </p:cNvSpPr>
            <p:nvPr/>
          </p:nvSpPr>
          <p:spPr bwMode="auto">
            <a:xfrm>
              <a:off x="1642" y="2430"/>
              <a:ext cx="6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FF0000"/>
                  </a:solidFill>
                </a:rPr>
                <a:t>WZ   </a:t>
              </a:r>
            </a:p>
          </p:txBody>
        </p:sp>
        <p:sp>
          <p:nvSpPr>
            <p:cNvPr id="36878" name="Line 23"/>
            <p:cNvSpPr>
              <a:spLocks noChangeShapeType="1"/>
            </p:cNvSpPr>
            <p:nvPr/>
          </p:nvSpPr>
          <p:spPr bwMode="auto">
            <a:xfrm>
              <a:off x="1721" y="2476"/>
              <a:ext cx="31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9" name="Text Box 18"/>
            <p:cNvSpPr txBox="1">
              <a:spLocks noChangeArrowheads="1"/>
            </p:cNvSpPr>
            <p:nvPr/>
          </p:nvSpPr>
          <p:spPr bwMode="auto">
            <a:xfrm>
              <a:off x="786" y="2784"/>
              <a:ext cx="17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 slope of </a:t>
              </a:r>
              <a:r>
                <a:rPr lang="en-US" altLang="en-US" i="1">
                  <a:solidFill>
                    <a:srgbClr val="FF0000"/>
                  </a:solidFill>
                </a:rPr>
                <a:t>XW </a:t>
              </a:r>
              <a:r>
                <a:rPr lang="en-US" altLang="en-US">
                  <a:solidFill>
                    <a:srgbClr val="FF0000"/>
                  </a:solidFill>
                </a:rPr>
                <a:t>= 4</a:t>
              </a:r>
            </a:p>
          </p:txBody>
        </p:sp>
        <p:sp>
          <p:nvSpPr>
            <p:cNvPr id="36880" name="Line 24"/>
            <p:cNvSpPr>
              <a:spLocks noChangeShapeType="1"/>
            </p:cNvSpPr>
            <p:nvPr/>
          </p:nvSpPr>
          <p:spPr bwMode="auto">
            <a:xfrm>
              <a:off x="1749" y="2832"/>
              <a:ext cx="33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pic>
          <p:nvPicPr>
            <p:cNvPr id="36881" name="Picture 44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1680"/>
              <a:ext cx="279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882" name="Picture 45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9" y="2352"/>
              <a:ext cx="279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784225" y="1219200"/>
            <a:ext cx="83597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To sell at a particular farmers’ market for a year, there is a $100 membership fee. Then you pay $3 for each hour that you sell at the market. However, if you were a member the previous year, the membership fee is reduced to $50.</a:t>
            </a:r>
          </a:p>
        </p:txBody>
      </p:sp>
      <p:sp>
        <p:nvSpPr>
          <p:cNvPr id="277509" name="Text Box 5"/>
          <p:cNvSpPr txBox="1">
            <a:spLocks noChangeArrowheads="1"/>
          </p:cNvSpPr>
          <p:nvPr/>
        </p:nvSpPr>
        <p:spPr bwMode="auto">
          <a:xfrm>
            <a:off x="838200" y="3200400"/>
            <a:ext cx="4359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buFontTx/>
              <a:buChar char="•"/>
            </a:pPr>
            <a:r>
              <a:rPr lang="en-US" altLang="en-US"/>
              <a:t>The </a:t>
            </a:r>
            <a:r>
              <a:rPr lang="en-US" altLang="en-US">
                <a:solidFill>
                  <a:srgbClr val="FF3300"/>
                </a:solidFill>
              </a:rPr>
              <a:t>red</a:t>
            </a:r>
            <a:r>
              <a:rPr lang="en-US" altLang="en-US"/>
              <a:t> line shows the total cost if you are a new member.</a:t>
            </a:r>
            <a:endParaRPr lang="en-US" altLang="en-US" i="1"/>
          </a:p>
        </p:txBody>
      </p:sp>
      <p:sp>
        <p:nvSpPr>
          <p:cNvPr id="277510" name="Text Box 6"/>
          <p:cNvSpPr txBox="1">
            <a:spLocks noChangeArrowheads="1"/>
          </p:cNvSpPr>
          <p:nvPr/>
        </p:nvSpPr>
        <p:spPr bwMode="auto">
          <a:xfrm>
            <a:off x="838200" y="4495800"/>
            <a:ext cx="43576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buFontTx/>
              <a:buChar char="•"/>
            </a:pPr>
            <a:r>
              <a:rPr lang="en-US" altLang="en-US"/>
              <a:t>The </a:t>
            </a:r>
            <a:r>
              <a:rPr lang="en-US" altLang="en-US">
                <a:solidFill>
                  <a:schemeClr val="accent2"/>
                </a:solidFill>
              </a:rPr>
              <a:t>blue</a:t>
            </a:r>
            <a:r>
              <a:rPr lang="en-US" altLang="en-US"/>
              <a:t> line shows the total cost if you are a returning member.</a:t>
            </a:r>
            <a:endParaRPr lang="en-US" altLang="en-US" i="1"/>
          </a:p>
        </p:txBody>
      </p:sp>
      <p:pic>
        <p:nvPicPr>
          <p:cNvPr id="5125" name="Picture 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200400"/>
            <a:ext cx="3590925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7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9" grpId="0"/>
      <p:bldP spid="2775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1"/>
          <p:cNvSpPr txBox="1">
            <a:spLocks noChangeArrowheads="1"/>
          </p:cNvSpPr>
          <p:nvPr/>
        </p:nvSpPr>
        <p:spPr bwMode="auto">
          <a:xfrm>
            <a:off x="457200" y="1905000"/>
            <a:ext cx="45116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These two lines are </a:t>
            </a:r>
            <a:r>
              <a:rPr lang="en-US" altLang="en-US" i="1"/>
              <a:t>parallel. </a:t>
            </a:r>
            <a:r>
              <a:rPr lang="en-US" altLang="en-US" b="1" u="sng"/>
              <a:t>Parallel lines</a:t>
            </a:r>
            <a:r>
              <a:rPr lang="en-US" altLang="en-US" b="1"/>
              <a:t> </a:t>
            </a:r>
            <a:r>
              <a:rPr lang="en-US" altLang="en-US"/>
              <a:t>are lines in the same plane that have no points in common. In other words, they do not intersect.</a:t>
            </a:r>
          </a:p>
        </p:txBody>
      </p:sp>
      <p:pic>
        <p:nvPicPr>
          <p:cNvPr id="6147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676400"/>
            <a:ext cx="3590925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7772400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1A: Identifying Parallel Lines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669925" y="1555750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  <p:pic>
        <p:nvPicPr>
          <p:cNvPr id="8196" name="Picture 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" y="1981200"/>
            <a:ext cx="58388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152400" y="2836863"/>
            <a:ext cx="5410200" cy="3182937"/>
            <a:chOff x="96" y="1680"/>
            <a:chExt cx="3408" cy="2005"/>
          </a:xfrm>
        </p:grpSpPr>
        <p:sp>
          <p:nvSpPr>
            <p:cNvPr id="8211" name="Text Box 9"/>
            <p:cNvSpPr txBox="1">
              <a:spLocks noChangeArrowheads="1"/>
            </p:cNvSpPr>
            <p:nvPr/>
          </p:nvSpPr>
          <p:spPr bwMode="auto">
            <a:xfrm>
              <a:off x="96" y="1680"/>
              <a:ext cx="3408" cy="2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35000"/>
                </a:lnSpc>
                <a:spcBef>
                  <a:spcPct val="35000"/>
                </a:spcBef>
              </a:pPr>
              <a:r>
                <a:rPr lang="en-US" altLang="en-US"/>
                <a:t>The lines described by        </a:t>
              </a:r>
            </a:p>
            <a:p>
              <a:pPr>
                <a:lnSpc>
                  <a:spcPct val="135000"/>
                </a:lnSpc>
                <a:spcBef>
                  <a:spcPct val="35000"/>
                </a:spcBef>
              </a:pPr>
              <a:r>
                <a:rPr lang="en-US" altLang="en-US"/>
                <a:t>and </a:t>
              </a:r>
              <a:r>
                <a:rPr lang="en-US" altLang="en-US" i="1"/>
                <a:t>       </a:t>
              </a:r>
              <a:r>
                <a:rPr lang="en-US" altLang="en-US"/>
                <a:t>      both have slope   . These lines are parallel. The lines described by </a:t>
              </a:r>
              <a:r>
                <a:rPr lang="en-US" altLang="en-US" i="1"/>
                <a:t>y = x </a:t>
              </a:r>
              <a:r>
                <a:rPr lang="en-US" altLang="en-US"/>
                <a:t>and </a:t>
              </a:r>
              <a:r>
                <a:rPr lang="en-US" altLang="en-US" i="1"/>
                <a:t>y </a:t>
              </a:r>
              <a:r>
                <a:rPr lang="en-US" altLang="en-US"/>
                <a:t>= </a:t>
              </a:r>
              <a:r>
                <a:rPr lang="en-US" altLang="en-US" i="1"/>
                <a:t>x</a:t>
              </a:r>
              <a:r>
                <a:rPr lang="en-US" altLang="en-US"/>
                <a:t> + 1 both have slope 1. These lines are parallel.</a:t>
              </a:r>
              <a:r>
                <a:rPr lang="en-US" altLang="en-US" i="1"/>
                <a:t> </a:t>
              </a:r>
              <a:r>
                <a:rPr lang="en-US" altLang="en-US"/>
                <a:t>    </a:t>
              </a:r>
            </a:p>
          </p:txBody>
        </p:sp>
        <p:pic>
          <p:nvPicPr>
            <p:cNvPr id="8212" name="Picture 35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1688"/>
              <a:ext cx="864" cy="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13" name="Picture 36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" y="2078"/>
              <a:ext cx="864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14" name="Picture 37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2078"/>
              <a:ext cx="126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81639" name="Picture 39" descr="58ae1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819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6248400" y="5943600"/>
            <a:ext cx="838200" cy="304800"/>
            <a:chOff x="3936" y="3744"/>
            <a:chExt cx="528" cy="192"/>
          </a:xfrm>
        </p:grpSpPr>
        <p:sp>
          <p:nvSpPr>
            <p:cNvPr id="8209" name="AutoShape 41"/>
            <p:cNvSpPr>
              <a:spLocks noChangeArrowheads="1"/>
            </p:cNvSpPr>
            <p:nvPr/>
          </p:nvSpPr>
          <p:spPr bwMode="auto">
            <a:xfrm>
              <a:off x="3936" y="3744"/>
              <a:ext cx="528" cy="192"/>
            </a:xfrm>
            <a:prstGeom prst="wedgeRectCallout">
              <a:avLst>
                <a:gd name="adj1" fmla="val -49051"/>
                <a:gd name="adj2" fmla="val -26719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8210" name="Picture 42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4" y="3792"/>
              <a:ext cx="39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7620000" y="2514600"/>
            <a:ext cx="1143000" cy="304800"/>
            <a:chOff x="4800" y="1584"/>
            <a:chExt cx="720" cy="192"/>
          </a:xfrm>
        </p:grpSpPr>
        <p:sp>
          <p:nvSpPr>
            <p:cNvPr id="8207" name="AutoShape 44"/>
            <p:cNvSpPr>
              <a:spLocks noChangeArrowheads="1"/>
            </p:cNvSpPr>
            <p:nvPr/>
          </p:nvSpPr>
          <p:spPr bwMode="auto">
            <a:xfrm>
              <a:off x="4800" y="1584"/>
              <a:ext cx="720" cy="192"/>
            </a:xfrm>
            <a:prstGeom prst="wedgeRectCallout">
              <a:avLst>
                <a:gd name="adj1" fmla="val -42222"/>
                <a:gd name="adj2" fmla="val 344792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8208" name="Picture 45" descr="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34" y="1611"/>
              <a:ext cx="61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5562600" y="2895600"/>
            <a:ext cx="1371600" cy="609600"/>
            <a:chOff x="2688" y="4464"/>
            <a:chExt cx="864" cy="384"/>
          </a:xfrm>
        </p:grpSpPr>
        <p:sp>
          <p:nvSpPr>
            <p:cNvPr id="8205" name="AutoShape 49"/>
            <p:cNvSpPr>
              <a:spLocks noChangeArrowheads="1"/>
            </p:cNvSpPr>
            <p:nvPr/>
          </p:nvSpPr>
          <p:spPr bwMode="auto">
            <a:xfrm>
              <a:off x="2688" y="4464"/>
              <a:ext cx="864" cy="384"/>
            </a:xfrm>
            <a:prstGeom prst="wedgeRectCallout">
              <a:avLst>
                <a:gd name="adj1" fmla="val 51042"/>
                <a:gd name="adj2" fmla="val 104949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8206" name="Picture 50" descr="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" y="4498"/>
              <a:ext cx="744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54"/>
          <p:cNvGrpSpPr>
            <a:grpSpLocks/>
          </p:cNvGrpSpPr>
          <p:nvPr/>
        </p:nvGrpSpPr>
        <p:grpSpPr bwMode="auto">
          <a:xfrm>
            <a:off x="7543800" y="5638800"/>
            <a:ext cx="1295400" cy="609600"/>
            <a:chOff x="4752" y="3552"/>
            <a:chExt cx="816" cy="384"/>
          </a:xfrm>
        </p:grpSpPr>
        <p:sp>
          <p:nvSpPr>
            <p:cNvPr id="8203" name="AutoShape 52"/>
            <p:cNvSpPr>
              <a:spLocks noChangeArrowheads="1"/>
            </p:cNvSpPr>
            <p:nvPr/>
          </p:nvSpPr>
          <p:spPr bwMode="auto">
            <a:xfrm>
              <a:off x="4752" y="3552"/>
              <a:ext cx="816" cy="384"/>
            </a:xfrm>
            <a:prstGeom prst="wedgeRectCallout">
              <a:avLst>
                <a:gd name="adj1" fmla="val -82722"/>
                <a:gd name="adj2" fmla="val -141407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8204" name="Picture 53" descr="1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3" y="3573"/>
              <a:ext cx="732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1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33575"/>
            <a:ext cx="7896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2631" name="Text Box 7"/>
          <p:cNvSpPr txBox="1">
            <a:spLocks noChangeArrowheads="1"/>
          </p:cNvSpPr>
          <p:nvPr/>
        </p:nvSpPr>
        <p:spPr bwMode="auto">
          <a:xfrm>
            <a:off x="609600" y="2619375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Write all equations in slope-intercept form to determine the slope.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685800" y="3381375"/>
            <a:ext cx="5486400" cy="579438"/>
            <a:chOff x="432" y="2016"/>
            <a:chExt cx="3456" cy="365"/>
          </a:xfrm>
        </p:grpSpPr>
        <p:sp>
          <p:nvSpPr>
            <p:cNvPr id="9227" name="Text Box 8"/>
            <p:cNvSpPr txBox="1">
              <a:spLocks noChangeArrowheads="1"/>
            </p:cNvSpPr>
            <p:nvPr/>
          </p:nvSpPr>
          <p:spPr bwMode="auto">
            <a:xfrm>
              <a:off x="432" y="2036"/>
              <a:ext cx="31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FF0066"/>
                  </a:solidFill>
                </a:rPr>
                <a:t>y = </a:t>
              </a:r>
              <a:r>
                <a:rPr lang="en-US" altLang="en-US">
                  <a:solidFill>
                    <a:srgbClr val="FF0066"/>
                  </a:solidFill>
                </a:rPr>
                <a:t>2</a:t>
              </a:r>
              <a:r>
                <a:rPr lang="en-US" altLang="en-US" i="1">
                  <a:solidFill>
                    <a:srgbClr val="FF0066"/>
                  </a:solidFill>
                </a:rPr>
                <a:t>x </a:t>
              </a:r>
              <a:r>
                <a:rPr lang="en-US" altLang="en-US">
                  <a:solidFill>
                    <a:srgbClr val="FF0066"/>
                  </a:solidFill>
                </a:rPr>
                <a:t>– 3</a:t>
              </a:r>
              <a:r>
                <a:rPr lang="en-US" altLang="en-US"/>
                <a:t> slope-intercept form</a:t>
              </a:r>
              <a:endParaRPr lang="en-US" altLang="en-US" i="1"/>
            </a:p>
          </p:txBody>
        </p:sp>
        <p:sp>
          <p:nvSpPr>
            <p:cNvPr id="9228" name="Text Box 11"/>
            <p:cNvSpPr txBox="1">
              <a:spLocks noChangeArrowheads="1"/>
            </p:cNvSpPr>
            <p:nvPr/>
          </p:nvSpPr>
          <p:spPr bwMode="auto">
            <a:xfrm>
              <a:off x="3504" y="2016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762000" y="3990975"/>
            <a:ext cx="5614988" cy="733425"/>
            <a:chOff x="495" y="2400"/>
            <a:chExt cx="3537" cy="462"/>
          </a:xfrm>
        </p:grpSpPr>
        <p:sp>
          <p:nvSpPr>
            <p:cNvPr id="9224" name="Text Box 12"/>
            <p:cNvSpPr txBox="1">
              <a:spLocks noChangeArrowheads="1"/>
            </p:cNvSpPr>
            <p:nvPr/>
          </p:nvSpPr>
          <p:spPr bwMode="auto">
            <a:xfrm>
              <a:off x="3648" y="2448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  <p:pic>
          <p:nvPicPr>
            <p:cNvPr id="9225" name="Picture 13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" y="2400"/>
              <a:ext cx="1164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6" name="Text Box 15"/>
            <p:cNvSpPr txBox="1">
              <a:spLocks noChangeArrowheads="1"/>
            </p:cNvSpPr>
            <p:nvPr/>
          </p:nvSpPr>
          <p:spPr bwMode="auto">
            <a:xfrm>
              <a:off x="1673" y="2477"/>
              <a:ext cx="21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slope-intercept form</a:t>
              </a:r>
            </a:p>
          </p:txBody>
        </p:sp>
      </p:grpSp>
      <p:sp>
        <p:nvSpPr>
          <p:cNvPr id="9222" name="Text Box 37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1B: Identifying Parallel Lines</a:t>
            </a:r>
          </a:p>
        </p:txBody>
      </p:sp>
      <p:sp>
        <p:nvSpPr>
          <p:cNvPr id="9223" name="Text Box 38"/>
          <p:cNvSpPr txBox="1">
            <a:spLocks noChangeArrowheads="1"/>
          </p:cNvSpPr>
          <p:nvPr/>
        </p:nvSpPr>
        <p:spPr bwMode="auto">
          <a:xfrm>
            <a:off x="609600" y="1476375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82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47850"/>
            <a:ext cx="7896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09600" y="253365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Write all equations in slope-intercept form to determine the slope.</a:t>
            </a:r>
          </a:p>
        </p:txBody>
      </p:sp>
      <p:sp>
        <p:nvSpPr>
          <p:cNvPr id="311307" name="Text Box 11"/>
          <p:cNvSpPr txBox="1">
            <a:spLocks noChangeArrowheads="1"/>
          </p:cNvSpPr>
          <p:nvPr/>
        </p:nvSpPr>
        <p:spPr bwMode="auto">
          <a:xfrm>
            <a:off x="660400" y="3371850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accent2"/>
                </a:solidFill>
              </a:rPr>
              <a:t>2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>
                <a:solidFill>
                  <a:schemeClr val="accent2"/>
                </a:solidFill>
              </a:rPr>
              <a:t> + 3</a:t>
            </a: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>
                <a:solidFill>
                  <a:schemeClr val="accent2"/>
                </a:solidFill>
              </a:rPr>
              <a:t> =</a:t>
            </a:r>
            <a:r>
              <a:rPr lang="en-US" altLang="en-US" i="1">
                <a:solidFill>
                  <a:schemeClr val="accent2"/>
                </a:solidFill>
              </a:rPr>
              <a:t> </a:t>
            </a:r>
            <a:r>
              <a:rPr lang="en-US" altLang="en-US">
                <a:solidFill>
                  <a:schemeClr val="accent2"/>
                </a:solidFill>
              </a:rPr>
              <a:t>8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428625" y="3784600"/>
            <a:ext cx="2616200" cy="457200"/>
            <a:chOff x="270" y="2324"/>
            <a:chExt cx="1648" cy="288"/>
          </a:xfrm>
        </p:grpSpPr>
        <p:sp>
          <p:nvSpPr>
            <p:cNvPr id="10258" name="Text Box 12"/>
            <p:cNvSpPr txBox="1">
              <a:spLocks noChangeArrowheads="1"/>
            </p:cNvSpPr>
            <p:nvPr/>
          </p:nvSpPr>
          <p:spPr bwMode="auto">
            <a:xfrm>
              <a:off x="270" y="2324"/>
              <a:ext cx="16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–2</a:t>
              </a:r>
              <a:r>
                <a:rPr lang="en-US" altLang="en-US" i="1">
                  <a:solidFill>
                    <a:srgbClr val="FF3300"/>
                  </a:solidFill>
                </a:rPr>
                <a:t>x</a:t>
              </a:r>
              <a:r>
                <a:rPr lang="en-US" altLang="en-US">
                  <a:solidFill>
                    <a:srgbClr val="FF3300"/>
                  </a:solidFill>
                </a:rPr>
                <a:t>           – 2</a:t>
              </a:r>
              <a:r>
                <a:rPr lang="en-US" altLang="en-US" i="1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10259" name="Line 13"/>
            <p:cNvSpPr>
              <a:spLocks noChangeShapeType="1"/>
            </p:cNvSpPr>
            <p:nvPr/>
          </p:nvSpPr>
          <p:spPr bwMode="auto">
            <a:xfrm>
              <a:off x="402" y="2592"/>
              <a:ext cx="38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60" name="Line 14"/>
            <p:cNvSpPr>
              <a:spLocks noChangeShapeType="1"/>
            </p:cNvSpPr>
            <p:nvPr/>
          </p:nvSpPr>
          <p:spPr bwMode="auto">
            <a:xfrm>
              <a:off x="1458" y="2592"/>
              <a:ext cx="38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11311" name="Text Box 15"/>
          <p:cNvSpPr txBox="1">
            <a:spLocks noChangeArrowheads="1"/>
          </p:cNvSpPr>
          <p:nvPr/>
        </p:nvSpPr>
        <p:spPr bwMode="auto">
          <a:xfrm>
            <a:off x="1495425" y="421005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3</a:t>
            </a:r>
            <a:r>
              <a:rPr lang="en-US" altLang="en-US" i="1"/>
              <a:t>y = </a:t>
            </a:r>
            <a:r>
              <a:rPr lang="en-US" altLang="en-US"/>
              <a:t>–2</a:t>
            </a:r>
            <a:r>
              <a:rPr lang="en-US" altLang="en-US" i="1"/>
              <a:t>x + </a:t>
            </a:r>
            <a:r>
              <a:rPr lang="en-US" altLang="en-US"/>
              <a:t>8</a:t>
            </a:r>
          </a:p>
        </p:txBody>
      </p:sp>
      <p:pic>
        <p:nvPicPr>
          <p:cNvPr id="311312" name="Picture 1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4772025"/>
            <a:ext cx="19526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1313" name="Text Box 17"/>
          <p:cNvSpPr txBox="1">
            <a:spLocks noChangeArrowheads="1"/>
          </p:cNvSpPr>
          <p:nvPr/>
        </p:nvSpPr>
        <p:spPr bwMode="auto">
          <a:xfrm>
            <a:off x="4975225" y="3675063"/>
            <a:ext cx="2741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800080"/>
                </a:solidFill>
              </a:rPr>
              <a:t>y</a:t>
            </a:r>
            <a:r>
              <a:rPr lang="en-US" altLang="en-US">
                <a:solidFill>
                  <a:srgbClr val="800080"/>
                </a:solidFill>
              </a:rPr>
              <a:t> + 1 = 3(</a:t>
            </a:r>
            <a:r>
              <a:rPr lang="en-US" altLang="en-US" i="1">
                <a:solidFill>
                  <a:srgbClr val="800080"/>
                </a:solidFill>
              </a:rPr>
              <a:t>x</a:t>
            </a:r>
            <a:r>
              <a:rPr lang="en-US" altLang="en-US">
                <a:solidFill>
                  <a:srgbClr val="800080"/>
                </a:solidFill>
              </a:rPr>
              <a:t> – 3)</a:t>
            </a:r>
            <a:endParaRPr lang="en-US" altLang="en-US" i="1">
              <a:solidFill>
                <a:srgbClr val="800080"/>
              </a:solidFill>
            </a:endParaRPr>
          </a:p>
        </p:txBody>
      </p:sp>
      <p:sp>
        <p:nvSpPr>
          <p:cNvPr id="311314" name="Text Box 18"/>
          <p:cNvSpPr txBox="1">
            <a:spLocks noChangeArrowheads="1"/>
          </p:cNvSpPr>
          <p:nvPr/>
        </p:nvSpPr>
        <p:spPr bwMode="auto">
          <a:xfrm>
            <a:off x="4986338" y="4133850"/>
            <a:ext cx="2465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</a:t>
            </a:r>
            <a:r>
              <a:rPr lang="en-US" altLang="en-US"/>
              <a:t> + 1 = 3</a:t>
            </a:r>
            <a:r>
              <a:rPr lang="en-US" altLang="en-US" i="1"/>
              <a:t>x</a:t>
            </a:r>
            <a:r>
              <a:rPr lang="en-US" altLang="en-US"/>
              <a:t> – 9</a:t>
            </a:r>
            <a:endParaRPr lang="en-US" altLang="en-US" i="1"/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4953000" y="4481513"/>
            <a:ext cx="2586038" cy="457200"/>
            <a:chOff x="3120" y="2763"/>
            <a:chExt cx="1629" cy="288"/>
          </a:xfrm>
        </p:grpSpPr>
        <p:sp>
          <p:nvSpPr>
            <p:cNvPr id="10255" name="Text Box 21"/>
            <p:cNvSpPr txBox="1">
              <a:spLocks noChangeArrowheads="1"/>
            </p:cNvSpPr>
            <p:nvPr/>
          </p:nvSpPr>
          <p:spPr bwMode="auto">
            <a:xfrm>
              <a:off x="3330" y="2763"/>
              <a:ext cx="13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– 1         – 1</a:t>
              </a:r>
            </a:p>
          </p:txBody>
        </p:sp>
        <p:sp>
          <p:nvSpPr>
            <p:cNvPr id="10256" name="Line 22"/>
            <p:cNvSpPr>
              <a:spLocks noChangeShapeType="1"/>
            </p:cNvSpPr>
            <p:nvPr/>
          </p:nvSpPr>
          <p:spPr bwMode="auto">
            <a:xfrm>
              <a:off x="3120" y="3024"/>
              <a:ext cx="69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57" name="Line 23"/>
            <p:cNvSpPr>
              <a:spLocks noChangeShapeType="1"/>
            </p:cNvSpPr>
            <p:nvPr/>
          </p:nvSpPr>
          <p:spPr bwMode="auto">
            <a:xfrm>
              <a:off x="3963" y="3024"/>
              <a:ext cx="786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11320" name="Text Box 24"/>
          <p:cNvSpPr txBox="1">
            <a:spLocks noChangeArrowheads="1"/>
          </p:cNvSpPr>
          <p:nvPr/>
        </p:nvSpPr>
        <p:spPr bwMode="auto">
          <a:xfrm>
            <a:off x="5562600" y="489585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800080"/>
                </a:solidFill>
              </a:rPr>
              <a:t>y  = </a:t>
            </a:r>
            <a:r>
              <a:rPr lang="en-US" altLang="en-US">
                <a:solidFill>
                  <a:srgbClr val="800080"/>
                </a:solidFill>
              </a:rPr>
              <a:t>3</a:t>
            </a:r>
            <a:r>
              <a:rPr lang="en-US" altLang="en-US" i="1">
                <a:solidFill>
                  <a:srgbClr val="800080"/>
                </a:solidFill>
              </a:rPr>
              <a:t>x </a:t>
            </a:r>
            <a:r>
              <a:rPr lang="en-US" altLang="en-US">
                <a:solidFill>
                  <a:srgbClr val="800080"/>
                </a:solidFill>
              </a:rPr>
              <a:t>– 10</a:t>
            </a:r>
            <a:endParaRPr lang="en-US" altLang="en-US" i="1">
              <a:solidFill>
                <a:srgbClr val="800080"/>
              </a:solidFill>
            </a:endParaRPr>
          </a:p>
        </p:txBody>
      </p:sp>
      <p:sp>
        <p:nvSpPr>
          <p:cNvPr id="10252" name="Text Box 25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1B Continued</a:t>
            </a:r>
          </a:p>
        </p:txBody>
      </p:sp>
      <p:sp>
        <p:nvSpPr>
          <p:cNvPr id="10253" name="Text Box 26"/>
          <p:cNvSpPr txBox="1">
            <a:spLocks noChangeArrowheads="1"/>
          </p:cNvSpPr>
          <p:nvPr/>
        </p:nvSpPr>
        <p:spPr bwMode="auto">
          <a:xfrm>
            <a:off x="609600" y="1390650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  <p:pic>
        <p:nvPicPr>
          <p:cNvPr id="311325" name="Picture 29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581650"/>
            <a:ext cx="18764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1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1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1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1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1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307" grpId="0"/>
      <p:bldP spid="311311" grpId="0"/>
      <p:bldP spid="311313" grpId="0"/>
      <p:bldP spid="311314" grpId="0"/>
      <p:bldP spid="31132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13514</TotalTime>
  <Words>2082</Words>
  <Application>Microsoft Office PowerPoint</Application>
  <PresentationFormat>On-screen Show (4:3)</PresentationFormat>
  <Paragraphs>233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Verdana</vt:lpstr>
      <vt:lpstr>ＭＳ Ｐゴシック</vt:lpstr>
      <vt:lpstr>Arial</vt:lpstr>
      <vt:lpstr>Times New Roman</vt:lpstr>
      <vt:lpstr>Arial Black</vt:lpstr>
      <vt:lpstr>Wingdings</vt:lpstr>
      <vt:lpstr>Arial MT Bl</vt:lpstr>
      <vt:lpstr>Symbol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297</cp:revision>
  <cp:lastPrinted>2002-10-02T17:02:09Z</cp:lastPrinted>
  <dcterms:created xsi:type="dcterms:W3CDTF">2002-04-04T21:42:53Z</dcterms:created>
  <dcterms:modified xsi:type="dcterms:W3CDTF">2013-12-09T17:12:44Z</dcterms:modified>
</cp:coreProperties>
</file>