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60" r:id="rId3"/>
    <p:sldId id="262" r:id="rId4"/>
    <p:sldId id="269" r:id="rId5"/>
    <p:sldId id="263" r:id="rId6"/>
    <p:sldId id="273" r:id="rId7"/>
    <p:sldId id="270" r:id="rId8"/>
    <p:sldId id="304" r:id="rId9"/>
    <p:sldId id="318" r:id="rId10"/>
    <p:sldId id="305" r:id="rId11"/>
    <p:sldId id="306" r:id="rId12"/>
    <p:sldId id="271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9" r:id="rId24"/>
    <p:sldId id="317" r:id="rId25"/>
    <p:sldId id="268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3333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93" d="100"/>
          <a:sy n="93" d="100"/>
        </p:scale>
        <p:origin x="-768" y="-48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ADF1BB7C-6161-490B-B130-22188E2B8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9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4843653-DCD7-4189-82A9-F288479263B6}" type="slidenum">
              <a:rPr lang="en-US" altLang="en-US" sz="1200">
                <a:latin typeface="Arial" charset="0"/>
              </a:rPr>
              <a:pPr eaLnBrk="1" hangingPunct="1"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C628723-D505-4100-BE67-FB6790F50C4A}" type="slidenum">
              <a:rPr lang="en-US" altLang="en-US" sz="1200">
                <a:latin typeface="Arial" charset="0"/>
              </a:rPr>
              <a:pPr eaLnBrk="1" hangingPunct="1"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9612D8E-1CDF-4213-90FD-142E0F86CC5A}" type="slidenum">
              <a:rPr lang="en-US" altLang="en-US" sz="1200">
                <a:latin typeface="Arial" charset="0"/>
              </a:rPr>
              <a:pPr eaLnBrk="1" hangingPunct="1"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05860C0-B215-419E-B9F6-ABB82A5F9B48}" type="slidenum">
              <a:rPr lang="en-US" altLang="en-US" sz="1200">
                <a:latin typeface="Arial" charset="0"/>
              </a:rPr>
              <a:pPr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75FC9E6-3C40-416A-BD6E-D1672CBC38AE}" type="slidenum">
              <a:rPr lang="en-US" altLang="en-US" sz="1200">
                <a:latin typeface="Arial" charset="0"/>
              </a:rPr>
              <a:pPr eaLnBrk="1" hangingPunct="1"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FF32078-9E4E-46D5-ABE3-5680168E52AC}" type="slidenum">
              <a:rPr lang="en-US" altLang="en-US" sz="1200">
                <a:latin typeface="Arial" charset="0"/>
              </a:rPr>
              <a:pPr eaLnBrk="1" hangingPunct="1"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CA4EB8A-3850-4CC0-B665-9A64AD01E23F}" type="slidenum">
              <a:rPr lang="en-US" altLang="en-US" sz="1200">
                <a:latin typeface="Arial" charset="0"/>
              </a:rPr>
              <a:pPr eaLnBrk="1" hangingPunct="1"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72390E6-6DE8-4149-8D3C-6F55E198EA9C}" type="slidenum">
              <a:rPr lang="en-US" altLang="en-US" sz="1200">
                <a:latin typeface="Arial" charset="0"/>
              </a:rPr>
              <a:pPr eaLnBrk="1" hangingPunct="1"/>
              <a:t>12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5510B31-87D8-467B-9445-5D8E83BE26C6}" type="slidenum">
              <a:rPr lang="en-US" altLang="en-US" sz="1200">
                <a:latin typeface="Arial" charset="0"/>
              </a:rPr>
              <a:pPr eaLnBrk="1" hangingPunct="1"/>
              <a:t>25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02739-3ED5-4A43-82DC-B6EFDC6CF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CF037-22F0-45E2-B40B-468B6F41D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0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B73B9-D675-43AB-A112-B308EFDF9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31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8C558-6EFE-40E5-B38D-15CF6E5CC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E8C22-A3AE-4B29-9F87-9BE62E0E2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5E05D-7D85-457A-B189-281DAE47F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6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8AE67-20D0-4DAE-ADE3-7A0B46453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4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D11F6-52B0-43D2-9349-8A0D30336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2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835AF-48D5-4317-9C9E-6FDC267AC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6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905FC-9692-4AD9-9AD4-199FD411A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1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C6338-6CF9-457C-A38B-DD17E29E8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4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42662-CF51-4043-8E91-F6E50A53B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7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EA682EE4-2283-4004-B6FB-E3C041C28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82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Symmetry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4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Symmetry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769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each figure has line symmetry. If so, copy the shape and draw all lines of symmetry.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126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463" y="2819400"/>
            <a:ext cx="111442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667000"/>
            <a:ext cx="153352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5481" name="Text Box 9"/>
          <p:cNvSpPr txBox="1">
            <a:spLocks noChangeArrowheads="1"/>
          </p:cNvSpPr>
          <p:nvPr/>
        </p:nvSpPr>
        <p:spPr bwMode="auto">
          <a:xfrm>
            <a:off x="3870325" y="2759075"/>
            <a:ext cx="2835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two lines of symmetry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666750" y="2895600"/>
            <a:ext cx="550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/>
              <a:t>a.</a:t>
            </a:r>
          </a:p>
        </p:txBody>
      </p:sp>
      <p:sp>
        <p:nvSpPr>
          <p:cNvPr id="11272" name="Text Box 11"/>
          <p:cNvSpPr txBox="1">
            <a:spLocks noChangeArrowheads="1"/>
          </p:cNvSpPr>
          <p:nvPr/>
        </p:nvSpPr>
        <p:spPr bwMode="auto">
          <a:xfrm>
            <a:off x="627063" y="4038600"/>
            <a:ext cx="561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/>
              <a:t>b.</a:t>
            </a:r>
          </a:p>
        </p:txBody>
      </p:sp>
      <p:pic>
        <p:nvPicPr>
          <p:cNvPr id="11273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33800"/>
            <a:ext cx="80010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4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4953000"/>
            <a:ext cx="2052637" cy="137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5" name="Text Box 14"/>
          <p:cNvSpPr txBox="1">
            <a:spLocks noChangeArrowheads="1"/>
          </p:cNvSpPr>
          <p:nvPr/>
        </p:nvSpPr>
        <p:spPr bwMode="auto">
          <a:xfrm>
            <a:off x="627063" y="5348288"/>
            <a:ext cx="5222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/>
              <a:t>c.</a:t>
            </a:r>
          </a:p>
        </p:txBody>
      </p:sp>
      <p:pic>
        <p:nvPicPr>
          <p:cNvPr id="105487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838575"/>
            <a:ext cx="1204913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88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5000625"/>
            <a:ext cx="21526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5489" name="Text Box 17"/>
          <p:cNvSpPr txBox="1">
            <a:spLocks noChangeArrowheads="1"/>
          </p:cNvSpPr>
          <p:nvPr/>
        </p:nvSpPr>
        <p:spPr bwMode="auto">
          <a:xfrm>
            <a:off x="3886200" y="3825875"/>
            <a:ext cx="2835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one line of symmetry</a:t>
            </a:r>
          </a:p>
        </p:txBody>
      </p:sp>
      <p:sp>
        <p:nvSpPr>
          <p:cNvPr id="105490" name="Text Box 18"/>
          <p:cNvSpPr txBox="1">
            <a:spLocks noChangeArrowheads="1"/>
          </p:cNvSpPr>
          <p:nvPr/>
        </p:nvSpPr>
        <p:spPr bwMode="auto">
          <a:xfrm>
            <a:off x="3886200" y="5257800"/>
            <a:ext cx="2835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one line of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1" grpId="0"/>
      <p:bldP spid="105489" grpId="0"/>
      <p:bldP spid="1054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270986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19" name="Picture 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350" y="1219200"/>
            <a:ext cx="2381250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5" name="Text Box 68"/>
          <p:cNvSpPr txBox="1">
            <a:spLocks noChangeArrowheads="1"/>
          </p:cNvSpPr>
          <p:nvPr/>
        </p:nvSpPr>
        <p:spPr bwMode="auto">
          <a:xfrm>
            <a:off x="631825" y="1668463"/>
            <a:ext cx="515937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</a:t>
            </a:r>
            <a:r>
              <a:rPr lang="en-US" altLang="en-US" i="1"/>
              <a:t>angle of rotational symmetry</a:t>
            </a:r>
            <a:r>
              <a:rPr lang="en-US" altLang="en-US"/>
              <a:t> is the smallest angle through which a figure can be rotated to coincide with itself. The number of times the figure coincides with itself as it rotates through 360° is called the </a:t>
            </a:r>
            <a:r>
              <a:rPr lang="en-US" altLang="en-US" i="1"/>
              <a:t>order </a:t>
            </a:r>
            <a:r>
              <a:rPr lang="en-US" altLang="en-US"/>
              <a:t>of the rotational symmetry.</a:t>
            </a:r>
          </a:p>
        </p:txBody>
      </p:sp>
      <p:sp>
        <p:nvSpPr>
          <p:cNvPr id="23622" name="Text Box 70"/>
          <p:cNvSpPr txBox="1">
            <a:spLocks noChangeArrowheads="1"/>
          </p:cNvSpPr>
          <p:nvPr/>
        </p:nvSpPr>
        <p:spPr bwMode="auto">
          <a:xfrm>
            <a:off x="5851525" y="3544888"/>
            <a:ext cx="3292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6075" indent="-346075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Angle of rotational symmetry: 90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° Order: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Identifying Rotational Symmetry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533400" y="1555750"/>
            <a:ext cx="8305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each figure has rotational symmetry. If so, give the angle of rotational symmetry and the order of the symmetry.</a:t>
            </a:r>
          </a:p>
        </p:txBody>
      </p:sp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19400"/>
            <a:ext cx="97155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3190875"/>
            <a:ext cx="163830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724400"/>
            <a:ext cx="154305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2057400" y="3429000"/>
            <a:ext cx="2209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no rotational symmetry</a:t>
            </a: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6994525" y="3429000"/>
            <a:ext cx="2149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yes; 180°; order: 2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2514600" y="5181600"/>
            <a:ext cx="1641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yes; 90°;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order: 4</a:t>
            </a:r>
          </a:p>
        </p:txBody>
      </p:sp>
      <p:sp>
        <p:nvSpPr>
          <p:cNvPr id="14346" name="Text Box 16"/>
          <p:cNvSpPr txBox="1">
            <a:spLocks noChangeArrowheads="1"/>
          </p:cNvSpPr>
          <p:nvPr/>
        </p:nvSpPr>
        <p:spPr bwMode="auto">
          <a:xfrm>
            <a:off x="155575" y="3352800"/>
            <a:ext cx="53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</a:p>
        </p:txBody>
      </p:sp>
      <p:sp>
        <p:nvSpPr>
          <p:cNvPr id="14347" name="Text Box 17"/>
          <p:cNvSpPr txBox="1">
            <a:spLocks noChangeArrowheads="1"/>
          </p:cNvSpPr>
          <p:nvPr/>
        </p:nvSpPr>
        <p:spPr bwMode="auto">
          <a:xfrm>
            <a:off x="4579938" y="3457575"/>
            <a:ext cx="525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</a:p>
        </p:txBody>
      </p:sp>
      <p:sp>
        <p:nvSpPr>
          <p:cNvPr id="14348" name="Text Box 18"/>
          <p:cNvSpPr txBox="1">
            <a:spLocks noChangeArrowheads="1"/>
          </p:cNvSpPr>
          <p:nvPr/>
        </p:nvSpPr>
        <p:spPr bwMode="auto">
          <a:xfrm>
            <a:off x="171450" y="5181600"/>
            <a:ext cx="514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0" grpId="0"/>
      <p:bldP spid="107532" grpId="0"/>
      <p:bldP spid="1075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822325" y="15557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each figure has rotational symmetry. If so, give the angle of rotational symmetry and the order of the symmetry.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86125"/>
            <a:ext cx="151447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62325"/>
            <a:ext cx="2524125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6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3438525"/>
            <a:ext cx="2085975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838200" y="4816475"/>
            <a:ext cx="1920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yes; 120°; order: 3</a:t>
            </a:r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3946525" y="4816475"/>
            <a:ext cx="1844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yes; 180°; order: 2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6689725" y="4800600"/>
            <a:ext cx="2454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no rotational symmetry</a:t>
            </a:r>
          </a:p>
        </p:txBody>
      </p:sp>
      <p:sp>
        <p:nvSpPr>
          <p:cNvPr id="15370" name="Text Box 15"/>
          <p:cNvSpPr txBox="1">
            <a:spLocks noChangeArrowheads="1"/>
          </p:cNvSpPr>
          <p:nvPr/>
        </p:nvSpPr>
        <p:spPr bwMode="auto">
          <a:xfrm>
            <a:off x="838200" y="3155950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</a:p>
        </p:txBody>
      </p:sp>
      <p:sp>
        <p:nvSpPr>
          <p:cNvPr id="15371" name="Text Box 16"/>
          <p:cNvSpPr txBox="1">
            <a:spLocks noChangeArrowheads="1"/>
          </p:cNvSpPr>
          <p:nvPr/>
        </p:nvSpPr>
        <p:spPr bwMode="auto">
          <a:xfrm>
            <a:off x="2932113" y="3152775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</a:p>
        </p:txBody>
      </p:sp>
      <p:sp>
        <p:nvSpPr>
          <p:cNvPr id="15372" name="Text Box 17"/>
          <p:cNvSpPr txBox="1">
            <a:spLocks noChangeArrowheads="1"/>
          </p:cNvSpPr>
          <p:nvPr/>
        </p:nvSpPr>
        <p:spPr bwMode="auto">
          <a:xfrm>
            <a:off x="6208713" y="3152775"/>
            <a:ext cx="47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5" grpId="0"/>
      <p:bldP spid="108557" grpId="0"/>
      <p:bldP spid="1085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Design Application</a:t>
            </a: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533400" y="1524000"/>
            <a:ext cx="8321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Describe the symmetry of each icon. Copy each shape and draw any lines of symmetry. If there is rotational symmetry, give the angle and order.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52800"/>
            <a:ext cx="2314575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3657600" y="3505200"/>
            <a:ext cx="43211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 line symmetry; rotational symmetry; angle of rotational symmetry: 180°; order: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3B: Design Application</a:t>
            </a:r>
          </a:p>
        </p:txBody>
      </p:sp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52800"/>
            <a:ext cx="190500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2971800" y="3352800"/>
            <a:ext cx="3048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Line symmetry and rotational symmetry; </a:t>
            </a:r>
          </a:p>
          <a:p>
            <a:pPr eaLnBrk="1" hangingPunct="1"/>
            <a:r>
              <a:rPr lang="en-US" altLang="en-US"/>
              <a:t>angle of rotational symmetry: 90°; order: 4</a:t>
            </a:r>
          </a:p>
        </p:txBody>
      </p:sp>
      <p:pic>
        <p:nvPicPr>
          <p:cNvPr id="11060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905125"/>
            <a:ext cx="305752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533400" y="1524000"/>
            <a:ext cx="8321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Describe the symmetry of each icon. Copy each shape and draw any lines of symmetry. If there is rotational symmetry, give the angle and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533400" y="1343025"/>
            <a:ext cx="8093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Describe the symmetry of each diatom. Copy the shape and draw any lines of symmetry. If there is rotational symmetry, give the angle and order.</a:t>
            </a:r>
          </a:p>
        </p:txBody>
      </p:sp>
      <p:pic>
        <p:nvPicPr>
          <p:cNvPr id="11162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895600"/>
            <a:ext cx="1676400" cy="159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162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819400"/>
            <a:ext cx="1757363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1628" name="Text Box 12"/>
          <p:cNvSpPr txBox="1">
            <a:spLocks noChangeArrowheads="1"/>
          </p:cNvSpPr>
          <p:nvPr/>
        </p:nvSpPr>
        <p:spPr bwMode="auto">
          <a:xfrm>
            <a:off x="914400" y="4724400"/>
            <a:ext cx="3505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line symmetry and rotational symmetry; 72°; order: 5</a:t>
            </a:r>
          </a:p>
        </p:txBody>
      </p:sp>
      <p:sp>
        <p:nvSpPr>
          <p:cNvPr id="18439" name="Text Box 13"/>
          <p:cNvSpPr txBox="1">
            <a:spLocks noChangeArrowheads="1"/>
          </p:cNvSpPr>
          <p:nvPr/>
        </p:nvSpPr>
        <p:spPr bwMode="auto">
          <a:xfrm>
            <a:off x="533400" y="2927350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</a:p>
        </p:txBody>
      </p:sp>
      <p:sp>
        <p:nvSpPr>
          <p:cNvPr id="18440" name="Text Box 14"/>
          <p:cNvSpPr txBox="1">
            <a:spLocks noChangeArrowheads="1"/>
          </p:cNvSpPr>
          <p:nvPr/>
        </p:nvSpPr>
        <p:spPr bwMode="auto">
          <a:xfrm>
            <a:off x="4572000" y="2927350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</a:p>
        </p:txBody>
      </p:sp>
      <p:sp>
        <p:nvSpPr>
          <p:cNvPr id="111631" name="Text Box 15"/>
          <p:cNvSpPr txBox="1">
            <a:spLocks noChangeArrowheads="1"/>
          </p:cNvSpPr>
          <p:nvPr/>
        </p:nvSpPr>
        <p:spPr bwMode="auto">
          <a:xfrm>
            <a:off x="5181600" y="4648200"/>
            <a:ext cx="3505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line symmetry and rotational symmetry; 51.4°; order: 7</a:t>
            </a:r>
          </a:p>
        </p:txBody>
      </p:sp>
      <p:pic>
        <p:nvPicPr>
          <p:cNvPr id="18442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48000"/>
            <a:ext cx="12382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43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971800"/>
            <a:ext cx="1200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8" grpId="0"/>
      <p:bldP spid="1116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822325" y="1631950"/>
            <a:ext cx="809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three-dimensional figure has </a:t>
            </a:r>
            <a:r>
              <a:rPr lang="en-US" altLang="en-US" i="1"/>
              <a:t>plane symmetry </a:t>
            </a:r>
            <a:r>
              <a:rPr lang="en-US" altLang="en-US"/>
              <a:t>if a plane can divide the figure into two congruent reflected halves.</a:t>
            </a:r>
          </a:p>
        </p:txBody>
      </p:sp>
      <p:pic>
        <p:nvPicPr>
          <p:cNvPr id="1945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75" y="3048000"/>
            <a:ext cx="2943225" cy="230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5108575" y="3902075"/>
            <a:ext cx="266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Plane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405188"/>
            <a:ext cx="2616200" cy="284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838200" y="1327150"/>
            <a:ext cx="79406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three-dimensional figure has </a:t>
            </a:r>
            <a:r>
              <a:rPr lang="en-US" altLang="en-US" i="1"/>
              <a:t>symmetry about an axis </a:t>
            </a:r>
            <a:r>
              <a:rPr lang="en-US" altLang="en-US"/>
              <a:t>if there is a line about which the figure can be rotated (by an angle greater than 0° and less than 360°) so that the image coincides with the preimage.</a:t>
            </a:r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4191000" y="4572000"/>
            <a:ext cx="395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Symmetry about an 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852488"/>
            <a:ext cx="8229600" cy="556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b="1" dirty="0"/>
          </a:p>
          <a:p>
            <a:pPr eaLnBrk="1" hangingPunct="1"/>
            <a:r>
              <a:rPr lang="en-US" altLang="en-US" b="1" dirty="0"/>
              <a:t>Identify each transformation.</a:t>
            </a:r>
            <a:r>
              <a:rPr lang="en-US" altLang="en-US" sz="280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Rectangle 30"/>
          <p:cNvSpPr>
            <a:spLocks noChangeArrowheads="1"/>
          </p:cNvSpPr>
          <p:nvPr/>
        </p:nvSpPr>
        <p:spPr bwMode="auto">
          <a:xfrm>
            <a:off x="457200" y="4419600"/>
            <a:ext cx="5819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3. </a:t>
            </a:r>
            <a:r>
              <a:rPr lang="en-US" altLang="en-US" i="1" dirty="0"/>
              <a:t>A</a:t>
            </a:r>
            <a:r>
              <a:rPr lang="en-US" altLang="en-US" dirty="0"/>
              <a:t>(3, –4), </a:t>
            </a:r>
            <a:r>
              <a:rPr lang="en-US" altLang="en-US" i="1" dirty="0"/>
              <a:t>B</a:t>
            </a:r>
            <a:r>
              <a:rPr lang="en-US" altLang="en-US" dirty="0"/>
              <a:t>(5, 1), </a:t>
            </a:r>
            <a:r>
              <a:rPr lang="en-US" altLang="en-US" i="1" dirty="0"/>
              <a:t>C</a:t>
            </a:r>
            <a:r>
              <a:rPr lang="en-US" altLang="en-US" dirty="0"/>
              <a:t>(–4, 0); 180° </a:t>
            </a:r>
          </a:p>
        </p:txBody>
      </p:sp>
      <p:sp>
        <p:nvSpPr>
          <p:cNvPr id="3076" name="Text Box 33"/>
          <p:cNvSpPr txBox="1">
            <a:spLocks noChangeArrowheads="1"/>
          </p:cNvSpPr>
          <p:nvPr/>
        </p:nvSpPr>
        <p:spPr bwMode="auto">
          <a:xfrm>
            <a:off x="381000" y="1838325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1.</a:t>
            </a:r>
          </a:p>
        </p:txBody>
      </p:sp>
      <p:sp>
        <p:nvSpPr>
          <p:cNvPr id="3077" name="Text Box 34"/>
          <p:cNvSpPr txBox="1">
            <a:spLocks noChangeArrowheads="1"/>
          </p:cNvSpPr>
          <p:nvPr/>
        </p:nvSpPr>
        <p:spPr bwMode="auto">
          <a:xfrm>
            <a:off x="4540250" y="18288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2.</a:t>
            </a:r>
          </a:p>
        </p:txBody>
      </p:sp>
      <p:pic>
        <p:nvPicPr>
          <p:cNvPr id="3078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1390650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2590800" y="2438400"/>
            <a:ext cx="147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Rotation</a:t>
            </a:r>
          </a:p>
        </p:txBody>
      </p:sp>
      <p:pic>
        <p:nvPicPr>
          <p:cNvPr id="3080" name="Picture 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800225"/>
            <a:ext cx="18383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6840538" y="2362200"/>
            <a:ext cx="1693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Reflection</a:t>
            </a:r>
          </a:p>
        </p:txBody>
      </p:sp>
      <p:sp>
        <p:nvSpPr>
          <p:cNvPr id="3082" name="Text Box 41"/>
          <p:cNvSpPr txBox="1">
            <a:spLocks noChangeArrowheads="1"/>
          </p:cNvSpPr>
          <p:nvPr/>
        </p:nvSpPr>
        <p:spPr bwMode="auto">
          <a:xfrm>
            <a:off x="457200" y="35052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Rotate </a:t>
            </a:r>
            <a:r>
              <a:rPr lang="el-GR" altLang="en-US" b="1" dirty="0"/>
              <a:t>∆</a:t>
            </a:r>
            <a:r>
              <a:rPr lang="en-US" altLang="en-US" b="1" i="1" dirty="0"/>
              <a:t>ABC </a:t>
            </a:r>
            <a:r>
              <a:rPr lang="en-US" altLang="en-US" b="1" dirty="0"/>
              <a:t>with the given vertices by the given angle.</a:t>
            </a:r>
            <a:endParaRPr lang="el-GR" altLang="en-US" b="1" i="1" dirty="0"/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838200" y="4876800"/>
            <a:ext cx="4646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A’</a:t>
            </a:r>
            <a:r>
              <a:rPr lang="en-US" altLang="en-US">
                <a:solidFill>
                  <a:srgbClr val="FF0000"/>
                </a:solidFill>
              </a:rPr>
              <a:t>(–3, 4), </a:t>
            </a:r>
            <a:r>
              <a:rPr lang="en-US" altLang="en-US" i="1">
                <a:solidFill>
                  <a:srgbClr val="FF0000"/>
                </a:solidFill>
              </a:rPr>
              <a:t>B</a:t>
            </a:r>
            <a:r>
              <a:rPr lang="en-US" altLang="en-US">
                <a:solidFill>
                  <a:srgbClr val="FF0000"/>
                </a:solidFill>
              </a:rPr>
              <a:t>’(–5, –1), </a:t>
            </a:r>
            <a:r>
              <a:rPr lang="en-US" altLang="en-US" i="1">
                <a:solidFill>
                  <a:srgbClr val="FF0000"/>
                </a:solidFill>
              </a:rPr>
              <a:t>C</a:t>
            </a:r>
            <a:r>
              <a:rPr lang="en-US" altLang="en-US">
                <a:solidFill>
                  <a:srgbClr val="FF0000"/>
                </a:solidFill>
              </a:rPr>
              <a:t>(4, 0)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3084" name="Text Box 43"/>
          <p:cNvSpPr txBox="1">
            <a:spLocks noChangeArrowheads="1"/>
          </p:cNvSpPr>
          <p:nvPr/>
        </p:nvSpPr>
        <p:spPr bwMode="auto">
          <a:xfrm>
            <a:off x="457200" y="533400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/>
              <a:t>4. </a:t>
            </a:r>
            <a:r>
              <a:rPr lang="en-US" altLang="en-US" i="1" dirty="0"/>
              <a:t>A</a:t>
            </a:r>
            <a:r>
              <a:rPr lang="en-US" altLang="en-US" dirty="0"/>
              <a:t>(1, –5), </a:t>
            </a:r>
            <a:r>
              <a:rPr lang="en-US" altLang="en-US" i="1" dirty="0"/>
              <a:t>B</a:t>
            </a:r>
            <a:r>
              <a:rPr lang="en-US" altLang="en-US" dirty="0"/>
              <a:t>(7, –1), </a:t>
            </a:r>
            <a:r>
              <a:rPr lang="en-US" altLang="en-US" i="1" dirty="0"/>
              <a:t>C</a:t>
            </a:r>
            <a:r>
              <a:rPr lang="en-US" altLang="en-US" dirty="0"/>
              <a:t>(3, 6); 90°</a:t>
            </a:r>
            <a:endParaRPr lang="en-US" altLang="en-US" b="1" dirty="0"/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914400" y="5791200"/>
            <a:ext cx="425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>
                <a:solidFill>
                  <a:srgbClr val="FF0000"/>
                </a:solidFill>
              </a:rPr>
              <a:t>’(5, 1), </a:t>
            </a:r>
            <a:r>
              <a:rPr lang="en-US" altLang="en-US" i="1">
                <a:solidFill>
                  <a:srgbClr val="FF0000"/>
                </a:solidFill>
              </a:rPr>
              <a:t>B</a:t>
            </a:r>
            <a:r>
              <a:rPr lang="en-US" altLang="en-US">
                <a:solidFill>
                  <a:srgbClr val="FF0000"/>
                </a:solidFill>
              </a:rPr>
              <a:t>’(1, 7), </a:t>
            </a:r>
            <a:r>
              <a:rPr lang="en-US" altLang="en-US" i="1">
                <a:solidFill>
                  <a:srgbClr val="FF0000"/>
                </a:solidFill>
              </a:rPr>
              <a:t>C</a:t>
            </a:r>
            <a:r>
              <a:rPr lang="en-US" altLang="en-US">
                <a:solidFill>
                  <a:srgbClr val="FF0000"/>
                </a:solidFill>
              </a:rPr>
              <a:t>(–6, 3)</a:t>
            </a:r>
            <a:endParaRPr lang="en-US" altLang="en-US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5" grpId="0"/>
      <p:bldP spid="7207" grpId="0"/>
      <p:bldP spid="7210" grpId="0"/>
      <p:bldP spid="72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4A: Identifying Symmetry in Three Dimensions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609600" y="1905000"/>
            <a:ext cx="8283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Tell whether the figure has plane symmetry, symmetry about an axis, or neither.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3048000" y="3216275"/>
            <a:ext cx="449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plane symmetry and symmetry about an axis</a:t>
            </a:r>
          </a:p>
        </p:txBody>
      </p:sp>
      <p:pic>
        <p:nvPicPr>
          <p:cNvPr id="2150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0"/>
            <a:ext cx="135255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70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648200"/>
            <a:ext cx="1133475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701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495800"/>
            <a:ext cx="10668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702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495800"/>
            <a:ext cx="111442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4B: Identifying Symmetry in Three Dimensions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457200" y="1905000"/>
            <a:ext cx="8283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Tell whether the figure has plane symmetry, symmetry about an axis, or neither.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2514600" y="3429000"/>
            <a:ext cx="267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plane symmetry</a:t>
            </a:r>
          </a:p>
        </p:txBody>
      </p:sp>
      <p:pic>
        <p:nvPicPr>
          <p:cNvPr id="2253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0"/>
            <a:ext cx="1333500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572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00600"/>
            <a:ext cx="125730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533400" y="1479550"/>
            <a:ext cx="824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/>
              <a:t>Tell whether each figure has plane symmetry, symmetry about an axis, or no symmetry.</a:t>
            </a:r>
          </a:p>
        </p:txBody>
      </p:sp>
      <p:pic>
        <p:nvPicPr>
          <p:cNvPr id="2355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95600"/>
            <a:ext cx="20574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557" name="Group 10"/>
          <p:cNvGrpSpPr>
            <a:grpSpLocks/>
          </p:cNvGrpSpPr>
          <p:nvPr/>
        </p:nvGrpSpPr>
        <p:grpSpPr bwMode="auto">
          <a:xfrm>
            <a:off x="4419600" y="2743200"/>
            <a:ext cx="4343400" cy="2743200"/>
            <a:chOff x="2928" y="1776"/>
            <a:chExt cx="1872" cy="1536"/>
          </a:xfrm>
        </p:grpSpPr>
        <p:pic>
          <p:nvPicPr>
            <p:cNvPr id="23562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0" y="1932"/>
              <a:ext cx="1620" cy="1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563" name="Rectangle 9"/>
            <p:cNvSpPr>
              <a:spLocks noChangeArrowheads="1"/>
            </p:cNvSpPr>
            <p:nvPr/>
          </p:nvSpPr>
          <p:spPr bwMode="auto">
            <a:xfrm>
              <a:off x="2928" y="1776"/>
              <a:ext cx="576" cy="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3558" name="Text Box 11"/>
          <p:cNvSpPr txBox="1">
            <a:spLocks noChangeArrowheads="1"/>
          </p:cNvSpPr>
          <p:nvPr/>
        </p:nvSpPr>
        <p:spPr bwMode="auto">
          <a:xfrm>
            <a:off x="533400" y="2393950"/>
            <a:ext cx="1411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a. cone</a:t>
            </a:r>
          </a:p>
        </p:txBody>
      </p:sp>
      <p:sp>
        <p:nvSpPr>
          <p:cNvPr id="23559" name="Text Box 12"/>
          <p:cNvSpPr txBox="1">
            <a:spLocks noChangeArrowheads="1"/>
          </p:cNvSpPr>
          <p:nvPr/>
        </p:nvSpPr>
        <p:spPr bwMode="auto">
          <a:xfrm>
            <a:off x="5218113" y="2390775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b. pyramid</a:t>
            </a:r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5562600" y="5562600"/>
            <a:ext cx="1268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neither</a:t>
            </a:r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822325" y="5105400"/>
            <a:ext cx="3140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plane symmetry and symmetry about an 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9" grpId="0"/>
      <p:bldP spid="11675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533400" y="1479550"/>
            <a:ext cx="82454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dirty="0" smtClean="0"/>
              <a:t>On pg. 165 in </a:t>
            </a:r>
            <a:r>
              <a:rPr lang="en-US" altLang="en-US" b="1" smtClean="0"/>
              <a:t>interactive notebook</a:t>
            </a:r>
            <a:endParaRPr lang="en-US" altLang="en-US" b="1" dirty="0" smtClean="0"/>
          </a:p>
          <a:p>
            <a:pPr eaLnBrk="1" hangingPunct="1"/>
            <a:r>
              <a:rPr lang="en-US" altLang="en-US" b="1" dirty="0" smtClean="0"/>
              <a:t>Complete Pg. 487 1-25 ODD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92806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304800" y="1479550"/>
            <a:ext cx="8610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Describe the symmetry of each figure. Draw any lines of symmetry. Give the angle and the order of any rotational symmetry.</a:t>
            </a:r>
          </a:p>
        </p:txBody>
      </p:sp>
      <p:pic>
        <p:nvPicPr>
          <p:cNvPr id="2458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14675"/>
            <a:ext cx="13144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76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990850"/>
            <a:ext cx="18383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365125" y="292735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1.</a:t>
            </a: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5165725" y="3155950"/>
            <a:ext cx="39782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Line symmetry and rotational symmetry; 90°; order: 4 </a:t>
            </a:r>
          </a:p>
        </p:txBody>
      </p:sp>
      <p:sp>
        <p:nvSpPr>
          <p:cNvPr id="24584" name="Text Box 12"/>
          <p:cNvSpPr txBox="1">
            <a:spLocks noChangeArrowheads="1"/>
          </p:cNvSpPr>
          <p:nvPr/>
        </p:nvSpPr>
        <p:spPr bwMode="auto">
          <a:xfrm>
            <a:off x="381000" y="49530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2.</a:t>
            </a:r>
          </a:p>
        </p:txBody>
      </p:sp>
      <p:pic>
        <p:nvPicPr>
          <p:cNvPr id="24585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924425"/>
            <a:ext cx="150495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5241925" y="4953000"/>
            <a:ext cx="2252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No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1" grpId="0"/>
      <p:bldP spid="11777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457200" y="1539875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each figure has plane symmetry, symmetry about an axis, or neither.</a:t>
            </a:r>
          </a:p>
        </p:txBody>
      </p:sp>
      <p:pic>
        <p:nvPicPr>
          <p:cNvPr id="25604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90800"/>
            <a:ext cx="20574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5" name="Text Box 33"/>
          <p:cNvSpPr txBox="1">
            <a:spLocks noChangeArrowheads="1"/>
          </p:cNvSpPr>
          <p:nvPr/>
        </p:nvSpPr>
        <p:spPr bwMode="auto">
          <a:xfrm>
            <a:off x="457200" y="30480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3.</a:t>
            </a:r>
          </a:p>
        </p:txBody>
      </p:sp>
      <p:sp>
        <p:nvSpPr>
          <p:cNvPr id="25606" name="Text Box 34"/>
          <p:cNvSpPr txBox="1">
            <a:spLocks noChangeArrowheads="1"/>
          </p:cNvSpPr>
          <p:nvPr/>
        </p:nvSpPr>
        <p:spPr bwMode="auto">
          <a:xfrm>
            <a:off x="457200" y="51816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4.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3810000" y="3048000"/>
            <a:ext cx="267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plane symmetry</a:t>
            </a:r>
          </a:p>
        </p:txBody>
      </p:sp>
      <p:pic>
        <p:nvPicPr>
          <p:cNvPr id="25608" name="Picture 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650" y="4419600"/>
            <a:ext cx="1631950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3938588" y="5105400"/>
            <a:ext cx="3910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symmetry about an axis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4" grpId="0"/>
      <p:bldP spid="174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0772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Identify and describe symmetry in geometric figures.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2514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symmetry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line symmetry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line of symmetry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rotational symmetry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3"/>
          <p:cNvSpPr txBox="1">
            <a:spLocks noChangeArrowheads="1"/>
          </p:cNvSpPr>
          <p:nvPr/>
        </p:nvSpPr>
        <p:spPr bwMode="auto">
          <a:xfrm>
            <a:off x="822325" y="1555750"/>
            <a:ext cx="7712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Diatoms are microscopic algae that are found in aquatic environments. Scientists use a system that was developed in the 1970s to classify diatoms based on their </a:t>
            </a:r>
            <a:r>
              <a:rPr lang="en-US" altLang="en-US" i="1"/>
              <a:t>symmetry.</a:t>
            </a:r>
            <a:endParaRPr lang="en-US" altLang="en-US"/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898525" y="3613150"/>
            <a:ext cx="786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figure has </a:t>
            </a:r>
            <a:r>
              <a:rPr lang="en-US" altLang="en-US" b="1" u="sng"/>
              <a:t>symmetry</a:t>
            </a:r>
            <a:r>
              <a:rPr lang="en-US" altLang="en-US"/>
              <a:t> if there is a transformation of the figure such that the image coincides with the preimage.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2452688"/>
            <a:ext cx="773430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Identifying line of symmetry</a:t>
            </a:r>
          </a:p>
        </p:txBody>
      </p:sp>
      <p:sp>
        <p:nvSpPr>
          <p:cNvPr id="8195" name="Text Box 44"/>
          <p:cNvSpPr txBox="1">
            <a:spLocks noChangeArrowheads="1"/>
          </p:cNvSpPr>
          <p:nvPr/>
        </p:nvSpPr>
        <p:spPr bwMode="auto">
          <a:xfrm>
            <a:off x="685800" y="1676400"/>
            <a:ext cx="7772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the figure has line symmetry. If so, copy the shape and draw all lines of symmetry.</a:t>
            </a:r>
          </a:p>
        </p:txBody>
      </p:sp>
      <p:pic>
        <p:nvPicPr>
          <p:cNvPr id="8196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21336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27" name="Text Box 47"/>
          <p:cNvSpPr txBox="1">
            <a:spLocks noChangeArrowheads="1"/>
          </p:cNvSpPr>
          <p:nvPr/>
        </p:nvSpPr>
        <p:spPr bwMode="auto">
          <a:xfrm>
            <a:off x="2743200" y="3597275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eight lines of symmetry</a:t>
            </a:r>
          </a:p>
        </p:txBody>
      </p:sp>
      <p:pic>
        <p:nvPicPr>
          <p:cNvPr id="20528" name="Picture 4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895600"/>
            <a:ext cx="27813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Identifying line of symmetry</a:t>
            </a:r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0"/>
            <a:ext cx="22479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3276600" y="35814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 line symmetry</a:t>
            </a:r>
          </a:p>
        </p:txBody>
      </p:sp>
      <p:sp>
        <p:nvSpPr>
          <p:cNvPr id="9221" name="Text Box 14"/>
          <p:cNvSpPr txBox="1">
            <a:spLocks noChangeArrowheads="1"/>
          </p:cNvSpPr>
          <p:nvPr/>
        </p:nvSpPr>
        <p:spPr bwMode="auto">
          <a:xfrm>
            <a:off x="685800" y="1676400"/>
            <a:ext cx="7772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the figure has line symmetry. If so, copy the shape and draw all lines of symmetry.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1C: Identifying line of symmetry</a:t>
            </a:r>
          </a:p>
        </p:txBody>
      </p:sp>
      <p:pic>
        <p:nvPicPr>
          <p:cNvPr id="1024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0"/>
            <a:ext cx="17145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79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048000"/>
            <a:ext cx="234315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2895600" y="3505200"/>
            <a:ext cx="2378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Yes; four lines of symmetry </a:t>
            </a: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685800" y="1676400"/>
            <a:ext cx="7772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Tell whether the figure has line symmetry. If so, copy the shape and draw all lines of symmetry.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909</Words>
  <Application>Microsoft Office PowerPoint</Application>
  <PresentationFormat>On-screen Show (4:3)</PresentationFormat>
  <Paragraphs>114</Paragraphs>
  <Slides>25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59</cp:revision>
  <dcterms:created xsi:type="dcterms:W3CDTF">2002-10-14T18:20:28Z</dcterms:created>
  <dcterms:modified xsi:type="dcterms:W3CDTF">2013-12-03T14:53:40Z</dcterms:modified>
</cp:coreProperties>
</file>