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7" r:id="rId2"/>
    <p:sldId id="260" r:id="rId3"/>
    <p:sldId id="262" r:id="rId4"/>
    <p:sldId id="269" r:id="rId5"/>
    <p:sldId id="263" r:id="rId6"/>
    <p:sldId id="318" r:id="rId7"/>
    <p:sldId id="319" r:id="rId8"/>
    <p:sldId id="320" r:id="rId9"/>
    <p:sldId id="321" r:id="rId10"/>
    <p:sldId id="322" r:id="rId11"/>
    <p:sldId id="323" r:id="rId12"/>
    <p:sldId id="324" r:id="rId13"/>
    <p:sldId id="325" r:id="rId14"/>
    <p:sldId id="326" r:id="rId15"/>
    <p:sldId id="327" r:id="rId16"/>
    <p:sldId id="328" r:id="rId17"/>
    <p:sldId id="338" r:id="rId18"/>
    <p:sldId id="329" r:id="rId19"/>
    <p:sldId id="330" r:id="rId20"/>
    <p:sldId id="339" r:id="rId21"/>
    <p:sldId id="331" r:id="rId22"/>
    <p:sldId id="332" r:id="rId23"/>
    <p:sldId id="273" r:id="rId24"/>
    <p:sldId id="333" r:id="rId25"/>
    <p:sldId id="334" r:id="rId26"/>
    <p:sldId id="335" r:id="rId27"/>
    <p:sldId id="336" r:id="rId28"/>
    <p:sldId id="340" r:id="rId29"/>
    <p:sldId id="317" r:id="rId30"/>
    <p:sldId id="341" r:id="rId31"/>
    <p:sldId id="337" r:id="rId32"/>
  </p:sldIdLst>
  <p:sldSz cx="9144000" cy="6858000" type="screen4x3"/>
  <p:notesSz cx="6858000" cy="9144000"/>
  <p:custDataLst>
    <p:tags r:id="rId3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  <a:srgbClr val="3333FF"/>
    <a:srgbClr val="FF0000"/>
    <a:srgbClr val="006699"/>
    <a:srgbClr val="FFFF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66" autoAdjust="0"/>
    <p:restoredTop sz="93412" autoAdjust="0"/>
  </p:normalViewPr>
  <p:slideViewPr>
    <p:cSldViewPr>
      <p:cViewPr>
        <p:scale>
          <a:sx n="93" d="100"/>
          <a:sy n="93" d="100"/>
        </p:scale>
        <p:origin x="-768" y="-72"/>
      </p:cViewPr>
      <p:guideLst>
        <p:guide orient="horz" pos="576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1992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fld id="{CB6FB333-1A37-4E70-B5F9-934483C42E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8345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FFD10641-A27C-49A8-9D8F-713B6E294EFD}" type="slidenum">
              <a:rPr lang="en-US" altLang="en-US" sz="1200">
                <a:latin typeface="Arial" charset="0"/>
              </a:rPr>
              <a:pPr eaLnBrk="1" hangingPunct="1"/>
              <a:t>1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A28F11FE-ADF2-4A9B-90EE-10D41FB4EFD0}" type="slidenum">
              <a:rPr lang="en-US" altLang="en-US" sz="1200">
                <a:latin typeface="Arial" charset="0"/>
              </a:rPr>
              <a:pPr eaLnBrk="1" hangingPunct="1"/>
              <a:t>2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F3BD611F-FB1E-4039-ABBB-B5BEAD0B34E1}" type="slidenum">
              <a:rPr lang="en-US" altLang="en-US" sz="1200">
                <a:latin typeface="Arial" charset="0"/>
              </a:rPr>
              <a:pPr eaLnBrk="1" hangingPunct="1"/>
              <a:t>3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DBCB11B1-B778-41C4-AD10-6B136CEA22EC}" type="slidenum">
              <a:rPr lang="en-US" altLang="en-US" sz="1200">
                <a:latin typeface="Arial" charset="0"/>
              </a:rPr>
              <a:pPr eaLnBrk="1" hangingPunct="1"/>
              <a:t>4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18B67665-B594-485F-9622-8723A4E72E34}" type="slidenum">
              <a:rPr lang="en-US" altLang="en-US" sz="1200">
                <a:latin typeface="Arial" charset="0"/>
              </a:rPr>
              <a:pPr eaLnBrk="1" hangingPunct="1"/>
              <a:t>5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015024B2-D826-4640-A089-7C976C4722F6}" type="slidenum">
              <a:rPr lang="en-US" altLang="en-US" sz="1200">
                <a:latin typeface="Arial" charset="0"/>
              </a:rPr>
              <a:pPr eaLnBrk="1" hangingPunct="1"/>
              <a:t>23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5F5BBA-D0FA-433D-BE4B-85B77553DF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025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40425A-4B9B-445B-B4A3-D5ABDA575F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121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C2812F-C008-4637-904A-A74618A690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4191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5CC968-048E-4906-9405-FE949EB219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527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AFFB28-A925-4EE0-AE0D-47E14B20FA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667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F79EE8-A2B5-4990-955C-3D38345A7E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858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3DACF1-448B-4EFC-9762-A1815B0DD4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33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F8661F-304E-4A6C-A769-C4535DE04D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451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774D0D-3CCB-4A01-B0FC-D0A25F8804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838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F1422-7E3B-4076-9B1D-CB7AE74E82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112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2E34DF-C4D3-4FB0-A027-D5DCF78EB6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278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B0FB58-4351-44E0-A893-23811CE1B4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169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+mn-lt"/>
              </a:defRPr>
            </a:lvl1pPr>
          </a:lstStyle>
          <a:p>
            <a:pPr>
              <a:defRPr/>
            </a:pPr>
            <a:fld id="{F97F8D3D-E65D-47DA-840A-0F4CC86B44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8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4788"/>
            <a:ext cx="914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32" name="Text Box 9"/>
          <p:cNvSpPr txBox="1">
            <a:spLocks noChangeArrowheads="1"/>
          </p:cNvSpPr>
          <p:nvPr userDrawn="1"/>
        </p:nvSpPr>
        <p:spPr bwMode="auto">
          <a:xfrm>
            <a:off x="73025" y="6556375"/>
            <a:ext cx="31273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</a:rPr>
              <a:t>Holt McDougal Geometry</a:t>
            </a:r>
          </a:p>
        </p:txBody>
      </p:sp>
      <p:grpSp>
        <p:nvGrpSpPr>
          <p:cNvPr id="1033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62763"/>
            <a:chOff x="0" y="0"/>
            <a:chExt cx="5760" cy="4323"/>
          </a:xfrm>
        </p:grpSpPr>
        <p:pic>
          <p:nvPicPr>
            <p:cNvPr id="1035" name="Picture 7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4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accent1"/>
                      </a:gs>
                    </a:gsLst>
                    <a:path path="rect">
                      <a:fillToRect r="100000" b="10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36" name="Picture 12" descr="chater_screen"/>
            <p:cNvPicPr>
              <a:picLocks noChangeAspect="1" noChangeArrowheads="1"/>
            </p:cNvPicPr>
            <p:nvPr userDrawn="1"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31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34" name="Text Box 11"/>
          <p:cNvSpPr txBox="1">
            <a:spLocks noChangeArrowheads="1"/>
          </p:cNvSpPr>
          <p:nvPr userDrawn="1"/>
        </p:nvSpPr>
        <p:spPr bwMode="auto">
          <a:xfrm>
            <a:off x="1066800" y="98425"/>
            <a:ext cx="8077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chemeClr val="bg1"/>
                </a:solidFill>
                <a:latin typeface="Arial Black" pitchFamily="34" charset="0"/>
              </a:rPr>
              <a:t>Tessellations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slide" Target="slide29.xml"/><Relationship Id="rId4" Type="http://schemas.openxmlformats.org/officeDocument/2006/relationships/slide" Target="slide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7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0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6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1371600" y="163513"/>
            <a:ext cx="7772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chemeClr val="bg1"/>
                </a:solidFill>
                <a:latin typeface="Arial Black" pitchFamily="34" charset="0"/>
              </a:rPr>
              <a:t>Tessellations</a:t>
            </a: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152400" y="6553200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</a:rPr>
              <a:t>Holt Geometry</a:t>
            </a:r>
          </a:p>
        </p:txBody>
      </p:sp>
      <p:sp>
        <p:nvSpPr>
          <p:cNvPr id="4123" name="Text Box 27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505200" y="2362200"/>
            <a:ext cx="18557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Warm Up</a:t>
            </a:r>
          </a:p>
        </p:txBody>
      </p:sp>
      <p:sp>
        <p:nvSpPr>
          <p:cNvPr id="4124" name="Text Box 28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517900" y="3022600"/>
            <a:ext cx="37639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Presentation</a:t>
            </a:r>
          </a:p>
        </p:txBody>
      </p:sp>
      <p:sp>
        <p:nvSpPr>
          <p:cNvPr id="4125" name="Text Box 29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3519488" y="3632200"/>
            <a:ext cx="23209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Quiz</a:t>
            </a:r>
          </a:p>
        </p:txBody>
      </p:sp>
      <p:pic>
        <p:nvPicPr>
          <p:cNvPr id="2056" name="Picture 30" descr="splash_first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Text Box 31"/>
          <p:cNvSpPr txBox="1">
            <a:spLocks noChangeArrowheads="1"/>
          </p:cNvSpPr>
          <p:nvPr/>
        </p:nvSpPr>
        <p:spPr bwMode="auto">
          <a:xfrm>
            <a:off x="76200" y="6553200"/>
            <a:ext cx="2743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1400" b="1">
                <a:solidFill>
                  <a:schemeClr val="bg1"/>
                </a:solidFill>
              </a:rPr>
              <a:t>Holt McDougal Geometry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609600" y="2286000"/>
            <a:ext cx="8054975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A </a:t>
            </a:r>
            <a:r>
              <a:rPr lang="en-US" altLang="en-US" b="1" u="sng"/>
              <a:t>tessellation</a:t>
            </a:r>
            <a:r>
              <a:rPr lang="en-US" altLang="en-US"/>
              <a:t>, or </a:t>
            </a:r>
            <a:r>
              <a:rPr lang="en-US" altLang="en-US" i="1"/>
              <a:t>tiling</a:t>
            </a:r>
            <a:r>
              <a:rPr lang="en-US" altLang="en-US"/>
              <a:t>, is a repeating pattern that completely covers a plane with no gaps or overlaps. The measures of the angles that meet at each vertex must add up to 360°.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5"/>
          <p:cNvSpPr txBox="1">
            <a:spLocks noChangeArrowheads="1"/>
          </p:cNvSpPr>
          <p:nvPr/>
        </p:nvSpPr>
        <p:spPr bwMode="auto">
          <a:xfrm>
            <a:off x="517525" y="1174750"/>
            <a:ext cx="4283075" cy="410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In the tessellation shown, each angle of the quadrilateral occurs once at each vertex. Because the angle measures of any quadrilateral add to 360°, any quadrilateral can be used to tessellate the plane. Four copies of the quadrilateral meet at each vertex.  </a:t>
            </a:r>
          </a:p>
        </p:txBody>
      </p:sp>
      <p:pic>
        <p:nvPicPr>
          <p:cNvPr id="12291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3975" y="1371600"/>
            <a:ext cx="4010025" cy="3090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5"/>
          <p:cNvSpPr txBox="1">
            <a:spLocks noChangeArrowheads="1"/>
          </p:cNvSpPr>
          <p:nvPr/>
        </p:nvSpPr>
        <p:spPr bwMode="auto">
          <a:xfrm>
            <a:off x="685800" y="1066800"/>
            <a:ext cx="8093075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The angle measures of any triangle add up to 180°. This means that any triangle can be used to tessellate a plane. Six copies of the triangle meet at each vertex as shown. </a:t>
            </a:r>
          </a:p>
        </p:txBody>
      </p:sp>
      <p:pic>
        <p:nvPicPr>
          <p:cNvPr id="12698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590800"/>
            <a:ext cx="6705600" cy="2638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6985" name="Picture 9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3" y="5314950"/>
            <a:ext cx="68580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3000"/>
                                        <p:tgtEl>
                                          <p:spTgt spid="126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26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5"/>
          <p:cNvSpPr txBox="1">
            <a:spLocks noChangeArrowheads="1"/>
          </p:cNvSpPr>
          <p:nvPr/>
        </p:nvSpPr>
        <p:spPr bwMode="auto">
          <a:xfrm>
            <a:off x="0" y="838200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2A: Using Transformations to Create Tessellations</a:t>
            </a:r>
          </a:p>
        </p:txBody>
      </p:sp>
      <p:sp>
        <p:nvSpPr>
          <p:cNvPr id="14339" name="Text Box 6"/>
          <p:cNvSpPr txBox="1">
            <a:spLocks noChangeArrowheads="1"/>
          </p:cNvSpPr>
          <p:nvPr/>
        </p:nvSpPr>
        <p:spPr bwMode="auto">
          <a:xfrm>
            <a:off x="457200" y="1981200"/>
            <a:ext cx="83216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Copy the given figure and use it to create a tessellation.</a:t>
            </a:r>
          </a:p>
        </p:txBody>
      </p:sp>
      <p:pic>
        <p:nvPicPr>
          <p:cNvPr id="14340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971800"/>
            <a:ext cx="857250" cy="212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8011" name="Text Box 11"/>
          <p:cNvSpPr txBox="1">
            <a:spLocks noChangeArrowheads="1"/>
          </p:cNvSpPr>
          <p:nvPr/>
        </p:nvSpPr>
        <p:spPr bwMode="auto">
          <a:xfrm>
            <a:off x="533400" y="5334000"/>
            <a:ext cx="75596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Step 1 </a:t>
            </a:r>
            <a:r>
              <a:rPr lang="en-US" altLang="en-US"/>
              <a:t>Rotate the triangle 180° about the midpoint of one side.</a:t>
            </a:r>
            <a:endParaRPr lang="en-US" altLang="en-US" b="1"/>
          </a:p>
        </p:txBody>
      </p:sp>
      <p:pic>
        <p:nvPicPr>
          <p:cNvPr id="128012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3048000"/>
            <a:ext cx="876300" cy="2076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80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80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8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28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4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2A Continued</a:t>
            </a:r>
          </a:p>
        </p:txBody>
      </p:sp>
      <p:sp>
        <p:nvSpPr>
          <p:cNvPr id="15363" name="Text Box 6"/>
          <p:cNvSpPr txBox="1">
            <a:spLocks noChangeArrowheads="1"/>
          </p:cNvSpPr>
          <p:nvPr/>
        </p:nvSpPr>
        <p:spPr bwMode="auto">
          <a:xfrm>
            <a:off x="685800" y="1828800"/>
            <a:ext cx="81692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Step 2</a:t>
            </a:r>
            <a:r>
              <a:rPr lang="en-US" altLang="en-US"/>
              <a:t> Translate the resulting pair of triangles to make a row of triangles.</a:t>
            </a:r>
            <a:endParaRPr lang="en-US" altLang="en-US" b="1"/>
          </a:p>
        </p:txBody>
      </p:sp>
      <p:pic>
        <p:nvPicPr>
          <p:cNvPr id="12903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3124200"/>
            <a:ext cx="2962275" cy="2076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9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971800"/>
            <a:ext cx="2401888" cy="320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387" name="Text Box 7"/>
          <p:cNvSpPr txBox="1">
            <a:spLocks noChangeArrowheads="1"/>
          </p:cNvSpPr>
          <p:nvPr/>
        </p:nvSpPr>
        <p:spPr bwMode="auto">
          <a:xfrm>
            <a:off x="822325" y="1981200"/>
            <a:ext cx="79406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Step 3 </a:t>
            </a:r>
            <a:r>
              <a:rPr lang="en-US" altLang="en-US"/>
              <a:t>Translate the row of triangles to make a tessellation. </a:t>
            </a:r>
            <a:endParaRPr lang="en-US" altLang="en-US" b="1"/>
          </a:p>
        </p:txBody>
      </p:sp>
      <p:sp>
        <p:nvSpPr>
          <p:cNvPr id="16388" name="Text Box 8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2A Continued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0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"/>
          <p:cNvSpPr txBox="1">
            <a:spLocks noChangeArrowheads="1"/>
          </p:cNvSpPr>
          <p:nvPr/>
        </p:nvSpPr>
        <p:spPr bwMode="auto">
          <a:xfrm>
            <a:off x="0" y="838200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2B: Using Transformations to Create Tessellations</a:t>
            </a:r>
          </a:p>
        </p:txBody>
      </p:sp>
      <p:pic>
        <p:nvPicPr>
          <p:cNvPr id="1741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3352800"/>
            <a:ext cx="1581150" cy="933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1080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3124200"/>
            <a:ext cx="235267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1081" name="Text Box 9"/>
          <p:cNvSpPr txBox="1">
            <a:spLocks noChangeArrowheads="1"/>
          </p:cNvSpPr>
          <p:nvPr/>
        </p:nvSpPr>
        <p:spPr bwMode="auto">
          <a:xfrm>
            <a:off x="533400" y="4953000"/>
            <a:ext cx="7162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Step 1 </a:t>
            </a:r>
            <a:r>
              <a:rPr lang="en-US" altLang="en-US"/>
              <a:t>Rotate the quadrilateral 180° about the midpoint of one side.</a:t>
            </a:r>
            <a:endParaRPr lang="en-US" altLang="en-US" b="1"/>
          </a:p>
        </p:txBody>
      </p:sp>
      <p:sp>
        <p:nvSpPr>
          <p:cNvPr id="17414" name="Text Box 16"/>
          <p:cNvSpPr txBox="1">
            <a:spLocks noChangeArrowheads="1"/>
          </p:cNvSpPr>
          <p:nvPr/>
        </p:nvSpPr>
        <p:spPr bwMode="auto">
          <a:xfrm>
            <a:off x="609600" y="1981200"/>
            <a:ext cx="83216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Copy the given figure and use it to create a tessellation.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1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1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31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31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8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2B Continued</a:t>
            </a:r>
          </a:p>
        </p:txBody>
      </p:sp>
      <p:sp>
        <p:nvSpPr>
          <p:cNvPr id="18435" name="Text Box 7"/>
          <p:cNvSpPr txBox="1">
            <a:spLocks noChangeArrowheads="1"/>
          </p:cNvSpPr>
          <p:nvPr/>
        </p:nvSpPr>
        <p:spPr bwMode="auto">
          <a:xfrm>
            <a:off x="685800" y="1981200"/>
            <a:ext cx="8153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Step 2 </a:t>
            </a:r>
            <a:r>
              <a:rPr lang="en-US" altLang="en-US"/>
              <a:t>Translate the resulting pair of quadrilaterals to make a row of quadrilateral.</a:t>
            </a:r>
            <a:endParaRPr lang="en-US" altLang="en-US" b="1"/>
          </a:p>
        </p:txBody>
      </p:sp>
      <p:pic>
        <p:nvPicPr>
          <p:cNvPr id="142344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3200400"/>
            <a:ext cx="3124200" cy="627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2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5"/>
          <p:cNvSpPr txBox="1">
            <a:spLocks noChangeArrowheads="1"/>
          </p:cNvSpPr>
          <p:nvPr/>
        </p:nvSpPr>
        <p:spPr bwMode="auto">
          <a:xfrm>
            <a:off x="838200" y="2057400"/>
            <a:ext cx="8077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Step 3 </a:t>
            </a:r>
            <a:r>
              <a:rPr lang="en-US" altLang="en-US"/>
              <a:t>Translate the row of quadrilaterals to make a tessellation.</a:t>
            </a:r>
            <a:endParaRPr lang="en-US" altLang="en-US" b="1"/>
          </a:p>
        </p:txBody>
      </p:sp>
      <p:pic>
        <p:nvPicPr>
          <p:cNvPr id="13210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3352800"/>
            <a:ext cx="3124200" cy="142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460" name="Text Box 12"/>
          <p:cNvSpPr txBox="1"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2B Continued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2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5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2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0483" name="Text Box 6"/>
          <p:cNvSpPr txBox="1">
            <a:spLocks noChangeArrowheads="1"/>
          </p:cNvSpPr>
          <p:nvPr/>
        </p:nvSpPr>
        <p:spPr bwMode="auto">
          <a:xfrm>
            <a:off x="822325" y="1555750"/>
            <a:ext cx="79406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Copy the given figure and use it to create a tessellation.</a:t>
            </a:r>
          </a:p>
        </p:txBody>
      </p:sp>
      <p:grpSp>
        <p:nvGrpSpPr>
          <p:cNvPr id="133172" name="Group 52"/>
          <p:cNvGrpSpPr>
            <a:grpSpLocks/>
          </p:cNvGrpSpPr>
          <p:nvPr/>
        </p:nvGrpSpPr>
        <p:grpSpPr bwMode="auto">
          <a:xfrm>
            <a:off x="4038600" y="3048000"/>
            <a:ext cx="1824038" cy="609600"/>
            <a:chOff x="3939" y="2352"/>
            <a:chExt cx="1149" cy="384"/>
          </a:xfrm>
        </p:grpSpPr>
        <p:grpSp>
          <p:nvGrpSpPr>
            <p:cNvPr id="20491" name="Group 14"/>
            <p:cNvGrpSpPr>
              <a:grpSpLocks/>
            </p:cNvGrpSpPr>
            <p:nvPr/>
          </p:nvGrpSpPr>
          <p:grpSpPr bwMode="auto">
            <a:xfrm>
              <a:off x="3939" y="2352"/>
              <a:ext cx="816" cy="384"/>
              <a:chOff x="1104" y="2400"/>
              <a:chExt cx="816" cy="384"/>
            </a:xfrm>
          </p:grpSpPr>
          <p:sp>
            <p:nvSpPr>
              <p:cNvPr id="20498" name="Line 10"/>
              <p:cNvSpPr>
                <a:spLocks noChangeShapeType="1"/>
              </p:cNvSpPr>
              <p:nvPr/>
            </p:nvSpPr>
            <p:spPr bwMode="auto">
              <a:xfrm flipV="1">
                <a:off x="1440" y="2400"/>
                <a:ext cx="48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99" name="Line 11"/>
              <p:cNvSpPr>
                <a:spLocks noChangeShapeType="1"/>
              </p:cNvSpPr>
              <p:nvPr/>
            </p:nvSpPr>
            <p:spPr bwMode="auto">
              <a:xfrm flipH="1">
                <a:off x="1440" y="2400"/>
                <a:ext cx="480" cy="38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00" name="Line 12"/>
              <p:cNvSpPr>
                <a:spLocks noChangeShapeType="1"/>
              </p:cNvSpPr>
              <p:nvPr/>
            </p:nvSpPr>
            <p:spPr bwMode="auto">
              <a:xfrm flipH="1" flipV="1">
                <a:off x="1104" y="2448"/>
                <a:ext cx="336" cy="1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01" name="Line 13"/>
              <p:cNvSpPr>
                <a:spLocks noChangeShapeType="1"/>
              </p:cNvSpPr>
              <p:nvPr/>
            </p:nvSpPr>
            <p:spPr bwMode="auto">
              <a:xfrm flipH="1" flipV="1">
                <a:off x="1104" y="2448"/>
                <a:ext cx="336" cy="3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492" name="Group 15"/>
            <p:cNvGrpSpPr>
              <a:grpSpLocks/>
            </p:cNvGrpSpPr>
            <p:nvPr/>
          </p:nvGrpSpPr>
          <p:grpSpPr bwMode="auto">
            <a:xfrm rot="10800000">
              <a:off x="4272" y="2352"/>
              <a:ext cx="816" cy="384"/>
              <a:chOff x="1104" y="2400"/>
              <a:chExt cx="816" cy="384"/>
            </a:xfrm>
          </p:grpSpPr>
          <p:sp>
            <p:nvSpPr>
              <p:cNvPr id="20494" name="Line 16"/>
              <p:cNvSpPr>
                <a:spLocks noChangeShapeType="1"/>
              </p:cNvSpPr>
              <p:nvPr/>
            </p:nvSpPr>
            <p:spPr bwMode="auto">
              <a:xfrm flipV="1">
                <a:off x="1440" y="2400"/>
                <a:ext cx="48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95" name="Line 17"/>
              <p:cNvSpPr>
                <a:spLocks noChangeShapeType="1"/>
              </p:cNvSpPr>
              <p:nvPr/>
            </p:nvSpPr>
            <p:spPr bwMode="auto">
              <a:xfrm flipH="1">
                <a:off x="1440" y="2400"/>
                <a:ext cx="480" cy="38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96" name="Line 18"/>
              <p:cNvSpPr>
                <a:spLocks noChangeShapeType="1"/>
              </p:cNvSpPr>
              <p:nvPr/>
            </p:nvSpPr>
            <p:spPr bwMode="auto">
              <a:xfrm flipH="1" flipV="1">
                <a:off x="1104" y="2448"/>
                <a:ext cx="336" cy="1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97" name="Line 19"/>
              <p:cNvSpPr>
                <a:spLocks noChangeShapeType="1"/>
              </p:cNvSpPr>
              <p:nvPr/>
            </p:nvSpPr>
            <p:spPr bwMode="auto">
              <a:xfrm flipH="1" flipV="1">
                <a:off x="1104" y="2448"/>
                <a:ext cx="336" cy="3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493" name="Text Box 26"/>
            <p:cNvSpPr txBox="1">
              <a:spLocks noChangeArrowheads="1"/>
            </p:cNvSpPr>
            <p:nvPr/>
          </p:nvSpPr>
          <p:spPr bwMode="auto">
            <a:xfrm>
              <a:off x="4411" y="2394"/>
              <a:ext cx="2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>
                  <a:sym typeface="Wingdings" pitchFamily="2" charset="2"/>
                </a:rPr>
                <a:t></a:t>
              </a:r>
            </a:p>
          </p:txBody>
        </p:sp>
      </p:grpSp>
      <p:grpSp>
        <p:nvGrpSpPr>
          <p:cNvPr id="20485" name="Group 45"/>
          <p:cNvGrpSpPr>
            <a:grpSpLocks/>
          </p:cNvGrpSpPr>
          <p:nvPr/>
        </p:nvGrpSpPr>
        <p:grpSpPr bwMode="auto">
          <a:xfrm>
            <a:off x="1524000" y="3124200"/>
            <a:ext cx="1295400" cy="609600"/>
            <a:chOff x="1104" y="2400"/>
            <a:chExt cx="816" cy="384"/>
          </a:xfrm>
        </p:grpSpPr>
        <p:sp>
          <p:nvSpPr>
            <p:cNvPr id="20487" name="Line 46"/>
            <p:cNvSpPr>
              <a:spLocks noChangeShapeType="1"/>
            </p:cNvSpPr>
            <p:nvPr/>
          </p:nvSpPr>
          <p:spPr bwMode="auto">
            <a:xfrm flipV="1">
              <a:off x="1440" y="2400"/>
              <a:ext cx="48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88" name="Line 47"/>
            <p:cNvSpPr>
              <a:spLocks noChangeShapeType="1"/>
            </p:cNvSpPr>
            <p:nvPr/>
          </p:nvSpPr>
          <p:spPr bwMode="auto">
            <a:xfrm flipH="1">
              <a:off x="1440" y="2400"/>
              <a:ext cx="480" cy="38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89" name="Line 48"/>
            <p:cNvSpPr>
              <a:spLocks noChangeShapeType="1"/>
            </p:cNvSpPr>
            <p:nvPr/>
          </p:nvSpPr>
          <p:spPr bwMode="auto">
            <a:xfrm flipH="1" flipV="1">
              <a:off x="1104" y="2448"/>
              <a:ext cx="336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0" name="Line 49"/>
            <p:cNvSpPr>
              <a:spLocks noChangeShapeType="1"/>
            </p:cNvSpPr>
            <p:nvPr/>
          </p:nvSpPr>
          <p:spPr bwMode="auto">
            <a:xfrm flipH="1" flipV="1">
              <a:off x="1104" y="2448"/>
              <a:ext cx="336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171" name="Text Box 51"/>
          <p:cNvSpPr txBox="1">
            <a:spLocks noChangeArrowheads="1"/>
          </p:cNvSpPr>
          <p:nvPr/>
        </p:nvSpPr>
        <p:spPr bwMode="auto">
          <a:xfrm>
            <a:off x="838200" y="4495800"/>
            <a:ext cx="8001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Step 1 </a:t>
            </a:r>
            <a:r>
              <a:rPr lang="en-US" altLang="en-US"/>
              <a:t>Rotate the figure 180° about the midpoint of one side.</a:t>
            </a:r>
            <a:endParaRPr lang="en-US" altLang="en-US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33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3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3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81000" y="852488"/>
            <a:ext cx="8229600" cy="55626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3333CC"/>
                </a:solidFill>
              </a:rPr>
              <a:t>Warm Up</a:t>
            </a:r>
            <a:endParaRPr lang="en-US" altLang="en-US" sz="2800" b="1" dirty="0"/>
          </a:p>
          <a:p>
            <a:pPr eaLnBrk="1" hangingPunct="1"/>
            <a:endParaRPr lang="en-US" altLang="en-US" sz="1000" b="1" dirty="0"/>
          </a:p>
          <a:p>
            <a:pPr eaLnBrk="1" hangingPunct="1"/>
            <a:r>
              <a:rPr lang="en-US" altLang="en-US" b="1" dirty="0"/>
              <a:t>Find the sum of the interior angle measures of each polygon.</a:t>
            </a:r>
            <a:r>
              <a:rPr lang="en-US" altLang="en-US" dirty="0">
                <a:solidFill>
                  <a:srgbClr val="FF0000"/>
                </a:solidFill>
              </a:rPr>
              <a:t>	</a:t>
            </a:r>
          </a:p>
          <a:p>
            <a:pPr eaLnBrk="1" hangingPunct="1"/>
            <a:endParaRPr lang="en-US" altLang="en-US" dirty="0">
              <a:solidFill>
                <a:srgbClr val="FF0000"/>
              </a:solidFill>
            </a:endParaRPr>
          </a:p>
          <a:p>
            <a:pPr eaLnBrk="1" hangingPunct="1"/>
            <a:r>
              <a:rPr lang="en-US" altLang="en-US" sz="2800" dirty="0"/>
              <a:t>	</a:t>
            </a:r>
          </a:p>
        </p:txBody>
      </p:sp>
      <p:sp>
        <p:nvSpPr>
          <p:cNvPr id="3075" name="Text Box 48"/>
          <p:cNvSpPr txBox="1">
            <a:spLocks noChangeArrowheads="1"/>
          </p:cNvSpPr>
          <p:nvPr/>
        </p:nvSpPr>
        <p:spPr bwMode="auto">
          <a:xfrm>
            <a:off x="406400" y="2362200"/>
            <a:ext cx="2552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 dirty="0"/>
              <a:t>1. </a:t>
            </a:r>
            <a:r>
              <a:rPr lang="en-US" altLang="en-US" dirty="0"/>
              <a:t>quadrilateral</a:t>
            </a:r>
            <a:endParaRPr lang="en-US" altLang="en-US" b="1" dirty="0"/>
          </a:p>
        </p:txBody>
      </p:sp>
      <p:sp>
        <p:nvSpPr>
          <p:cNvPr id="3076" name="Text Box 49"/>
          <p:cNvSpPr txBox="1">
            <a:spLocks noChangeArrowheads="1"/>
          </p:cNvSpPr>
          <p:nvPr/>
        </p:nvSpPr>
        <p:spPr bwMode="auto">
          <a:xfrm>
            <a:off x="407988" y="2895600"/>
            <a:ext cx="18335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 dirty="0"/>
              <a:t>2. </a:t>
            </a:r>
            <a:r>
              <a:rPr lang="en-US" altLang="en-US" dirty="0"/>
              <a:t>octagon</a:t>
            </a:r>
            <a:endParaRPr lang="en-US" altLang="en-US" b="1" dirty="0"/>
          </a:p>
        </p:txBody>
      </p:sp>
      <p:sp>
        <p:nvSpPr>
          <p:cNvPr id="3077" name="Text Box 51"/>
          <p:cNvSpPr txBox="1">
            <a:spLocks noChangeArrowheads="1"/>
          </p:cNvSpPr>
          <p:nvPr/>
        </p:nvSpPr>
        <p:spPr bwMode="auto">
          <a:xfrm>
            <a:off x="381000" y="3444875"/>
            <a:ext cx="81692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Find the interior angle measure of each regular polygon.</a:t>
            </a:r>
          </a:p>
        </p:txBody>
      </p:sp>
      <p:sp>
        <p:nvSpPr>
          <p:cNvPr id="3078" name="Text Box 52"/>
          <p:cNvSpPr txBox="1">
            <a:spLocks noChangeArrowheads="1"/>
          </p:cNvSpPr>
          <p:nvPr/>
        </p:nvSpPr>
        <p:spPr bwMode="auto">
          <a:xfrm>
            <a:off x="381000" y="4343400"/>
            <a:ext cx="16525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 dirty="0"/>
              <a:t>3. </a:t>
            </a:r>
            <a:r>
              <a:rPr lang="en-US" altLang="en-US" dirty="0"/>
              <a:t>square</a:t>
            </a:r>
            <a:endParaRPr lang="en-US" altLang="en-US" b="1" dirty="0"/>
          </a:p>
        </p:txBody>
      </p:sp>
      <p:sp>
        <p:nvSpPr>
          <p:cNvPr id="3079" name="Text Box 53"/>
          <p:cNvSpPr txBox="1">
            <a:spLocks noChangeArrowheads="1"/>
          </p:cNvSpPr>
          <p:nvPr/>
        </p:nvSpPr>
        <p:spPr bwMode="auto">
          <a:xfrm>
            <a:off x="381000" y="4865688"/>
            <a:ext cx="2054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4. </a:t>
            </a:r>
            <a:r>
              <a:rPr lang="en-US" altLang="en-US"/>
              <a:t>pentagon</a:t>
            </a:r>
            <a:endParaRPr lang="en-US" altLang="en-US" b="1"/>
          </a:p>
        </p:txBody>
      </p:sp>
      <p:sp>
        <p:nvSpPr>
          <p:cNvPr id="3080" name="Text Box 54"/>
          <p:cNvSpPr txBox="1">
            <a:spLocks noChangeArrowheads="1"/>
          </p:cNvSpPr>
          <p:nvPr/>
        </p:nvSpPr>
        <p:spPr bwMode="auto">
          <a:xfrm>
            <a:off x="381000" y="5399088"/>
            <a:ext cx="1924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5. </a:t>
            </a:r>
            <a:r>
              <a:rPr lang="en-US" altLang="en-US"/>
              <a:t>hexagon</a:t>
            </a:r>
            <a:endParaRPr lang="en-US" altLang="en-US" b="1"/>
          </a:p>
        </p:txBody>
      </p:sp>
      <p:sp>
        <p:nvSpPr>
          <p:cNvPr id="3081" name="Text Box 55"/>
          <p:cNvSpPr txBox="1">
            <a:spLocks noChangeArrowheads="1"/>
          </p:cNvSpPr>
          <p:nvPr/>
        </p:nvSpPr>
        <p:spPr bwMode="auto">
          <a:xfrm>
            <a:off x="381000" y="5927725"/>
            <a:ext cx="1833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6. </a:t>
            </a:r>
            <a:r>
              <a:rPr lang="en-US" altLang="en-US"/>
              <a:t>octagon</a:t>
            </a:r>
            <a:endParaRPr lang="en-US" altLang="en-US" b="1"/>
          </a:p>
        </p:txBody>
      </p:sp>
      <p:sp>
        <p:nvSpPr>
          <p:cNvPr id="7224" name="Text Box 56"/>
          <p:cNvSpPr txBox="1">
            <a:spLocks noChangeArrowheads="1"/>
          </p:cNvSpPr>
          <p:nvPr/>
        </p:nvSpPr>
        <p:spPr bwMode="auto">
          <a:xfrm>
            <a:off x="1981200" y="4338638"/>
            <a:ext cx="73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90°</a:t>
            </a:r>
          </a:p>
        </p:txBody>
      </p:sp>
      <p:sp>
        <p:nvSpPr>
          <p:cNvPr id="7225" name="Text Box 57"/>
          <p:cNvSpPr txBox="1">
            <a:spLocks noChangeArrowheads="1"/>
          </p:cNvSpPr>
          <p:nvPr/>
        </p:nvSpPr>
        <p:spPr bwMode="auto">
          <a:xfrm>
            <a:off x="2346325" y="4876800"/>
            <a:ext cx="930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108°</a:t>
            </a:r>
          </a:p>
        </p:txBody>
      </p:sp>
      <p:sp>
        <p:nvSpPr>
          <p:cNvPr id="7226" name="Text Box 58"/>
          <p:cNvSpPr txBox="1">
            <a:spLocks noChangeArrowheads="1"/>
          </p:cNvSpPr>
          <p:nvPr/>
        </p:nvSpPr>
        <p:spPr bwMode="auto">
          <a:xfrm>
            <a:off x="2208213" y="5410200"/>
            <a:ext cx="930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120°</a:t>
            </a:r>
          </a:p>
        </p:txBody>
      </p:sp>
      <p:sp>
        <p:nvSpPr>
          <p:cNvPr id="7227" name="Text Box 59"/>
          <p:cNvSpPr txBox="1">
            <a:spLocks noChangeArrowheads="1"/>
          </p:cNvSpPr>
          <p:nvPr/>
        </p:nvSpPr>
        <p:spPr bwMode="auto">
          <a:xfrm>
            <a:off x="2133600" y="5929313"/>
            <a:ext cx="930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135°</a:t>
            </a:r>
          </a:p>
        </p:txBody>
      </p:sp>
      <p:sp>
        <p:nvSpPr>
          <p:cNvPr id="7229" name="Text Box 61"/>
          <p:cNvSpPr txBox="1">
            <a:spLocks noChangeArrowheads="1"/>
          </p:cNvSpPr>
          <p:nvPr/>
        </p:nvSpPr>
        <p:spPr bwMode="auto">
          <a:xfrm>
            <a:off x="2895600" y="2362200"/>
            <a:ext cx="930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360°</a:t>
            </a:r>
          </a:p>
        </p:txBody>
      </p:sp>
      <p:sp>
        <p:nvSpPr>
          <p:cNvPr id="7230" name="Text Box 62"/>
          <p:cNvSpPr txBox="1">
            <a:spLocks noChangeArrowheads="1"/>
          </p:cNvSpPr>
          <p:nvPr/>
        </p:nvSpPr>
        <p:spPr bwMode="auto">
          <a:xfrm>
            <a:off x="2228850" y="2895600"/>
            <a:ext cx="1123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1080°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7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24" grpId="0"/>
      <p:bldP spid="7225" grpId="0"/>
      <p:bldP spid="7226" grpId="0"/>
      <p:bldP spid="7227" grpId="0"/>
      <p:bldP spid="7229" grpId="0"/>
      <p:bldP spid="723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2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grpSp>
        <p:nvGrpSpPr>
          <p:cNvPr id="143376" name="Group 16"/>
          <p:cNvGrpSpPr>
            <a:grpSpLocks/>
          </p:cNvGrpSpPr>
          <p:nvPr/>
        </p:nvGrpSpPr>
        <p:grpSpPr bwMode="auto">
          <a:xfrm rot="254183">
            <a:off x="2667000" y="3276600"/>
            <a:ext cx="3124200" cy="685800"/>
            <a:chOff x="3120" y="3360"/>
            <a:chExt cx="1968" cy="432"/>
          </a:xfrm>
        </p:grpSpPr>
        <p:grpSp>
          <p:nvGrpSpPr>
            <p:cNvPr id="21509" name="Group 17"/>
            <p:cNvGrpSpPr>
              <a:grpSpLocks/>
            </p:cNvGrpSpPr>
            <p:nvPr/>
          </p:nvGrpSpPr>
          <p:grpSpPr bwMode="auto">
            <a:xfrm>
              <a:off x="3120" y="3408"/>
              <a:ext cx="816" cy="384"/>
              <a:chOff x="1104" y="2400"/>
              <a:chExt cx="816" cy="384"/>
            </a:xfrm>
          </p:grpSpPr>
          <p:sp>
            <p:nvSpPr>
              <p:cNvPr id="21525" name="Line 18"/>
              <p:cNvSpPr>
                <a:spLocks noChangeShapeType="1"/>
              </p:cNvSpPr>
              <p:nvPr/>
            </p:nvSpPr>
            <p:spPr bwMode="auto">
              <a:xfrm flipV="1">
                <a:off x="1440" y="2400"/>
                <a:ext cx="48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26" name="Line 19"/>
              <p:cNvSpPr>
                <a:spLocks noChangeShapeType="1"/>
              </p:cNvSpPr>
              <p:nvPr/>
            </p:nvSpPr>
            <p:spPr bwMode="auto">
              <a:xfrm flipH="1">
                <a:off x="1440" y="2400"/>
                <a:ext cx="480" cy="38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27" name="Line 20"/>
              <p:cNvSpPr>
                <a:spLocks noChangeShapeType="1"/>
              </p:cNvSpPr>
              <p:nvPr/>
            </p:nvSpPr>
            <p:spPr bwMode="auto">
              <a:xfrm flipH="1" flipV="1">
                <a:off x="1104" y="2448"/>
                <a:ext cx="336" cy="1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28" name="Line 21"/>
              <p:cNvSpPr>
                <a:spLocks noChangeShapeType="1"/>
              </p:cNvSpPr>
              <p:nvPr/>
            </p:nvSpPr>
            <p:spPr bwMode="auto">
              <a:xfrm flipH="1" flipV="1">
                <a:off x="1104" y="2448"/>
                <a:ext cx="336" cy="3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1510" name="Group 22"/>
            <p:cNvGrpSpPr>
              <a:grpSpLocks/>
            </p:cNvGrpSpPr>
            <p:nvPr/>
          </p:nvGrpSpPr>
          <p:grpSpPr bwMode="auto">
            <a:xfrm rot="10800000">
              <a:off x="3453" y="3408"/>
              <a:ext cx="816" cy="384"/>
              <a:chOff x="1104" y="2400"/>
              <a:chExt cx="816" cy="384"/>
            </a:xfrm>
          </p:grpSpPr>
          <p:sp>
            <p:nvSpPr>
              <p:cNvPr id="21521" name="Line 23"/>
              <p:cNvSpPr>
                <a:spLocks noChangeShapeType="1"/>
              </p:cNvSpPr>
              <p:nvPr/>
            </p:nvSpPr>
            <p:spPr bwMode="auto">
              <a:xfrm flipV="1">
                <a:off x="1440" y="2400"/>
                <a:ext cx="48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22" name="Line 24"/>
              <p:cNvSpPr>
                <a:spLocks noChangeShapeType="1"/>
              </p:cNvSpPr>
              <p:nvPr/>
            </p:nvSpPr>
            <p:spPr bwMode="auto">
              <a:xfrm flipH="1">
                <a:off x="1440" y="2400"/>
                <a:ext cx="480" cy="38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23" name="Line 25"/>
              <p:cNvSpPr>
                <a:spLocks noChangeShapeType="1"/>
              </p:cNvSpPr>
              <p:nvPr/>
            </p:nvSpPr>
            <p:spPr bwMode="auto">
              <a:xfrm flipH="1" flipV="1">
                <a:off x="1104" y="2448"/>
                <a:ext cx="336" cy="1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24" name="Line 26"/>
              <p:cNvSpPr>
                <a:spLocks noChangeShapeType="1"/>
              </p:cNvSpPr>
              <p:nvPr/>
            </p:nvSpPr>
            <p:spPr bwMode="auto">
              <a:xfrm flipH="1" flipV="1">
                <a:off x="1104" y="2448"/>
                <a:ext cx="336" cy="3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1511" name="Group 27"/>
            <p:cNvGrpSpPr>
              <a:grpSpLocks/>
            </p:cNvGrpSpPr>
            <p:nvPr/>
          </p:nvGrpSpPr>
          <p:grpSpPr bwMode="auto">
            <a:xfrm>
              <a:off x="3936" y="3360"/>
              <a:ext cx="816" cy="384"/>
              <a:chOff x="1104" y="2400"/>
              <a:chExt cx="816" cy="384"/>
            </a:xfrm>
          </p:grpSpPr>
          <p:sp>
            <p:nvSpPr>
              <p:cNvPr id="21517" name="Line 28"/>
              <p:cNvSpPr>
                <a:spLocks noChangeShapeType="1"/>
              </p:cNvSpPr>
              <p:nvPr/>
            </p:nvSpPr>
            <p:spPr bwMode="auto">
              <a:xfrm flipV="1">
                <a:off x="1440" y="2400"/>
                <a:ext cx="48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18" name="Line 29"/>
              <p:cNvSpPr>
                <a:spLocks noChangeShapeType="1"/>
              </p:cNvSpPr>
              <p:nvPr/>
            </p:nvSpPr>
            <p:spPr bwMode="auto">
              <a:xfrm flipH="1">
                <a:off x="1440" y="2400"/>
                <a:ext cx="480" cy="38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19" name="Line 30"/>
              <p:cNvSpPr>
                <a:spLocks noChangeShapeType="1"/>
              </p:cNvSpPr>
              <p:nvPr/>
            </p:nvSpPr>
            <p:spPr bwMode="auto">
              <a:xfrm flipH="1" flipV="1">
                <a:off x="1104" y="2448"/>
                <a:ext cx="336" cy="1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20" name="Line 31"/>
              <p:cNvSpPr>
                <a:spLocks noChangeShapeType="1"/>
              </p:cNvSpPr>
              <p:nvPr/>
            </p:nvSpPr>
            <p:spPr bwMode="auto">
              <a:xfrm flipH="1" flipV="1">
                <a:off x="1104" y="2448"/>
                <a:ext cx="336" cy="3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1512" name="Group 32"/>
            <p:cNvGrpSpPr>
              <a:grpSpLocks/>
            </p:cNvGrpSpPr>
            <p:nvPr/>
          </p:nvGrpSpPr>
          <p:grpSpPr bwMode="auto">
            <a:xfrm rot="10800000">
              <a:off x="4272" y="3360"/>
              <a:ext cx="816" cy="384"/>
              <a:chOff x="1104" y="2400"/>
              <a:chExt cx="816" cy="384"/>
            </a:xfrm>
          </p:grpSpPr>
          <p:sp>
            <p:nvSpPr>
              <p:cNvPr id="21513" name="Line 33"/>
              <p:cNvSpPr>
                <a:spLocks noChangeShapeType="1"/>
              </p:cNvSpPr>
              <p:nvPr/>
            </p:nvSpPr>
            <p:spPr bwMode="auto">
              <a:xfrm flipV="1">
                <a:off x="1440" y="2400"/>
                <a:ext cx="48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14" name="Line 34"/>
              <p:cNvSpPr>
                <a:spLocks noChangeShapeType="1"/>
              </p:cNvSpPr>
              <p:nvPr/>
            </p:nvSpPr>
            <p:spPr bwMode="auto">
              <a:xfrm flipH="1">
                <a:off x="1440" y="2400"/>
                <a:ext cx="480" cy="38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15" name="Line 35"/>
              <p:cNvSpPr>
                <a:spLocks noChangeShapeType="1"/>
              </p:cNvSpPr>
              <p:nvPr/>
            </p:nvSpPr>
            <p:spPr bwMode="auto">
              <a:xfrm flipH="1" flipV="1">
                <a:off x="1104" y="2448"/>
                <a:ext cx="336" cy="1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16" name="Line 36"/>
              <p:cNvSpPr>
                <a:spLocks noChangeShapeType="1"/>
              </p:cNvSpPr>
              <p:nvPr/>
            </p:nvSpPr>
            <p:spPr bwMode="auto">
              <a:xfrm flipH="1" flipV="1">
                <a:off x="1104" y="2448"/>
                <a:ext cx="336" cy="3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1508" name="Text Box 42"/>
          <p:cNvSpPr txBox="1">
            <a:spLocks noChangeArrowheads="1"/>
          </p:cNvSpPr>
          <p:nvPr/>
        </p:nvSpPr>
        <p:spPr bwMode="auto">
          <a:xfrm>
            <a:off x="838200" y="1981200"/>
            <a:ext cx="7924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Step 2 </a:t>
            </a:r>
            <a:r>
              <a:rPr lang="en-US" altLang="en-US"/>
              <a:t>Translate the resulting pair of figures to make a row of figures.</a:t>
            </a:r>
            <a:endParaRPr lang="en-US" altLang="en-US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3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33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3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4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2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2531" name="Text Box 11"/>
          <p:cNvSpPr txBox="1">
            <a:spLocks noChangeArrowheads="1"/>
          </p:cNvSpPr>
          <p:nvPr/>
        </p:nvSpPr>
        <p:spPr bwMode="auto">
          <a:xfrm>
            <a:off x="838200" y="1676400"/>
            <a:ext cx="7924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Step 3 </a:t>
            </a:r>
            <a:r>
              <a:rPr lang="en-US" altLang="en-US"/>
              <a:t>Translate the row of quadrilaterals to make a tessellation.</a:t>
            </a:r>
            <a:endParaRPr lang="en-US" altLang="en-US" b="1"/>
          </a:p>
        </p:txBody>
      </p:sp>
      <p:grpSp>
        <p:nvGrpSpPr>
          <p:cNvPr id="134219" name="Group 75"/>
          <p:cNvGrpSpPr>
            <a:grpSpLocks/>
          </p:cNvGrpSpPr>
          <p:nvPr/>
        </p:nvGrpSpPr>
        <p:grpSpPr bwMode="auto">
          <a:xfrm>
            <a:off x="2743200" y="2971800"/>
            <a:ext cx="3124200" cy="1300163"/>
            <a:chOff x="3744" y="3021"/>
            <a:chExt cx="1968" cy="819"/>
          </a:xfrm>
        </p:grpSpPr>
        <p:grpSp>
          <p:nvGrpSpPr>
            <p:cNvPr id="22533" name="Group 12"/>
            <p:cNvGrpSpPr>
              <a:grpSpLocks/>
            </p:cNvGrpSpPr>
            <p:nvPr/>
          </p:nvGrpSpPr>
          <p:grpSpPr bwMode="auto">
            <a:xfrm rot="254183">
              <a:off x="3744" y="3216"/>
              <a:ext cx="1968" cy="432"/>
              <a:chOff x="3120" y="3360"/>
              <a:chExt cx="1968" cy="432"/>
            </a:xfrm>
          </p:grpSpPr>
          <p:grpSp>
            <p:nvGrpSpPr>
              <p:cNvPr id="22576" name="Group 13"/>
              <p:cNvGrpSpPr>
                <a:grpSpLocks/>
              </p:cNvGrpSpPr>
              <p:nvPr/>
            </p:nvGrpSpPr>
            <p:grpSpPr bwMode="auto">
              <a:xfrm>
                <a:off x="3120" y="3408"/>
                <a:ext cx="816" cy="384"/>
                <a:chOff x="1104" y="2400"/>
                <a:chExt cx="816" cy="384"/>
              </a:xfrm>
            </p:grpSpPr>
            <p:sp>
              <p:nvSpPr>
                <p:cNvPr id="22592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1440" y="2400"/>
                  <a:ext cx="480" cy="19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593" name="Line 15"/>
                <p:cNvSpPr>
                  <a:spLocks noChangeShapeType="1"/>
                </p:cNvSpPr>
                <p:nvPr/>
              </p:nvSpPr>
              <p:spPr bwMode="auto">
                <a:xfrm flipH="1">
                  <a:off x="1440" y="2400"/>
                  <a:ext cx="480" cy="38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594" name="Line 16"/>
                <p:cNvSpPr>
                  <a:spLocks noChangeShapeType="1"/>
                </p:cNvSpPr>
                <p:nvPr/>
              </p:nvSpPr>
              <p:spPr bwMode="auto">
                <a:xfrm flipH="1" flipV="1">
                  <a:off x="1104" y="2448"/>
                  <a:ext cx="336" cy="14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595" name="Line 17"/>
                <p:cNvSpPr>
                  <a:spLocks noChangeShapeType="1"/>
                </p:cNvSpPr>
                <p:nvPr/>
              </p:nvSpPr>
              <p:spPr bwMode="auto">
                <a:xfrm flipH="1" flipV="1">
                  <a:off x="1104" y="2448"/>
                  <a:ext cx="336" cy="33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2577" name="Group 18"/>
              <p:cNvGrpSpPr>
                <a:grpSpLocks/>
              </p:cNvGrpSpPr>
              <p:nvPr/>
            </p:nvGrpSpPr>
            <p:grpSpPr bwMode="auto">
              <a:xfrm rot="10800000">
                <a:off x="3453" y="3408"/>
                <a:ext cx="816" cy="384"/>
                <a:chOff x="1104" y="2400"/>
                <a:chExt cx="816" cy="384"/>
              </a:xfrm>
            </p:grpSpPr>
            <p:sp>
              <p:nvSpPr>
                <p:cNvPr id="22588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1440" y="2400"/>
                  <a:ext cx="480" cy="19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589" name="Line 20"/>
                <p:cNvSpPr>
                  <a:spLocks noChangeShapeType="1"/>
                </p:cNvSpPr>
                <p:nvPr/>
              </p:nvSpPr>
              <p:spPr bwMode="auto">
                <a:xfrm flipH="1">
                  <a:off x="1440" y="2400"/>
                  <a:ext cx="480" cy="38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590" name="Line 21"/>
                <p:cNvSpPr>
                  <a:spLocks noChangeShapeType="1"/>
                </p:cNvSpPr>
                <p:nvPr/>
              </p:nvSpPr>
              <p:spPr bwMode="auto">
                <a:xfrm flipH="1" flipV="1">
                  <a:off x="1104" y="2448"/>
                  <a:ext cx="336" cy="14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591" name="Line 22"/>
                <p:cNvSpPr>
                  <a:spLocks noChangeShapeType="1"/>
                </p:cNvSpPr>
                <p:nvPr/>
              </p:nvSpPr>
              <p:spPr bwMode="auto">
                <a:xfrm flipH="1" flipV="1">
                  <a:off x="1104" y="2448"/>
                  <a:ext cx="336" cy="33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2578" name="Group 23"/>
              <p:cNvGrpSpPr>
                <a:grpSpLocks/>
              </p:cNvGrpSpPr>
              <p:nvPr/>
            </p:nvGrpSpPr>
            <p:grpSpPr bwMode="auto">
              <a:xfrm>
                <a:off x="3936" y="3360"/>
                <a:ext cx="816" cy="384"/>
                <a:chOff x="1104" y="2400"/>
                <a:chExt cx="816" cy="384"/>
              </a:xfrm>
            </p:grpSpPr>
            <p:sp>
              <p:nvSpPr>
                <p:cNvPr id="22584" name="Line 24"/>
                <p:cNvSpPr>
                  <a:spLocks noChangeShapeType="1"/>
                </p:cNvSpPr>
                <p:nvPr/>
              </p:nvSpPr>
              <p:spPr bwMode="auto">
                <a:xfrm flipV="1">
                  <a:off x="1440" y="2400"/>
                  <a:ext cx="480" cy="19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585" name="Line 25"/>
                <p:cNvSpPr>
                  <a:spLocks noChangeShapeType="1"/>
                </p:cNvSpPr>
                <p:nvPr/>
              </p:nvSpPr>
              <p:spPr bwMode="auto">
                <a:xfrm flipH="1">
                  <a:off x="1440" y="2400"/>
                  <a:ext cx="480" cy="38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586" name="Line 26"/>
                <p:cNvSpPr>
                  <a:spLocks noChangeShapeType="1"/>
                </p:cNvSpPr>
                <p:nvPr/>
              </p:nvSpPr>
              <p:spPr bwMode="auto">
                <a:xfrm flipH="1" flipV="1">
                  <a:off x="1104" y="2448"/>
                  <a:ext cx="336" cy="14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587" name="Line 27"/>
                <p:cNvSpPr>
                  <a:spLocks noChangeShapeType="1"/>
                </p:cNvSpPr>
                <p:nvPr/>
              </p:nvSpPr>
              <p:spPr bwMode="auto">
                <a:xfrm flipH="1" flipV="1">
                  <a:off x="1104" y="2448"/>
                  <a:ext cx="336" cy="33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2579" name="Group 28"/>
              <p:cNvGrpSpPr>
                <a:grpSpLocks/>
              </p:cNvGrpSpPr>
              <p:nvPr/>
            </p:nvGrpSpPr>
            <p:grpSpPr bwMode="auto">
              <a:xfrm rot="10800000">
                <a:off x="4272" y="3360"/>
                <a:ext cx="816" cy="384"/>
                <a:chOff x="1104" y="2400"/>
                <a:chExt cx="816" cy="384"/>
              </a:xfrm>
            </p:grpSpPr>
            <p:sp>
              <p:nvSpPr>
                <p:cNvPr id="22580" name="Line 29"/>
                <p:cNvSpPr>
                  <a:spLocks noChangeShapeType="1"/>
                </p:cNvSpPr>
                <p:nvPr/>
              </p:nvSpPr>
              <p:spPr bwMode="auto">
                <a:xfrm flipV="1">
                  <a:off x="1440" y="2400"/>
                  <a:ext cx="480" cy="19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581" name="Line 30"/>
                <p:cNvSpPr>
                  <a:spLocks noChangeShapeType="1"/>
                </p:cNvSpPr>
                <p:nvPr/>
              </p:nvSpPr>
              <p:spPr bwMode="auto">
                <a:xfrm flipH="1">
                  <a:off x="1440" y="2400"/>
                  <a:ext cx="480" cy="38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582" name="Line 31"/>
                <p:cNvSpPr>
                  <a:spLocks noChangeShapeType="1"/>
                </p:cNvSpPr>
                <p:nvPr/>
              </p:nvSpPr>
              <p:spPr bwMode="auto">
                <a:xfrm flipH="1" flipV="1">
                  <a:off x="1104" y="2448"/>
                  <a:ext cx="336" cy="14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583" name="Line 32"/>
                <p:cNvSpPr>
                  <a:spLocks noChangeShapeType="1"/>
                </p:cNvSpPr>
                <p:nvPr/>
              </p:nvSpPr>
              <p:spPr bwMode="auto">
                <a:xfrm flipH="1" flipV="1">
                  <a:off x="1104" y="2448"/>
                  <a:ext cx="336" cy="33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22534" name="Group 33"/>
            <p:cNvGrpSpPr>
              <a:grpSpLocks/>
            </p:cNvGrpSpPr>
            <p:nvPr/>
          </p:nvGrpSpPr>
          <p:grpSpPr bwMode="auto">
            <a:xfrm rot="254183">
              <a:off x="3744" y="3021"/>
              <a:ext cx="1968" cy="432"/>
              <a:chOff x="3120" y="3360"/>
              <a:chExt cx="1968" cy="432"/>
            </a:xfrm>
          </p:grpSpPr>
          <p:grpSp>
            <p:nvGrpSpPr>
              <p:cNvPr id="22556" name="Group 34"/>
              <p:cNvGrpSpPr>
                <a:grpSpLocks/>
              </p:cNvGrpSpPr>
              <p:nvPr/>
            </p:nvGrpSpPr>
            <p:grpSpPr bwMode="auto">
              <a:xfrm>
                <a:off x="3120" y="3408"/>
                <a:ext cx="816" cy="384"/>
                <a:chOff x="1104" y="2400"/>
                <a:chExt cx="816" cy="384"/>
              </a:xfrm>
            </p:grpSpPr>
            <p:sp>
              <p:nvSpPr>
                <p:cNvPr id="22572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1440" y="2400"/>
                  <a:ext cx="480" cy="19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573" name="Line 36"/>
                <p:cNvSpPr>
                  <a:spLocks noChangeShapeType="1"/>
                </p:cNvSpPr>
                <p:nvPr/>
              </p:nvSpPr>
              <p:spPr bwMode="auto">
                <a:xfrm flipH="1">
                  <a:off x="1440" y="2400"/>
                  <a:ext cx="480" cy="38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574" name="Line 37"/>
                <p:cNvSpPr>
                  <a:spLocks noChangeShapeType="1"/>
                </p:cNvSpPr>
                <p:nvPr/>
              </p:nvSpPr>
              <p:spPr bwMode="auto">
                <a:xfrm flipH="1" flipV="1">
                  <a:off x="1104" y="2448"/>
                  <a:ext cx="336" cy="14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575" name="Line 38"/>
                <p:cNvSpPr>
                  <a:spLocks noChangeShapeType="1"/>
                </p:cNvSpPr>
                <p:nvPr/>
              </p:nvSpPr>
              <p:spPr bwMode="auto">
                <a:xfrm flipH="1" flipV="1">
                  <a:off x="1104" y="2448"/>
                  <a:ext cx="336" cy="33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2557" name="Group 39"/>
              <p:cNvGrpSpPr>
                <a:grpSpLocks/>
              </p:cNvGrpSpPr>
              <p:nvPr/>
            </p:nvGrpSpPr>
            <p:grpSpPr bwMode="auto">
              <a:xfrm rot="10800000">
                <a:off x="3453" y="3408"/>
                <a:ext cx="816" cy="384"/>
                <a:chOff x="1104" y="2400"/>
                <a:chExt cx="816" cy="384"/>
              </a:xfrm>
            </p:grpSpPr>
            <p:sp>
              <p:nvSpPr>
                <p:cNvPr id="22568" name="Line 40"/>
                <p:cNvSpPr>
                  <a:spLocks noChangeShapeType="1"/>
                </p:cNvSpPr>
                <p:nvPr/>
              </p:nvSpPr>
              <p:spPr bwMode="auto">
                <a:xfrm flipV="1">
                  <a:off x="1440" y="2400"/>
                  <a:ext cx="480" cy="19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569" name="Line 41"/>
                <p:cNvSpPr>
                  <a:spLocks noChangeShapeType="1"/>
                </p:cNvSpPr>
                <p:nvPr/>
              </p:nvSpPr>
              <p:spPr bwMode="auto">
                <a:xfrm flipH="1">
                  <a:off x="1440" y="2400"/>
                  <a:ext cx="480" cy="38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570" name="Line 42"/>
                <p:cNvSpPr>
                  <a:spLocks noChangeShapeType="1"/>
                </p:cNvSpPr>
                <p:nvPr/>
              </p:nvSpPr>
              <p:spPr bwMode="auto">
                <a:xfrm flipH="1" flipV="1">
                  <a:off x="1104" y="2448"/>
                  <a:ext cx="336" cy="14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571" name="Line 43"/>
                <p:cNvSpPr>
                  <a:spLocks noChangeShapeType="1"/>
                </p:cNvSpPr>
                <p:nvPr/>
              </p:nvSpPr>
              <p:spPr bwMode="auto">
                <a:xfrm flipH="1" flipV="1">
                  <a:off x="1104" y="2448"/>
                  <a:ext cx="336" cy="33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2558" name="Group 44"/>
              <p:cNvGrpSpPr>
                <a:grpSpLocks/>
              </p:cNvGrpSpPr>
              <p:nvPr/>
            </p:nvGrpSpPr>
            <p:grpSpPr bwMode="auto">
              <a:xfrm>
                <a:off x="3936" y="3360"/>
                <a:ext cx="816" cy="384"/>
                <a:chOff x="1104" y="2400"/>
                <a:chExt cx="816" cy="384"/>
              </a:xfrm>
            </p:grpSpPr>
            <p:sp>
              <p:nvSpPr>
                <p:cNvPr id="22564" name="Line 45"/>
                <p:cNvSpPr>
                  <a:spLocks noChangeShapeType="1"/>
                </p:cNvSpPr>
                <p:nvPr/>
              </p:nvSpPr>
              <p:spPr bwMode="auto">
                <a:xfrm flipV="1">
                  <a:off x="1440" y="2400"/>
                  <a:ext cx="480" cy="19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565" name="Line 46"/>
                <p:cNvSpPr>
                  <a:spLocks noChangeShapeType="1"/>
                </p:cNvSpPr>
                <p:nvPr/>
              </p:nvSpPr>
              <p:spPr bwMode="auto">
                <a:xfrm flipH="1">
                  <a:off x="1440" y="2400"/>
                  <a:ext cx="480" cy="38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566" name="Line 47"/>
                <p:cNvSpPr>
                  <a:spLocks noChangeShapeType="1"/>
                </p:cNvSpPr>
                <p:nvPr/>
              </p:nvSpPr>
              <p:spPr bwMode="auto">
                <a:xfrm flipH="1" flipV="1">
                  <a:off x="1104" y="2448"/>
                  <a:ext cx="336" cy="14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567" name="Line 48"/>
                <p:cNvSpPr>
                  <a:spLocks noChangeShapeType="1"/>
                </p:cNvSpPr>
                <p:nvPr/>
              </p:nvSpPr>
              <p:spPr bwMode="auto">
                <a:xfrm flipH="1" flipV="1">
                  <a:off x="1104" y="2448"/>
                  <a:ext cx="336" cy="33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2559" name="Group 49"/>
              <p:cNvGrpSpPr>
                <a:grpSpLocks/>
              </p:cNvGrpSpPr>
              <p:nvPr/>
            </p:nvGrpSpPr>
            <p:grpSpPr bwMode="auto">
              <a:xfrm rot="10800000">
                <a:off x="4272" y="3360"/>
                <a:ext cx="816" cy="384"/>
                <a:chOff x="1104" y="2400"/>
                <a:chExt cx="816" cy="384"/>
              </a:xfrm>
            </p:grpSpPr>
            <p:sp>
              <p:nvSpPr>
                <p:cNvPr id="22560" name="Line 50"/>
                <p:cNvSpPr>
                  <a:spLocks noChangeShapeType="1"/>
                </p:cNvSpPr>
                <p:nvPr/>
              </p:nvSpPr>
              <p:spPr bwMode="auto">
                <a:xfrm flipV="1">
                  <a:off x="1440" y="2400"/>
                  <a:ext cx="480" cy="19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561" name="Line 51"/>
                <p:cNvSpPr>
                  <a:spLocks noChangeShapeType="1"/>
                </p:cNvSpPr>
                <p:nvPr/>
              </p:nvSpPr>
              <p:spPr bwMode="auto">
                <a:xfrm flipH="1">
                  <a:off x="1440" y="2400"/>
                  <a:ext cx="480" cy="38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562" name="Line 52"/>
                <p:cNvSpPr>
                  <a:spLocks noChangeShapeType="1"/>
                </p:cNvSpPr>
                <p:nvPr/>
              </p:nvSpPr>
              <p:spPr bwMode="auto">
                <a:xfrm flipH="1" flipV="1">
                  <a:off x="1104" y="2448"/>
                  <a:ext cx="336" cy="14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563" name="Line 53"/>
                <p:cNvSpPr>
                  <a:spLocks noChangeShapeType="1"/>
                </p:cNvSpPr>
                <p:nvPr/>
              </p:nvSpPr>
              <p:spPr bwMode="auto">
                <a:xfrm flipH="1" flipV="1">
                  <a:off x="1104" y="2448"/>
                  <a:ext cx="336" cy="33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22535" name="Group 54"/>
            <p:cNvGrpSpPr>
              <a:grpSpLocks/>
            </p:cNvGrpSpPr>
            <p:nvPr/>
          </p:nvGrpSpPr>
          <p:grpSpPr bwMode="auto">
            <a:xfrm rot="254183">
              <a:off x="3744" y="3408"/>
              <a:ext cx="1968" cy="432"/>
              <a:chOff x="3120" y="3360"/>
              <a:chExt cx="1968" cy="432"/>
            </a:xfrm>
          </p:grpSpPr>
          <p:grpSp>
            <p:nvGrpSpPr>
              <p:cNvPr id="22536" name="Group 55"/>
              <p:cNvGrpSpPr>
                <a:grpSpLocks/>
              </p:cNvGrpSpPr>
              <p:nvPr/>
            </p:nvGrpSpPr>
            <p:grpSpPr bwMode="auto">
              <a:xfrm>
                <a:off x="3120" y="3408"/>
                <a:ext cx="816" cy="384"/>
                <a:chOff x="1104" y="2400"/>
                <a:chExt cx="816" cy="384"/>
              </a:xfrm>
            </p:grpSpPr>
            <p:sp>
              <p:nvSpPr>
                <p:cNvPr id="22552" name="Line 56"/>
                <p:cNvSpPr>
                  <a:spLocks noChangeShapeType="1"/>
                </p:cNvSpPr>
                <p:nvPr/>
              </p:nvSpPr>
              <p:spPr bwMode="auto">
                <a:xfrm flipV="1">
                  <a:off x="1440" y="2400"/>
                  <a:ext cx="480" cy="19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553" name="Line 57"/>
                <p:cNvSpPr>
                  <a:spLocks noChangeShapeType="1"/>
                </p:cNvSpPr>
                <p:nvPr/>
              </p:nvSpPr>
              <p:spPr bwMode="auto">
                <a:xfrm flipH="1">
                  <a:off x="1440" y="2400"/>
                  <a:ext cx="480" cy="38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554" name="Line 58"/>
                <p:cNvSpPr>
                  <a:spLocks noChangeShapeType="1"/>
                </p:cNvSpPr>
                <p:nvPr/>
              </p:nvSpPr>
              <p:spPr bwMode="auto">
                <a:xfrm flipH="1" flipV="1">
                  <a:off x="1104" y="2448"/>
                  <a:ext cx="336" cy="14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555" name="Line 59"/>
                <p:cNvSpPr>
                  <a:spLocks noChangeShapeType="1"/>
                </p:cNvSpPr>
                <p:nvPr/>
              </p:nvSpPr>
              <p:spPr bwMode="auto">
                <a:xfrm flipH="1" flipV="1">
                  <a:off x="1104" y="2448"/>
                  <a:ext cx="336" cy="33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2537" name="Group 60"/>
              <p:cNvGrpSpPr>
                <a:grpSpLocks/>
              </p:cNvGrpSpPr>
              <p:nvPr/>
            </p:nvGrpSpPr>
            <p:grpSpPr bwMode="auto">
              <a:xfrm rot="10800000">
                <a:off x="3453" y="3408"/>
                <a:ext cx="816" cy="384"/>
                <a:chOff x="1104" y="2400"/>
                <a:chExt cx="816" cy="384"/>
              </a:xfrm>
            </p:grpSpPr>
            <p:sp>
              <p:nvSpPr>
                <p:cNvPr id="22548" name="Line 61"/>
                <p:cNvSpPr>
                  <a:spLocks noChangeShapeType="1"/>
                </p:cNvSpPr>
                <p:nvPr/>
              </p:nvSpPr>
              <p:spPr bwMode="auto">
                <a:xfrm flipV="1">
                  <a:off x="1440" y="2400"/>
                  <a:ext cx="480" cy="19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549" name="Line 62"/>
                <p:cNvSpPr>
                  <a:spLocks noChangeShapeType="1"/>
                </p:cNvSpPr>
                <p:nvPr/>
              </p:nvSpPr>
              <p:spPr bwMode="auto">
                <a:xfrm flipH="1">
                  <a:off x="1440" y="2400"/>
                  <a:ext cx="480" cy="38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550" name="Line 63"/>
                <p:cNvSpPr>
                  <a:spLocks noChangeShapeType="1"/>
                </p:cNvSpPr>
                <p:nvPr/>
              </p:nvSpPr>
              <p:spPr bwMode="auto">
                <a:xfrm flipH="1" flipV="1">
                  <a:off x="1104" y="2448"/>
                  <a:ext cx="336" cy="14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551" name="Line 64"/>
                <p:cNvSpPr>
                  <a:spLocks noChangeShapeType="1"/>
                </p:cNvSpPr>
                <p:nvPr/>
              </p:nvSpPr>
              <p:spPr bwMode="auto">
                <a:xfrm flipH="1" flipV="1">
                  <a:off x="1104" y="2448"/>
                  <a:ext cx="336" cy="33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2538" name="Group 65"/>
              <p:cNvGrpSpPr>
                <a:grpSpLocks/>
              </p:cNvGrpSpPr>
              <p:nvPr/>
            </p:nvGrpSpPr>
            <p:grpSpPr bwMode="auto">
              <a:xfrm>
                <a:off x="3936" y="3360"/>
                <a:ext cx="816" cy="384"/>
                <a:chOff x="1104" y="2400"/>
                <a:chExt cx="816" cy="384"/>
              </a:xfrm>
            </p:grpSpPr>
            <p:sp>
              <p:nvSpPr>
                <p:cNvPr id="22544" name="Line 66"/>
                <p:cNvSpPr>
                  <a:spLocks noChangeShapeType="1"/>
                </p:cNvSpPr>
                <p:nvPr/>
              </p:nvSpPr>
              <p:spPr bwMode="auto">
                <a:xfrm flipV="1">
                  <a:off x="1440" y="2400"/>
                  <a:ext cx="480" cy="19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545" name="Line 67"/>
                <p:cNvSpPr>
                  <a:spLocks noChangeShapeType="1"/>
                </p:cNvSpPr>
                <p:nvPr/>
              </p:nvSpPr>
              <p:spPr bwMode="auto">
                <a:xfrm flipH="1">
                  <a:off x="1440" y="2400"/>
                  <a:ext cx="480" cy="38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546" name="Line 68"/>
                <p:cNvSpPr>
                  <a:spLocks noChangeShapeType="1"/>
                </p:cNvSpPr>
                <p:nvPr/>
              </p:nvSpPr>
              <p:spPr bwMode="auto">
                <a:xfrm flipH="1" flipV="1">
                  <a:off x="1104" y="2448"/>
                  <a:ext cx="336" cy="14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547" name="Line 69"/>
                <p:cNvSpPr>
                  <a:spLocks noChangeShapeType="1"/>
                </p:cNvSpPr>
                <p:nvPr/>
              </p:nvSpPr>
              <p:spPr bwMode="auto">
                <a:xfrm flipH="1" flipV="1">
                  <a:off x="1104" y="2448"/>
                  <a:ext cx="336" cy="33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2539" name="Group 70"/>
              <p:cNvGrpSpPr>
                <a:grpSpLocks/>
              </p:cNvGrpSpPr>
              <p:nvPr/>
            </p:nvGrpSpPr>
            <p:grpSpPr bwMode="auto">
              <a:xfrm rot="10800000">
                <a:off x="4272" y="3360"/>
                <a:ext cx="816" cy="384"/>
                <a:chOff x="1104" y="2400"/>
                <a:chExt cx="816" cy="384"/>
              </a:xfrm>
            </p:grpSpPr>
            <p:sp>
              <p:nvSpPr>
                <p:cNvPr id="22540" name="Line 71"/>
                <p:cNvSpPr>
                  <a:spLocks noChangeShapeType="1"/>
                </p:cNvSpPr>
                <p:nvPr/>
              </p:nvSpPr>
              <p:spPr bwMode="auto">
                <a:xfrm flipV="1">
                  <a:off x="1440" y="2400"/>
                  <a:ext cx="480" cy="19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541" name="Line 72"/>
                <p:cNvSpPr>
                  <a:spLocks noChangeShapeType="1"/>
                </p:cNvSpPr>
                <p:nvPr/>
              </p:nvSpPr>
              <p:spPr bwMode="auto">
                <a:xfrm flipH="1">
                  <a:off x="1440" y="2400"/>
                  <a:ext cx="480" cy="38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542" name="Line 73"/>
                <p:cNvSpPr>
                  <a:spLocks noChangeShapeType="1"/>
                </p:cNvSpPr>
                <p:nvPr/>
              </p:nvSpPr>
              <p:spPr bwMode="auto">
                <a:xfrm flipH="1" flipV="1">
                  <a:off x="1104" y="2448"/>
                  <a:ext cx="336" cy="14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543" name="Line 74"/>
                <p:cNvSpPr>
                  <a:spLocks noChangeShapeType="1"/>
                </p:cNvSpPr>
                <p:nvPr/>
              </p:nvSpPr>
              <p:spPr bwMode="auto">
                <a:xfrm flipH="1" flipV="1">
                  <a:off x="1104" y="2448"/>
                  <a:ext cx="336" cy="33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134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5"/>
          <p:cNvSpPr txBox="1">
            <a:spLocks noChangeArrowheads="1"/>
          </p:cNvSpPr>
          <p:nvPr/>
        </p:nvSpPr>
        <p:spPr bwMode="auto">
          <a:xfrm>
            <a:off x="762000" y="1676400"/>
            <a:ext cx="7712075" cy="228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A </a:t>
            </a:r>
            <a:r>
              <a:rPr lang="en-US" altLang="en-US" b="1" u="sng"/>
              <a:t>regular tessellation</a:t>
            </a:r>
            <a:r>
              <a:rPr lang="en-US" altLang="en-US"/>
              <a:t> is formed by congruent regular polygons. A </a:t>
            </a:r>
            <a:r>
              <a:rPr lang="en-US" altLang="en-US" b="1" u="sng"/>
              <a:t>semiregular tessellation</a:t>
            </a:r>
            <a:r>
              <a:rPr lang="en-US" altLang="en-US"/>
              <a:t> is formed by two or more different regular polygons, with the same number of each polygon occurring in the same order at every vertex.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209800"/>
            <a:ext cx="200025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579" name="Text Box 29"/>
          <p:cNvSpPr txBox="1">
            <a:spLocks noChangeArrowheads="1"/>
          </p:cNvSpPr>
          <p:nvPr/>
        </p:nvSpPr>
        <p:spPr bwMode="auto">
          <a:xfrm>
            <a:off x="974725" y="4070350"/>
            <a:ext cx="191928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Regular</a:t>
            </a:r>
          </a:p>
          <a:p>
            <a:pPr eaLnBrk="1" hangingPunct="1"/>
            <a:r>
              <a:rPr lang="en-US" altLang="en-US"/>
              <a:t>tessellation</a:t>
            </a:r>
          </a:p>
        </p:txBody>
      </p:sp>
      <p:grpSp>
        <p:nvGrpSpPr>
          <p:cNvPr id="28705" name="Group 33"/>
          <p:cNvGrpSpPr>
            <a:grpSpLocks/>
          </p:cNvGrpSpPr>
          <p:nvPr/>
        </p:nvGrpSpPr>
        <p:grpSpPr bwMode="auto">
          <a:xfrm>
            <a:off x="3219450" y="2286000"/>
            <a:ext cx="2317750" cy="2603500"/>
            <a:chOff x="2028" y="1440"/>
            <a:chExt cx="1460" cy="1640"/>
          </a:xfrm>
        </p:grpSpPr>
        <p:pic>
          <p:nvPicPr>
            <p:cNvPr id="24582" name="Picture 28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28" y="1440"/>
              <a:ext cx="1428" cy="11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4583" name="Text Box 30"/>
            <p:cNvSpPr txBox="1">
              <a:spLocks noChangeArrowheads="1"/>
            </p:cNvSpPr>
            <p:nvPr/>
          </p:nvSpPr>
          <p:spPr bwMode="auto">
            <a:xfrm>
              <a:off x="2199" y="2562"/>
              <a:ext cx="1289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/>
                <a:t>Semiregular</a:t>
              </a:r>
            </a:p>
            <a:p>
              <a:pPr eaLnBrk="1" hangingPunct="1"/>
              <a:r>
                <a:rPr lang="en-US" altLang="en-US"/>
                <a:t>tessellation</a:t>
              </a:r>
            </a:p>
          </p:txBody>
        </p:sp>
      </p:grpSp>
      <p:sp>
        <p:nvSpPr>
          <p:cNvPr id="28704" name="Text Box 32"/>
          <p:cNvSpPr txBox="1">
            <a:spLocks noChangeArrowheads="1"/>
          </p:cNvSpPr>
          <p:nvPr/>
        </p:nvSpPr>
        <p:spPr bwMode="auto">
          <a:xfrm>
            <a:off x="6003925" y="2249488"/>
            <a:ext cx="3140075" cy="228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Every vertex has two squares and three triangles in this order: square, triangle, square, triangle, triangle.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0"/>
                                        <p:tgtEl>
                                          <p:spTgt spid="28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8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0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5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3: Classifying Tessellations</a:t>
            </a:r>
          </a:p>
        </p:txBody>
      </p:sp>
      <p:sp>
        <p:nvSpPr>
          <p:cNvPr id="25603" name="Text Box 6"/>
          <p:cNvSpPr txBox="1">
            <a:spLocks noChangeArrowheads="1"/>
          </p:cNvSpPr>
          <p:nvPr/>
        </p:nvSpPr>
        <p:spPr bwMode="auto">
          <a:xfrm>
            <a:off x="669925" y="1600200"/>
            <a:ext cx="83978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Classify each tessellation as regular, semiregular, or neither. </a:t>
            </a:r>
          </a:p>
        </p:txBody>
      </p:sp>
      <p:pic>
        <p:nvPicPr>
          <p:cNvPr id="25604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676525"/>
            <a:ext cx="2800350" cy="151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6201" name="Text Box 9"/>
          <p:cNvSpPr txBox="1">
            <a:spLocks noChangeArrowheads="1"/>
          </p:cNvSpPr>
          <p:nvPr/>
        </p:nvSpPr>
        <p:spPr bwMode="auto">
          <a:xfrm>
            <a:off x="555625" y="4495800"/>
            <a:ext cx="3330575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Irregular polygons are used in the tessellation. It is neither regular nor semiregular.</a:t>
            </a:r>
          </a:p>
        </p:txBody>
      </p:sp>
      <p:pic>
        <p:nvPicPr>
          <p:cNvPr id="25606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2752725"/>
            <a:ext cx="1771650" cy="895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6205" name="Text Box 13"/>
          <p:cNvSpPr txBox="1">
            <a:spLocks noChangeArrowheads="1"/>
          </p:cNvSpPr>
          <p:nvPr/>
        </p:nvSpPr>
        <p:spPr bwMode="auto">
          <a:xfrm>
            <a:off x="3886200" y="4500563"/>
            <a:ext cx="2378075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Only triangles are used. The tessellation is regular.</a:t>
            </a:r>
          </a:p>
        </p:txBody>
      </p:sp>
      <p:sp>
        <p:nvSpPr>
          <p:cNvPr id="136207" name="Text Box 15"/>
          <p:cNvSpPr txBox="1">
            <a:spLocks noChangeArrowheads="1"/>
          </p:cNvSpPr>
          <p:nvPr/>
        </p:nvSpPr>
        <p:spPr bwMode="auto">
          <a:xfrm>
            <a:off x="6324600" y="4495800"/>
            <a:ext cx="29718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A hexagon meets two squares and a triangle at each vertex. It is semiregular.</a:t>
            </a:r>
          </a:p>
        </p:txBody>
      </p:sp>
      <p:pic>
        <p:nvPicPr>
          <p:cNvPr id="25609" name="Picture 1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1300" y="2605088"/>
            <a:ext cx="17145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6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6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6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6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6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6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6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6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36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201" grpId="0"/>
      <p:bldP spid="136205" grpId="0"/>
      <p:bldP spid="13620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4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6627" name="Text Box 6"/>
          <p:cNvSpPr txBox="1">
            <a:spLocks noChangeArrowheads="1"/>
          </p:cNvSpPr>
          <p:nvPr/>
        </p:nvSpPr>
        <p:spPr bwMode="auto">
          <a:xfrm>
            <a:off x="822325" y="1555750"/>
            <a:ext cx="81692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Classify each tessellation as regular, semiregular, or neither.</a:t>
            </a:r>
          </a:p>
        </p:txBody>
      </p:sp>
      <p:pic>
        <p:nvPicPr>
          <p:cNvPr id="26628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4288" y="2781300"/>
            <a:ext cx="1495425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29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776538"/>
            <a:ext cx="1466850" cy="1304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30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7975" y="2767013"/>
            <a:ext cx="1495425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7226" name="Text Box 10"/>
          <p:cNvSpPr txBox="1">
            <a:spLocks noChangeArrowheads="1"/>
          </p:cNvSpPr>
          <p:nvPr/>
        </p:nvSpPr>
        <p:spPr bwMode="auto">
          <a:xfrm>
            <a:off x="762000" y="4500563"/>
            <a:ext cx="25146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Only hexagons are used. The tessellation is regular.</a:t>
            </a:r>
          </a:p>
        </p:txBody>
      </p:sp>
      <p:sp>
        <p:nvSpPr>
          <p:cNvPr id="137227" name="Text Box 11"/>
          <p:cNvSpPr txBox="1">
            <a:spLocks noChangeArrowheads="1"/>
          </p:cNvSpPr>
          <p:nvPr/>
        </p:nvSpPr>
        <p:spPr bwMode="auto">
          <a:xfrm>
            <a:off x="3756025" y="4495800"/>
            <a:ext cx="22637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It is neither regular nor semiregular.</a:t>
            </a:r>
          </a:p>
        </p:txBody>
      </p:sp>
      <p:sp>
        <p:nvSpPr>
          <p:cNvPr id="137228" name="Text Box 12"/>
          <p:cNvSpPr txBox="1">
            <a:spLocks noChangeArrowheads="1"/>
          </p:cNvSpPr>
          <p:nvPr/>
        </p:nvSpPr>
        <p:spPr bwMode="auto">
          <a:xfrm>
            <a:off x="6400800" y="4495800"/>
            <a:ext cx="28194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Two hexagons meet two triangles at each vertex. It is semiregular.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7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7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7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72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72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7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7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7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37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226" grpId="0"/>
      <p:bldP spid="137227" grpId="0"/>
      <p:bldP spid="13722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6"/>
          <p:cNvSpPr txBox="1">
            <a:spLocks noChangeArrowheads="1"/>
          </p:cNvSpPr>
          <p:nvPr/>
        </p:nvSpPr>
        <p:spPr bwMode="auto">
          <a:xfrm>
            <a:off x="0" y="838200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4: Determining Whether Polygons Will Tessellate</a:t>
            </a:r>
          </a:p>
        </p:txBody>
      </p:sp>
      <p:sp>
        <p:nvSpPr>
          <p:cNvPr id="27651" name="Text Box 7"/>
          <p:cNvSpPr txBox="1">
            <a:spLocks noChangeArrowheads="1"/>
          </p:cNvSpPr>
          <p:nvPr/>
        </p:nvSpPr>
        <p:spPr bwMode="auto">
          <a:xfrm>
            <a:off x="593725" y="1631950"/>
            <a:ext cx="83216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Determine whether the given regular polygon(s) can be used to form a tessellation. If so, draw the tessellation. </a:t>
            </a:r>
          </a:p>
        </p:txBody>
      </p:sp>
      <p:pic>
        <p:nvPicPr>
          <p:cNvPr id="2765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905125"/>
            <a:ext cx="1057275" cy="98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8249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895600"/>
            <a:ext cx="2447925" cy="128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654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9750" y="2819400"/>
            <a:ext cx="2228850" cy="1381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8252" name="Text Box 12"/>
          <p:cNvSpPr txBox="1">
            <a:spLocks noChangeArrowheads="1"/>
          </p:cNvSpPr>
          <p:nvPr/>
        </p:nvSpPr>
        <p:spPr bwMode="auto">
          <a:xfrm>
            <a:off x="4784725" y="4191000"/>
            <a:ext cx="4359275" cy="228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No; each angle of the pentagon measures 108°, and the equation </a:t>
            </a:r>
          </a:p>
          <a:p>
            <a:pPr eaLnBrk="1" hangingPunct="1"/>
            <a:r>
              <a:rPr lang="en-US" altLang="en-US"/>
              <a:t>108</a:t>
            </a:r>
            <a:r>
              <a:rPr lang="en-US" altLang="en-US" i="1"/>
              <a:t>n</a:t>
            </a:r>
            <a:r>
              <a:rPr lang="en-US" altLang="en-US"/>
              <a:t> + 60</a:t>
            </a:r>
            <a:r>
              <a:rPr lang="en-US" altLang="en-US" i="1"/>
              <a:t>m</a:t>
            </a:r>
            <a:r>
              <a:rPr lang="en-US" altLang="en-US"/>
              <a:t> = 360 has no solutions with </a:t>
            </a:r>
            <a:r>
              <a:rPr lang="en-US" altLang="en-US" i="1"/>
              <a:t>n</a:t>
            </a:r>
            <a:r>
              <a:rPr lang="en-US" altLang="en-US"/>
              <a:t> and </a:t>
            </a:r>
            <a:r>
              <a:rPr lang="en-US" altLang="en-US" i="1"/>
              <a:t>m</a:t>
            </a:r>
            <a:r>
              <a:rPr lang="en-US" altLang="en-US"/>
              <a:t> positive integers. </a:t>
            </a:r>
          </a:p>
        </p:txBody>
      </p:sp>
      <p:sp>
        <p:nvSpPr>
          <p:cNvPr id="138254" name="Text Box 14"/>
          <p:cNvSpPr txBox="1">
            <a:spLocks noChangeArrowheads="1"/>
          </p:cNvSpPr>
          <p:nvPr/>
        </p:nvSpPr>
        <p:spPr bwMode="auto">
          <a:xfrm>
            <a:off x="746125" y="4191000"/>
            <a:ext cx="38258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Yes; six equilateral triangles meet at each vertex. 6(60°) = 360°</a:t>
            </a:r>
          </a:p>
        </p:txBody>
      </p:sp>
      <p:sp>
        <p:nvSpPr>
          <p:cNvPr id="27657" name="Text Box 15"/>
          <p:cNvSpPr txBox="1">
            <a:spLocks noChangeArrowheads="1"/>
          </p:cNvSpPr>
          <p:nvPr/>
        </p:nvSpPr>
        <p:spPr bwMode="auto">
          <a:xfrm>
            <a:off x="593725" y="2774950"/>
            <a:ext cx="530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A.</a:t>
            </a:r>
          </a:p>
        </p:txBody>
      </p:sp>
      <p:sp>
        <p:nvSpPr>
          <p:cNvPr id="27658" name="Text Box 16"/>
          <p:cNvSpPr txBox="1">
            <a:spLocks noChangeArrowheads="1"/>
          </p:cNvSpPr>
          <p:nvPr/>
        </p:nvSpPr>
        <p:spPr bwMode="auto">
          <a:xfrm>
            <a:off x="5029200" y="2771775"/>
            <a:ext cx="5254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B.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8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8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8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38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8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138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52" grpId="0"/>
      <p:bldP spid="13825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4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4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8675" name="Text Box 5"/>
          <p:cNvSpPr txBox="1">
            <a:spLocks noChangeArrowheads="1"/>
          </p:cNvSpPr>
          <p:nvPr/>
        </p:nvSpPr>
        <p:spPr bwMode="auto">
          <a:xfrm>
            <a:off x="593725" y="1631950"/>
            <a:ext cx="83216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 dirty="0"/>
              <a:t>Determine whether the given regular polygon(s) can be used to form a tessellation. If so, draw the tessellation. </a:t>
            </a:r>
          </a:p>
        </p:txBody>
      </p:sp>
      <p:pic>
        <p:nvPicPr>
          <p:cNvPr id="28676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228975"/>
            <a:ext cx="876300" cy="80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677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6925" y="3152775"/>
            <a:ext cx="1514475" cy="80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9272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3228975"/>
            <a:ext cx="1638300" cy="1266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9273" name="Text Box 9"/>
          <p:cNvSpPr txBox="1">
            <a:spLocks noChangeArrowheads="1"/>
          </p:cNvSpPr>
          <p:nvPr/>
        </p:nvSpPr>
        <p:spPr bwMode="auto">
          <a:xfrm>
            <a:off x="746125" y="4679950"/>
            <a:ext cx="29876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Yes; three equal hexagons meet at each vertex. </a:t>
            </a:r>
          </a:p>
        </p:txBody>
      </p:sp>
      <p:sp>
        <p:nvSpPr>
          <p:cNvPr id="139274" name="Text Box 10"/>
          <p:cNvSpPr txBox="1">
            <a:spLocks noChangeArrowheads="1"/>
          </p:cNvSpPr>
          <p:nvPr/>
        </p:nvSpPr>
        <p:spPr bwMode="auto">
          <a:xfrm>
            <a:off x="5699125" y="4724400"/>
            <a:ext cx="598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No</a:t>
            </a:r>
          </a:p>
        </p:txBody>
      </p:sp>
      <p:sp>
        <p:nvSpPr>
          <p:cNvPr id="28681" name="Text Box 11"/>
          <p:cNvSpPr txBox="1">
            <a:spLocks noChangeArrowheads="1"/>
          </p:cNvSpPr>
          <p:nvPr/>
        </p:nvSpPr>
        <p:spPr bwMode="auto">
          <a:xfrm>
            <a:off x="609600" y="3352800"/>
            <a:ext cx="5873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a.</a:t>
            </a:r>
          </a:p>
        </p:txBody>
      </p:sp>
      <p:sp>
        <p:nvSpPr>
          <p:cNvPr id="28682" name="Text Box 12"/>
          <p:cNvSpPr txBox="1">
            <a:spLocks noChangeArrowheads="1"/>
          </p:cNvSpPr>
          <p:nvPr/>
        </p:nvSpPr>
        <p:spPr bwMode="auto">
          <a:xfrm>
            <a:off x="5051425" y="3352800"/>
            <a:ext cx="5873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b.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9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9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39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2000"/>
                                        <p:tgtEl>
                                          <p:spTgt spid="139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39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73" grpId="0"/>
      <p:bldP spid="13927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593725" y="1631950"/>
            <a:ext cx="832167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 dirty="0" err="1" smtClean="0"/>
              <a:t>Pg</a:t>
            </a:r>
            <a:r>
              <a:rPr lang="en-US" altLang="en-US" b="1" dirty="0" smtClean="0"/>
              <a:t> 494 #1-31 ODD</a:t>
            </a:r>
          </a:p>
          <a:p>
            <a:pPr eaLnBrk="1" hangingPunct="1"/>
            <a:r>
              <a:rPr lang="en-US" altLang="en-US" b="1" dirty="0" smtClean="0"/>
              <a:t>In interactive notebook on </a:t>
            </a:r>
            <a:r>
              <a:rPr lang="en-US" altLang="en-US" b="1" dirty="0" err="1" smtClean="0"/>
              <a:t>pg</a:t>
            </a:r>
            <a:r>
              <a:rPr lang="en-US" altLang="en-US" b="1" dirty="0" smtClean="0"/>
              <a:t> 167</a:t>
            </a:r>
            <a:endParaRPr lang="en-US" altLang="en-US" b="1" dirty="0"/>
          </a:p>
        </p:txBody>
      </p:sp>
    </p:spTree>
    <p:extLst>
      <p:ext uri="{BB962C8B-B14F-4D97-AF65-F5344CB8AC3E}">
        <p14:creationId xmlns:p14="http://schemas.microsoft.com/office/powerpoint/2010/main" val="3323701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Text Box 6"/>
          <p:cNvSpPr txBox="1">
            <a:spLocks noChangeArrowheads="1"/>
          </p:cNvSpPr>
          <p:nvPr/>
        </p:nvSpPr>
        <p:spPr bwMode="auto">
          <a:xfrm>
            <a:off x="457200" y="762000"/>
            <a:ext cx="861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 dirty="0"/>
              <a:t>1. </a:t>
            </a:r>
            <a:r>
              <a:rPr lang="en-US" altLang="en-US" dirty="0"/>
              <a:t>Identify the symmetry in the frieze pattern.</a:t>
            </a:r>
          </a:p>
        </p:txBody>
      </p:sp>
      <p:sp>
        <p:nvSpPr>
          <p:cNvPr id="29700" name="Text Box 12"/>
          <p:cNvSpPr txBox="1">
            <a:spLocks noChangeArrowheads="1"/>
          </p:cNvSpPr>
          <p:nvPr/>
        </p:nvSpPr>
        <p:spPr bwMode="auto">
          <a:xfrm>
            <a:off x="381000" y="2178050"/>
            <a:ext cx="8305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 dirty="0"/>
              <a:t>2. </a:t>
            </a:r>
            <a:r>
              <a:rPr lang="en-US" altLang="en-US" dirty="0"/>
              <a:t>Copy the given figure and use it to create a tessellation.</a:t>
            </a:r>
            <a:endParaRPr lang="en-US" altLang="en-US" b="1" dirty="0"/>
          </a:p>
        </p:txBody>
      </p:sp>
      <p:pic>
        <p:nvPicPr>
          <p:cNvPr id="29701" name="Picture 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416050"/>
            <a:ext cx="2524125" cy="742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9703" name="Picture 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2589212"/>
            <a:ext cx="1495425" cy="55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6218714" y="76200"/>
            <a:ext cx="25442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/>
            <a:r>
              <a:rPr lang="en-US" altLang="en-US" b="1" dirty="0" smtClean="0"/>
              <a:t>Exit Ticket 20</a:t>
            </a:r>
            <a:endParaRPr lang="en-US" altLang="en-US" b="1" dirty="0"/>
          </a:p>
        </p:txBody>
      </p:sp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4668" y="3544174"/>
            <a:ext cx="1600200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381000" y="3169524"/>
            <a:ext cx="8763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 dirty="0"/>
              <a:t>3.</a:t>
            </a:r>
            <a:r>
              <a:rPr lang="en-US" altLang="en-US" dirty="0"/>
              <a:t> Classify the tessellation as regular, </a:t>
            </a:r>
            <a:r>
              <a:rPr lang="en-US" altLang="en-US" dirty="0" err="1"/>
              <a:t>semiregular</a:t>
            </a:r>
            <a:r>
              <a:rPr lang="en-US" altLang="en-US" dirty="0"/>
              <a:t>, or neither.</a:t>
            </a:r>
            <a:endParaRPr lang="en-US" altLang="en-US" b="1" dirty="0"/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495300" y="4717283"/>
            <a:ext cx="85344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 dirty="0"/>
              <a:t>4. </a:t>
            </a:r>
            <a:r>
              <a:rPr lang="en-US" altLang="en-US" dirty="0"/>
              <a:t>Determine whether the given regular polygons can be used to form a tessellation. If so, draw the tessellation.</a:t>
            </a:r>
            <a:endParaRPr lang="en-US" altLang="en-US" b="1" dirty="0"/>
          </a:p>
        </p:txBody>
      </p:sp>
      <p:pic>
        <p:nvPicPr>
          <p:cNvPr id="13" name="Picture 1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5234" y="5489860"/>
            <a:ext cx="1257300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381000" y="1905000"/>
            <a:ext cx="8229600" cy="30480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/>
              <a:t>Use transformations to draw tessellations.</a:t>
            </a:r>
          </a:p>
          <a:p>
            <a:pPr eaLnBrk="1" hangingPunct="1">
              <a:spcBef>
                <a:spcPct val="20000"/>
              </a:spcBef>
            </a:pPr>
            <a:endParaRPr lang="en-US" altLang="en-US" sz="1000"/>
          </a:p>
          <a:p>
            <a:pPr eaLnBrk="1" hangingPunct="1">
              <a:spcBef>
                <a:spcPct val="20000"/>
              </a:spcBef>
            </a:pPr>
            <a:r>
              <a:rPr lang="en-US" altLang="en-US" sz="3200"/>
              <a:t>Identify regular and semiregular tessellations and figures that will tessellate.</a:t>
            </a:r>
          </a:p>
        </p:txBody>
      </p:sp>
      <p:sp>
        <p:nvSpPr>
          <p:cNvPr id="4099" name="Rectangle 15"/>
          <p:cNvSpPr>
            <a:spLocks noChangeArrowheads="1"/>
          </p:cNvSpPr>
          <p:nvPr/>
        </p:nvSpPr>
        <p:spPr bwMode="auto">
          <a:xfrm>
            <a:off x="0" y="12192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altLang="en-US" sz="3600" i="1">
                <a:solidFill>
                  <a:srgbClr val="FF6600"/>
                </a:solidFill>
                <a:latin typeface="Arial Black" pitchFamily="34" charset="0"/>
              </a:rPr>
              <a:t>Objectives</a:t>
            </a:r>
            <a:endParaRPr lang="en-US" altLang="en-US" sz="3600" i="1">
              <a:solidFill>
                <a:srgbClr val="FF66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2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5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Lesson Quiz: Part I</a:t>
            </a:r>
          </a:p>
        </p:txBody>
      </p:sp>
      <p:sp>
        <p:nvSpPr>
          <p:cNvPr id="29699" name="Text Box 6"/>
          <p:cNvSpPr txBox="1">
            <a:spLocks noChangeArrowheads="1"/>
          </p:cNvSpPr>
          <p:nvPr/>
        </p:nvSpPr>
        <p:spPr bwMode="auto">
          <a:xfrm>
            <a:off x="457200" y="1631950"/>
            <a:ext cx="861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1. </a:t>
            </a:r>
            <a:r>
              <a:rPr lang="en-US" altLang="en-US"/>
              <a:t>Identify the symmetry in the frieze pattern.</a:t>
            </a:r>
          </a:p>
        </p:txBody>
      </p:sp>
      <p:sp>
        <p:nvSpPr>
          <p:cNvPr id="29700" name="Text Box 12"/>
          <p:cNvSpPr txBox="1">
            <a:spLocks noChangeArrowheads="1"/>
          </p:cNvSpPr>
          <p:nvPr/>
        </p:nvSpPr>
        <p:spPr bwMode="auto">
          <a:xfrm>
            <a:off x="381000" y="3733800"/>
            <a:ext cx="8305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2. </a:t>
            </a:r>
            <a:r>
              <a:rPr lang="en-US" altLang="en-US"/>
              <a:t>Copy the given figure and use it to create a tessellation.</a:t>
            </a:r>
            <a:endParaRPr lang="en-US" altLang="en-US" b="1"/>
          </a:p>
        </p:txBody>
      </p:sp>
      <p:pic>
        <p:nvPicPr>
          <p:cNvPr id="29701" name="Picture 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286000"/>
            <a:ext cx="2524125" cy="742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7779" name="Text Box 19"/>
          <p:cNvSpPr txBox="1">
            <a:spLocks noChangeArrowheads="1"/>
          </p:cNvSpPr>
          <p:nvPr/>
        </p:nvSpPr>
        <p:spPr bwMode="auto">
          <a:xfrm>
            <a:off x="3870325" y="2241550"/>
            <a:ext cx="52736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translation symmetry and glide reflection symmetry</a:t>
            </a:r>
          </a:p>
        </p:txBody>
      </p:sp>
      <p:pic>
        <p:nvPicPr>
          <p:cNvPr id="29703" name="Picture 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4876800"/>
            <a:ext cx="1495425" cy="55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7782" name="Picture 2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4724400"/>
            <a:ext cx="2228850" cy="73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31731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7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7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79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667000"/>
            <a:ext cx="1600200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23" name="Text Box 5"/>
          <p:cNvSpPr txBox="1">
            <a:spLocks noChangeArrowheads="1"/>
          </p:cNvSpPr>
          <p:nvPr/>
        </p:nvSpPr>
        <p:spPr bwMode="auto">
          <a:xfrm>
            <a:off x="304800" y="1692275"/>
            <a:ext cx="8763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 dirty="0"/>
              <a:t>3.</a:t>
            </a:r>
            <a:r>
              <a:rPr lang="en-US" altLang="en-US" dirty="0"/>
              <a:t> Classify the tessellation as regular, </a:t>
            </a:r>
            <a:r>
              <a:rPr lang="en-US" altLang="en-US" dirty="0" err="1"/>
              <a:t>semiregular</a:t>
            </a:r>
            <a:r>
              <a:rPr lang="en-US" altLang="en-US" dirty="0"/>
              <a:t>, or neither.</a:t>
            </a:r>
            <a:endParaRPr lang="en-US" altLang="en-US" b="1" dirty="0"/>
          </a:p>
        </p:txBody>
      </p:sp>
      <p:sp>
        <p:nvSpPr>
          <p:cNvPr id="30724" name="Text Box 6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Lesson Quiz: Part II</a:t>
            </a:r>
          </a:p>
        </p:txBody>
      </p:sp>
      <p:sp>
        <p:nvSpPr>
          <p:cNvPr id="140297" name="Text Box 9"/>
          <p:cNvSpPr txBox="1">
            <a:spLocks noChangeArrowheads="1"/>
          </p:cNvSpPr>
          <p:nvPr/>
        </p:nvSpPr>
        <p:spPr bwMode="auto">
          <a:xfrm>
            <a:off x="3200400" y="2819400"/>
            <a:ext cx="1276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regular</a:t>
            </a:r>
          </a:p>
        </p:txBody>
      </p:sp>
      <p:sp>
        <p:nvSpPr>
          <p:cNvPr id="30726" name="Text Box 10"/>
          <p:cNvSpPr txBox="1">
            <a:spLocks noChangeArrowheads="1"/>
          </p:cNvSpPr>
          <p:nvPr/>
        </p:nvSpPr>
        <p:spPr bwMode="auto">
          <a:xfrm>
            <a:off x="381000" y="4343400"/>
            <a:ext cx="85344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 dirty="0"/>
              <a:t>4. </a:t>
            </a:r>
            <a:r>
              <a:rPr lang="en-US" altLang="en-US" dirty="0"/>
              <a:t>Determine whether the given regular polygons can be used to form a tessellation. If so, draw the tessellation.</a:t>
            </a:r>
            <a:endParaRPr lang="en-US" altLang="en-US" b="1" dirty="0"/>
          </a:p>
        </p:txBody>
      </p:sp>
      <p:pic>
        <p:nvPicPr>
          <p:cNvPr id="30727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5638800"/>
            <a:ext cx="1257300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0300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5219700"/>
            <a:ext cx="1438275" cy="133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0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0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29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71" name="Rectangle 15"/>
          <p:cNvSpPr>
            <a:spLocks noChangeArrowheads="1"/>
          </p:cNvSpPr>
          <p:nvPr/>
        </p:nvSpPr>
        <p:spPr bwMode="auto">
          <a:xfrm>
            <a:off x="381000" y="1981200"/>
            <a:ext cx="8534400" cy="30480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/>
              <a:t>translation symmetry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200"/>
              <a:t>frieze pattern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200"/>
              <a:t>glide reflection symmetry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200"/>
              <a:t>regular tessellation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200"/>
              <a:t>semiregular tessellation</a:t>
            </a:r>
          </a:p>
          <a:p>
            <a:pPr eaLnBrk="1" hangingPunct="1">
              <a:spcBef>
                <a:spcPct val="20000"/>
              </a:spcBef>
            </a:pPr>
            <a:endParaRPr lang="en-US" altLang="en-US" sz="3200"/>
          </a:p>
        </p:txBody>
      </p:sp>
      <p:sp>
        <p:nvSpPr>
          <p:cNvPr id="5123" name="Rectangle 16"/>
          <p:cNvSpPr>
            <a:spLocks noChangeArrowheads="1"/>
          </p:cNvSpPr>
          <p:nvPr/>
        </p:nvSpPr>
        <p:spPr bwMode="auto">
          <a:xfrm>
            <a:off x="0" y="12954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altLang="en-US" sz="3600" i="1">
                <a:solidFill>
                  <a:srgbClr val="FF0000"/>
                </a:solidFill>
                <a:latin typeface="Arial Black" pitchFamily="34" charset="0"/>
              </a:rPr>
              <a:t>Vocabulary</a:t>
            </a:r>
            <a:endParaRPr lang="en-US" altLang="en-US" sz="3600" i="1">
              <a:solidFill>
                <a:srgbClr val="FF00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4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4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94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94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4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4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94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4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94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94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94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94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71" grpId="0" build="p" autoUpdateAnimBg="0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56"/>
          <p:cNvSpPr txBox="1">
            <a:spLocks noChangeArrowheads="1"/>
          </p:cNvSpPr>
          <p:nvPr/>
        </p:nvSpPr>
        <p:spPr bwMode="auto">
          <a:xfrm>
            <a:off x="609600" y="1752600"/>
            <a:ext cx="8016875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A pattern has </a:t>
            </a:r>
            <a:r>
              <a:rPr lang="en-US" altLang="en-US" b="1" u="sng"/>
              <a:t>translation symmetry</a:t>
            </a:r>
            <a:r>
              <a:rPr lang="en-US" altLang="en-US"/>
              <a:t> if it can be translated along a vector so that the image coincides with the preimage. A </a:t>
            </a:r>
            <a:r>
              <a:rPr lang="en-US" altLang="en-US" b="1" u="sng"/>
              <a:t>frieze pattern</a:t>
            </a:r>
            <a:r>
              <a:rPr lang="en-US" altLang="en-US"/>
              <a:t> is a pattern that has translation symmetry along a line.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5"/>
          <p:cNvSpPr txBox="1">
            <a:spLocks noChangeArrowheads="1"/>
          </p:cNvSpPr>
          <p:nvPr/>
        </p:nvSpPr>
        <p:spPr bwMode="auto">
          <a:xfrm>
            <a:off x="609600" y="1600200"/>
            <a:ext cx="8169275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3546475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546475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546475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546475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546475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46475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46475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46475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46475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Both of the frieze patterns shown below have translation symmetry. The pattern on the right also has </a:t>
            </a:r>
            <a:r>
              <a:rPr lang="en-US" altLang="en-US" i="1"/>
              <a:t>glide reflection symmetry</a:t>
            </a:r>
            <a:r>
              <a:rPr lang="en-US" altLang="en-US"/>
              <a:t>. A pattern with </a:t>
            </a:r>
            <a:r>
              <a:rPr lang="en-US" altLang="en-US" b="1" u="sng"/>
              <a:t>glide reflection symmetry</a:t>
            </a:r>
            <a:r>
              <a:rPr lang="en-US" altLang="en-US"/>
              <a:t> coincides with its image after a glide reflection. </a:t>
            </a:r>
          </a:p>
        </p:txBody>
      </p:sp>
      <p:pic>
        <p:nvPicPr>
          <p:cNvPr id="7171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933825"/>
            <a:ext cx="1819275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2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3886200"/>
            <a:ext cx="2371725" cy="96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5"/>
          <p:cNvGrpSpPr>
            <a:grpSpLocks/>
          </p:cNvGrpSpPr>
          <p:nvPr/>
        </p:nvGrpSpPr>
        <p:grpSpPr bwMode="auto">
          <a:xfrm>
            <a:off x="603250" y="2217738"/>
            <a:ext cx="7854950" cy="1668462"/>
            <a:chOff x="236" y="2256"/>
            <a:chExt cx="4948" cy="1051"/>
          </a:xfrm>
        </p:grpSpPr>
        <p:sp>
          <p:nvSpPr>
            <p:cNvPr id="8195" name="Text Box 6"/>
            <p:cNvSpPr txBox="1">
              <a:spLocks noChangeArrowheads="1"/>
            </p:cNvSpPr>
            <p:nvPr/>
          </p:nvSpPr>
          <p:spPr bwMode="auto">
            <a:xfrm>
              <a:off x="240" y="2547"/>
              <a:ext cx="4944" cy="760"/>
            </a:xfrm>
            <a:prstGeom prst="rect">
              <a:avLst/>
            </a:prstGeom>
            <a:noFill/>
            <a:ln w="19050">
              <a:solidFill>
                <a:srgbClr val="99336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/>
                <a:t>When you are given a frieze pattern, you may assume that the pattern continues forever in both directions.</a:t>
              </a:r>
              <a:endParaRPr lang="en-US" altLang="en-US" sz="800"/>
            </a:p>
          </p:txBody>
        </p:sp>
        <p:sp>
          <p:nvSpPr>
            <p:cNvPr id="8196" name="Text Box 7"/>
            <p:cNvSpPr txBox="1">
              <a:spLocks noChangeArrowheads="1"/>
            </p:cNvSpPr>
            <p:nvPr/>
          </p:nvSpPr>
          <p:spPr bwMode="auto">
            <a:xfrm>
              <a:off x="236" y="2256"/>
              <a:ext cx="1728" cy="288"/>
            </a:xfrm>
            <a:prstGeom prst="rect">
              <a:avLst/>
            </a:prstGeom>
            <a:solidFill>
              <a:srgbClr val="800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1">
                  <a:solidFill>
                    <a:schemeClr val="bg1"/>
                  </a:solidFill>
                </a:rPr>
                <a:t>Helpful Hint</a:t>
              </a:r>
              <a:endParaRPr lang="en-US" altLang="en-US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5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1: Art Application</a:t>
            </a:r>
          </a:p>
        </p:txBody>
      </p:sp>
      <p:sp>
        <p:nvSpPr>
          <p:cNvPr id="9219" name="Text Box 6"/>
          <p:cNvSpPr txBox="1">
            <a:spLocks noChangeArrowheads="1"/>
          </p:cNvSpPr>
          <p:nvPr/>
        </p:nvSpPr>
        <p:spPr bwMode="auto">
          <a:xfrm>
            <a:off x="746125" y="1555750"/>
            <a:ext cx="80930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Identify the symmetry in each wallpaper border pattern.</a:t>
            </a:r>
          </a:p>
        </p:txBody>
      </p:sp>
      <p:pic>
        <p:nvPicPr>
          <p:cNvPr id="9220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438400"/>
            <a:ext cx="4495800" cy="87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221" name="Text Box 8"/>
          <p:cNvSpPr txBox="1">
            <a:spLocks noChangeArrowheads="1"/>
          </p:cNvSpPr>
          <p:nvPr/>
        </p:nvSpPr>
        <p:spPr bwMode="auto">
          <a:xfrm>
            <a:off x="765175" y="2590800"/>
            <a:ext cx="530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A.</a:t>
            </a:r>
          </a:p>
        </p:txBody>
      </p:sp>
      <p:sp>
        <p:nvSpPr>
          <p:cNvPr id="9222" name="Text Box 9"/>
          <p:cNvSpPr txBox="1">
            <a:spLocks noChangeArrowheads="1"/>
          </p:cNvSpPr>
          <p:nvPr/>
        </p:nvSpPr>
        <p:spPr bwMode="auto">
          <a:xfrm>
            <a:off x="762000" y="4648200"/>
            <a:ext cx="5254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B.</a:t>
            </a:r>
          </a:p>
        </p:txBody>
      </p:sp>
      <p:pic>
        <p:nvPicPr>
          <p:cNvPr id="9223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4114800"/>
            <a:ext cx="3962400" cy="148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0844" name="Text Box 12"/>
          <p:cNvSpPr txBox="1">
            <a:spLocks noChangeArrowheads="1"/>
          </p:cNvSpPr>
          <p:nvPr/>
        </p:nvSpPr>
        <p:spPr bwMode="auto">
          <a:xfrm>
            <a:off x="762000" y="5791200"/>
            <a:ext cx="838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translation symmetry and glide reflection symmetry</a:t>
            </a:r>
          </a:p>
        </p:txBody>
      </p:sp>
      <p:sp>
        <p:nvSpPr>
          <p:cNvPr id="120846" name="Text Box 14"/>
          <p:cNvSpPr txBox="1">
            <a:spLocks noChangeArrowheads="1"/>
          </p:cNvSpPr>
          <p:nvPr/>
        </p:nvSpPr>
        <p:spPr bwMode="auto">
          <a:xfrm>
            <a:off x="1600200" y="3429000"/>
            <a:ext cx="34750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translation symmetry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0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0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44" grpId="0"/>
      <p:bldP spid="12084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0243" name="Text Box 6"/>
          <p:cNvSpPr txBox="1">
            <a:spLocks noChangeArrowheads="1"/>
          </p:cNvSpPr>
          <p:nvPr/>
        </p:nvSpPr>
        <p:spPr bwMode="auto">
          <a:xfrm>
            <a:off x="682625" y="1631950"/>
            <a:ext cx="7927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Identify the symmetry in each frieze pattern.</a:t>
            </a:r>
          </a:p>
        </p:txBody>
      </p:sp>
      <p:pic>
        <p:nvPicPr>
          <p:cNvPr id="10244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514600"/>
            <a:ext cx="2724150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5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2524125"/>
            <a:ext cx="2743200" cy="98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246" name="Text Box 9"/>
          <p:cNvSpPr txBox="1">
            <a:spLocks noChangeArrowheads="1"/>
          </p:cNvSpPr>
          <p:nvPr/>
        </p:nvSpPr>
        <p:spPr bwMode="auto">
          <a:xfrm>
            <a:off x="609600" y="2667000"/>
            <a:ext cx="496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a.</a:t>
            </a:r>
          </a:p>
        </p:txBody>
      </p:sp>
      <p:sp>
        <p:nvSpPr>
          <p:cNvPr id="10247" name="Text Box 10"/>
          <p:cNvSpPr txBox="1">
            <a:spLocks noChangeArrowheads="1"/>
          </p:cNvSpPr>
          <p:nvPr/>
        </p:nvSpPr>
        <p:spPr bwMode="auto">
          <a:xfrm>
            <a:off x="4598988" y="2743200"/>
            <a:ext cx="5064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b.</a:t>
            </a:r>
          </a:p>
        </p:txBody>
      </p:sp>
      <p:sp>
        <p:nvSpPr>
          <p:cNvPr id="123916" name="Text Box 12"/>
          <p:cNvSpPr txBox="1">
            <a:spLocks noChangeArrowheads="1"/>
          </p:cNvSpPr>
          <p:nvPr/>
        </p:nvSpPr>
        <p:spPr bwMode="auto">
          <a:xfrm>
            <a:off x="685800" y="4038600"/>
            <a:ext cx="34750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translation symmetry</a:t>
            </a:r>
          </a:p>
        </p:txBody>
      </p:sp>
      <p:sp>
        <p:nvSpPr>
          <p:cNvPr id="123917" name="Text Box 13"/>
          <p:cNvSpPr txBox="1">
            <a:spLocks noChangeArrowheads="1"/>
          </p:cNvSpPr>
          <p:nvPr/>
        </p:nvSpPr>
        <p:spPr bwMode="auto">
          <a:xfrm>
            <a:off x="4648200" y="3765550"/>
            <a:ext cx="39782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translation symmetry and glide reflection symmetry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3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3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16" grpId="0"/>
      <p:bldP spid="12391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1976</TotalTime>
  <Words>1017</Words>
  <Application>Microsoft Office PowerPoint</Application>
  <PresentationFormat>On-screen Show (4:3)</PresentationFormat>
  <Paragraphs>125</Paragraphs>
  <Slides>31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Holt, Rinehart and Winston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HRW</dc:creator>
  <cp:lastModifiedBy>Trenton Murphey</cp:lastModifiedBy>
  <cp:revision>62</cp:revision>
  <dcterms:created xsi:type="dcterms:W3CDTF">2002-10-14T18:20:28Z</dcterms:created>
  <dcterms:modified xsi:type="dcterms:W3CDTF">2013-12-04T14:39:44Z</dcterms:modified>
</cp:coreProperties>
</file>