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7" r:id="rId2"/>
    <p:sldId id="260" r:id="rId3"/>
    <p:sldId id="262" r:id="rId4"/>
    <p:sldId id="275" r:id="rId5"/>
    <p:sldId id="292" r:id="rId6"/>
    <p:sldId id="324" r:id="rId7"/>
    <p:sldId id="325" r:id="rId8"/>
    <p:sldId id="326" r:id="rId9"/>
    <p:sldId id="301" r:id="rId10"/>
    <p:sldId id="299" r:id="rId11"/>
    <p:sldId id="266" r:id="rId12"/>
    <p:sldId id="327" r:id="rId13"/>
    <p:sldId id="295" r:id="rId14"/>
    <p:sldId id="302" r:id="rId15"/>
    <p:sldId id="300" r:id="rId16"/>
    <p:sldId id="303" r:id="rId17"/>
    <p:sldId id="304" r:id="rId18"/>
    <p:sldId id="328" r:id="rId19"/>
    <p:sldId id="305" r:id="rId20"/>
    <p:sldId id="306" r:id="rId21"/>
    <p:sldId id="307" r:id="rId22"/>
    <p:sldId id="308" r:id="rId23"/>
    <p:sldId id="329" r:id="rId24"/>
    <p:sldId id="293" r:id="rId25"/>
    <p:sldId id="276" r:id="rId26"/>
    <p:sldId id="309" r:id="rId27"/>
    <p:sldId id="310" r:id="rId28"/>
    <p:sldId id="311" r:id="rId29"/>
    <p:sldId id="312" r:id="rId30"/>
    <p:sldId id="323" r:id="rId31"/>
    <p:sldId id="278" r:id="rId32"/>
    <p:sldId id="283" r:id="rId33"/>
    <p:sldId id="314" r:id="rId34"/>
    <p:sldId id="315" r:id="rId35"/>
    <p:sldId id="317" r:id="rId36"/>
    <p:sldId id="289" r:id="rId37"/>
    <p:sldId id="297" r:id="rId38"/>
    <p:sldId id="318" r:id="rId39"/>
    <p:sldId id="319" r:id="rId40"/>
    <p:sldId id="320" r:id="rId41"/>
    <p:sldId id="321" r:id="rId42"/>
    <p:sldId id="268" r:id="rId43"/>
    <p:sldId id="298" r:id="rId44"/>
  </p:sldIdLst>
  <p:sldSz cx="9144000" cy="6858000" type="screen4x3"/>
  <p:notesSz cx="7099300" cy="9398000"/>
  <p:custDataLst>
    <p:tags r:id="rId4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F0AE"/>
    <a:srgbClr val="A2ECC9"/>
    <a:srgbClr val="A8FEBF"/>
    <a:srgbClr val="3333FF"/>
    <a:srgbClr val="FF0000"/>
    <a:srgbClr val="006699"/>
    <a:srgbClr val="FFFF00"/>
    <a:srgbClr val="BCEE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168" autoAdjust="0"/>
  </p:normalViewPr>
  <p:slideViewPr>
    <p:cSldViewPr>
      <p:cViewPr>
        <p:scale>
          <a:sx n="75" d="100"/>
          <a:sy n="75" d="100"/>
        </p:scale>
        <p:origin x="-264" y="-72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224"/>
    </p:cViewPr>
  </p:sorterViewPr>
  <p:notesViewPr>
    <p:cSldViewPr>
      <p:cViewPr varScale="1">
        <p:scale>
          <a:sx n="48" d="100"/>
          <a:sy n="48" d="100"/>
        </p:scale>
        <p:origin x="-2004" y="-114"/>
      </p:cViewPr>
      <p:guideLst>
        <p:guide orient="horz" pos="296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defTabSz="942975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defTabSz="942975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 b="0" smtClean="0">
                <a:latin typeface="Arial" pitchFamily="34" charset="0"/>
              </a:defRPr>
            </a:lvl1pPr>
          </a:lstStyle>
          <a:p>
            <a:pPr>
              <a:defRPr/>
            </a:pPr>
            <a:fld id="{3D082497-C342-48A6-9851-DAD80F858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82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8B3D68B-5C22-4CC2-8A37-44AC3FB2729E}" type="slidenum">
              <a:rPr lang="en-US" sz="1200" b="0">
                <a:latin typeface="Arial" pitchFamily="34" charset="0"/>
              </a:rPr>
              <a:pPr eaLnBrk="1" hangingPunct="1"/>
              <a:t>10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C39A6F3-D08D-43F7-B2DC-EC19006FDD15}" type="slidenum">
              <a:rPr lang="en-US" sz="1200" b="0">
                <a:latin typeface="Arial" pitchFamily="34" charset="0"/>
              </a:rPr>
              <a:pPr eaLnBrk="1" hangingPunct="1"/>
              <a:t>29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B271FCE-AC8A-44DD-ADFC-FE838245778C}" type="slidenum">
              <a:rPr lang="en-US" sz="1200" b="0">
                <a:latin typeface="Arial" pitchFamily="34" charset="0"/>
              </a:rPr>
              <a:pPr eaLnBrk="1" hangingPunct="1"/>
              <a:t>30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E11E7AB-0FF9-4976-BA8B-587BC0D750F8}" type="slidenum">
              <a:rPr lang="en-US" sz="1200" b="0">
                <a:latin typeface="Arial" pitchFamily="34" charset="0"/>
              </a:rPr>
              <a:pPr eaLnBrk="1" hangingPunct="1"/>
              <a:t>32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7676F10-BDD8-4500-AEB5-4B487C7E13B8}" type="slidenum">
              <a:rPr lang="en-US" sz="1200" b="0">
                <a:latin typeface="Arial" pitchFamily="34" charset="0"/>
              </a:rPr>
              <a:pPr eaLnBrk="1" hangingPunct="1"/>
              <a:t>42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64050"/>
            <a:ext cx="5207000" cy="42291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238071D-3C9F-4314-A7E2-B5FBF4EB7ED0}" type="slidenum">
              <a:rPr lang="en-US" sz="1200" b="0">
                <a:latin typeface="Arial" pitchFamily="34" charset="0"/>
              </a:rPr>
              <a:pPr eaLnBrk="1" hangingPunct="1"/>
              <a:t>43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464050"/>
            <a:ext cx="5207000" cy="4229100"/>
          </a:xfrm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6B2F590-959F-4678-ACB0-883C3D309E5A}" type="slidenum">
              <a:rPr lang="en-US" sz="1200" b="0">
                <a:latin typeface="Arial" pitchFamily="34" charset="0"/>
              </a:rPr>
              <a:pPr eaLnBrk="1" hangingPunct="1"/>
              <a:t>11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A0763F9-F628-42A4-B300-71A66A17C963}" type="slidenum">
              <a:rPr lang="en-US" sz="1200" b="0">
                <a:latin typeface="Arial" pitchFamily="34" charset="0"/>
              </a:rPr>
              <a:pPr eaLnBrk="1" hangingPunct="1"/>
              <a:t>15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D9DE017-4BF6-423F-ADFA-2983D14F7E7A}" type="slidenum">
              <a:rPr lang="en-US" sz="1200" b="0">
                <a:latin typeface="Arial" pitchFamily="34" charset="0"/>
              </a:rPr>
              <a:pPr eaLnBrk="1" hangingPunct="1"/>
              <a:t>17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48FBA2A-D194-4C93-9315-FA94D2C1DD3A}" type="slidenum">
              <a:rPr lang="en-US" sz="1200" b="0">
                <a:latin typeface="Arial" pitchFamily="34" charset="0"/>
              </a:rPr>
              <a:pPr eaLnBrk="1" hangingPunct="1"/>
              <a:t>18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1186E9A-B17E-41E4-B4B4-B3CC517F9ED4}" type="slidenum">
              <a:rPr lang="en-US" sz="1200" b="0">
                <a:latin typeface="Arial" pitchFamily="34" charset="0"/>
              </a:rPr>
              <a:pPr eaLnBrk="1" hangingPunct="1"/>
              <a:t>19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043EFC7-CEB7-4846-991A-0EDB6F6651CC}" type="slidenum">
              <a:rPr lang="en-US" sz="1200" b="0">
                <a:latin typeface="Arial" pitchFamily="34" charset="0"/>
              </a:rPr>
              <a:pPr eaLnBrk="1" hangingPunct="1"/>
              <a:t>20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CEBEE7D-94EB-4410-AC2D-FD1FBD45DB33}" type="slidenum">
              <a:rPr lang="en-US" sz="1200" b="0">
                <a:latin typeface="Arial" pitchFamily="34" charset="0"/>
              </a:rPr>
              <a:pPr eaLnBrk="1" hangingPunct="1"/>
              <a:t>21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75A418E-6EBB-410D-ABDF-BB0670D14A03}" type="slidenum">
              <a:rPr lang="en-US" sz="1200" b="0">
                <a:latin typeface="Arial" pitchFamily="34" charset="0"/>
              </a:rPr>
              <a:pPr eaLnBrk="1" hangingPunct="1"/>
              <a:t>28</a:t>
            </a:fld>
            <a:endParaRPr lang="en-US" sz="1200" b="0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80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1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17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20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5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9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5079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82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5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3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20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322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741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7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82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Holt McDougal Algebra 2</a:t>
            </a:r>
          </a:p>
        </p:txBody>
      </p:sp>
      <p:grpSp>
        <p:nvGrpSpPr>
          <p:cNvPr id="1028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0" name="Picture 7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9" name="Text Box 11"/>
          <p:cNvSpPr txBox="1">
            <a:spLocks noChangeArrowheads="1"/>
          </p:cNvSpPr>
          <p:nvPr userDrawn="1"/>
        </p:nvSpPr>
        <p:spPr bwMode="auto">
          <a:xfrm>
            <a:off x="1295400" y="98425"/>
            <a:ext cx="739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0">
                <a:solidFill>
                  <a:schemeClr val="bg1"/>
                </a:solidFill>
                <a:latin typeface="Arial Black" pitchFamily="34" charset="0"/>
              </a:rPr>
              <a:t>Transforming Linear Functions </a:t>
            </a:r>
            <a:endParaRPr lang="en-US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2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3.png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4.png"/><Relationship Id="rId4" Type="http://schemas.openxmlformats.org/officeDocument/2006/relationships/image" Target="../media/image43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4.png"/><Relationship Id="rId7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6.png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1.png"/><Relationship Id="rId4" Type="http://schemas.openxmlformats.org/officeDocument/2006/relationships/image" Target="../media/image32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png"/><Relationship Id="rId5" Type="http://schemas.openxmlformats.org/officeDocument/2006/relationships/image" Target="../media/image52.wmf"/><Relationship Id="rId4" Type="http://schemas.openxmlformats.org/officeDocument/2006/relationships/oleObject" Target="../embeddings/oleObject6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2.wmf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315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0">
                <a:solidFill>
                  <a:schemeClr val="bg1"/>
                </a:solidFill>
                <a:latin typeface="Arial Black" pitchFamily="34" charset="0"/>
              </a:rPr>
              <a:t>Transforming Linear Functions</a:t>
            </a:r>
            <a:endParaRPr lang="en-US" b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Holt Algebra 2</a:t>
            </a:r>
          </a:p>
        </p:txBody>
      </p:sp>
      <p:sp>
        <p:nvSpPr>
          <p:cNvPr id="4123" name="Text Box 2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304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Holt McDougal Algebra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764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1A: Translating and Reflecting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457200" y="25908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>
                <a:cs typeface="Times New Roman" pitchFamily="18" charset="0"/>
              </a:rPr>
              <a:t>f</a:t>
            </a:r>
            <a:r>
              <a:rPr lang="en-US">
                <a:cs typeface="Times New Roman" pitchFamily="18" charset="0"/>
              </a:rPr>
              <a:t>(</a:t>
            </a:r>
            <a:r>
              <a:rPr lang="en-US" i="1">
                <a:cs typeface="Times New Roman" pitchFamily="18" charset="0"/>
              </a:rPr>
              <a:t>x</a:t>
            </a:r>
            <a:r>
              <a:rPr lang="en-US">
                <a:cs typeface="Times New Roman" pitchFamily="18" charset="0"/>
              </a:rPr>
              <a:t>) = </a:t>
            </a:r>
            <a:r>
              <a:rPr lang="en-US" i="1">
                <a:cs typeface="Times New Roman" pitchFamily="18" charset="0"/>
              </a:rPr>
              <a:t>x </a:t>
            </a:r>
            <a:r>
              <a:rPr lang="en-US">
                <a:cs typeface="Times New Roman" pitchFamily="18" charset="0"/>
              </a:rPr>
              <a:t>– 2 , horizontal translation right 3 units</a:t>
            </a:r>
            <a:endParaRPr lang="en-US" b="0"/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381000" y="3140075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/>
              <a:t>Translating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3 units right subtracts 3 from each input value. </a:t>
            </a:r>
          </a:p>
        </p:txBody>
      </p:sp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1" name="Rectangle 1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9" name="Rectangle 11"/>
          <p:cNvSpPr>
            <a:spLocks noChangeArrowheads="1"/>
          </p:cNvSpPr>
          <p:nvPr/>
        </p:nvSpPr>
        <p:spPr bwMode="auto">
          <a:xfrm>
            <a:off x="3813175" y="4144963"/>
            <a:ext cx="5407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 i="1">
                <a:solidFill>
                  <a:srgbClr val="3333FF"/>
                </a:solidFill>
              </a:rPr>
              <a:t>Subtract 3 from the input of f(x).</a:t>
            </a:r>
            <a:r>
              <a:rPr lang="en-US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1273" name="Rectangle 1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4" name="Rectangle 1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5" name="Rectangle 1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6" name="Rectangle 17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87" name="Rectangle 19"/>
          <p:cNvSpPr>
            <a:spLocks noChangeArrowheads="1"/>
          </p:cNvSpPr>
          <p:nvPr/>
        </p:nvSpPr>
        <p:spPr bwMode="auto">
          <a:xfrm>
            <a:off x="3813175" y="5516563"/>
            <a:ext cx="163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 i="1">
                <a:solidFill>
                  <a:srgbClr val="3333FF"/>
                </a:solidFill>
              </a:rPr>
              <a:t>Simplify.</a:t>
            </a:r>
            <a:r>
              <a:rPr lang="en-US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898525" y="4146550"/>
            <a:ext cx="246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 </a:t>
            </a:r>
            <a:r>
              <a:rPr lang="en-US" b="0">
                <a:solidFill>
                  <a:srgbClr val="FF0000"/>
                </a:solidFill>
              </a:rPr>
              <a:t>– 3</a:t>
            </a:r>
            <a:r>
              <a:rPr lang="en-US" b="0"/>
              <a:t>)</a:t>
            </a:r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914400" y="4800600"/>
            <a:ext cx="2959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(</a:t>
            </a:r>
            <a:r>
              <a:rPr lang="en-US" b="0" i="1"/>
              <a:t>x </a:t>
            </a:r>
            <a:r>
              <a:rPr lang="en-US" b="0"/>
              <a:t>– 3) </a:t>
            </a:r>
            <a:r>
              <a:rPr lang="en-US" b="0">
                <a:solidFill>
                  <a:srgbClr val="FF0000"/>
                </a:solidFill>
              </a:rPr>
              <a:t>– 2</a:t>
            </a:r>
            <a:endParaRPr lang="en-US" b="0"/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923925" y="5562600"/>
            <a:ext cx="207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x </a:t>
            </a:r>
            <a:r>
              <a:rPr lang="en-US" b="0"/>
              <a:t>– 5</a:t>
            </a:r>
          </a:p>
        </p:txBody>
      </p:sp>
      <p:sp>
        <p:nvSpPr>
          <p:cNvPr id="58394" name="Rectangle 26"/>
          <p:cNvSpPr>
            <a:spLocks noChangeArrowheads="1"/>
          </p:cNvSpPr>
          <p:nvPr/>
        </p:nvSpPr>
        <p:spPr bwMode="auto">
          <a:xfrm>
            <a:off x="3779838" y="4802188"/>
            <a:ext cx="323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 i="1">
                <a:solidFill>
                  <a:srgbClr val="3333FF"/>
                </a:solidFill>
              </a:rPr>
              <a:t>Evaluate f at x – 3.</a:t>
            </a:r>
            <a:r>
              <a:rPr lang="en-US" b="0">
                <a:solidFill>
                  <a:srgbClr val="3333FF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9" grpId="0"/>
      <p:bldP spid="58387" grpId="0"/>
      <p:bldP spid="58389" grpId="0"/>
      <p:bldP spid="58391" grpId="0"/>
      <p:bldP spid="58392" grpId="0"/>
      <p:bldP spid="583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Rectangle 2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2" name="Rectangle 2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3" name="Rectangle 2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4" name="Rectangle 3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5" name="Rectangle 3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6" name="Rectangle 33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7" name="Rectangle 36"/>
          <p:cNvSpPr>
            <a:spLocks noChangeArrowheads="1"/>
          </p:cNvSpPr>
          <p:nvPr/>
        </p:nvSpPr>
        <p:spPr bwMode="auto">
          <a:xfrm>
            <a:off x="381000" y="2463800"/>
            <a:ext cx="3733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/>
              <a:t>Check</a:t>
            </a:r>
            <a:r>
              <a:rPr lang="en-US" b="0"/>
              <a:t> Graph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and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on a graphing calculator. The slopes are the same, but the </a:t>
            </a:r>
            <a:r>
              <a:rPr lang="en-US" b="0" i="1"/>
              <a:t>x</a:t>
            </a:r>
            <a:r>
              <a:rPr lang="en-US" b="0"/>
              <a:t>-intercept has moved 3 units right from 2 to 5. </a:t>
            </a:r>
          </a:p>
        </p:txBody>
      </p:sp>
      <p:pic>
        <p:nvPicPr>
          <p:cNvPr id="12298" name="Picture 40" descr="EXAMPL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438400"/>
            <a:ext cx="44196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1B: Translating Reflecting Functions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381000" y="34290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linear function defined in the table; reflection across </a:t>
            </a:r>
            <a:r>
              <a:rPr lang="en-US" i="1"/>
              <a:t>x</a:t>
            </a:r>
            <a:r>
              <a:rPr lang="en-US"/>
              <a:t>-axis</a:t>
            </a:r>
            <a:r>
              <a:rPr lang="en-US" b="0"/>
              <a:t> </a:t>
            </a:r>
          </a:p>
        </p:txBody>
      </p:sp>
      <p:graphicFrame>
        <p:nvGraphicFramePr>
          <p:cNvPr id="103441" name="Group 17"/>
          <p:cNvGraphicFramePr>
            <a:graphicFrameLocks noGrp="1"/>
          </p:cNvGraphicFramePr>
          <p:nvPr/>
        </p:nvGraphicFramePr>
        <p:xfrm>
          <a:off x="5867400" y="1930400"/>
          <a:ext cx="2819400" cy="1041400"/>
        </p:xfrm>
        <a:graphic>
          <a:graphicData uri="http://schemas.openxmlformats.org/drawingml/2006/table">
            <a:tbl>
              <a:tblPr/>
              <a:tblGrid>
                <a:gridCol w="704850"/>
                <a:gridCol w="704850"/>
                <a:gridCol w="704850"/>
                <a:gridCol w="7048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3" name="Text Box 40"/>
          <p:cNvSpPr txBox="1">
            <a:spLocks noChangeArrowheads="1"/>
          </p:cNvSpPr>
          <p:nvPr/>
        </p:nvSpPr>
        <p:spPr bwMode="auto">
          <a:xfrm>
            <a:off x="381000" y="1616075"/>
            <a:ext cx="48006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b="0">
              <a:latin typeface="Times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3657600" y="3032125"/>
            <a:ext cx="3059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The table contains (0, 1).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5181600" y="36576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Use (0, 1) and (2, 2).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5181600" y="4343400"/>
            <a:ext cx="2608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Slope-intercept form.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406400" y="2955925"/>
            <a:ext cx="340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/>
              <a:t>The </a:t>
            </a:r>
            <a:r>
              <a:rPr lang="en-US" b="0" i="1"/>
              <a:t>y</a:t>
            </a:r>
            <a:r>
              <a:rPr lang="en-US" b="0"/>
              <a:t>-intercept is 1. </a:t>
            </a: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381000" y="3657600"/>
            <a:ext cx="258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/>
              <a:t>Find the slope: </a:t>
            </a:r>
          </a:p>
        </p:txBody>
      </p:sp>
      <p:sp>
        <p:nvSpPr>
          <p:cNvPr id="14348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9" name="Rectangle 32"/>
          <p:cNvSpPr>
            <a:spLocks noChangeArrowheads="1"/>
          </p:cNvSpPr>
          <p:nvPr/>
        </p:nvSpPr>
        <p:spPr bwMode="auto">
          <a:xfrm>
            <a:off x="381000" y="1692275"/>
            <a:ext cx="52006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Step 1</a:t>
            </a:r>
            <a:r>
              <a:rPr lang="en-US" b="0"/>
              <a:t> Write the rule for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in </a:t>
            </a:r>
            <a:br>
              <a:rPr lang="en-US" b="0"/>
            </a:br>
            <a:r>
              <a:rPr lang="en-US" b="0"/>
              <a:t>slope-intercept form. </a:t>
            </a:r>
          </a:p>
        </p:txBody>
      </p:sp>
      <p:sp>
        <p:nvSpPr>
          <p:cNvPr id="53303" name="Rectangle 55"/>
          <p:cNvSpPr>
            <a:spLocks noChangeArrowheads="1"/>
          </p:cNvSpPr>
          <p:nvPr/>
        </p:nvSpPr>
        <p:spPr bwMode="auto">
          <a:xfrm>
            <a:off x="5181600" y="5943600"/>
            <a:ext cx="2411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Replace y with f(x).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graphicFrame>
        <p:nvGraphicFramePr>
          <p:cNvPr id="53307" name="Group 59"/>
          <p:cNvGraphicFramePr>
            <a:graphicFrameLocks noGrp="1"/>
          </p:cNvGraphicFramePr>
          <p:nvPr/>
        </p:nvGraphicFramePr>
        <p:xfrm>
          <a:off x="5867400" y="1930400"/>
          <a:ext cx="2819400" cy="1041400"/>
        </p:xfrm>
        <a:graphic>
          <a:graphicData uri="http://schemas.openxmlformats.org/drawingml/2006/table">
            <a:tbl>
              <a:tblPr/>
              <a:tblGrid>
                <a:gridCol w="704850"/>
                <a:gridCol w="704850"/>
                <a:gridCol w="704850"/>
                <a:gridCol w="7048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3324" name="Picture 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27425"/>
            <a:ext cx="1828800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325" name="Text Box 77"/>
          <p:cNvSpPr txBox="1">
            <a:spLocks noChangeArrowheads="1"/>
          </p:cNvSpPr>
          <p:nvPr/>
        </p:nvSpPr>
        <p:spPr bwMode="auto">
          <a:xfrm>
            <a:off x="2819400" y="4343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y</a:t>
            </a:r>
            <a:r>
              <a:rPr lang="en-US" b="0"/>
              <a:t> = </a:t>
            </a:r>
            <a:r>
              <a:rPr lang="en-US" b="0" i="1"/>
              <a:t>mx</a:t>
            </a:r>
            <a:r>
              <a:rPr lang="en-US" b="0"/>
              <a:t> + </a:t>
            </a:r>
            <a:r>
              <a:rPr lang="en-US" b="0" i="1"/>
              <a:t>b</a:t>
            </a:r>
          </a:p>
        </p:txBody>
      </p:sp>
      <p:pic>
        <p:nvPicPr>
          <p:cNvPr id="53326" name="Picture 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876800"/>
            <a:ext cx="14478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327" name="Picture 7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638800"/>
            <a:ext cx="18288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3329" name="Group 81"/>
          <p:cNvGrpSpPr>
            <a:grpSpLocks/>
          </p:cNvGrpSpPr>
          <p:nvPr/>
        </p:nvGrpSpPr>
        <p:grpSpPr bwMode="auto">
          <a:xfrm>
            <a:off x="5181600" y="4953000"/>
            <a:ext cx="3798888" cy="685800"/>
            <a:chOff x="3323" y="3120"/>
            <a:chExt cx="2393" cy="432"/>
          </a:xfrm>
        </p:grpSpPr>
        <p:sp>
          <p:nvSpPr>
            <p:cNvPr id="14373" name="Rectangle 53"/>
            <p:cNvSpPr>
              <a:spLocks noChangeArrowheads="1"/>
            </p:cNvSpPr>
            <p:nvPr/>
          </p:nvSpPr>
          <p:spPr bwMode="auto">
            <a:xfrm>
              <a:off x="3323" y="3204"/>
              <a:ext cx="23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sz="2000" b="0" i="1">
                  <a:solidFill>
                    <a:srgbClr val="3333FF"/>
                  </a:solidFill>
                  <a:latin typeface="Arial" pitchFamily="34" charset="0"/>
                </a:rPr>
                <a:t>Substitute      for m and 1 for b.  </a:t>
              </a:r>
              <a:endParaRPr lang="en-US" sz="2000" b="0">
                <a:solidFill>
                  <a:srgbClr val="3333FF"/>
                </a:solidFill>
                <a:latin typeface="Arial" pitchFamily="34" charset="0"/>
              </a:endParaRPr>
            </a:p>
          </p:txBody>
        </p:sp>
        <p:pic>
          <p:nvPicPr>
            <p:cNvPr id="14374" name="Picture 8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2" y="3120"/>
              <a:ext cx="175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5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7" grpId="0"/>
      <p:bldP spid="53258" grpId="0"/>
      <p:bldP spid="53259" grpId="0"/>
      <p:bldP spid="53266" grpId="0"/>
      <p:bldP spid="53267" grpId="0"/>
      <p:bldP spid="53303" grpId="0"/>
      <p:bldP spid="533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6" name="Rectangle 21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7" name="Rectangle 25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8" name="Rectangle 28"/>
          <p:cNvSpPr>
            <a:spLocks noChangeArrowheads="1"/>
          </p:cNvSpPr>
          <p:nvPr/>
        </p:nvSpPr>
        <p:spPr bwMode="auto">
          <a:xfrm>
            <a:off x="0" y="1981200"/>
            <a:ext cx="89852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Step 2 </a:t>
            </a:r>
            <a:r>
              <a:rPr lang="en-US" b="0"/>
              <a:t>Write the rule for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). Reflecting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across the </a:t>
            </a:r>
            <a:endParaRPr lang="en-US" b="0" i="1"/>
          </a:p>
          <a:p>
            <a:pPr algn="ctr"/>
            <a:r>
              <a:rPr lang="en-US" b="0" i="1"/>
              <a:t>   x</a:t>
            </a:r>
            <a:r>
              <a:rPr lang="en-US" b="0"/>
              <a:t>-axis replaces each </a:t>
            </a:r>
            <a:r>
              <a:rPr lang="en-US" b="0" i="1"/>
              <a:t>y</a:t>
            </a:r>
            <a:r>
              <a:rPr lang="en-US" b="0"/>
              <a:t> with –</a:t>
            </a:r>
            <a:r>
              <a:rPr lang="en-US" b="0" i="1"/>
              <a:t>y.                </a:t>
            </a:r>
            <a:r>
              <a:rPr lang="en-US" b="0"/>
              <a:t> </a:t>
            </a:r>
          </a:p>
        </p:txBody>
      </p:sp>
      <p:sp>
        <p:nvSpPr>
          <p:cNvPr id="61472" name="Text Box 32"/>
          <p:cNvSpPr txBox="1">
            <a:spLocks noChangeArrowheads="1"/>
          </p:cNvSpPr>
          <p:nvPr/>
        </p:nvSpPr>
        <p:spPr bwMode="auto">
          <a:xfrm>
            <a:off x="4114800" y="3152775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>
                <a:solidFill>
                  <a:srgbClr val="3333FF"/>
                </a:solidFill>
                <a:latin typeface="Arial" pitchFamily="34" charset="0"/>
              </a:rPr>
              <a:t>g(x) = </a:t>
            </a:r>
            <a:r>
              <a:rPr lang="en-US" b="0" i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–f(x)</a:t>
            </a:r>
          </a:p>
        </p:txBody>
      </p:sp>
      <p:pic>
        <p:nvPicPr>
          <p:cNvPr id="61474" name="Picture 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0"/>
            <a:ext cx="23622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5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86200"/>
            <a:ext cx="2362200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72" name="Text Box 3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5" name="Rectangle 12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6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7" name="Rectangle 16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8" name="Rectangle 18"/>
          <p:cNvSpPr>
            <a:spLocks noChangeArrowheads="1"/>
          </p:cNvSpPr>
          <p:nvPr/>
        </p:nvSpPr>
        <p:spPr bwMode="auto">
          <a:xfrm>
            <a:off x="0" y="3719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00" name="Rectangle 2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01" name="Rectangle 2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02" name="Rectangle 25"/>
          <p:cNvSpPr>
            <a:spLocks noChangeArrowheads="1"/>
          </p:cNvSpPr>
          <p:nvPr/>
        </p:nvSpPr>
        <p:spPr bwMode="auto">
          <a:xfrm>
            <a:off x="304800" y="2286000"/>
            <a:ext cx="3276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/>
              <a:t>Check</a:t>
            </a:r>
            <a:r>
              <a:rPr lang="en-US" b="0"/>
              <a:t> Graph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and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on a graphing calculator. The lines are symmetric about the </a:t>
            </a:r>
            <a:r>
              <a:rPr lang="en-US" b="0" i="1"/>
              <a:t>x</a:t>
            </a:r>
            <a:r>
              <a:rPr lang="en-US" b="0"/>
              <a:t>-axis.  </a:t>
            </a:r>
          </a:p>
        </p:txBody>
      </p:sp>
      <p:pic>
        <p:nvPicPr>
          <p:cNvPr id="16403" name="Picture 27" descr="SCREEN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362200"/>
            <a:ext cx="4343400" cy="296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4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539875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b="0">
              <a:latin typeface="Times" pitchFamily="18" charset="0"/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457200" y="2590800"/>
            <a:ext cx="7937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>
                <a:cs typeface="Times New Roman" pitchFamily="18" charset="0"/>
              </a:rPr>
              <a:t>f</a:t>
            </a:r>
            <a:r>
              <a:rPr lang="en-US">
                <a:cs typeface="Times New Roman" pitchFamily="18" charset="0"/>
              </a:rPr>
              <a:t>(</a:t>
            </a:r>
            <a:r>
              <a:rPr lang="en-US" i="1">
                <a:cs typeface="Times New Roman" pitchFamily="18" charset="0"/>
              </a:rPr>
              <a:t>x</a:t>
            </a:r>
            <a:r>
              <a:rPr lang="en-US">
                <a:cs typeface="Times New Roman" pitchFamily="18" charset="0"/>
              </a:rPr>
              <a:t>) = 3</a:t>
            </a:r>
            <a:r>
              <a:rPr lang="en-US" i="1">
                <a:cs typeface="Times New Roman" pitchFamily="18" charset="0"/>
              </a:rPr>
              <a:t>x </a:t>
            </a:r>
            <a:r>
              <a:rPr lang="en-US">
                <a:cs typeface="Times New Roman" pitchFamily="18" charset="0"/>
              </a:rPr>
              <a:t>+ 1;  translation 2 units </a:t>
            </a:r>
            <a:r>
              <a:rPr lang="en-US"/>
              <a:t>right</a:t>
            </a: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381000" y="32004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/>
              <a:t>Translating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2 units right subtracts 2 from each input value. </a:t>
            </a: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4092575" y="4175125"/>
            <a:ext cx="4518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Subtract 2 from the input of f(x).</a:t>
            </a:r>
            <a:r>
              <a:rPr lang="en-US" sz="2000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7415" name="Rectangle 1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4059238" y="4832350"/>
            <a:ext cx="27225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Evaluate f at x – 2.</a:t>
            </a:r>
            <a:r>
              <a:rPr lang="en-US" sz="2000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4016375" y="5546725"/>
            <a:ext cx="1393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Simplify.</a:t>
            </a:r>
            <a:r>
              <a:rPr lang="en-US" sz="2000" b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898525" y="4146550"/>
            <a:ext cx="246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 </a:t>
            </a:r>
            <a:r>
              <a:rPr lang="en-US" b="0">
                <a:solidFill>
                  <a:srgbClr val="FF0000"/>
                </a:solidFill>
              </a:rPr>
              <a:t>– 2</a:t>
            </a:r>
            <a:r>
              <a:rPr lang="en-US" b="0"/>
              <a:t>)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914400" y="4800600"/>
            <a:ext cx="3208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3(</a:t>
            </a:r>
            <a:r>
              <a:rPr lang="en-US" b="0" i="1"/>
              <a:t>x </a:t>
            </a:r>
            <a:r>
              <a:rPr lang="en-US" b="0">
                <a:solidFill>
                  <a:srgbClr val="FF0000"/>
                </a:solidFill>
              </a:rPr>
              <a:t>– 2</a:t>
            </a:r>
            <a:r>
              <a:rPr lang="en-US" b="0"/>
              <a:t>) + 1</a:t>
            </a:r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923925" y="5562600"/>
            <a:ext cx="2273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3</a:t>
            </a:r>
            <a:r>
              <a:rPr lang="en-US" b="0" i="1"/>
              <a:t>x </a:t>
            </a:r>
            <a:r>
              <a:rPr lang="en-US" b="0"/>
              <a:t>– 5</a:t>
            </a:r>
          </a:p>
        </p:txBody>
      </p:sp>
      <p:sp>
        <p:nvSpPr>
          <p:cNvPr id="17421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6" grpId="0"/>
      <p:bldP spid="63501" grpId="0"/>
      <p:bldP spid="63502" grpId="0"/>
      <p:bldP spid="63503" grpId="0"/>
      <p:bldP spid="63504" grpId="0"/>
      <p:bldP spid="6350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0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1a Continued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pic>
        <p:nvPicPr>
          <p:cNvPr id="18441" name="Picture 15" descr="SCREEN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362200"/>
            <a:ext cx="4267200" cy="291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442" name="Object 16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5" imgW="446992" imgH="756448" progId="Equation.DSMT4">
                  <p:embed/>
                </p:oleObj>
              </mc:Choice>
              <mc:Fallback>
                <p:oleObj name="Equation" r:id="rId5" imgW="446992" imgH="75644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Rectangle 9"/>
          <p:cNvSpPr>
            <a:spLocks noChangeArrowheads="1"/>
          </p:cNvSpPr>
          <p:nvPr/>
        </p:nvSpPr>
        <p:spPr bwMode="auto">
          <a:xfrm>
            <a:off x="76200" y="2130425"/>
            <a:ext cx="4114800" cy="305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35000"/>
              </a:lnSpc>
            </a:pPr>
            <a:r>
              <a:rPr lang="en-US" i="1"/>
              <a:t>Check</a:t>
            </a:r>
            <a:r>
              <a:rPr lang="en-US" b="0"/>
              <a:t> Graph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and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on a graphing calculator. The slopes are the same, but the </a:t>
            </a:r>
          </a:p>
          <a:p>
            <a:pPr>
              <a:lnSpc>
                <a:spcPct val="135000"/>
              </a:lnSpc>
            </a:pPr>
            <a:r>
              <a:rPr lang="en-US" b="0" i="1"/>
              <a:t>y</a:t>
            </a:r>
            <a:r>
              <a:rPr lang="en-US" b="0"/>
              <a:t>-intercept has moved 6 units down from 1 to –5.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381000" y="3368675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linear function defined in the table; reflection across the </a:t>
            </a:r>
            <a:r>
              <a:rPr lang="en-US" i="1"/>
              <a:t>x</a:t>
            </a:r>
            <a:r>
              <a:rPr lang="en-US"/>
              <a:t>-axis</a:t>
            </a:r>
            <a:r>
              <a:rPr lang="en-US" b="0"/>
              <a:t> </a:t>
            </a:r>
          </a:p>
        </p:txBody>
      </p:sp>
      <p:graphicFrame>
        <p:nvGraphicFramePr>
          <p:cNvPr id="104463" name="Group 15"/>
          <p:cNvGraphicFramePr>
            <a:graphicFrameLocks noGrp="1"/>
          </p:cNvGraphicFramePr>
          <p:nvPr/>
        </p:nvGraphicFramePr>
        <p:xfrm>
          <a:off x="5486400" y="1905000"/>
          <a:ext cx="2819400" cy="1041400"/>
        </p:xfrm>
        <a:graphic>
          <a:graphicData uri="http://schemas.openxmlformats.org/drawingml/2006/table">
            <a:tbl>
              <a:tblPr/>
              <a:tblGrid>
                <a:gridCol w="704850"/>
                <a:gridCol w="704850"/>
                <a:gridCol w="704850"/>
                <a:gridCol w="7048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7" name="Text Box 3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19478" name="Text Box 38"/>
          <p:cNvSpPr txBox="1">
            <a:spLocks noChangeArrowheads="1"/>
          </p:cNvSpPr>
          <p:nvPr/>
        </p:nvSpPr>
        <p:spPr bwMode="auto">
          <a:xfrm>
            <a:off x="381000" y="1616075"/>
            <a:ext cx="48006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altLang="en-US" b="0">
              <a:latin typeface="Times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4114800" y="3429000"/>
            <a:ext cx="3059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The table contains (0, 2).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5638800" y="4098925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Use (0, 1) and (2, 2).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5562600" y="4937125"/>
            <a:ext cx="2538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Slope-intercept form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762000" y="3352800"/>
            <a:ext cx="340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/>
              <a:t>The </a:t>
            </a:r>
            <a:r>
              <a:rPr lang="en-US" b="0" i="1"/>
              <a:t>y</a:t>
            </a:r>
            <a:r>
              <a:rPr lang="en-US" b="0"/>
              <a:t>-intercept is 2. </a:t>
            </a:r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762000" y="4038600"/>
            <a:ext cx="258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/>
              <a:t>Find the slope: </a:t>
            </a:r>
          </a:p>
        </p:txBody>
      </p:sp>
      <p:sp>
        <p:nvSpPr>
          <p:cNvPr id="20491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52" name="Rectangle 16"/>
          <p:cNvSpPr>
            <a:spLocks noChangeArrowheads="1"/>
          </p:cNvSpPr>
          <p:nvPr/>
        </p:nvSpPr>
        <p:spPr bwMode="auto">
          <a:xfrm>
            <a:off x="457200" y="1981200"/>
            <a:ext cx="45894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Step 1</a:t>
            </a:r>
            <a:r>
              <a:rPr lang="en-US" b="0"/>
              <a:t> Write the rule for </a:t>
            </a:r>
          </a:p>
          <a:p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in slope-intercept form. </a:t>
            </a:r>
          </a:p>
        </p:txBody>
      </p:sp>
      <p:sp>
        <p:nvSpPr>
          <p:cNvPr id="65571" name="Rectangle 35"/>
          <p:cNvSpPr>
            <a:spLocks noChangeArrowheads="1"/>
          </p:cNvSpPr>
          <p:nvPr/>
        </p:nvSpPr>
        <p:spPr bwMode="auto">
          <a:xfrm>
            <a:off x="5483225" y="5562600"/>
            <a:ext cx="3660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Substitute 1 for m and 2 for b.  </a:t>
            </a:r>
            <a:endParaRPr 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65572" name="Rectangle 36"/>
          <p:cNvSpPr>
            <a:spLocks noChangeArrowheads="1"/>
          </p:cNvSpPr>
          <p:nvPr/>
        </p:nvSpPr>
        <p:spPr bwMode="auto">
          <a:xfrm>
            <a:off x="5483225" y="6156325"/>
            <a:ext cx="2411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Replace y with f(x).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5575" name="Text Box 39"/>
          <p:cNvSpPr txBox="1">
            <a:spLocks noChangeArrowheads="1"/>
          </p:cNvSpPr>
          <p:nvPr/>
        </p:nvSpPr>
        <p:spPr bwMode="auto">
          <a:xfrm>
            <a:off x="3360738" y="5486400"/>
            <a:ext cx="1668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y</a:t>
            </a:r>
            <a:r>
              <a:rPr lang="en-US" b="0"/>
              <a:t> = </a:t>
            </a:r>
            <a:r>
              <a:rPr lang="en-US" b="0" i="1"/>
              <a:t>x</a:t>
            </a:r>
            <a:r>
              <a:rPr lang="en-US" b="0"/>
              <a:t> + 2</a:t>
            </a:r>
            <a:endParaRPr lang="en-US" b="0" i="1"/>
          </a:p>
        </p:txBody>
      </p:sp>
      <p:sp>
        <p:nvSpPr>
          <p:cNvPr id="65576" name="Text Box 40"/>
          <p:cNvSpPr txBox="1">
            <a:spLocks noChangeArrowheads="1"/>
          </p:cNvSpPr>
          <p:nvPr/>
        </p:nvSpPr>
        <p:spPr bwMode="auto">
          <a:xfrm>
            <a:off x="3352800" y="4876800"/>
            <a:ext cx="196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y</a:t>
            </a:r>
            <a:r>
              <a:rPr lang="en-US" b="0"/>
              <a:t> = </a:t>
            </a:r>
            <a:r>
              <a:rPr lang="en-US" b="0" i="1"/>
              <a:t>mx</a:t>
            </a:r>
            <a:r>
              <a:rPr lang="en-US" b="0"/>
              <a:t> + </a:t>
            </a:r>
            <a:r>
              <a:rPr lang="en-US" b="0" i="1"/>
              <a:t>b</a:t>
            </a:r>
          </a:p>
        </p:txBody>
      </p:sp>
      <p:sp>
        <p:nvSpPr>
          <p:cNvPr id="65577" name="Text Box 41"/>
          <p:cNvSpPr txBox="1">
            <a:spLocks noChangeArrowheads="1"/>
          </p:cNvSpPr>
          <p:nvPr/>
        </p:nvSpPr>
        <p:spPr bwMode="auto">
          <a:xfrm>
            <a:off x="2974975" y="6080125"/>
            <a:ext cx="2054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x</a:t>
            </a:r>
            <a:r>
              <a:rPr lang="en-US" b="0"/>
              <a:t> + 2</a:t>
            </a:r>
            <a:endParaRPr lang="en-US" b="0" i="1"/>
          </a:p>
        </p:txBody>
      </p:sp>
      <p:graphicFrame>
        <p:nvGraphicFramePr>
          <p:cNvPr id="65578" name="Group 42"/>
          <p:cNvGraphicFramePr>
            <a:graphicFrameLocks noGrp="1"/>
          </p:cNvGraphicFramePr>
          <p:nvPr/>
        </p:nvGraphicFramePr>
        <p:xfrm>
          <a:off x="5638800" y="2057400"/>
          <a:ext cx="2819400" cy="1041400"/>
        </p:xfrm>
        <a:graphic>
          <a:graphicData uri="http://schemas.openxmlformats.org/drawingml/2006/table">
            <a:tbl>
              <a:tblPr/>
              <a:tblGrid>
                <a:gridCol w="704850"/>
                <a:gridCol w="704850"/>
                <a:gridCol w="704850"/>
                <a:gridCol w="7048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5" name="Text Box 5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Continued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pic>
        <p:nvPicPr>
          <p:cNvPr id="65597" name="Picture 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962400"/>
            <a:ext cx="17526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5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/>
      <p:bldP spid="65545" grpId="0"/>
      <p:bldP spid="65546" grpId="0"/>
      <p:bldP spid="65547" grpId="0"/>
      <p:bldP spid="65548" grpId="0"/>
      <p:bldP spid="65552" grpId="0"/>
      <p:bldP spid="65571" grpId="0"/>
      <p:bldP spid="65572" grpId="0"/>
      <p:bldP spid="65575" grpId="0"/>
      <p:bldP spid="65576" grpId="0"/>
      <p:bldP spid="655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990600"/>
            <a:ext cx="7924800" cy="5257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800">
                <a:solidFill>
                  <a:srgbClr val="3333CC"/>
                </a:solidFill>
              </a:rPr>
              <a:t>Warm Up</a:t>
            </a:r>
            <a:endParaRPr lang="en-US" altLang="en-US" sz="900"/>
          </a:p>
          <a:p>
            <a:endParaRPr lang="en-US" altLang="en-US" sz="800"/>
          </a:p>
          <a:p>
            <a:r>
              <a:rPr lang="en-US" altLang="en-US"/>
              <a:t>Give the coordinates of each transformation of (2, </a:t>
            </a:r>
            <a:r>
              <a:rPr lang="en-US" altLang="en-US">
                <a:cs typeface="Arial" pitchFamily="34" charset="0"/>
              </a:rPr>
              <a:t>–3)</a:t>
            </a:r>
            <a:r>
              <a:rPr lang="en-US" altLang="en-US"/>
              <a:t>.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3075" name="Rectangle 26"/>
          <p:cNvSpPr>
            <a:spLocks noChangeArrowheads="1"/>
          </p:cNvSpPr>
          <p:nvPr/>
        </p:nvSpPr>
        <p:spPr bwMode="auto">
          <a:xfrm>
            <a:off x="533400" y="2438400"/>
            <a:ext cx="46021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1.</a:t>
            </a:r>
            <a:r>
              <a:rPr lang="en-US" altLang="en-US" sz="2800"/>
              <a:t> </a:t>
            </a:r>
            <a:r>
              <a:rPr lang="en-US" altLang="en-US" b="0"/>
              <a:t>horizontal translation of 5</a:t>
            </a:r>
            <a:endParaRPr lang="en-US" sz="2800" b="0"/>
          </a:p>
        </p:txBody>
      </p:sp>
      <p:sp>
        <p:nvSpPr>
          <p:cNvPr id="3076" name="Rectangle 27"/>
          <p:cNvSpPr>
            <a:spLocks noChangeArrowheads="1"/>
          </p:cNvSpPr>
          <p:nvPr/>
        </p:nvSpPr>
        <p:spPr bwMode="auto">
          <a:xfrm>
            <a:off x="533400" y="2986088"/>
            <a:ext cx="43735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2.</a:t>
            </a:r>
            <a:r>
              <a:rPr lang="en-US" altLang="en-US" sz="2800"/>
              <a:t> </a:t>
            </a:r>
            <a:r>
              <a:rPr lang="en-US" altLang="en-US" b="0"/>
              <a:t>vertical translation of </a:t>
            </a:r>
            <a:r>
              <a:rPr lang="en-US" altLang="en-US" b="0">
                <a:latin typeface="Arial" pitchFamily="34" charset="0"/>
                <a:cs typeface="Arial" pitchFamily="34" charset="0"/>
              </a:rPr>
              <a:t>–</a:t>
            </a:r>
            <a:r>
              <a:rPr lang="en-US" altLang="en-US" b="0"/>
              <a:t>1</a:t>
            </a:r>
            <a:endParaRPr lang="en-US" sz="2800" b="0"/>
          </a:p>
        </p:txBody>
      </p:sp>
      <p:sp>
        <p:nvSpPr>
          <p:cNvPr id="3077" name="Rectangle 28"/>
          <p:cNvSpPr>
            <a:spLocks noChangeArrowheads="1"/>
          </p:cNvSpPr>
          <p:nvPr/>
        </p:nvSpPr>
        <p:spPr bwMode="auto">
          <a:xfrm>
            <a:off x="533400" y="3519488"/>
            <a:ext cx="4779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3.</a:t>
            </a:r>
            <a:r>
              <a:rPr lang="en-US" altLang="en-US" sz="2800"/>
              <a:t> </a:t>
            </a:r>
            <a:r>
              <a:rPr lang="en-US" altLang="en-US" b="0"/>
              <a:t>reflection across the </a:t>
            </a:r>
            <a:r>
              <a:rPr lang="en-US" altLang="en-US" b="0" i="1"/>
              <a:t>x</a:t>
            </a:r>
            <a:r>
              <a:rPr lang="en-US" altLang="en-US" b="0"/>
              <a:t>-axis</a:t>
            </a:r>
            <a:endParaRPr lang="en-US" sz="2800" b="0"/>
          </a:p>
        </p:txBody>
      </p:sp>
      <p:sp>
        <p:nvSpPr>
          <p:cNvPr id="3078" name="Rectangle 29"/>
          <p:cNvSpPr>
            <a:spLocks noChangeArrowheads="1"/>
          </p:cNvSpPr>
          <p:nvPr/>
        </p:nvSpPr>
        <p:spPr bwMode="auto">
          <a:xfrm>
            <a:off x="533400" y="4052888"/>
            <a:ext cx="4779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4.</a:t>
            </a:r>
            <a:r>
              <a:rPr lang="en-US" altLang="en-US" sz="2800"/>
              <a:t> </a:t>
            </a:r>
            <a:r>
              <a:rPr lang="en-US" altLang="en-US" b="0"/>
              <a:t>reflection across the </a:t>
            </a:r>
            <a:r>
              <a:rPr lang="en-US" altLang="en-US" b="0" i="1"/>
              <a:t>y</a:t>
            </a:r>
            <a:r>
              <a:rPr lang="en-US" altLang="en-US" b="0"/>
              <a:t>-axis</a:t>
            </a:r>
            <a:endParaRPr lang="en-US" sz="2800" b="0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5410200" y="2438400"/>
            <a:ext cx="1260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</a:rPr>
              <a:t>(7,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–</a:t>
            </a:r>
            <a:r>
              <a:rPr lang="en-US" b="0">
                <a:solidFill>
                  <a:srgbClr val="FF0000"/>
                </a:solidFill>
              </a:rPr>
              <a:t>3)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3581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</a:rPr>
              <a:t>(2,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3</a:t>
            </a:r>
            <a:r>
              <a:rPr lang="en-US" b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5368925" y="3048000"/>
            <a:ext cx="1260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</a:rPr>
              <a:t>(2,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–4</a:t>
            </a:r>
            <a:r>
              <a:rPr lang="en-US" b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5410200" y="4114800"/>
            <a:ext cx="145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</a:rPr>
              <a:t>(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–</a:t>
            </a:r>
            <a:r>
              <a:rPr lang="en-US" b="0">
                <a:solidFill>
                  <a:srgbClr val="FF0000"/>
                </a:solidFill>
              </a:rPr>
              <a:t>2,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–3</a:t>
            </a:r>
            <a:r>
              <a:rPr lang="en-US" b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083" name="Rectangle 34"/>
          <p:cNvSpPr>
            <a:spLocks noChangeArrowheads="1"/>
          </p:cNvSpPr>
          <p:nvPr/>
        </p:nvSpPr>
        <p:spPr bwMode="auto">
          <a:xfrm>
            <a:off x="533400" y="5043488"/>
            <a:ext cx="35766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5.</a:t>
            </a:r>
            <a:r>
              <a:rPr lang="en-US" altLang="en-US" sz="2800"/>
              <a:t> </a:t>
            </a:r>
            <a:r>
              <a:rPr lang="en-US" altLang="en-US" b="0" i="1"/>
              <a:t>f</a:t>
            </a: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 = 3(</a:t>
            </a:r>
            <a:r>
              <a:rPr lang="en-US" altLang="en-US" b="0" i="1"/>
              <a:t>x</a:t>
            </a:r>
            <a:r>
              <a:rPr lang="en-US" altLang="en-US" b="0"/>
              <a:t> + 5) – 1</a:t>
            </a:r>
            <a:endParaRPr lang="en-US" sz="2800" b="0"/>
          </a:p>
        </p:txBody>
      </p:sp>
      <p:sp>
        <p:nvSpPr>
          <p:cNvPr id="3084" name="Rectangle 35"/>
          <p:cNvSpPr>
            <a:spLocks noChangeArrowheads="1"/>
          </p:cNvSpPr>
          <p:nvPr/>
        </p:nvSpPr>
        <p:spPr bwMode="auto">
          <a:xfrm>
            <a:off x="533400" y="5500688"/>
            <a:ext cx="28130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6.</a:t>
            </a:r>
            <a:r>
              <a:rPr lang="en-US" altLang="en-US" sz="2800"/>
              <a:t> </a:t>
            </a:r>
            <a:r>
              <a:rPr lang="en-US" altLang="en-US" b="0" i="1"/>
              <a:t>f(x</a:t>
            </a:r>
            <a:r>
              <a:rPr lang="en-US" altLang="en-US" b="0"/>
              <a:t>) = 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+ 4</a:t>
            </a:r>
            <a:r>
              <a:rPr lang="en-US" altLang="en-US" b="0" i="1"/>
              <a:t>x</a:t>
            </a:r>
            <a:endParaRPr lang="en-US" sz="2800" b="0" i="1"/>
          </a:p>
        </p:txBody>
      </p:sp>
      <p:sp>
        <p:nvSpPr>
          <p:cNvPr id="3085" name="Text Box 36"/>
          <p:cNvSpPr txBox="1">
            <a:spLocks noChangeArrowheads="1"/>
          </p:cNvSpPr>
          <p:nvPr/>
        </p:nvSpPr>
        <p:spPr bwMode="auto">
          <a:xfrm>
            <a:off x="533400" y="46482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Evaluate </a:t>
            </a:r>
            <a:r>
              <a:rPr lang="en-US" i="1"/>
              <a:t>f</a:t>
            </a:r>
            <a:r>
              <a:rPr lang="en-US"/>
              <a:t>(–2) and </a:t>
            </a:r>
            <a:r>
              <a:rPr lang="en-US" i="1"/>
              <a:t>f</a:t>
            </a:r>
            <a:r>
              <a:rPr lang="en-US"/>
              <a:t>(1.5).</a:t>
            </a:r>
            <a:r>
              <a:rPr lang="en-US" b="0"/>
              <a:t> 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4267200" y="5105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solidFill>
                  <a:srgbClr val="FF0000"/>
                </a:solidFill>
              </a:rPr>
              <a:t>8; 18.5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3352800" y="5548313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>
                <a:solidFill>
                  <a:srgbClr val="FF0000"/>
                </a:solidFill>
              </a:rPr>
              <a:t>–4; 8.25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" grpId="0"/>
      <p:bldP spid="7199" grpId="0"/>
      <p:bldP spid="7200" grpId="0"/>
      <p:bldP spid="7201" grpId="0"/>
      <p:bldP spid="7205" grpId="0"/>
      <p:bldP spid="720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0" name="Rectangle 11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Rectangle 13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2" name="Rectangle 15"/>
          <p:cNvSpPr>
            <a:spLocks noChangeArrowheads="1"/>
          </p:cNvSpPr>
          <p:nvPr/>
        </p:nvSpPr>
        <p:spPr bwMode="auto">
          <a:xfrm>
            <a:off x="0" y="1828800"/>
            <a:ext cx="89852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Step 2 </a:t>
            </a:r>
            <a:r>
              <a:rPr lang="en-US" b="0"/>
              <a:t>Write the rule for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). Reflecting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across the </a:t>
            </a:r>
            <a:endParaRPr lang="en-US" b="0" i="1"/>
          </a:p>
          <a:p>
            <a:pPr algn="ctr"/>
            <a:r>
              <a:rPr lang="en-US" b="0" i="1"/>
              <a:t>x</a:t>
            </a:r>
            <a:r>
              <a:rPr lang="en-US" b="0"/>
              <a:t>-axis replaces each </a:t>
            </a:r>
            <a:r>
              <a:rPr lang="en-US" b="0" i="1"/>
              <a:t>y</a:t>
            </a:r>
            <a:r>
              <a:rPr lang="en-US" b="0"/>
              <a:t> with –</a:t>
            </a:r>
            <a:r>
              <a:rPr lang="en-US" b="0" i="1"/>
              <a:t>y.</a:t>
            </a:r>
            <a:r>
              <a:rPr lang="en-US" b="0"/>
              <a:t>              </a:t>
            </a:r>
          </a:p>
        </p:txBody>
      </p:sp>
      <p:sp>
        <p:nvSpPr>
          <p:cNvPr id="66578" name="Text Box 18"/>
          <p:cNvSpPr txBox="1">
            <a:spLocks noChangeArrowheads="1"/>
          </p:cNvSpPr>
          <p:nvPr/>
        </p:nvSpPr>
        <p:spPr bwMode="auto">
          <a:xfrm>
            <a:off x="4343400" y="3136900"/>
            <a:ext cx="1665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>
                <a:solidFill>
                  <a:srgbClr val="3333FF"/>
                </a:solidFill>
                <a:latin typeface="Arial" pitchFamily="34" charset="0"/>
              </a:rPr>
              <a:t>g(x) = </a:t>
            </a:r>
            <a:r>
              <a:rPr lang="en-US" b="0" i="1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–f(x)</a:t>
            </a:r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1524000" y="3689350"/>
            <a:ext cx="2273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–</a:t>
            </a:r>
            <a:r>
              <a:rPr lang="en-US" b="0" i="1"/>
              <a:t>x</a:t>
            </a:r>
            <a:r>
              <a:rPr lang="en-US" b="0"/>
              <a:t> – 2</a:t>
            </a:r>
            <a:endParaRPr lang="en-US" b="0" i="1"/>
          </a:p>
        </p:txBody>
      </p:sp>
      <p:sp>
        <p:nvSpPr>
          <p:cNvPr id="66582" name="Text Box 22"/>
          <p:cNvSpPr txBox="1">
            <a:spLocks noChangeArrowheads="1"/>
          </p:cNvSpPr>
          <p:nvPr/>
        </p:nvSpPr>
        <p:spPr bwMode="auto">
          <a:xfrm>
            <a:off x="1489075" y="3124200"/>
            <a:ext cx="2549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–(</a:t>
            </a:r>
            <a:r>
              <a:rPr lang="en-US" b="0" i="1"/>
              <a:t>x</a:t>
            </a:r>
            <a:r>
              <a:rPr lang="en-US" b="0"/>
              <a:t> – 2)</a:t>
            </a:r>
            <a:endParaRPr lang="en-US" b="0" i="1"/>
          </a:p>
        </p:txBody>
      </p:sp>
      <p:sp>
        <p:nvSpPr>
          <p:cNvPr id="21516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Continued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8" grpId="0"/>
      <p:bldP spid="66581" grpId="0"/>
      <p:bldP spid="6658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8" name="Rectangle 11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9" name="Rectangle 12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0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2" name="Rectangle 15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3" name="Rectangle 16"/>
          <p:cNvSpPr>
            <a:spLocks noChangeArrowheads="1"/>
          </p:cNvSpPr>
          <p:nvPr/>
        </p:nvSpPr>
        <p:spPr bwMode="auto">
          <a:xfrm>
            <a:off x="0" y="3719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4" name="Rectangle 1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5" name="Rectangle 18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6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7" name="Rectangle 20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8" name="Rectangle 21"/>
          <p:cNvSpPr>
            <a:spLocks noChangeArrowheads="1"/>
          </p:cNvSpPr>
          <p:nvPr/>
        </p:nvSpPr>
        <p:spPr bwMode="auto">
          <a:xfrm>
            <a:off x="304800" y="2286000"/>
            <a:ext cx="3276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/>
              <a:t>Check</a:t>
            </a:r>
            <a:r>
              <a:rPr lang="en-US" b="0"/>
              <a:t> Graph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and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on a graphing calculator. The graphs are symmetric about the </a:t>
            </a:r>
            <a:r>
              <a:rPr lang="en-US" b="0" i="1"/>
              <a:t>x</a:t>
            </a:r>
            <a:r>
              <a:rPr lang="en-US" b="0"/>
              <a:t>-axis.  </a:t>
            </a:r>
          </a:p>
        </p:txBody>
      </p:sp>
      <p:pic>
        <p:nvPicPr>
          <p:cNvPr id="22549" name="Picture 27" descr="CIO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390775"/>
            <a:ext cx="44196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50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Continued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1000" y="1984375"/>
            <a:ext cx="8382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/>
              <a:t>Stretches and compressions change the slope of a linear function. If the line becomes steeper, the function has been stretched vertically or compressed</a:t>
            </a:r>
          </a:p>
          <a:p>
            <a:r>
              <a:rPr lang="en-US" b="0"/>
              <a:t>horizontally. If the line becomes flatter, the function has been compressed vertically or stretched horizontally.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7"/>
          <p:cNvGrpSpPr>
            <a:grpSpLocks/>
          </p:cNvGrpSpPr>
          <p:nvPr/>
        </p:nvGrpSpPr>
        <p:grpSpPr bwMode="auto">
          <a:xfrm>
            <a:off x="685800" y="1295400"/>
            <a:ext cx="7505700" cy="4029075"/>
            <a:chOff x="432" y="816"/>
            <a:chExt cx="4728" cy="2538"/>
          </a:xfrm>
        </p:grpSpPr>
        <p:pic>
          <p:nvPicPr>
            <p:cNvPr id="2457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816"/>
              <a:ext cx="4728" cy="2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580" name="Rectangle 6"/>
            <p:cNvSpPr>
              <a:spLocks noChangeArrowheads="1"/>
            </p:cNvSpPr>
            <p:nvPr/>
          </p:nvSpPr>
          <p:spPr bwMode="auto">
            <a:xfrm>
              <a:off x="432" y="912"/>
              <a:ext cx="96" cy="144"/>
            </a:xfrm>
            <a:prstGeom prst="rect">
              <a:avLst/>
            </a:prstGeom>
            <a:solidFill>
              <a:srgbClr val="BCEE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6" name="Group 6"/>
          <p:cNvGrpSpPr>
            <a:grpSpLocks/>
          </p:cNvGrpSpPr>
          <p:nvPr/>
        </p:nvGrpSpPr>
        <p:grpSpPr bwMode="auto">
          <a:xfrm>
            <a:off x="381000" y="2209800"/>
            <a:ext cx="8458200" cy="2401888"/>
            <a:chOff x="236" y="2256"/>
            <a:chExt cx="4948" cy="1513"/>
          </a:xfrm>
        </p:grpSpPr>
        <p:sp>
          <p:nvSpPr>
            <p:cNvPr id="25603" name="Text Box 7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1222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0"/>
                <a:t>These don’t change!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b="0" i="1"/>
                <a:t> y</a:t>
              </a:r>
              <a:r>
                <a:rPr lang="en-US" b="0"/>
                <a:t>–intercepts in a horizontal stretch or compression</a:t>
              </a:r>
            </a:p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 b="0" i="1"/>
                <a:t> x</a:t>
              </a:r>
              <a:r>
                <a:rPr lang="en-US" b="0"/>
                <a:t>–intercepts in a vertical stretch or compression</a:t>
              </a:r>
            </a:p>
            <a:p>
              <a:pPr>
                <a:spcBef>
                  <a:spcPct val="50000"/>
                </a:spcBef>
              </a:pPr>
              <a:endParaRPr lang="en-US" sz="800" b="0"/>
            </a:p>
            <a:p>
              <a:pPr>
                <a:spcBef>
                  <a:spcPct val="50000"/>
                </a:spcBef>
                <a:buFontTx/>
                <a:buChar char="•"/>
              </a:pPr>
              <a:endParaRPr lang="en-US" sz="800" b="0"/>
            </a:p>
          </p:txBody>
        </p:sp>
        <p:sp>
          <p:nvSpPr>
            <p:cNvPr id="25604" name="Text Box 8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Helpful Hint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2: Stretching and Compressing Linear Functions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26627" name="Rectangle 8"/>
          <p:cNvSpPr>
            <a:spLocks noChangeArrowheads="1"/>
          </p:cNvSpPr>
          <p:nvPr/>
        </p:nvSpPr>
        <p:spPr bwMode="auto">
          <a:xfrm>
            <a:off x="0" y="3424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8" name="Rectangle 9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9" name="Rectangle 11"/>
          <p:cNvSpPr>
            <a:spLocks noChangeArrowheads="1"/>
          </p:cNvSpPr>
          <p:nvPr/>
        </p:nvSpPr>
        <p:spPr bwMode="auto">
          <a:xfrm>
            <a:off x="0" y="123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0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1" name="Rectangle 1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2" name="Rectangle 17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3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4" name="Rectangle 20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5" name="Rectangle 22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6" name="Rectangle 23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7" name="Rectangle 26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8" name="Rectangle 27"/>
          <p:cNvSpPr>
            <a:spLocks noChangeArrowheads="1"/>
          </p:cNvSpPr>
          <p:nvPr/>
        </p:nvSpPr>
        <p:spPr bwMode="auto">
          <a:xfrm>
            <a:off x="0" y="3843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39" name="Rectangle 30"/>
          <p:cNvSpPr>
            <a:spLocks noChangeArrowheads="1"/>
          </p:cNvSpPr>
          <p:nvPr/>
        </p:nvSpPr>
        <p:spPr bwMode="auto">
          <a:xfrm>
            <a:off x="3006725" y="3805238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b="0" i="1">
                <a:solidFill>
                  <a:srgbClr val="3366FF"/>
                </a:solidFill>
                <a:latin typeface="Arial" pitchFamily="34" charset="0"/>
              </a:rPr>
              <a:t>.</a:t>
            </a:r>
            <a:r>
              <a:rPr lang="en-US" sz="1400" b="0">
                <a:latin typeface="Arial" pitchFamily="34" charset="0"/>
              </a:rPr>
              <a:t> </a:t>
            </a:r>
            <a:endParaRPr lang="en-US" sz="1800" b="0">
              <a:latin typeface="Arial" pitchFamily="34" charset="0"/>
            </a:endParaRPr>
          </a:p>
        </p:txBody>
      </p:sp>
      <p:grpSp>
        <p:nvGrpSpPr>
          <p:cNvPr id="26640" name="Group 34"/>
          <p:cNvGrpSpPr>
            <a:grpSpLocks/>
          </p:cNvGrpSpPr>
          <p:nvPr/>
        </p:nvGrpSpPr>
        <p:grpSpPr bwMode="auto">
          <a:xfrm>
            <a:off x="228600" y="1851025"/>
            <a:ext cx="8237538" cy="1625600"/>
            <a:chOff x="144" y="1088"/>
            <a:chExt cx="5189" cy="1024"/>
          </a:xfrm>
        </p:grpSpPr>
        <p:sp>
          <p:nvSpPr>
            <p:cNvPr id="26646" name="Text Box 2"/>
            <p:cNvSpPr txBox="1">
              <a:spLocks noChangeArrowheads="1"/>
            </p:cNvSpPr>
            <p:nvPr/>
          </p:nvSpPr>
          <p:spPr bwMode="auto">
            <a:xfrm>
              <a:off x="144" y="1088"/>
              <a:ext cx="5189" cy="10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40000"/>
                </a:lnSpc>
                <a:spcBef>
                  <a:spcPct val="50000"/>
                </a:spcBef>
              </a:pPr>
              <a:r>
                <a:rPr lang="en-US" altLang="en-US"/>
                <a:t>Let </a:t>
              </a:r>
              <a:r>
                <a:rPr lang="en-US" altLang="en-US" i="1"/>
                <a:t>g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 be a horizontal compression of </a:t>
              </a:r>
              <a:br>
                <a:rPr lang="en-US" altLang="en-US"/>
              </a:br>
              <a:r>
                <a:rPr lang="en-US" altLang="en-US" i="1"/>
                <a:t>f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 = –</a:t>
              </a:r>
              <a:r>
                <a:rPr lang="en-US" altLang="en-US" i="1"/>
                <a:t>x</a:t>
              </a:r>
              <a:r>
                <a:rPr lang="en-US" altLang="en-US"/>
                <a:t> + 4  by a factor of   . Write the rule for </a:t>
              </a:r>
              <a:r>
                <a:rPr lang="en-US" altLang="en-US" i="1"/>
                <a:t>g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), and graph the function.</a:t>
              </a:r>
            </a:p>
          </p:txBody>
        </p:sp>
        <p:pic>
          <p:nvPicPr>
            <p:cNvPr id="26647" name="Picture 3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1392"/>
              <a:ext cx="151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1781" name="Group 37"/>
          <p:cNvGrpSpPr>
            <a:grpSpLocks/>
          </p:cNvGrpSpPr>
          <p:nvPr/>
        </p:nvGrpSpPr>
        <p:grpSpPr bwMode="auto">
          <a:xfrm>
            <a:off x="228600" y="3629025"/>
            <a:ext cx="8305800" cy="1247775"/>
            <a:chOff x="192" y="2208"/>
            <a:chExt cx="5232" cy="786"/>
          </a:xfrm>
        </p:grpSpPr>
        <p:sp>
          <p:nvSpPr>
            <p:cNvPr id="26642" name="Text Box 14"/>
            <p:cNvSpPr txBox="1">
              <a:spLocks noChangeArrowheads="1"/>
            </p:cNvSpPr>
            <p:nvPr/>
          </p:nvSpPr>
          <p:spPr bwMode="auto">
            <a:xfrm>
              <a:off x="192" y="2208"/>
              <a:ext cx="5232" cy="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b="0"/>
                <a:t>Horizontally compressing </a:t>
              </a:r>
              <a:r>
                <a:rPr lang="en-US" b="0" i="1"/>
                <a:t>f</a:t>
              </a:r>
              <a:r>
                <a:rPr lang="en-US" b="0"/>
                <a:t>(</a:t>
              </a:r>
              <a:r>
                <a:rPr lang="en-US" b="0" i="1"/>
                <a:t>x</a:t>
              </a:r>
              <a:r>
                <a:rPr lang="en-US" b="0"/>
                <a:t>) by a factor of  replaces each </a:t>
              </a:r>
              <a:r>
                <a:rPr lang="en-US" b="0" i="1"/>
                <a:t>x</a:t>
              </a:r>
              <a:r>
                <a:rPr lang="en-US" b="0"/>
                <a:t> with      where </a:t>
              </a:r>
              <a:r>
                <a:rPr lang="en-US" b="0" i="1"/>
                <a:t>b =    </a:t>
              </a:r>
              <a:r>
                <a:rPr lang="en-US" b="0"/>
                <a:t>. </a:t>
              </a:r>
            </a:p>
          </p:txBody>
        </p:sp>
        <p:pic>
          <p:nvPicPr>
            <p:cNvPr id="26643" name="Picture 3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2" y="2208"/>
              <a:ext cx="182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644" name="Picture 3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8" y="2544"/>
              <a:ext cx="182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645" name="Picture 3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4" y="2562"/>
              <a:ext cx="35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4" name="Rectangle 1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7" name="Rectangle 13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8" name="Rectangle 20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9" name="Rectangle 23"/>
          <p:cNvSpPr>
            <a:spLocks noChangeArrowheads="1"/>
          </p:cNvSpPr>
          <p:nvPr/>
        </p:nvSpPr>
        <p:spPr bwMode="auto">
          <a:xfrm>
            <a:off x="0" y="3948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0" name="Rectangle 29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sz="1800" b="0">
              <a:latin typeface="Arial" pitchFamily="34" charset="0"/>
            </a:endParaRPr>
          </a:p>
        </p:txBody>
      </p:sp>
      <p:sp>
        <p:nvSpPr>
          <p:cNvPr id="27661" name="Rectangle 31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1726" name="Text Box 46"/>
          <p:cNvSpPr txBox="1">
            <a:spLocks noChangeArrowheads="1"/>
          </p:cNvSpPr>
          <p:nvPr/>
        </p:nvSpPr>
        <p:spPr bwMode="auto">
          <a:xfrm>
            <a:off x="1143000" y="5715000"/>
            <a:ext cx="2414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>
                <a:cs typeface="Arial" pitchFamily="34" charset="0"/>
              </a:rPr>
              <a:t>–2</a:t>
            </a:r>
            <a:r>
              <a:rPr lang="en-US" b="0" i="1">
                <a:cs typeface="Arial" pitchFamily="34" charset="0"/>
              </a:rPr>
              <a:t>x </a:t>
            </a:r>
            <a:r>
              <a:rPr lang="en-US" b="0">
                <a:cs typeface="Arial" pitchFamily="34" charset="0"/>
              </a:rPr>
              <a:t>+4</a:t>
            </a:r>
          </a:p>
        </p:txBody>
      </p:sp>
      <p:sp>
        <p:nvSpPr>
          <p:cNvPr id="27663" name="Rectangle 49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sz="1800" b="0">
              <a:latin typeface="Arial" pitchFamily="34" charset="0"/>
            </a:endParaRPr>
          </a:p>
        </p:txBody>
      </p:sp>
      <p:sp>
        <p:nvSpPr>
          <p:cNvPr id="27664" name="Rectangle 51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7665" name="Rectangle 68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sz="1800" b="0">
              <a:latin typeface="Arial" pitchFamily="34" charset="0"/>
            </a:endParaRPr>
          </a:p>
        </p:txBody>
      </p:sp>
      <p:sp>
        <p:nvSpPr>
          <p:cNvPr id="27666" name="Rectangle 70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1767" name="Text Box 87"/>
          <p:cNvSpPr txBox="1">
            <a:spLocks noChangeArrowheads="1"/>
          </p:cNvSpPr>
          <p:nvPr/>
        </p:nvSpPr>
        <p:spPr bwMode="auto">
          <a:xfrm>
            <a:off x="1905000" y="50292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/>
              <a:t>= </a:t>
            </a:r>
            <a:r>
              <a:rPr lang="en-US" b="0">
                <a:cs typeface="Arial" pitchFamily="34" charset="0"/>
              </a:rPr>
              <a:t>–(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2</a:t>
            </a:r>
            <a:r>
              <a:rPr lang="en-US" b="0" i="1">
                <a:cs typeface="Arial" pitchFamily="34" charset="0"/>
              </a:rPr>
              <a:t>x) </a:t>
            </a:r>
            <a:r>
              <a:rPr lang="en-US" b="0">
                <a:cs typeface="Arial" pitchFamily="34" charset="0"/>
              </a:rPr>
              <a:t>+4</a:t>
            </a:r>
          </a:p>
        </p:txBody>
      </p:sp>
      <p:sp>
        <p:nvSpPr>
          <p:cNvPr id="71768" name="Rectangle 88"/>
          <p:cNvSpPr>
            <a:spLocks noChangeArrowheads="1"/>
          </p:cNvSpPr>
          <p:nvPr/>
        </p:nvSpPr>
        <p:spPr bwMode="auto">
          <a:xfrm>
            <a:off x="4495800" y="5089525"/>
            <a:ext cx="281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Replace x with 2x.</a:t>
            </a:r>
            <a:endParaRPr 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71769" name="Rectangle 89"/>
          <p:cNvSpPr>
            <a:spLocks noChangeArrowheads="1"/>
          </p:cNvSpPr>
          <p:nvPr/>
        </p:nvSpPr>
        <p:spPr bwMode="auto">
          <a:xfrm>
            <a:off x="4495800" y="5775325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  <a:endParaRPr 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pic>
        <p:nvPicPr>
          <p:cNvPr id="71775" name="Picture 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32004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76" name="Picture 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57500"/>
            <a:ext cx="232410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1781" name="Group 101"/>
          <p:cNvGrpSpPr>
            <a:grpSpLocks/>
          </p:cNvGrpSpPr>
          <p:nvPr/>
        </p:nvGrpSpPr>
        <p:grpSpPr bwMode="auto">
          <a:xfrm>
            <a:off x="4402138" y="1843088"/>
            <a:ext cx="4354512" cy="685800"/>
            <a:chOff x="2640" y="1161"/>
            <a:chExt cx="2743" cy="432"/>
          </a:xfrm>
        </p:grpSpPr>
        <p:sp>
          <p:nvSpPr>
            <p:cNvPr id="27676" name="Rectangle 92"/>
            <p:cNvSpPr>
              <a:spLocks noChangeArrowheads="1"/>
            </p:cNvSpPr>
            <p:nvPr/>
          </p:nvSpPr>
          <p:spPr bwMode="auto">
            <a:xfrm>
              <a:off x="2640" y="1248"/>
              <a:ext cx="274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sz="2000" b="0" i="1">
                  <a:solidFill>
                    <a:srgbClr val="3333FF"/>
                  </a:solidFill>
                  <a:latin typeface="Arial" pitchFamily="34" charset="0"/>
                </a:rPr>
                <a:t>For horizontal compression, use       .</a:t>
              </a:r>
              <a:endParaRPr lang="en-US" sz="2000" b="0">
                <a:solidFill>
                  <a:srgbClr val="3333FF"/>
                </a:solidFill>
                <a:latin typeface="Arial" pitchFamily="34" charset="0"/>
              </a:endParaRPr>
            </a:p>
          </p:txBody>
        </p:sp>
        <p:pic>
          <p:nvPicPr>
            <p:cNvPr id="27677" name="Picture 9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7" y="1161"/>
              <a:ext cx="221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1782" name="Group 102"/>
          <p:cNvGrpSpPr>
            <a:grpSpLocks/>
          </p:cNvGrpSpPr>
          <p:nvPr/>
        </p:nvGrpSpPr>
        <p:grpSpPr bwMode="auto">
          <a:xfrm>
            <a:off x="4419600" y="3429000"/>
            <a:ext cx="3429000" cy="762000"/>
            <a:chOff x="2736" y="2160"/>
            <a:chExt cx="2160" cy="480"/>
          </a:xfrm>
        </p:grpSpPr>
        <p:sp>
          <p:nvSpPr>
            <p:cNvPr id="27674" name="Rectangle 3"/>
            <p:cNvSpPr>
              <a:spLocks noChangeArrowheads="1"/>
            </p:cNvSpPr>
            <p:nvPr/>
          </p:nvSpPr>
          <p:spPr bwMode="auto">
            <a:xfrm>
              <a:off x="2736" y="2280"/>
              <a:ext cx="21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2000" b="0" i="1">
                  <a:solidFill>
                    <a:srgbClr val="3333FF"/>
                  </a:solidFill>
                  <a:latin typeface="Arial" pitchFamily="34" charset="0"/>
                </a:rPr>
                <a:t>Substitute      for b.</a:t>
              </a:r>
              <a:r>
                <a:rPr lang="en-US" sz="2000" b="0">
                  <a:solidFill>
                    <a:srgbClr val="3333FF"/>
                  </a:solidFill>
                  <a:latin typeface="Arial" pitchFamily="34" charset="0"/>
                </a:rPr>
                <a:t> </a:t>
              </a:r>
            </a:p>
          </p:txBody>
        </p:sp>
        <p:pic>
          <p:nvPicPr>
            <p:cNvPr id="27675" name="Picture 9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3" y="2160"/>
              <a:ext cx="191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7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7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6" grpId="0"/>
      <p:bldP spid="71767" grpId="0"/>
      <p:bldP spid="71768" grpId="0"/>
      <p:bldP spid="7176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33" name="Picture 29" descr="exampl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3528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0" y="368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4" name="Rectangle 13"/>
          <p:cNvSpPr>
            <a:spLocks noChangeArrowheads="1"/>
          </p:cNvSpPr>
          <p:nvPr/>
        </p:nvSpPr>
        <p:spPr bwMode="auto">
          <a:xfrm>
            <a:off x="0" y="3948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5" name="Rectangle 16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sz="1800" b="0">
              <a:latin typeface="Arial" pitchFamily="34" charset="0"/>
            </a:endParaRPr>
          </a:p>
        </p:txBody>
      </p:sp>
      <p:sp>
        <p:nvSpPr>
          <p:cNvPr id="28686" name="Rectangle 17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7" name="Rectangle 19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sz="1800" b="0">
              <a:latin typeface="Arial" pitchFamily="34" charset="0"/>
            </a:endParaRPr>
          </a:p>
        </p:txBody>
      </p:sp>
      <p:sp>
        <p:nvSpPr>
          <p:cNvPr id="28688" name="Rectangle 20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9" name="Rectangle 21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sz="1800" b="0">
              <a:latin typeface="Arial" pitchFamily="34" charset="0"/>
            </a:endParaRPr>
          </a:p>
        </p:txBody>
      </p:sp>
      <p:sp>
        <p:nvSpPr>
          <p:cNvPr id="28690" name="Rectangle 22"/>
          <p:cNvSpPr>
            <a:spLocks noChangeArrowheads="1"/>
          </p:cNvSpPr>
          <p:nvPr/>
        </p:nvSpPr>
        <p:spPr bwMode="auto">
          <a:xfrm>
            <a:off x="3559175" y="2911475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91" name="Rectangle 26"/>
          <p:cNvSpPr>
            <a:spLocks noChangeArrowheads="1"/>
          </p:cNvSpPr>
          <p:nvPr/>
        </p:nvSpPr>
        <p:spPr bwMode="auto">
          <a:xfrm>
            <a:off x="609600" y="1905000"/>
            <a:ext cx="792162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/>
              <a:t>Check</a:t>
            </a:r>
            <a:r>
              <a:rPr lang="en-US" b="0"/>
              <a:t> Graph both functions on the same coordinate plane. The graph of </a:t>
            </a:r>
            <a:r>
              <a:rPr lang="en-US" b="0" i="1">
                <a:solidFill>
                  <a:srgbClr val="FF0000"/>
                </a:solidFill>
              </a:rPr>
              <a:t>g</a:t>
            </a:r>
            <a:r>
              <a:rPr lang="en-US" b="0">
                <a:solidFill>
                  <a:srgbClr val="FF0000"/>
                </a:solidFill>
              </a:rPr>
              <a:t>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>
                <a:solidFill>
                  <a:srgbClr val="FF0000"/>
                </a:solidFill>
              </a:rPr>
              <a:t>)</a:t>
            </a:r>
            <a:r>
              <a:rPr lang="en-US" b="0"/>
              <a:t> is steeper than </a:t>
            </a:r>
            <a:r>
              <a:rPr lang="en-US" b="0" i="1">
                <a:solidFill>
                  <a:srgbClr val="3333FF"/>
                </a:solidFill>
              </a:rPr>
              <a:t>f</a:t>
            </a:r>
            <a:r>
              <a:rPr lang="en-US" b="0">
                <a:solidFill>
                  <a:srgbClr val="3333FF"/>
                </a:solidFill>
              </a:rPr>
              <a:t>(</a:t>
            </a:r>
            <a:r>
              <a:rPr lang="en-US" b="0" i="1">
                <a:solidFill>
                  <a:srgbClr val="3333FF"/>
                </a:solidFill>
              </a:rPr>
              <a:t>x</a:t>
            </a:r>
            <a:r>
              <a:rPr lang="en-US" b="0">
                <a:solidFill>
                  <a:srgbClr val="3333FF"/>
                </a:solidFill>
              </a:rPr>
              <a:t>)</a:t>
            </a:r>
            <a:r>
              <a:rPr lang="en-US" b="0"/>
              <a:t>, which indicates that </a:t>
            </a:r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has been horizontally compressed from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), or pushed toward the </a:t>
            </a:r>
            <a:r>
              <a:rPr lang="en-US" b="0" i="1"/>
              <a:t>y</a:t>
            </a:r>
            <a:r>
              <a:rPr lang="en-US" b="0"/>
              <a:t>-axis. </a:t>
            </a:r>
          </a:p>
        </p:txBody>
      </p:sp>
      <p:sp>
        <p:nvSpPr>
          <p:cNvPr id="72734" name="Line 30"/>
          <p:cNvSpPr>
            <a:spLocks noChangeShapeType="1"/>
          </p:cNvSpPr>
          <p:nvPr/>
        </p:nvSpPr>
        <p:spPr bwMode="auto">
          <a:xfrm>
            <a:off x="5057775" y="3733800"/>
            <a:ext cx="1219200" cy="2438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35" name="Line 31"/>
          <p:cNvSpPr>
            <a:spLocks noChangeShapeType="1"/>
          </p:cNvSpPr>
          <p:nvPr/>
        </p:nvSpPr>
        <p:spPr bwMode="auto">
          <a:xfrm>
            <a:off x="4876800" y="3810000"/>
            <a:ext cx="1905000" cy="213360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Text Box 3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72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72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4" grpId="0" animBg="1"/>
      <p:bldP spid="7273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699" name="Text Box 7"/>
          <p:cNvSpPr txBox="1">
            <a:spLocks noChangeArrowheads="1"/>
          </p:cNvSpPr>
          <p:nvPr/>
        </p:nvSpPr>
        <p:spPr bwMode="auto">
          <a:xfrm>
            <a:off x="0" y="1752600"/>
            <a:ext cx="9144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a vertical compression of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= 3</a:t>
            </a:r>
            <a:r>
              <a:rPr lang="en-US" altLang="en-US" i="1"/>
              <a:t>x</a:t>
            </a:r>
            <a:r>
              <a:rPr lang="en-US" altLang="en-US"/>
              <a:t> + 2 by a factor of    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and graph the function.</a:t>
            </a:r>
          </a:p>
        </p:txBody>
      </p:sp>
      <p:sp>
        <p:nvSpPr>
          <p:cNvPr id="29700" name="Rectangle 9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1" name="Text Box 2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graphicFrame>
        <p:nvGraphicFramePr>
          <p:cNvPr id="29702" name="Object 25"/>
          <p:cNvGraphicFramePr>
            <a:graphicFrameLocks noChangeAspect="1"/>
          </p:cNvGraphicFramePr>
          <p:nvPr/>
        </p:nvGraphicFramePr>
        <p:xfrm>
          <a:off x="2565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03" name="Picture 3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2209800"/>
            <a:ext cx="279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3763" name="Group 35"/>
          <p:cNvGrpSpPr>
            <a:grpSpLocks/>
          </p:cNvGrpSpPr>
          <p:nvPr/>
        </p:nvGrpSpPr>
        <p:grpSpPr bwMode="auto">
          <a:xfrm>
            <a:off x="323850" y="3505200"/>
            <a:ext cx="8305800" cy="1219200"/>
            <a:chOff x="204" y="2208"/>
            <a:chExt cx="5232" cy="768"/>
          </a:xfrm>
        </p:grpSpPr>
        <p:sp>
          <p:nvSpPr>
            <p:cNvPr id="29705" name="Text Box 16"/>
            <p:cNvSpPr txBox="1">
              <a:spLocks noChangeArrowheads="1"/>
            </p:cNvSpPr>
            <p:nvPr/>
          </p:nvSpPr>
          <p:spPr bwMode="auto">
            <a:xfrm>
              <a:off x="204" y="2208"/>
              <a:ext cx="5232" cy="7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40000"/>
                </a:lnSpc>
              </a:pPr>
              <a:r>
                <a:rPr lang="en-US" b="0"/>
                <a:t>Vertically compressing </a:t>
              </a:r>
              <a:r>
                <a:rPr lang="en-US" b="0" i="1"/>
                <a:t>f</a:t>
              </a:r>
              <a:r>
                <a:rPr lang="en-US" b="0"/>
                <a:t>(</a:t>
              </a:r>
              <a:r>
                <a:rPr lang="en-US" b="0" i="1"/>
                <a:t>x</a:t>
              </a:r>
              <a:r>
                <a:rPr lang="en-US" b="0"/>
                <a:t>) by a factor of    replaces each </a:t>
              </a:r>
              <a:r>
                <a:rPr lang="en-US" b="0" i="1"/>
                <a:t>f</a:t>
              </a:r>
              <a:r>
                <a:rPr lang="en-US" b="0"/>
                <a:t>(</a:t>
              </a:r>
              <a:r>
                <a:rPr lang="en-US" b="0" i="1"/>
                <a:t>x</a:t>
              </a:r>
              <a:r>
                <a:rPr lang="en-US" b="0"/>
                <a:t>) with </a:t>
              </a:r>
              <a:r>
                <a:rPr lang="en-US" b="0" i="1"/>
                <a:t>a</a:t>
              </a:r>
              <a:r>
                <a:rPr lang="en-US" b="0"/>
                <a:t> · </a:t>
              </a:r>
              <a:r>
                <a:rPr lang="en-US" b="0" i="1"/>
                <a:t>f</a:t>
              </a:r>
              <a:r>
                <a:rPr lang="en-US" b="0"/>
                <a:t>(</a:t>
              </a:r>
              <a:r>
                <a:rPr lang="en-US" b="0" i="1"/>
                <a:t>x</a:t>
              </a:r>
              <a:r>
                <a:rPr lang="en-US" b="0"/>
                <a:t>) where </a:t>
              </a:r>
              <a:r>
                <a:rPr lang="en-US" b="0" i="1"/>
                <a:t>a</a:t>
              </a:r>
              <a:r>
                <a:rPr lang="en-US" b="0"/>
                <a:t> = </a:t>
              </a:r>
              <a:r>
                <a:rPr lang="en-US" b="0" i="1"/>
                <a:t> </a:t>
              </a:r>
              <a:r>
                <a:rPr lang="en-US" b="0"/>
                <a:t> . </a:t>
              </a:r>
            </a:p>
          </p:txBody>
        </p:sp>
        <p:pic>
          <p:nvPicPr>
            <p:cNvPr id="29706" name="Picture 3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2208"/>
              <a:ext cx="177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707" name="Picture 3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2" y="2544"/>
              <a:ext cx="17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3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5" name="Rectangle 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6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7" name="Rectangle 19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       </a:t>
            </a:r>
            <a:endParaRPr lang="en-US" sz="1800" b="0">
              <a:latin typeface="Arial" pitchFamily="34" charset="0"/>
            </a:endParaRPr>
          </a:p>
        </p:txBody>
      </p:sp>
      <p:sp>
        <p:nvSpPr>
          <p:cNvPr id="30728" name="Rectangle 20"/>
          <p:cNvSpPr>
            <a:spLocks noChangeArrowheads="1"/>
          </p:cNvSpPr>
          <p:nvPr/>
        </p:nvSpPr>
        <p:spPr bwMode="auto">
          <a:xfrm>
            <a:off x="0" y="0"/>
            <a:ext cx="20272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4777" name="Rectangle 25"/>
          <p:cNvSpPr>
            <a:spLocks noChangeArrowheads="1"/>
          </p:cNvSpPr>
          <p:nvPr/>
        </p:nvSpPr>
        <p:spPr bwMode="auto">
          <a:xfrm>
            <a:off x="4495800" y="3717925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  <a:endParaRPr 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74780" name="Rectangle 28"/>
          <p:cNvSpPr>
            <a:spLocks noChangeArrowheads="1"/>
          </p:cNvSpPr>
          <p:nvPr/>
        </p:nvSpPr>
        <p:spPr bwMode="auto">
          <a:xfrm>
            <a:off x="4525963" y="1905000"/>
            <a:ext cx="3779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For vertical compression, use a.</a:t>
            </a:r>
            <a:endParaRPr lang="en-US" sz="2000" b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30731" name="Text Box 3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74783" name="Text Box 31"/>
          <p:cNvSpPr txBox="1">
            <a:spLocks noChangeArrowheads="1"/>
          </p:cNvSpPr>
          <p:nvPr/>
        </p:nvSpPr>
        <p:spPr bwMode="auto">
          <a:xfrm>
            <a:off x="1584325" y="186055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/>
              <a:t>g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a</a:t>
            </a:r>
            <a:r>
              <a:rPr lang="en-US" b="0"/>
              <a:t>(3x + 2) </a:t>
            </a:r>
          </a:p>
        </p:txBody>
      </p:sp>
      <p:grpSp>
        <p:nvGrpSpPr>
          <p:cNvPr id="74794" name="Group 42"/>
          <p:cNvGrpSpPr>
            <a:grpSpLocks/>
          </p:cNvGrpSpPr>
          <p:nvPr/>
        </p:nvGrpSpPr>
        <p:grpSpPr bwMode="auto">
          <a:xfrm>
            <a:off x="2362200" y="2514600"/>
            <a:ext cx="2174875" cy="762000"/>
            <a:chOff x="1462" y="1584"/>
            <a:chExt cx="1370" cy="480"/>
          </a:xfrm>
        </p:grpSpPr>
        <p:sp>
          <p:nvSpPr>
            <p:cNvPr id="30738" name="Text Box 32"/>
            <p:cNvSpPr txBox="1">
              <a:spLocks noChangeArrowheads="1"/>
            </p:cNvSpPr>
            <p:nvPr/>
          </p:nvSpPr>
          <p:spPr bwMode="auto">
            <a:xfrm>
              <a:off x="1462" y="1680"/>
              <a:ext cx="13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b="0"/>
                <a:t>=   (3</a:t>
              </a:r>
              <a:r>
                <a:rPr lang="en-US" b="0" i="1"/>
                <a:t>x</a:t>
              </a:r>
              <a:r>
                <a:rPr lang="en-US" b="0"/>
                <a:t> + 2) </a:t>
              </a:r>
            </a:p>
          </p:txBody>
        </p:sp>
        <p:pic>
          <p:nvPicPr>
            <p:cNvPr id="30739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8" y="1584"/>
              <a:ext cx="17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4796" name="Group 44"/>
          <p:cNvGrpSpPr>
            <a:grpSpLocks/>
          </p:cNvGrpSpPr>
          <p:nvPr/>
        </p:nvGrpSpPr>
        <p:grpSpPr bwMode="auto">
          <a:xfrm>
            <a:off x="4267200" y="2590800"/>
            <a:ext cx="2819400" cy="685800"/>
            <a:chOff x="3072" y="1563"/>
            <a:chExt cx="1776" cy="432"/>
          </a:xfrm>
        </p:grpSpPr>
        <p:sp>
          <p:nvSpPr>
            <p:cNvPr id="30736" name="Rectangle 14"/>
            <p:cNvSpPr>
              <a:spLocks noChangeArrowheads="1"/>
            </p:cNvSpPr>
            <p:nvPr/>
          </p:nvSpPr>
          <p:spPr bwMode="auto">
            <a:xfrm>
              <a:off x="3072" y="1632"/>
              <a:ext cx="17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000" b="0" i="1">
                  <a:solidFill>
                    <a:srgbClr val="3333FF"/>
                  </a:solidFill>
                  <a:latin typeface="Arial" pitchFamily="34" charset="0"/>
                </a:rPr>
                <a:t>Substitute      for a.</a:t>
              </a:r>
              <a:r>
                <a:rPr lang="en-US" sz="2000" b="0">
                  <a:solidFill>
                    <a:srgbClr val="3333FF"/>
                  </a:solidFill>
                  <a:latin typeface="Arial" pitchFamily="34" charset="0"/>
                </a:rPr>
                <a:t> </a:t>
              </a:r>
            </a:p>
          </p:txBody>
        </p:sp>
        <p:pic>
          <p:nvPicPr>
            <p:cNvPr id="30737" name="Picture 4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2" y="1563"/>
              <a:ext cx="184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74797" name="Picture 4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05200"/>
            <a:ext cx="1905000" cy="75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4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4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7" grpId="0"/>
      <p:bldP spid="74780" grpId="0"/>
      <p:bldP spid="747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209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200" b="0"/>
              <a:t>Transform linear functions.</a:t>
            </a:r>
          </a:p>
          <a:p>
            <a:pPr>
              <a:spcBef>
                <a:spcPct val="20000"/>
              </a:spcBef>
            </a:pPr>
            <a:endParaRPr lang="en-US" altLang="en-US" sz="800" b="0"/>
          </a:p>
          <a:p>
            <a:pPr>
              <a:spcBef>
                <a:spcPct val="20000"/>
              </a:spcBef>
            </a:pPr>
            <a:endParaRPr lang="en-US" altLang="en-US" sz="800" b="0"/>
          </a:p>
          <a:p>
            <a:pPr>
              <a:spcBef>
                <a:spcPct val="20000"/>
              </a:spcBef>
            </a:pPr>
            <a:r>
              <a:rPr lang="en-US" altLang="en-US" sz="3200" b="0"/>
              <a:t>Solve problems involving linear transformations.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0" i="1">
              <a:solidFill>
                <a:srgbClr val="FF66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304800" y="1600200"/>
            <a:ext cx="3962400" cy="3429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r>
              <a:rPr lang="en-US" sz="2400" smtClean="0">
                <a:latin typeface="Verdana" pitchFamily="34" charset="0"/>
              </a:rPr>
              <a:t>Graph both functions on the same coordinate plane. The graph of </a:t>
            </a:r>
            <a:r>
              <a:rPr lang="en-US" sz="2400" i="1" smtClean="0">
                <a:solidFill>
                  <a:srgbClr val="FF0000"/>
                </a:solidFill>
                <a:latin typeface="Verdana" pitchFamily="34" charset="0"/>
              </a:rPr>
              <a:t>g</a:t>
            </a:r>
            <a:r>
              <a:rPr lang="en-US" sz="2400" smtClean="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sz="2400" i="1" smtClean="0">
                <a:solidFill>
                  <a:srgbClr val="FF0000"/>
                </a:solidFill>
                <a:latin typeface="Verdana" pitchFamily="34" charset="0"/>
              </a:rPr>
              <a:t>x</a:t>
            </a:r>
            <a:r>
              <a:rPr lang="en-US" sz="2400" smtClean="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sz="2400" smtClean="0">
                <a:latin typeface="Verdana" pitchFamily="34" charset="0"/>
              </a:rPr>
              <a:t> is less steep than </a:t>
            </a:r>
            <a:r>
              <a:rPr lang="en-US" sz="2400" i="1" smtClean="0">
                <a:solidFill>
                  <a:srgbClr val="3333FF"/>
                </a:solidFill>
                <a:latin typeface="Verdana" pitchFamily="34" charset="0"/>
              </a:rPr>
              <a:t>f</a:t>
            </a:r>
            <a:r>
              <a:rPr lang="en-US" sz="2400" smtClean="0">
                <a:solidFill>
                  <a:srgbClr val="3333FF"/>
                </a:solidFill>
                <a:latin typeface="Verdana" pitchFamily="34" charset="0"/>
              </a:rPr>
              <a:t>(</a:t>
            </a:r>
            <a:r>
              <a:rPr lang="en-US" sz="2400" i="1" smtClean="0">
                <a:solidFill>
                  <a:srgbClr val="3333FF"/>
                </a:solidFill>
                <a:latin typeface="Verdana" pitchFamily="34" charset="0"/>
              </a:rPr>
              <a:t>x</a:t>
            </a:r>
            <a:r>
              <a:rPr lang="en-US" sz="2400" smtClean="0">
                <a:solidFill>
                  <a:srgbClr val="3333FF"/>
                </a:solidFill>
                <a:latin typeface="Verdana" pitchFamily="34" charset="0"/>
              </a:rPr>
              <a:t>)</a:t>
            </a:r>
            <a:r>
              <a:rPr lang="en-US" sz="2400" smtClean="0">
                <a:latin typeface="Verdana" pitchFamily="34" charset="0"/>
              </a:rPr>
              <a:t>, which indicates that </a:t>
            </a:r>
            <a:r>
              <a:rPr lang="en-US" sz="2400" i="1" smtClean="0">
                <a:latin typeface="Verdana" pitchFamily="34" charset="0"/>
              </a:rPr>
              <a:t>g</a:t>
            </a:r>
            <a:r>
              <a:rPr lang="en-US" sz="2400" smtClean="0">
                <a:latin typeface="Verdana" pitchFamily="34" charset="0"/>
              </a:rPr>
              <a:t>(</a:t>
            </a:r>
            <a:r>
              <a:rPr lang="en-US" sz="2400" i="1" smtClean="0">
                <a:latin typeface="Verdana" pitchFamily="34" charset="0"/>
              </a:rPr>
              <a:t>x</a:t>
            </a:r>
            <a:r>
              <a:rPr lang="en-US" sz="2400" smtClean="0">
                <a:latin typeface="Verdana" pitchFamily="34" charset="0"/>
              </a:rPr>
              <a:t>) has been vertically compressed from </a:t>
            </a:r>
            <a:r>
              <a:rPr lang="en-US" sz="2400" i="1" smtClean="0">
                <a:latin typeface="Verdana" pitchFamily="34" charset="0"/>
              </a:rPr>
              <a:t>f</a:t>
            </a:r>
            <a:r>
              <a:rPr lang="en-US" sz="2400" smtClean="0">
                <a:latin typeface="Verdana" pitchFamily="34" charset="0"/>
              </a:rPr>
              <a:t>(</a:t>
            </a:r>
            <a:r>
              <a:rPr lang="en-US" sz="2400" i="1" smtClean="0">
                <a:latin typeface="Verdana" pitchFamily="34" charset="0"/>
              </a:rPr>
              <a:t>x</a:t>
            </a:r>
            <a:r>
              <a:rPr lang="en-US" sz="2400" smtClean="0">
                <a:latin typeface="Verdana" pitchFamily="34" charset="0"/>
              </a:rPr>
              <a:t>), or compressed towards the </a:t>
            </a:r>
            <a:r>
              <a:rPr lang="en-US" sz="2400" i="1" smtClean="0">
                <a:latin typeface="Verdana" pitchFamily="34" charset="0"/>
              </a:rPr>
              <a:t>x</a:t>
            </a:r>
            <a:r>
              <a:rPr lang="en-US" sz="2400" smtClean="0">
                <a:latin typeface="Verdana" pitchFamily="34" charset="0"/>
              </a:rPr>
              <a:t>-axis. </a:t>
            </a:r>
          </a:p>
        </p:txBody>
      </p:sp>
      <p:pic>
        <p:nvPicPr>
          <p:cNvPr id="31747" name="Picture 7" descr="cio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143000"/>
            <a:ext cx="457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253" name="Line 21"/>
          <p:cNvSpPr>
            <a:spLocks noChangeShapeType="1"/>
          </p:cNvSpPr>
          <p:nvPr/>
        </p:nvSpPr>
        <p:spPr bwMode="auto">
          <a:xfrm flipH="1">
            <a:off x="5854700" y="1600200"/>
            <a:ext cx="1219200" cy="3657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54" name="Line 22"/>
          <p:cNvSpPr>
            <a:spLocks noChangeShapeType="1"/>
          </p:cNvSpPr>
          <p:nvPr/>
        </p:nvSpPr>
        <p:spPr bwMode="auto">
          <a:xfrm flipH="1">
            <a:off x="4876800" y="1727200"/>
            <a:ext cx="3657600" cy="30099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5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3" grpId="0" animBg="1"/>
      <p:bldP spid="9525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74676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/>
              <a:t>Some linear functions involve more than one transformation by applying individual transformations one at a time in the order in which they are given.</a:t>
            </a:r>
          </a:p>
          <a:p>
            <a:pPr eaLnBrk="1" hangingPunct="1"/>
            <a:endParaRPr lang="en-US" b="0"/>
          </a:p>
          <a:p>
            <a:pPr eaLnBrk="1" hangingPunct="1"/>
            <a:r>
              <a:rPr lang="en-US" b="0"/>
              <a:t>For multiple transformations, create a temporary function—such as </a:t>
            </a: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in Example 3 below—to represent the first transformation, and then transform it to find the combined transformation.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3: Combining Transformations of Linear Functions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228600" y="2043113"/>
            <a:ext cx="868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cs typeface="Times New Roman" pitchFamily="18" charset="0"/>
              </a:rPr>
              <a:t>Let </a:t>
            </a:r>
            <a:r>
              <a:rPr lang="en-US" i="1"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(</a:t>
            </a:r>
            <a:r>
              <a:rPr lang="en-US" i="1">
                <a:cs typeface="Times New Roman" pitchFamily="18" charset="0"/>
              </a:rPr>
              <a:t>x</a:t>
            </a:r>
            <a:r>
              <a:rPr lang="en-US">
                <a:cs typeface="Times New Roman" pitchFamily="18" charset="0"/>
              </a:rPr>
              <a:t>) be a horizontal shift of </a:t>
            </a:r>
            <a:r>
              <a:rPr lang="en-US" i="1">
                <a:cs typeface="Times New Roman" pitchFamily="18" charset="0"/>
              </a:rPr>
              <a:t>f</a:t>
            </a:r>
            <a:r>
              <a:rPr lang="en-US">
                <a:cs typeface="Times New Roman" pitchFamily="18" charset="0"/>
              </a:rPr>
              <a:t>(</a:t>
            </a:r>
            <a:r>
              <a:rPr lang="en-US" i="1">
                <a:cs typeface="Times New Roman" pitchFamily="18" charset="0"/>
              </a:rPr>
              <a:t>x</a:t>
            </a:r>
            <a:r>
              <a:rPr lang="en-US">
                <a:cs typeface="Times New Roman" pitchFamily="18" charset="0"/>
              </a:rPr>
              <a:t>) = 3</a:t>
            </a:r>
            <a:r>
              <a:rPr lang="en-US" i="1">
                <a:cs typeface="Times New Roman" pitchFamily="18" charset="0"/>
              </a:rPr>
              <a:t>x </a:t>
            </a:r>
            <a:r>
              <a:rPr lang="en-US"/>
              <a:t>left 6 units followed by a horizontal stretch by a factor of 4. Write the rule for </a:t>
            </a:r>
            <a:r>
              <a:rPr lang="en-US" i="1"/>
              <a:t>g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/>
              <a:t>).</a:t>
            </a:r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457200" y="3460750"/>
            <a:ext cx="594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Step 1</a:t>
            </a:r>
            <a:r>
              <a:rPr lang="en-US" b="0"/>
              <a:t> First perform the translation. </a:t>
            </a: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457200" y="41148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/>
              <a:t>Translating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</a:t>
            </a:r>
            <a:r>
              <a:rPr lang="en-US" b="0" i="1"/>
              <a:t> = </a:t>
            </a:r>
            <a:r>
              <a:rPr lang="en-US" b="0"/>
              <a:t>3</a:t>
            </a:r>
            <a:r>
              <a:rPr lang="en-US" b="0" i="1"/>
              <a:t>x</a:t>
            </a:r>
            <a:r>
              <a:rPr lang="en-US" b="0"/>
              <a:t> left 6 units adds 6 to each input value. You can use </a:t>
            </a: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to represent the translated function.</a:t>
            </a:r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304800" y="4038600"/>
            <a:ext cx="82296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4267200" y="4165600"/>
            <a:ext cx="3371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Add 6 to the input value.</a:t>
            </a: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4267200" y="4860925"/>
            <a:ext cx="267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Evaluate f at x + 6.</a:t>
            </a: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4267200" y="5562600"/>
            <a:ext cx="152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990600" y="41148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 </a:t>
            </a:r>
            <a:r>
              <a:rPr lang="en-US" b="0" i="1">
                <a:solidFill>
                  <a:srgbClr val="FF0000"/>
                </a:solidFill>
              </a:rPr>
              <a:t>+ </a:t>
            </a:r>
            <a:r>
              <a:rPr lang="en-US" b="0">
                <a:solidFill>
                  <a:srgbClr val="FF0000"/>
                </a:solidFill>
              </a:rPr>
              <a:t>6</a:t>
            </a:r>
            <a:r>
              <a:rPr lang="en-US" b="0"/>
              <a:t>)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990600" y="487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3(</a:t>
            </a:r>
            <a:r>
              <a:rPr lang="en-US" b="0" i="1"/>
              <a:t>x </a:t>
            </a:r>
            <a:r>
              <a:rPr lang="en-US" b="0" i="1">
                <a:solidFill>
                  <a:srgbClr val="FF0000"/>
                </a:solidFill>
              </a:rPr>
              <a:t>+ </a:t>
            </a:r>
            <a:r>
              <a:rPr lang="en-US" b="0">
                <a:solidFill>
                  <a:srgbClr val="FF0000"/>
                </a:solidFill>
              </a:rPr>
              <a:t>6</a:t>
            </a:r>
            <a:r>
              <a:rPr lang="en-US" b="0"/>
              <a:t>)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990600" y="5562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3</a:t>
            </a:r>
            <a:r>
              <a:rPr lang="en-US" b="0" i="1"/>
              <a:t>x</a:t>
            </a:r>
            <a:r>
              <a:rPr lang="en-US" b="0"/>
              <a:t> + 18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1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10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10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2" grpId="0"/>
      <p:bldP spid="38923" grpId="0"/>
      <p:bldP spid="38923" grpId="1"/>
      <p:bldP spid="38930" grpId="0" animBg="1"/>
      <p:bldP spid="38924" grpId="0"/>
      <p:bldP spid="38925" grpId="0"/>
      <p:bldP spid="38926" grpId="0"/>
      <p:bldP spid="38927" grpId="0"/>
      <p:bldP spid="38928" grpId="0"/>
      <p:bldP spid="3892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78886" name="Text Box 38"/>
          <p:cNvSpPr txBox="1">
            <a:spLocks noChangeArrowheads="1"/>
          </p:cNvSpPr>
          <p:nvPr/>
        </p:nvSpPr>
        <p:spPr bwMode="auto">
          <a:xfrm>
            <a:off x="4038600" y="46482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>
                <a:solidFill>
                  <a:srgbClr val="3333FF"/>
                </a:solidFill>
                <a:latin typeface="Arial" pitchFamily="34" charset="0"/>
              </a:rPr>
              <a:t>Substitute 4 for b.</a:t>
            </a:r>
          </a:p>
        </p:txBody>
      </p:sp>
      <p:sp>
        <p:nvSpPr>
          <p:cNvPr id="78887" name="Text Box 39"/>
          <p:cNvSpPr txBox="1">
            <a:spLocks noChangeArrowheads="1"/>
          </p:cNvSpPr>
          <p:nvPr/>
        </p:nvSpPr>
        <p:spPr bwMode="auto">
          <a:xfrm>
            <a:off x="4038600" y="5638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</a:p>
        </p:txBody>
      </p:sp>
      <p:grpSp>
        <p:nvGrpSpPr>
          <p:cNvPr id="34821" name="Group 42"/>
          <p:cNvGrpSpPr>
            <a:grpSpLocks/>
          </p:cNvGrpSpPr>
          <p:nvPr/>
        </p:nvGrpSpPr>
        <p:grpSpPr bwMode="auto">
          <a:xfrm>
            <a:off x="457200" y="1477963"/>
            <a:ext cx="8686800" cy="1722437"/>
            <a:chOff x="288" y="931"/>
            <a:chExt cx="5472" cy="1085"/>
          </a:xfrm>
        </p:grpSpPr>
        <p:sp>
          <p:nvSpPr>
            <p:cNvPr id="34828" name="Rectangle 4"/>
            <p:cNvSpPr>
              <a:spLocks noChangeArrowheads="1"/>
            </p:cNvSpPr>
            <p:nvPr/>
          </p:nvSpPr>
          <p:spPr bwMode="auto">
            <a:xfrm>
              <a:off x="288" y="931"/>
              <a:ext cx="5472" cy="9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lnSpc>
                  <a:spcPct val="135000"/>
                </a:lnSpc>
              </a:pPr>
              <a:r>
                <a:rPr lang="en-US"/>
                <a:t>Step 2</a:t>
              </a:r>
              <a:r>
                <a:rPr lang="en-US" b="0"/>
                <a:t> Then perform the stretch.</a:t>
              </a:r>
            </a:p>
            <a:p>
              <a:pPr>
                <a:lnSpc>
                  <a:spcPct val="135000"/>
                </a:lnSpc>
              </a:pPr>
              <a:r>
                <a:rPr lang="en-US" b="0"/>
                <a:t>Stretching </a:t>
              </a:r>
              <a:r>
                <a:rPr lang="en-US" b="0" i="1"/>
                <a:t>h</a:t>
              </a:r>
              <a:r>
                <a:rPr lang="en-US" b="0"/>
                <a:t>(</a:t>
              </a:r>
              <a:r>
                <a:rPr lang="en-US" b="0" i="1"/>
                <a:t>x</a:t>
              </a:r>
              <a:r>
                <a:rPr lang="en-US" b="0"/>
                <a:t>) horizontally by a factor of 4 replaces each </a:t>
              </a:r>
              <a:r>
                <a:rPr lang="en-US" b="0" i="1"/>
                <a:t>x</a:t>
              </a:r>
              <a:r>
                <a:rPr lang="en-US" b="0"/>
                <a:t> with      where </a:t>
              </a:r>
              <a:r>
                <a:rPr lang="en-US" b="0" i="1"/>
                <a:t>b</a:t>
              </a:r>
              <a:r>
                <a:rPr lang="en-US" b="0"/>
                <a:t> = 4.</a:t>
              </a:r>
            </a:p>
          </p:txBody>
        </p:sp>
        <p:pic>
          <p:nvPicPr>
            <p:cNvPr id="34829" name="Picture 4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545"/>
              <a:ext cx="337" cy="4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78891" name="Picture 4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0400"/>
            <a:ext cx="336232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892" name="Picture 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43400"/>
            <a:ext cx="35052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893" name="Picture 4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10200"/>
            <a:ext cx="27908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8895" name="Group 47"/>
          <p:cNvGrpSpPr>
            <a:grpSpLocks/>
          </p:cNvGrpSpPr>
          <p:nvPr/>
        </p:nvGrpSpPr>
        <p:grpSpPr bwMode="auto">
          <a:xfrm>
            <a:off x="4038600" y="3352800"/>
            <a:ext cx="5410200" cy="762000"/>
            <a:chOff x="2544" y="2112"/>
            <a:chExt cx="3408" cy="480"/>
          </a:xfrm>
        </p:grpSpPr>
        <p:sp>
          <p:nvSpPr>
            <p:cNvPr id="34826" name="Text Box 37"/>
            <p:cNvSpPr txBox="1">
              <a:spLocks noChangeArrowheads="1"/>
            </p:cNvSpPr>
            <p:nvPr/>
          </p:nvSpPr>
          <p:spPr bwMode="auto">
            <a:xfrm>
              <a:off x="2544" y="2208"/>
              <a:ext cx="34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0" i="1">
                  <a:solidFill>
                    <a:srgbClr val="3333FF"/>
                  </a:solidFill>
                  <a:latin typeface="Arial" pitchFamily="34" charset="0"/>
                </a:rPr>
                <a:t>For horizontal compression, use      .</a:t>
              </a:r>
            </a:p>
          </p:txBody>
        </p:sp>
        <p:pic>
          <p:nvPicPr>
            <p:cNvPr id="34827" name="Picture 4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4" y="2112"/>
              <a:ext cx="21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8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8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8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86" grpId="0"/>
      <p:bldP spid="7888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457200" y="3460750"/>
            <a:ext cx="594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Step 1</a:t>
            </a:r>
            <a:r>
              <a:rPr lang="en-US" b="0"/>
              <a:t> First perform the translation. </a:t>
            </a: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457200" y="41148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/>
              <a:t>Translating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</a:t>
            </a:r>
            <a:r>
              <a:rPr lang="en-US" b="0" i="1"/>
              <a:t> = </a:t>
            </a:r>
            <a:r>
              <a:rPr lang="en-US" b="0"/>
              <a:t>3</a:t>
            </a:r>
            <a:r>
              <a:rPr lang="en-US" b="0" i="1"/>
              <a:t>x</a:t>
            </a:r>
            <a:r>
              <a:rPr lang="en-US" b="0"/>
              <a:t> left 8 units adds 8 to each input value. You can use </a:t>
            </a: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to represent the translated function.</a:t>
            </a:r>
          </a:p>
        </p:txBody>
      </p:sp>
      <p:sp>
        <p:nvSpPr>
          <p:cNvPr id="79889" name="Rectangle 17"/>
          <p:cNvSpPr>
            <a:spLocks noChangeArrowheads="1"/>
          </p:cNvSpPr>
          <p:nvPr/>
        </p:nvSpPr>
        <p:spPr bwMode="auto">
          <a:xfrm>
            <a:off x="304800" y="4038600"/>
            <a:ext cx="8458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graphicFrame>
        <p:nvGraphicFramePr>
          <p:cNvPr id="35846" name="Object 7"/>
          <p:cNvGraphicFramePr>
            <a:graphicFrameLocks noChangeAspect="1"/>
          </p:cNvGraphicFramePr>
          <p:nvPr/>
        </p:nvGraphicFramePr>
        <p:xfrm>
          <a:off x="20701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6" name="Equation" r:id="rId3" imgW="446992" imgH="756448" progId="Equation.DSMT4">
                  <p:embed/>
                </p:oleObj>
              </mc:Choice>
              <mc:Fallback>
                <p:oleObj name="Equation" r:id="rId3" imgW="446992" imgH="75644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847" name="Group 16"/>
          <p:cNvGrpSpPr>
            <a:grpSpLocks/>
          </p:cNvGrpSpPr>
          <p:nvPr/>
        </p:nvGrpSpPr>
        <p:grpSpPr bwMode="auto">
          <a:xfrm>
            <a:off x="228600" y="1593850"/>
            <a:ext cx="8686800" cy="1573213"/>
            <a:chOff x="144" y="1004"/>
            <a:chExt cx="5472" cy="991"/>
          </a:xfrm>
        </p:grpSpPr>
        <p:sp>
          <p:nvSpPr>
            <p:cNvPr id="35854" name="Rectangle 3"/>
            <p:cNvSpPr>
              <a:spLocks noChangeArrowheads="1"/>
            </p:cNvSpPr>
            <p:nvPr/>
          </p:nvSpPr>
          <p:spPr bwMode="auto">
            <a:xfrm>
              <a:off x="144" y="1004"/>
              <a:ext cx="5472" cy="9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lnSpc>
                  <a:spcPct val="135000"/>
                </a:lnSpc>
              </a:pPr>
              <a:r>
                <a:rPr lang="en-US">
                  <a:cs typeface="Times New Roman" pitchFamily="18" charset="0"/>
                </a:rPr>
                <a:t>Let </a:t>
              </a:r>
              <a:r>
                <a:rPr lang="en-US" i="1">
                  <a:cs typeface="Times New Roman" pitchFamily="18" charset="0"/>
                </a:rPr>
                <a:t>g</a:t>
              </a:r>
              <a:r>
                <a:rPr lang="en-US">
                  <a:cs typeface="Times New Roman" pitchFamily="18" charset="0"/>
                </a:rPr>
                <a:t>(</a:t>
              </a:r>
              <a:r>
                <a:rPr lang="en-US" i="1">
                  <a:cs typeface="Times New Roman" pitchFamily="18" charset="0"/>
                </a:rPr>
                <a:t>x</a:t>
              </a:r>
              <a:r>
                <a:rPr lang="en-US">
                  <a:cs typeface="Times New Roman" pitchFamily="18" charset="0"/>
                </a:rPr>
                <a:t>) be a vertical compression of </a:t>
              </a:r>
              <a:r>
                <a:rPr lang="en-US" i="1">
                  <a:cs typeface="Times New Roman" pitchFamily="18" charset="0"/>
                </a:rPr>
                <a:t>f</a:t>
              </a:r>
              <a:r>
                <a:rPr lang="en-US">
                  <a:cs typeface="Times New Roman" pitchFamily="18" charset="0"/>
                </a:rPr>
                <a:t>(</a:t>
              </a:r>
              <a:r>
                <a:rPr lang="en-US" i="1">
                  <a:cs typeface="Times New Roman" pitchFamily="18" charset="0"/>
                </a:rPr>
                <a:t>x</a:t>
              </a:r>
              <a:r>
                <a:rPr lang="en-US">
                  <a:cs typeface="Times New Roman" pitchFamily="18" charset="0"/>
                </a:rPr>
                <a:t>) = </a:t>
              </a:r>
              <a:r>
                <a:rPr lang="en-US" i="1">
                  <a:cs typeface="Times New Roman" pitchFamily="18" charset="0"/>
                </a:rPr>
                <a:t>x </a:t>
              </a:r>
              <a:r>
                <a:rPr lang="en-US"/>
                <a:t>by a factor of   </a:t>
              </a:r>
              <a:r>
                <a:rPr lang="en-US" b="0"/>
                <a:t> </a:t>
              </a:r>
              <a:r>
                <a:rPr lang="en-US"/>
                <a:t>followed by a horizontal shift 8 left</a:t>
              </a:r>
              <a:r>
                <a:rPr lang="en-US" b="0"/>
                <a:t> </a:t>
              </a:r>
              <a:r>
                <a:rPr lang="en-US"/>
                <a:t>units. Write the rule for </a:t>
              </a:r>
              <a:r>
                <a:rPr lang="en-US" i="1"/>
                <a:t>g</a:t>
              </a:r>
              <a:r>
                <a:rPr lang="en-US"/>
                <a:t>(</a:t>
              </a:r>
              <a:r>
                <a:rPr lang="en-US" i="1"/>
                <a:t>x</a:t>
              </a:r>
              <a:r>
                <a:rPr lang="en-US"/>
                <a:t>).</a:t>
              </a:r>
            </a:p>
          </p:txBody>
        </p:sp>
        <p:pic>
          <p:nvPicPr>
            <p:cNvPr id="35855" name="Picture 8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5" y="1296"/>
              <a:ext cx="16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4267200" y="4089400"/>
            <a:ext cx="3371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Add 8 to the input value.</a:t>
            </a:r>
          </a:p>
        </p:txBody>
      </p:sp>
      <p:sp>
        <p:nvSpPr>
          <p:cNvPr id="79883" name="Rectangle 11"/>
          <p:cNvSpPr>
            <a:spLocks noChangeArrowheads="1"/>
          </p:cNvSpPr>
          <p:nvPr/>
        </p:nvSpPr>
        <p:spPr bwMode="auto">
          <a:xfrm>
            <a:off x="4267200" y="4784725"/>
            <a:ext cx="2679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Evaluate f at x + 8.</a:t>
            </a:r>
          </a:p>
        </p:txBody>
      </p:sp>
      <p:sp>
        <p:nvSpPr>
          <p:cNvPr id="79884" name="Rectangle 12"/>
          <p:cNvSpPr>
            <a:spLocks noChangeArrowheads="1"/>
          </p:cNvSpPr>
          <p:nvPr/>
        </p:nvSpPr>
        <p:spPr bwMode="auto">
          <a:xfrm>
            <a:off x="4267200" y="5486400"/>
            <a:ext cx="152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990600" y="4038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f</a:t>
            </a:r>
            <a:r>
              <a:rPr lang="en-US" b="0"/>
              <a:t>(</a:t>
            </a:r>
            <a:r>
              <a:rPr lang="en-US" b="0" i="1"/>
              <a:t>x </a:t>
            </a:r>
            <a:r>
              <a:rPr lang="en-US" b="0" i="1">
                <a:solidFill>
                  <a:srgbClr val="FF0000"/>
                </a:solidFill>
              </a:rPr>
              <a:t>+ </a:t>
            </a:r>
            <a:r>
              <a:rPr lang="en-US" b="0">
                <a:solidFill>
                  <a:srgbClr val="FF0000"/>
                </a:solidFill>
              </a:rPr>
              <a:t>8</a:t>
            </a:r>
            <a:r>
              <a:rPr lang="en-US" b="0"/>
              <a:t>)</a:t>
            </a:r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990600" y="4800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x </a:t>
            </a:r>
            <a:r>
              <a:rPr lang="en-US" b="0" i="1">
                <a:solidFill>
                  <a:srgbClr val="FF0000"/>
                </a:solidFill>
              </a:rPr>
              <a:t>+ </a:t>
            </a:r>
            <a:r>
              <a:rPr lang="en-US" b="0">
                <a:solidFill>
                  <a:srgbClr val="FF0000"/>
                </a:solidFill>
              </a:rPr>
              <a:t>8</a:t>
            </a:r>
            <a:endParaRPr lang="en-US" b="0"/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990600" y="5486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= </a:t>
            </a:r>
            <a:r>
              <a:rPr lang="en-US" b="0" i="1"/>
              <a:t>x</a:t>
            </a:r>
            <a:r>
              <a:rPr lang="en-US" b="0"/>
              <a:t> + 8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  <p:bldP spid="79877" grpId="0"/>
      <p:bldP spid="79877" grpId="1"/>
      <p:bldP spid="79889" grpId="0" animBg="1"/>
      <p:bldP spid="79882" grpId="0"/>
      <p:bldP spid="79883" grpId="0"/>
      <p:bldP spid="79884" grpId="0"/>
      <p:bldP spid="79885" grpId="0"/>
      <p:bldP spid="79886" grpId="0"/>
      <p:bldP spid="7988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457200" y="1720850"/>
            <a:ext cx="8686800" cy="147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Step 2</a:t>
            </a:r>
            <a:r>
              <a:rPr lang="en-US" b="0"/>
              <a:t> Then perform the stretch.</a:t>
            </a:r>
          </a:p>
          <a:p>
            <a:pPr>
              <a:lnSpc>
                <a:spcPct val="140000"/>
              </a:lnSpc>
            </a:pPr>
            <a:r>
              <a:rPr lang="en-US" b="0"/>
              <a:t>Stretching </a:t>
            </a: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x</a:t>
            </a:r>
            <a:r>
              <a:rPr lang="en-US" b="0"/>
              <a:t>) vertically by a factor of   multiplies the function by    . </a:t>
            </a:r>
          </a:p>
        </p:txBody>
      </p:sp>
      <p:sp>
        <p:nvSpPr>
          <p:cNvPr id="36868" name="Rectangle 8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9" name="Rectangle 9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0" name="Rectangle 11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4114800" y="4876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>
                <a:solidFill>
                  <a:srgbClr val="3333FF"/>
                </a:solidFill>
                <a:latin typeface="Arial" pitchFamily="34" charset="0"/>
              </a:rPr>
              <a:t>Simplify.</a:t>
            </a:r>
          </a:p>
        </p:txBody>
      </p:sp>
      <p:sp>
        <p:nvSpPr>
          <p:cNvPr id="36872" name="Text Box 1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pic>
        <p:nvPicPr>
          <p:cNvPr id="36873" name="Picture 2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190750"/>
            <a:ext cx="1809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2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2705100"/>
            <a:ext cx="1809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875" name="Object 23"/>
          <p:cNvGraphicFramePr>
            <a:graphicFrameLocks noChangeAspect="1"/>
          </p:cNvGraphicFramePr>
          <p:nvPr/>
        </p:nvGraphicFramePr>
        <p:xfrm>
          <a:off x="20701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1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47" name="Picture 2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429000"/>
            <a:ext cx="32861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9" name="Picture 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38675"/>
            <a:ext cx="2638425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1951" name="Group 31"/>
          <p:cNvGrpSpPr>
            <a:grpSpLocks/>
          </p:cNvGrpSpPr>
          <p:nvPr/>
        </p:nvGrpSpPr>
        <p:grpSpPr bwMode="auto">
          <a:xfrm>
            <a:off x="4038600" y="3624263"/>
            <a:ext cx="4800600" cy="685800"/>
            <a:chOff x="2544" y="2283"/>
            <a:chExt cx="3024" cy="432"/>
          </a:xfrm>
        </p:grpSpPr>
        <p:sp>
          <p:nvSpPr>
            <p:cNvPr id="36879" name="Text Box 16"/>
            <p:cNvSpPr txBox="1">
              <a:spLocks noChangeArrowheads="1"/>
            </p:cNvSpPr>
            <p:nvPr/>
          </p:nvSpPr>
          <p:spPr bwMode="auto">
            <a:xfrm>
              <a:off x="2544" y="2366"/>
              <a:ext cx="302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0" i="1">
                  <a:solidFill>
                    <a:srgbClr val="3333FF"/>
                  </a:solidFill>
                  <a:latin typeface="Arial" pitchFamily="34" charset="0"/>
                </a:rPr>
                <a:t>Multiply the function by      .</a:t>
              </a:r>
            </a:p>
          </p:txBody>
        </p:sp>
        <p:pic>
          <p:nvPicPr>
            <p:cNvPr id="36880" name="Picture 30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9" y="2283"/>
              <a:ext cx="160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4A: Fund-raising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7891" name="Rectangle 8"/>
          <p:cNvSpPr>
            <a:spLocks noChangeArrowheads="1"/>
          </p:cNvSpPr>
          <p:nvPr/>
        </p:nvSpPr>
        <p:spPr bwMode="auto">
          <a:xfrm>
            <a:off x="381000" y="1752600"/>
            <a:ext cx="8153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cs typeface="Times New Roman" pitchFamily="18" charset="0"/>
              </a:rPr>
              <a:t>The golf team is selling T-shirts as a fund-raiser. The function R(</a:t>
            </a:r>
            <a:r>
              <a:rPr lang="en-US" i="1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) = 7.5</a:t>
            </a:r>
            <a:r>
              <a:rPr lang="en-US" i="1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 represents the team’s revenue in dollars, and </a:t>
            </a:r>
            <a:r>
              <a:rPr lang="en-US" i="1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 is the number of t-shirts sold. </a:t>
            </a:r>
            <a:endParaRPr lang="en-US" b="0"/>
          </a:p>
        </p:txBody>
      </p:sp>
      <p:sp>
        <p:nvSpPr>
          <p:cNvPr id="37892" name="Rectangle 10"/>
          <p:cNvSpPr>
            <a:spLocks noChangeArrowheads="1"/>
          </p:cNvSpPr>
          <p:nvPr/>
        </p:nvSpPr>
        <p:spPr bwMode="auto">
          <a:xfrm>
            <a:off x="381000" y="34290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The team paid $60 for the T-shirts. Write a new function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for the team’s profit.</a:t>
            </a:r>
          </a:p>
        </p:txBody>
      </p:sp>
      <p:sp>
        <p:nvSpPr>
          <p:cNvPr id="37893" name="Rectangle 11"/>
          <p:cNvSpPr>
            <a:spLocks noChangeArrowheads="1"/>
          </p:cNvSpPr>
          <p:nvPr/>
        </p:nvSpPr>
        <p:spPr bwMode="auto">
          <a:xfrm>
            <a:off x="457200" y="4465638"/>
            <a:ext cx="856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/>
              <a:t>The initial costs must be subtracted from the revenue.</a:t>
            </a:r>
          </a:p>
        </p:txBody>
      </p:sp>
      <p:sp>
        <p:nvSpPr>
          <p:cNvPr id="37894" name="Rectangle 1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5" name="Rectangle 1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4572000" y="5241925"/>
            <a:ext cx="208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Original function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4572000" y="5791200"/>
            <a:ext cx="284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Subtract the expenses.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990600" y="5181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R</a:t>
            </a:r>
            <a:r>
              <a:rPr lang="en-US" b="0"/>
              <a:t>(</a:t>
            </a:r>
            <a:r>
              <a:rPr lang="en-US" b="0" i="1"/>
              <a:t>n</a:t>
            </a:r>
            <a:r>
              <a:rPr lang="en-US" b="0"/>
              <a:t>) = 7.5</a:t>
            </a:r>
            <a:r>
              <a:rPr lang="en-US" b="0" i="1"/>
              <a:t>n</a:t>
            </a: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990600" y="5715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P</a:t>
            </a:r>
            <a:r>
              <a:rPr lang="en-US" b="0"/>
              <a:t>(</a:t>
            </a:r>
            <a:r>
              <a:rPr lang="en-US" b="0" i="1"/>
              <a:t>n</a:t>
            </a:r>
            <a:r>
              <a:rPr lang="en-US" b="0"/>
              <a:t>) = 7.5</a:t>
            </a:r>
            <a:r>
              <a:rPr lang="en-US" b="0" i="1"/>
              <a:t>n </a:t>
            </a:r>
            <a:r>
              <a:rPr lang="en-US" b="0" i="1">
                <a:solidFill>
                  <a:srgbClr val="FF0000"/>
                </a:solidFill>
              </a:rPr>
              <a:t>– </a:t>
            </a:r>
            <a:r>
              <a:rPr lang="en-US" b="0">
                <a:solidFill>
                  <a:srgbClr val="FF0000"/>
                </a:solidFill>
              </a:rPr>
              <a:t>60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6" grpId="0"/>
      <p:bldP spid="45078" grpId="0"/>
      <p:bldP spid="45079" grpId="0"/>
      <p:bldP spid="4508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4B: Fund-raising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8915" name="Rectangle 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6" name="Rectangle 8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7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8" name="Rectangle 11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9" name="Rectangle 14"/>
          <p:cNvSpPr>
            <a:spLocks noChangeArrowheads="1"/>
          </p:cNvSpPr>
          <p:nvPr/>
        </p:nvSpPr>
        <p:spPr bwMode="auto">
          <a:xfrm>
            <a:off x="533400" y="1616075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Graph both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and </a:t>
            </a:r>
            <a:r>
              <a:rPr lang="en-US" i="1"/>
              <a:t>R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on the same coordinate plane.</a:t>
            </a:r>
          </a:p>
        </p:txBody>
      </p:sp>
      <p:sp>
        <p:nvSpPr>
          <p:cNvPr id="38920" name="Rectangle 15"/>
          <p:cNvSpPr>
            <a:spLocks noChangeArrowheads="1"/>
          </p:cNvSpPr>
          <p:nvPr/>
        </p:nvSpPr>
        <p:spPr bwMode="auto">
          <a:xfrm>
            <a:off x="533400" y="2660650"/>
            <a:ext cx="365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/>
              <a:t>Graph both functions. The lines have the same slope but different </a:t>
            </a:r>
            <a:r>
              <a:rPr lang="en-US" b="0" i="1"/>
              <a:t>y</a:t>
            </a:r>
            <a:r>
              <a:rPr lang="en-US" b="0"/>
              <a:t>-intercepts. </a:t>
            </a:r>
          </a:p>
        </p:txBody>
      </p:sp>
      <p:sp>
        <p:nvSpPr>
          <p:cNvPr id="38921" name="Rectangle 16"/>
          <p:cNvSpPr>
            <a:spLocks noChangeArrowheads="1"/>
          </p:cNvSpPr>
          <p:nvPr/>
        </p:nvSpPr>
        <p:spPr bwMode="auto">
          <a:xfrm>
            <a:off x="609600" y="4419600"/>
            <a:ext cx="3733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/>
              <a:t>Note that the profit can be negative but the number of T-shirts sold cannot be less than 0. </a:t>
            </a:r>
          </a:p>
        </p:txBody>
      </p:sp>
      <p:pic>
        <p:nvPicPr>
          <p:cNvPr id="38922" name="Picture 21" descr="exampl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0574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5322" name="Group 26"/>
          <p:cNvGrpSpPr>
            <a:grpSpLocks/>
          </p:cNvGrpSpPr>
          <p:nvPr/>
        </p:nvGrpSpPr>
        <p:grpSpPr bwMode="auto">
          <a:xfrm>
            <a:off x="4914900" y="2527300"/>
            <a:ext cx="1600200" cy="1600200"/>
            <a:chOff x="3096" y="1592"/>
            <a:chExt cx="1008" cy="1008"/>
          </a:xfrm>
        </p:grpSpPr>
        <p:sp>
          <p:nvSpPr>
            <p:cNvPr id="38927" name="Line 22"/>
            <p:cNvSpPr>
              <a:spLocks noChangeShapeType="1"/>
            </p:cNvSpPr>
            <p:nvPr/>
          </p:nvSpPr>
          <p:spPr bwMode="auto">
            <a:xfrm flipV="1">
              <a:off x="3096" y="1592"/>
              <a:ext cx="1008" cy="100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8" name="Text Box 23"/>
            <p:cNvSpPr txBox="1">
              <a:spLocks noChangeArrowheads="1"/>
            </p:cNvSpPr>
            <p:nvPr/>
          </p:nvSpPr>
          <p:spPr bwMode="auto">
            <a:xfrm>
              <a:off x="3440" y="18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0" i="1">
                  <a:solidFill>
                    <a:srgbClr val="3333FF"/>
                  </a:solidFill>
                </a:rPr>
                <a:t>R</a:t>
              </a:r>
            </a:p>
          </p:txBody>
        </p:sp>
      </p:grpSp>
      <p:grpSp>
        <p:nvGrpSpPr>
          <p:cNvPr id="55323" name="Group 27"/>
          <p:cNvGrpSpPr>
            <a:grpSpLocks/>
          </p:cNvGrpSpPr>
          <p:nvPr/>
        </p:nvGrpSpPr>
        <p:grpSpPr bwMode="auto">
          <a:xfrm>
            <a:off x="4914900" y="2514600"/>
            <a:ext cx="2565400" cy="2590800"/>
            <a:chOff x="3096" y="1584"/>
            <a:chExt cx="1616" cy="1632"/>
          </a:xfrm>
        </p:grpSpPr>
        <p:sp>
          <p:nvSpPr>
            <p:cNvPr id="38925" name="Line 24"/>
            <p:cNvSpPr>
              <a:spLocks noChangeShapeType="1"/>
            </p:cNvSpPr>
            <p:nvPr/>
          </p:nvSpPr>
          <p:spPr bwMode="auto">
            <a:xfrm flipV="1">
              <a:off x="3096" y="1584"/>
              <a:ext cx="1616" cy="163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Text Box 25"/>
            <p:cNvSpPr txBox="1">
              <a:spLocks noChangeArrowheads="1"/>
            </p:cNvSpPr>
            <p:nvPr/>
          </p:nvSpPr>
          <p:spPr bwMode="auto">
            <a:xfrm>
              <a:off x="4176" y="2112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0" i="1">
                  <a:solidFill>
                    <a:srgbClr val="FF0000"/>
                  </a:solidFill>
                </a:rPr>
                <a:t>P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4C: Fund-raising Application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3" name="Rectangle 10"/>
          <p:cNvSpPr>
            <a:spLocks noChangeArrowheads="1"/>
          </p:cNvSpPr>
          <p:nvPr/>
        </p:nvSpPr>
        <p:spPr bwMode="auto">
          <a:xfrm>
            <a:off x="533400" y="1890713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Describe the transformation(s) that have been applied.</a:t>
            </a:r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533400" y="28956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>
                <a:cs typeface="Times New Roman" pitchFamily="18" charset="0"/>
              </a:rPr>
              <a:t>The graph indicates that </a:t>
            </a:r>
            <a:r>
              <a:rPr lang="en-US" b="0" i="1">
                <a:cs typeface="Times New Roman" pitchFamily="18" charset="0"/>
              </a:rPr>
              <a:t>P</a:t>
            </a:r>
            <a:r>
              <a:rPr lang="en-US" b="0">
                <a:cs typeface="Times New Roman" pitchFamily="18" charset="0"/>
              </a:rPr>
              <a:t>(</a:t>
            </a:r>
            <a:r>
              <a:rPr lang="en-US" b="0" i="1">
                <a:cs typeface="Times New Roman" pitchFamily="18" charset="0"/>
              </a:rPr>
              <a:t>n</a:t>
            </a:r>
            <a:r>
              <a:rPr lang="en-US" b="0">
                <a:cs typeface="Times New Roman" pitchFamily="18" charset="0"/>
              </a:rPr>
              <a:t>) is a translation of </a:t>
            </a:r>
            <a:r>
              <a:rPr lang="en-US" b="0" i="1">
                <a:cs typeface="Times New Roman" pitchFamily="18" charset="0"/>
              </a:rPr>
              <a:t>R</a:t>
            </a:r>
            <a:r>
              <a:rPr lang="en-US" b="0">
                <a:cs typeface="Times New Roman" pitchFamily="18" charset="0"/>
              </a:rPr>
              <a:t>(</a:t>
            </a:r>
            <a:r>
              <a:rPr lang="en-US" b="0" i="1">
                <a:cs typeface="Times New Roman" pitchFamily="18" charset="0"/>
              </a:rPr>
              <a:t>n</a:t>
            </a:r>
            <a:r>
              <a:rPr lang="en-US" b="0">
                <a:cs typeface="Times New Roman" pitchFamily="18" charset="0"/>
              </a:rPr>
              <a:t>). Because 60 was subtracted, </a:t>
            </a:r>
            <a:r>
              <a:rPr lang="en-US" b="0" i="1">
                <a:cs typeface="Times New Roman" pitchFamily="18" charset="0"/>
              </a:rPr>
              <a:t>P</a:t>
            </a:r>
            <a:r>
              <a:rPr lang="en-US" b="0">
                <a:cs typeface="Times New Roman" pitchFamily="18" charset="0"/>
              </a:rPr>
              <a:t>(</a:t>
            </a:r>
            <a:r>
              <a:rPr lang="en-US" b="0" i="1">
                <a:cs typeface="Times New Roman" pitchFamily="18" charset="0"/>
              </a:rPr>
              <a:t>n</a:t>
            </a:r>
            <a:r>
              <a:rPr lang="en-US" b="0">
                <a:cs typeface="Times New Roman" pitchFamily="18" charset="0"/>
              </a:rPr>
              <a:t>) = </a:t>
            </a:r>
            <a:r>
              <a:rPr lang="en-US" b="0" i="1">
                <a:cs typeface="Times New Roman" pitchFamily="18" charset="0"/>
              </a:rPr>
              <a:t>R</a:t>
            </a:r>
            <a:r>
              <a:rPr lang="en-US" b="0">
                <a:cs typeface="Times New Roman" pitchFamily="18" charset="0"/>
              </a:rPr>
              <a:t>(</a:t>
            </a:r>
            <a:r>
              <a:rPr lang="en-US" b="0" i="1">
                <a:cs typeface="Times New Roman" pitchFamily="18" charset="0"/>
              </a:rPr>
              <a:t>n</a:t>
            </a:r>
            <a:r>
              <a:rPr lang="en-US" b="0">
                <a:cs typeface="Times New Roman" pitchFamily="18" charset="0"/>
              </a:rPr>
              <a:t>) – 60. This indicates a vertical shift 60 units down.</a:t>
            </a:r>
            <a:endParaRPr lang="en-US" b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ChangeArrowheads="1"/>
          </p:cNvSpPr>
          <p:nvPr/>
        </p:nvSpPr>
        <p:spPr bwMode="auto">
          <a:xfrm>
            <a:off x="171450" y="1447800"/>
            <a:ext cx="8763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cs typeface="Times New Roman" pitchFamily="18" charset="0"/>
              </a:rPr>
              <a:t>The Dance Club is selling beaded purses as a fund-raiser. The function R(</a:t>
            </a:r>
            <a:r>
              <a:rPr lang="en-US" i="1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) = 12.5</a:t>
            </a:r>
            <a:r>
              <a:rPr lang="en-US" i="1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 represents the club’s revenue in dollars where </a:t>
            </a:r>
            <a:r>
              <a:rPr lang="en-US" i="1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 is the number of purses sold. </a:t>
            </a:r>
            <a:endParaRPr lang="en-US" b="0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52400" y="3048000"/>
            <a:ext cx="8153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The club paid $75 for the materials needed to make the purses. Write a new function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for the club’s profit.</a:t>
            </a:r>
          </a:p>
        </p:txBody>
      </p:sp>
      <p:sp>
        <p:nvSpPr>
          <p:cNvPr id="40964" name="Rectangle 5"/>
          <p:cNvSpPr>
            <a:spLocks noChangeArrowheads="1"/>
          </p:cNvSpPr>
          <p:nvPr/>
        </p:nvSpPr>
        <p:spPr bwMode="auto">
          <a:xfrm>
            <a:off x="152400" y="5334000"/>
            <a:ext cx="856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0"/>
              <a:t>The initial costs must be subtracted from the revenue.</a:t>
            </a:r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6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3124200" y="6080125"/>
            <a:ext cx="284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 b="0" i="1">
                <a:solidFill>
                  <a:srgbClr val="3333FF"/>
                </a:solidFill>
                <a:latin typeface="Arial" pitchFamily="34" charset="0"/>
              </a:rPr>
              <a:t>Subtract the expenses.</a:t>
            </a:r>
            <a:r>
              <a:rPr lang="en-US" sz="2000" b="0">
                <a:solidFill>
                  <a:srgbClr val="3333FF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228600" y="60198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1"/>
              <a:t>S</a:t>
            </a:r>
            <a:r>
              <a:rPr lang="en-US" b="0"/>
              <a:t>(</a:t>
            </a:r>
            <a:r>
              <a:rPr lang="en-US" b="0" i="1"/>
              <a:t>n</a:t>
            </a:r>
            <a:r>
              <a:rPr lang="en-US" b="0"/>
              <a:t>) = 25</a:t>
            </a:r>
            <a:r>
              <a:rPr lang="en-US" b="0" i="1"/>
              <a:t>n – </a:t>
            </a:r>
            <a:r>
              <a:rPr lang="en-US" b="0"/>
              <a:t>75</a:t>
            </a:r>
          </a:p>
        </p:txBody>
      </p:sp>
      <p:sp>
        <p:nvSpPr>
          <p:cNvPr id="40969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sp>
        <p:nvSpPr>
          <p:cNvPr id="40970" name="Text Box 13"/>
          <p:cNvSpPr txBox="1">
            <a:spLocks noChangeArrowheads="1"/>
          </p:cNvSpPr>
          <p:nvPr/>
        </p:nvSpPr>
        <p:spPr bwMode="auto">
          <a:xfrm>
            <a:off x="152400" y="4343400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What if …?  </a:t>
            </a:r>
            <a:r>
              <a:rPr lang="en-US" altLang="en-US" b="0"/>
              <a:t>The club members decided to double the price of each purse</a:t>
            </a:r>
            <a:endParaRPr lang="en-US" altLang="en-US" b="0"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3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7" grpId="0"/>
      <p:bldP spid="839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609600" y="1781175"/>
            <a:ext cx="82296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0"/>
              <a:t>In Lesson 1-8, you learned to transform functions by transforming each point. Transformations can also be expressed by using function notation.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8" descr="cio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09800"/>
            <a:ext cx="3962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457200" y="1616075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Graph both </a:t>
            </a:r>
            <a:r>
              <a:rPr lang="en-US" i="1"/>
              <a:t>S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and </a:t>
            </a:r>
            <a:r>
              <a:rPr lang="en-US" i="1"/>
              <a:t>P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on the same coordinate plane.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457200" y="2660650"/>
            <a:ext cx="3657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/>
              <a:t>Graph both functions. The lines have the same slope but different </a:t>
            </a:r>
            <a:r>
              <a:rPr lang="en-US" b="0" i="1"/>
              <a:t>y</a:t>
            </a:r>
            <a:r>
              <a:rPr lang="en-US" b="0"/>
              <a:t>-intercepts. 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438150" y="4483100"/>
            <a:ext cx="3733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0"/>
              <a:t>Note that the profit can be negative but the number of purses sold cannot be less than 0. </a:t>
            </a:r>
          </a:p>
        </p:txBody>
      </p:sp>
      <p:grpSp>
        <p:nvGrpSpPr>
          <p:cNvPr id="85011" name="Group 19"/>
          <p:cNvGrpSpPr>
            <a:grpSpLocks/>
          </p:cNvGrpSpPr>
          <p:nvPr/>
        </p:nvGrpSpPr>
        <p:grpSpPr bwMode="auto">
          <a:xfrm>
            <a:off x="4800600" y="2667000"/>
            <a:ext cx="2743200" cy="2743200"/>
            <a:chOff x="3024" y="1680"/>
            <a:chExt cx="1728" cy="1728"/>
          </a:xfrm>
        </p:grpSpPr>
        <p:sp>
          <p:nvSpPr>
            <p:cNvPr id="41999" name="Line 12"/>
            <p:cNvSpPr>
              <a:spLocks noChangeShapeType="1"/>
            </p:cNvSpPr>
            <p:nvPr/>
          </p:nvSpPr>
          <p:spPr bwMode="auto">
            <a:xfrm flipV="1">
              <a:off x="3024" y="1680"/>
              <a:ext cx="1728" cy="172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Text Box 13"/>
            <p:cNvSpPr txBox="1">
              <a:spLocks noChangeArrowheads="1"/>
            </p:cNvSpPr>
            <p:nvPr/>
          </p:nvSpPr>
          <p:spPr bwMode="auto">
            <a:xfrm>
              <a:off x="4176" y="2160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0" i="1">
                  <a:solidFill>
                    <a:srgbClr val="3333FF"/>
                  </a:solidFill>
                </a:rPr>
                <a:t>S</a:t>
              </a:r>
            </a:p>
          </p:txBody>
        </p:sp>
      </p:grpSp>
      <p:grpSp>
        <p:nvGrpSpPr>
          <p:cNvPr id="85014" name="Group 22"/>
          <p:cNvGrpSpPr>
            <a:grpSpLocks/>
          </p:cNvGrpSpPr>
          <p:nvPr/>
        </p:nvGrpSpPr>
        <p:grpSpPr bwMode="auto">
          <a:xfrm>
            <a:off x="4800600" y="2514600"/>
            <a:ext cx="1371600" cy="2743200"/>
            <a:chOff x="3024" y="1584"/>
            <a:chExt cx="864" cy="1728"/>
          </a:xfrm>
        </p:grpSpPr>
        <p:sp>
          <p:nvSpPr>
            <p:cNvPr id="41997" name="Line 15"/>
            <p:cNvSpPr>
              <a:spLocks noChangeShapeType="1"/>
            </p:cNvSpPr>
            <p:nvPr/>
          </p:nvSpPr>
          <p:spPr bwMode="auto">
            <a:xfrm flipV="1">
              <a:off x="3024" y="1584"/>
              <a:ext cx="864" cy="172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Text Box 16"/>
            <p:cNvSpPr txBox="1">
              <a:spLocks noChangeArrowheads="1"/>
            </p:cNvSpPr>
            <p:nvPr/>
          </p:nvSpPr>
          <p:spPr bwMode="auto">
            <a:xfrm>
              <a:off x="3360" y="201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0" i="1">
                  <a:solidFill>
                    <a:srgbClr val="FF0000"/>
                  </a:solidFill>
                </a:rPr>
                <a:t>P</a:t>
              </a:r>
            </a:p>
          </p:txBody>
        </p:sp>
      </p:grpSp>
      <p:sp>
        <p:nvSpPr>
          <p:cNvPr id="41996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5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2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3" name="Rectangle 6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4" name="Rectangle 7"/>
          <p:cNvSpPr>
            <a:spLocks noChangeArrowheads="1"/>
          </p:cNvSpPr>
          <p:nvPr/>
        </p:nvSpPr>
        <p:spPr bwMode="auto">
          <a:xfrm>
            <a:off x="381000" y="18288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Describe the transformation(s) that have been applied.</a:t>
            </a:r>
          </a:p>
        </p:txBody>
      </p:sp>
      <p:graphicFrame>
        <p:nvGraphicFramePr>
          <p:cNvPr id="43015" name="Object 11"/>
          <p:cNvGraphicFramePr>
            <a:graphicFrameLocks noChangeAspect="1"/>
          </p:cNvGraphicFramePr>
          <p:nvPr/>
        </p:nvGraphicFramePr>
        <p:xfrm>
          <a:off x="20701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0" name="Equation" r:id="rId3" imgW="446992" imgH="756448" progId="Equation.DSMT4">
                  <p:embed/>
                </p:oleObj>
              </mc:Choice>
              <mc:Fallback>
                <p:oleObj name="Equation" r:id="rId3" imgW="446992" imgH="756448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4c</a:t>
            </a:r>
            <a:endParaRPr lang="en-US" altLang="en-US" sz="2600" b="0">
              <a:solidFill>
                <a:schemeClr val="accent2"/>
              </a:solidFill>
              <a:latin typeface="Zapf Dingbats" charset="2"/>
            </a:endParaRPr>
          </a:p>
        </p:txBody>
      </p:sp>
      <p:grpSp>
        <p:nvGrpSpPr>
          <p:cNvPr id="86033" name="Group 17"/>
          <p:cNvGrpSpPr>
            <a:grpSpLocks/>
          </p:cNvGrpSpPr>
          <p:nvPr/>
        </p:nvGrpSpPr>
        <p:grpSpPr bwMode="auto">
          <a:xfrm>
            <a:off x="361950" y="2725738"/>
            <a:ext cx="8782050" cy="2227262"/>
            <a:chOff x="228" y="1717"/>
            <a:chExt cx="5532" cy="1403"/>
          </a:xfrm>
        </p:grpSpPr>
        <p:sp>
          <p:nvSpPr>
            <p:cNvPr id="43018" name="Rectangle 8"/>
            <p:cNvSpPr>
              <a:spLocks noChangeArrowheads="1"/>
            </p:cNvSpPr>
            <p:nvPr/>
          </p:nvSpPr>
          <p:spPr bwMode="auto">
            <a:xfrm>
              <a:off x="228" y="1717"/>
              <a:ext cx="5532" cy="1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en-US" b="0">
                  <a:cs typeface="Times New Roman" pitchFamily="18" charset="0"/>
                </a:rPr>
                <a:t>The graph indicates that </a:t>
              </a:r>
              <a:r>
                <a:rPr lang="en-US" b="0" i="1">
                  <a:cs typeface="Times New Roman" pitchFamily="18" charset="0"/>
                </a:rPr>
                <a:t>P</a:t>
              </a:r>
              <a:r>
                <a:rPr lang="en-US" b="0">
                  <a:cs typeface="Times New Roman" pitchFamily="18" charset="0"/>
                </a:rPr>
                <a:t>(</a:t>
              </a:r>
              <a:r>
                <a:rPr lang="en-US" b="0" i="1">
                  <a:cs typeface="Times New Roman" pitchFamily="18" charset="0"/>
                </a:rPr>
                <a:t>n</a:t>
              </a:r>
              <a:r>
                <a:rPr lang="en-US" b="0">
                  <a:cs typeface="Times New Roman" pitchFamily="18" charset="0"/>
                </a:rPr>
                <a:t>) is a compression of </a:t>
              </a:r>
              <a:r>
                <a:rPr lang="en-US" b="0" i="1">
                  <a:cs typeface="Times New Roman" pitchFamily="18" charset="0"/>
                </a:rPr>
                <a:t>S</a:t>
              </a:r>
              <a:r>
                <a:rPr lang="en-US" b="0">
                  <a:cs typeface="Times New Roman" pitchFamily="18" charset="0"/>
                </a:rPr>
                <a:t>(</a:t>
              </a:r>
              <a:r>
                <a:rPr lang="en-US" b="0" i="1">
                  <a:cs typeface="Times New Roman" pitchFamily="18" charset="0"/>
                </a:rPr>
                <a:t>n</a:t>
              </a:r>
              <a:r>
                <a:rPr lang="en-US" b="0">
                  <a:cs typeface="Times New Roman" pitchFamily="18" charset="0"/>
                </a:rPr>
                <a:t>). Because the price was doubled, </a:t>
              </a:r>
              <a:r>
                <a:rPr lang="en-US" b="0" i="1">
                  <a:cs typeface="Times New Roman" pitchFamily="18" charset="0"/>
                </a:rPr>
                <a:t>S</a:t>
              </a:r>
              <a:r>
                <a:rPr lang="en-US" b="0">
                  <a:cs typeface="Times New Roman" pitchFamily="18" charset="0"/>
                </a:rPr>
                <a:t>(</a:t>
              </a:r>
              <a:r>
                <a:rPr lang="en-US" b="0" i="1">
                  <a:cs typeface="Times New Roman" pitchFamily="18" charset="0"/>
                </a:rPr>
                <a:t>n</a:t>
              </a:r>
              <a:r>
                <a:rPr lang="en-US" b="0">
                  <a:cs typeface="Times New Roman" pitchFamily="18" charset="0"/>
                </a:rPr>
                <a:t>) = 2</a:t>
              </a:r>
              <a:r>
                <a:rPr lang="en-US" b="0" i="1">
                  <a:cs typeface="Times New Roman" pitchFamily="18" charset="0"/>
                </a:rPr>
                <a:t>R</a:t>
              </a:r>
              <a:r>
                <a:rPr lang="en-US" b="0">
                  <a:cs typeface="Times New Roman" pitchFamily="18" charset="0"/>
                </a:rPr>
                <a:t>(</a:t>
              </a:r>
              <a:r>
                <a:rPr lang="en-US" b="0" i="1">
                  <a:cs typeface="Times New Roman" pitchFamily="18" charset="0"/>
                </a:rPr>
                <a:t>n</a:t>
              </a:r>
              <a:r>
                <a:rPr lang="en-US" b="0">
                  <a:cs typeface="Times New Roman" pitchFamily="18" charset="0"/>
                </a:rPr>
                <a:t>) – 75. This indicates a horizontal compression by a factor </a:t>
              </a:r>
              <a:br>
                <a:rPr lang="en-US" b="0">
                  <a:cs typeface="Times New Roman" pitchFamily="18" charset="0"/>
                </a:rPr>
              </a:br>
              <a:r>
                <a:rPr lang="en-US" b="0">
                  <a:cs typeface="Times New Roman" pitchFamily="18" charset="0"/>
                </a:rPr>
                <a:t>of    .</a:t>
              </a:r>
              <a:endParaRPr lang="en-US" b="0"/>
            </a:p>
          </p:txBody>
        </p:sp>
        <p:pic>
          <p:nvPicPr>
            <p:cNvPr id="43019" name="Picture 1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" y="2688"/>
              <a:ext cx="177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be the indicated transformation of </a:t>
            </a:r>
            <a:r>
              <a:rPr lang="en-US" altLang="en-US" i="1"/>
              <a:t>f(x</a:t>
            </a:r>
            <a:r>
              <a:rPr lang="en-US" altLang="en-US"/>
              <a:t>) = 3</a:t>
            </a:r>
            <a:r>
              <a:rPr lang="en-US" altLang="en-US" i="1"/>
              <a:t>x</a:t>
            </a:r>
            <a:r>
              <a:rPr lang="en-US" altLang="en-US"/>
              <a:t> + 1. Write the rule for </a:t>
            </a:r>
            <a:r>
              <a:rPr lang="en-US" altLang="en-US" i="1"/>
              <a:t>g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).</a:t>
            </a:r>
            <a:endParaRPr lang="en-US" sz="800" b="0">
              <a:latin typeface="Arial" pitchFamily="34" charset="0"/>
            </a:endParaRPr>
          </a:p>
        </p:txBody>
      </p:sp>
      <p:sp>
        <p:nvSpPr>
          <p:cNvPr id="44036" name="Text Box 19"/>
          <p:cNvSpPr txBox="1">
            <a:spLocks noChangeArrowheads="1"/>
          </p:cNvSpPr>
          <p:nvPr/>
        </p:nvSpPr>
        <p:spPr bwMode="auto">
          <a:xfrm>
            <a:off x="381000" y="25908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/>
              <a:t>1.</a:t>
            </a:r>
          </a:p>
        </p:txBody>
      </p:sp>
      <p:sp>
        <p:nvSpPr>
          <p:cNvPr id="44037" name="Text Box 20"/>
          <p:cNvSpPr txBox="1">
            <a:spLocks noChangeArrowheads="1"/>
          </p:cNvSpPr>
          <p:nvPr/>
        </p:nvSpPr>
        <p:spPr bwMode="auto">
          <a:xfrm>
            <a:off x="914400" y="2622550"/>
            <a:ext cx="543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/>
              <a:t>horizontal translation 3 units right</a:t>
            </a:r>
          </a:p>
        </p:txBody>
      </p:sp>
      <p:sp>
        <p:nvSpPr>
          <p:cNvPr id="44038" name="Text Box 21"/>
          <p:cNvSpPr txBox="1">
            <a:spLocks noChangeArrowheads="1"/>
          </p:cNvSpPr>
          <p:nvPr/>
        </p:nvSpPr>
        <p:spPr bwMode="auto">
          <a:xfrm>
            <a:off x="914400" y="3319463"/>
            <a:ext cx="433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/>
              <a:t>reflection across the </a:t>
            </a:r>
            <a:r>
              <a:rPr lang="en-US" b="0" i="1"/>
              <a:t>x</a:t>
            </a:r>
            <a:r>
              <a:rPr lang="en-US" b="0"/>
              <a:t>-axis</a:t>
            </a:r>
          </a:p>
        </p:txBody>
      </p:sp>
      <p:sp>
        <p:nvSpPr>
          <p:cNvPr id="44039" name="Text Box 22"/>
          <p:cNvSpPr txBox="1">
            <a:spLocks noChangeArrowheads="1"/>
          </p:cNvSpPr>
          <p:nvPr/>
        </p:nvSpPr>
        <p:spPr bwMode="auto">
          <a:xfrm>
            <a:off x="381000" y="333375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/>
              <a:t>2.</a:t>
            </a:r>
          </a:p>
        </p:txBody>
      </p:sp>
      <p:sp>
        <p:nvSpPr>
          <p:cNvPr id="44040" name="Text Box 23"/>
          <p:cNvSpPr txBox="1">
            <a:spLocks noChangeArrowheads="1"/>
          </p:cNvSpPr>
          <p:nvPr/>
        </p:nvSpPr>
        <p:spPr bwMode="auto">
          <a:xfrm>
            <a:off x="425450" y="41148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/>
              <a:t>3.</a:t>
            </a:r>
          </a:p>
        </p:txBody>
      </p:sp>
      <p:sp>
        <p:nvSpPr>
          <p:cNvPr id="44041" name="Text Box 24"/>
          <p:cNvSpPr txBox="1">
            <a:spLocks noChangeArrowheads="1"/>
          </p:cNvSpPr>
          <p:nvPr/>
        </p:nvSpPr>
        <p:spPr bwMode="auto">
          <a:xfrm>
            <a:off x="425450" y="48006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/>
              <a:t>4.</a:t>
            </a:r>
          </a:p>
        </p:txBody>
      </p:sp>
      <p:sp>
        <p:nvSpPr>
          <p:cNvPr id="44042" name="Text Box 25"/>
          <p:cNvSpPr txBox="1">
            <a:spLocks noChangeArrowheads="1"/>
          </p:cNvSpPr>
          <p:nvPr/>
        </p:nvSpPr>
        <p:spPr bwMode="auto">
          <a:xfrm>
            <a:off x="914400" y="4114800"/>
            <a:ext cx="579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/>
              <a:t>vertical stretch by a factor of 2.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6553200" y="2589213"/>
            <a:ext cx="2273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>
                <a:solidFill>
                  <a:srgbClr val="FF0000"/>
                </a:solidFill>
              </a:rPr>
              <a:t>g</a:t>
            </a:r>
            <a:r>
              <a:rPr lang="en-US" b="0">
                <a:solidFill>
                  <a:srgbClr val="FF0000"/>
                </a:solidFill>
              </a:rPr>
              <a:t>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>
                <a:solidFill>
                  <a:srgbClr val="FF0000"/>
                </a:solidFill>
              </a:rPr>
              <a:t>) = 3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>
                <a:solidFill>
                  <a:srgbClr val="FF0000"/>
                </a:solidFill>
              </a:rPr>
              <a:t>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– 8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561138" y="3295650"/>
            <a:ext cx="2468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</a:rPr>
              <a:t>g(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>
                <a:solidFill>
                  <a:srgbClr val="FF0000"/>
                </a:solidFill>
              </a:rPr>
              <a:t>) =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–</a:t>
            </a:r>
            <a:r>
              <a:rPr lang="en-US" b="0">
                <a:solidFill>
                  <a:srgbClr val="FF0000"/>
                </a:solidFill>
              </a:rPr>
              <a:t>3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>
                <a:solidFill>
                  <a:srgbClr val="FF0000"/>
                </a:solidFill>
              </a:rPr>
              <a:t>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– 1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559550" y="4057650"/>
            <a:ext cx="233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</a:rPr>
              <a:t>g(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>
                <a:solidFill>
                  <a:srgbClr val="FF0000"/>
                </a:solidFill>
              </a:rPr>
              <a:t>) =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6</a:t>
            </a:r>
            <a:r>
              <a:rPr lang="en-US" b="0" i="1">
                <a:solidFill>
                  <a:srgbClr val="FF0000"/>
                </a:solidFill>
                <a:cs typeface="Arial" pitchFamily="34" charset="0"/>
              </a:rPr>
              <a:t>x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 + 2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6546850" y="5181600"/>
            <a:ext cx="233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FF0000"/>
                </a:solidFill>
              </a:rPr>
              <a:t>g(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>
                <a:solidFill>
                  <a:srgbClr val="FF0000"/>
                </a:solidFill>
              </a:rPr>
              <a:t>) = 9</a:t>
            </a:r>
            <a:r>
              <a:rPr lang="en-US" b="0" i="1">
                <a:solidFill>
                  <a:srgbClr val="FF0000"/>
                </a:solidFill>
              </a:rPr>
              <a:t>x</a:t>
            </a:r>
            <a:r>
              <a:rPr lang="en-US" b="0">
                <a:solidFill>
                  <a:srgbClr val="FF0000"/>
                </a:solidFill>
              </a:rPr>
              <a:t> </a:t>
            </a:r>
            <a:r>
              <a:rPr lang="en-US" b="0">
                <a:solidFill>
                  <a:srgbClr val="FF0000"/>
                </a:solidFill>
                <a:cs typeface="Arial" pitchFamily="34" charset="0"/>
              </a:rPr>
              <a:t>+ 5</a:t>
            </a:r>
          </a:p>
        </p:txBody>
      </p:sp>
      <p:graphicFrame>
        <p:nvGraphicFramePr>
          <p:cNvPr id="44047" name="Object 31"/>
          <p:cNvGraphicFramePr>
            <a:graphicFrameLocks noChangeAspect="1"/>
          </p:cNvGraphicFramePr>
          <p:nvPr/>
        </p:nvGraphicFramePr>
        <p:xfrm>
          <a:off x="2565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1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048" name="Group 33"/>
          <p:cNvGrpSpPr>
            <a:grpSpLocks/>
          </p:cNvGrpSpPr>
          <p:nvPr/>
        </p:nvGrpSpPr>
        <p:grpSpPr bwMode="auto">
          <a:xfrm>
            <a:off x="914400" y="4708525"/>
            <a:ext cx="6705600" cy="1063625"/>
            <a:chOff x="576" y="2966"/>
            <a:chExt cx="4224" cy="670"/>
          </a:xfrm>
        </p:grpSpPr>
        <p:sp>
          <p:nvSpPr>
            <p:cNvPr id="44049" name="Text Box 26"/>
            <p:cNvSpPr txBox="1">
              <a:spLocks noChangeArrowheads="1"/>
            </p:cNvSpPr>
            <p:nvPr/>
          </p:nvSpPr>
          <p:spPr bwMode="auto">
            <a:xfrm>
              <a:off x="576" y="2966"/>
              <a:ext cx="4224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25000"/>
                </a:lnSpc>
              </a:pPr>
              <a:r>
                <a:rPr lang="en-US" b="0"/>
                <a:t>vertical shift up 4 units followed by a horizontal compression of   .</a:t>
              </a:r>
            </a:p>
          </p:txBody>
        </p:sp>
        <p:pic>
          <p:nvPicPr>
            <p:cNvPr id="44050" name="Picture 32" descr="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4" y="3252"/>
              <a:ext cx="12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5" grpId="0"/>
      <p:bldP spid="17436" grpId="0"/>
      <p:bldP spid="17437" grpId="0"/>
      <p:bldP spid="1743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304800" y="1600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/>
              <a:t>5.</a:t>
            </a:r>
          </a:p>
        </p:txBody>
      </p:sp>
      <p:graphicFrame>
        <p:nvGraphicFramePr>
          <p:cNvPr id="45060" name="Object 16"/>
          <p:cNvGraphicFramePr>
            <a:graphicFrameLocks noChangeAspect="1"/>
          </p:cNvGraphicFramePr>
          <p:nvPr/>
        </p:nvGraphicFramePr>
        <p:xfrm>
          <a:off x="2565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4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1" name="Text Box 18"/>
          <p:cNvSpPr txBox="1">
            <a:spLocks noChangeArrowheads="1"/>
          </p:cNvSpPr>
          <p:nvPr/>
        </p:nvSpPr>
        <p:spPr bwMode="auto">
          <a:xfrm>
            <a:off x="762000" y="1587500"/>
            <a:ext cx="7924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/>
              <a:t>The cost of a classified ad is represented by</a:t>
            </a:r>
          </a:p>
          <a:p>
            <a:pPr eaLnBrk="1" hangingPunct="1"/>
            <a:r>
              <a:rPr lang="en-US"/>
              <a:t> C(</a:t>
            </a:r>
            <a:r>
              <a:rPr lang="en-US" i="1">
                <a:latin typeface="Bickley Script" pitchFamily="66" charset="0"/>
              </a:rPr>
              <a:t>l</a:t>
            </a:r>
            <a:r>
              <a:rPr lang="en-US"/>
              <a:t>) = 1.50</a:t>
            </a:r>
            <a:r>
              <a:rPr lang="en-US" i="1">
                <a:latin typeface="Bickley Script" pitchFamily="66" charset="0"/>
              </a:rPr>
              <a:t>l</a:t>
            </a:r>
            <a:r>
              <a:rPr lang="en-US" i="1"/>
              <a:t> </a:t>
            </a:r>
            <a:r>
              <a:rPr lang="en-US"/>
              <a:t>+ 4.00 where </a:t>
            </a:r>
            <a:r>
              <a:rPr lang="en-US" i="1"/>
              <a:t>l</a:t>
            </a:r>
            <a:r>
              <a:rPr lang="en-US"/>
              <a:t> is the number of lines in the ad. The cost is increased by $3.00 when color is used.</a:t>
            </a:r>
          </a:p>
        </p:txBody>
      </p:sp>
      <p:sp>
        <p:nvSpPr>
          <p:cNvPr id="45062" name="Text Box 19"/>
          <p:cNvSpPr txBox="1">
            <a:spLocks noChangeArrowheads="1"/>
          </p:cNvSpPr>
          <p:nvPr/>
        </p:nvSpPr>
        <p:spPr bwMode="auto">
          <a:xfrm>
            <a:off x="838200" y="3276600"/>
            <a:ext cx="7467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/>
              <a:t>Write a new function </a:t>
            </a:r>
            <a:r>
              <a:rPr lang="en-US" b="0" i="1"/>
              <a:t>H</a:t>
            </a:r>
            <a:r>
              <a:rPr lang="en-US" b="0"/>
              <a:t>(</a:t>
            </a:r>
            <a:r>
              <a:rPr lang="en-US" b="0" i="1"/>
              <a:t>l</a:t>
            </a:r>
            <a:r>
              <a:rPr lang="en-US" b="0"/>
              <a:t>) for the cost of a classified ad in color, and describe the transformation(s) that have been applied.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849313" y="4572000"/>
            <a:ext cx="5703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b="0" i="1">
                <a:solidFill>
                  <a:srgbClr val="FF0000"/>
                </a:solidFill>
              </a:rPr>
              <a:t>H</a:t>
            </a:r>
            <a:r>
              <a:rPr lang="en-US" b="0">
                <a:solidFill>
                  <a:srgbClr val="FF0000"/>
                </a:solidFill>
              </a:rPr>
              <a:t>(</a:t>
            </a:r>
            <a:r>
              <a:rPr lang="en-US" b="0" i="1">
                <a:solidFill>
                  <a:srgbClr val="FF0000"/>
                </a:solidFill>
                <a:latin typeface="Bickley Script" pitchFamily="66" charset="0"/>
              </a:rPr>
              <a:t>l</a:t>
            </a:r>
            <a:r>
              <a:rPr lang="en-US" b="0">
                <a:solidFill>
                  <a:srgbClr val="FF0000"/>
                </a:solidFill>
              </a:rPr>
              <a:t>) = 1.50</a:t>
            </a:r>
            <a:r>
              <a:rPr lang="en-US" b="0" i="1">
                <a:solidFill>
                  <a:srgbClr val="FF0000"/>
                </a:solidFill>
                <a:latin typeface="Bickley Script" pitchFamily="66" charset="0"/>
              </a:rPr>
              <a:t>l</a:t>
            </a:r>
            <a:r>
              <a:rPr lang="en-US" b="0">
                <a:solidFill>
                  <a:srgbClr val="FF0000"/>
                </a:solidFill>
              </a:rPr>
              <a:t> + 7.00; shift 3 units 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828800"/>
            <a:ext cx="5448300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5448300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28800"/>
            <a:ext cx="541020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1876425"/>
            <a:ext cx="546735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4"/>
          <p:cNvGrpSpPr>
            <a:grpSpLocks/>
          </p:cNvGrpSpPr>
          <p:nvPr/>
        </p:nvGrpSpPr>
        <p:grpSpPr bwMode="auto">
          <a:xfrm>
            <a:off x="374650" y="2065338"/>
            <a:ext cx="7854950" cy="2582862"/>
            <a:chOff x="236" y="2256"/>
            <a:chExt cx="4948" cy="1627"/>
          </a:xfrm>
        </p:grpSpPr>
        <p:sp>
          <p:nvSpPr>
            <p:cNvPr id="10243" name="Text Box 5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1336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0"/>
                <a:t>To remember the difference between vertical and horizontal translations, think:</a:t>
              </a:r>
            </a:p>
            <a:p>
              <a:pPr algn="ctr">
                <a:spcBef>
                  <a:spcPct val="50000"/>
                </a:spcBef>
              </a:pPr>
              <a:r>
                <a:rPr lang="en-US" b="0"/>
                <a:t>“Add to </a:t>
              </a:r>
              <a:r>
                <a:rPr lang="en-US" b="0" i="1"/>
                <a:t>y, </a:t>
              </a:r>
              <a:r>
                <a:rPr lang="en-US" b="0"/>
                <a:t>go high.”</a:t>
              </a:r>
            </a:p>
            <a:p>
              <a:pPr algn="ctr">
                <a:spcBef>
                  <a:spcPct val="50000"/>
                </a:spcBef>
              </a:pPr>
              <a:r>
                <a:rPr lang="en-US" b="0"/>
                <a:t>“Add to </a:t>
              </a:r>
              <a:r>
                <a:rPr lang="en-US" b="0" i="1"/>
                <a:t>x,</a:t>
              </a:r>
              <a:r>
                <a:rPr lang="en-US" b="0"/>
                <a:t> go left.”</a:t>
              </a:r>
            </a:p>
            <a:p>
              <a:pPr algn="ctr">
                <a:spcBef>
                  <a:spcPct val="50000"/>
                </a:spcBef>
              </a:pPr>
              <a:endParaRPr lang="en-US" sz="800" b="0"/>
            </a:p>
          </p:txBody>
        </p:sp>
        <p:sp>
          <p:nvSpPr>
            <p:cNvPr id="10244" name="Text Box 6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Helpful Hint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3620</TotalTime>
  <Words>2020</Words>
  <Application>Microsoft Office PowerPoint</Application>
  <PresentationFormat>On-screen Show (4:3)</PresentationFormat>
  <Paragraphs>269</Paragraphs>
  <Slides>43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Verdana</vt:lpstr>
      <vt:lpstr>Arial</vt:lpstr>
      <vt:lpstr>Arial Black</vt:lpstr>
      <vt:lpstr>Times</vt:lpstr>
      <vt:lpstr>Arial MT Bl</vt:lpstr>
      <vt:lpstr>Times New Roman</vt:lpstr>
      <vt:lpstr>Zapf Dingbats</vt:lpstr>
      <vt:lpstr>Bickley Script</vt:lpstr>
      <vt:lpstr>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120</cp:revision>
  <dcterms:created xsi:type="dcterms:W3CDTF">2002-10-14T18:20:28Z</dcterms:created>
  <dcterms:modified xsi:type="dcterms:W3CDTF">2013-10-21T11:30:22Z</dcterms:modified>
</cp:coreProperties>
</file>