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60" r:id="rId3"/>
    <p:sldId id="354" r:id="rId4"/>
    <p:sldId id="262" r:id="rId5"/>
    <p:sldId id="273" r:id="rId6"/>
    <p:sldId id="336" r:id="rId7"/>
    <p:sldId id="337" r:id="rId8"/>
    <p:sldId id="341" r:id="rId9"/>
    <p:sldId id="342" r:id="rId10"/>
    <p:sldId id="343" r:id="rId11"/>
    <p:sldId id="344" r:id="rId12"/>
    <p:sldId id="345" r:id="rId13"/>
    <p:sldId id="346" r:id="rId14"/>
    <p:sldId id="347" r:id="rId15"/>
    <p:sldId id="348" r:id="rId16"/>
    <p:sldId id="349" r:id="rId17"/>
    <p:sldId id="350" r:id="rId18"/>
    <p:sldId id="351" r:id="rId19"/>
    <p:sldId id="352" r:id="rId20"/>
    <p:sldId id="317" r:id="rId21"/>
    <p:sldId id="356" r:id="rId22"/>
    <p:sldId id="268" r:id="rId23"/>
    <p:sldId id="355" r:id="rId24"/>
    <p:sldId id="353" r:id="rId25"/>
  </p:sldIdLst>
  <p:sldSz cx="9144000" cy="6858000" type="screen4x3"/>
  <p:notesSz cx="6858000" cy="9144000"/>
  <p:custDataLst>
    <p:tags r:id="rId27"/>
  </p:custDataLst>
  <p:defaultTextStyle>
    <a:defPPr>
      <a:defRPr lang="en-US"/>
    </a:defPPr>
    <a:lvl1pPr algn="l" rtl="0" fontAlgn="base">
      <a:spcBef>
        <a:spcPct val="0"/>
      </a:spcBef>
      <a:spcAft>
        <a:spcPct val="0"/>
      </a:spcAft>
      <a:defRPr sz="2400" b="1" kern="1200">
        <a:solidFill>
          <a:schemeClr val="tx1"/>
        </a:solidFill>
        <a:latin typeface="Verdana" pitchFamily="34" charset="0"/>
        <a:ea typeface="+mn-ea"/>
        <a:cs typeface="+mn-cs"/>
      </a:defRPr>
    </a:lvl1pPr>
    <a:lvl2pPr marL="457200" algn="l" rtl="0" fontAlgn="base">
      <a:spcBef>
        <a:spcPct val="0"/>
      </a:spcBef>
      <a:spcAft>
        <a:spcPct val="0"/>
      </a:spcAft>
      <a:defRPr sz="2400" b="1" kern="1200">
        <a:solidFill>
          <a:schemeClr val="tx1"/>
        </a:solidFill>
        <a:latin typeface="Verdana" pitchFamily="34" charset="0"/>
        <a:ea typeface="+mn-ea"/>
        <a:cs typeface="+mn-cs"/>
      </a:defRPr>
    </a:lvl2pPr>
    <a:lvl3pPr marL="914400" algn="l" rtl="0" fontAlgn="base">
      <a:spcBef>
        <a:spcPct val="0"/>
      </a:spcBef>
      <a:spcAft>
        <a:spcPct val="0"/>
      </a:spcAft>
      <a:defRPr sz="2400" b="1" kern="1200">
        <a:solidFill>
          <a:schemeClr val="tx1"/>
        </a:solidFill>
        <a:latin typeface="Verdana" pitchFamily="34" charset="0"/>
        <a:ea typeface="+mn-ea"/>
        <a:cs typeface="+mn-cs"/>
      </a:defRPr>
    </a:lvl3pPr>
    <a:lvl4pPr marL="1371600" algn="l" rtl="0" fontAlgn="base">
      <a:spcBef>
        <a:spcPct val="0"/>
      </a:spcBef>
      <a:spcAft>
        <a:spcPct val="0"/>
      </a:spcAft>
      <a:defRPr sz="2400" b="1" kern="1200">
        <a:solidFill>
          <a:schemeClr val="tx1"/>
        </a:solidFill>
        <a:latin typeface="Verdana" pitchFamily="34" charset="0"/>
        <a:ea typeface="+mn-ea"/>
        <a:cs typeface="+mn-cs"/>
      </a:defRPr>
    </a:lvl4pPr>
    <a:lvl5pPr marL="1828800" algn="l" rtl="0" fontAlgn="base">
      <a:spcBef>
        <a:spcPct val="0"/>
      </a:spcBef>
      <a:spcAft>
        <a:spcPct val="0"/>
      </a:spcAft>
      <a:defRPr sz="2400" b="1" kern="1200">
        <a:solidFill>
          <a:schemeClr val="tx1"/>
        </a:solidFill>
        <a:latin typeface="Verdana" pitchFamily="34" charset="0"/>
        <a:ea typeface="+mn-ea"/>
        <a:cs typeface="+mn-cs"/>
      </a:defRPr>
    </a:lvl5pPr>
    <a:lvl6pPr marL="2286000" algn="l" defTabSz="914400" rtl="0" eaLnBrk="1" latinLnBrk="0" hangingPunct="1">
      <a:defRPr sz="2400" b="1" kern="1200">
        <a:solidFill>
          <a:schemeClr val="tx1"/>
        </a:solidFill>
        <a:latin typeface="Verdana" pitchFamily="34" charset="0"/>
        <a:ea typeface="+mn-ea"/>
        <a:cs typeface="+mn-cs"/>
      </a:defRPr>
    </a:lvl6pPr>
    <a:lvl7pPr marL="2743200" algn="l" defTabSz="914400" rtl="0" eaLnBrk="1" latinLnBrk="0" hangingPunct="1">
      <a:defRPr sz="2400" b="1" kern="1200">
        <a:solidFill>
          <a:schemeClr val="tx1"/>
        </a:solidFill>
        <a:latin typeface="Verdana" pitchFamily="34" charset="0"/>
        <a:ea typeface="+mn-ea"/>
        <a:cs typeface="+mn-cs"/>
      </a:defRPr>
    </a:lvl7pPr>
    <a:lvl8pPr marL="3200400" algn="l" defTabSz="914400" rtl="0" eaLnBrk="1" latinLnBrk="0" hangingPunct="1">
      <a:defRPr sz="2400" b="1" kern="1200">
        <a:solidFill>
          <a:schemeClr val="tx1"/>
        </a:solidFill>
        <a:latin typeface="Verdana" pitchFamily="34" charset="0"/>
        <a:ea typeface="+mn-ea"/>
        <a:cs typeface="+mn-cs"/>
      </a:defRPr>
    </a:lvl8pPr>
    <a:lvl9pPr marL="3657600" algn="l" defTabSz="914400" rtl="0" eaLnBrk="1" latinLnBrk="0" hangingPunct="1">
      <a:defRPr sz="2400" b="1"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p:scale>
          <a:sx n="93" d="100"/>
          <a:sy n="93" d="100"/>
        </p:scale>
        <p:origin x="1440" y="198"/>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smtClean="0">
                <a:latin typeface="Arial" pitchFamily="34"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atin typeface="Arial" pitchFamily="34" charset="0"/>
              </a:defRPr>
            </a:lvl1pPr>
          </a:lstStyle>
          <a:p>
            <a:pPr>
              <a:defRPr/>
            </a:pPr>
            <a:fld id="{BE0A1D07-7178-41A7-A3B0-D283D8CA41E9}" type="slidenum">
              <a:rPr lang="en-US"/>
              <a:pPr>
                <a:defRPr/>
              </a:pPr>
              <a:t>‹#›</a:t>
            </a:fld>
            <a:endParaRPr lang="en-US"/>
          </a:p>
        </p:txBody>
      </p:sp>
    </p:spTree>
    <p:extLst>
      <p:ext uri="{BB962C8B-B14F-4D97-AF65-F5344CB8AC3E}">
        <p14:creationId xmlns:p14="http://schemas.microsoft.com/office/powerpoint/2010/main" val="348252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110C05C6-43B0-41A2-889A-EC5CBAD174B2}" type="slidenum">
              <a:rPr lang="en-US" altLang="en-US" sz="1200" b="0">
                <a:latin typeface="Arial" charset="0"/>
              </a:rPr>
              <a:pPr eaLnBrk="1" hangingPunct="1"/>
              <a:t>1</a:t>
            </a:fld>
            <a:endParaRPr lang="en-US" altLang="en-US" sz="1200" b="0">
              <a:latin typeface="Arial"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44C2F691-D475-4808-94FF-BCA526EC45F8}" type="slidenum">
              <a:rPr lang="en-US" altLang="en-US" sz="1200" b="0">
                <a:latin typeface="Arial" charset="0"/>
              </a:rPr>
              <a:pPr eaLnBrk="1" hangingPunct="1"/>
              <a:t>2</a:t>
            </a:fld>
            <a:endParaRPr lang="en-US" altLang="en-US" sz="1200" b="0">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19BE67C8-8D7E-47F2-B575-AF48488C4E6A}" type="slidenum">
              <a:rPr lang="en-US" altLang="en-US" sz="1200" b="0">
                <a:latin typeface="Arial" charset="0"/>
              </a:rPr>
              <a:pPr eaLnBrk="1" hangingPunct="1"/>
              <a:t>4</a:t>
            </a:fld>
            <a:endParaRPr lang="en-US" altLang="en-US" sz="1200" b="0">
              <a:latin typeface="Arial"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ED209C88-E49E-4009-A237-7DEDE4E66017}" type="slidenum">
              <a:rPr lang="en-US" altLang="en-US" sz="1200" b="0">
                <a:latin typeface="Arial" charset="0"/>
              </a:rPr>
              <a:pPr eaLnBrk="1" hangingPunct="1"/>
              <a:t>5</a:t>
            </a:fld>
            <a:endParaRPr lang="en-US" altLang="en-US" sz="1200" b="0">
              <a:latin typeface="Arial"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fld id="{88A3EA49-043D-4168-8B01-C6F9E095FCE4}" type="slidenum">
              <a:rPr lang="en-US" altLang="en-US" sz="1200" b="0">
                <a:latin typeface="Arial" charset="0"/>
              </a:rPr>
              <a:pPr eaLnBrk="1" hangingPunct="1"/>
              <a:t>22</a:t>
            </a:fld>
            <a:endParaRPr lang="en-US" altLang="en-US" sz="1200" b="0">
              <a:latin typeface="Arial"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34CD77F-6032-4560-A007-0B7DFB424524}" type="slidenum">
              <a:rPr lang="en-US" altLang="en-US" sz="1200">
                <a:latin typeface="Arial" charset="0"/>
              </a:rPr>
              <a:pPr eaLnBrk="1" hangingPunct="1"/>
              <a:t>23</a:t>
            </a:fld>
            <a:endParaRPr lang="en-US" altLang="en-US" sz="1200">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02739B-A5D2-412D-9DDF-E74E5D7A33E5}" type="slidenum">
              <a:rPr lang="en-US"/>
              <a:pPr>
                <a:defRPr/>
              </a:pPr>
              <a:t>‹#›</a:t>
            </a:fld>
            <a:endParaRPr lang="en-US"/>
          </a:p>
        </p:txBody>
      </p:sp>
    </p:spTree>
    <p:extLst>
      <p:ext uri="{BB962C8B-B14F-4D97-AF65-F5344CB8AC3E}">
        <p14:creationId xmlns:p14="http://schemas.microsoft.com/office/powerpoint/2010/main" val="1266098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CFFDBEB-F5FB-45D0-A488-FFEBBF34F409}" type="slidenum">
              <a:rPr lang="en-US"/>
              <a:pPr>
                <a:defRPr/>
              </a:pPr>
              <a:t>‹#›</a:t>
            </a:fld>
            <a:endParaRPr lang="en-US"/>
          </a:p>
        </p:txBody>
      </p:sp>
    </p:spTree>
    <p:extLst>
      <p:ext uri="{BB962C8B-B14F-4D97-AF65-F5344CB8AC3E}">
        <p14:creationId xmlns:p14="http://schemas.microsoft.com/office/powerpoint/2010/main" val="122430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86DDE9-4777-41EF-8738-20B99D642B55}" type="slidenum">
              <a:rPr lang="en-US"/>
              <a:pPr>
                <a:defRPr/>
              </a:pPr>
              <a:t>‹#›</a:t>
            </a:fld>
            <a:endParaRPr lang="en-US"/>
          </a:p>
        </p:txBody>
      </p:sp>
    </p:spTree>
    <p:extLst>
      <p:ext uri="{BB962C8B-B14F-4D97-AF65-F5344CB8AC3E}">
        <p14:creationId xmlns:p14="http://schemas.microsoft.com/office/powerpoint/2010/main" val="1457647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F1B4E6D-E172-4C68-948E-160D6CB7C38D}" type="slidenum">
              <a:rPr lang="en-US"/>
              <a:pPr>
                <a:defRPr/>
              </a:pPr>
              <a:t>‹#›</a:t>
            </a:fld>
            <a:endParaRPr lang="en-US"/>
          </a:p>
        </p:txBody>
      </p:sp>
    </p:spTree>
    <p:extLst>
      <p:ext uri="{BB962C8B-B14F-4D97-AF65-F5344CB8AC3E}">
        <p14:creationId xmlns:p14="http://schemas.microsoft.com/office/powerpoint/2010/main" val="203945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51EDF6-01B2-42BD-BEC4-9A19705F9417}" type="slidenum">
              <a:rPr lang="en-US"/>
              <a:pPr>
                <a:defRPr/>
              </a:pPr>
              <a:t>‹#›</a:t>
            </a:fld>
            <a:endParaRPr lang="en-US"/>
          </a:p>
        </p:txBody>
      </p:sp>
    </p:spTree>
    <p:extLst>
      <p:ext uri="{BB962C8B-B14F-4D97-AF65-F5344CB8AC3E}">
        <p14:creationId xmlns:p14="http://schemas.microsoft.com/office/powerpoint/2010/main" val="208504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B85124-14B5-4B5E-B7D3-24EF53A8D3DA}" type="slidenum">
              <a:rPr lang="en-US"/>
              <a:pPr>
                <a:defRPr/>
              </a:pPr>
              <a:t>‹#›</a:t>
            </a:fld>
            <a:endParaRPr lang="en-US"/>
          </a:p>
        </p:txBody>
      </p:sp>
    </p:spTree>
    <p:extLst>
      <p:ext uri="{BB962C8B-B14F-4D97-AF65-F5344CB8AC3E}">
        <p14:creationId xmlns:p14="http://schemas.microsoft.com/office/powerpoint/2010/main" val="223252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66ED72-EFC5-4F51-AD1E-5FA586C3F435}" type="slidenum">
              <a:rPr lang="en-US"/>
              <a:pPr>
                <a:defRPr/>
              </a:pPr>
              <a:t>‹#›</a:t>
            </a:fld>
            <a:endParaRPr lang="en-US"/>
          </a:p>
        </p:txBody>
      </p:sp>
    </p:spTree>
    <p:extLst>
      <p:ext uri="{BB962C8B-B14F-4D97-AF65-F5344CB8AC3E}">
        <p14:creationId xmlns:p14="http://schemas.microsoft.com/office/powerpoint/2010/main" val="263153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EB11FFE-0170-4FA0-B70A-B9104F7AE495}" type="slidenum">
              <a:rPr lang="en-US"/>
              <a:pPr>
                <a:defRPr/>
              </a:pPr>
              <a:t>‹#›</a:t>
            </a:fld>
            <a:endParaRPr lang="en-US"/>
          </a:p>
        </p:txBody>
      </p:sp>
    </p:spTree>
    <p:extLst>
      <p:ext uri="{BB962C8B-B14F-4D97-AF65-F5344CB8AC3E}">
        <p14:creationId xmlns:p14="http://schemas.microsoft.com/office/powerpoint/2010/main" val="2072537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19FDA3-5278-4752-A4C0-5404CAD08DCB}" type="slidenum">
              <a:rPr lang="en-US"/>
              <a:pPr>
                <a:defRPr/>
              </a:pPr>
              <a:t>‹#›</a:t>
            </a:fld>
            <a:endParaRPr lang="en-US"/>
          </a:p>
        </p:txBody>
      </p:sp>
    </p:spTree>
    <p:extLst>
      <p:ext uri="{BB962C8B-B14F-4D97-AF65-F5344CB8AC3E}">
        <p14:creationId xmlns:p14="http://schemas.microsoft.com/office/powerpoint/2010/main" val="3782183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2410421-5A6F-4E0F-B280-9AF0576D0F4A}" type="slidenum">
              <a:rPr lang="en-US"/>
              <a:pPr>
                <a:defRPr/>
              </a:pPr>
              <a:t>‹#›</a:t>
            </a:fld>
            <a:endParaRPr lang="en-US"/>
          </a:p>
        </p:txBody>
      </p:sp>
    </p:spTree>
    <p:extLst>
      <p:ext uri="{BB962C8B-B14F-4D97-AF65-F5344CB8AC3E}">
        <p14:creationId xmlns:p14="http://schemas.microsoft.com/office/powerpoint/2010/main" val="3002353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E0578B-5470-46BF-AD05-0D94F73FA774}" type="slidenum">
              <a:rPr lang="en-US"/>
              <a:pPr>
                <a:defRPr/>
              </a:pPr>
              <a:t>‹#›</a:t>
            </a:fld>
            <a:endParaRPr lang="en-US"/>
          </a:p>
        </p:txBody>
      </p:sp>
    </p:spTree>
    <p:extLst>
      <p:ext uri="{BB962C8B-B14F-4D97-AF65-F5344CB8AC3E}">
        <p14:creationId xmlns:p14="http://schemas.microsoft.com/office/powerpoint/2010/main" val="166663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4E4DE58-423B-4D01-A66A-5C93E15A4C5B}" type="slidenum">
              <a:rPr lang="en-US"/>
              <a:pPr>
                <a:defRPr/>
              </a:pPr>
              <a:t>‹#›</a:t>
            </a:fld>
            <a:endParaRPr lang="en-US"/>
          </a:p>
        </p:txBody>
      </p:sp>
    </p:spTree>
    <p:extLst>
      <p:ext uri="{BB962C8B-B14F-4D97-AF65-F5344CB8AC3E}">
        <p14:creationId xmlns:p14="http://schemas.microsoft.com/office/powerpoint/2010/main" val="2957524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smtClean="0">
                <a:latin typeface="+mn-lt"/>
              </a:defRPr>
            </a:lvl1pPr>
          </a:lstStyle>
          <a:p>
            <a:pPr>
              <a:defRPr/>
            </a:pPr>
            <a:fld id="{57B68C3A-BA6C-4701-A71D-166FA3DFFB2D}" type="slidenum">
              <a:rPr lang="en-US"/>
              <a:pPr>
                <a:defRPr/>
              </a:pPr>
              <a:t>‹#›</a:t>
            </a:fld>
            <a:endParaRPr lang="en-US"/>
          </a:p>
        </p:txBody>
      </p:sp>
      <p:pic>
        <p:nvPicPr>
          <p:cNvPr id="1031"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8225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sz="1400">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3200" b="0">
                <a:solidFill>
                  <a:schemeClr val="bg1"/>
                </a:solidFill>
                <a:latin typeface="Arial Black" pitchFamily="34" charset="0"/>
              </a:rPr>
              <a:t>Translations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20.xml"/><Relationship Id="rId4" Type="http://schemas.openxmlformats.org/officeDocument/2006/relationships/slide" Target="slide4.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5" Type="http://schemas.openxmlformats.org/officeDocument/2006/relationships/image" Target="../media/image28.png"/><Relationship Id="rId4" Type="http://schemas.openxmlformats.org/officeDocument/2006/relationships/image" Target="../media/image27.png"/></Relationships>
</file>

<file path=ppt/slides/_rels/slide2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3200" b="0">
                <a:solidFill>
                  <a:schemeClr val="bg1"/>
                </a:solidFill>
                <a:latin typeface="Arial Black" pitchFamily="34" charset="0"/>
              </a:rPr>
              <a:t>Translations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sz="1400">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1400">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2 Continued</a:t>
            </a:r>
          </a:p>
        </p:txBody>
      </p:sp>
      <p:sp>
        <p:nvSpPr>
          <p:cNvPr id="10243" name="Text Box 9"/>
          <p:cNvSpPr txBox="1">
            <a:spLocks noChangeArrowheads="1"/>
          </p:cNvSpPr>
          <p:nvPr/>
        </p:nvSpPr>
        <p:spPr bwMode="auto">
          <a:xfrm>
            <a:off x="593725" y="1631950"/>
            <a:ext cx="50450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2 </a:t>
            </a:r>
            <a:r>
              <a:rPr lang="en-US" altLang="en-US" b="0"/>
              <a:t>Measure the length of the vector. Then, from each vertex mark off the distance in the same direction as the vector, on each of the parallel lines.</a:t>
            </a:r>
            <a:endParaRPr lang="en-US" altLang="en-US"/>
          </a:p>
        </p:txBody>
      </p:sp>
      <p:sp>
        <p:nvSpPr>
          <p:cNvPr id="145420" name="Text Box 12"/>
          <p:cNvSpPr txBox="1">
            <a:spLocks noChangeArrowheads="1"/>
          </p:cNvSpPr>
          <p:nvPr/>
        </p:nvSpPr>
        <p:spPr bwMode="auto">
          <a:xfrm>
            <a:off x="609600" y="4603750"/>
            <a:ext cx="48371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3</a:t>
            </a:r>
            <a:r>
              <a:rPr lang="en-US" altLang="en-US" b="0"/>
              <a:t> Connect the images of</a:t>
            </a:r>
          </a:p>
          <a:p>
            <a:pPr eaLnBrk="1" hangingPunct="1"/>
            <a:r>
              <a:rPr lang="en-US" altLang="en-US" b="0"/>
              <a:t>the vertices.</a:t>
            </a:r>
            <a:endParaRPr lang="en-US" altLang="en-US"/>
          </a:p>
        </p:txBody>
      </p:sp>
      <p:grpSp>
        <p:nvGrpSpPr>
          <p:cNvPr id="10245" name="Group 21"/>
          <p:cNvGrpSpPr>
            <a:grpSpLocks/>
          </p:cNvGrpSpPr>
          <p:nvPr/>
        </p:nvGrpSpPr>
        <p:grpSpPr bwMode="auto">
          <a:xfrm>
            <a:off x="5834063" y="1828800"/>
            <a:ext cx="3233737" cy="1349375"/>
            <a:chOff x="3675" y="1152"/>
            <a:chExt cx="2037" cy="850"/>
          </a:xfrm>
        </p:grpSpPr>
        <p:pic>
          <p:nvPicPr>
            <p:cNvPr id="10265"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3" y="1318"/>
              <a:ext cx="1524" cy="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66" name="Line 18"/>
            <p:cNvSpPr>
              <a:spLocks noChangeShapeType="1"/>
            </p:cNvSpPr>
            <p:nvPr/>
          </p:nvSpPr>
          <p:spPr bwMode="auto">
            <a:xfrm>
              <a:off x="3675" y="1511"/>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7" name="Line 19"/>
            <p:cNvSpPr>
              <a:spLocks noChangeShapeType="1"/>
            </p:cNvSpPr>
            <p:nvPr/>
          </p:nvSpPr>
          <p:spPr bwMode="auto">
            <a:xfrm>
              <a:off x="3771" y="1436"/>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8" name="Line 20"/>
            <p:cNvSpPr>
              <a:spLocks noChangeShapeType="1"/>
            </p:cNvSpPr>
            <p:nvPr/>
          </p:nvSpPr>
          <p:spPr bwMode="auto">
            <a:xfrm>
              <a:off x="3915" y="1152"/>
              <a:ext cx="1797" cy="337"/>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5431" name="Oval 23"/>
          <p:cNvSpPr>
            <a:spLocks noChangeArrowheads="1"/>
          </p:cNvSpPr>
          <p:nvPr/>
        </p:nvSpPr>
        <p:spPr bwMode="auto">
          <a:xfrm>
            <a:off x="6248400" y="2449513"/>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45432" name="Oval 24"/>
          <p:cNvSpPr>
            <a:spLocks noChangeArrowheads="1"/>
          </p:cNvSpPr>
          <p:nvPr/>
        </p:nvSpPr>
        <p:spPr bwMode="auto">
          <a:xfrm>
            <a:off x="7239000" y="2481263"/>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45433" name="Oval 25"/>
          <p:cNvSpPr>
            <a:spLocks noChangeArrowheads="1"/>
          </p:cNvSpPr>
          <p:nvPr/>
        </p:nvSpPr>
        <p:spPr bwMode="auto">
          <a:xfrm>
            <a:off x="6934200" y="19272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45435" name="Oval 27"/>
          <p:cNvSpPr>
            <a:spLocks noChangeArrowheads="1"/>
          </p:cNvSpPr>
          <p:nvPr/>
        </p:nvSpPr>
        <p:spPr bwMode="auto">
          <a:xfrm>
            <a:off x="6423025" y="28416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grpSp>
        <p:nvGrpSpPr>
          <p:cNvPr id="145451" name="Group 43"/>
          <p:cNvGrpSpPr>
            <a:grpSpLocks/>
          </p:cNvGrpSpPr>
          <p:nvPr/>
        </p:nvGrpSpPr>
        <p:grpSpPr bwMode="auto">
          <a:xfrm>
            <a:off x="5943600" y="4724400"/>
            <a:ext cx="3233738" cy="1349375"/>
            <a:chOff x="3744" y="2976"/>
            <a:chExt cx="2037" cy="850"/>
          </a:xfrm>
        </p:grpSpPr>
        <p:grpSp>
          <p:nvGrpSpPr>
            <p:cNvPr id="10256" name="Group 28"/>
            <p:cNvGrpSpPr>
              <a:grpSpLocks/>
            </p:cNvGrpSpPr>
            <p:nvPr/>
          </p:nvGrpSpPr>
          <p:grpSpPr bwMode="auto">
            <a:xfrm>
              <a:off x="3744" y="2976"/>
              <a:ext cx="2037" cy="850"/>
              <a:chOff x="3675" y="1152"/>
              <a:chExt cx="2037" cy="850"/>
            </a:xfrm>
          </p:grpSpPr>
          <p:pic>
            <p:nvPicPr>
              <p:cNvPr id="10261"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3" y="1318"/>
                <a:ext cx="1524" cy="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62" name="Line 30"/>
              <p:cNvSpPr>
                <a:spLocks noChangeShapeType="1"/>
              </p:cNvSpPr>
              <p:nvPr/>
            </p:nvSpPr>
            <p:spPr bwMode="auto">
              <a:xfrm>
                <a:off x="3675" y="1511"/>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3" name="Line 31"/>
              <p:cNvSpPr>
                <a:spLocks noChangeShapeType="1"/>
              </p:cNvSpPr>
              <p:nvPr/>
            </p:nvSpPr>
            <p:spPr bwMode="auto">
              <a:xfrm>
                <a:off x="3771" y="1436"/>
                <a:ext cx="1824" cy="342"/>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4" name="Line 32"/>
              <p:cNvSpPr>
                <a:spLocks noChangeShapeType="1"/>
              </p:cNvSpPr>
              <p:nvPr/>
            </p:nvSpPr>
            <p:spPr bwMode="auto">
              <a:xfrm>
                <a:off x="3915" y="1152"/>
                <a:ext cx="1797" cy="337"/>
              </a:xfrm>
              <a:prstGeom prst="line">
                <a:avLst/>
              </a:prstGeom>
              <a:noFill/>
              <a:ln w="28575">
                <a:solidFill>
                  <a:schemeClr val="tx1"/>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57" name="Oval 33"/>
            <p:cNvSpPr>
              <a:spLocks noChangeArrowheads="1"/>
            </p:cNvSpPr>
            <p:nvPr/>
          </p:nvSpPr>
          <p:spPr bwMode="auto">
            <a:xfrm>
              <a:off x="4005" y="3367"/>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0258" name="Oval 34"/>
            <p:cNvSpPr>
              <a:spLocks noChangeArrowheads="1"/>
            </p:cNvSpPr>
            <p:nvPr/>
          </p:nvSpPr>
          <p:spPr bwMode="auto">
            <a:xfrm>
              <a:off x="4629" y="3387"/>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0259" name="Oval 35"/>
            <p:cNvSpPr>
              <a:spLocks noChangeArrowheads="1"/>
            </p:cNvSpPr>
            <p:nvPr/>
          </p:nvSpPr>
          <p:spPr bwMode="auto">
            <a:xfrm>
              <a:off x="4437" y="303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0260" name="Oval 36"/>
            <p:cNvSpPr>
              <a:spLocks noChangeArrowheads="1"/>
            </p:cNvSpPr>
            <p:nvPr/>
          </p:nvSpPr>
          <p:spPr bwMode="auto">
            <a:xfrm>
              <a:off x="4115" y="3614"/>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grpSp>
      <p:grpSp>
        <p:nvGrpSpPr>
          <p:cNvPr id="145450" name="Group 42"/>
          <p:cNvGrpSpPr>
            <a:grpSpLocks/>
          </p:cNvGrpSpPr>
          <p:nvPr/>
        </p:nvGrpSpPr>
        <p:grpSpPr bwMode="auto">
          <a:xfrm>
            <a:off x="6400800" y="4876800"/>
            <a:ext cx="990600" cy="936625"/>
            <a:chOff x="4800" y="2303"/>
            <a:chExt cx="624" cy="590"/>
          </a:xfrm>
        </p:grpSpPr>
        <p:sp>
          <p:nvSpPr>
            <p:cNvPr id="10252" name="Line 38"/>
            <p:cNvSpPr>
              <a:spLocks noChangeShapeType="1"/>
            </p:cNvSpPr>
            <p:nvPr/>
          </p:nvSpPr>
          <p:spPr bwMode="auto">
            <a:xfrm flipH="1" flipV="1">
              <a:off x="4800" y="2639"/>
              <a:ext cx="96" cy="24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3" name="Line 39"/>
            <p:cNvSpPr>
              <a:spLocks noChangeShapeType="1"/>
            </p:cNvSpPr>
            <p:nvPr/>
          </p:nvSpPr>
          <p:spPr bwMode="auto">
            <a:xfrm flipV="1">
              <a:off x="4800" y="2303"/>
              <a:ext cx="432"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4" name="Line 40"/>
            <p:cNvSpPr>
              <a:spLocks noChangeShapeType="1"/>
            </p:cNvSpPr>
            <p:nvPr/>
          </p:nvSpPr>
          <p:spPr bwMode="auto">
            <a:xfrm flipH="1" flipV="1">
              <a:off x="5232" y="2304"/>
              <a:ext cx="192" cy="349"/>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5" name="Line 41"/>
            <p:cNvSpPr>
              <a:spLocks noChangeShapeType="1"/>
            </p:cNvSpPr>
            <p:nvPr/>
          </p:nvSpPr>
          <p:spPr bwMode="auto">
            <a:xfrm flipV="1">
              <a:off x="4896" y="2653"/>
              <a:ext cx="528" cy="24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5435"/>
                                        </p:tgtEl>
                                        <p:attrNameLst>
                                          <p:attrName>style.visibility</p:attrName>
                                        </p:attrNameLst>
                                      </p:cBhvr>
                                      <p:to>
                                        <p:strVal val="visible"/>
                                      </p:to>
                                    </p:set>
                                    <p:animEffect transition="in" filter="dissolve">
                                      <p:cBhvr>
                                        <p:cTn id="7" dur="500"/>
                                        <p:tgtEl>
                                          <p:spTgt spid="145435"/>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45431"/>
                                        </p:tgtEl>
                                        <p:attrNameLst>
                                          <p:attrName>style.visibility</p:attrName>
                                        </p:attrNameLst>
                                      </p:cBhvr>
                                      <p:to>
                                        <p:strVal val="visible"/>
                                      </p:to>
                                    </p:set>
                                    <p:animEffect transition="in" filter="dissolve">
                                      <p:cBhvr>
                                        <p:cTn id="11" dur="500"/>
                                        <p:tgtEl>
                                          <p:spTgt spid="145431"/>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45432"/>
                                        </p:tgtEl>
                                        <p:attrNameLst>
                                          <p:attrName>style.visibility</p:attrName>
                                        </p:attrNameLst>
                                      </p:cBhvr>
                                      <p:to>
                                        <p:strVal val="visible"/>
                                      </p:to>
                                    </p:set>
                                    <p:animEffect transition="in" filter="dissolve">
                                      <p:cBhvr>
                                        <p:cTn id="15" dur="500"/>
                                        <p:tgtEl>
                                          <p:spTgt spid="145432"/>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145433"/>
                                        </p:tgtEl>
                                        <p:attrNameLst>
                                          <p:attrName>style.visibility</p:attrName>
                                        </p:attrNameLst>
                                      </p:cBhvr>
                                      <p:to>
                                        <p:strVal val="visible"/>
                                      </p:to>
                                    </p:set>
                                    <p:animEffect transition="in" filter="dissolve">
                                      <p:cBhvr>
                                        <p:cTn id="19" dur="500"/>
                                        <p:tgtEl>
                                          <p:spTgt spid="14543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45420"/>
                                        </p:tgtEl>
                                        <p:attrNameLst>
                                          <p:attrName>style.visibility</p:attrName>
                                        </p:attrNameLst>
                                      </p:cBhvr>
                                      <p:to>
                                        <p:strVal val="visible"/>
                                      </p:to>
                                    </p:set>
                                    <p:animEffect transition="in" filter="dissolve">
                                      <p:cBhvr>
                                        <p:cTn id="24" dur="500"/>
                                        <p:tgtEl>
                                          <p:spTgt spid="14542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nodeType="clickEffect">
                                  <p:stCondLst>
                                    <p:cond delay="0"/>
                                  </p:stCondLst>
                                  <p:childTnLst>
                                    <p:set>
                                      <p:cBhvr>
                                        <p:cTn id="28" dur="1" fill="hold">
                                          <p:stCondLst>
                                            <p:cond delay="0"/>
                                          </p:stCondLst>
                                        </p:cTn>
                                        <p:tgtEl>
                                          <p:spTgt spid="145451"/>
                                        </p:tgtEl>
                                        <p:attrNameLst>
                                          <p:attrName>style.visibility</p:attrName>
                                        </p:attrNameLst>
                                      </p:cBhvr>
                                      <p:to>
                                        <p:strVal val="visible"/>
                                      </p:to>
                                    </p:set>
                                    <p:animEffect transition="in" filter="box(in)">
                                      <p:cBhvr>
                                        <p:cTn id="29" dur="500"/>
                                        <p:tgtEl>
                                          <p:spTgt spid="145451"/>
                                        </p:tgtEl>
                                      </p:cBhvr>
                                    </p:animEffect>
                                  </p:childTnLst>
                                </p:cTn>
                              </p:par>
                            </p:childTnLst>
                          </p:cTn>
                        </p:par>
                        <p:par>
                          <p:cTn id="30" fill="hold" nodeType="afterGroup">
                            <p:stCondLst>
                              <p:cond delay="500"/>
                            </p:stCondLst>
                            <p:childTnLst>
                              <p:par>
                                <p:cTn id="31" presetID="9" presetClass="entr" presetSubtype="0" fill="hold" nodeType="afterEffect">
                                  <p:stCondLst>
                                    <p:cond delay="0"/>
                                  </p:stCondLst>
                                  <p:childTnLst>
                                    <p:set>
                                      <p:cBhvr>
                                        <p:cTn id="32" dur="1" fill="hold">
                                          <p:stCondLst>
                                            <p:cond delay="0"/>
                                          </p:stCondLst>
                                        </p:cTn>
                                        <p:tgtEl>
                                          <p:spTgt spid="145450"/>
                                        </p:tgtEl>
                                        <p:attrNameLst>
                                          <p:attrName>style.visibility</p:attrName>
                                        </p:attrNameLst>
                                      </p:cBhvr>
                                      <p:to>
                                        <p:strVal val="visible"/>
                                      </p:to>
                                    </p:set>
                                    <p:animEffect transition="in" filter="dissolve">
                                      <p:cBhvr>
                                        <p:cTn id="33" dur="500"/>
                                        <p:tgtEl>
                                          <p:spTgt spid="145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20" grpId="0"/>
      <p:bldP spid="145431" grpId="0" animBg="1"/>
      <p:bldP spid="145432" grpId="0" animBg="1"/>
      <p:bldP spid="145433" grpId="0" animBg="1"/>
      <p:bldP spid="14543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 </a:t>
            </a:r>
            <a:endParaRPr lang="en-US" altLang="en-US" sz="2600" b="0">
              <a:solidFill>
                <a:schemeClr val="accent2"/>
              </a:solidFill>
              <a:latin typeface="Arial MT Bl" charset="0"/>
            </a:endParaRPr>
          </a:p>
        </p:txBody>
      </p:sp>
      <p:grpSp>
        <p:nvGrpSpPr>
          <p:cNvPr id="11267" name="Group 24"/>
          <p:cNvGrpSpPr>
            <a:grpSpLocks/>
          </p:cNvGrpSpPr>
          <p:nvPr/>
        </p:nvGrpSpPr>
        <p:grpSpPr bwMode="auto">
          <a:xfrm>
            <a:off x="685800" y="1447800"/>
            <a:ext cx="7788275" cy="1187450"/>
            <a:chOff x="432" y="912"/>
            <a:chExt cx="4906" cy="748"/>
          </a:xfrm>
        </p:grpSpPr>
        <p:sp>
          <p:nvSpPr>
            <p:cNvPr id="11277" name="Text Box 7"/>
            <p:cNvSpPr txBox="1">
              <a:spLocks noChangeArrowheads="1"/>
            </p:cNvSpPr>
            <p:nvPr/>
          </p:nvSpPr>
          <p:spPr bwMode="auto">
            <a:xfrm>
              <a:off x="432" y="912"/>
              <a:ext cx="4906"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Copy the quadrilateral and the translation vector. Draw the translation of the quadrilateral along</a:t>
              </a:r>
            </a:p>
          </p:txBody>
        </p:sp>
        <p:pic>
          <p:nvPicPr>
            <p:cNvPr id="11278"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9" y="1433"/>
              <a:ext cx="25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6441" name="Text Box 9"/>
          <p:cNvSpPr txBox="1">
            <a:spLocks noChangeArrowheads="1"/>
          </p:cNvSpPr>
          <p:nvPr/>
        </p:nvSpPr>
        <p:spPr bwMode="auto">
          <a:xfrm>
            <a:off x="762000" y="4343400"/>
            <a:ext cx="44354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1 </a:t>
            </a:r>
            <a:r>
              <a:rPr lang="en-US" altLang="en-US" b="0"/>
              <a:t>Draw a line parallel to the vector through each vertex of the quadrangle. </a:t>
            </a:r>
            <a:endParaRPr lang="en-US" altLang="en-US"/>
          </a:p>
        </p:txBody>
      </p:sp>
      <p:sp>
        <p:nvSpPr>
          <p:cNvPr id="11269" name="Rectangle 17"/>
          <p:cNvSpPr>
            <a:spLocks noChangeArrowheads="1"/>
          </p:cNvSpPr>
          <p:nvPr/>
        </p:nvSpPr>
        <p:spPr bwMode="auto">
          <a:xfrm>
            <a:off x="7848600" y="2971800"/>
            <a:ext cx="762000" cy="914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pic>
        <p:nvPicPr>
          <p:cNvPr id="14645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4648200"/>
            <a:ext cx="1600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6451" name="Group 19"/>
          <p:cNvGrpSpPr>
            <a:grpSpLocks/>
          </p:cNvGrpSpPr>
          <p:nvPr/>
        </p:nvGrpSpPr>
        <p:grpSpPr bwMode="auto">
          <a:xfrm>
            <a:off x="6324600" y="4738688"/>
            <a:ext cx="2514600" cy="838200"/>
            <a:chOff x="3888" y="2880"/>
            <a:chExt cx="1584" cy="528"/>
          </a:xfrm>
        </p:grpSpPr>
        <p:sp>
          <p:nvSpPr>
            <p:cNvPr id="11273" name="Line 20"/>
            <p:cNvSpPr>
              <a:spLocks noChangeShapeType="1"/>
            </p:cNvSpPr>
            <p:nvPr/>
          </p:nvSpPr>
          <p:spPr bwMode="auto">
            <a:xfrm>
              <a:off x="3888" y="316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4" name="Line 21"/>
            <p:cNvSpPr>
              <a:spLocks noChangeShapeType="1"/>
            </p:cNvSpPr>
            <p:nvPr/>
          </p:nvSpPr>
          <p:spPr bwMode="auto">
            <a:xfrm>
              <a:off x="4272" y="2880"/>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5" name="Line 22"/>
            <p:cNvSpPr>
              <a:spLocks noChangeShapeType="1"/>
            </p:cNvSpPr>
            <p:nvPr/>
          </p:nvSpPr>
          <p:spPr bwMode="auto">
            <a:xfrm>
              <a:off x="4320" y="3102"/>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6" name="Line 23"/>
            <p:cNvSpPr>
              <a:spLocks noChangeShapeType="1"/>
            </p:cNvSpPr>
            <p:nvPr/>
          </p:nvSpPr>
          <p:spPr bwMode="auto">
            <a:xfrm>
              <a:off x="3984" y="292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11272"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895600"/>
            <a:ext cx="1685925" cy="140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6441"/>
                                        </p:tgtEl>
                                        <p:attrNameLst>
                                          <p:attrName>style.visibility</p:attrName>
                                        </p:attrNameLst>
                                      </p:cBhvr>
                                      <p:to>
                                        <p:strVal val="visible"/>
                                      </p:to>
                                    </p:set>
                                    <p:animEffect transition="in" filter="checkerboard(across)">
                                      <p:cBhvr>
                                        <p:cTn id="7" dur="500"/>
                                        <p:tgtEl>
                                          <p:spTgt spid="1464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46450"/>
                                        </p:tgtEl>
                                        <p:attrNameLst>
                                          <p:attrName>style.visibility</p:attrName>
                                        </p:attrNameLst>
                                      </p:cBhvr>
                                      <p:to>
                                        <p:strVal val="visible"/>
                                      </p:to>
                                    </p:set>
                                    <p:animEffect transition="in" filter="dissolve">
                                      <p:cBhvr>
                                        <p:cTn id="12" dur="500"/>
                                        <p:tgtEl>
                                          <p:spTgt spid="1464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46451"/>
                                        </p:tgtEl>
                                        <p:attrNameLst>
                                          <p:attrName>style.visibility</p:attrName>
                                        </p:attrNameLst>
                                      </p:cBhvr>
                                      <p:to>
                                        <p:strVal val="visible"/>
                                      </p:to>
                                    </p:set>
                                    <p:animEffect transition="in" filter="wipe(left)">
                                      <p:cBhvr>
                                        <p:cTn id="17" dur="3000"/>
                                        <p:tgtEl>
                                          <p:spTgt spid="146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4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 Continued</a:t>
            </a:r>
            <a:endParaRPr lang="en-US" altLang="en-US" sz="2600" b="0">
              <a:solidFill>
                <a:schemeClr val="accent2"/>
              </a:solidFill>
              <a:latin typeface="Arial MT Bl" charset="0"/>
            </a:endParaRPr>
          </a:p>
        </p:txBody>
      </p:sp>
      <p:sp>
        <p:nvSpPr>
          <p:cNvPr id="12291" name="Text Box 6"/>
          <p:cNvSpPr txBox="1">
            <a:spLocks noChangeArrowheads="1"/>
          </p:cNvSpPr>
          <p:nvPr/>
        </p:nvSpPr>
        <p:spPr bwMode="auto">
          <a:xfrm>
            <a:off x="762000" y="1831975"/>
            <a:ext cx="45116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2 </a:t>
            </a:r>
            <a:r>
              <a:rPr lang="en-US" altLang="en-US" b="0"/>
              <a:t>Measure the length of the vector. Then, from each vertex mark off this distance in the same direction as the vector, on each of the parallel lines.</a:t>
            </a:r>
            <a:endParaRPr lang="en-US" altLang="en-US"/>
          </a:p>
        </p:txBody>
      </p:sp>
      <p:pic>
        <p:nvPicPr>
          <p:cNvPr id="1229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209800"/>
            <a:ext cx="1600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293" name="Group 15"/>
          <p:cNvGrpSpPr>
            <a:grpSpLocks/>
          </p:cNvGrpSpPr>
          <p:nvPr/>
        </p:nvGrpSpPr>
        <p:grpSpPr bwMode="auto">
          <a:xfrm>
            <a:off x="6324600" y="2300288"/>
            <a:ext cx="2514600" cy="838200"/>
            <a:chOff x="3888" y="2880"/>
            <a:chExt cx="1584" cy="528"/>
          </a:xfrm>
        </p:grpSpPr>
        <p:sp>
          <p:nvSpPr>
            <p:cNvPr id="12308" name="Line 16"/>
            <p:cNvSpPr>
              <a:spLocks noChangeShapeType="1"/>
            </p:cNvSpPr>
            <p:nvPr/>
          </p:nvSpPr>
          <p:spPr bwMode="auto">
            <a:xfrm>
              <a:off x="3888" y="316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9" name="Line 17"/>
            <p:cNvSpPr>
              <a:spLocks noChangeShapeType="1"/>
            </p:cNvSpPr>
            <p:nvPr/>
          </p:nvSpPr>
          <p:spPr bwMode="auto">
            <a:xfrm>
              <a:off x="4272" y="2880"/>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0" name="Line 18"/>
            <p:cNvSpPr>
              <a:spLocks noChangeShapeType="1"/>
            </p:cNvSpPr>
            <p:nvPr/>
          </p:nvSpPr>
          <p:spPr bwMode="auto">
            <a:xfrm>
              <a:off x="4320" y="3102"/>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1" name="Line 19"/>
            <p:cNvSpPr>
              <a:spLocks noChangeShapeType="1"/>
            </p:cNvSpPr>
            <p:nvPr/>
          </p:nvSpPr>
          <p:spPr bwMode="auto">
            <a:xfrm>
              <a:off x="3984" y="292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7488" name="Group 32"/>
          <p:cNvGrpSpPr>
            <a:grpSpLocks/>
          </p:cNvGrpSpPr>
          <p:nvPr/>
        </p:nvGrpSpPr>
        <p:grpSpPr bwMode="auto">
          <a:xfrm>
            <a:off x="7740650" y="2362200"/>
            <a:ext cx="958850" cy="949325"/>
            <a:chOff x="4876" y="1488"/>
            <a:chExt cx="604" cy="598"/>
          </a:xfrm>
        </p:grpSpPr>
        <p:sp>
          <p:nvSpPr>
            <p:cNvPr id="12304" name="Text Box 20"/>
            <p:cNvSpPr txBox="1">
              <a:spLocks noChangeArrowheads="1"/>
            </p:cNvSpPr>
            <p:nvPr/>
          </p:nvSpPr>
          <p:spPr bwMode="auto">
            <a:xfrm>
              <a:off x="5220" y="1488"/>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sp>
          <p:nvSpPr>
            <p:cNvPr id="12305" name="Text Box 28"/>
            <p:cNvSpPr txBox="1">
              <a:spLocks noChangeArrowheads="1"/>
            </p:cNvSpPr>
            <p:nvPr/>
          </p:nvSpPr>
          <p:spPr bwMode="auto">
            <a:xfrm>
              <a:off x="4916" y="1546"/>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sp>
          <p:nvSpPr>
            <p:cNvPr id="12306" name="Text Box 29"/>
            <p:cNvSpPr txBox="1">
              <a:spLocks noChangeArrowheads="1"/>
            </p:cNvSpPr>
            <p:nvPr/>
          </p:nvSpPr>
          <p:spPr bwMode="auto">
            <a:xfrm>
              <a:off x="4876" y="1798"/>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sp>
          <p:nvSpPr>
            <p:cNvPr id="12307" name="Text Box 31"/>
            <p:cNvSpPr txBox="1">
              <a:spLocks noChangeArrowheads="1"/>
            </p:cNvSpPr>
            <p:nvPr/>
          </p:nvSpPr>
          <p:spPr bwMode="auto">
            <a:xfrm>
              <a:off x="5276" y="1728"/>
              <a:ext cx="2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sym typeface="Wingdings" pitchFamily="2" charset="2"/>
                </a:rPr>
                <a:t></a:t>
              </a:r>
            </a:p>
          </p:txBody>
        </p:sp>
      </p:grpSp>
      <p:sp>
        <p:nvSpPr>
          <p:cNvPr id="147490" name="Text Box 34"/>
          <p:cNvSpPr txBox="1">
            <a:spLocks noChangeArrowheads="1"/>
          </p:cNvSpPr>
          <p:nvPr/>
        </p:nvSpPr>
        <p:spPr bwMode="auto">
          <a:xfrm>
            <a:off x="822325" y="4527550"/>
            <a:ext cx="44323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3 </a:t>
            </a:r>
            <a:r>
              <a:rPr lang="en-US" altLang="en-US" b="0"/>
              <a:t>Connect the images</a:t>
            </a:r>
          </a:p>
          <a:p>
            <a:pPr eaLnBrk="1" hangingPunct="1"/>
            <a:r>
              <a:rPr lang="en-US" altLang="en-US" b="0"/>
              <a:t>of the vertices.</a:t>
            </a:r>
            <a:endParaRPr lang="en-US" altLang="en-US"/>
          </a:p>
        </p:txBody>
      </p:sp>
      <p:pic>
        <p:nvPicPr>
          <p:cNvPr id="147491" name="Picture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0975" y="4441825"/>
            <a:ext cx="8858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7498" name="Group 42"/>
          <p:cNvGrpSpPr>
            <a:grpSpLocks/>
          </p:cNvGrpSpPr>
          <p:nvPr/>
        </p:nvGrpSpPr>
        <p:grpSpPr bwMode="auto">
          <a:xfrm>
            <a:off x="5943600" y="4114800"/>
            <a:ext cx="2895600" cy="1143000"/>
            <a:chOff x="3744" y="2928"/>
            <a:chExt cx="1824" cy="720"/>
          </a:xfrm>
        </p:grpSpPr>
        <p:pic>
          <p:nvPicPr>
            <p:cNvPr id="12298"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 y="2928"/>
              <a:ext cx="1008" cy="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299" name="Group 37"/>
            <p:cNvGrpSpPr>
              <a:grpSpLocks/>
            </p:cNvGrpSpPr>
            <p:nvPr/>
          </p:nvGrpSpPr>
          <p:grpSpPr bwMode="auto">
            <a:xfrm>
              <a:off x="3984" y="2985"/>
              <a:ext cx="1584" cy="528"/>
              <a:chOff x="3888" y="2880"/>
              <a:chExt cx="1584" cy="528"/>
            </a:xfrm>
          </p:grpSpPr>
          <p:sp>
            <p:nvSpPr>
              <p:cNvPr id="12300" name="Line 38"/>
              <p:cNvSpPr>
                <a:spLocks noChangeShapeType="1"/>
              </p:cNvSpPr>
              <p:nvPr/>
            </p:nvSpPr>
            <p:spPr bwMode="auto">
              <a:xfrm>
                <a:off x="3888" y="316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1" name="Line 39"/>
              <p:cNvSpPr>
                <a:spLocks noChangeShapeType="1"/>
              </p:cNvSpPr>
              <p:nvPr/>
            </p:nvSpPr>
            <p:spPr bwMode="auto">
              <a:xfrm>
                <a:off x="4272" y="2880"/>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2" name="Line 40"/>
              <p:cNvSpPr>
                <a:spLocks noChangeShapeType="1"/>
              </p:cNvSpPr>
              <p:nvPr/>
            </p:nvSpPr>
            <p:spPr bwMode="auto">
              <a:xfrm>
                <a:off x="4320" y="3102"/>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3" name="Line 41"/>
              <p:cNvSpPr>
                <a:spLocks noChangeShapeType="1"/>
              </p:cNvSpPr>
              <p:nvPr/>
            </p:nvSpPr>
            <p:spPr bwMode="auto">
              <a:xfrm>
                <a:off x="3984" y="2928"/>
                <a:ext cx="1152" cy="240"/>
              </a:xfrm>
              <a:prstGeom prst="line">
                <a:avLst/>
              </a:prstGeom>
              <a:noFill/>
              <a:ln w="28575">
                <a:solidFill>
                  <a:schemeClr val="tx1"/>
                </a:solidFill>
                <a:prstDash val="sysDot"/>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47488"/>
                                        </p:tgtEl>
                                        <p:attrNameLst>
                                          <p:attrName>style.visibility</p:attrName>
                                        </p:attrNameLst>
                                      </p:cBhvr>
                                      <p:to>
                                        <p:strVal val="visible"/>
                                      </p:to>
                                    </p:set>
                                    <p:animEffect transition="in" filter="wipe(down)">
                                      <p:cBhvr>
                                        <p:cTn id="7" dur="2000"/>
                                        <p:tgtEl>
                                          <p:spTgt spid="1474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47490"/>
                                        </p:tgtEl>
                                        <p:attrNameLst>
                                          <p:attrName>style.visibility</p:attrName>
                                        </p:attrNameLst>
                                      </p:cBhvr>
                                      <p:to>
                                        <p:strVal val="visible"/>
                                      </p:to>
                                    </p:set>
                                    <p:anim calcmode="lin" valueType="num">
                                      <p:cBhvr>
                                        <p:cTn id="12" dur="1000" fill="hold"/>
                                        <p:tgtEl>
                                          <p:spTgt spid="147490"/>
                                        </p:tgtEl>
                                        <p:attrNameLst>
                                          <p:attrName>ppt_x</p:attrName>
                                        </p:attrNameLst>
                                      </p:cBhvr>
                                      <p:tavLst>
                                        <p:tav tm="0">
                                          <p:val>
                                            <p:strVal val="#ppt_x-.2"/>
                                          </p:val>
                                        </p:tav>
                                        <p:tav tm="100000">
                                          <p:val>
                                            <p:strVal val="#ppt_x"/>
                                          </p:val>
                                        </p:tav>
                                      </p:tavLst>
                                    </p:anim>
                                    <p:anim calcmode="lin" valueType="num">
                                      <p:cBhvr>
                                        <p:cTn id="13" dur="1000" fill="hold"/>
                                        <p:tgtEl>
                                          <p:spTgt spid="14749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4749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147498"/>
                                        </p:tgtEl>
                                        <p:attrNameLst>
                                          <p:attrName>style.visibility</p:attrName>
                                        </p:attrNameLst>
                                      </p:cBhvr>
                                      <p:to>
                                        <p:strVal val="visible"/>
                                      </p:to>
                                    </p:set>
                                    <p:animEffect transition="in" filter="wipe(left)">
                                      <p:cBhvr>
                                        <p:cTn id="19" dur="2000"/>
                                        <p:tgtEl>
                                          <p:spTgt spid="147498"/>
                                        </p:tgtEl>
                                      </p:cBhvr>
                                    </p:animEffect>
                                  </p:childTnLst>
                                </p:cTn>
                              </p:par>
                            </p:childTnLst>
                          </p:cTn>
                        </p:par>
                        <p:par>
                          <p:cTn id="20" fill="hold" nodeType="afterGroup">
                            <p:stCondLst>
                              <p:cond delay="2000"/>
                            </p:stCondLst>
                            <p:childTnLst>
                              <p:par>
                                <p:cTn id="21" presetID="55" presetClass="entr" presetSubtype="0" fill="hold" nodeType="afterEffect">
                                  <p:stCondLst>
                                    <p:cond delay="0"/>
                                  </p:stCondLst>
                                  <p:childTnLst>
                                    <p:set>
                                      <p:cBhvr>
                                        <p:cTn id="22" dur="1" fill="hold">
                                          <p:stCondLst>
                                            <p:cond delay="0"/>
                                          </p:stCondLst>
                                        </p:cTn>
                                        <p:tgtEl>
                                          <p:spTgt spid="147491"/>
                                        </p:tgtEl>
                                        <p:attrNameLst>
                                          <p:attrName>style.visibility</p:attrName>
                                        </p:attrNameLst>
                                      </p:cBhvr>
                                      <p:to>
                                        <p:strVal val="visible"/>
                                      </p:to>
                                    </p:set>
                                    <p:anim calcmode="lin" valueType="num">
                                      <p:cBhvr>
                                        <p:cTn id="23" dur="1000" fill="hold"/>
                                        <p:tgtEl>
                                          <p:spTgt spid="147491"/>
                                        </p:tgtEl>
                                        <p:attrNameLst>
                                          <p:attrName>ppt_w</p:attrName>
                                        </p:attrNameLst>
                                      </p:cBhvr>
                                      <p:tavLst>
                                        <p:tav tm="0">
                                          <p:val>
                                            <p:strVal val="#ppt_w*0.70"/>
                                          </p:val>
                                        </p:tav>
                                        <p:tav tm="100000">
                                          <p:val>
                                            <p:strVal val="#ppt_w"/>
                                          </p:val>
                                        </p:tav>
                                      </p:tavLst>
                                    </p:anim>
                                    <p:anim calcmode="lin" valueType="num">
                                      <p:cBhvr>
                                        <p:cTn id="24" dur="1000" fill="hold"/>
                                        <p:tgtEl>
                                          <p:spTgt spid="147491"/>
                                        </p:tgtEl>
                                        <p:attrNameLst>
                                          <p:attrName>ppt_h</p:attrName>
                                        </p:attrNameLst>
                                      </p:cBhvr>
                                      <p:tavLst>
                                        <p:tav tm="0">
                                          <p:val>
                                            <p:strVal val="#ppt_h"/>
                                          </p:val>
                                        </p:tav>
                                        <p:tav tm="100000">
                                          <p:val>
                                            <p:strVal val="#ppt_h"/>
                                          </p:val>
                                        </p:tav>
                                      </p:tavLst>
                                    </p:anim>
                                    <p:animEffect transition="in" filter="fade">
                                      <p:cBhvr>
                                        <p:cTn id="25" dur="1000"/>
                                        <p:tgtEl>
                                          <p:spTgt spid="147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9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838200" y="2133600"/>
            <a:ext cx="76358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Recall that a vector in the coordinate plane can be written as &lt;</a:t>
            </a:r>
            <a:r>
              <a:rPr lang="en-US" altLang="en-US" b="0" i="1"/>
              <a:t>a, b</a:t>
            </a:r>
            <a:r>
              <a:rPr lang="en-US" altLang="en-US" b="0"/>
              <a:t>&gt;, where </a:t>
            </a:r>
            <a:r>
              <a:rPr lang="en-US" altLang="en-US" b="0" i="1"/>
              <a:t>a</a:t>
            </a:r>
            <a:r>
              <a:rPr lang="en-US" altLang="en-US" b="0"/>
              <a:t> is the horizontal change and </a:t>
            </a:r>
            <a:r>
              <a:rPr lang="en-US" altLang="en-US" b="0" i="1"/>
              <a:t>b</a:t>
            </a:r>
            <a:r>
              <a:rPr lang="en-US" altLang="en-US" b="0"/>
              <a:t> is the vertical change from the initial point to the terminal point.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8" y="1752600"/>
            <a:ext cx="7781925"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3: Drawing Translations in the Coordinate Plane</a:t>
            </a:r>
          </a:p>
        </p:txBody>
      </p:sp>
      <p:sp>
        <p:nvSpPr>
          <p:cNvPr id="15363" name="Text Box 7"/>
          <p:cNvSpPr txBox="1">
            <a:spLocks noChangeArrowheads="1"/>
          </p:cNvSpPr>
          <p:nvPr/>
        </p:nvSpPr>
        <p:spPr bwMode="auto">
          <a:xfrm>
            <a:off x="457200" y="1600200"/>
            <a:ext cx="8534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Translate the triangle with vertices </a:t>
            </a:r>
            <a:r>
              <a:rPr lang="en-US" altLang="en-US" i="1"/>
              <a:t>D</a:t>
            </a:r>
            <a:r>
              <a:rPr lang="en-US" altLang="en-US"/>
              <a:t>(–3, –1), </a:t>
            </a:r>
            <a:r>
              <a:rPr lang="en-US" altLang="en-US" i="1"/>
              <a:t>E</a:t>
            </a:r>
            <a:r>
              <a:rPr lang="en-US" altLang="en-US"/>
              <a:t>(5, –3), and </a:t>
            </a:r>
            <a:r>
              <a:rPr lang="en-US" altLang="en-US" i="1"/>
              <a:t>F</a:t>
            </a:r>
            <a:r>
              <a:rPr lang="en-US" altLang="en-US"/>
              <a:t>(–2, –2) along the vector         &lt;3, –1&gt;.</a:t>
            </a:r>
          </a:p>
        </p:txBody>
      </p:sp>
      <p:sp>
        <p:nvSpPr>
          <p:cNvPr id="150538" name="Text Box 10"/>
          <p:cNvSpPr txBox="1">
            <a:spLocks noChangeArrowheads="1"/>
          </p:cNvSpPr>
          <p:nvPr/>
        </p:nvSpPr>
        <p:spPr bwMode="auto">
          <a:xfrm>
            <a:off x="152400" y="2667000"/>
            <a:ext cx="584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image of (</a:t>
            </a:r>
            <a:r>
              <a:rPr lang="en-US" altLang="en-US" b="0" i="1"/>
              <a:t>x, y</a:t>
            </a:r>
            <a:r>
              <a:rPr lang="en-US" altLang="en-US" b="0"/>
              <a:t>) is (</a:t>
            </a:r>
            <a:r>
              <a:rPr lang="en-US" altLang="en-US" b="0" i="1"/>
              <a:t>x</a:t>
            </a:r>
            <a:r>
              <a:rPr lang="en-US" altLang="en-US" b="0"/>
              <a:t> + 3</a:t>
            </a:r>
            <a:r>
              <a:rPr lang="en-US" altLang="en-US" b="0" i="1"/>
              <a:t>, y</a:t>
            </a:r>
            <a:r>
              <a:rPr lang="en-US" altLang="en-US" b="0"/>
              <a:t> – 1).</a:t>
            </a:r>
          </a:p>
        </p:txBody>
      </p:sp>
      <p:grpSp>
        <p:nvGrpSpPr>
          <p:cNvPr id="150554" name="Group 26"/>
          <p:cNvGrpSpPr>
            <a:grpSpLocks/>
          </p:cNvGrpSpPr>
          <p:nvPr/>
        </p:nvGrpSpPr>
        <p:grpSpPr bwMode="auto">
          <a:xfrm>
            <a:off x="223838" y="3216275"/>
            <a:ext cx="5338762" cy="822325"/>
            <a:chOff x="288" y="2026"/>
            <a:chExt cx="3168" cy="518"/>
          </a:xfrm>
        </p:grpSpPr>
        <p:sp>
          <p:nvSpPr>
            <p:cNvPr id="15373" name="Text Box 12"/>
            <p:cNvSpPr txBox="1">
              <a:spLocks noChangeArrowheads="1"/>
            </p:cNvSpPr>
            <p:nvPr/>
          </p:nvSpPr>
          <p:spPr bwMode="auto">
            <a:xfrm>
              <a:off x="288" y="2026"/>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D</a:t>
              </a:r>
              <a:r>
                <a:rPr lang="en-US" altLang="en-US" b="0"/>
                <a:t>(</a:t>
              </a:r>
              <a:r>
                <a:rPr lang="en-US" altLang="en-US" b="0">
                  <a:solidFill>
                    <a:srgbClr val="3333FF"/>
                  </a:solidFill>
                </a:rPr>
                <a:t>–3, –1</a:t>
              </a:r>
              <a:r>
                <a:rPr lang="en-US" altLang="en-US" b="0"/>
                <a:t>)     </a:t>
              </a:r>
              <a:r>
                <a:rPr lang="en-US" altLang="en-US" b="0" i="1"/>
                <a:t>D’</a:t>
              </a:r>
              <a:r>
                <a:rPr lang="en-US" altLang="en-US" b="0"/>
                <a:t>(</a:t>
              </a:r>
              <a:r>
                <a:rPr lang="en-US" altLang="en-US" b="0">
                  <a:solidFill>
                    <a:srgbClr val="3333FF"/>
                  </a:solidFill>
                </a:rPr>
                <a:t>–3</a:t>
              </a:r>
              <a:r>
                <a:rPr lang="en-US" altLang="en-US" b="0">
                  <a:solidFill>
                    <a:srgbClr val="FF0000"/>
                  </a:solidFill>
                </a:rPr>
                <a:t> + 3, </a:t>
              </a:r>
              <a:r>
                <a:rPr lang="en-US" altLang="en-US" b="0">
                  <a:solidFill>
                    <a:srgbClr val="3333FF"/>
                  </a:solidFill>
                </a:rPr>
                <a:t>–1</a:t>
              </a:r>
              <a:r>
                <a:rPr lang="en-US" altLang="en-US" b="0">
                  <a:solidFill>
                    <a:srgbClr val="FF0000"/>
                  </a:solidFill>
                </a:rPr>
                <a:t> – 1</a:t>
              </a:r>
              <a:r>
                <a:rPr lang="en-US" altLang="en-US" b="0"/>
                <a:t>)    	       = </a:t>
              </a:r>
              <a:r>
                <a:rPr lang="en-US" altLang="en-US" b="0" i="1"/>
                <a:t>D</a:t>
              </a:r>
              <a:r>
                <a:rPr lang="en-US" altLang="en-US" b="0"/>
                <a:t>’(</a:t>
              </a:r>
              <a:r>
                <a:rPr lang="en-US" altLang="en-US" b="0">
                  <a:solidFill>
                    <a:srgbClr val="FF0000"/>
                  </a:solidFill>
                </a:rPr>
                <a:t>0</a:t>
              </a:r>
              <a:r>
                <a:rPr lang="en-US" altLang="en-US" b="0"/>
                <a:t>,</a:t>
              </a:r>
              <a:r>
                <a:rPr lang="en-US" altLang="en-US" b="0">
                  <a:solidFill>
                    <a:srgbClr val="FF0000"/>
                  </a:solidFill>
                </a:rPr>
                <a:t> –2</a:t>
              </a:r>
              <a:r>
                <a:rPr lang="en-US" altLang="en-US" b="0"/>
                <a:t>)</a:t>
              </a:r>
            </a:p>
          </p:txBody>
        </p:sp>
        <p:pic>
          <p:nvPicPr>
            <p:cNvPr id="15374" name="Picture 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2" y="211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0555" name="Group 27"/>
          <p:cNvGrpSpPr>
            <a:grpSpLocks/>
          </p:cNvGrpSpPr>
          <p:nvPr/>
        </p:nvGrpSpPr>
        <p:grpSpPr bwMode="auto">
          <a:xfrm>
            <a:off x="223838" y="3978275"/>
            <a:ext cx="5029200" cy="822325"/>
            <a:chOff x="288" y="2506"/>
            <a:chExt cx="3168" cy="518"/>
          </a:xfrm>
        </p:grpSpPr>
        <p:sp>
          <p:nvSpPr>
            <p:cNvPr id="15371" name="Text Box 21"/>
            <p:cNvSpPr txBox="1">
              <a:spLocks noChangeArrowheads="1"/>
            </p:cNvSpPr>
            <p:nvPr/>
          </p:nvSpPr>
          <p:spPr bwMode="auto">
            <a:xfrm>
              <a:off x="288" y="2506"/>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E</a:t>
              </a:r>
              <a:r>
                <a:rPr lang="en-US" altLang="en-US" b="0"/>
                <a:t>(</a:t>
              </a:r>
              <a:r>
                <a:rPr lang="en-US" altLang="en-US" b="0">
                  <a:solidFill>
                    <a:srgbClr val="3333FF"/>
                  </a:solidFill>
                </a:rPr>
                <a:t>5, –3</a:t>
              </a:r>
              <a:r>
                <a:rPr lang="en-US" altLang="en-US" b="0"/>
                <a:t>)     </a:t>
              </a:r>
              <a:r>
                <a:rPr lang="en-US" altLang="en-US" b="0" i="1"/>
                <a:t>E’</a:t>
              </a:r>
              <a:r>
                <a:rPr lang="en-US" altLang="en-US" b="0"/>
                <a:t>(</a:t>
              </a:r>
              <a:r>
                <a:rPr lang="en-US" altLang="en-US" b="0">
                  <a:solidFill>
                    <a:srgbClr val="3333FF"/>
                  </a:solidFill>
                </a:rPr>
                <a:t>5</a:t>
              </a:r>
              <a:r>
                <a:rPr lang="en-US" altLang="en-US" b="0">
                  <a:solidFill>
                    <a:srgbClr val="FF0000"/>
                  </a:solidFill>
                </a:rPr>
                <a:t> + 3, </a:t>
              </a:r>
              <a:r>
                <a:rPr lang="en-US" altLang="en-US" b="0">
                  <a:solidFill>
                    <a:srgbClr val="3333FF"/>
                  </a:solidFill>
                </a:rPr>
                <a:t>–3</a:t>
              </a:r>
              <a:r>
                <a:rPr lang="en-US" altLang="en-US" b="0">
                  <a:solidFill>
                    <a:srgbClr val="FF0000"/>
                  </a:solidFill>
                </a:rPr>
                <a:t> – 1</a:t>
              </a:r>
              <a:r>
                <a:rPr lang="en-US" altLang="en-US" b="0"/>
                <a:t>)    	     = </a:t>
              </a:r>
              <a:r>
                <a:rPr lang="en-US" altLang="en-US" b="0" i="1"/>
                <a:t>E</a:t>
              </a:r>
              <a:r>
                <a:rPr lang="en-US" altLang="en-US" b="0"/>
                <a:t>’(</a:t>
              </a:r>
              <a:r>
                <a:rPr lang="en-US" altLang="en-US" b="0">
                  <a:solidFill>
                    <a:srgbClr val="FF0000"/>
                  </a:solidFill>
                </a:rPr>
                <a:t>8</a:t>
              </a:r>
              <a:r>
                <a:rPr lang="en-US" altLang="en-US" b="0"/>
                <a:t>,</a:t>
              </a:r>
              <a:r>
                <a:rPr lang="en-US" altLang="en-US" b="0">
                  <a:solidFill>
                    <a:srgbClr val="FF0000"/>
                  </a:solidFill>
                </a:rPr>
                <a:t> –4</a:t>
              </a:r>
              <a:r>
                <a:rPr lang="en-US" altLang="en-US" b="0"/>
                <a:t>)</a:t>
              </a:r>
            </a:p>
          </p:txBody>
        </p:sp>
        <p:pic>
          <p:nvPicPr>
            <p:cNvPr id="15372" name="Picture 2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259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0551" name="Text Box 23"/>
          <p:cNvSpPr txBox="1">
            <a:spLocks noChangeArrowheads="1"/>
          </p:cNvSpPr>
          <p:nvPr/>
        </p:nvSpPr>
        <p:spPr bwMode="auto">
          <a:xfrm>
            <a:off x="223838" y="4816475"/>
            <a:ext cx="533876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F</a:t>
            </a:r>
            <a:r>
              <a:rPr lang="en-US" altLang="en-US" b="0"/>
              <a:t>(</a:t>
            </a:r>
            <a:r>
              <a:rPr lang="en-US" altLang="en-US" b="0">
                <a:solidFill>
                  <a:srgbClr val="3333FF"/>
                </a:solidFill>
              </a:rPr>
              <a:t>–2, –2</a:t>
            </a:r>
            <a:r>
              <a:rPr lang="en-US" altLang="en-US" b="0"/>
              <a:t>)     </a:t>
            </a:r>
            <a:r>
              <a:rPr lang="en-US" altLang="en-US" b="0" i="1"/>
              <a:t>F’</a:t>
            </a:r>
            <a:r>
              <a:rPr lang="en-US" altLang="en-US" b="0"/>
              <a:t>(</a:t>
            </a:r>
            <a:r>
              <a:rPr lang="en-US" altLang="en-US" b="0">
                <a:solidFill>
                  <a:srgbClr val="3333FF"/>
                </a:solidFill>
              </a:rPr>
              <a:t>–2</a:t>
            </a:r>
            <a:r>
              <a:rPr lang="en-US" altLang="en-US" b="0">
                <a:solidFill>
                  <a:srgbClr val="FF0000"/>
                </a:solidFill>
              </a:rPr>
              <a:t> + 3, </a:t>
            </a:r>
            <a:r>
              <a:rPr lang="en-US" altLang="en-US" b="0">
                <a:solidFill>
                  <a:srgbClr val="3333FF"/>
                </a:solidFill>
              </a:rPr>
              <a:t>–2</a:t>
            </a:r>
            <a:r>
              <a:rPr lang="en-US" altLang="en-US" b="0">
                <a:solidFill>
                  <a:srgbClr val="FF0000"/>
                </a:solidFill>
              </a:rPr>
              <a:t> – 1</a:t>
            </a:r>
            <a:r>
              <a:rPr lang="en-US" altLang="en-US" b="0"/>
              <a:t>)    	       = </a:t>
            </a:r>
            <a:r>
              <a:rPr lang="en-US" altLang="en-US" b="0" i="1"/>
              <a:t>F</a:t>
            </a:r>
            <a:r>
              <a:rPr lang="en-US" altLang="en-US" b="0"/>
              <a:t>’(</a:t>
            </a:r>
            <a:r>
              <a:rPr lang="en-US" altLang="en-US" b="0">
                <a:solidFill>
                  <a:srgbClr val="FF0000"/>
                </a:solidFill>
              </a:rPr>
              <a:t>1</a:t>
            </a:r>
            <a:r>
              <a:rPr lang="en-US" altLang="en-US" b="0"/>
              <a:t>,</a:t>
            </a:r>
            <a:r>
              <a:rPr lang="en-US" altLang="en-US" b="0">
                <a:solidFill>
                  <a:srgbClr val="FF0000"/>
                </a:solidFill>
              </a:rPr>
              <a:t> –3</a:t>
            </a:r>
            <a:r>
              <a:rPr lang="en-US" altLang="en-US" b="0"/>
              <a:t>)</a:t>
            </a:r>
          </a:p>
        </p:txBody>
      </p:sp>
      <p:pic>
        <p:nvPicPr>
          <p:cNvPr id="150552"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188" y="4956175"/>
            <a:ext cx="32385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553" name="Text Box 25"/>
          <p:cNvSpPr txBox="1">
            <a:spLocks noChangeArrowheads="1"/>
          </p:cNvSpPr>
          <p:nvPr/>
        </p:nvSpPr>
        <p:spPr bwMode="auto">
          <a:xfrm>
            <a:off x="138113" y="5670550"/>
            <a:ext cx="5697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Graph the preimage and the image.</a:t>
            </a:r>
          </a:p>
        </p:txBody>
      </p:sp>
      <p:pic>
        <p:nvPicPr>
          <p:cNvPr id="150578" name="Picture 50"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9718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0538"/>
                                        </p:tgtEl>
                                        <p:attrNameLst>
                                          <p:attrName>style.visibility</p:attrName>
                                        </p:attrNameLst>
                                      </p:cBhvr>
                                      <p:to>
                                        <p:strVal val="visible"/>
                                      </p:to>
                                    </p:set>
                                    <p:anim calcmode="lin" valueType="num">
                                      <p:cBhvr>
                                        <p:cTn id="7" dur="1000" fill="hold"/>
                                        <p:tgtEl>
                                          <p:spTgt spid="150538"/>
                                        </p:tgtEl>
                                        <p:attrNameLst>
                                          <p:attrName>ppt_x</p:attrName>
                                        </p:attrNameLst>
                                      </p:cBhvr>
                                      <p:tavLst>
                                        <p:tav tm="0">
                                          <p:val>
                                            <p:strVal val="#ppt_x-.2"/>
                                          </p:val>
                                        </p:tav>
                                        <p:tav tm="100000">
                                          <p:val>
                                            <p:strVal val="#ppt_x"/>
                                          </p:val>
                                        </p:tav>
                                      </p:tavLst>
                                    </p:anim>
                                    <p:anim calcmode="lin" valueType="num">
                                      <p:cBhvr>
                                        <p:cTn id="8" dur="1000" fill="hold"/>
                                        <p:tgtEl>
                                          <p:spTgt spid="15053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05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50554"/>
                                        </p:tgtEl>
                                        <p:attrNameLst>
                                          <p:attrName>style.visibility</p:attrName>
                                        </p:attrNameLst>
                                      </p:cBhvr>
                                      <p:to>
                                        <p:strVal val="visible"/>
                                      </p:to>
                                    </p:set>
                                    <p:anim calcmode="lin" valueType="num">
                                      <p:cBhvr>
                                        <p:cTn id="14" dur="1000" fill="hold"/>
                                        <p:tgtEl>
                                          <p:spTgt spid="150554"/>
                                        </p:tgtEl>
                                        <p:attrNameLst>
                                          <p:attrName>ppt_x</p:attrName>
                                        </p:attrNameLst>
                                      </p:cBhvr>
                                      <p:tavLst>
                                        <p:tav tm="0">
                                          <p:val>
                                            <p:strVal val="#ppt_x-.2"/>
                                          </p:val>
                                        </p:tav>
                                        <p:tav tm="100000">
                                          <p:val>
                                            <p:strVal val="#ppt_x"/>
                                          </p:val>
                                        </p:tav>
                                      </p:tavLst>
                                    </p:anim>
                                    <p:anim calcmode="lin" valueType="num">
                                      <p:cBhvr>
                                        <p:cTn id="15" dur="1000" fill="hold"/>
                                        <p:tgtEl>
                                          <p:spTgt spid="15055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055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50555"/>
                                        </p:tgtEl>
                                        <p:attrNameLst>
                                          <p:attrName>style.visibility</p:attrName>
                                        </p:attrNameLst>
                                      </p:cBhvr>
                                      <p:to>
                                        <p:strVal val="visible"/>
                                      </p:to>
                                    </p:set>
                                    <p:anim calcmode="lin" valueType="num">
                                      <p:cBhvr>
                                        <p:cTn id="21" dur="1000" fill="hold"/>
                                        <p:tgtEl>
                                          <p:spTgt spid="150555"/>
                                        </p:tgtEl>
                                        <p:attrNameLst>
                                          <p:attrName>ppt_x</p:attrName>
                                        </p:attrNameLst>
                                      </p:cBhvr>
                                      <p:tavLst>
                                        <p:tav tm="0">
                                          <p:val>
                                            <p:strVal val="#ppt_x-.2"/>
                                          </p:val>
                                        </p:tav>
                                        <p:tav tm="100000">
                                          <p:val>
                                            <p:strVal val="#ppt_x"/>
                                          </p:val>
                                        </p:tav>
                                      </p:tavLst>
                                    </p:anim>
                                    <p:anim calcmode="lin" valueType="num">
                                      <p:cBhvr>
                                        <p:cTn id="22" dur="1000" fill="hold"/>
                                        <p:tgtEl>
                                          <p:spTgt spid="150555"/>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5055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150551"/>
                                        </p:tgtEl>
                                        <p:attrNameLst>
                                          <p:attrName>style.visibility</p:attrName>
                                        </p:attrNameLst>
                                      </p:cBhvr>
                                      <p:to>
                                        <p:strVal val="visible"/>
                                      </p:to>
                                    </p:set>
                                    <p:anim calcmode="lin" valueType="num">
                                      <p:cBhvr>
                                        <p:cTn id="28" dur="1000" fill="hold"/>
                                        <p:tgtEl>
                                          <p:spTgt spid="150551"/>
                                        </p:tgtEl>
                                        <p:attrNameLst>
                                          <p:attrName>ppt_x</p:attrName>
                                        </p:attrNameLst>
                                      </p:cBhvr>
                                      <p:tavLst>
                                        <p:tav tm="0">
                                          <p:val>
                                            <p:strVal val="#ppt_x-.2"/>
                                          </p:val>
                                        </p:tav>
                                        <p:tav tm="100000">
                                          <p:val>
                                            <p:strVal val="#ppt_x"/>
                                          </p:val>
                                        </p:tav>
                                      </p:tavLst>
                                    </p:anim>
                                    <p:anim calcmode="lin" valueType="num">
                                      <p:cBhvr>
                                        <p:cTn id="29" dur="1000" fill="hold"/>
                                        <p:tgtEl>
                                          <p:spTgt spid="150551"/>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50551"/>
                                        </p:tgtEl>
                                      </p:cBhvr>
                                    </p:animEffect>
                                  </p:childTnLst>
                                </p:cTn>
                              </p:par>
                              <p:par>
                                <p:cTn id="31" presetID="29" presetClass="entr" presetSubtype="0" fill="hold" nodeType="withEffect">
                                  <p:stCondLst>
                                    <p:cond delay="0"/>
                                  </p:stCondLst>
                                  <p:childTnLst>
                                    <p:set>
                                      <p:cBhvr>
                                        <p:cTn id="32" dur="1" fill="hold">
                                          <p:stCondLst>
                                            <p:cond delay="0"/>
                                          </p:stCondLst>
                                        </p:cTn>
                                        <p:tgtEl>
                                          <p:spTgt spid="150552"/>
                                        </p:tgtEl>
                                        <p:attrNameLst>
                                          <p:attrName>style.visibility</p:attrName>
                                        </p:attrNameLst>
                                      </p:cBhvr>
                                      <p:to>
                                        <p:strVal val="visible"/>
                                      </p:to>
                                    </p:set>
                                    <p:anim calcmode="lin" valueType="num">
                                      <p:cBhvr>
                                        <p:cTn id="33" dur="1000" fill="hold"/>
                                        <p:tgtEl>
                                          <p:spTgt spid="150552"/>
                                        </p:tgtEl>
                                        <p:attrNameLst>
                                          <p:attrName>ppt_x</p:attrName>
                                        </p:attrNameLst>
                                      </p:cBhvr>
                                      <p:tavLst>
                                        <p:tav tm="0">
                                          <p:val>
                                            <p:strVal val="#ppt_x-.2"/>
                                          </p:val>
                                        </p:tav>
                                        <p:tav tm="100000">
                                          <p:val>
                                            <p:strVal val="#ppt_x"/>
                                          </p:val>
                                        </p:tav>
                                      </p:tavLst>
                                    </p:anim>
                                    <p:anim calcmode="lin" valueType="num">
                                      <p:cBhvr>
                                        <p:cTn id="34" dur="1000" fill="hold"/>
                                        <p:tgtEl>
                                          <p:spTgt spid="150552"/>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5055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7" presetClass="entr" presetSubtype="0" fill="hold" grpId="0" nodeType="clickEffect">
                                  <p:stCondLst>
                                    <p:cond delay="0"/>
                                  </p:stCondLst>
                                  <p:childTnLst>
                                    <p:set>
                                      <p:cBhvr>
                                        <p:cTn id="39" dur="1" fill="hold">
                                          <p:stCondLst>
                                            <p:cond delay="0"/>
                                          </p:stCondLst>
                                        </p:cTn>
                                        <p:tgtEl>
                                          <p:spTgt spid="150553"/>
                                        </p:tgtEl>
                                        <p:attrNameLst>
                                          <p:attrName>style.visibility</p:attrName>
                                        </p:attrNameLst>
                                      </p:cBhvr>
                                      <p:to>
                                        <p:strVal val="visible"/>
                                      </p:to>
                                    </p:set>
                                    <p:animEffect transition="in" filter="fade">
                                      <p:cBhvr>
                                        <p:cTn id="40" dur="1000"/>
                                        <p:tgtEl>
                                          <p:spTgt spid="150553"/>
                                        </p:tgtEl>
                                      </p:cBhvr>
                                    </p:animEffect>
                                    <p:anim calcmode="lin" valueType="num">
                                      <p:cBhvr>
                                        <p:cTn id="41" dur="1000" fill="hold"/>
                                        <p:tgtEl>
                                          <p:spTgt spid="150553"/>
                                        </p:tgtEl>
                                        <p:attrNameLst>
                                          <p:attrName>ppt_x</p:attrName>
                                        </p:attrNameLst>
                                      </p:cBhvr>
                                      <p:tavLst>
                                        <p:tav tm="0">
                                          <p:val>
                                            <p:strVal val="#ppt_x"/>
                                          </p:val>
                                        </p:tav>
                                        <p:tav tm="100000">
                                          <p:val>
                                            <p:strVal val="#ppt_x"/>
                                          </p:val>
                                        </p:tav>
                                      </p:tavLst>
                                    </p:anim>
                                    <p:anim calcmode="lin" valueType="num">
                                      <p:cBhvr>
                                        <p:cTn id="42" dur="900" decel="100000" fill="hold"/>
                                        <p:tgtEl>
                                          <p:spTgt spid="150553"/>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150553"/>
                                        </p:tgtEl>
                                        <p:attrNameLst>
                                          <p:attrName>ppt_y</p:attrName>
                                        </p:attrNameLst>
                                      </p:cBhvr>
                                      <p:tavLst>
                                        <p:tav tm="0">
                                          <p:val>
                                            <p:strVal val="#ppt_y-.03"/>
                                          </p:val>
                                        </p:tav>
                                        <p:tav tm="100000">
                                          <p:val>
                                            <p:strVal val="#ppt_y"/>
                                          </p:val>
                                        </p:tav>
                                      </p:tavLst>
                                    </p:anim>
                                  </p:childTnLst>
                                </p:cTn>
                              </p:par>
                            </p:childTnLst>
                          </p:cTn>
                        </p:par>
                        <p:par>
                          <p:cTn id="44" fill="hold" nodeType="afterGroup">
                            <p:stCondLst>
                              <p:cond delay="1000"/>
                            </p:stCondLst>
                            <p:childTnLst>
                              <p:par>
                                <p:cTn id="45" presetID="4" presetClass="entr" presetSubtype="16" fill="hold" nodeType="afterEffect">
                                  <p:stCondLst>
                                    <p:cond delay="0"/>
                                  </p:stCondLst>
                                  <p:childTnLst>
                                    <p:set>
                                      <p:cBhvr>
                                        <p:cTn id="46" dur="1" fill="hold">
                                          <p:stCondLst>
                                            <p:cond delay="0"/>
                                          </p:stCondLst>
                                        </p:cTn>
                                        <p:tgtEl>
                                          <p:spTgt spid="150578"/>
                                        </p:tgtEl>
                                        <p:attrNameLst>
                                          <p:attrName>style.visibility</p:attrName>
                                        </p:attrNameLst>
                                      </p:cBhvr>
                                      <p:to>
                                        <p:strVal val="visible"/>
                                      </p:to>
                                    </p:set>
                                    <p:animEffect transition="in" filter="box(in)">
                                      <p:cBhvr>
                                        <p:cTn id="47" dur="500"/>
                                        <p:tgtEl>
                                          <p:spTgt spid="150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8" grpId="0"/>
      <p:bldP spid="150551" grpId="0"/>
      <p:bldP spid="15055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3 </a:t>
            </a:r>
            <a:endParaRPr lang="en-US" altLang="en-US" sz="2600" b="0">
              <a:solidFill>
                <a:schemeClr val="accent2"/>
              </a:solidFill>
              <a:latin typeface="Arial MT Bl" charset="0"/>
            </a:endParaRPr>
          </a:p>
        </p:txBody>
      </p:sp>
      <p:sp>
        <p:nvSpPr>
          <p:cNvPr id="16387" name="Text Box 6"/>
          <p:cNvSpPr txBox="1">
            <a:spLocks noChangeArrowheads="1"/>
          </p:cNvSpPr>
          <p:nvPr/>
        </p:nvSpPr>
        <p:spPr bwMode="auto">
          <a:xfrm>
            <a:off x="228600" y="1295400"/>
            <a:ext cx="8915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Translate the quadrilateral with vertices </a:t>
            </a:r>
            <a:r>
              <a:rPr lang="en-US" altLang="en-US" i="1"/>
              <a:t>R</a:t>
            </a:r>
            <a:r>
              <a:rPr lang="en-US" altLang="en-US"/>
              <a:t>(2, 5), </a:t>
            </a:r>
            <a:r>
              <a:rPr lang="en-US" altLang="en-US" i="1"/>
              <a:t>S</a:t>
            </a:r>
            <a:r>
              <a:rPr lang="en-US" altLang="en-US"/>
              <a:t>(0, 2), </a:t>
            </a:r>
            <a:r>
              <a:rPr lang="en-US" altLang="en-US" i="1"/>
              <a:t>T</a:t>
            </a:r>
            <a:r>
              <a:rPr lang="en-US" altLang="en-US"/>
              <a:t>(1,–1), and </a:t>
            </a:r>
            <a:r>
              <a:rPr lang="en-US" altLang="en-US" i="1"/>
              <a:t>U</a:t>
            </a:r>
            <a:r>
              <a:rPr lang="en-US" altLang="en-US"/>
              <a:t>(3, 1) along the vector </a:t>
            </a:r>
            <a:br>
              <a:rPr lang="en-US" altLang="en-US"/>
            </a:br>
            <a:r>
              <a:rPr lang="en-US" altLang="en-US"/>
              <a:t>&lt;–3, –3&gt;. </a:t>
            </a:r>
          </a:p>
        </p:txBody>
      </p:sp>
      <p:sp>
        <p:nvSpPr>
          <p:cNvPr id="151597" name="Text Box 45"/>
          <p:cNvSpPr txBox="1">
            <a:spLocks noChangeArrowheads="1"/>
          </p:cNvSpPr>
          <p:nvPr/>
        </p:nvSpPr>
        <p:spPr bwMode="auto">
          <a:xfrm>
            <a:off x="228600" y="2438400"/>
            <a:ext cx="5786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image of (</a:t>
            </a:r>
            <a:r>
              <a:rPr lang="en-US" altLang="en-US" b="0" i="1"/>
              <a:t>x, y</a:t>
            </a:r>
            <a:r>
              <a:rPr lang="en-US" altLang="en-US" b="0"/>
              <a:t>) is (</a:t>
            </a:r>
            <a:r>
              <a:rPr lang="en-US" altLang="en-US" b="0" i="1"/>
              <a:t>x</a:t>
            </a:r>
            <a:r>
              <a:rPr lang="en-US" altLang="en-US" b="0"/>
              <a:t> – 3</a:t>
            </a:r>
            <a:r>
              <a:rPr lang="en-US" altLang="en-US" b="0" i="1"/>
              <a:t>, y</a:t>
            </a:r>
            <a:r>
              <a:rPr lang="en-US" altLang="en-US" b="0"/>
              <a:t> – 3).</a:t>
            </a:r>
          </a:p>
        </p:txBody>
      </p:sp>
      <p:grpSp>
        <p:nvGrpSpPr>
          <p:cNvPr id="151610" name="Group 58"/>
          <p:cNvGrpSpPr>
            <a:grpSpLocks/>
          </p:cNvGrpSpPr>
          <p:nvPr/>
        </p:nvGrpSpPr>
        <p:grpSpPr bwMode="auto">
          <a:xfrm>
            <a:off x="457200" y="2971800"/>
            <a:ext cx="5029200" cy="822325"/>
            <a:chOff x="288" y="1872"/>
            <a:chExt cx="3168" cy="518"/>
          </a:xfrm>
        </p:grpSpPr>
        <p:sp>
          <p:nvSpPr>
            <p:cNvPr id="16420" name="Text Box 47"/>
            <p:cNvSpPr txBox="1">
              <a:spLocks noChangeArrowheads="1"/>
            </p:cNvSpPr>
            <p:nvPr/>
          </p:nvSpPr>
          <p:spPr bwMode="auto">
            <a:xfrm>
              <a:off x="288" y="187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R</a:t>
              </a:r>
              <a:r>
                <a:rPr lang="en-US" altLang="en-US" b="0"/>
                <a:t>(</a:t>
              </a:r>
              <a:r>
                <a:rPr lang="en-US" altLang="en-US" b="0">
                  <a:solidFill>
                    <a:srgbClr val="3333FF"/>
                  </a:solidFill>
                </a:rPr>
                <a:t>2, 5</a:t>
              </a:r>
              <a:r>
                <a:rPr lang="en-US" altLang="en-US" b="0"/>
                <a:t>)     </a:t>
              </a:r>
              <a:r>
                <a:rPr lang="en-US" altLang="en-US" b="0" i="1"/>
                <a:t>R’</a:t>
              </a:r>
              <a:r>
                <a:rPr lang="en-US" altLang="en-US" b="0"/>
                <a:t>(</a:t>
              </a:r>
              <a:r>
                <a:rPr lang="en-US" altLang="en-US" b="0">
                  <a:solidFill>
                    <a:srgbClr val="3333FF"/>
                  </a:solidFill>
                </a:rPr>
                <a:t>2</a:t>
              </a:r>
              <a:r>
                <a:rPr lang="en-US" altLang="en-US" b="0">
                  <a:solidFill>
                    <a:srgbClr val="FF0000"/>
                  </a:solidFill>
                </a:rPr>
                <a:t> – 3, </a:t>
              </a:r>
              <a:r>
                <a:rPr lang="en-US" altLang="en-US" b="0">
                  <a:solidFill>
                    <a:srgbClr val="3333FF"/>
                  </a:solidFill>
                </a:rPr>
                <a:t>5</a:t>
              </a:r>
              <a:r>
                <a:rPr lang="en-US" altLang="en-US" b="0">
                  <a:solidFill>
                    <a:srgbClr val="FF0000"/>
                  </a:solidFill>
                </a:rPr>
                <a:t> – 3</a:t>
              </a:r>
              <a:r>
                <a:rPr lang="en-US" altLang="en-US" b="0"/>
                <a:t>) </a:t>
              </a:r>
            </a:p>
            <a:p>
              <a:pPr eaLnBrk="1" hangingPunct="1"/>
              <a:r>
                <a:rPr lang="en-US" altLang="en-US" b="0"/>
                <a:t>		   = </a:t>
              </a:r>
              <a:r>
                <a:rPr lang="en-US" altLang="en-US" b="0" i="1"/>
                <a:t>R</a:t>
              </a:r>
              <a:r>
                <a:rPr lang="en-US" altLang="en-US" b="0"/>
                <a:t>’(</a:t>
              </a:r>
              <a:r>
                <a:rPr lang="en-US" altLang="en-US" b="0">
                  <a:solidFill>
                    <a:srgbClr val="FF0000"/>
                  </a:solidFill>
                </a:rPr>
                <a:t>–1</a:t>
              </a:r>
              <a:r>
                <a:rPr lang="en-US" altLang="en-US" b="0"/>
                <a:t>,</a:t>
              </a:r>
              <a:r>
                <a:rPr lang="en-US" altLang="en-US" b="0">
                  <a:solidFill>
                    <a:srgbClr val="FF0000"/>
                  </a:solidFill>
                </a:rPr>
                <a:t> 2</a:t>
              </a:r>
              <a:r>
                <a:rPr lang="en-US" altLang="en-US" b="0"/>
                <a:t>)</a:t>
              </a:r>
            </a:p>
          </p:txBody>
        </p:sp>
        <p:pic>
          <p:nvPicPr>
            <p:cNvPr id="16421" name="Picture 4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196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611" name="Group 59"/>
          <p:cNvGrpSpPr>
            <a:grpSpLocks/>
          </p:cNvGrpSpPr>
          <p:nvPr/>
        </p:nvGrpSpPr>
        <p:grpSpPr bwMode="auto">
          <a:xfrm>
            <a:off x="457200" y="3733800"/>
            <a:ext cx="5029200" cy="822325"/>
            <a:chOff x="288" y="2352"/>
            <a:chExt cx="3168" cy="518"/>
          </a:xfrm>
        </p:grpSpPr>
        <p:sp>
          <p:nvSpPr>
            <p:cNvPr id="16418" name="Text Box 50"/>
            <p:cNvSpPr txBox="1">
              <a:spLocks noChangeArrowheads="1"/>
            </p:cNvSpPr>
            <p:nvPr/>
          </p:nvSpPr>
          <p:spPr bwMode="auto">
            <a:xfrm>
              <a:off x="288" y="235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S</a:t>
              </a:r>
              <a:r>
                <a:rPr lang="en-US" altLang="en-US" b="0"/>
                <a:t>(</a:t>
              </a:r>
              <a:r>
                <a:rPr lang="en-US" altLang="en-US" b="0">
                  <a:solidFill>
                    <a:srgbClr val="3333FF"/>
                  </a:solidFill>
                </a:rPr>
                <a:t>0, 2</a:t>
              </a:r>
              <a:r>
                <a:rPr lang="en-US" altLang="en-US" b="0"/>
                <a:t>)     </a:t>
              </a:r>
              <a:r>
                <a:rPr lang="en-US" altLang="en-US" b="0" i="1"/>
                <a:t>S’</a:t>
              </a:r>
              <a:r>
                <a:rPr lang="en-US" altLang="en-US" b="0"/>
                <a:t>(</a:t>
              </a:r>
              <a:r>
                <a:rPr lang="en-US" altLang="en-US" b="0">
                  <a:solidFill>
                    <a:srgbClr val="3333FF"/>
                  </a:solidFill>
                </a:rPr>
                <a:t>0</a:t>
              </a:r>
              <a:r>
                <a:rPr lang="en-US" altLang="en-US" b="0">
                  <a:solidFill>
                    <a:srgbClr val="FF0000"/>
                  </a:solidFill>
                </a:rPr>
                <a:t> – 3, </a:t>
              </a:r>
              <a:r>
                <a:rPr lang="en-US" altLang="en-US" b="0">
                  <a:solidFill>
                    <a:srgbClr val="3333FF"/>
                  </a:solidFill>
                </a:rPr>
                <a:t>2</a:t>
              </a:r>
              <a:r>
                <a:rPr lang="en-US" altLang="en-US" b="0">
                  <a:solidFill>
                    <a:srgbClr val="FF0000"/>
                  </a:solidFill>
                </a:rPr>
                <a:t> – 3</a:t>
              </a:r>
              <a:r>
                <a:rPr lang="en-US" altLang="en-US" b="0"/>
                <a:t>) </a:t>
              </a:r>
            </a:p>
            <a:p>
              <a:pPr eaLnBrk="1" hangingPunct="1"/>
              <a:r>
                <a:rPr lang="en-US" altLang="en-US" b="0"/>
                <a:t>		   = </a:t>
              </a:r>
              <a:r>
                <a:rPr lang="en-US" altLang="en-US" b="0" i="1"/>
                <a:t>S</a:t>
              </a:r>
              <a:r>
                <a:rPr lang="en-US" altLang="en-US" b="0"/>
                <a:t>’(</a:t>
              </a:r>
              <a:r>
                <a:rPr lang="en-US" altLang="en-US" b="0">
                  <a:solidFill>
                    <a:srgbClr val="FF0000"/>
                  </a:solidFill>
                </a:rPr>
                <a:t>–3</a:t>
              </a:r>
              <a:r>
                <a:rPr lang="en-US" altLang="en-US" b="0"/>
                <a:t>,</a:t>
              </a:r>
              <a:r>
                <a:rPr lang="en-US" altLang="en-US" b="0">
                  <a:solidFill>
                    <a:srgbClr val="FF0000"/>
                  </a:solidFill>
                </a:rPr>
                <a:t> –1</a:t>
              </a:r>
              <a:r>
                <a:rPr lang="en-US" altLang="en-US" b="0"/>
                <a:t>)</a:t>
              </a:r>
            </a:p>
          </p:txBody>
        </p:sp>
        <p:pic>
          <p:nvPicPr>
            <p:cNvPr id="16419" name="Picture 5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244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612" name="Group 60"/>
          <p:cNvGrpSpPr>
            <a:grpSpLocks/>
          </p:cNvGrpSpPr>
          <p:nvPr/>
        </p:nvGrpSpPr>
        <p:grpSpPr bwMode="auto">
          <a:xfrm>
            <a:off x="457200" y="4479925"/>
            <a:ext cx="5029200" cy="822325"/>
            <a:chOff x="288" y="2822"/>
            <a:chExt cx="3168" cy="518"/>
          </a:xfrm>
        </p:grpSpPr>
        <p:sp>
          <p:nvSpPr>
            <p:cNvPr id="16416" name="Text Box 52"/>
            <p:cNvSpPr txBox="1">
              <a:spLocks noChangeArrowheads="1"/>
            </p:cNvSpPr>
            <p:nvPr/>
          </p:nvSpPr>
          <p:spPr bwMode="auto">
            <a:xfrm>
              <a:off x="288" y="282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T</a:t>
              </a:r>
              <a:r>
                <a:rPr lang="en-US" altLang="en-US" b="0"/>
                <a:t>(</a:t>
              </a:r>
              <a:r>
                <a:rPr lang="en-US" altLang="en-US" b="0">
                  <a:solidFill>
                    <a:srgbClr val="3333FF"/>
                  </a:solidFill>
                </a:rPr>
                <a:t>1, –1</a:t>
              </a:r>
              <a:r>
                <a:rPr lang="en-US" altLang="en-US" b="0"/>
                <a:t>)     </a:t>
              </a:r>
              <a:r>
                <a:rPr lang="en-US" altLang="en-US" b="0" i="1"/>
                <a:t>T’</a:t>
              </a:r>
              <a:r>
                <a:rPr lang="en-US" altLang="en-US" b="0"/>
                <a:t>(</a:t>
              </a:r>
              <a:r>
                <a:rPr lang="en-US" altLang="en-US" b="0">
                  <a:solidFill>
                    <a:srgbClr val="3333FF"/>
                  </a:solidFill>
                </a:rPr>
                <a:t>1</a:t>
              </a:r>
              <a:r>
                <a:rPr lang="en-US" altLang="en-US" b="0">
                  <a:solidFill>
                    <a:srgbClr val="FF0000"/>
                  </a:solidFill>
                </a:rPr>
                <a:t> – 3, </a:t>
              </a:r>
              <a:r>
                <a:rPr lang="en-US" altLang="en-US" b="0">
                  <a:solidFill>
                    <a:srgbClr val="3333FF"/>
                  </a:solidFill>
                </a:rPr>
                <a:t>–1</a:t>
              </a:r>
              <a:r>
                <a:rPr lang="en-US" altLang="en-US" b="0">
                  <a:solidFill>
                    <a:srgbClr val="FF0000"/>
                  </a:solidFill>
                </a:rPr>
                <a:t> – 3</a:t>
              </a:r>
              <a:r>
                <a:rPr lang="en-US" altLang="en-US" b="0"/>
                <a:t>) </a:t>
              </a:r>
            </a:p>
            <a:p>
              <a:pPr eaLnBrk="1" hangingPunct="1"/>
              <a:r>
                <a:rPr lang="en-US" altLang="en-US" b="0"/>
                <a:t>		     = </a:t>
              </a:r>
              <a:r>
                <a:rPr lang="en-US" altLang="en-US" b="0" i="1"/>
                <a:t>T</a:t>
              </a:r>
              <a:r>
                <a:rPr lang="en-US" altLang="en-US" b="0"/>
                <a:t>’(</a:t>
              </a:r>
              <a:r>
                <a:rPr lang="en-US" altLang="en-US" b="0">
                  <a:solidFill>
                    <a:srgbClr val="FF0000"/>
                  </a:solidFill>
                </a:rPr>
                <a:t>–2</a:t>
              </a:r>
              <a:r>
                <a:rPr lang="en-US" altLang="en-US" b="0"/>
                <a:t>,</a:t>
              </a:r>
              <a:r>
                <a:rPr lang="en-US" altLang="en-US" b="0">
                  <a:solidFill>
                    <a:srgbClr val="FF0000"/>
                  </a:solidFill>
                </a:rPr>
                <a:t> –4</a:t>
              </a:r>
              <a:r>
                <a:rPr lang="en-US" altLang="en-US" b="0"/>
                <a:t>)</a:t>
              </a:r>
            </a:p>
          </p:txBody>
        </p:sp>
        <p:pic>
          <p:nvPicPr>
            <p:cNvPr id="16417" name="Picture 5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293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608" name="Group 56"/>
          <p:cNvGrpSpPr>
            <a:grpSpLocks/>
          </p:cNvGrpSpPr>
          <p:nvPr/>
        </p:nvGrpSpPr>
        <p:grpSpPr bwMode="auto">
          <a:xfrm>
            <a:off x="457200" y="5257800"/>
            <a:ext cx="5029200" cy="822325"/>
            <a:chOff x="288" y="3312"/>
            <a:chExt cx="3168" cy="518"/>
          </a:xfrm>
        </p:grpSpPr>
        <p:sp>
          <p:nvSpPr>
            <p:cNvPr id="16414" name="Text Box 54"/>
            <p:cNvSpPr txBox="1">
              <a:spLocks noChangeArrowheads="1"/>
            </p:cNvSpPr>
            <p:nvPr/>
          </p:nvSpPr>
          <p:spPr bwMode="auto">
            <a:xfrm>
              <a:off x="288" y="3312"/>
              <a:ext cx="316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t>U</a:t>
              </a:r>
              <a:r>
                <a:rPr lang="en-US" altLang="en-US" b="0"/>
                <a:t>(</a:t>
              </a:r>
              <a:r>
                <a:rPr lang="en-US" altLang="en-US" b="0">
                  <a:solidFill>
                    <a:srgbClr val="3333FF"/>
                  </a:solidFill>
                </a:rPr>
                <a:t>3, 1</a:t>
              </a:r>
              <a:r>
                <a:rPr lang="en-US" altLang="en-US" b="0"/>
                <a:t>)     </a:t>
              </a:r>
              <a:r>
                <a:rPr lang="en-US" altLang="en-US" b="0" i="1"/>
                <a:t>U’</a:t>
              </a:r>
              <a:r>
                <a:rPr lang="en-US" altLang="en-US" b="0"/>
                <a:t>(</a:t>
              </a:r>
              <a:r>
                <a:rPr lang="en-US" altLang="en-US" b="0">
                  <a:solidFill>
                    <a:srgbClr val="3333FF"/>
                  </a:solidFill>
                </a:rPr>
                <a:t>3</a:t>
              </a:r>
              <a:r>
                <a:rPr lang="en-US" altLang="en-US" b="0">
                  <a:solidFill>
                    <a:srgbClr val="FF0000"/>
                  </a:solidFill>
                </a:rPr>
                <a:t> – 3, </a:t>
              </a:r>
              <a:r>
                <a:rPr lang="en-US" altLang="en-US" b="0">
                  <a:solidFill>
                    <a:srgbClr val="3333FF"/>
                  </a:solidFill>
                </a:rPr>
                <a:t>1</a:t>
              </a:r>
              <a:r>
                <a:rPr lang="en-US" altLang="en-US" b="0">
                  <a:solidFill>
                    <a:srgbClr val="FF0000"/>
                  </a:solidFill>
                </a:rPr>
                <a:t> – 3</a:t>
              </a:r>
              <a:r>
                <a:rPr lang="en-US" altLang="en-US" b="0"/>
                <a:t>) </a:t>
              </a:r>
            </a:p>
            <a:p>
              <a:pPr eaLnBrk="1" hangingPunct="1"/>
              <a:r>
                <a:rPr lang="en-US" altLang="en-US" b="0"/>
                <a:t>		   = </a:t>
              </a:r>
              <a:r>
                <a:rPr lang="en-US" altLang="en-US" b="0" i="1"/>
                <a:t>U</a:t>
              </a:r>
              <a:r>
                <a:rPr lang="en-US" altLang="en-US" b="0"/>
                <a:t>’(</a:t>
              </a:r>
              <a:r>
                <a:rPr lang="en-US" altLang="en-US" b="0">
                  <a:solidFill>
                    <a:srgbClr val="FF0000"/>
                  </a:solidFill>
                </a:rPr>
                <a:t>0</a:t>
              </a:r>
              <a:r>
                <a:rPr lang="en-US" altLang="en-US" b="0"/>
                <a:t>,</a:t>
              </a:r>
              <a:r>
                <a:rPr lang="en-US" altLang="en-US" b="0">
                  <a:solidFill>
                    <a:srgbClr val="FF0000"/>
                  </a:solidFill>
                </a:rPr>
                <a:t> –2</a:t>
              </a:r>
              <a:r>
                <a:rPr lang="en-US" altLang="en-US" b="0"/>
                <a:t>)</a:t>
              </a:r>
            </a:p>
          </p:txBody>
        </p:sp>
        <p:pic>
          <p:nvPicPr>
            <p:cNvPr id="16415" name="Picture 5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 y="342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1609" name="Text Box 57"/>
          <p:cNvSpPr txBox="1">
            <a:spLocks noChangeArrowheads="1"/>
          </p:cNvSpPr>
          <p:nvPr/>
        </p:nvSpPr>
        <p:spPr bwMode="auto">
          <a:xfrm>
            <a:off x="304800" y="6019800"/>
            <a:ext cx="569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Graph the preimage and the image.</a:t>
            </a:r>
          </a:p>
        </p:txBody>
      </p:sp>
      <p:grpSp>
        <p:nvGrpSpPr>
          <p:cNvPr id="151658" name="Group 106"/>
          <p:cNvGrpSpPr>
            <a:grpSpLocks/>
          </p:cNvGrpSpPr>
          <p:nvPr/>
        </p:nvGrpSpPr>
        <p:grpSpPr bwMode="auto">
          <a:xfrm>
            <a:off x="5943600" y="2971800"/>
            <a:ext cx="2857500" cy="2857500"/>
            <a:chOff x="3744" y="1872"/>
            <a:chExt cx="1800" cy="1800"/>
          </a:xfrm>
        </p:grpSpPr>
        <p:pic>
          <p:nvPicPr>
            <p:cNvPr id="16395" name="Picture 82"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4" y="1872"/>
              <a:ext cx="1800" cy="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396" name="Group 96"/>
            <p:cNvGrpSpPr>
              <a:grpSpLocks/>
            </p:cNvGrpSpPr>
            <p:nvPr/>
          </p:nvGrpSpPr>
          <p:grpSpPr bwMode="auto">
            <a:xfrm>
              <a:off x="4656" y="2064"/>
              <a:ext cx="432" cy="864"/>
              <a:chOff x="4656" y="2064"/>
              <a:chExt cx="432" cy="864"/>
            </a:xfrm>
          </p:grpSpPr>
          <p:sp>
            <p:nvSpPr>
              <p:cNvPr id="16410" name="Line 88"/>
              <p:cNvSpPr>
                <a:spLocks noChangeShapeType="1"/>
              </p:cNvSpPr>
              <p:nvPr/>
            </p:nvSpPr>
            <p:spPr bwMode="auto">
              <a:xfrm flipH="1">
                <a:off x="4656" y="2064"/>
                <a:ext cx="288" cy="432"/>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11" name="Line 89"/>
              <p:cNvSpPr>
                <a:spLocks noChangeShapeType="1"/>
              </p:cNvSpPr>
              <p:nvPr/>
            </p:nvSpPr>
            <p:spPr bwMode="auto">
              <a:xfrm>
                <a:off x="4656" y="2496"/>
                <a:ext cx="144" cy="432"/>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12" name="Line 90"/>
              <p:cNvSpPr>
                <a:spLocks noChangeShapeType="1"/>
              </p:cNvSpPr>
              <p:nvPr/>
            </p:nvSpPr>
            <p:spPr bwMode="auto">
              <a:xfrm flipV="1">
                <a:off x="4800" y="2640"/>
                <a:ext cx="288" cy="288"/>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13" name="Line 91"/>
              <p:cNvSpPr>
                <a:spLocks noChangeShapeType="1"/>
              </p:cNvSpPr>
              <p:nvPr/>
            </p:nvSpPr>
            <p:spPr bwMode="auto">
              <a:xfrm>
                <a:off x="4944" y="2064"/>
                <a:ext cx="144" cy="576"/>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397" name="Text Box 92"/>
            <p:cNvSpPr txBox="1">
              <a:spLocks noChangeArrowheads="1"/>
            </p:cNvSpPr>
            <p:nvPr/>
          </p:nvSpPr>
          <p:spPr bwMode="auto">
            <a:xfrm>
              <a:off x="4848" y="1872"/>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R</a:t>
              </a:r>
            </a:p>
          </p:txBody>
        </p:sp>
        <p:sp>
          <p:nvSpPr>
            <p:cNvPr id="16398" name="Text Box 93"/>
            <p:cNvSpPr txBox="1">
              <a:spLocks noChangeArrowheads="1"/>
            </p:cNvSpPr>
            <p:nvPr/>
          </p:nvSpPr>
          <p:spPr bwMode="auto">
            <a:xfrm>
              <a:off x="4479" y="2290"/>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S</a:t>
              </a:r>
            </a:p>
          </p:txBody>
        </p:sp>
        <p:sp>
          <p:nvSpPr>
            <p:cNvPr id="16399" name="Text Box 94"/>
            <p:cNvSpPr txBox="1">
              <a:spLocks noChangeArrowheads="1"/>
            </p:cNvSpPr>
            <p:nvPr/>
          </p:nvSpPr>
          <p:spPr bwMode="auto">
            <a:xfrm>
              <a:off x="4704" y="2907"/>
              <a:ext cx="2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T</a:t>
              </a:r>
            </a:p>
          </p:txBody>
        </p:sp>
        <p:sp>
          <p:nvSpPr>
            <p:cNvPr id="16400" name="Text Box 95"/>
            <p:cNvSpPr txBox="1">
              <a:spLocks noChangeArrowheads="1"/>
            </p:cNvSpPr>
            <p:nvPr/>
          </p:nvSpPr>
          <p:spPr bwMode="auto">
            <a:xfrm>
              <a:off x="5067" y="2496"/>
              <a:ext cx="23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U</a:t>
              </a:r>
            </a:p>
          </p:txBody>
        </p:sp>
        <p:grpSp>
          <p:nvGrpSpPr>
            <p:cNvPr id="16401" name="Group 97"/>
            <p:cNvGrpSpPr>
              <a:grpSpLocks/>
            </p:cNvGrpSpPr>
            <p:nvPr/>
          </p:nvGrpSpPr>
          <p:grpSpPr bwMode="auto">
            <a:xfrm>
              <a:off x="4217" y="2483"/>
              <a:ext cx="432" cy="864"/>
              <a:chOff x="4656" y="2064"/>
              <a:chExt cx="432" cy="864"/>
            </a:xfrm>
          </p:grpSpPr>
          <p:sp>
            <p:nvSpPr>
              <p:cNvPr id="16406" name="Line 98"/>
              <p:cNvSpPr>
                <a:spLocks noChangeShapeType="1"/>
              </p:cNvSpPr>
              <p:nvPr/>
            </p:nvSpPr>
            <p:spPr bwMode="auto">
              <a:xfrm flipH="1">
                <a:off x="4656" y="2064"/>
                <a:ext cx="288" cy="43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7" name="Line 99"/>
              <p:cNvSpPr>
                <a:spLocks noChangeShapeType="1"/>
              </p:cNvSpPr>
              <p:nvPr/>
            </p:nvSpPr>
            <p:spPr bwMode="auto">
              <a:xfrm>
                <a:off x="4656" y="2496"/>
                <a:ext cx="144" cy="43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8" name="Line 100"/>
              <p:cNvSpPr>
                <a:spLocks noChangeShapeType="1"/>
              </p:cNvSpPr>
              <p:nvPr/>
            </p:nvSpPr>
            <p:spPr bwMode="auto">
              <a:xfrm flipV="1">
                <a:off x="4800" y="2640"/>
                <a:ext cx="288" cy="28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09" name="Line 101"/>
              <p:cNvSpPr>
                <a:spLocks noChangeShapeType="1"/>
              </p:cNvSpPr>
              <p:nvPr/>
            </p:nvSpPr>
            <p:spPr bwMode="auto">
              <a:xfrm>
                <a:off x="4944" y="2064"/>
                <a:ext cx="144" cy="57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402" name="Text Box 102"/>
            <p:cNvSpPr txBox="1">
              <a:spLocks noChangeArrowheads="1"/>
            </p:cNvSpPr>
            <p:nvPr/>
          </p:nvSpPr>
          <p:spPr bwMode="auto">
            <a:xfrm>
              <a:off x="4290" y="2304"/>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R’</a:t>
              </a:r>
            </a:p>
          </p:txBody>
        </p:sp>
        <p:sp>
          <p:nvSpPr>
            <p:cNvPr id="16403" name="Text Box 103"/>
            <p:cNvSpPr txBox="1">
              <a:spLocks noChangeArrowheads="1"/>
            </p:cNvSpPr>
            <p:nvPr/>
          </p:nvSpPr>
          <p:spPr bwMode="auto">
            <a:xfrm>
              <a:off x="4032" y="2782"/>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S’</a:t>
              </a:r>
            </a:p>
          </p:txBody>
        </p:sp>
        <p:sp>
          <p:nvSpPr>
            <p:cNvPr id="16404" name="Text Box 104"/>
            <p:cNvSpPr txBox="1">
              <a:spLocks noChangeArrowheads="1"/>
            </p:cNvSpPr>
            <p:nvPr/>
          </p:nvSpPr>
          <p:spPr bwMode="auto">
            <a:xfrm>
              <a:off x="4262" y="3312"/>
              <a:ext cx="2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T’</a:t>
              </a:r>
            </a:p>
          </p:txBody>
        </p:sp>
        <p:sp>
          <p:nvSpPr>
            <p:cNvPr id="16405" name="Text Box 105"/>
            <p:cNvSpPr txBox="1">
              <a:spLocks noChangeArrowheads="1"/>
            </p:cNvSpPr>
            <p:nvPr/>
          </p:nvSpPr>
          <p:spPr bwMode="auto">
            <a:xfrm>
              <a:off x="4368" y="2918"/>
              <a:ext cx="29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000" b="0" i="1"/>
                <a:t>U’</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1597"/>
                                        </p:tgtEl>
                                        <p:attrNameLst>
                                          <p:attrName>style.visibility</p:attrName>
                                        </p:attrNameLst>
                                      </p:cBhvr>
                                      <p:to>
                                        <p:strVal val="visible"/>
                                      </p:to>
                                    </p:set>
                                    <p:anim calcmode="lin" valueType="num">
                                      <p:cBhvr>
                                        <p:cTn id="7" dur="1000" fill="hold"/>
                                        <p:tgtEl>
                                          <p:spTgt spid="151597"/>
                                        </p:tgtEl>
                                        <p:attrNameLst>
                                          <p:attrName>ppt_x</p:attrName>
                                        </p:attrNameLst>
                                      </p:cBhvr>
                                      <p:tavLst>
                                        <p:tav tm="0">
                                          <p:val>
                                            <p:strVal val="#ppt_x-.2"/>
                                          </p:val>
                                        </p:tav>
                                        <p:tav tm="100000">
                                          <p:val>
                                            <p:strVal val="#ppt_x"/>
                                          </p:val>
                                        </p:tav>
                                      </p:tavLst>
                                    </p:anim>
                                    <p:anim calcmode="lin" valueType="num">
                                      <p:cBhvr>
                                        <p:cTn id="8" dur="1000" fill="hold"/>
                                        <p:tgtEl>
                                          <p:spTgt spid="15159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159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51610"/>
                                        </p:tgtEl>
                                        <p:attrNameLst>
                                          <p:attrName>style.visibility</p:attrName>
                                        </p:attrNameLst>
                                      </p:cBhvr>
                                      <p:to>
                                        <p:strVal val="visible"/>
                                      </p:to>
                                    </p:set>
                                    <p:anim calcmode="lin" valueType="num">
                                      <p:cBhvr>
                                        <p:cTn id="14" dur="1000" fill="hold"/>
                                        <p:tgtEl>
                                          <p:spTgt spid="151610"/>
                                        </p:tgtEl>
                                        <p:attrNameLst>
                                          <p:attrName>ppt_x</p:attrName>
                                        </p:attrNameLst>
                                      </p:cBhvr>
                                      <p:tavLst>
                                        <p:tav tm="0">
                                          <p:val>
                                            <p:strVal val="#ppt_x-.2"/>
                                          </p:val>
                                        </p:tav>
                                        <p:tav tm="100000">
                                          <p:val>
                                            <p:strVal val="#ppt_x"/>
                                          </p:val>
                                        </p:tav>
                                      </p:tavLst>
                                    </p:anim>
                                    <p:anim calcmode="lin" valueType="num">
                                      <p:cBhvr>
                                        <p:cTn id="15" dur="1000" fill="hold"/>
                                        <p:tgtEl>
                                          <p:spTgt spid="15161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16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51611"/>
                                        </p:tgtEl>
                                        <p:attrNameLst>
                                          <p:attrName>style.visibility</p:attrName>
                                        </p:attrNameLst>
                                      </p:cBhvr>
                                      <p:to>
                                        <p:strVal val="visible"/>
                                      </p:to>
                                    </p:set>
                                    <p:anim calcmode="lin" valueType="num">
                                      <p:cBhvr>
                                        <p:cTn id="21" dur="1000" fill="hold"/>
                                        <p:tgtEl>
                                          <p:spTgt spid="151611"/>
                                        </p:tgtEl>
                                        <p:attrNameLst>
                                          <p:attrName>ppt_x</p:attrName>
                                        </p:attrNameLst>
                                      </p:cBhvr>
                                      <p:tavLst>
                                        <p:tav tm="0">
                                          <p:val>
                                            <p:strVal val="#ppt_x-.2"/>
                                          </p:val>
                                        </p:tav>
                                        <p:tav tm="100000">
                                          <p:val>
                                            <p:strVal val="#ppt_x"/>
                                          </p:val>
                                        </p:tav>
                                      </p:tavLst>
                                    </p:anim>
                                    <p:anim calcmode="lin" valueType="num">
                                      <p:cBhvr>
                                        <p:cTn id="22" dur="1000" fill="hold"/>
                                        <p:tgtEl>
                                          <p:spTgt spid="151611"/>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516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51612"/>
                                        </p:tgtEl>
                                        <p:attrNameLst>
                                          <p:attrName>style.visibility</p:attrName>
                                        </p:attrNameLst>
                                      </p:cBhvr>
                                      <p:to>
                                        <p:strVal val="visible"/>
                                      </p:to>
                                    </p:set>
                                    <p:anim calcmode="lin" valueType="num">
                                      <p:cBhvr>
                                        <p:cTn id="28" dur="1000" fill="hold"/>
                                        <p:tgtEl>
                                          <p:spTgt spid="151612"/>
                                        </p:tgtEl>
                                        <p:attrNameLst>
                                          <p:attrName>ppt_x</p:attrName>
                                        </p:attrNameLst>
                                      </p:cBhvr>
                                      <p:tavLst>
                                        <p:tav tm="0">
                                          <p:val>
                                            <p:strVal val="#ppt_x-.2"/>
                                          </p:val>
                                        </p:tav>
                                        <p:tav tm="100000">
                                          <p:val>
                                            <p:strVal val="#ppt_x"/>
                                          </p:val>
                                        </p:tav>
                                      </p:tavLst>
                                    </p:anim>
                                    <p:anim calcmode="lin" valueType="num">
                                      <p:cBhvr>
                                        <p:cTn id="29" dur="1000" fill="hold"/>
                                        <p:tgtEl>
                                          <p:spTgt spid="151612"/>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5161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nodeType="clickEffect">
                                  <p:stCondLst>
                                    <p:cond delay="0"/>
                                  </p:stCondLst>
                                  <p:childTnLst>
                                    <p:set>
                                      <p:cBhvr>
                                        <p:cTn id="34" dur="1" fill="hold">
                                          <p:stCondLst>
                                            <p:cond delay="0"/>
                                          </p:stCondLst>
                                        </p:cTn>
                                        <p:tgtEl>
                                          <p:spTgt spid="151608"/>
                                        </p:tgtEl>
                                        <p:attrNameLst>
                                          <p:attrName>style.visibility</p:attrName>
                                        </p:attrNameLst>
                                      </p:cBhvr>
                                      <p:to>
                                        <p:strVal val="visible"/>
                                      </p:to>
                                    </p:set>
                                    <p:anim calcmode="lin" valueType="num">
                                      <p:cBhvr>
                                        <p:cTn id="35" dur="1000" fill="hold"/>
                                        <p:tgtEl>
                                          <p:spTgt spid="151608"/>
                                        </p:tgtEl>
                                        <p:attrNameLst>
                                          <p:attrName>ppt_x</p:attrName>
                                        </p:attrNameLst>
                                      </p:cBhvr>
                                      <p:tavLst>
                                        <p:tav tm="0">
                                          <p:val>
                                            <p:strVal val="#ppt_x-.2"/>
                                          </p:val>
                                        </p:tav>
                                        <p:tav tm="100000">
                                          <p:val>
                                            <p:strVal val="#ppt_x"/>
                                          </p:val>
                                        </p:tav>
                                      </p:tavLst>
                                    </p:anim>
                                    <p:anim calcmode="lin" valueType="num">
                                      <p:cBhvr>
                                        <p:cTn id="36" dur="1000" fill="hold"/>
                                        <p:tgtEl>
                                          <p:spTgt spid="151608"/>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5160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7" presetClass="entr" presetSubtype="0" fill="hold" grpId="0" nodeType="clickEffect">
                                  <p:stCondLst>
                                    <p:cond delay="0"/>
                                  </p:stCondLst>
                                  <p:childTnLst>
                                    <p:set>
                                      <p:cBhvr>
                                        <p:cTn id="41" dur="1" fill="hold">
                                          <p:stCondLst>
                                            <p:cond delay="0"/>
                                          </p:stCondLst>
                                        </p:cTn>
                                        <p:tgtEl>
                                          <p:spTgt spid="151609"/>
                                        </p:tgtEl>
                                        <p:attrNameLst>
                                          <p:attrName>style.visibility</p:attrName>
                                        </p:attrNameLst>
                                      </p:cBhvr>
                                      <p:to>
                                        <p:strVal val="visible"/>
                                      </p:to>
                                    </p:set>
                                    <p:animEffect transition="in" filter="fade">
                                      <p:cBhvr>
                                        <p:cTn id="42" dur="1000"/>
                                        <p:tgtEl>
                                          <p:spTgt spid="151609"/>
                                        </p:tgtEl>
                                      </p:cBhvr>
                                    </p:animEffect>
                                    <p:anim calcmode="lin" valueType="num">
                                      <p:cBhvr>
                                        <p:cTn id="43" dur="1000" fill="hold"/>
                                        <p:tgtEl>
                                          <p:spTgt spid="151609"/>
                                        </p:tgtEl>
                                        <p:attrNameLst>
                                          <p:attrName>ppt_x</p:attrName>
                                        </p:attrNameLst>
                                      </p:cBhvr>
                                      <p:tavLst>
                                        <p:tav tm="0">
                                          <p:val>
                                            <p:strVal val="#ppt_x"/>
                                          </p:val>
                                        </p:tav>
                                        <p:tav tm="100000">
                                          <p:val>
                                            <p:strVal val="#ppt_x"/>
                                          </p:val>
                                        </p:tav>
                                      </p:tavLst>
                                    </p:anim>
                                    <p:anim calcmode="lin" valueType="num">
                                      <p:cBhvr>
                                        <p:cTn id="44" dur="900" decel="100000" fill="hold"/>
                                        <p:tgtEl>
                                          <p:spTgt spid="151609"/>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151609"/>
                                        </p:tgtEl>
                                        <p:attrNameLst>
                                          <p:attrName>ppt_y</p:attrName>
                                        </p:attrNameLst>
                                      </p:cBhvr>
                                      <p:tavLst>
                                        <p:tav tm="0">
                                          <p:val>
                                            <p:strVal val="#ppt_y-.03"/>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151658"/>
                                        </p:tgtEl>
                                        <p:attrNameLst>
                                          <p:attrName>style.visibility</p:attrName>
                                        </p:attrNameLst>
                                      </p:cBhvr>
                                      <p:to>
                                        <p:strVal val="visible"/>
                                      </p:to>
                                    </p:set>
                                    <p:animEffect transition="in" filter="box(in)">
                                      <p:cBhvr>
                                        <p:cTn id="50" dur="500"/>
                                        <p:tgtEl>
                                          <p:spTgt spid="151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97" grpId="0"/>
      <p:bldP spid="15160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3: Recreation Application</a:t>
            </a:r>
          </a:p>
        </p:txBody>
      </p:sp>
      <p:sp>
        <p:nvSpPr>
          <p:cNvPr id="17411" name="Text Box 7"/>
          <p:cNvSpPr txBox="1">
            <a:spLocks noChangeArrowheads="1"/>
          </p:cNvSpPr>
          <p:nvPr/>
        </p:nvSpPr>
        <p:spPr bwMode="auto">
          <a:xfrm>
            <a:off x="533400" y="1905000"/>
            <a:ext cx="80930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A sailboat has coordinates 100° west and 5° south. The boat sails 50° due west. Then the boat sails 10° due south. What is the boat’s final position? What single translation vector moves it from its first position to its final position?  </a:t>
            </a:r>
          </a:p>
        </p:txBody>
      </p:sp>
      <p:sp>
        <p:nvSpPr>
          <p:cNvPr id="17412" name="Rectangle 10"/>
          <p:cNvSpPr>
            <a:spLocks noChangeArrowheads="1"/>
          </p:cNvSpPr>
          <p:nvPr/>
        </p:nvSpPr>
        <p:spPr bwMode="auto">
          <a:xfrm>
            <a:off x="5181600" y="5867400"/>
            <a:ext cx="609600" cy="533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6"/>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3: Recreation Application</a:t>
            </a:r>
          </a:p>
        </p:txBody>
      </p:sp>
      <p:sp>
        <p:nvSpPr>
          <p:cNvPr id="18435" name="Rectangle 7"/>
          <p:cNvSpPr>
            <a:spLocks noChangeArrowheads="1"/>
          </p:cNvSpPr>
          <p:nvPr/>
        </p:nvSpPr>
        <p:spPr bwMode="auto">
          <a:xfrm>
            <a:off x="5181600" y="4724400"/>
            <a:ext cx="685800" cy="9144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sp>
        <p:nvSpPr>
          <p:cNvPr id="153610" name="Text Box 10"/>
          <p:cNvSpPr txBox="1">
            <a:spLocks noChangeArrowheads="1"/>
          </p:cNvSpPr>
          <p:nvPr/>
        </p:nvSpPr>
        <p:spPr bwMode="auto">
          <a:xfrm>
            <a:off x="228600" y="5410200"/>
            <a:ext cx="8077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vector that moves the boat directly to its final position is (–50, 0) + (0, –10) = (–50, –10).  </a:t>
            </a:r>
          </a:p>
        </p:txBody>
      </p:sp>
      <p:pic>
        <p:nvPicPr>
          <p:cNvPr id="1843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600200"/>
            <a:ext cx="4419600" cy="312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15" name="Text Box 15"/>
          <p:cNvSpPr txBox="1">
            <a:spLocks noChangeArrowheads="1"/>
          </p:cNvSpPr>
          <p:nvPr/>
        </p:nvSpPr>
        <p:spPr bwMode="auto">
          <a:xfrm>
            <a:off x="228600" y="3886200"/>
            <a:ext cx="5638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boat’s final position is </a:t>
            </a:r>
          </a:p>
          <a:p>
            <a:pPr eaLnBrk="1" hangingPunct="1"/>
            <a:r>
              <a:rPr lang="en-US" altLang="en-US" b="0"/>
              <a:t>(–150, – 5 – 10) =  (–150, –15), or 150° west, 15° south.</a:t>
            </a:r>
          </a:p>
        </p:txBody>
      </p:sp>
      <p:sp>
        <p:nvSpPr>
          <p:cNvPr id="18439" name="Text Box 16"/>
          <p:cNvSpPr txBox="1">
            <a:spLocks noChangeArrowheads="1"/>
          </p:cNvSpPr>
          <p:nvPr/>
        </p:nvSpPr>
        <p:spPr bwMode="auto">
          <a:xfrm>
            <a:off x="298450" y="1752600"/>
            <a:ext cx="45497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b="0"/>
              <a:t>The boat’s starting coordinates are (–100, –5). </a:t>
            </a:r>
          </a:p>
        </p:txBody>
      </p:sp>
      <p:sp>
        <p:nvSpPr>
          <p:cNvPr id="153617" name="Text Box 17"/>
          <p:cNvSpPr txBox="1">
            <a:spLocks noChangeArrowheads="1"/>
          </p:cNvSpPr>
          <p:nvPr/>
        </p:nvSpPr>
        <p:spPr bwMode="auto">
          <a:xfrm>
            <a:off x="304800" y="2690813"/>
            <a:ext cx="5029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b="0"/>
              <a:t>The boat’s second position is (–100 – 50, –5) = (–150, –5).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17"/>
                                        </p:tgtEl>
                                        <p:attrNameLst>
                                          <p:attrName>style.visibility</p:attrName>
                                        </p:attrNameLst>
                                      </p:cBhvr>
                                      <p:to>
                                        <p:strVal val="visible"/>
                                      </p:to>
                                    </p:set>
                                    <p:animEffect transition="in" filter="dissolve">
                                      <p:cBhvr>
                                        <p:cTn id="7" dur="500"/>
                                        <p:tgtEl>
                                          <p:spTgt spid="1536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15"/>
                                        </p:tgtEl>
                                        <p:attrNameLst>
                                          <p:attrName>style.visibility</p:attrName>
                                        </p:attrNameLst>
                                      </p:cBhvr>
                                      <p:to>
                                        <p:strVal val="visible"/>
                                      </p:to>
                                    </p:set>
                                    <p:animEffect transition="in" filter="box(in)">
                                      <p:cBhvr>
                                        <p:cTn id="12" dur="500"/>
                                        <p:tgtEl>
                                          <p:spTgt spid="153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10"/>
                                        </p:tgtEl>
                                        <p:attrNameLst>
                                          <p:attrName>style.visibility</p:attrName>
                                        </p:attrNameLst>
                                      </p:cBhvr>
                                      <p:to>
                                        <p:strVal val="visible"/>
                                      </p:to>
                                    </p:set>
                                    <p:animEffect transition="in" filter="dissolve">
                                      <p:cBhvr>
                                        <p:cTn id="17" dur="500"/>
                                        <p:tgtEl>
                                          <p:spTgt spid="153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0" grpId="0"/>
      <p:bldP spid="153615" grpId="0"/>
      <p:bldP spid="1536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4 </a:t>
            </a:r>
            <a:endParaRPr lang="en-US" altLang="en-US" sz="2600" b="0">
              <a:solidFill>
                <a:schemeClr val="accent2"/>
              </a:solidFill>
              <a:latin typeface="Arial MT Bl" charset="0"/>
            </a:endParaRPr>
          </a:p>
        </p:txBody>
      </p:sp>
      <p:sp>
        <p:nvSpPr>
          <p:cNvPr id="19459" name="Text Box 6"/>
          <p:cNvSpPr txBox="1">
            <a:spLocks noChangeArrowheads="1"/>
          </p:cNvSpPr>
          <p:nvPr/>
        </p:nvSpPr>
        <p:spPr bwMode="auto">
          <a:xfrm>
            <a:off x="457200" y="1524000"/>
            <a:ext cx="54102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a:solidFill>
                  <a:srgbClr val="FF0000"/>
                </a:solidFill>
              </a:rPr>
              <a:t>What if…? </a:t>
            </a:r>
            <a:r>
              <a:rPr lang="en-US" altLang="en-US"/>
              <a:t>Suppose another drummer started at the center of the field and marched along the same vectors as at right. What would this drummer’s final position be?</a:t>
            </a:r>
            <a:endParaRPr lang="en-US" altLang="en-US">
              <a:solidFill>
                <a:srgbClr val="FF0000"/>
              </a:solidFill>
            </a:endParaRPr>
          </a:p>
        </p:txBody>
      </p:sp>
      <p:sp>
        <p:nvSpPr>
          <p:cNvPr id="154631" name="Text Box 7"/>
          <p:cNvSpPr txBox="1">
            <a:spLocks noChangeArrowheads="1"/>
          </p:cNvSpPr>
          <p:nvPr/>
        </p:nvSpPr>
        <p:spPr bwMode="auto">
          <a:xfrm>
            <a:off x="457200" y="4572000"/>
            <a:ext cx="8131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50000"/>
              </a:spcBef>
            </a:pPr>
            <a:r>
              <a:rPr lang="en-US" altLang="en-US" b="0"/>
              <a:t>The drummer’s starting coordinates are (0, 0). </a:t>
            </a:r>
          </a:p>
        </p:txBody>
      </p:sp>
      <p:sp>
        <p:nvSpPr>
          <p:cNvPr id="154632" name="Text Box 8"/>
          <p:cNvSpPr txBox="1">
            <a:spLocks noChangeArrowheads="1"/>
          </p:cNvSpPr>
          <p:nvPr/>
        </p:nvSpPr>
        <p:spPr bwMode="auto">
          <a:xfrm>
            <a:off x="457200" y="5257800"/>
            <a:ext cx="8458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The vector that moves the drummer directly to her final position is (0, 0) + (16, –24) = (16, –24).  </a:t>
            </a:r>
          </a:p>
        </p:txBody>
      </p:sp>
      <p:pic>
        <p:nvPicPr>
          <p:cNvPr id="1946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524000"/>
            <a:ext cx="3019425" cy="298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4631"/>
                                        </p:tgtEl>
                                        <p:attrNameLst>
                                          <p:attrName>style.visibility</p:attrName>
                                        </p:attrNameLst>
                                      </p:cBhvr>
                                      <p:to>
                                        <p:strVal val="visible"/>
                                      </p:to>
                                    </p:set>
                                    <p:animEffect transition="in" filter="dissolve">
                                      <p:cBhvr>
                                        <p:cTn id="7" dur="500"/>
                                        <p:tgtEl>
                                          <p:spTgt spid="1546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4632"/>
                                        </p:tgtEl>
                                        <p:attrNameLst>
                                          <p:attrName>style.visibility</p:attrName>
                                        </p:attrNameLst>
                                      </p:cBhvr>
                                      <p:to>
                                        <p:strVal val="visible"/>
                                      </p:to>
                                    </p:set>
                                    <p:animEffect transition="in" filter="dissolve">
                                      <p:cBhvr>
                                        <p:cTn id="12" dur="500"/>
                                        <p:tgtEl>
                                          <p:spTgt spid="154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31" grpId="0"/>
      <p:bldP spid="15463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852488"/>
            <a:ext cx="8229600" cy="50911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sz="2800" dirty="0">
                <a:solidFill>
                  <a:srgbClr val="3333CC"/>
                </a:solidFill>
              </a:rPr>
              <a:t>Warm Up</a:t>
            </a:r>
            <a:endParaRPr lang="en-US" altLang="en-US" sz="2800" dirty="0"/>
          </a:p>
          <a:p>
            <a:pPr eaLnBrk="1" hangingPunct="1"/>
            <a:r>
              <a:rPr lang="en-US" altLang="en-US" sz="2800" dirty="0"/>
              <a:t>Find the coordinates of the image of </a:t>
            </a:r>
            <a:r>
              <a:rPr lang="el-GR" altLang="en-US" sz="2800" dirty="0"/>
              <a:t>∆</a:t>
            </a:r>
            <a:r>
              <a:rPr lang="en-US" altLang="en-US" sz="2800" i="1" dirty="0"/>
              <a:t>ABC</a:t>
            </a:r>
            <a:r>
              <a:rPr lang="en-US" altLang="en-US" sz="2800" dirty="0"/>
              <a:t> with vertices </a:t>
            </a:r>
            <a:r>
              <a:rPr lang="en-US" altLang="en-US" sz="2800" i="1" dirty="0"/>
              <a:t>A</a:t>
            </a:r>
            <a:r>
              <a:rPr lang="en-US" altLang="en-US" sz="2800" dirty="0"/>
              <a:t>(3, 4), </a:t>
            </a:r>
            <a:r>
              <a:rPr lang="en-US" altLang="en-US" sz="2800" i="1" dirty="0"/>
              <a:t>B</a:t>
            </a:r>
            <a:r>
              <a:rPr lang="en-US" altLang="en-US" sz="2800" dirty="0"/>
              <a:t>(–1, 4), and </a:t>
            </a:r>
            <a:r>
              <a:rPr lang="en-US" altLang="en-US" sz="2800" i="1" dirty="0"/>
              <a:t>C</a:t>
            </a:r>
            <a:r>
              <a:rPr lang="en-US" altLang="en-US" sz="2800" dirty="0"/>
              <a:t>(5, –2), after each reflection.</a:t>
            </a:r>
            <a:r>
              <a:rPr lang="en-US" altLang="en-US" sz="2800" b="0" dirty="0">
                <a:solidFill>
                  <a:srgbClr val="FF0000"/>
                </a:solidFill>
              </a:rPr>
              <a:t>		</a:t>
            </a:r>
          </a:p>
        </p:txBody>
      </p:sp>
      <p:sp>
        <p:nvSpPr>
          <p:cNvPr id="3075" name="Text Box 71"/>
          <p:cNvSpPr txBox="1">
            <a:spLocks noChangeArrowheads="1"/>
          </p:cNvSpPr>
          <p:nvPr/>
        </p:nvSpPr>
        <p:spPr bwMode="auto">
          <a:xfrm>
            <a:off x="593725" y="2971800"/>
            <a:ext cx="3230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1.</a:t>
            </a:r>
            <a:r>
              <a:rPr lang="en-US" altLang="en-US" b="0" dirty="0"/>
              <a:t> across the </a:t>
            </a:r>
            <a:r>
              <a:rPr lang="en-US" altLang="en-US" b="0" i="1" dirty="0"/>
              <a:t>x</a:t>
            </a:r>
            <a:r>
              <a:rPr lang="en-US" altLang="en-US" b="0" dirty="0"/>
              <a:t>-axis</a:t>
            </a:r>
            <a:endParaRPr lang="en-US" altLang="en-US" dirty="0"/>
          </a:p>
        </p:txBody>
      </p:sp>
      <p:sp>
        <p:nvSpPr>
          <p:cNvPr id="7240" name="Text Box 72"/>
          <p:cNvSpPr txBox="1">
            <a:spLocks noChangeArrowheads="1"/>
          </p:cNvSpPr>
          <p:nvPr/>
        </p:nvSpPr>
        <p:spPr bwMode="auto">
          <a:xfrm>
            <a:off x="3352800" y="3352800"/>
            <a:ext cx="4729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(3, –4), </a:t>
            </a:r>
            <a:r>
              <a:rPr lang="en-US" altLang="en-US" b="0" i="1">
                <a:solidFill>
                  <a:srgbClr val="FF0000"/>
                </a:solidFill>
              </a:rPr>
              <a:t>B</a:t>
            </a:r>
            <a:r>
              <a:rPr lang="en-US" altLang="en-US" b="0">
                <a:solidFill>
                  <a:srgbClr val="FF0000"/>
                </a:solidFill>
              </a:rPr>
              <a:t>’(–1, –4), </a:t>
            </a:r>
            <a:r>
              <a:rPr lang="en-US" altLang="en-US" b="0" i="1">
                <a:solidFill>
                  <a:srgbClr val="FF0000"/>
                </a:solidFill>
              </a:rPr>
              <a:t>C’</a:t>
            </a:r>
            <a:r>
              <a:rPr lang="en-US" altLang="en-US" b="0">
                <a:solidFill>
                  <a:srgbClr val="FF0000"/>
                </a:solidFill>
              </a:rPr>
              <a:t>(5, 2)</a:t>
            </a:r>
            <a:endParaRPr lang="en-US" altLang="en-US" b="0" i="1">
              <a:solidFill>
                <a:srgbClr val="FF0000"/>
              </a:solidFill>
            </a:endParaRPr>
          </a:p>
        </p:txBody>
      </p:sp>
      <p:sp>
        <p:nvSpPr>
          <p:cNvPr id="3077" name="Text Box 75"/>
          <p:cNvSpPr txBox="1">
            <a:spLocks noChangeArrowheads="1"/>
          </p:cNvSpPr>
          <p:nvPr/>
        </p:nvSpPr>
        <p:spPr bwMode="auto">
          <a:xfrm>
            <a:off x="609600" y="3886200"/>
            <a:ext cx="3228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2.</a:t>
            </a:r>
            <a:r>
              <a:rPr lang="en-US" altLang="en-US" b="0"/>
              <a:t> across the </a:t>
            </a:r>
            <a:r>
              <a:rPr lang="en-US" altLang="en-US" b="0" i="1"/>
              <a:t>y</a:t>
            </a:r>
            <a:r>
              <a:rPr lang="en-US" altLang="en-US" b="0"/>
              <a:t>-axis</a:t>
            </a:r>
            <a:endParaRPr lang="en-US" altLang="en-US"/>
          </a:p>
        </p:txBody>
      </p:sp>
      <p:sp>
        <p:nvSpPr>
          <p:cNvPr id="7244" name="Text Box 76"/>
          <p:cNvSpPr txBox="1">
            <a:spLocks noChangeArrowheads="1"/>
          </p:cNvSpPr>
          <p:nvPr/>
        </p:nvSpPr>
        <p:spPr bwMode="auto">
          <a:xfrm>
            <a:off x="3352800" y="4267200"/>
            <a:ext cx="4729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(–3, 4), </a:t>
            </a:r>
            <a:r>
              <a:rPr lang="en-US" altLang="en-US" b="0" i="1">
                <a:solidFill>
                  <a:srgbClr val="FF0000"/>
                </a:solidFill>
              </a:rPr>
              <a:t>B</a:t>
            </a:r>
            <a:r>
              <a:rPr lang="en-US" altLang="en-US" b="0">
                <a:solidFill>
                  <a:srgbClr val="FF0000"/>
                </a:solidFill>
              </a:rPr>
              <a:t>’(1, 4), </a:t>
            </a:r>
            <a:r>
              <a:rPr lang="en-US" altLang="en-US" b="0" i="1">
                <a:solidFill>
                  <a:srgbClr val="FF0000"/>
                </a:solidFill>
              </a:rPr>
              <a:t>C’</a:t>
            </a:r>
            <a:r>
              <a:rPr lang="en-US" altLang="en-US" b="0">
                <a:solidFill>
                  <a:srgbClr val="FF0000"/>
                </a:solidFill>
              </a:rPr>
              <a:t>(–5, –2)</a:t>
            </a:r>
            <a:endParaRPr lang="en-US" altLang="en-US" b="0" i="1">
              <a:solidFill>
                <a:srgbClr val="FF0000"/>
              </a:solidFill>
            </a:endParaRPr>
          </a:p>
        </p:txBody>
      </p:sp>
      <p:sp>
        <p:nvSpPr>
          <p:cNvPr id="3079" name="Text Box 77"/>
          <p:cNvSpPr txBox="1">
            <a:spLocks noChangeArrowheads="1"/>
          </p:cNvSpPr>
          <p:nvPr/>
        </p:nvSpPr>
        <p:spPr bwMode="auto">
          <a:xfrm>
            <a:off x="609600" y="4876800"/>
            <a:ext cx="3781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3.</a:t>
            </a:r>
            <a:r>
              <a:rPr lang="en-US" altLang="en-US" b="0" dirty="0"/>
              <a:t> across the line </a:t>
            </a:r>
            <a:r>
              <a:rPr lang="en-US" altLang="en-US" b="0" i="1" dirty="0"/>
              <a:t>y</a:t>
            </a:r>
            <a:r>
              <a:rPr lang="en-US" altLang="en-US" b="0" dirty="0"/>
              <a:t> = </a:t>
            </a:r>
            <a:r>
              <a:rPr lang="en-US" altLang="en-US" b="0" i="1" dirty="0"/>
              <a:t>x</a:t>
            </a:r>
            <a:endParaRPr lang="en-US" altLang="en-US" dirty="0"/>
          </a:p>
        </p:txBody>
      </p:sp>
      <p:sp>
        <p:nvSpPr>
          <p:cNvPr id="7246" name="Text Box 78"/>
          <p:cNvSpPr txBox="1">
            <a:spLocks noChangeArrowheads="1"/>
          </p:cNvSpPr>
          <p:nvPr/>
        </p:nvSpPr>
        <p:spPr bwMode="auto">
          <a:xfrm>
            <a:off x="3429000" y="5338763"/>
            <a:ext cx="4535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A’</a:t>
            </a:r>
            <a:r>
              <a:rPr lang="en-US" altLang="en-US" b="0">
                <a:solidFill>
                  <a:srgbClr val="FF0000"/>
                </a:solidFill>
              </a:rPr>
              <a:t>(4, 3), </a:t>
            </a:r>
            <a:r>
              <a:rPr lang="en-US" altLang="en-US" b="0" i="1">
                <a:solidFill>
                  <a:srgbClr val="FF0000"/>
                </a:solidFill>
              </a:rPr>
              <a:t>B</a:t>
            </a:r>
            <a:r>
              <a:rPr lang="en-US" altLang="en-US" b="0">
                <a:solidFill>
                  <a:srgbClr val="FF0000"/>
                </a:solidFill>
              </a:rPr>
              <a:t>’(4, –1), </a:t>
            </a:r>
            <a:r>
              <a:rPr lang="en-US" altLang="en-US" b="0" i="1">
                <a:solidFill>
                  <a:srgbClr val="FF0000"/>
                </a:solidFill>
              </a:rPr>
              <a:t>C’</a:t>
            </a:r>
            <a:r>
              <a:rPr lang="en-US" altLang="en-US" b="0">
                <a:solidFill>
                  <a:srgbClr val="FF0000"/>
                </a:solidFill>
              </a:rPr>
              <a:t>(–2, 5)</a:t>
            </a:r>
            <a:endParaRPr lang="en-US" altLang="en-US" b="0"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40"/>
                                        </p:tgtEl>
                                        <p:attrNameLst>
                                          <p:attrName>style.visibility</p:attrName>
                                        </p:attrNameLst>
                                      </p:cBhvr>
                                      <p:to>
                                        <p:strVal val="visible"/>
                                      </p:to>
                                    </p:set>
                                    <p:animEffect transition="in" filter="dissolve">
                                      <p:cBhvr>
                                        <p:cTn id="7" dur="500"/>
                                        <p:tgtEl>
                                          <p:spTgt spid="72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44"/>
                                        </p:tgtEl>
                                        <p:attrNameLst>
                                          <p:attrName>style.visibility</p:attrName>
                                        </p:attrNameLst>
                                      </p:cBhvr>
                                      <p:to>
                                        <p:strVal val="visible"/>
                                      </p:to>
                                    </p:set>
                                    <p:animEffect transition="in" filter="dissolve">
                                      <p:cBhvr>
                                        <p:cTn id="12" dur="500"/>
                                        <p:tgtEl>
                                          <p:spTgt spid="72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46"/>
                                        </p:tgtEl>
                                        <p:attrNameLst>
                                          <p:attrName>style.visibility</p:attrName>
                                        </p:attrNameLst>
                                      </p:cBhvr>
                                      <p:to>
                                        <p:strVal val="visible"/>
                                      </p:to>
                                    </p:set>
                                    <p:animEffect transition="in" filter="dissolve">
                                      <p:cBhvr>
                                        <p:cTn id="17" dur="500"/>
                                        <p:tgtEl>
                                          <p:spTgt spid="7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40" grpId="0"/>
      <p:bldP spid="7244" grpId="0"/>
      <p:bldP spid="724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006699"/>
                </a:solidFill>
                <a:latin typeface="Arial Black" pitchFamily="34" charset="0"/>
              </a:rPr>
              <a:t>Lesson Quiz: Part I</a:t>
            </a:r>
          </a:p>
        </p:txBody>
      </p:sp>
      <p:sp>
        <p:nvSpPr>
          <p:cNvPr id="20483" name="Text Box 6"/>
          <p:cNvSpPr txBox="1">
            <a:spLocks noChangeArrowheads="1"/>
          </p:cNvSpPr>
          <p:nvPr/>
        </p:nvSpPr>
        <p:spPr bwMode="auto">
          <a:xfrm>
            <a:off x="304800" y="14478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1. </a:t>
            </a:r>
            <a:r>
              <a:rPr lang="en-US" altLang="en-US" b="0"/>
              <a:t>Tell whether the transformation appears to be a translation.</a:t>
            </a:r>
            <a:endParaRPr lang="en-US" altLang="en-US"/>
          </a:p>
        </p:txBody>
      </p:sp>
      <p:pic>
        <p:nvPicPr>
          <p:cNvPr id="20484"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438400"/>
            <a:ext cx="31718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7785" name="Text Box 25"/>
          <p:cNvSpPr txBox="1">
            <a:spLocks noChangeArrowheads="1"/>
          </p:cNvSpPr>
          <p:nvPr/>
        </p:nvSpPr>
        <p:spPr bwMode="auto">
          <a:xfrm>
            <a:off x="4724400" y="2514600"/>
            <a:ext cx="704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rPr>
              <a:t>yes</a:t>
            </a:r>
          </a:p>
        </p:txBody>
      </p:sp>
      <p:grpSp>
        <p:nvGrpSpPr>
          <p:cNvPr id="20486" name="Group 31"/>
          <p:cNvGrpSpPr>
            <a:grpSpLocks/>
          </p:cNvGrpSpPr>
          <p:nvPr/>
        </p:nvGrpSpPr>
        <p:grpSpPr bwMode="auto">
          <a:xfrm>
            <a:off x="365125" y="3689350"/>
            <a:ext cx="8550275" cy="822325"/>
            <a:chOff x="230" y="2324"/>
            <a:chExt cx="5386" cy="518"/>
          </a:xfrm>
        </p:grpSpPr>
        <p:sp>
          <p:nvSpPr>
            <p:cNvPr id="20489" name="Text Box 20"/>
            <p:cNvSpPr txBox="1">
              <a:spLocks noChangeArrowheads="1"/>
            </p:cNvSpPr>
            <p:nvPr/>
          </p:nvSpPr>
          <p:spPr bwMode="auto">
            <a:xfrm>
              <a:off x="230" y="2324"/>
              <a:ext cx="538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2.</a:t>
              </a:r>
              <a:r>
                <a:rPr lang="en-US" altLang="en-US" b="0"/>
                <a:t> Copy the triangle and the translation vector. Draw the translation of the triangle along</a:t>
              </a:r>
              <a:endParaRPr lang="en-US" altLang="en-US"/>
            </a:p>
          </p:txBody>
        </p:sp>
        <p:pic>
          <p:nvPicPr>
            <p:cNvPr id="20490" name="Picture 2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9" y="2586"/>
              <a:ext cx="17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487"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2550" y="4724400"/>
            <a:ext cx="222885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790" name="Picture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62475" y="4572000"/>
            <a:ext cx="2295525"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85"/>
                                        </p:tgtEl>
                                        <p:attrNameLst>
                                          <p:attrName>style.visibility</p:attrName>
                                        </p:attrNameLst>
                                      </p:cBhvr>
                                      <p:to>
                                        <p:strVal val="visible"/>
                                      </p:to>
                                    </p:set>
                                    <p:animEffect transition="in" filter="dissolve">
                                      <p:cBhvr>
                                        <p:cTn id="7" dur="500"/>
                                        <p:tgtEl>
                                          <p:spTgt spid="1177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7790"/>
                                        </p:tgtEl>
                                        <p:attrNameLst>
                                          <p:attrName>style.visibility</p:attrName>
                                        </p:attrNameLst>
                                      </p:cBhvr>
                                      <p:to>
                                        <p:strVal val="visible"/>
                                      </p:to>
                                    </p:set>
                                    <p:animEffect transition="in" filter="dissolve">
                                      <p:cBhvr>
                                        <p:cTn id="12" dur="500"/>
                                        <p:tgtEl>
                                          <p:spTgt spid="1177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8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6"/>
          <p:cNvSpPr txBox="1">
            <a:spLocks noChangeArrowheads="1"/>
          </p:cNvSpPr>
          <p:nvPr/>
        </p:nvSpPr>
        <p:spPr bwMode="auto">
          <a:xfrm>
            <a:off x="304800" y="9906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1. </a:t>
            </a:r>
            <a:r>
              <a:rPr lang="en-US" altLang="en-US" b="0" dirty="0"/>
              <a:t>Tell whether the transformation appears to be a translation.</a:t>
            </a:r>
            <a:endParaRPr lang="en-US" altLang="en-US" dirty="0"/>
          </a:p>
        </p:txBody>
      </p:sp>
      <p:pic>
        <p:nvPicPr>
          <p:cNvPr id="20484"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336675"/>
            <a:ext cx="317182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Box 3"/>
          <p:cNvSpPr txBox="1">
            <a:spLocks noChangeArrowheads="1"/>
          </p:cNvSpPr>
          <p:nvPr/>
        </p:nvSpPr>
        <p:spPr bwMode="auto">
          <a:xfrm>
            <a:off x="269697" y="2149475"/>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dirty="0"/>
              <a:t>Translate the figure with the given vertices along the given vector.</a:t>
            </a:r>
          </a:p>
        </p:txBody>
      </p:sp>
      <p:sp>
        <p:nvSpPr>
          <p:cNvPr id="12" name="Text Box 44"/>
          <p:cNvSpPr txBox="1">
            <a:spLocks noChangeArrowheads="1"/>
          </p:cNvSpPr>
          <p:nvPr/>
        </p:nvSpPr>
        <p:spPr bwMode="auto">
          <a:xfrm>
            <a:off x="340760" y="2971800"/>
            <a:ext cx="7867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smtClean="0"/>
              <a:t>2.</a:t>
            </a:r>
            <a:r>
              <a:rPr lang="en-US" altLang="en-US" b="0" dirty="0" smtClean="0"/>
              <a:t> </a:t>
            </a:r>
            <a:r>
              <a:rPr lang="en-US" altLang="en-US" b="0" i="1" dirty="0"/>
              <a:t>S</a:t>
            </a:r>
            <a:r>
              <a:rPr lang="en-US" altLang="en-US" b="0" dirty="0"/>
              <a:t>(0, –7), </a:t>
            </a:r>
            <a:r>
              <a:rPr lang="en-US" altLang="en-US" b="0" i="1" dirty="0"/>
              <a:t>T</a:t>
            </a:r>
            <a:r>
              <a:rPr lang="en-US" altLang="en-US" b="0" dirty="0"/>
              <a:t>(–4, 4), </a:t>
            </a:r>
            <a:r>
              <a:rPr lang="en-US" altLang="en-US" b="0" i="1" dirty="0"/>
              <a:t>U</a:t>
            </a:r>
            <a:r>
              <a:rPr lang="en-US" altLang="en-US" b="0" dirty="0"/>
              <a:t>(–5, 2), </a:t>
            </a:r>
            <a:r>
              <a:rPr lang="en-US" altLang="en-US" b="0" i="1" dirty="0"/>
              <a:t>V</a:t>
            </a:r>
            <a:r>
              <a:rPr lang="en-US" altLang="en-US" b="0" dirty="0"/>
              <a:t>(8, 1); &lt;–4, 5&gt;</a:t>
            </a:r>
            <a:r>
              <a:rPr lang="en-US" altLang="en-US" b="0" i="1" dirty="0"/>
              <a:t> </a:t>
            </a:r>
            <a:endParaRPr lang="en-US" altLang="en-US" dirty="0"/>
          </a:p>
        </p:txBody>
      </p:sp>
      <p:sp>
        <p:nvSpPr>
          <p:cNvPr id="13" name="Text Box 42"/>
          <p:cNvSpPr txBox="1">
            <a:spLocks noChangeArrowheads="1"/>
          </p:cNvSpPr>
          <p:nvPr/>
        </p:nvSpPr>
        <p:spPr bwMode="auto">
          <a:xfrm>
            <a:off x="390044" y="4298950"/>
            <a:ext cx="568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3.</a:t>
            </a:r>
            <a:r>
              <a:rPr lang="en-US" altLang="en-US" dirty="0"/>
              <a:t> </a:t>
            </a:r>
            <a:r>
              <a:rPr lang="en-US" altLang="en-US" i="1" dirty="0"/>
              <a:t>A</a:t>
            </a:r>
            <a:r>
              <a:rPr lang="en-US" altLang="en-US" dirty="0"/>
              <a:t>(2, 3), </a:t>
            </a:r>
            <a:r>
              <a:rPr lang="en-US" altLang="en-US" i="1" dirty="0"/>
              <a:t>B</a:t>
            </a:r>
            <a:r>
              <a:rPr lang="en-US" altLang="en-US" dirty="0"/>
              <a:t>(–1, 5), </a:t>
            </a:r>
            <a:r>
              <a:rPr lang="en-US" altLang="en-US" i="1" dirty="0"/>
              <a:t>C</a:t>
            </a:r>
            <a:r>
              <a:rPr lang="en-US" altLang="en-US" dirty="0"/>
              <a:t>(4,–1); </a:t>
            </a:r>
            <a:r>
              <a:rPr lang="en-US" altLang="en-US" i="1" dirty="0"/>
              <a:t>y = x</a:t>
            </a:r>
            <a:endParaRPr lang="en-US" altLang="en-US" b="1" dirty="0"/>
          </a:p>
        </p:txBody>
      </p:sp>
      <p:sp>
        <p:nvSpPr>
          <p:cNvPr id="14" name="Text Box 44"/>
          <p:cNvSpPr txBox="1">
            <a:spLocks noChangeArrowheads="1"/>
          </p:cNvSpPr>
          <p:nvPr/>
        </p:nvSpPr>
        <p:spPr bwMode="auto">
          <a:xfrm>
            <a:off x="405919" y="5181600"/>
            <a:ext cx="6297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4.</a:t>
            </a:r>
            <a:r>
              <a:rPr lang="en-US" altLang="en-US" dirty="0"/>
              <a:t> </a:t>
            </a:r>
            <a:r>
              <a:rPr lang="en-US" altLang="en-US" i="1" dirty="0"/>
              <a:t>U</a:t>
            </a:r>
            <a:r>
              <a:rPr lang="en-US" altLang="en-US" dirty="0"/>
              <a:t>(–8, 2), </a:t>
            </a:r>
            <a:r>
              <a:rPr lang="en-US" altLang="en-US" i="1" dirty="0"/>
              <a:t>V</a:t>
            </a:r>
            <a:r>
              <a:rPr lang="en-US" altLang="en-US" dirty="0"/>
              <a:t>(–3, –1), </a:t>
            </a:r>
            <a:r>
              <a:rPr lang="en-US" altLang="en-US" i="1" dirty="0"/>
              <a:t>W</a:t>
            </a:r>
            <a:r>
              <a:rPr lang="en-US" altLang="en-US" dirty="0"/>
              <a:t>(3, 3); </a:t>
            </a:r>
            <a:r>
              <a:rPr lang="en-US" altLang="en-US" i="1" dirty="0"/>
              <a:t>y</a:t>
            </a:r>
            <a:r>
              <a:rPr lang="en-US" altLang="en-US" dirty="0"/>
              <a:t>-axis </a:t>
            </a:r>
            <a:endParaRPr lang="en-US" altLang="en-US" b="1" dirty="0"/>
          </a:p>
        </p:txBody>
      </p:sp>
      <p:sp>
        <p:nvSpPr>
          <p:cNvPr id="15" name="Text Box 49"/>
          <p:cNvSpPr txBox="1">
            <a:spLocks noChangeArrowheads="1"/>
          </p:cNvSpPr>
          <p:nvPr/>
        </p:nvSpPr>
        <p:spPr bwMode="auto">
          <a:xfrm>
            <a:off x="377344" y="5943600"/>
            <a:ext cx="63611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5.</a:t>
            </a:r>
            <a:r>
              <a:rPr lang="en-US" altLang="en-US"/>
              <a:t> </a:t>
            </a:r>
            <a:r>
              <a:rPr lang="en-US" altLang="en-US" i="1"/>
              <a:t>E</a:t>
            </a:r>
            <a:r>
              <a:rPr lang="en-US" altLang="en-US"/>
              <a:t>(–3, –2), </a:t>
            </a:r>
            <a:r>
              <a:rPr lang="en-US" altLang="en-US" i="1"/>
              <a:t>F</a:t>
            </a:r>
            <a:r>
              <a:rPr lang="en-US" altLang="en-US"/>
              <a:t>(6, –4), </a:t>
            </a:r>
            <a:r>
              <a:rPr lang="en-US" altLang="en-US" i="1"/>
              <a:t>G</a:t>
            </a:r>
            <a:r>
              <a:rPr lang="en-US" altLang="en-US"/>
              <a:t>(–2, 1); </a:t>
            </a:r>
            <a:r>
              <a:rPr lang="en-US" altLang="en-US" i="1"/>
              <a:t>x</a:t>
            </a:r>
            <a:r>
              <a:rPr lang="en-US" altLang="en-US"/>
              <a:t>-axis </a:t>
            </a:r>
            <a:endParaRPr lang="en-US" altLang="en-US" b="1"/>
          </a:p>
        </p:txBody>
      </p:sp>
      <p:sp>
        <p:nvSpPr>
          <p:cNvPr id="2" name="Rectangle 1"/>
          <p:cNvSpPr/>
          <p:nvPr/>
        </p:nvSpPr>
        <p:spPr>
          <a:xfrm>
            <a:off x="6570604" y="605135"/>
            <a:ext cx="2544286" cy="461665"/>
          </a:xfrm>
          <a:prstGeom prst="rect">
            <a:avLst/>
          </a:prstGeom>
        </p:spPr>
        <p:txBody>
          <a:bodyPr wrap="none">
            <a:spAutoFit/>
          </a:bodyPr>
          <a:lstStyle/>
          <a:p>
            <a:r>
              <a:rPr lang="en-US" altLang="en-US" i="1" dirty="0" smtClean="0"/>
              <a:t>Exit Ticket 19</a:t>
            </a:r>
            <a:endParaRPr lang="en-US" dirty="0"/>
          </a:p>
        </p:txBody>
      </p:sp>
      <p:sp>
        <p:nvSpPr>
          <p:cNvPr id="17" name="Rectangle 16"/>
          <p:cNvSpPr/>
          <p:nvPr/>
        </p:nvSpPr>
        <p:spPr>
          <a:xfrm>
            <a:off x="4016900" y="39469"/>
            <a:ext cx="2680029" cy="646331"/>
          </a:xfrm>
          <a:prstGeom prst="rect">
            <a:avLst/>
          </a:prstGeom>
        </p:spPr>
        <p:txBody>
          <a:bodyPr wrap="none">
            <a:spAutoFit/>
          </a:bodyPr>
          <a:lstStyle/>
          <a:p>
            <a:r>
              <a:rPr lang="en-US" altLang="en-US" dirty="0" smtClean="0">
                <a:solidFill>
                  <a:schemeClr val="bg1"/>
                </a:solidFill>
              </a:rPr>
              <a:t>&amp; </a:t>
            </a:r>
            <a:r>
              <a:rPr lang="en-US" altLang="en-US" sz="3600" dirty="0" smtClean="0">
                <a:solidFill>
                  <a:schemeClr val="bg1"/>
                </a:solidFill>
                <a:latin typeface="Calibri" panose="020F0502020204030204" pitchFamily="34" charset="0"/>
                <a:cs typeface="Calibri" panose="020F0502020204030204" pitchFamily="34" charset="0"/>
              </a:rPr>
              <a:t>Reflections</a:t>
            </a:r>
            <a:endParaRPr lang="en-US" dirty="0">
              <a:solidFill>
                <a:schemeClr val="bg1"/>
              </a:solidFill>
              <a:latin typeface="Calibri" panose="020F0502020204030204" pitchFamily="34" charset="0"/>
              <a:cs typeface="Calibri" panose="020F0502020204030204" pitchFamily="34" charset="0"/>
            </a:endParaRPr>
          </a:p>
        </p:txBody>
      </p:sp>
      <p:sp>
        <p:nvSpPr>
          <p:cNvPr id="16" name="Text Box 3"/>
          <p:cNvSpPr txBox="1">
            <a:spLocks noChangeArrowheads="1"/>
          </p:cNvSpPr>
          <p:nvPr/>
        </p:nvSpPr>
        <p:spPr bwMode="auto">
          <a:xfrm>
            <a:off x="279115" y="3475769"/>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dirty="0"/>
              <a:t>Reflect the figure with the given vertices across the given line.</a:t>
            </a:r>
          </a:p>
        </p:txBody>
      </p:sp>
    </p:spTree>
    <p:extLst>
      <p:ext uri="{BB962C8B-B14F-4D97-AF65-F5344CB8AC3E}">
        <p14:creationId xmlns:p14="http://schemas.microsoft.com/office/powerpoint/2010/main" val="36528267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006699"/>
                </a:solidFill>
                <a:latin typeface="Arial Black" pitchFamily="34" charset="0"/>
              </a:rPr>
              <a:t>Lesson Quiz: Part II</a:t>
            </a:r>
          </a:p>
        </p:txBody>
      </p:sp>
      <p:sp>
        <p:nvSpPr>
          <p:cNvPr id="21507" name="Text Box 3"/>
          <p:cNvSpPr txBox="1">
            <a:spLocks noChangeArrowheads="1"/>
          </p:cNvSpPr>
          <p:nvPr/>
        </p:nvSpPr>
        <p:spPr bwMode="auto">
          <a:xfrm>
            <a:off x="457200" y="1768475"/>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spcBef>
                <a:spcPct val="50000"/>
              </a:spcBef>
            </a:pPr>
            <a:r>
              <a:rPr lang="en-US" altLang="en-US" dirty="0"/>
              <a:t>Translate the figure with the given vertices along the given vector.</a:t>
            </a:r>
          </a:p>
        </p:txBody>
      </p:sp>
      <p:sp>
        <p:nvSpPr>
          <p:cNvPr id="21508" name="Text Box 42"/>
          <p:cNvSpPr txBox="1">
            <a:spLocks noChangeArrowheads="1"/>
          </p:cNvSpPr>
          <p:nvPr/>
        </p:nvSpPr>
        <p:spPr bwMode="auto">
          <a:xfrm>
            <a:off x="457200" y="2667000"/>
            <a:ext cx="6122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3.</a:t>
            </a:r>
            <a:r>
              <a:rPr lang="en-US" altLang="en-US" b="0"/>
              <a:t> </a:t>
            </a:r>
            <a:r>
              <a:rPr lang="en-US" altLang="en-US" b="0" i="1"/>
              <a:t>G</a:t>
            </a:r>
            <a:r>
              <a:rPr lang="en-US" altLang="en-US" b="0"/>
              <a:t>(8, 2), </a:t>
            </a:r>
            <a:r>
              <a:rPr lang="en-US" altLang="en-US" b="0" i="1"/>
              <a:t>H</a:t>
            </a:r>
            <a:r>
              <a:rPr lang="en-US" altLang="en-US" b="0"/>
              <a:t>(–4, 5), </a:t>
            </a:r>
            <a:r>
              <a:rPr lang="en-US" altLang="en-US" b="0" i="1"/>
              <a:t>I</a:t>
            </a:r>
            <a:r>
              <a:rPr lang="en-US" altLang="en-US" b="0"/>
              <a:t>(3,–1); &lt;–2, 0&gt;</a:t>
            </a:r>
            <a:endParaRPr lang="en-US" altLang="en-US"/>
          </a:p>
        </p:txBody>
      </p:sp>
      <p:sp>
        <p:nvSpPr>
          <p:cNvPr id="17451" name="Rectangle 43"/>
          <p:cNvSpPr>
            <a:spLocks noChangeArrowheads="1"/>
          </p:cNvSpPr>
          <p:nvPr/>
        </p:nvSpPr>
        <p:spPr bwMode="auto">
          <a:xfrm>
            <a:off x="914400" y="3200400"/>
            <a:ext cx="4498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G’</a:t>
            </a:r>
            <a:r>
              <a:rPr lang="en-US" altLang="en-US" b="0">
                <a:solidFill>
                  <a:srgbClr val="FF0000"/>
                </a:solidFill>
              </a:rPr>
              <a:t>(6, 2), </a:t>
            </a:r>
            <a:r>
              <a:rPr lang="en-US" altLang="en-US" b="0" i="1">
                <a:solidFill>
                  <a:srgbClr val="FF0000"/>
                </a:solidFill>
              </a:rPr>
              <a:t>H’</a:t>
            </a:r>
            <a:r>
              <a:rPr lang="en-US" altLang="en-US" b="0">
                <a:solidFill>
                  <a:srgbClr val="FF0000"/>
                </a:solidFill>
              </a:rPr>
              <a:t>(–6, 5), </a:t>
            </a:r>
            <a:r>
              <a:rPr lang="en-US" altLang="en-US" b="0" i="1">
                <a:solidFill>
                  <a:srgbClr val="FF0000"/>
                </a:solidFill>
              </a:rPr>
              <a:t>I’</a:t>
            </a:r>
            <a:r>
              <a:rPr lang="en-US" altLang="en-US" b="0">
                <a:solidFill>
                  <a:srgbClr val="FF0000"/>
                </a:solidFill>
              </a:rPr>
              <a:t>(1, –1)</a:t>
            </a:r>
          </a:p>
        </p:txBody>
      </p:sp>
      <p:sp>
        <p:nvSpPr>
          <p:cNvPr id="21510" name="Text Box 44"/>
          <p:cNvSpPr txBox="1">
            <a:spLocks noChangeArrowheads="1"/>
          </p:cNvSpPr>
          <p:nvPr/>
        </p:nvSpPr>
        <p:spPr bwMode="auto">
          <a:xfrm>
            <a:off x="457200" y="3810000"/>
            <a:ext cx="7867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dirty="0"/>
              <a:t>4.</a:t>
            </a:r>
            <a:r>
              <a:rPr lang="en-US" altLang="en-US" b="0" dirty="0"/>
              <a:t> </a:t>
            </a:r>
            <a:r>
              <a:rPr lang="en-US" altLang="en-US" b="0" i="1" dirty="0"/>
              <a:t>S</a:t>
            </a:r>
            <a:r>
              <a:rPr lang="en-US" altLang="en-US" b="0" dirty="0"/>
              <a:t>(0, –7), </a:t>
            </a:r>
            <a:r>
              <a:rPr lang="en-US" altLang="en-US" b="0" i="1" dirty="0"/>
              <a:t>T</a:t>
            </a:r>
            <a:r>
              <a:rPr lang="en-US" altLang="en-US" b="0" dirty="0"/>
              <a:t>(–4, 4), </a:t>
            </a:r>
            <a:r>
              <a:rPr lang="en-US" altLang="en-US" b="0" i="1" dirty="0"/>
              <a:t>U</a:t>
            </a:r>
            <a:r>
              <a:rPr lang="en-US" altLang="en-US" b="0" dirty="0"/>
              <a:t>(–5, 2), </a:t>
            </a:r>
            <a:r>
              <a:rPr lang="en-US" altLang="en-US" b="0" i="1" dirty="0"/>
              <a:t>V</a:t>
            </a:r>
            <a:r>
              <a:rPr lang="en-US" altLang="en-US" b="0" dirty="0"/>
              <a:t>(8, 1); &lt;–4, 5&gt;</a:t>
            </a:r>
            <a:r>
              <a:rPr lang="en-US" altLang="en-US" b="0" i="1" dirty="0"/>
              <a:t> </a:t>
            </a:r>
            <a:endParaRPr lang="en-US" altLang="en-US" dirty="0"/>
          </a:p>
        </p:txBody>
      </p:sp>
      <p:sp>
        <p:nvSpPr>
          <p:cNvPr id="17454" name="Rectangle 46"/>
          <p:cNvSpPr>
            <a:spLocks noChangeArrowheads="1"/>
          </p:cNvSpPr>
          <p:nvPr/>
        </p:nvSpPr>
        <p:spPr bwMode="auto">
          <a:xfrm>
            <a:off x="838200" y="4343400"/>
            <a:ext cx="6303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i="1">
                <a:solidFill>
                  <a:srgbClr val="FF0000"/>
                </a:solidFill>
              </a:rPr>
              <a:t>S’</a:t>
            </a:r>
            <a:r>
              <a:rPr lang="en-US" altLang="en-US" b="0">
                <a:solidFill>
                  <a:srgbClr val="FF0000"/>
                </a:solidFill>
              </a:rPr>
              <a:t>(–4, –2), </a:t>
            </a:r>
            <a:r>
              <a:rPr lang="en-US" altLang="en-US" b="0" i="1">
                <a:solidFill>
                  <a:srgbClr val="FF0000"/>
                </a:solidFill>
              </a:rPr>
              <a:t>T’</a:t>
            </a:r>
            <a:r>
              <a:rPr lang="en-US" altLang="en-US" b="0">
                <a:solidFill>
                  <a:srgbClr val="FF0000"/>
                </a:solidFill>
              </a:rPr>
              <a:t>(–8, 9), </a:t>
            </a:r>
            <a:r>
              <a:rPr lang="en-US" altLang="en-US" b="0" i="1">
                <a:solidFill>
                  <a:srgbClr val="FF0000"/>
                </a:solidFill>
              </a:rPr>
              <a:t>U’</a:t>
            </a:r>
            <a:r>
              <a:rPr lang="en-US" altLang="en-US" b="0">
                <a:solidFill>
                  <a:srgbClr val="FF0000"/>
                </a:solidFill>
              </a:rPr>
              <a:t>(–9, 7), </a:t>
            </a:r>
            <a:r>
              <a:rPr lang="en-US" altLang="en-US" b="0" i="1">
                <a:solidFill>
                  <a:srgbClr val="FF0000"/>
                </a:solidFill>
              </a:rPr>
              <a:t>V’</a:t>
            </a:r>
            <a:r>
              <a:rPr lang="en-US" altLang="en-US" b="0">
                <a:solidFill>
                  <a:srgbClr val="FF0000"/>
                </a:solidFill>
              </a:rPr>
              <a:t>(4, 6)</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51"/>
                                        </p:tgtEl>
                                        <p:attrNameLst>
                                          <p:attrName>style.visibility</p:attrName>
                                        </p:attrNameLst>
                                      </p:cBhvr>
                                      <p:to>
                                        <p:strVal val="visible"/>
                                      </p:to>
                                    </p:set>
                                    <p:animEffect transition="in" filter="dissolve">
                                      <p:cBhvr>
                                        <p:cTn id="7" dur="500"/>
                                        <p:tgtEl>
                                          <p:spTgt spid="174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54"/>
                                        </p:tgtEl>
                                        <p:attrNameLst>
                                          <p:attrName>style.visibility</p:attrName>
                                        </p:attrNameLst>
                                      </p:cBhvr>
                                      <p:to>
                                        <p:strVal val="visible"/>
                                      </p:to>
                                    </p:set>
                                    <p:animEffect transition="in" filter="dissolve">
                                      <p:cBhvr>
                                        <p:cTn id="12" dur="500"/>
                                        <p:tgtEl>
                                          <p:spTgt spid="174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1" grpId="0"/>
      <p:bldP spid="1745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dirty="0">
                <a:solidFill>
                  <a:srgbClr val="006699"/>
                </a:solidFill>
                <a:latin typeface="Arial Black" pitchFamily="34" charset="0"/>
              </a:rPr>
              <a:t>Lesson Quiz: Part II</a:t>
            </a:r>
          </a:p>
        </p:txBody>
      </p:sp>
      <p:sp>
        <p:nvSpPr>
          <p:cNvPr id="26627" name="Text Box 3"/>
          <p:cNvSpPr txBox="1">
            <a:spLocks noChangeArrowheads="1"/>
          </p:cNvSpPr>
          <p:nvPr/>
        </p:nvSpPr>
        <p:spPr bwMode="auto">
          <a:xfrm>
            <a:off x="457200" y="1447800"/>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dirty="0"/>
              <a:t>Reflect the figure with the given vertices across the given line.</a:t>
            </a:r>
          </a:p>
        </p:txBody>
      </p:sp>
      <p:sp>
        <p:nvSpPr>
          <p:cNvPr id="26628" name="Text Box 42"/>
          <p:cNvSpPr txBox="1">
            <a:spLocks noChangeArrowheads="1"/>
          </p:cNvSpPr>
          <p:nvPr/>
        </p:nvSpPr>
        <p:spPr bwMode="auto">
          <a:xfrm>
            <a:off x="509588" y="2438400"/>
            <a:ext cx="568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3.</a:t>
            </a:r>
            <a:r>
              <a:rPr lang="en-US" altLang="en-US" dirty="0"/>
              <a:t> </a:t>
            </a:r>
            <a:r>
              <a:rPr lang="en-US" altLang="en-US" i="1" dirty="0"/>
              <a:t>A</a:t>
            </a:r>
            <a:r>
              <a:rPr lang="en-US" altLang="en-US" dirty="0"/>
              <a:t>(2, 3), </a:t>
            </a:r>
            <a:r>
              <a:rPr lang="en-US" altLang="en-US" i="1" dirty="0"/>
              <a:t>B</a:t>
            </a:r>
            <a:r>
              <a:rPr lang="en-US" altLang="en-US" dirty="0"/>
              <a:t>(–1, 5), </a:t>
            </a:r>
            <a:r>
              <a:rPr lang="en-US" altLang="en-US" i="1" dirty="0"/>
              <a:t>C</a:t>
            </a:r>
            <a:r>
              <a:rPr lang="en-US" altLang="en-US" dirty="0"/>
              <a:t>(4,–1); </a:t>
            </a:r>
            <a:r>
              <a:rPr lang="en-US" altLang="en-US" i="1" dirty="0"/>
              <a:t>y = x</a:t>
            </a:r>
            <a:endParaRPr lang="en-US" altLang="en-US" b="1" dirty="0"/>
          </a:p>
        </p:txBody>
      </p:sp>
      <p:sp>
        <p:nvSpPr>
          <p:cNvPr id="17451" name="Rectangle 43"/>
          <p:cNvSpPr>
            <a:spLocks noChangeArrowheads="1"/>
          </p:cNvSpPr>
          <p:nvPr/>
        </p:nvSpPr>
        <p:spPr bwMode="auto">
          <a:xfrm>
            <a:off x="914400" y="2895600"/>
            <a:ext cx="442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A’</a:t>
            </a:r>
            <a:r>
              <a:rPr lang="en-US" altLang="en-US">
                <a:solidFill>
                  <a:srgbClr val="FF0000"/>
                </a:solidFill>
              </a:rPr>
              <a:t>(3, 2), </a:t>
            </a:r>
            <a:r>
              <a:rPr lang="en-US" altLang="en-US" i="1">
                <a:solidFill>
                  <a:srgbClr val="FF0000"/>
                </a:solidFill>
              </a:rPr>
              <a:t>B’</a:t>
            </a:r>
            <a:r>
              <a:rPr lang="en-US" altLang="en-US">
                <a:solidFill>
                  <a:srgbClr val="FF0000"/>
                </a:solidFill>
              </a:rPr>
              <a:t>(5,–1), </a:t>
            </a:r>
            <a:r>
              <a:rPr lang="en-US" altLang="en-US" i="1">
                <a:solidFill>
                  <a:srgbClr val="FF0000"/>
                </a:solidFill>
              </a:rPr>
              <a:t>C’</a:t>
            </a:r>
            <a:r>
              <a:rPr lang="en-US" altLang="en-US">
                <a:solidFill>
                  <a:srgbClr val="FF0000"/>
                </a:solidFill>
              </a:rPr>
              <a:t>(–1, 4)</a:t>
            </a:r>
          </a:p>
        </p:txBody>
      </p:sp>
      <p:sp>
        <p:nvSpPr>
          <p:cNvPr id="26630" name="Text Box 44"/>
          <p:cNvSpPr txBox="1">
            <a:spLocks noChangeArrowheads="1"/>
          </p:cNvSpPr>
          <p:nvPr/>
        </p:nvSpPr>
        <p:spPr bwMode="auto">
          <a:xfrm>
            <a:off x="525463" y="3746500"/>
            <a:ext cx="6297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4.</a:t>
            </a:r>
            <a:r>
              <a:rPr lang="en-US" altLang="en-US"/>
              <a:t> </a:t>
            </a:r>
            <a:r>
              <a:rPr lang="en-US" altLang="en-US" i="1"/>
              <a:t>U</a:t>
            </a:r>
            <a:r>
              <a:rPr lang="en-US" altLang="en-US"/>
              <a:t>(–8, 2), </a:t>
            </a:r>
            <a:r>
              <a:rPr lang="en-US" altLang="en-US" i="1"/>
              <a:t>V</a:t>
            </a:r>
            <a:r>
              <a:rPr lang="en-US" altLang="en-US"/>
              <a:t>(–3, –1), </a:t>
            </a:r>
            <a:r>
              <a:rPr lang="en-US" altLang="en-US" i="1"/>
              <a:t>W</a:t>
            </a:r>
            <a:r>
              <a:rPr lang="en-US" altLang="en-US"/>
              <a:t>(3, 3); </a:t>
            </a:r>
            <a:r>
              <a:rPr lang="en-US" altLang="en-US" i="1"/>
              <a:t>y</a:t>
            </a:r>
            <a:r>
              <a:rPr lang="en-US" altLang="en-US"/>
              <a:t>-axis </a:t>
            </a:r>
            <a:endParaRPr lang="en-US" altLang="en-US" b="1"/>
          </a:p>
        </p:txBody>
      </p:sp>
      <p:sp>
        <p:nvSpPr>
          <p:cNvPr id="17454" name="Rectangle 46"/>
          <p:cNvSpPr>
            <a:spLocks noChangeArrowheads="1"/>
          </p:cNvSpPr>
          <p:nvPr/>
        </p:nvSpPr>
        <p:spPr bwMode="auto">
          <a:xfrm>
            <a:off x="923925" y="4267200"/>
            <a:ext cx="4638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U’</a:t>
            </a:r>
            <a:r>
              <a:rPr lang="en-US" altLang="en-US">
                <a:solidFill>
                  <a:srgbClr val="FF0000"/>
                </a:solidFill>
              </a:rPr>
              <a:t>(8, 2), </a:t>
            </a:r>
            <a:r>
              <a:rPr lang="en-US" altLang="en-US" i="1">
                <a:solidFill>
                  <a:srgbClr val="FF0000"/>
                </a:solidFill>
              </a:rPr>
              <a:t>V’</a:t>
            </a:r>
            <a:r>
              <a:rPr lang="en-US" altLang="en-US">
                <a:solidFill>
                  <a:srgbClr val="FF0000"/>
                </a:solidFill>
              </a:rPr>
              <a:t>(3, –1), </a:t>
            </a:r>
            <a:r>
              <a:rPr lang="en-US" altLang="en-US" i="1">
                <a:solidFill>
                  <a:srgbClr val="FF0000"/>
                </a:solidFill>
              </a:rPr>
              <a:t>W’</a:t>
            </a:r>
            <a:r>
              <a:rPr lang="en-US" altLang="en-US">
                <a:solidFill>
                  <a:srgbClr val="FF0000"/>
                </a:solidFill>
              </a:rPr>
              <a:t>(–3, 3)</a:t>
            </a:r>
          </a:p>
        </p:txBody>
      </p:sp>
      <p:sp>
        <p:nvSpPr>
          <p:cNvPr id="26632" name="Text Box 49"/>
          <p:cNvSpPr txBox="1">
            <a:spLocks noChangeArrowheads="1"/>
          </p:cNvSpPr>
          <p:nvPr/>
        </p:nvSpPr>
        <p:spPr bwMode="auto">
          <a:xfrm>
            <a:off x="496888" y="5073650"/>
            <a:ext cx="63611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5.</a:t>
            </a:r>
            <a:r>
              <a:rPr lang="en-US" altLang="en-US"/>
              <a:t> </a:t>
            </a:r>
            <a:r>
              <a:rPr lang="en-US" altLang="en-US" i="1"/>
              <a:t>E</a:t>
            </a:r>
            <a:r>
              <a:rPr lang="en-US" altLang="en-US"/>
              <a:t>(–3, –2), </a:t>
            </a:r>
            <a:r>
              <a:rPr lang="en-US" altLang="en-US" i="1"/>
              <a:t>F</a:t>
            </a:r>
            <a:r>
              <a:rPr lang="en-US" altLang="en-US"/>
              <a:t>(6, –4), </a:t>
            </a:r>
            <a:r>
              <a:rPr lang="en-US" altLang="en-US" i="1"/>
              <a:t>G</a:t>
            </a:r>
            <a:r>
              <a:rPr lang="en-US" altLang="en-US"/>
              <a:t>(–2, 1); </a:t>
            </a:r>
            <a:r>
              <a:rPr lang="en-US" altLang="en-US" i="1"/>
              <a:t>x</a:t>
            </a:r>
            <a:r>
              <a:rPr lang="en-US" altLang="en-US"/>
              <a:t>-axis </a:t>
            </a:r>
            <a:endParaRPr lang="en-US" altLang="en-US" b="1"/>
          </a:p>
        </p:txBody>
      </p:sp>
      <p:sp>
        <p:nvSpPr>
          <p:cNvPr id="17458" name="Rectangle 50"/>
          <p:cNvSpPr>
            <a:spLocks noChangeArrowheads="1"/>
          </p:cNvSpPr>
          <p:nvPr/>
        </p:nvSpPr>
        <p:spPr bwMode="auto">
          <a:xfrm>
            <a:off x="914400" y="5562600"/>
            <a:ext cx="4702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E’</a:t>
            </a:r>
            <a:r>
              <a:rPr lang="en-US" altLang="en-US">
                <a:solidFill>
                  <a:srgbClr val="FF0000"/>
                </a:solidFill>
              </a:rPr>
              <a:t>(–3, 2), </a:t>
            </a:r>
            <a:r>
              <a:rPr lang="en-US" altLang="en-US" i="1">
                <a:solidFill>
                  <a:srgbClr val="FF0000"/>
                </a:solidFill>
              </a:rPr>
              <a:t>F’</a:t>
            </a:r>
            <a:r>
              <a:rPr lang="en-US" altLang="en-US">
                <a:solidFill>
                  <a:srgbClr val="FF0000"/>
                </a:solidFill>
              </a:rPr>
              <a:t>(6, 4), </a:t>
            </a:r>
            <a:r>
              <a:rPr lang="en-US" altLang="en-US" i="1">
                <a:solidFill>
                  <a:srgbClr val="FF0000"/>
                </a:solidFill>
              </a:rPr>
              <a:t>G’</a:t>
            </a:r>
            <a:r>
              <a:rPr lang="en-US" altLang="en-US">
                <a:solidFill>
                  <a:srgbClr val="FF0000"/>
                </a:solidFill>
              </a:rPr>
              <a:t>(–2, –1)</a:t>
            </a:r>
          </a:p>
        </p:txBody>
      </p:sp>
    </p:spTree>
    <p:extLst>
      <p:ext uri="{BB962C8B-B14F-4D97-AF65-F5344CB8AC3E}">
        <p14:creationId xmlns:p14="http://schemas.microsoft.com/office/powerpoint/2010/main" val="38795967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51"/>
                                        </p:tgtEl>
                                        <p:attrNameLst>
                                          <p:attrName>style.visibility</p:attrName>
                                        </p:attrNameLst>
                                      </p:cBhvr>
                                      <p:to>
                                        <p:strVal val="visible"/>
                                      </p:to>
                                    </p:set>
                                    <p:animEffect transition="in" filter="dissolve">
                                      <p:cBhvr>
                                        <p:cTn id="7" dur="500"/>
                                        <p:tgtEl>
                                          <p:spTgt spid="174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54"/>
                                        </p:tgtEl>
                                        <p:attrNameLst>
                                          <p:attrName>style.visibility</p:attrName>
                                        </p:attrNameLst>
                                      </p:cBhvr>
                                      <p:to>
                                        <p:strVal val="visible"/>
                                      </p:to>
                                    </p:set>
                                    <p:animEffect transition="in" filter="dissolve">
                                      <p:cBhvr>
                                        <p:cTn id="12" dur="500"/>
                                        <p:tgtEl>
                                          <p:spTgt spid="174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58"/>
                                        </p:tgtEl>
                                        <p:attrNameLst>
                                          <p:attrName>style.visibility</p:attrName>
                                        </p:attrNameLst>
                                      </p:cBhvr>
                                      <p:to>
                                        <p:strVal val="visible"/>
                                      </p:to>
                                    </p:set>
                                    <p:animEffect transition="in" filter="dissolve">
                                      <p:cBhvr>
                                        <p:cTn id="17" dur="500"/>
                                        <p:tgtEl>
                                          <p:spTgt spid="17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1" grpId="0"/>
      <p:bldP spid="17454" grpId="0"/>
      <p:bldP spid="1745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006699"/>
                </a:solidFill>
                <a:latin typeface="Arial Black" pitchFamily="34" charset="0"/>
              </a:rPr>
              <a:t>Lesson Quiz: Part III</a:t>
            </a:r>
          </a:p>
        </p:txBody>
      </p:sp>
      <p:sp>
        <p:nvSpPr>
          <p:cNvPr id="22531" name="Text Box 6"/>
          <p:cNvSpPr txBox="1">
            <a:spLocks noChangeArrowheads="1"/>
          </p:cNvSpPr>
          <p:nvPr/>
        </p:nvSpPr>
        <p:spPr bwMode="auto">
          <a:xfrm>
            <a:off x="685800" y="1676400"/>
            <a:ext cx="78644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3225" indent="-403225"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5. </a:t>
            </a:r>
            <a:r>
              <a:rPr lang="en-US" altLang="en-US" b="0"/>
              <a:t>A rook on a chessboard has coordinates (3, 4). The rook is moved up two spaces. Then it is moved three spaces to the left. What is the rook’s final position? What single vector moves the rook from its starting position to its final position?</a:t>
            </a:r>
          </a:p>
        </p:txBody>
      </p:sp>
      <p:sp>
        <p:nvSpPr>
          <p:cNvPr id="155655" name="Text Box 7"/>
          <p:cNvSpPr txBox="1">
            <a:spLocks noChangeArrowheads="1"/>
          </p:cNvSpPr>
          <p:nvPr/>
        </p:nvSpPr>
        <p:spPr bwMode="auto">
          <a:xfrm>
            <a:off x="1219200" y="4038600"/>
            <a:ext cx="2611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solidFill>
                  <a:srgbClr val="FF0000"/>
                </a:solidFill>
              </a:rPr>
              <a:t>(0, 6); &lt;–3, 2&gt;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5655"/>
                                        </p:tgtEl>
                                        <p:attrNameLst>
                                          <p:attrName>style.visibility</p:attrName>
                                        </p:attrNameLst>
                                      </p:cBhvr>
                                      <p:to>
                                        <p:strVal val="visible"/>
                                      </p:to>
                                    </p:set>
                                    <p:animEffect transition="in" filter="dissolve">
                                      <p:cBhvr>
                                        <p:cTn id="7" dur="500"/>
                                        <p:tgtEl>
                                          <p:spTgt spid="155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Pg. 462-463</a:t>
            </a:r>
          </a:p>
          <a:p>
            <a:pPr lvl="1"/>
            <a:r>
              <a:rPr lang="en-US" dirty="0" smtClean="0"/>
              <a:t>1-27 ODD</a:t>
            </a:r>
            <a:endParaRPr lang="en-US" dirty="0"/>
          </a:p>
          <a:p>
            <a:pPr marL="457200" lvl="1" indent="0">
              <a:buNone/>
            </a:pPr>
            <a:r>
              <a:rPr lang="en-US" dirty="0" smtClean="0"/>
              <a:t>On page 157 in Notebook</a:t>
            </a:r>
          </a:p>
        </p:txBody>
      </p:sp>
    </p:spTree>
    <p:extLst>
      <p:ext uri="{BB962C8B-B14F-4D97-AF65-F5344CB8AC3E}">
        <p14:creationId xmlns:p14="http://schemas.microsoft.com/office/powerpoint/2010/main" val="2143173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077200" cy="762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spcBef>
                <a:spcPct val="20000"/>
              </a:spcBef>
            </a:pPr>
            <a:r>
              <a:rPr lang="en-US" altLang="en-US" sz="3200" b="0"/>
              <a:t>Identify and draw translations.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sz="3600" b="0" i="1">
                <a:solidFill>
                  <a:srgbClr val="FF6600"/>
                </a:solidFill>
                <a:latin typeface="Arial Black" pitchFamily="34" charset="0"/>
              </a:rPr>
              <a:t>Objective</a:t>
            </a:r>
            <a:endParaRPr lang="en-US" altLang="en-US" sz="3600" b="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8"/>
          <p:cNvSpPr txBox="1">
            <a:spLocks noChangeArrowheads="1"/>
          </p:cNvSpPr>
          <p:nvPr/>
        </p:nvSpPr>
        <p:spPr bwMode="auto">
          <a:xfrm>
            <a:off x="609600" y="2197100"/>
            <a:ext cx="8245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A translation is a transformation where all the points of a figure are moved the same distance in the same direction. A translation is an isometry, so the image of a translated figure is congruent to the preimage.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1: Identifying Translations</a:t>
            </a:r>
          </a:p>
        </p:txBody>
      </p:sp>
      <p:sp>
        <p:nvSpPr>
          <p:cNvPr id="6147" name="Text Box 6"/>
          <p:cNvSpPr txBox="1">
            <a:spLocks noChangeArrowheads="1"/>
          </p:cNvSpPr>
          <p:nvPr/>
        </p:nvSpPr>
        <p:spPr bwMode="auto">
          <a:xfrm>
            <a:off x="762000" y="1600200"/>
            <a:ext cx="7788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Tell whether each transformation appears to be a translation. Explain.</a:t>
            </a:r>
          </a:p>
        </p:txBody>
      </p:sp>
      <p:pic>
        <p:nvPicPr>
          <p:cNvPr id="614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895600"/>
            <a:ext cx="3343275" cy="146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8813" y="2514600"/>
            <a:ext cx="2490787"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8252" name="Text Box 12"/>
          <p:cNvSpPr txBox="1">
            <a:spLocks noChangeArrowheads="1"/>
          </p:cNvSpPr>
          <p:nvPr/>
        </p:nvSpPr>
        <p:spPr bwMode="auto">
          <a:xfrm>
            <a:off x="990600" y="4724400"/>
            <a:ext cx="3825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No; the figure appears to be flipped.</a:t>
            </a:r>
          </a:p>
        </p:txBody>
      </p:sp>
      <p:sp>
        <p:nvSpPr>
          <p:cNvPr id="138253" name="Text Box 13"/>
          <p:cNvSpPr txBox="1">
            <a:spLocks noChangeArrowheads="1"/>
          </p:cNvSpPr>
          <p:nvPr/>
        </p:nvSpPr>
        <p:spPr bwMode="auto">
          <a:xfrm>
            <a:off x="5546725" y="4724400"/>
            <a:ext cx="3597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Yes; the figure appears to slide.</a:t>
            </a:r>
          </a:p>
        </p:txBody>
      </p:sp>
      <p:sp>
        <p:nvSpPr>
          <p:cNvPr id="6152" name="Text Box 14"/>
          <p:cNvSpPr txBox="1">
            <a:spLocks noChangeArrowheads="1"/>
          </p:cNvSpPr>
          <p:nvPr/>
        </p:nvSpPr>
        <p:spPr bwMode="auto">
          <a:xfrm>
            <a:off x="838200" y="24384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A.</a:t>
            </a:r>
          </a:p>
        </p:txBody>
      </p:sp>
      <p:sp>
        <p:nvSpPr>
          <p:cNvPr id="6153" name="Text Box 15"/>
          <p:cNvSpPr txBox="1">
            <a:spLocks noChangeArrowheads="1"/>
          </p:cNvSpPr>
          <p:nvPr/>
        </p:nvSpPr>
        <p:spPr bwMode="auto">
          <a:xfrm>
            <a:off x="5257800" y="2514600"/>
            <a:ext cx="5254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8252"/>
                                        </p:tgtEl>
                                        <p:attrNameLst>
                                          <p:attrName>style.visibility</p:attrName>
                                        </p:attrNameLst>
                                      </p:cBhvr>
                                      <p:to>
                                        <p:strVal val="visible"/>
                                      </p:to>
                                    </p:set>
                                    <p:animEffect transition="in" filter="checkerboard(across)">
                                      <p:cBhvr>
                                        <p:cTn id="7" dur="500"/>
                                        <p:tgtEl>
                                          <p:spTgt spid="138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8253"/>
                                        </p:tgtEl>
                                        <p:attrNameLst>
                                          <p:attrName>style.visibility</p:attrName>
                                        </p:attrNameLst>
                                      </p:cBhvr>
                                      <p:to>
                                        <p:strVal val="visible"/>
                                      </p:to>
                                    </p:set>
                                    <p:animEffect transition="in" filter="checkerboard(across)">
                                      <p:cBhvr>
                                        <p:cTn id="12" dur="500"/>
                                        <p:tgtEl>
                                          <p:spTgt spid="138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2" grpId="0"/>
      <p:bldP spid="1382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1 </a:t>
            </a:r>
            <a:endParaRPr lang="en-US" altLang="en-US" sz="2600" b="0">
              <a:solidFill>
                <a:schemeClr val="accent2"/>
              </a:solidFill>
              <a:latin typeface="Arial MT Bl" charset="0"/>
            </a:endParaRPr>
          </a:p>
        </p:txBody>
      </p:sp>
      <p:sp>
        <p:nvSpPr>
          <p:cNvPr id="7171" name="Text Box 7"/>
          <p:cNvSpPr txBox="1">
            <a:spLocks noChangeArrowheads="1"/>
          </p:cNvSpPr>
          <p:nvPr/>
        </p:nvSpPr>
        <p:spPr bwMode="auto">
          <a:xfrm>
            <a:off x="685800" y="1600200"/>
            <a:ext cx="8169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Tell whether each transformation appears to be a translation.</a:t>
            </a:r>
          </a:p>
        </p:txBody>
      </p:sp>
      <p:grpSp>
        <p:nvGrpSpPr>
          <p:cNvPr id="7172" name="Group 9"/>
          <p:cNvGrpSpPr>
            <a:grpSpLocks/>
          </p:cNvGrpSpPr>
          <p:nvPr/>
        </p:nvGrpSpPr>
        <p:grpSpPr bwMode="auto">
          <a:xfrm>
            <a:off x="1219200" y="2743200"/>
            <a:ext cx="2952750" cy="1228725"/>
            <a:chOff x="768" y="1872"/>
            <a:chExt cx="1860" cy="774"/>
          </a:xfrm>
        </p:grpSpPr>
        <p:pic>
          <p:nvPicPr>
            <p:cNvPr id="717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 y="1968"/>
              <a:ext cx="1716" cy="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9" name="Rectangle 8"/>
            <p:cNvSpPr>
              <a:spLocks noChangeArrowheads="1"/>
            </p:cNvSpPr>
            <p:nvPr/>
          </p:nvSpPr>
          <p:spPr bwMode="auto">
            <a:xfrm>
              <a:off x="768" y="1872"/>
              <a:ext cx="432" cy="4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endParaRPr lang="en-US" altLang="en-US"/>
            </a:p>
          </p:txBody>
        </p:sp>
      </p:grpSp>
      <p:sp>
        <p:nvSpPr>
          <p:cNvPr id="7173" name="Text Box 10"/>
          <p:cNvSpPr txBox="1">
            <a:spLocks noChangeArrowheads="1"/>
          </p:cNvSpPr>
          <p:nvPr/>
        </p:nvSpPr>
        <p:spPr bwMode="auto">
          <a:xfrm>
            <a:off x="762000" y="2514600"/>
            <a:ext cx="496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a.</a:t>
            </a:r>
          </a:p>
        </p:txBody>
      </p:sp>
      <p:pic>
        <p:nvPicPr>
          <p:cNvPr id="717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2667000"/>
            <a:ext cx="15430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5" name="Text Box 12"/>
          <p:cNvSpPr txBox="1">
            <a:spLocks noChangeArrowheads="1"/>
          </p:cNvSpPr>
          <p:nvPr/>
        </p:nvSpPr>
        <p:spPr bwMode="auto">
          <a:xfrm>
            <a:off x="5334000" y="2514600"/>
            <a:ext cx="506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b.</a:t>
            </a:r>
          </a:p>
        </p:txBody>
      </p:sp>
      <p:sp>
        <p:nvSpPr>
          <p:cNvPr id="139278" name="Text Box 14"/>
          <p:cNvSpPr txBox="1">
            <a:spLocks noChangeArrowheads="1"/>
          </p:cNvSpPr>
          <p:nvPr/>
        </p:nvSpPr>
        <p:spPr bwMode="auto">
          <a:xfrm>
            <a:off x="5334000" y="4191000"/>
            <a:ext cx="35210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No; not all of the points have moved the same distance.</a:t>
            </a:r>
          </a:p>
        </p:txBody>
      </p:sp>
      <p:sp>
        <p:nvSpPr>
          <p:cNvPr id="139280" name="Text Box 16"/>
          <p:cNvSpPr txBox="1">
            <a:spLocks noChangeArrowheads="1"/>
          </p:cNvSpPr>
          <p:nvPr/>
        </p:nvSpPr>
        <p:spPr bwMode="auto">
          <a:xfrm>
            <a:off x="838200" y="4191000"/>
            <a:ext cx="370363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b="0"/>
              <a:t>Yes; all of the points </a:t>
            </a:r>
          </a:p>
          <a:p>
            <a:pPr eaLnBrk="1" hangingPunct="1"/>
            <a:r>
              <a:rPr lang="en-US" altLang="en-US" b="0"/>
              <a:t>have moved the same </a:t>
            </a:r>
          </a:p>
          <a:p>
            <a:pPr eaLnBrk="1" hangingPunct="1"/>
            <a:r>
              <a:rPr lang="en-US" altLang="en-US" b="0"/>
              <a:t>distance in the same</a:t>
            </a:r>
          </a:p>
          <a:p>
            <a:pPr eaLnBrk="1" hangingPunct="1"/>
            <a:r>
              <a:rPr lang="en-US" altLang="en-US" b="0"/>
              <a:t>direction.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9280"/>
                                        </p:tgtEl>
                                        <p:attrNameLst>
                                          <p:attrName>style.visibility</p:attrName>
                                        </p:attrNameLst>
                                      </p:cBhvr>
                                      <p:to>
                                        <p:strVal val="visible"/>
                                      </p:to>
                                    </p:set>
                                    <p:animEffect transition="in" filter="checkerboard(across)">
                                      <p:cBhvr>
                                        <p:cTn id="7" dur="500"/>
                                        <p:tgtEl>
                                          <p:spTgt spid="139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9278"/>
                                        </p:tgtEl>
                                        <p:attrNameLst>
                                          <p:attrName>style.visibility</p:attrName>
                                        </p:attrNameLst>
                                      </p:cBhvr>
                                      <p:to>
                                        <p:strVal val="visible"/>
                                      </p:to>
                                    </p:set>
                                    <p:animEffect transition="in" filter="checkerboard(across)">
                                      <p:cBhvr>
                                        <p:cTn id="12" dur="500"/>
                                        <p:tgtEl>
                                          <p:spTgt spid="139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8" grpId="0"/>
      <p:bldP spid="13928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86000"/>
            <a:ext cx="774382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8"/>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algn="ctr" eaLnBrk="1" hangingPunct="1"/>
            <a:r>
              <a:rPr lang="en-US" altLang="en-US" b="0">
                <a:solidFill>
                  <a:srgbClr val="006699"/>
                </a:solidFill>
                <a:latin typeface="Arial Black" pitchFamily="34" charset="0"/>
              </a:rPr>
              <a:t>Example 2: Drawing Translations</a:t>
            </a:r>
          </a:p>
        </p:txBody>
      </p:sp>
      <p:sp>
        <p:nvSpPr>
          <p:cNvPr id="9219" name="Text Box 9"/>
          <p:cNvSpPr txBox="1">
            <a:spLocks noChangeArrowheads="1"/>
          </p:cNvSpPr>
          <p:nvPr/>
        </p:nvSpPr>
        <p:spPr bwMode="auto">
          <a:xfrm>
            <a:off x="746125" y="1430338"/>
            <a:ext cx="8397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Copy the quadrilateral and the translation vector. Draw the translation along</a:t>
            </a:r>
          </a:p>
        </p:txBody>
      </p:sp>
      <p:sp>
        <p:nvSpPr>
          <p:cNvPr id="144394" name="Text Box 10"/>
          <p:cNvSpPr txBox="1">
            <a:spLocks noChangeArrowheads="1"/>
          </p:cNvSpPr>
          <p:nvPr/>
        </p:nvSpPr>
        <p:spPr bwMode="auto">
          <a:xfrm>
            <a:off x="822325" y="4070350"/>
            <a:ext cx="44354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Verdana" pitchFamily="34" charset="0"/>
              </a:defRPr>
            </a:lvl1pPr>
            <a:lvl2pPr marL="742950" indent="-285750" eaLnBrk="0" hangingPunct="0">
              <a:defRPr sz="2400" b="1">
                <a:solidFill>
                  <a:schemeClr val="tx1"/>
                </a:solidFill>
                <a:latin typeface="Verdana" pitchFamily="34" charset="0"/>
              </a:defRPr>
            </a:lvl2pPr>
            <a:lvl3pPr marL="1143000" indent="-228600" eaLnBrk="0" hangingPunct="0">
              <a:defRPr sz="2400" b="1">
                <a:solidFill>
                  <a:schemeClr val="tx1"/>
                </a:solidFill>
                <a:latin typeface="Verdana" pitchFamily="34" charset="0"/>
              </a:defRPr>
            </a:lvl3pPr>
            <a:lvl4pPr marL="1600200" indent="-228600" eaLnBrk="0" hangingPunct="0">
              <a:defRPr sz="2400" b="1">
                <a:solidFill>
                  <a:schemeClr val="tx1"/>
                </a:solidFill>
                <a:latin typeface="Verdana" pitchFamily="34" charset="0"/>
              </a:defRPr>
            </a:lvl4pPr>
            <a:lvl5pPr marL="2057400" indent="-228600" eaLnBrk="0" hangingPunct="0">
              <a:defRPr sz="2400" b="1">
                <a:solidFill>
                  <a:schemeClr val="tx1"/>
                </a:solidFill>
                <a:latin typeface="Verdana" pitchFamily="34" charset="0"/>
              </a:defRPr>
            </a:lvl5pPr>
            <a:lvl6pPr marL="2514600" indent="-228600" eaLnBrk="0" fontAlgn="base" hangingPunct="0">
              <a:spcBef>
                <a:spcPct val="0"/>
              </a:spcBef>
              <a:spcAft>
                <a:spcPct val="0"/>
              </a:spcAft>
              <a:defRPr sz="2400" b="1">
                <a:solidFill>
                  <a:schemeClr val="tx1"/>
                </a:solidFill>
                <a:latin typeface="Verdana" pitchFamily="34" charset="0"/>
              </a:defRPr>
            </a:lvl6pPr>
            <a:lvl7pPr marL="2971800" indent="-228600" eaLnBrk="0" fontAlgn="base" hangingPunct="0">
              <a:spcBef>
                <a:spcPct val="0"/>
              </a:spcBef>
              <a:spcAft>
                <a:spcPct val="0"/>
              </a:spcAft>
              <a:defRPr sz="2400" b="1">
                <a:solidFill>
                  <a:schemeClr val="tx1"/>
                </a:solidFill>
                <a:latin typeface="Verdana" pitchFamily="34" charset="0"/>
              </a:defRPr>
            </a:lvl7pPr>
            <a:lvl8pPr marL="3429000" indent="-228600" eaLnBrk="0" fontAlgn="base" hangingPunct="0">
              <a:spcBef>
                <a:spcPct val="0"/>
              </a:spcBef>
              <a:spcAft>
                <a:spcPct val="0"/>
              </a:spcAft>
              <a:defRPr sz="2400" b="1">
                <a:solidFill>
                  <a:schemeClr val="tx1"/>
                </a:solidFill>
                <a:latin typeface="Verdana" pitchFamily="34" charset="0"/>
              </a:defRPr>
            </a:lvl8pPr>
            <a:lvl9pPr marL="3886200" indent="-228600" eaLnBrk="0" fontAlgn="base" hangingPunct="0">
              <a:spcBef>
                <a:spcPct val="0"/>
              </a:spcBef>
              <a:spcAft>
                <a:spcPct val="0"/>
              </a:spcAft>
              <a:defRPr sz="2400" b="1">
                <a:solidFill>
                  <a:schemeClr val="tx1"/>
                </a:solidFill>
                <a:latin typeface="Verdana" pitchFamily="34" charset="0"/>
              </a:defRPr>
            </a:lvl9pPr>
          </a:lstStyle>
          <a:p>
            <a:pPr eaLnBrk="1" hangingPunct="1"/>
            <a:r>
              <a:rPr lang="en-US" altLang="en-US"/>
              <a:t>Step 1 </a:t>
            </a:r>
            <a:r>
              <a:rPr lang="en-US" altLang="en-US" b="0"/>
              <a:t>Draw a line parallel to the vector through each vertex of the triangle. </a:t>
            </a:r>
            <a:endParaRPr lang="en-US" altLang="en-US"/>
          </a:p>
        </p:txBody>
      </p:sp>
      <p:pic>
        <p:nvPicPr>
          <p:cNvPr id="9221"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6088" y="1890713"/>
            <a:ext cx="304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667000"/>
            <a:ext cx="241935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3"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4267200"/>
            <a:ext cx="241935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4407" name="Line 23"/>
          <p:cNvSpPr>
            <a:spLocks noChangeShapeType="1"/>
          </p:cNvSpPr>
          <p:nvPr/>
        </p:nvSpPr>
        <p:spPr bwMode="auto">
          <a:xfrm>
            <a:off x="5486400" y="4573588"/>
            <a:ext cx="2895600" cy="542925"/>
          </a:xfrm>
          <a:prstGeom prst="line">
            <a:avLst/>
          </a:prstGeom>
          <a:noFill/>
          <a:ln w="28575">
            <a:solidFill>
              <a:srgbClr val="FF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408" name="Line 24"/>
          <p:cNvSpPr>
            <a:spLocks noChangeShapeType="1"/>
          </p:cNvSpPr>
          <p:nvPr/>
        </p:nvSpPr>
        <p:spPr bwMode="auto">
          <a:xfrm>
            <a:off x="5638800" y="4454525"/>
            <a:ext cx="2895600" cy="542925"/>
          </a:xfrm>
          <a:prstGeom prst="line">
            <a:avLst/>
          </a:prstGeom>
          <a:noFill/>
          <a:ln w="28575">
            <a:solidFill>
              <a:srgbClr val="FF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409" name="Line 25"/>
          <p:cNvSpPr>
            <a:spLocks noChangeShapeType="1"/>
          </p:cNvSpPr>
          <p:nvPr/>
        </p:nvSpPr>
        <p:spPr bwMode="auto">
          <a:xfrm>
            <a:off x="5867400" y="4003675"/>
            <a:ext cx="2852738" cy="534988"/>
          </a:xfrm>
          <a:prstGeom prst="line">
            <a:avLst/>
          </a:prstGeom>
          <a:noFill/>
          <a:ln w="28575">
            <a:solidFill>
              <a:srgbClr val="FF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4394"/>
                                        </p:tgtEl>
                                        <p:attrNameLst>
                                          <p:attrName>style.visibility</p:attrName>
                                        </p:attrNameLst>
                                      </p:cBhvr>
                                      <p:to>
                                        <p:strVal val="visible"/>
                                      </p:to>
                                    </p:set>
                                    <p:animEffect transition="in" filter="checkerboard(across)">
                                      <p:cBhvr>
                                        <p:cTn id="7" dur="500"/>
                                        <p:tgtEl>
                                          <p:spTgt spid="144394"/>
                                        </p:tgtEl>
                                      </p:cBhvr>
                                    </p:animEffect>
                                  </p:childTnLst>
                                </p:cTn>
                              </p:par>
                            </p:childTnLst>
                          </p:cTn>
                        </p:par>
                        <p:par>
                          <p:cTn id="8" fill="hold" nodeType="afterGroup">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44407"/>
                                        </p:tgtEl>
                                        <p:attrNameLst>
                                          <p:attrName>style.visibility</p:attrName>
                                        </p:attrNameLst>
                                      </p:cBhvr>
                                      <p:to>
                                        <p:strVal val="visible"/>
                                      </p:to>
                                    </p:set>
                                    <p:animEffect transition="in" filter="wipe(down)">
                                      <p:cBhvr>
                                        <p:cTn id="11" dur="500"/>
                                        <p:tgtEl>
                                          <p:spTgt spid="144407"/>
                                        </p:tgtEl>
                                      </p:cBhvr>
                                    </p:animEffect>
                                  </p:childTnLst>
                                </p:cTn>
                              </p:par>
                            </p:childTnLst>
                          </p:cTn>
                        </p:par>
                        <p:par>
                          <p:cTn id="12" fill="hold" nodeType="afterGroup">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144408"/>
                                        </p:tgtEl>
                                        <p:attrNameLst>
                                          <p:attrName>style.visibility</p:attrName>
                                        </p:attrNameLst>
                                      </p:cBhvr>
                                      <p:to>
                                        <p:strVal val="visible"/>
                                      </p:to>
                                    </p:set>
                                    <p:animEffect transition="in" filter="wipe(down)">
                                      <p:cBhvr>
                                        <p:cTn id="15" dur="500"/>
                                        <p:tgtEl>
                                          <p:spTgt spid="144408"/>
                                        </p:tgtEl>
                                      </p:cBhvr>
                                    </p:animEffect>
                                  </p:childTnLst>
                                </p:cTn>
                              </p:par>
                            </p:childTnLst>
                          </p:cTn>
                        </p:par>
                        <p:par>
                          <p:cTn id="16" fill="hold" nodeType="afterGroup">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144409"/>
                                        </p:tgtEl>
                                        <p:attrNameLst>
                                          <p:attrName>style.visibility</p:attrName>
                                        </p:attrNameLst>
                                      </p:cBhvr>
                                      <p:to>
                                        <p:strVal val="visible"/>
                                      </p:to>
                                    </p:set>
                                    <p:animEffect transition="in" filter="wipe(down)">
                                      <p:cBhvr>
                                        <p:cTn id="19" dur="500"/>
                                        <p:tgtEl>
                                          <p:spTgt spid="144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94" grpId="0"/>
      <p:bldP spid="144407" grpId="0" animBg="1"/>
      <p:bldP spid="144408" grpId="0" animBg="1"/>
      <p:bldP spid="14440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2545</TotalTime>
  <Words>1429</Words>
  <Application>Microsoft Office PowerPoint</Application>
  <PresentationFormat>On-screen Show (4:3)</PresentationFormat>
  <Paragraphs>129</Paragraphs>
  <Slides>24</Slides>
  <Notes>6</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74</cp:revision>
  <dcterms:created xsi:type="dcterms:W3CDTF">2002-10-14T18:20:28Z</dcterms:created>
  <dcterms:modified xsi:type="dcterms:W3CDTF">2013-11-21T16:23:17Z</dcterms:modified>
</cp:coreProperties>
</file>