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4" r:id="rId1"/>
  </p:sldMasterIdLst>
  <p:notesMasterIdLst>
    <p:notesMasterId r:id="rId29"/>
  </p:notesMasterIdLst>
  <p:sldIdLst>
    <p:sldId id="256" r:id="rId2"/>
    <p:sldId id="295" r:id="rId3"/>
    <p:sldId id="300" r:id="rId4"/>
    <p:sldId id="311" r:id="rId5"/>
    <p:sldId id="333" r:id="rId6"/>
    <p:sldId id="334" r:id="rId7"/>
    <p:sldId id="335" r:id="rId8"/>
    <p:sldId id="308" r:id="rId9"/>
    <p:sldId id="291" r:id="rId10"/>
    <p:sldId id="258" r:id="rId11"/>
    <p:sldId id="292" r:id="rId12"/>
    <p:sldId id="261" r:id="rId13"/>
    <p:sldId id="262" r:id="rId14"/>
    <p:sldId id="314" r:id="rId15"/>
    <p:sldId id="312" r:id="rId16"/>
    <p:sldId id="325" r:id="rId17"/>
    <p:sldId id="326" r:id="rId18"/>
    <p:sldId id="327" r:id="rId19"/>
    <p:sldId id="337" r:id="rId20"/>
    <p:sldId id="315" r:id="rId21"/>
    <p:sldId id="316" r:id="rId22"/>
    <p:sldId id="317" r:id="rId23"/>
    <p:sldId id="318" r:id="rId24"/>
    <p:sldId id="319" r:id="rId25"/>
    <p:sldId id="320" r:id="rId26"/>
    <p:sldId id="322" r:id="rId27"/>
    <p:sldId id="324"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A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727"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1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28" charset="-128"/>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28" charset="-128"/>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28" charset="-128"/>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28" charset="-128"/>
              </a:defRPr>
            </a:lvl1pPr>
          </a:lstStyle>
          <a:p>
            <a:pPr>
              <a:defRPr/>
            </a:pPr>
            <a:fld id="{45CD7B07-3ED5-4AF4-A70A-07B2FB102B8F}" type="slidenum">
              <a:rPr lang="en-US"/>
              <a:pPr>
                <a:defRPr/>
              </a:pPr>
              <a:t>‹#›</a:t>
            </a:fld>
            <a:endParaRPr lang="en-US"/>
          </a:p>
        </p:txBody>
      </p:sp>
    </p:spTree>
    <p:extLst>
      <p:ext uri="{BB962C8B-B14F-4D97-AF65-F5344CB8AC3E}">
        <p14:creationId xmlns:p14="http://schemas.microsoft.com/office/powerpoint/2010/main" val="2912383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819C5DB-04F6-43CD-8CD1-EABF76CFA0A1}" type="slidenum">
              <a:rPr lang="en-US" sz="1200" smtClean="0"/>
              <a:pPr/>
              <a:t>1</a:t>
            </a:fld>
            <a:endParaRPr lang="en-US" sz="1200" smtClean="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E45EE429-763D-4877-A794-D7B4A98B5105}" type="slidenum">
              <a:rPr lang="en-US" sz="1200"/>
              <a:pPr algn="r"/>
              <a:t>9</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D83DC10-8C8C-40B0-9DC0-652FED365509}" type="slidenum">
              <a:rPr lang="en-US" sz="1200" smtClean="0"/>
              <a:pPr/>
              <a:t>10</a:t>
            </a:fld>
            <a:endParaRPr lang="en-US" sz="1200" smtClean="0"/>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A55F3EE6-B672-41C3-A9A3-12205F4F5576}" type="slidenum">
              <a:rPr lang="en-US" sz="1200"/>
              <a:pPr algn="r"/>
              <a:t>11</a:t>
            </a:fld>
            <a:endParaRPr lang="en-US" sz="120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34" charset="-128"/>
              </a:rPr>
              <a:t>Show me about how big your brain is right now.</a:t>
            </a:r>
          </a:p>
          <a:p>
            <a:pPr eaLnBrk="1" hangingPunct="1"/>
            <a:endParaRPr lang="en-US" smtClean="0">
              <a:latin typeface="Arial" charset="0"/>
              <a:ea typeface="ＭＳ Ｐゴシック" pitchFamily="34" charset="-128"/>
            </a:endParaRPr>
          </a:p>
          <a:p>
            <a:pPr eaLnBrk="1" hangingPunct="1"/>
            <a:r>
              <a:rPr lang="en-US" smtClean="0">
                <a:latin typeface="Arial" charset="0"/>
                <a:ea typeface="ＭＳ Ｐゴシック" pitchFamily="34" charset="-128"/>
              </a:rPr>
              <a:t>Show me how big you want it to be by the end of the year.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6EBC93-D018-4400-AF58-30414634E690}" type="slidenum">
              <a:rPr lang="en-US" sz="1200" smtClean="0"/>
              <a:pPr/>
              <a:t>12</a:t>
            </a:fld>
            <a:endParaRPr lang="en-US" sz="1200" smtClean="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34" charset="-128"/>
              </a:rPr>
              <a:t>Most people believe that you are born with a set amount of intelligence. Is this true?</a:t>
            </a:r>
          </a:p>
          <a:p>
            <a:pPr eaLnBrk="1" hangingPunct="1"/>
            <a:endParaRPr lang="en-US" smtClean="0">
              <a:latin typeface="Arial" charset="0"/>
              <a:ea typeface="ＭＳ Ｐゴシック" pitchFamily="34" charset="-128"/>
            </a:endParaRPr>
          </a:p>
          <a:p>
            <a:pPr eaLnBrk="1" hangingPunct="1"/>
            <a:r>
              <a:rPr lang="en-US" smtClean="0">
                <a:latin typeface="Arial" charset="0"/>
                <a:ea typeface="ＭＳ Ｐゴシック" pitchFamily="34" charset="-128"/>
              </a:rPr>
              <a:t>No!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6C48B37-D054-4EAD-B595-7FD4FE142108}" type="slidenum">
              <a:rPr lang="en-US" sz="1200" smtClean="0"/>
              <a:pPr/>
              <a:t>13</a:t>
            </a:fld>
            <a:endParaRPr lang="en-US" sz="1200" smtClean="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599C56B-2FBC-44CB-B9F4-9ED09582B94E}" type="slidenum">
              <a:rPr lang="en-US" sz="1200" smtClean="0"/>
              <a:pPr/>
              <a:t>14</a:t>
            </a:fld>
            <a:endParaRPr lang="en-US" sz="1200" smtClean="0"/>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AutoShape 4"/>
            <p:cNvSpPr>
              <a:spLocks noChangeArrowheads="1"/>
            </p:cNvSpPr>
            <p:nvPr/>
          </p:nvSpPr>
          <p:spPr bwMode="auto">
            <a:xfrm>
              <a:off x="-1584" y="864"/>
              <a:ext cx="2304" cy="2304"/>
            </a:xfrm>
            <a:custGeom>
              <a:avLst/>
              <a:gdLst>
                <a:gd name="T0" fmla="*/ 44083 w 64000"/>
                <a:gd name="T1" fmla="*/ 2368 h 64000"/>
                <a:gd name="T2" fmla="*/ 64000 w 64000"/>
                <a:gd name="T3" fmla="*/ 32000 h 64000"/>
                <a:gd name="T4" fmla="*/ 44083 w 64000"/>
                <a:gd name="T5" fmla="*/ 61631 h 64000"/>
                <a:gd name="T6" fmla="*/ 44083 w 64000"/>
                <a:gd name="T7" fmla="*/ 61631 h 64000"/>
                <a:gd name="T8" fmla="*/ 44082 w 64000"/>
                <a:gd name="T9" fmla="*/ 61631 h 64000"/>
                <a:gd name="T10" fmla="*/ 44083 w 64000"/>
                <a:gd name="T11" fmla="*/ 61632 h 64000"/>
                <a:gd name="T12" fmla="*/ 44083 w 64000"/>
                <a:gd name="T13" fmla="*/ 2368 h 64000"/>
                <a:gd name="T14" fmla="*/ 44082 w 64000"/>
                <a:gd name="T15" fmla="*/ 2368 h 64000"/>
                <a:gd name="T16" fmla="*/ 44083 w 64000"/>
                <a:gd name="T17" fmla="*/ 236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50994 w 64000"/>
                <a:gd name="T1" fmla="*/ 6246 h 64000"/>
                <a:gd name="T2" fmla="*/ 64000 w 64000"/>
                <a:gd name="T3" fmla="*/ 32000 h 64000"/>
                <a:gd name="T4" fmla="*/ 50994 w 64000"/>
                <a:gd name="T5" fmla="*/ 57753 h 64000"/>
                <a:gd name="T6" fmla="*/ 50994 w 64000"/>
                <a:gd name="T7" fmla="*/ 57753 h 64000"/>
                <a:gd name="T8" fmla="*/ 50993 w 64000"/>
                <a:gd name="T9" fmla="*/ 57753 h 64000"/>
                <a:gd name="T10" fmla="*/ 50994 w 64000"/>
                <a:gd name="T11" fmla="*/ 57754 h 64000"/>
                <a:gd name="T12" fmla="*/ 50994 w 64000"/>
                <a:gd name="T13" fmla="*/ 6246 h 64000"/>
                <a:gd name="T14" fmla="*/ 50993 w 64000"/>
                <a:gd name="T15" fmla="*/ 6246 h 64000"/>
                <a:gd name="T16" fmla="*/ 50994 w 64000"/>
                <a:gd name="T17" fmla="*/ 62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81926"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819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fld id="{DA9E0C66-F503-4516-9E26-D06A0154A092}" type="datetime1">
              <a:rPr lang="en-US"/>
              <a:pPr>
                <a:defRPr/>
              </a:pPr>
              <a:t>8/13/2013</a:t>
            </a:fld>
            <a:endParaRPr lang="en-US"/>
          </a:p>
        </p:txBody>
      </p:sp>
      <p:sp>
        <p:nvSpPr>
          <p:cNvPr id="9" name="Rectangle 9"/>
          <p:cNvSpPr>
            <a:spLocks noGrp="1" noChangeArrowheads="1"/>
          </p:cNvSpPr>
          <p:nvPr>
            <p:ph type="ftr" sz="quarter" idx="11"/>
          </p:nvPr>
        </p:nvSpPr>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0F1333B0-E423-4AD2-9D8C-EB689A967077}" type="slidenum">
              <a:rPr lang="en-US"/>
              <a:pPr>
                <a:defRPr/>
              </a:pPr>
              <a:t>‹#›</a:t>
            </a:fld>
            <a:endParaRPr lang="en-US"/>
          </a:p>
        </p:txBody>
      </p:sp>
    </p:spTree>
    <p:extLst>
      <p:ext uri="{BB962C8B-B14F-4D97-AF65-F5344CB8AC3E}">
        <p14:creationId xmlns:p14="http://schemas.microsoft.com/office/powerpoint/2010/main" val="181507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215B86FD-D141-4B13-AAA8-96A39DE19851}" type="datetime1">
              <a:rPr lang="en-US"/>
              <a:pPr>
                <a:defRPr/>
              </a:pPr>
              <a:t>8/13/2013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624C98-D2D4-47C1-8198-D6C2D430DFE9}" type="slidenum">
              <a:rPr lang="en-US"/>
              <a:pPr>
                <a:defRPr/>
              </a:pPr>
              <a:t>‹#›</a:t>
            </a:fld>
            <a:endParaRPr lang="en-US"/>
          </a:p>
        </p:txBody>
      </p:sp>
    </p:spTree>
    <p:extLst>
      <p:ext uri="{BB962C8B-B14F-4D97-AF65-F5344CB8AC3E}">
        <p14:creationId xmlns:p14="http://schemas.microsoft.com/office/powerpoint/2010/main" val="251337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38862AFA-B9CA-46ED-8059-E5472D9025CC}" type="datetime1">
              <a:rPr lang="en-US"/>
              <a:pPr>
                <a:defRPr/>
              </a:pPr>
              <a:t>8/13/2013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31A883B-81D5-450D-9C83-0A609B750E59}" type="slidenum">
              <a:rPr lang="en-US"/>
              <a:pPr>
                <a:defRPr/>
              </a:pPr>
              <a:t>‹#›</a:t>
            </a:fld>
            <a:endParaRPr lang="en-US"/>
          </a:p>
        </p:txBody>
      </p:sp>
    </p:spTree>
    <p:extLst>
      <p:ext uri="{BB962C8B-B14F-4D97-AF65-F5344CB8AC3E}">
        <p14:creationId xmlns:p14="http://schemas.microsoft.com/office/powerpoint/2010/main" val="72968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63DD2160-7C06-4D24-ACE5-3D943D2E25A6}" type="datetime1">
              <a:rPr lang="en-US"/>
              <a:pPr>
                <a:defRPr/>
              </a:pPr>
              <a:t>8/13/2013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610C9D8-F43D-42FF-B67B-DCDE625E527D}" type="slidenum">
              <a:rPr lang="en-US"/>
              <a:pPr>
                <a:defRPr/>
              </a:pPr>
              <a:t>‹#›</a:t>
            </a:fld>
            <a:endParaRPr lang="en-US"/>
          </a:p>
        </p:txBody>
      </p:sp>
    </p:spTree>
    <p:extLst>
      <p:ext uri="{BB962C8B-B14F-4D97-AF65-F5344CB8AC3E}">
        <p14:creationId xmlns:p14="http://schemas.microsoft.com/office/powerpoint/2010/main" val="44480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07E5AB66-85D4-4767-8B88-75B8D3BD364C}" type="datetime1">
              <a:rPr lang="en-US"/>
              <a:pPr>
                <a:defRPr/>
              </a:pPr>
              <a:t>8/13/2013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0B8F9C-FBA9-4F97-A1E2-9C087F5DB4CA}" type="slidenum">
              <a:rPr lang="en-US"/>
              <a:pPr>
                <a:defRPr/>
              </a:pPr>
              <a:t>‹#›</a:t>
            </a:fld>
            <a:endParaRPr lang="en-US"/>
          </a:p>
        </p:txBody>
      </p:sp>
    </p:spTree>
    <p:extLst>
      <p:ext uri="{BB962C8B-B14F-4D97-AF65-F5344CB8AC3E}">
        <p14:creationId xmlns:p14="http://schemas.microsoft.com/office/powerpoint/2010/main" val="293624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53E5CE73-413C-407F-98E1-A4B983E64A3B}" type="datetime1">
              <a:rPr lang="en-US"/>
              <a:pPr>
                <a:defRPr/>
              </a:pPr>
              <a:t>8/13/2013</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BD6BE76-ED20-4A2E-9F50-E27104094410}" type="slidenum">
              <a:rPr lang="en-US"/>
              <a:pPr>
                <a:defRPr/>
              </a:pPr>
              <a:t>‹#›</a:t>
            </a:fld>
            <a:endParaRPr lang="en-US"/>
          </a:p>
        </p:txBody>
      </p:sp>
    </p:spTree>
    <p:extLst>
      <p:ext uri="{BB962C8B-B14F-4D97-AF65-F5344CB8AC3E}">
        <p14:creationId xmlns:p14="http://schemas.microsoft.com/office/powerpoint/2010/main" val="389182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4A27189A-F36B-4E92-B7EE-D272F50D6B17}" type="datetime1">
              <a:rPr lang="en-US"/>
              <a:pPr>
                <a:defRPr/>
              </a:pPr>
              <a:t>8/13/2013</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4B3DDD02-C459-4FA2-88CF-199A6F0020D6}" type="slidenum">
              <a:rPr lang="en-US"/>
              <a:pPr>
                <a:defRPr/>
              </a:pPr>
              <a:t>‹#›</a:t>
            </a:fld>
            <a:endParaRPr lang="en-US"/>
          </a:p>
        </p:txBody>
      </p:sp>
    </p:spTree>
    <p:extLst>
      <p:ext uri="{BB962C8B-B14F-4D97-AF65-F5344CB8AC3E}">
        <p14:creationId xmlns:p14="http://schemas.microsoft.com/office/powerpoint/2010/main" val="252521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B15A324E-A151-4AF6-9FB6-2435C2BD3D1F}" type="datetime1">
              <a:rPr lang="en-US"/>
              <a:pPr>
                <a:defRPr/>
              </a:pPr>
              <a:t>8/13/2013</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F962D4F-C952-4E9F-BFD8-BC1A35CC5453}" type="slidenum">
              <a:rPr lang="en-US"/>
              <a:pPr>
                <a:defRPr/>
              </a:pPr>
              <a:t>‹#›</a:t>
            </a:fld>
            <a:endParaRPr lang="en-US"/>
          </a:p>
        </p:txBody>
      </p:sp>
    </p:spTree>
    <p:extLst>
      <p:ext uri="{BB962C8B-B14F-4D97-AF65-F5344CB8AC3E}">
        <p14:creationId xmlns:p14="http://schemas.microsoft.com/office/powerpoint/2010/main" val="29815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0EB6DA4E-B4CE-4D19-96CA-EC68997533CF}" type="datetime1">
              <a:rPr lang="en-US"/>
              <a:pPr>
                <a:defRPr/>
              </a:pPr>
              <a:t>8/13/2013</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EB9E13C-ACB7-4D14-B055-E3B8EDA5845D}" type="slidenum">
              <a:rPr lang="en-US"/>
              <a:pPr>
                <a:defRPr/>
              </a:pPr>
              <a:t>‹#›</a:t>
            </a:fld>
            <a:endParaRPr lang="en-US"/>
          </a:p>
        </p:txBody>
      </p:sp>
    </p:spTree>
    <p:extLst>
      <p:ext uri="{BB962C8B-B14F-4D97-AF65-F5344CB8AC3E}">
        <p14:creationId xmlns:p14="http://schemas.microsoft.com/office/powerpoint/2010/main" val="67863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F3293783-E1F5-4880-98AF-D8F88175562B}" type="datetime1">
              <a:rPr lang="en-US"/>
              <a:pPr>
                <a:defRPr/>
              </a:pPr>
              <a:t>8/13/2013</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0689D56-7537-4CDE-A86D-DB844D9A14FF}" type="slidenum">
              <a:rPr lang="en-US"/>
              <a:pPr>
                <a:defRPr/>
              </a:pPr>
              <a:t>‹#›</a:t>
            </a:fld>
            <a:endParaRPr lang="en-US"/>
          </a:p>
        </p:txBody>
      </p:sp>
    </p:spTree>
    <p:extLst>
      <p:ext uri="{BB962C8B-B14F-4D97-AF65-F5344CB8AC3E}">
        <p14:creationId xmlns:p14="http://schemas.microsoft.com/office/powerpoint/2010/main" val="138842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FE4963AF-D716-4B0B-AB0B-8584151BB5B2}" type="datetime1">
              <a:rPr lang="en-US"/>
              <a:pPr>
                <a:defRPr/>
              </a:pPr>
              <a:t>8/13/2013</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947C3B2-1D70-4FFF-9859-96FE24FAE7AB}" type="slidenum">
              <a:rPr lang="en-US"/>
              <a:pPr>
                <a:defRPr/>
              </a:pPr>
              <a:t>‹#›</a:t>
            </a:fld>
            <a:endParaRPr lang="en-US"/>
          </a:p>
        </p:txBody>
      </p:sp>
    </p:spTree>
    <p:extLst>
      <p:ext uri="{BB962C8B-B14F-4D97-AF65-F5344CB8AC3E}">
        <p14:creationId xmlns:p14="http://schemas.microsoft.com/office/powerpoint/2010/main" val="2742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50296 w 64000"/>
                <a:gd name="T1" fmla="*/ 5746 h 64000"/>
                <a:gd name="T2" fmla="*/ 64000 w 64000"/>
                <a:gd name="T3" fmla="*/ 32000 h 64000"/>
                <a:gd name="T4" fmla="*/ 50296 w 64000"/>
                <a:gd name="T5" fmla="*/ 58253 h 64000"/>
                <a:gd name="T6" fmla="*/ 50296 w 64000"/>
                <a:gd name="T7" fmla="*/ 58253 h 64000"/>
                <a:gd name="T8" fmla="*/ 50295 w 64000"/>
                <a:gd name="T9" fmla="*/ 58253 h 64000"/>
                <a:gd name="T10" fmla="*/ 50296 w 64000"/>
                <a:gd name="T11" fmla="*/ 58254 h 64000"/>
                <a:gd name="T12" fmla="*/ 50296 w 64000"/>
                <a:gd name="T13" fmla="*/ 5746 h 64000"/>
                <a:gd name="T14" fmla="*/ 50295 w 64000"/>
                <a:gd name="T15" fmla="*/ 5746 h 64000"/>
                <a:gd name="T16" fmla="*/ 50296 w 64000"/>
                <a:gd name="T17" fmla="*/ 57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p:cNvSpPr>
              <a:spLocks noChangeArrowheads="1"/>
            </p:cNvSpPr>
            <p:nvPr/>
          </p:nvSpPr>
          <p:spPr bwMode="auto">
            <a:xfrm>
              <a:off x="-1528" y="0"/>
              <a:ext cx="1949" cy="1987"/>
            </a:xfrm>
            <a:custGeom>
              <a:avLst/>
              <a:gdLst>
                <a:gd name="T0" fmla="*/ 50077 w 64000"/>
                <a:gd name="T1" fmla="*/ 5595 h 64000"/>
                <a:gd name="T2" fmla="*/ 64000 w 64000"/>
                <a:gd name="T3" fmla="*/ 32000 h 64000"/>
                <a:gd name="T4" fmla="*/ 50077 w 64000"/>
                <a:gd name="T5" fmla="*/ 58404 h 64000"/>
                <a:gd name="T6" fmla="*/ 50077 w 64000"/>
                <a:gd name="T7" fmla="*/ 58404 h 64000"/>
                <a:gd name="T8" fmla="*/ 50076 w 64000"/>
                <a:gd name="T9" fmla="*/ 58404 h 64000"/>
                <a:gd name="T10" fmla="*/ 50077 w 64000"/>
                <a:gd name="T11" fmla="*/ 58405 h 64000"/>
                <a:gd name="T12" fmla="*/ 50077 w 64000"/>
                <a:gd name="T13" fmla="*/ 5595 h 64000"/>
                <a:gd name="T14" fmla="*/ 50076 w 64000"/>
                <a:gd name="T15" fmla="*/ 5595 h 64000"/>
                <a:gd name="T16" fmla="*/ 50077 w 64000"/>
                <a:gd name="T17" fmla="*/ 559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ea typeface="ＭＳ Ｐゴシック" pitchFamily="28" charset="-128"/>
              </a:defRPr>
            </a:lvl1pPr>
          </a:lstStyle>
          <a:p>
            <a:pPr>
              <a:defRPr/>
            </a:pPr>
            <a:fld id="{17904912-6D7A-4FCF-A729-893E936E69D7}" type="datetime1">
              <a:rPr lang="en-US"/>
              <a:pPr>
                <a:defRPr/>
              </a:pPr>
              <a:t>8/13/2013</a:t>
            </a:fld>
            <a:endParaRPr lang="en-US"/>
          </a:p>
        </p:txBody>
      </p:sp>
      <p:sp>
        <p:nvSpPr>
          <p:cNvPr id="809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ea typeface="ＭＳ Ｐゴシック" pitchFamily="28" charset="-128"/>
              </a:defRPr>
            </a:lvl1pPr>
          </a:lstStyle>
          <a:p>
            <a:pPr>
              <a:defRPr/>
            </a:pPr>
            <a:endParaRPr lang="en-US"/>
          </a:p>
        </p:txBody>
      </p:sp>
      <p:sp>
        <p:nvSpPr>
          <p:cNvPr id="809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ea typeface="ＭＳ Ｐゴシック" pitchFamily="28" charset="-128"/>
              </a:defRPr>
            </a:lvl1pPr>
          </a:lstStyle>
          <a:p>
            <a:pPr>
              <a:defRPr/>
            </a:pPr>
            <a:fld id="{03E59BC8-E4B5-459D-969E-D95EC7B837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066800" y="0"/>
            <a:ext cx="7772400" cy="1143000"/>
          </a:xfrm>
        </p:spPr>
        <p:txBody>
          <a:bodyPr tIns="0" bIns="0"/>
          <a:lstStyle/>
          <a:p>
            <a:pPr eaLnBrk="1" hangingPunct="1">
              <a:lnSpc>
                <a:spcPts val="5000"/>
              </a:lnSpc>
            </a:pPr>
            <a:r>
              <a:rPr lang="en-US" sz="5300" smtClean="0"/>
              <a:t>Malleable Intelligence</a:t>
            </a:r>
            <a:endParaRPr lang="en-US" sz="3500" smtClean="0"/>
          </a:p>
        </p:txBody>
      </p:sp>
      <p:sp>
        <p:nvSpPr>
          <p:cNvPr id="17411" name="Rectangle 3"/>
          <p:cNvSpPr>
            <a:spLocks noGrp="1" noChangeArrowheads="1"/>
          </p:cNvSpPr>
          <p:nvPr>
            <p:ph type="subTitle" idx="4294967295"/>
          </p:nvPr>
        </p:nvSpPr>
        <p:spPr>
          <a:xfrm>
            <a:off x="0" y="3733800"/>
            <a:ext cx="9144000" cy="1752600"/>
          </a:xfrm>
        </p:spPr>
        <p:txBody>
          <a:bodyPr/>
          <a:lstStyle/>
          <a:p>
            <a:pPr marL="0" indent="0" algn="ctr" eaLnBrk="1" hangingPunct="1">
              <a:lnSpc>
                <a:spcPct val="80000"/>
              </a:lnSpc>
              <a:spcBef>
                <a:spcPct val="0"/>
              </a:spcBef>
              <a:buFont typeface="Wingdings" pitchFamily="2" charset="2"/>
              <a:buNone/>
            </a:pPr>
            <a:r>
              <a:rPr lang="en-US" sz="5400" smtClean="0"/>
              <a:t>Intelligence is </a:t>
            </a:r>
            <a:r>
              <a:rPr lang="en-US" sz="5400" i="1" u="sng" smtClean="0"/>
              <a:t>malleable</a:t>
            </a:r>
            <a:r>
              <a:rPr lang="en-US" sz="5400" smtClean="0"/>
              <a:t>,</a:t>
            </a:r>
          </a:p>
          <a:p>
            <a:pPr marL="0" indent="0" algn="ctr" eaLnBrk="1" hangingPunct="1">
              <a:lnSpc>
                <a:spcPct val="80000"/>
              </a:lnSpc>
              <a:spcBef>
                <a:spcPct val="0"/>
              </a:spcBef>
              <a:buFont typeface="Wingdings" pitchFamily="2" charset="2"/>
              <a:buNone/>
            </a:pPr>
            <a:r>
              <a:rPr lang="en-US" sz="5400" smtClean="0"/>
              <a:t>NOT </a:t>
            </a:r>
            <a:r>
              <a:rPr lang="en-US" sz="5400" u="sng" smtClean="0"/>
              <a:t>fixed</a:t>
            </a:r>
            <a:r>
              <a:rPr lang="en-US" sz="5400" smtClean="0"/>
              <a:t>.</a:t>
            </a:r>
            <a:endParaRPr lang="en-US" sz="1600" smtClean="0">
              <a:solidFill>
                <a:srgbClr val="898989"/>
              </a:solidFill>
            </a:endParaRPr>
          </a:p>
        </p:txBody>
      </p:sp>
      <p:pic>
        <p:nvPicPr>
          <p:cNvPr id="17412" name="Picture 5" descr="human-brain-vis304784-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2667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4294967295"/>
          </p:nvPr>
        </p:nvSpPr>
        <p:spPr>
          <a:xfrm>
            <a:off x="1143000" y="304800"/>
            <a:ext cx="7543800" cy="5562600"/>
          </a:xfrm>
        </p:spPr>
        <p:txBody>
          <a:bodyPr/>
          <a:lstStyle/>
          <a:p>
            <a:pPr algn="ctr" eaLnBrk="1" hangingPunct="1">
              <a:lnSpc>
                <a:spcPct val="90000"/>
              </a:lnSpc>
              <a:buFontTx/>
              <a:buNone/>
            </a:pPr>
            <a:r>
              <a:rPr lang="en-US" sz="8000" b="1" u="sng" smtClean="0">
                <a:latin typeface="Times New Roman" pitchFamily="18" charset="0"/>
              </a:rPr>
              <a:t>I WILL</a:t>
            </a:r>
            <a:r>
              <a:rPr lang="en-US" sz="8000" b="1" smtClean="0">
                <a:latin typeface="Times New Roman" pitchFamily="18" charset="0"/>
              </a:rPr>
              <a:t> </a:t>
            </a:r>
          </a:p>
          <a:p>
            <a:pPr algn="ctr" eaLnBrk="1" hangingPunct="1">
              <a:lnSpc>
                <a:spcPct val="90000"/>
              </a:lnSpc>
              <a:buFontTx/>
              <a:buNone/>
            </a:pPr>
            <a:r>
              <a:rPr lang="en-US" sz="8000" b="1" smtClean="0">
                <a:latin typeface="Times New Roman" pitchFamily="18" charset="0"/>
              </a:rPr>
              <a:t>is </a:t>
            </a:r>
            <a:r>
              <a:rPr lang="en-US" sz="8000" b="1" smtClean="0">
                <a:solidFill>
                  <a:srgbClr val="78AC35"/>
                </a:solidFill>
                <a:latin typeface="Times New Roman" pitchFamily="18" charset="0"/>
              </a:rPr>
              <a:t>more </a:t>
            </a:r>
          </a:p>
          <a:p>
            <a:pPr algn="ctr" eaLnBrk="1" hangingPunct="1">
              <a:lnSpc>
                <a:spcPct val="90000"/>
              </a:lnSpc>
              <a:buFontTx/>
              <a:buNone/>
            </a:pPr>
            <a:r>
              <a:rPr lang="en-US" sz="8000" b="1" smtClean="0">
                <a:solidFill>
                  <a:srgbClr val="78AC35"/>
                </a:solidFill>
                <a:latin typeface="Times New Roman" pitchFamily="18" charset="0"/>
              </a:rPr>
              <a:t>important </a:t>
            </a:r>
          </a:p>
          <a:p>
            <a:pPr algn="ctr" eaLnBrk="1" hangingPunct="1">
              <a:lnSpc>
                <a:spcPct val="90000"/>
              </a:lnSpc>
              <a:buFontTx/>
              <a:buNone/>
            </a:pPr>
            <a:r>
              <a:rPr lang="en-US" sz="8000" b="1" smtClean="0">
                <a:latin typeface="Times New Roman" pitchFamily="18" charset="0"/>
              </a:rPr>
              <a:t>than </a:t>
            </a:r>
            <a:r>
              <a:rPr lang="en-US" sz="8000" b="1" u="sng" smtClean="0">
                <a:latin typeface="Times New Roman" pitchFamily="18" charset="0"/>
              </a:rPr>
              <a:t>IQ.</a:t>
            </a:r>
            <a:endParaRPr lang="en-US" sz="3700" b="1" u="sng" smtClean="0">
              <a:latin typeface="Times New Roman" pitchFamily="18" charset="0"/>
            </a:endParaRPr>
          </a:p>
          <a:p>
            <a:pPr eaLnBrk="1" hangingPunct="1">
              <a:lnSpc>
                <a:spcPct val="90000"/>
              </a:lnSpc>
              <a:buFontTx/>
              <a:buNone/>
            </a:pPr>
            <a:endParaRPr lang="en-US" sz="37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143000" y="2895600"/>
            <a:ext cx="7772400" cy="2362200"/>
          </a:xfrm>
        </p:spPr>
        <p:txBody>
          <a:bodyPr tIns="0" bIns="0">
            <a:noAutofit/>
          </a:bodyPr>
          <a:lstStyle/>
          <a:p>
            <a:pPr eaLnBrk="1" hangingPunct="1">
              <a:defRPr/>
            </a:pPr>
            <a:r>
              <a:rPr lang="en-GB" dirty="0" smtClean="0">
                <a:solidFill>
                  <a:schemeClr val="tx1"/>
                </a:solidFill>
                <a:latin typeface="Times New Roman" pitchFamily="18" charset="0"/>
              </a:rPr>
              <a:t>It takes </a:t>
            </a:r>
            <a:r>
              <a:rPr lang="en-GB" u="sng" dirty="0" smtClean="0">
                <a:solidFill>
                  <a:schemeClr val="tx1"/>
                </a:solidFill>
                <a:latin typeface="Times New Roman" pitchFamily="18" charset="0"/>
              </a:rPr>
              <a:t>HOURS</a:t>
            </a:r>
            <a:r>
              <a:rPr lang="en-GB" dirty="0" smtClean="0">
                <a:solidFill>
                  <a:schemeClr val="tx1"/>
                </a:solidFill>
                <a:latin typeface="Times New Roman" pitchFamily="18" charset="0"/>
              </a:rPr>
              <a:t> and </a:t>
            </a:r>
            <a:r>
              <a:rPr lang="en-GB" u="sng" dirty="0" smtClean="0">
                <a:solidFill>
                  <a:schemeClr val="tx1"/>
                </a:solidFill>
                <a:latin typeface="Times New Roman" pitchFamily="18" charset="0"/>
              </a:rPr>
              <a:t>HOURS</a:t>
            </a:r>
            <a:r>
              <a:rPr lang="en-GB" dirty="0" smtClean="0">
                <a:solidFill>
                  <a:schemeClr val="tx1"/>
                </a:solidFill>
                <a:latin typeface="Times New Roman" pitchFamily="18" charset="0"/>
              </a:rPr>
              <a:t> of work to be good at something.</a:t>
            </a:r>
            <a:r>
              <a:rPr lang="en-GB" dirty="0" smtClean="0">
                <a:solidFill>
                  <a:schemeClr val="tx1"/>
                </a:solidFill>
                <a:effectLst>
                  <a:outerShdw blurRad="38100" dist="38100" dir="2700000" algn="tl">
                    <a:srgbClr val="C0C0C0"/>
                  </a:outerShdw>
                </a:effectLst>
                <a:latin typeface="Times New Roman" pitchFamily="18" charset="0"/>
              </a:rPr>
              <a:t/>
            </a:r>
            <a:br>
              <a:rPr lang="en-GB" dirty="0" smtClean="0">
                <a:solidFill>
                  <a:schemeClr val="tx1"/>
                </a:solidFill>
                <a:effectLst>
                  <a:outerShdw blurRad="38100" dist="38100" dir="2700000" algn="tl">
                    <a:srgbClr val="C0C0C0"/>
                  </a:outerShdw>
                </a:effectLst>
                <a:latin typeface="Times New Roman" pitchFamily="18" charset="0"/>
              </a:rPr>
            </a:br>
            <a:r>
              <a:rPr lang="en-GB" dirty="0" smtClean="0">
                <a:solidFill>
                  <a:schemeClr val="tx1"/>
                </a:solidFill>
                <a:effectLst>
                  <a:outerShdw blurRad="38100" dist="38100" dir="2700000" algn="tl">
                    <a:srgbClr val="C0C0C0"/>
                  </a:outerShdw>
                </a:effectLst>
                <a:latin typeface="Times New Roman" pitchFamily="18" charset="0"/>
              </a:rPr>
              <a:t/>
            </a:r>
            <a:br>
              <a:rPr lang="en-GB" dirty="0" smtClean="0">
                <a:solidFill>
                  <a:schemeClr val="tx1"/>
                </a:solidFill>
                <a:effectLst>
                  <a:outerShdw blurRad="38100" dist="38100" dir="2700000" algn="tl">
                    <a:srgbClr val="C0C0C0"/>
                  </a:outerShdw>
                </a:effectLst>
                <a:latin typeface="Times New Roman" pitchFamily="18" charset="0"/>
              </a:rPr>
            </a:br>
            <a:r>
              <a:rPr lang="en-GB" dirty="0" smtClean="0">
                <a:solidFill>
                  <a:schemeClr val="tx1"/>
                </a:solidFill>
                <a:latin typeface="Times New Roman" pitchFamily="18" charset="0"/>
              </a:rPr>
              <a:t>If you know somebody who is very good at math, they were not born that way, they’re not lucky, they have just worked hard.</a:t>
            </a:r>
            <a:endParaRPr lang="en-US"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09600" y="0"/>
            <a:ext cx="7772400" cy="2057400"/>
          </a:xfrm>
        </p:spPr>
        <p:txBody>
          <a:bodyPr tIns="0" bIns="0">
            <a:normAutofit fontScale="90000"/>
          </a:bodyPr>
          <a:lstStyle/>
          <a:p>
            <a:pPr eaLnBrk="1" hangingPunct="1">
              <a:defRPr/>
            </a:pPr>
            <a:r>
              <a:rPr lang="en-GB" sz="3200" b="1" smtClean="0">
                <a:solidFill>
                  <a:schemeClr val="tx1"/>
                </a:solidFill>
                <a:effectLst>
                  <a:outerShdw blurRad="38100" dist="38100" dir="2700000" algn="tl">
                    <a:srgbClr val="C0C0C0"/>
                  </a:outerShdw>
                </a:effectLst>
                <a:latin typeface="Times New Roman" pitchFamily="18" charset="0"/>
              </a:rPr>
              <a:t/>
            </a:r>
            <a:br>
              <a:rPr lang="en-GB" sz="3200" b="1" smtClean="0">
                <a:solidFill>
                  <a:schemeClr val="tx1"/>
                </a:solidFill>
                <a:effectLst>
                  <a:outerShdw blurRad="38100" dist="38100" dir="2700000" algn="tl">
                    <a:srgbClr val="C0C0C0"/>
                  </a:outerShdw>
                </a:effectLst>
                <a:latin typeface="Times New Roman" pitchFamily="18" charset="0"/>
              </a:rPr>
            </a:br>
            <a:r>
              <a:rPr lang="en-GB" sz="3200" b="1" smtClean="0">
                <a:solidFill>
                  <a:schemeClr val="tx1"/>
                </a:solidFill>
                <a:effectLst>
                  <a:outerShdw blurRad="38100" dist="38100" dir="2700000" algn="tl">
                    <a:srgbClr val="C0C0C0"/>
                  </a:outerShdw>
                </a:effectLst>
                <a:latin typeface="Times New Roman" pitchFamily="18" charset="0"/>
              </a:rPr>
              <a:t/>
            </a:r>
            <a:br>
              <a:rPr lang="en-GB" sz="3200" b="1" smtClean="0">
                <a:solidFill>
                  <a:schemeClr val="tx1"/>
                </a:solidFill>
                <a:effectLst>
                  <a:outerShdw blurRad="38100" dist="38100" dir="2700000" algn="tl">
                    <a:srgbClr val="C0C0C0"/>
                  </a:outerShdw>
                </a:effectLst>
                <a:latin typeface="Times New Roman" pitchFamily="18" charset="0"/>
              </a:rPr>
            </a:br>
            <a:r>
              <a:rPr lang="en-GB" sz="3200" b="1" smtClean="0">
                <a:solidFill>
                  <a:schemeClr val="tx1"/>
                </a:solidFill>
                <a:effectLst>
                  <a:outerShdw blurRad="38100" dist="38100" dir="2700000" algn="tl">
                    <a:srgbClr val="C0C0C0"/>
                  </a:outerShdw>
                </a:effectLst>
                <a:latin typeface="Times New Roman" pitchFamily="18" charset="0"/>
              </a:rPr>
              <a:t/>
            </a:r>
            <a:br>
              <a:rPr lang="en-GB" sz="3200" b="1" smtClean="0">
                <a:solidFill>
                  <a:schemeClr val="tx1"/>
                </a:solidFill>
                <a:effectLst>
                  <a:outerShdw blurRad="38100" dist="38100" dir="2700000" algn="tl">
                    <a:srgbClr val="C0C0C0"/>
                  </a:outerShdw>
                </a:effectLst>
                <a:latin typeface="Times New Roman" pitchFamily="18" charset="0"/>
              </a:rPr>
            </a:br>
            <a:r>
              <a:rPr lang="en-GB" sz="3200" b="1" smtClean="0">
                <a:solidFill>
                  <a:schemeClr val="tx1"/>
                </a:solidFill>
                <a:effectLst>
                  <a:outerShdw blurRad="38100" dist="38100" dir="2700000" algn="tl">
                    <a:srgbClr val="C0C0C0"/>
                  </a:outerShdw>
                </a:effectLst>
                <a:latin typeface="Times New Roman" pitchFamily="18" charset="0"/>
              </a:rPr>
              <a:t/>
            </a:r>
            <a:br>
              <a:rPr lang="en-GB" sz="3200" b="1" smtClean="0">
                <a:solidFill>
                  <a:schemeClr val="tx1"/>
                </a:solidFill>
                <a:effectLst>
                  <a:outerShdw blurRad="38100" dist="38100" dir="2700000" algn="tl">
                    <a:srgbClr val="C0C0C0"/>
                  </a:outerShdw>
                </a:effectLst>
                <a:latin typeface="Times New Roman" pitchFamily="18" charset="0"/>
              </a:rPr>
            </a:br>
            <a:r>
              <a:rPr lang="en-GB" sz="3200" b="1" smtClean="0">
                <a:solidFill>
                  <a:schemeClr val="tx1"/>
                </a:solidFill>
                <a:effectLst>
                  <a:outerShdw blurRad="38100" dist="38100" dir="2700000" algn="tl">
                    <a:srgbClr val="C0C0C0"/>
                  </a:outerShdw>
                </a:effectLst>
                <a:latin typeface="Times New Roman" pitchFamily="18" charset="0"/>
              </a:rPr>
              <a:t/>
            </a:r>
            <a:br>
              <a:rPr lang="en-GB" sz="3200" b="1" smtClean="0">
                <a:solidFill>
                  <a:schemeClr val="tx1"/>
                </a:solidFill>
                <a:effectLst>
                  <a:outerShdw blurRad="38100" dist="38100" dir="2700000" algn="tl">
                    <a:srgbClr val="C0C0C0"/>
                  </a:outerShdw>
                </a:effectLst>
                <a:latin typeface="Times New Roman" pitchFamily="18" charset="0"/>
              </a:rPr>
            </a:br>
            <a:r>
              <a:rPr lang="en-GB" sz="3200" b="1" smtClean="0">
                <a:solidFill>
                  <a:schemeClr val="tx1"/>
                </a:solidFill>
                <a:effectLst>
                  <a:outerShdw blurRad="38100" dist="38100" dir="2700000" algn="tl">
                    <a:srgbClr val="C0C0C0"/>
                  </a:outerShdw>
                </a:effectLst>
                <a:latin typeface="Times New Roman" pitchFamily="18" charset="0"/>
              </a:rPr>
              <a:t/>
            </a:r>
            <a:br>
              <a:rPr lang="en-GB" sz="3200" b="1" smtClean="0">
                <a:solidFill>
                  <a:schemeClr val="tx1"/>
                </a:solidFill>
                <a:effectLst>
                  <a:outerShdw blurRad="38100" dist="38100" dir="2700000" algn="tl">
                    <a:srgbClr val="C0C0C0"/>
                  </a:outerShdw>
                </a:effectLst>
                <a:latin typeface="Times New Roman" pitchFamily="18" charset="0"/>
              </a:rPr>
            </a:br>
            <a:endParaRPr lang="en-US" sz="3200" b="1" smtClean="0">
              <a:solidFill>
                <a:schemeClr val="tx1"/>
              </a:solidFill>
              <a:effectLst>
                <a:outerShdw blurRad="38100" dist="38100" dir="2700000" algn="tl">
                  <a:srgbClr val="C0C0C0"/>
                </a:outerShdw>
              </a:effectLst>
              <a:latin typeface="Times New Roman" pitchFamily="18" charset="0"/>
            </a:endParaRP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09800"/>
            <a:ext cx="37639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1295400" y="3810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a:t>Most people believe that you are born with a certain amount of intelligence.</a:t>
            </a:r>
            <a:r>
              <a:rPr lang="en-US"/>
              <a:t> </a:t>
            </a:r>
          </a:p>
        </p:txBody>
      </p:sp>
      <p:sp>
        <p:nvSpPr>
          <p:cNvPr id="6" name="Line 7"/>
          <p:cNvSpPr>
            <a:spLocks noChangeShapeType="1"/>
          </p:cNvSpPr>
          <p:nvPr/>
        </p:nvSpPr>
        <p:spPr bwMode="auto">
          <a:xfrm flipV="1">
            <a:off x="1752600" y="2362200"/>
            <a:ext cx="5257800" cy="3733800"/>
          </a:xfrm>
          <a:prstGeom prst="line">
            <a:avLst/>
          </a:prstGeom>
          <a:noFill/>
          <a:ln w="2540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6"/>
          <p:cNvSpPr>
            <a:spLocks noChangeShapeType="1"/>
          </p:cNvSpPr>
          <p:nvPr/>
        </p:nvSpPr>
        <p:spPr bwMode="auto">
          <a:xfrm>
            <a:off x="2286000" y="2209800"/>
            <a:ext cx="4800600" cy="4267200"/>
          </a:xfrm>
          <a:prstGeom prst="line">
            <a:avLst/>
          </a:prstGeom>
          <a:noFill/>
          <a:ln w="2540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Text Box 5"/>
          <p:cNvSpPr txBox="1">
            <a:spLocks noChangeArrowheads="1"/>
          </p:cNvSpPr>
          <p:nvPr/>
        </p:nvSpPr>
        <p:spPr bwMode="auto">
          <a:xfrm>
            <a:off x="1295400" y="3200400"/>
            <a:ext cx="7391400" cy="1014413"/>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t>THIS IS FALSE </a:t>
            </a:r>
          </a:p>
          <a:p>
            <a:pPr algn="ctr">
              <a:spcBef>
                <a:spcPct val="50000"/>
              </a:spcBef>
            </a:pPr>
            <a:r>
              <a:rPr lang="en-US"/>
              <a:t>and one of our MOST HARMFUL BELIEFS.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7653"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4294967295"/>
          </p:nvPr>
        </p:nvSpPr>
        <p:spPr>
          <a:xfrm>
            <a:off x="838200" y="1524000"/>
            <a:ext cx="7772400" cy="4114800"/>
          </a:xfrm>
        </p:spPr>
        <p:txBody>
          <a:bodyPr/>
          <a:lstStyle/>
          <a:p>
            <a:pPr algn="ctr" eaLnBrk="1" hangingPunct="1">
              <a:lnSpc>
                <a:spcPct val="90000"/>
              </a:lnSpc>
              <a:buFontTx/>
              <a:buNone/>
            </a:pPr>
            <a:r>
              <a:rPr lang="en-GB" sz="8000" u="sng" smtClean="0">
                <a:latin typeface="Bookman Old Style" pitchFamily="18" charset="0"/>
              </a:rPr>
              <a:t>Intelligence</a:t>
            </a:r>
          </a:p>
          <a:p>
            <a:pPr algn="ctr" eaLnBrk="1" hangingPunct="1">
              <a:lnSpc>
                <a:spcPct val="90000"/>
              </a:lnSpc>
              <a:buFontTx/>
              <a:buNone/>
            </a:pPr>
            <a:r>
              <a:rPr lang="en-GB" sz="8000" smtClean="0">
                <a:latin typeface="Bookman Old Style" pitchFamily="18" charset="0"/>
              </a:rPr>
              <a:t>=</a:t>
            </a:r>
          </a:p>
          <a:p>
            <a:pPr algn="ctr" eaLnBrk="1" hangingPunct="1">
              <a:lnSpc>
                <a:spcPct val="90000"/>
              </a:lnSpc>
              <a:buFontTx/>
              <a:buNone/>
            </a:pPr>
            <a:r>
              <a:rPr lang="en-GB" sz="8000" smtClean="0">
                <a:latin typeface="Bookman Old Style" pitchFamily="18" charset="0"/>
              </a:rPr>
              <a:t>How </a:t>
            </a:r>
            <a:r>
              <a:rPr lang="en-GB" sz="8000" u="sng" smtClean="0">
                <a:latin typeface="Bookman Old Style" pitchFamily="18" charset="0"/>
              </a:rPr>
              <a:t>HARD</a:t>
            </a:r>
            <a:r>
              <a:rPr lang="en-GB" sz="8000" smtClean="0">
                <a:latin typeface="Bookman Old Style" pitchFamily="18" charset="0"/>
              </a:rPr>
              <a:t> You Work</a:t>
            </a:r>
          </a:p>
          <a:p>
            <a:pPr eaLnBrk="1" hangingPunct="1">
              <a:lnSpc>
                <a:spcPct val="90000"/>
              </a:lnSpc>
              <a:buFontTx/>
              <a:buNone/>
            </a:pPr>
            <a:endParaRPr lang="en-US" sz="37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4294967295"/>
          </p:nvPr>
        </p:nvSpPr>
        <p:spPr>
          <a:xfrm>
            <a:off x="838200" y="1524000"/>
            <a:ext cx="7772400" cy="4114800"/>
          </a:xfrm>
        </p:spPr>
        <p:txBody>
          <a:bodyPr/>
          <a:lstStyle/>
          <a:p>
            <a:pPr algn="ctr" eaLnBrk="1" hangingPunct="1">
              <a:lnSpc>
                <a:spcPct val="90000"/>
              </a:lnSpc>
              <a:buFontTx/>
              <a:buNone/>
            </a:pPr>
            <a:r>
              <a:rPr lang="en-GB" sz="8000" smtClean="0">
                <a:latin typeface="Bookman Old Style" pitchFamily="18" charset="0"/>
              </a:rPr>
              <a:t>How hard will you work?</a:t>
            </a:r>
          </a:p>
          <a:p>
            <a:pPr eaLnBrk="1" hangingPunct="1">
              <a:lnSpc>
                <a:spcPct val="90000"/>
              </a:lnSpc>
              <a:buFontTx/>
              <a:buNone/>
            </a:pPr>
            <a:endParaRPr lang="en-US" sz="37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3749675" cy="646113"/>
          </a:xfrm>
          <a:prstGeom prst="rect">
            <a:avLst/>
          </a:prstGeom>
        </p:spPr>
        <p:txBody>
          <a:bodyPr wrap="none">
            <a:spAutoFit/>
          </a:bodyPr>
          <a:lstStyle/>
          <a:p>
            <a:pPr>
              <a:defRPr/>
            </a:pPr>
            <a:r>
              <a:rPr lang="en-US" sz="3600" b="1" dirty="0">
                <a:effectLst>
                  <a:outerShdw blurRad="38100" dist="38100" dir="2700000" algn="tl">
                    <a:srgbClr val="C0C0C0"/>
                  </a:outerShdw>
                </a:effectLst>
                <a:ea typeface="ＭＳ Ｐゴシック" pitchFamily="28" charset="-128"/>
              </a:rPr>
              <a:t>Our Big Goals…</a:t>
            </a:r>
            <a:endParaRPr lang="en-US" sz="3600" dirty="0">
              <a:ea typeface="ＭＳ Ｐゴシック" pitchFamily="28" charset="-128"/>
            </a:endParaRPr>
          </a:p>
        </p:txBody>
      </p:sp>
      <p:sp>
        <p:nvSpPr>
          <p:cNvPr id="3" name="Rectangle 3"/>
          <p:cNvSpPr txBox="1">
            <a:spLocks noChangeArrowheads="1"/>
          </p:cNvSpPr>
          <p:nvPr/>
        </p:nvSpPr>
        <p:spPr bwMode="auto">
          <a:xfrm>
            <a:off x="381000" y="1981200"/>
            <a:ext cx="8102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r>
              <a:rPr lang="en-US" sz="2800" dirty="0" smtClean="0"/>
              <a:t>Our big number is </a:t>
            </a:r>
            <a:r>
              <a:rPr lang="en-US" sz="3600" b="1" dirty="0" smtClean="0"/>
              <a:t>100</a:t>
            </a: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3236784" cy="646331"/>
          </a:xfrm>
          <a:prstGeom prst="rect">
            <a:avLst/>
          </a:prstGeom>
        </p:spPr>
        <p:txBody>
          <a:bodyPr wrap="none">
            <a:spAutoFit/>
          </a:bodyPr>
          <a:lstStyle/>
          <a:p>
            <a:pPr>
              <a:defRPr/>
            </a:pPr>
            <a:r>
              <a:rPr lang="en-US" sz="3600" b="1" dirty="0" smtClean="0">
                <a:effectLst>
                  <a:outerShdw blurRad="38100" dist="38100" dir="2700000" algn="tl">
                    <a:srgbClr val="C0C0C0"/>
                  </a:outerShdw>
                </a:effectLst>
                <a:ea typeface="ＭＳ Ｐゴシック" pitchFamily="28" charset="-128"/>
              </a:rPr>
              <a:t>100% Mastery</a:t>
            </a:r>
            <a:endParaRPr lang="en-US" sz="3600" dirty="0">
              <a:ea typeface="ＭＳ Ｐゴシック" pitchFamily="28" charset="-128"/>
            </a:endParaRPr>
          </a:p>
        </p:txBody>
      </p:sp>
      <p:sp>
        <p:nvSpPr>
          <p:cNvPr id="3" name="Rectangle 3"/>
          <p:cNvSpPr txBox="1">
            <a:spLocks noChangeArrowheads="1"/>
          </p:cNvSpPr>
          <p:nvPr/>
        </p:nvSpPr>
        <p:spPr bwMode="auto">
          <a:xfrm>
            <a:off x="381000" y="1981200"/>
            <a:ext cx="8102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r>
              <a:rPr lang="en-US" sz="2800" dirty="0" smtClean="0"/>
              <a:t>Mastery means an higher than an 80%</a:t>
            </a:r>
          </a:p>
          <a:p>
            <a:pPr eaLnBrk="1" hangingPunct="1"/>
            <a:r>
              <a:rPr lang="en-US" sz="2800" dirty="0" smtClean="0"/>
              <a:t>Master every objective, quiz, and test</a:t>
            </a:r>
          </a:p>
          <a:p>
            <a:pPr eaLnBrk="1" hangingPunct="1"/>
            <a:r>
              <a:rPr lang="en-US" sz="2800" dirty="0" smtClean="0"/>
              <a:t>If at first you don’t succeed, try again</a:t>
            </a:r>
          </a:p>
          <a:p>
            <a:pPr eaLnBrk="1" hangingPunct="1"/>
            <a:r>
              <a:rPr lang="en-US" sz="2800" dirty="0" smtClean="0"/>
              <a:t>This means everyone will get an A or B</a:t>
            </a:r>
          </a:p>
        </p:txBody>
      </p:sp>
    </p:spTree>
    <p:extLst>
      <p:ext uri="{BB962C8B-B14F-4D97-AF65-F5344CB8AC3E}">
        <p14:creationId xmlns:p14="http://schemas.microsoft.com/office/powerpoint/2010/main" val="18264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6930102" cy="1200329"/>
          </a:xfrm>
          <a:prstGeom prst="rect">
            <a:avLst/>
          </a:prstGeom>
        </p:spPr>
        <p:txBody>
          <a:bodyPr wrap="none">
            <a:spAutoFit/>
          </a:bodyPr>
          <a:lstStyle/>
          <a:p>
            <a:pPr>
              <a:defRPr/>
            </a:pPr>
            <a:r>
              <a:rPr lang="en-US" sz="3600" b="1" dirty="0" smtClean="0">
                <a:effectLst>
                  <a:outerShdw blurRad="38100" dist="38100" dir="2700000" algn="tl">
                    <a:srgbClr val="C0C0C0"/>
                  </a:outerShdw>
                </a:effectLst>
                <a:ea typeface="ＭＳ Ｐゴシック" pitchFamily="28" charset="-128"/>
              </a:rPr>
              <a:t>100% EOCT Meets </a:t>
            </a:r>
            <a:r>
              <a:rPr lang="en-US" sz="3600" b="1" dirty="0" smtClean="0">
                <a:effectLst>
                  <a:outerShdw blurRad="38100" dist="38100" dir="2700000" algn="tl">
                    <a:srgbClr val="C0C0C0"/>
                  </a:outerShdw>
                </a:effectLst>
                <a:ea typeface="ＭＳ Ｐゴシック" pitchFamily="28" charset="-128"/>
              </a:rPr>
              <a:t>or </a:t>
            </a:r>
            <a:r>
              <a:rPr lang="en-US" sz="3600" b="1" dirty="0" smtClean="0">
                <a:effectLst>
                  <a:outerShdw blurRad="38100" dist="38100" dir="2700000" algn="tl">
                    <a:srgbClr val="C0C0C0"/>
                  </a:outerShdw>
                </a:effectLst>
                <a:ea typeface="ＭＳ Ｐゴシック" pitchFamily="28" charset="-128"/>
              </a:rPr>
              <a:t>Exceeds </a:t>
            </a:r>
          </a:p>
          <a:p>
            <a:pPr>
              <a:defRPr/>
            </a:pPr>
            <a:r>
              <a:rPr lang="en-US" sz="3600" b="1" dirty="0" smtClean="0">
                <a:effectLst>
                  <a:outerShdw blurRad="38100" dist="38100" dir="2700000" algn="tl">
                    <a:srgbClr val="C0C0C0"/>
                  </a:outerShdw>
                </a:effectLst>
                <a:ea typeface="ＭＳ Ｐゴシック" pitchFamily="28" charset="-128"/>
              </a:rPr>
              <a:t>Expectations</a:t>
            </a:r>
            <a:endParaRPr lang="en-US" sz="3600" dirty="0">
              <a:ea typeface="ＭＳ Ｐゴシック" pitchFamily="28" charset="-128"/>
            </a:endParaRPr>
          </a:p>
        </p:txBody>
      </p:sp>
      <p:sp>
        <p:nvSpPr>
          <p:cNvPr id="3" name="Rectangle 3"/>
          <p:cNvSpPr txBox="1">
            <a:spLocks noChangeArrowheads="1"/>
          </p:cNvSpPr>
          <p:nvPr/>
        </p:nvSpPr>
        <p:spPr bwMode="auto">
          <a:xfrm>
            <a:off x="381000" y="1981200"/>
            <a:ext cx="8102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r>
              <a:rPr lang="en-US" sz="3200" dirty="0" smtClean="0"/>
              <a:t>Everyone will pass their EOCT</a:t>
            </a:r>
          </a:p>
          <a:p>
            <a:pPr eaLnBrk="1" hangingPunct="1"/>
            <a:r>
              <a:rPr lang="en-US" sz="3200" dirty="0" smtClean="0"/>
              <a:t>Hard work = success</a:t>
            </a:r>
          </a:p>
          <a:p>
            <a:pPr marL="0" indent="0" eaLnBrk="1" hangingPunct="1">
              <a:buNone/>
            </a:pPr>
            <a:endParaRPr lang="en-US" sz="3200" dirty="0" smtClean="0"/>
          </a:p>
        </p:txBody>
      </p:sp>
    </p:spTree>
    <p:extLst>
      <p:ext uri="{BB962C8B-B14F-4D97-AF65-F5344CB8AC3E}">
        <p14:creationId xmlns:p14="http://schemas.microsoft.com/office/powerpoint/2010/main" val="39387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6280309" cy="646331"/>
          </a:xfrm>
          <a:prstGeom prst="rect">
            <a:avLst/>
          </a:prstGeom>
        </p:spPr>
        <p:txBody>
          <a:bodyPr wrap="none">
            <a:spAutoFit/>
          </a:bodyPr>
          <a:lstStyle/>
          <a:p>
            <a:pPr>
              <a:defRPr/>
            </a:pPr>
            <a:r>
              <a:rPr lang="en-US" sz="3600" b="1" dirty="0">
                <a:effectLst>
                  <a:outerShdw blurRad="38100" dist="38100" dir="2700000" algn="tl">
                    <a:srgbClr val="C0C0C0"/>
                  </a:outerShdw>
                </a:effectLst>
                <a:ea typeface="ＭＳ Ｐゴシック" pitchFamily="28" charset="-128"/>
              </a:rPr>
              <a:t>100 Point SAT improvement</a:t>
            </a:r>
            <a:endParaRPr lang="en-US" sz="3600" dirty="0">
              <a:ea typeface="ＭＳ Ｐゴシック" pitchFamily="28"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370140430"/>
              </p:ext>
            </p:extLst>
          </p:nvPr>
        </p:nvGraphicFramePr>
        <p:xfrm>
          <a:off x="1129795" y="3124200"/>
          <a:ext cx="7315201" cy="3230880"/>
        </p:xfrm>
        <a:graphic>
          <a:graphicData uri="http://schemas.openxmlformats.org/drawingml/2006/table">
            <a:tbl>
              <a:tblPr firstRow="1" bandRow="1">
                <a:tableStyleId>{5C22544A-7EE6-4342-B048-85BDC9FD1C3A}</a:tableStyleId>
              </a:tblPr>
              <a:tblGrid>
                <a:gridCol w="2250831"/>
                <a:gridCol w="1929284"/>
                <a:gridCol w="1611085"/>
                <a:gridCol w="1524001"/>
              </a:tblGrid>
              <a:tr h="370840">
                <a:tc>
                  <a:txBody>
                    <a:bodyPr/>
                    <a:lstStyle/>
                    <a:p>
                      <a:endParaRPr lang="en-US" dirty="0"/>
                    </a:p>
                  </a:txBody>
                  <a:tcPr/>
                </a:tc>
                <a:tc>
                  <a:txBody>
                    <a:bodyPr/>
                    <a:lstStyle/>
                    <a:p>
                      <a:r>
                        <a:rPr lang="en-US" dirty="0" smtClean="0"/>
                        <a:t>2010</a:t>
                      </a:r>
                      <a:r>
                        <a:rPr lang="en-US" baseline="0" dirty="0" smtClean="0"/>
                        <a:t> SAT Math</a:t>
                      </a:r>
                      <a:endParaRPr lang="en-US" dirty="0"/>
                    </a:p>
                  </a:txBody>
                  <a:tcPr/>
                </a:tc>
                <a:tc>
                  <a:txBody>
                    <a:bodyPr/>
                    <a:lstStyle/>
                    <a:p>
                      <a:r>
                        <a:rPr lang="en-US" dirty="0" smtClean="0"/>
                        <a:t>2011 SAT Math</a:t>
                      </a:r>
                      <a:endParaRPr lang="en-US" dirty="0"/>
                    </a:p>
                  </a:txBody>
                  <a:tcPr/>
                </a:tc>
                <a:tc>
                  <a:txBody>
                    <a:bodyPr/>
                    <a:lstStyle/>
                    <a:p>
                      <a:r>
                        <a:rPr lang="en-US" dirty="0" smtClean="0"/>
                        <a:t>2012 SAT</a:t>
                      </a:r>
                      <a:r>
                        <a:rPr lang="en-US" baseline="0" dirty="0" smtClean="0"/>
                        <a:t> Math</a:t>
                      </a:r>
                      <a:endParaRPr lang="en-US" dirty="0"/>
                    </a:p>
                  </a:txBody>
                  <a:tcPr/>
                </a:tc>
              </a:tr>
              <a:tr h="370840">
                <a:tc>
                  <a:txBody>
                    <a:bodyPr/>
                    <a:lstStyle/>
                    <a:p>
                      <a:r>
                        <a:rPr lang="en-US" dirty="0" smtClean="0"/>
                        <a:t>Nation</a:t>
                      </a:r>
                      <a:endParaRPr lang="en-US" dirty="0"/>
                    </a:p>
                  </a:txBody>
                  <a:tcPr/>
                </a:tc>
                <a:tc>
                  <a:txBody>
                    <a:bodyPr/>
                    <a:lstStyle/>
                    <a:p>
                      <a:r>
                        <a:rPr lang="en-US" dirty="0" smtClean="0"/>
                        <a:t>516</a:t>
                      </a:r>
                      <a:endParaRPr lang="en-US" dirty="0"/>
                    </a:p>
                  </a:txBody>
                  <a:tcPr/>
                </a:tc>
                <a:tc>
                  <a:txBody>
                    <a:bodyPr/>
                    <a:lstStyle/>
                    <a:p>
                      <a:r>
                        <a:rPr lang="en-US" dirty="0" smtClean="0"/>
                        <a:t>514</a:t>
                      </a:r>
                      <a:endParaRPr lang="en-US" dirty="0"/>
                    </a:p>
                  </a:txBody>
                  <a:tcPr/>
                </a:tc>
                <a:tc>
                  <a:txBody>
                    <a:bodyPr/>
                    <a:lstStyle/>
                    <a:p>
                      <a:r>
                        <a:rPr lang="en-US" dirty="0" smtClean="0"/>
                        <a:t>505</a:t>
                      </a:r>
                      <a:endParaRPr lang="en-US" dirty="0"/>
                    </a:p>
                  </a:txBody>
                  <a:tcPr/>
                </a:tc>
              </a:tr>
              <a:tr h="370840">
                <a:tc>
                  <a:txBody>
                    <a:bodyPr/>
                    <a:lstStyle/>
                    <a:p>
                      <a:r>
                        <a:rPr lang="en-US" dirty="0" smtClean="0"/>
                        <a:t>DeKalb County</a:t>
                      </a:r>
                      <a:endParaRPr lang="en-US" dirty="0"/>
                    </a:p>
                  </a:txBody>
                  <a:tcPr/>
                </a:tc>
                <a:tc>
                  <a:txBody>
                    <a:bodyPr/>
                    <a:lstStyle/>
                    <a:p>
                      <a:r>
                        <a:rPr lang="en-US" dirty="0" smtClean="0"/>
                        <a:t>442</a:t>
                      </a:r>
                      <a:endParaRPr lang="en-US" dirty="0"/>
                    </a:p>
                  </a:txBody>
                  <a:tcPr/>
                </a:tc>
                <a:tc>
                  <a:txBody>
                    <a:bodyPr/>
                    <a:lstStyle/>
                    <a:p>
                      <a:r>
                        <a:rPr lang="en-US" dirty="0" smtClean="0"/>
                        <a:t>446</a:t>
                      </a:r>
                      <a:endParaRPr lang="en-US" dirty="0"/>
                    </a:p>
                  </a:txBody>
                  <a:tcPr/>
                </a:tc>
                <a:tc>
                  <a:txBody>
                    <a:bodyPr/>
                    <a:lstStyle/>
                    <a:p>
                      <a:r>
                        <a:rPr lang="en-US" dirty="0" smtClean="0"/>
                        <a:t>450</a:t>
                      </a:r>
                      <a:endParaRPr lang="en-US" dirty="0"/>
                    </a:p>
                  </a:txBody>
                  <a:tcPr/>
                </a:tc>
              </a:tr>
              <a:tr h="370840">
                <a:tc>
                  <a:txBody>
                    <a:bodyPr/>
                    <a:lstStyle/>
                    <a:p>
                      <a:r>
                        <a:rPr lang="en-US" b="1" dirty="0" smtClean="0"/>
                        <a:t>Stephenson</a:t>
                      </a:r>
                      <a:endParaRPr lang="en-US" b="1" dirty="0"/>
                    </a:p>
                  </a:txBody>
                  <a:tcPr/>
                </a:tc>
                <a:tc>
                  <a:txBody>
                    <a:bodyPr/>
                    <a:lstStyle/>
                    <a:p>
                      <a:r>
                        <a:rPr lang="en-US" b="1" dirty="0" smtClean="0"/>
                        <a:t>418</a:t>
                      </a:r>
                      <a:endParaRPr lang="en-US" b="1" dirty="0"/>
                    </a:p>
                  </a:txBody>
                  <a:tcPr/>
                </a:tc>
                <a:tc>
                  <a:txBody>
                    <a:bodyPr/>
                    <a:lstStyle/>
                    <a:p>
                      <a:r>
                        <a:rPr lang="en-US" b="1" dirty="0" smtClean="0"/>
                        <a:t>428</a:t>
                      </a:r>
                      <a:endParaRPr lang="en-US" b="1" dirty="0"/>
                    </a:p>
                  </a:txBody>
                  <a:tcPr/>
                </a:tc>
                <a:tc>
                  <a:txBody>
                    <a:bodyPr/>
                    <a:lstStyle/>
                    <a:p>
                      <a:r>
                        <a:rPr lang="en-US" b="1" dirty="0" smtClean="0"/>
                        <a:t>420</a:t>
                      </a:r>
                      <a:endParaRPr lang="en-US" b="1" dirty="0"/>
                    </a:p>
                  </a:txBody>
                  <a:tcPr/>
                </a:tc>
              </a:tr>
              <a:tr h="370840">
                <a:tc>
                  <a:txBody>
                    <a:bodyPr/>
                    <a:lstStyle/>
                    <a:p>
                      <a:r>
                        <a:rPr lang="en-US" dirty="0" smtClean="0"/>
                        <a:t>Chamblee</a:t>
                      </a:r>
                      <a:endParaRPr lang="en-US" dirty="0"/>
                    </a:p>
                  </a:txBody>
                  <a:tcPr/>
                </a:tc>
                <a:tc>
                  <a:txBody>
                    <a:bodyPr/>
                    <a:lstStyle/>
                    <a:p>
                      <a:r>
                        <a:rPr lang="en-US" dirty="0" smtClean="0"/>
                        <a:t>553</a:t>
                      </a:r>
                      <a:endParaRPr lang="en-US" dirty="0"/>
                    </a:p>
                  </a:txBody>
                  <a:tcPr/>
                </a:tc>
                <a:tc>
                  <a:txBody>
                    <a:bodyPr/>
                    <a:lstStyle/>
                    <a:p>
                      <a:r>
                        <a:rPr lang="en-US" dirty="0" smtClean="0"/>
                        <a:t>551</a:t>
                      </a:r>
                      <a:endParaRPr lang="en-US" dirty="0"/>
                    </a:p>
                  </a:txBody>
                  <a:tcPr/>
                </a:tc>
                <a:tc>
                  <a:txBody>
                    <a:bodyPr/>
                    <a:lstStyle/>
                    <a:p>
                      <a:r>
                        <a:rPr lang="en-US" dirty="0" smtClean="0"/>
                        <a:t>543</a:t>
                      </a:r>
                      <a:endParaRPr lang="en-US" dirty="0"/>
                    </a:p>
                  </a:txBody>
                  <a:tcPr/>
                </a:tc>
              </a:tr>
              <a:tr h="370840">
                <a:tc>
                  <a:txBody>
                    <a:bodyPr/>
                    <a:lstStyle/>
                    <a:p>
                      <a:r>
                        <a:rPr lang="en-US" dirty="0" smtClean="0"/>
                        <a:t>Lakeside</a:t>
                      </a:r>
                      <a:endParaRPr lang="en-US" dirty="0"/>
                    </a:p>
                  </a:txBody>
                  <a:tcPr/>
                </a:tc>
                <a:tc>
                  <a:txBody>
                    <a:bodyPr/>
                    <a:lstStyle/>
                    <a:p>
                      <a:r>
                        <a:rPr lang="en-US" dirty="0" smtClean="0"/>
                        <a:t>542</a:t>
                      </a:r>
                      <a:endParaRPr lang="en-US" dirty="0"/>
                    </a:p>
                  </a:txBody>
                  <a:tcPr/>
                </a:tc>
                <a:tc>
                  <a:txBody>
                    <a:bodyPr/>
                    <a:lstStyle/>
                    <a:p>
                      <a:r>
                        <a:rPr lang="en-US" dirty="0" smtClean="0"/>
                        <a:t>541</a:t>
                      </a:r>
                      <a:endParaRPr lang="en-US" dirty="0"/>
                    </a:p>
                  </a:txBody>
                  <a:tcPr/>
                </a:tc>
                <a:tc>
                  <a:txBody>
                    <a:bodyPr/>
                    <a:lstStyle/>
                    <a:p>
                      <a:r>
                        <a:rPr lang="en-US" dirty="0" smtClean="0"/>
                        <a:t>515</a:t>
                      </a:r>
                      <a:endParaRPr lang="en-US" dirty="0"/>
                    </a:p>
                  </a:txBody>
                  <a:tcPr/>
                </a:tc>
              </a:tr>
              <a:tr h="370840">
                <a:tc>
                  <a:txBody>
                    <a:bodyPr/>
                    <a:lstStyle/>
                    <a:p>
                      <a:r>
                        <a:rPr lang="en-US" dirty="0" smtClean="0"/>
                        <a:t>DECA</a:t>
                      </a:r>
                      <a:endParaRPr lang="en-US" dirty="0"/>
                    </a:p>
                  </a:txBody>
                  <a:tcPr/>
                </a:tc>
                <a:tc>
                  <a:txBody>
                    <a:bodyPr/>
                    <a:lstStyle/>
                    <a:p>
                      <a:r>
                        <a:rPr lang="en-US" dirty="0" smtClean="0"/>
                        <a:t>-</a:t>
                      </a:r>
                      <a:endParaRPr lang="en-US" dirty="0"/>
                    </a:p>
                  </a:txBody>
                  <a:tcPr/>
                </a:tc>
                <a:tc>
                  <a:txBody>
                    <a:bodyPr/>
                    <a:lstStyle/>
                    <a:p>
                      <a:r>
                        <a:rPr lang="en-US" dirty="0" smtClean="0"/>
                        <a:t>514</a:t>
                      </a:r>
                      <a:endParaRPr lang="en-US" dirty="0"/>
                    </a:p>
                  </a:txBody>
                  <a:tcPr/>
                </a:tc>
                <a:tc>
                  <a:txBody>
                    <a:bodyPr/>
                    <a:lstStyle/>
                    <a:p>
                      <a:r>
                        <a:rPr lang="en-US" dirty="0" smtClean="0"/>
                        <a:t>494</a:t>
                      </a:r>
                      <a:endParaRPr lang="en-US" dirty="0"/>
                    </a:p>
                  </a:txBody>
                  <a:tcPr/>
                </a:tc>
              </a:tr>
              <a:tr h="254000">
                <a:tc>
                  <a:txBody>
                    <a:bodyPr/>
                    <a:lstStyle/>
                    <a:p>
                      <a:r>
                        <a:rPr lang="en-US" dirty="0" smtClean="0"/>
                        <a:t>Parkview</a:t>
                      </a:r>
                      <a:endParaRPr lang="en-US" dirty="0"/>
                    </a:p>
                  </a:txBody>
                  <a:tcPr/>
                </a:tc>
                <a:tc>
                  <a:txBody>
                    <a:bodyPr/>
                    <a:lstStyle/>
                    <a:p>
                      <a:r>
                        <a:rPr lang="en-US" dirty="0" smtClean="0"/>
                        <a:t>544</a:t>
                      </a:r>
                      <a:endParaRPr lang="en-US" dirty="0"/>
                    </a:p>
                  </a:txBody>
                  <a:tcPr/>
                </a:tc>
                <a:tc>
                  <a:txBody>
                    <a:bodyPr/>
                    <a:lstStyle/>
                    <a:p>
                      <a:r>
                        <a:rPr lang="en-US" dirty="0" smtClean="0"/>
                        <a:t>550</a:t>
                      </a:r>
                      <a:endParaRPr lang="en-US" dirty="0"/>
                    </a:p>
                  </a:txBody>
                  <a:tcPr/>
                </a:tc>
                <a:tc>
                  <a:txBody>
                    <a:bodyPr/>
                    <a:lstStyle/>
                    <a:p>
                      <a:r>
                        <a:rPr lang="en-US" dirty="0" smtClean="0"/>
                        <a:t>542</a:t>
                      </a:r>
                      <a:endParaRPr lang="en-US" dirty="0"/>
                    </a:p>
                  </a:txBody>
                  <a:tcPr/>
                </a:tc>
              </a:tr>
            </a:tbl>
          </a:graphicData>
        </a:graphic>
      </p:graphicFrame>
      <p:sp>
        <p:nvSpPr>
          <p:cNvPr id="4" name="Rectangle 3"/>
          <p:cNvSpPr txBox="1">
            <a:spLocks noChangeArrowheads="1"/>
          </p:cNvSpPr>
          <p:nvPr/>
        </p:nvSpPr>
        <p:spPr bwMode="auto">
          <a:xfrm>
            <a:off x="381000" y="1981201"/>
            <a:ext cx="810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r>
              <a:rPr lang="en-US" sz="3200" dirty="0" smtClean="0"/>
              <a:t>This means 10 point improvement on PSAT math section</a:t>
            </a:r>
          </a:p>
        </p:txBody>
      </p:sp>
    </p:spTree>
    <p:extLst>
      <p:ext uri="{BB962C8B-B14F-4D97-AF65-F5344CB8AC3E}">
        <p14:creationId xmlns:p14="http://schemas.microsoft.com/office/powerpoint/2010/main" val="33926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2180405" cy="707886"/>
          </a:xfrm>
          <a:prstGeom prst="rect">
            <a:avLst/>
          </a:prstGeom>
        </p:spPr>
        <p:txBody>
          <a:bodyPr wrap="none">
            <a:spAutoFit/>
          </a:bodyPr>
          <a:lstStyle/>
          <a:p>
            <a:pPr>
              <a:defRPr/>
            </a:pPr>
            <a:r>
              <a:rPr lang="en-US" sz="4000" b="1" dirty="0" smtClean="0">
                <a:effectLst>
                  <a:outerShdw blurRad="38100" dist="38100" dir="2700000" algn="tl">
                    <a:srgbClr val="C0C0C0"/>
                  </a:outerShdw>
                </a:effectLst>
                <a:ea typeface="ＭＳ Ｐゴシック" pitchFamily="28" charset="-128"/>
              </a:rPr>
              <a:t>Integers</a:t>
            </a:r>
            <a:endParaRPr lang="en-US" sz="4000" dirty="0">
              <a:ea typeface="ＭＳ Ｐゴシック" pitchFamily="28" charset="-128"/>
            </a:endParaRPr>
          </a:p>
        </p:txBody>
      </p:sp>
      <p:sp>
        <p:nvSpPr>
          <p:cNvPr id="20483" name="Rectangle 3"/>
          <p:cNvSpPr txBox="1">
            <a:spLocks noChangeArrowheads="1"/>
          </p:cNvSpPr>
          <p:nvPr/>
        </p:nvSpPr>
        <p:spPr bwMode="auto">
          <a:xfrm>
            <a:off x="804863"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Clr>
                <a:schemeClr val="tx2"/>
              </a:buClr>
              <a:buSzPct val="70000"/>
            </a:pPr>
            <a:endParaRPr lang="en-GB" sz="3200">
              <a:latin typeface="Bookman Old Style" pitchFamily="18" charset="0"/>
            </a:endParaRPr>
          </a:p>
          <a:p>
            <a:pPr eaLnBrk="1" hangingPunct="1">
              <a:lnSpc>
                <a:spcPct val="90000"/>
              </a:lnSpc>
              <a:spcBef>
                <a:spcPct val="20000"/>
              </a:spcBef>
              <a:buClr>
                <a:schemeClr val="tx2"/>
              </a:buClr>
              <a:buSzPct val="70000"/>
              <a:buFont typeface="Wingdings" pitchFamily="2" charset="2"/>
              <a:buChar char="¡"/>
            </a:pPr>
            <a:r>
              <a:rPr lang="en-US">
                <a:latin typeface="Verdana" pitchFamily="34" charset="0"/>
              </a:rPr>
              <a:t>Listen carefully for the directions regarding the answer sheet.</a:t>
            </a:r>
          </a:p>
          <a:p>
            <a:pPr eaLnBrk="1" hangingPunct="1">
              <a:lnSpc>
                <a:spcPct val="90000"/>
              </a:lnSpc>
              <a:spcBef>
                <a:spcPct val="20000"/>
              </a:spcBef>
              <a:buClr>
                <a:schemeClr val="tx2"/>
              </a:buClr>
              <a:buSzPct val="70000"/>
              <a:buFont typeface="Wingdings" pitchFamily="2" charset="2"/>
              <a:buChar char="¡"/>
            </a:pPr>
            <a:r>
              <a:rPr lang="en-US">
                <a:latin typeface="Verdana" pitchFamily="34" charset="0"/>
              </a:rPr>
              <a:t>When you complete your test, come to the front of the class to get your textbook.</a:t>
            </a:r>
          </a:p>
        </p:txBody>
      </p:sp>
    </p:spTree>
    <p:extLst>
      <p:ext uri="{BB962C8B-B14F-4D97-AF65-F5344CB8AC3E}">
        <p14:creationId xmlns:p14="http://schemas.microsoft.com/office/powerpoint/2010/main" val="2921846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924800" cy="838200"/>
          </a:xfrm>
        </p:spPr>
        <p:txBody>
          <a:bodyPr/>
          <a:lstStyle/>
          <a:p>
            <a:pPr algn="ctr" eaLnBrk="1" hangingPunct="1"/>
            <a:r>
              <a:rPr lang="en-US" sz="3000" smtClean="0">
                <a:solidFill>
                  <a:schemeClr val="accent1"/>
                </a:solidFill>
                <a:latin typeface="Trebuchet MS" pitchFamily="34" charset="0"/>
              </a:rPr>
              <a:t>The Human BRAIN</a:t>
            </a:r>
            <a:endParaRPr lang="en-US" smtClean="0"/>
          </a:p>
        </p:txBody>
      </p:sp>
      <p:sp>
        <p:nvSpPr>
          <p:cNvPr id="4099" name="Rectangle 3"/>
          <p:cNvSpPr>
            <a:spLocks noGrp="1" noChangeArrowheads="1"/>
          </p:cNvSpPr>
          <p:nvPr>
            <p:ph type="body" idx="1"/>
          </p:nvPr>
        </p:nvSpPr>
        <p:spPr>
          <a:xfrm>
            <a:off x="685800" y="1981200"/>
            <a:ext cx="8153400" cy="4114800"/>
          </a:xfrm>
        </p:spPr>
        <p:txBody>
          <a:bodyPr/>
          <a:lstStyle/>
          <a:p>
            <a:pPr eaLnBrk="1" hangingPunct="1"/>
            <a:endParaRPr lang="en-US" smtClean="0"/>
          </a:p>
        </p:txBody>
      </p:sp>
      <p:pic>
        <p:nvPicPr>
          <p:cNvPr id="91140" name="Picture 4" descr="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4159250" cy="708025"/>
          </a:xfrm>
          <a:prstGeom prst="rect">
            <a:avLst/>
          </a:prstGeom>
        </p:spPr>
        <p:txBody>
          <a:bodyPr wrap="none">
            <a:spAutoFit/>
          </a:bodyPr>
          <a:lstStyle/>
          <a:p>
            <a:pPr>
              <a:defRPr/>
            </a:pPr>
            <a:r>
              <a:rPr lang="en-US" sz="4000" b="1" dirty="0">
                <a:effectLst>
                  <a:outerShdw blurRad="38100" dist="38100" dir="2700000" algn="tl">
                    <a:srgbClr val="C0C0C0"/>
                  </a:outerShdw>
                </a:effectLst>
                <a:ea typeface="ＭＳ Ｐゴシック" pitchFamily="28" charset="-128"/>
              </a:rPr>
              <a:t>Pre Assessment</a:t>
            </a:r>
            <a:endParaRPr lang="en-US" sz="4000" dirty="0">
              <a:ea typeface="ＭＳ Ｐゴシック" pitchFamily="28" charset="-128"/>
            </a:endParaRPr>
          </a:p>
        </p:txBody>
      </p:sp>
      <p:sp>
        <p:nvSpPr>
          <p:cNvPr id="20483" name="Rectangle 3"/>
          <p:cNvSpPr txBox="1">
            <a:spLocks noChangeArrowheads="1"/>
          </p:cNvSpPr>
          <p:nvPr/>
        </p:nvSpPr>
        <p:spPr bwMode="auto">
          <a:xfrm>
            <a:off x="804863"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Clr>
                <a:schemeClr val="tx2"/>
              </a:buClr>
              <a:buSzPct val="70000"/>
            </a:pPr>
            <a:endParaRPr lang="en-GB" sz="3200">
              <a:latin typeface="Bookman Old Style" pitchFamily="18" charset="0"/>
            </a:endParaRPr>
          </a:p>
          <a:p>
            <a:pPr eaLnBrk="1" hangingPunct="1">
              <a:lnSpc>
                <a:spcPct val="90000"/>
              </a:lnSpc>
              <a:spcBef>
                <a:spcPct val="20000"/>
              </a:spcBef>
              <a:buClr>
                <a:schemeClr val="tx2"/>
              </a:buClr>
              <a:buSzPct val="70000"/>
              <a:buFont typeface="Wingdings" pitchFamily="2" charset="2"/>
              <a:buChar char="¡"/>
            </a:pPr>
            <a:r>
              <a:rPr lang="en-US">
                <a:latin typeface="Verdana" pitchFamily="34" charset="0"/>
              </a:rPr>
              <a:t>Listen carefully for the directions regarding the answer sheet.</a:t>
            </a:r>
          </a:p>
          <a:p>
            <a:pPr eaLnBrk="1" hangingPunct="1">
              <a:lnSpc>
                <a:spcPct val="90000"/>
              </a:lnSpc>
              <a:spcBef>
                <a:spcPct val="20000"/>
              </a:spcBef>
              <a:buClr>
                <a:schemeClr val="tx2"/>
              </a:buClr>
              <a:buSzPct val="70000"/>
              <a:buFont typeface="Wingdings" pitchFamily="2" charset="2"/>
              <a:buChar char="¡"/>
            </a:pPr>
            <a:r>
              <a:rPr lang="en-US">
                <a:latin typeface="Verdana" pitchFamily="34" charset="0"/>
              </a:rPr>
              <a:t>When you complete your test, come to the front of the class to get your textbook.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3292475" cy="708025"/>
          </a:xfrm>
          <a:prstGeom prst="rect">
            <a:avLst/>
          </a:prstGeom>
        </p:spPr>
        <p:txBody>
          <a:bodyPr wrap="none">
            <a:spAutoFit/>
          </a:bodyPr>
          <a:lstStyle/>
          <a:p>
            <a:pPr>
              <a:defRPr/>
            </a:pPr>
            <a:r>
              <a:rPr lang="en-US" sz="4000" b="1" dirty="0">
                <a:effectLst>
                  <a:outerShdw blurRad="38100" dist="38100" dir="2700000" algn="tl">
                    <a:srgbClr val="C0C0C0"/>
                  </a:outerShdw>
                </a:effectLst>
                <a:ea typeface="ＭＳ Ｐゴシック" pitchFamily="28" charset="-128"/>
              </a:rPr>
              <a:t>Math Review</a:t>
            </a:r>
            <a:endParaRPr lang="en-US" sz="4000" dirty="0">
              <a:ea typeface="ＭＳ Ｐゴシック" pitchFamily="28" charset="-128"/>
            </a:endParaRPr>
          </a:p>
        </p:txBody>
      </p:sp>
      <p:sp>
        <p:nvSpPr>
          <p:cNvPr id="21507" name="Rectangle 3"/>
          <p:cNvSpPr txBox="1">
            <a:spLocks noChangeArrowheads="1"/>
          </p:cNvSpPr>
          <p:nvPr/>
        </p:nvSpPr>
        <p:spPr bwMode="auto">
          <a:xfrm>
            <a:off x="804863"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Clr>
                <a:schemeClr val="tx2"/>
              </a:buClr>
              <a:buSzPct val="70000"/>
            </a:pPr>
            <a:endParaRPr lang="en-GB" sz="3200">
              <a:latin typeface="Bookman Old Style" pitchFamily="18" charset="0"/>
            </a:endParaRPr>
          </a:p>
          <a:p>
            <a:pPr>
              <a:spcBef>
                <a:spcPct val="20000"/>
              </a:spcBef>
              <a:buClr>
                <a:schemeClr val="tx2"/>
              </a:buClr>
              <a:buSzPct val="70000"/>
              <a:buFont typeface="Wingdings" pitchFamily="2" charset="2"/>
              <a:buChar char="¡"/>
            </a:pPr>
            <a:r>
              <a:rPr lang="en-US">
                <a:latin typeface="Verdana" pitchFamily="34" charset="0"/>
              </a:rPr>
              <a:t>Find the x and y intercepts:  6x + 3y = 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3292475" cy="708025"/>
          </a:xfrm>
          <a:prstGeom prst="rect">
            <a:avLst/>
          </a:prstGeom>
        </p:spPr>
        <p:txBody>
          <a:bodyPr wrap="none">
            <a:spAutoFit/>
          </a:bodyPr>
          <a:lstStyle/>
          <a:p>
            <a:pPr>
              <a:defRPr/>
            </a:pPr>
            <a:r>
              <a:rPr lang="en-US" sz="4000" b="1" dirty="0">
                <a:effectLst>
                  <a:outerShdw blurRad="38100" dist="38100" dir="2700000" algn="tl">
                    <a:srgbClr val="C0C0C0"/>
                  </a:outerShdw>
                </a:effectLst>
                <a:ea typeface="ＭＳ Ｐゴシック" pitchFamily="28" charset="-128"/>
              </a:rPr>
              <a:t>Math Review</a:t>
            </a:r>
            <a:endParaRPr lang="en-US" sz="4000" dirty="0">
              <a:ea typeface="ＭＳ Ｐゴシック" pitchFamily="28" charset="-128"/>
            </a:endParaRPr>
          </a:p>
        </p:txBody>
      </p:sp>
      <p:sp>
        <p:nvSpPr>
          <p:cNvPr id="3" name="Rectangle 3"/>
          <p:cNvSpPr txBox="1">
            <a:spLocks noChangeArrowheads="1"/>
          </p:cNvSpPr>
          <p:nvPr/>
        </p:nvSpPr>
        <p:spPr bwMode="auto">
          <a:xfrm>
            <a:off x="804863"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lnSpc>
                <a:spcPct val="90000"/>
              </a:lnSpc>
              <a:buFontTx/>
              <a:buNone/>
              <a:defRPr/>
            </a:pPr>
            <a:endParaRPr lang="en-GB" sz="3200" dirty="0" smtClean="0">
              <a:latin typeface="Bookman Old Style" pitchFamily="18" charset="0"/>
            </a:endParaRPr>
          </a:p>
          <a:p>
            <a:pPr marL="0" indent="0">
              <a:spcBef>
                <a:spcPct val="0"/>
              </a:spcBef>
              <a:buClrTx/>
              <a:buSzTx/>
              <a:buFont typeface="Wingdings" pitchFamily="2" charset="2"/>
              <a:buNone/>
              <a:defRPr/>
            </a:pPr>
            <a:r>
              <a:rPr lang="en-US" sz="2400" dirty="0" smtClean="0">
                <a:latin typeface="Arial" pitchFamily="34" charset="0"/>
                <a:ea typeface="ＭＳ Ｐゴシック" pitchFamily="34" charset="-128"/>
                <a:cs typeface="Times New Roman" pitchFamily="18" charset="0"/>
              </a:rPr>
              <a:t>Make a table of values from -3 to +3 for:    y = 3x – 4 </a:t>
            </a:r>
            <a:endParaRPr lang="en-US" sz="800" dirty="0" smtClean="0">
              <a:latin typeface="Arial" pitchFamily="34" charset="0"/>
              <a:ea typeface="ＭＳ Ｐゴシック" pitchFamily="34" charset="-128"/>
            </a:endParaRPr>
          </a:p>
        </p:txBody>
      </p:sp>
      <p:graphicFrame>
        <p:nvGraphicFramePr>
          <p:cNvPr id="4" name="Table 3"/>
          <p:cNvGraphicFramePr>
            <a:graphicFrameLocks noGrp="1"/>
          </p:cNvGraphicFramePr>
          <p:nvPr/>
        </p:nvGraphicFramePr>
        <p:xfrm>
          <a:off x="2286000" y="3179763"/>
          <a:ext cx="3856038" cy="3068639"/>
        </p:xfrm>
        <a:graphic>
          <a:graphicData uri="http://schemas.openxmlformats.org/drawingml/2006/table">
            <a:tbl>
              <a:tblPr firstRow="1" firstCol="1" bandRow="1">
                <a:tableStyleId>{16D9F66E-5EB9-4882-86FB-DCBF35E3C3E4}</a:tableStyleId>
              </a:tblPr>
              <a:tblGrid>
                <a:gridCol w="1928019"/>
                <a:gridCol w="1928019"/>
              </a:tblGrid>
              <a:tr h="438377">
                <a:tc>
                  <a:txBody>
                    <a:bodyPr/>
                    <a:lstStyle/>
                    <a:p>
                      <a:pPr marL="0" marR="0">
                        <a:lnSpc>
                          <a:spcPct val="115000"/>
                        </a:lnSpc>
                        <a:spcBef>
                          <a:spcPts val="0"/>
                        </a:spcBef>
                        <a:spcAft>
                          <a:spcPts val="0"/>
                        </a:spcAft>
                      </a:pPr>
                      <a:r>
                        <a:rPr lang="en-US" sz="800" dirty="0">
                          <a:effectLst/>
                        </a:rPr>
                        <a:t> </a:t>
                      </a:r>
                      <a:endParaRPr lang="en-US" sz="1100" dirty="0">
                        <a:effectLst/>
                        <a:latin typeface="Calibri"/>
                        <a:ea typeface="Calibri"/>
                        <a:cs typeface="Times New Roman"/>
                      </a:endParaRPr>
                    </a:p>
                  </a:txBody>
                  <a:tcPr marL="68572" marR="68572" marT="0" marB="0"/>
                </a:tc>
                <a:tc>
                  <a:txBody>
                    <a:bodyPr/>
                    <a:lstStyle/>
                    <a:p>
                      <a:pPr marL="0" marR="0">
                        <a:lnSpc>
                          <a:spcPct val="115000"/>
                        </a:lnSpc>
                        <a:spcBef>
                          <a:spcPts val="0"/>
                        </a:spcBef>
                        <a:spcAft>
                          <a:spcPts val="1000"/>
                        </a:spcAft>
                      </a:pPr>
                      <a:r>
                        <a:rPr lang="en-US" sz="800">
                          <a:effectLst/>
                        </a:rPr>
                        <a:t> </a:t>
                      </a:r>
                      <a:endParaRPr lang="en-US" sz="1100">
                        <a:effectLst/>
                        <a:latin typeface="Calibri"/>
                        <a:ea typeface="Calibri"/>
                        <a:cs typeface="Times New Roman"/>
                      </a:endParaRPr>
                    </a:p>
                  </a:txBody>
                  <a:tcPr marL="68572" marR="68572" marT="0" marB="0"/>
                </a:tc>
              </a:tr>
              <a:tr h="438377">
                <a:tc>
                  <a:txBody>
                    <a:bodyPr/>
                    <a:lstStyle/>
                    <a:p>
                      <a:pPr marL="0" marR="0">
                        <a:lnSpc>
                          <a:spcPct val="115000"/>
                        </a:lnSpc>
                        <a:spcBef>
                          <a:spcPts val="0"/>
                        </a:spcBef>
                        <a:spcAft>
                          <a:spcPts val="0"/>
                        </a:spcAft>
                      </a:pPr>
                      <a:r>
                        <a:rPr lang="en-US" sz="800" dirty="0">
                          <a:effectLst/>
                        </a:rPr>
                        <a:t> </a:t>
                      </a:r>
                      <a:endParaRPr lang="en-US" sz="1100" dirty="0">
                        <a:effectLst/>
                        <a:latin typeface="Calibri"/>
                        <a:ea typeface="Calibri"/>
                        <a:cs typeface="Times New Roman"/>
                      </a:endParaRPr>
                    </a:p>
                  </a:txBody>
                  <a:tcPr marL="68572" marR="68572" marT="0" marB="0"/>
                </a:tc>
                <a:tc>
                  <a:txBody>
                    <a:bodyPr/>
                    <a:lstStyle/>
                    <a:p>
                      <a:pPr marL="0" marR="0">
                        <a:lnSpc>
                          <a:spcPct val="115000"/>
                        </a:lnSpc>
                        <a:spcBef>
                          <a:spcPts val="0"/>
                        </a:spcBef>
                        <a:spcAft>
                          <a:spcPts val="1000"/>
                        </a:spcAft>
                      </a:pPr>
                      <a:r>
                        <a:rPr lang="en-US" sz="800">
                          <a:effectLst/>
                        </a:rPr>
                        <a:t> </a:t>
                      </a:r>
                      <a:endParaRPr lang="en-US" sz="1100">
                        <a:effectLst/>
                        <a:latin typeface="Calibri"/>
                        <a:ea typeface="Calibri"/>
                        <a:cs typeface="Times New Roman"/>
                      </a:endParaRPr>
                    </a:p>
                  </a:txBody>
                  <a:tcPr marL="68572" marR="68572" marT="0" marB="0"/>
                </a:tc>
              </a:tr>
              <a:tr h="438377">
                <a:tc>
                  <a:txBody>
                    <a:bodyPr/>
                    <a:lstStyle/>
                    <a:p>
                      <a:pPr marL="0" marR="0">
                        <a:lnSpc>
                          <a:spcPct val="115000"/>
                        </a:lnSpc>
                        <a:spcBef>
                          <a:spcPts val="0"/>
                        </a:spcBef>
                        <a:spcAft>
                          <a:spcPts val="0"/>
                        </a:spcAft>
                      </a:pPr>
                      <a:r>
                        <a:rPr lang="en-US" sz="800">
                          <a:effectLst/>
                        </a:rPr>
                        <a:t> </a:t>
                      </a:r>
                      <a:endParaRPr lang="en-US" sz="1100">
                        <a:effectLst/>
                        <a:latin typeface="Calibri"/>
                        <a:ea typeface="Calibri"/>
                        <a:cs typeface="Times New Roman"/>
                      </a:endParaRPr>
                    </a:p>
                  </a:txBody>
                  <a:tcPr marL="68572" marR="68572" marT="0" marB="0"/>
                </a:tc>
                <a:tc>
                  <a:txBody>
                    <a:bodyPr/>
                    <a:lstStyle/>
                    <a:p>
                      <a:pPr marL="0" marR="0">
                        <a:lnSpc>
                          <a:spcPct val="115000"/>
                        </a:lnSpc>
                        <a:spcBef>
                          <a:spcPts val="0"/>
                        </a:spcBef>
                        <a:spcAft>
                          <a:spcPts val="1000"/>
                        </a:spcAft>
                      </a:pPr>
                      <a:r>
                        <a:rPr lang="en-US" sz="800" dirty="0">
                          <a:effectLst/>
                        </a:rPr>
                        <a:t> </a:t>
                      </a:r>
                      <a:endParaRPr lang="en-US" sz="1100" dirty="0">
                        <a:effectLst/>
                        <a:latin typeface="Calibri"/>
                        <a:ea typeface="Calibri"/>
                        <a:cs typeface="Times New Roman"/>
                      </a:endParaRPr>
                    </a:p>
                  </a:txBody>
                  <a:tcPr marL="68572" marR="68572" marT="0" marB="0"/>
                </a:tc>
              </a:tr>
              <a:tr h="438377">
                <a:tc>
                  <a:txBody>
                    <a:bodyPr/>
                    <a:lstStyle/>
                    <a:p>
                      <a:pPr marL="0" marR="0">
                        <a:lnSpc>
                          <a:spcPct val="115000"/>
                        </a:lnSpc>
                        <a:spcBef>
                          <a:spcPts val="0"/>
                        </a:spcBef>
                        <a:spcAft>
                          <a:spcPts val="0"/>
                        </a:spcAft>
                      </a:pPr>
                      <a:r>
                        <a:rPr lang="en-US" sz="800">
                          <a:effectLst/>
                        </a:rPr>
                        <a:t> </a:t>
                      </a:r>
                      <a:endParaRPr lang="en-US" sz="1100">
                        <a:effectLst/>
                        <a:latin typeface="Calibri"/>
                        <a:ea typeface="Calibri"/>
                        <a:cs typeface="Times New Roman"/>
                      </a:endParaRPr>
                    </a:p>
                  </a:txBody>
                  <a:tcPr marL="68572" marR="68572" marT="0" marB="0"/>
                </a:tc>
                <a:tc>
                  <a:txBody>
                    <a:bodyPr/>
                    <a:lstStyle/>
                    <a:p>
                      <a:pPr marL="0" marR="0">
                        <a:lnSpc>
                          <a:spcPct val="115000"/>
                        </a:lnSpc>
                        <a:spcBef>
                          <a:spcPts val="0"/>
                        </a:spcBef>
                        <a:spcAft>
                          <a:spcPts val="1000"/>
                        </a:spcAft>
                      </a:pPr>
                      <a:r>
                        <a:rPr lang="en-US" sz="800">
                          <a:effectLst/>
                        </a:rPr>
                        <a:t> </a:t>
                      </a:r>
                      <a:endParaRPr lang="en-US" sz="1100">
                        <a:effectLst/>
                        <a:latin typeface="Calibri"/>
                        <a:ea typeface="Calibri"/>
                        <a:cs typeface="Times New Roman"/>
                      </a:endParaRPr>
                    </a:p>
                  </a:txBody>
                  <a:tcPr marL="68572" marR="68572" marT="0" marB="0"/>
                </a:tc>
              </a:tr>
              <a:tr h="438377">
                <a:tc>
                  <a:txBody>
                    <a:bodyPr/>
                    <a:lstStyle/>
                    <a:p>
                      <a:pPr marL="0" marR="0">
                        <a:lnSpc>
                          <a:spcPct val="115000"/>
                        </a:lnSpc>
                        <a:spcBef>
                          <a:spcPts val="0"/>
                        </a:spcBef>
                        <a:spcAft>
                          <a:spcPts val="0"/>
                        </a:spcAft>
                      </a:pPr>
                      <a:r>
                        <a:rPr lang="en-US" sz="800" dirty="0">
                          <a:effectLst/>
                        </a:rPr>
                        <a:t> </a:t>
                      </a:r>
                      <a:endParaRPr lang="en-US" sz="1100" dirty="0">
                        <a:effectLst/>
                        <a:latin typeface="Calibri"/>
                        <a:ea typeface="Calibri"/>
                        <a:cs typeface="Times New Roman"/>
                      </a:endParaRPr>
                    </a:p>
                  </a:txBody>
                  <a:tcPr marL="68572" marR="68572" marT="0" marB="0"/>
                </a:tc>
                <a:tc>
                  <a:txBody>
                    <a:bodyPr/>
                    <a:lstStyle/>
                    <a:p>
                      <a:pPr marL="0" marR="0">
                        <a:lnSpc>
                          <a:spcPct val="115000"/>
                        </a:lnSpc>
                        <a:spcBef>
                          <a:spcPts val="0"/>
                        </a:spcBef>
                        <a:spcAft>
                          <a:spcPts val="1000"/>
                        </a:spcAft>
                      </a:pPr>
                      <a:r>
                        <a:rPr lang="en-US" sz="800">
                          <a:effectLst/>
                        </a:rPr>
                        <a:t> </a:t>
                      </a:r>
                      <a:endParaRPr lang="en-US" sz="1100">
                        <a:effectLst/>
                        <a:latin typeface="Calibri"/>
                        <a:ea typeface="Calibri"/>
                        <a:cs typeface="Times New Roman"/>
                      </a:endParaRPr>
                    </a:p>
                  </a:txBody>
                  <a:tcPr marL="68572" marR="68572" marT="0" marB="0"/>
                </a:tc>
              </a:tr>
              <a:tr h="438377">
                <a:tc>
                  <a:txBody>
                    <a:bodyPr/>
                    <a:lstStyle/>
                    <a:p>
                      <a:pPr marL="0" marR="0">
                        <a:lnSpc>
                          <a:spcPct val="115000"/>
                        </a:lnSpc>
                        <a:spcBef>
                          <a:spcPts val="0"/>
                        </a:spcBef>
                        <a:spcAft>
                          <a:spcPts val="0"/>
                        </a:spcAft>
                      </a:pPr>
                      <a:r>
                        <a:rPr lang="en-US" sz="800">
                          <a:effectLst/>
                        </a:rPr>
                        <a:t> </a:t>
                      </a:r>
                      <a:endParaRPr lang="en-US" sz="1100">
                        <a:effectLst/>
                        <a:latin typeface="Calibri"/>
                        <a:ea typeface="Calibri"/>
                        <a:cs typeface="Times New Roman"/>
                      </a:endParaRPr>
                    </a:p>
                  </a:txBody>
                  <a:tcPr marL="68572" marR="68572" marT="0" marB="0"/>
                </a:tc>
                <a:tc>
                  <a:txBody>
                    <a:bodyPr/>
                    <a:lstStyle/>
                    <a:p>
                      <a:pPr marL="0" marR="0">
                        <a:lnSpc>
                          <a:spcPct val="115000"/>
                        </a:lnSpc>
                        <a:spcBef>
                          <a:spcPts val="0"/>
                        </a:spcBef>
                        <a:spcAft>
                          <a:spcPts val="1000"/>
                        </a:spcAft>
                      </a:pPr>
                      <a:r>
                        <a:rPr lang="en-US" sz="800">
                          <a:effectLst/>
                        </a:rPr>
                        <a:t> </a:t>
                      </a:r>
                      <a:endParaRPr lang="en-US" sz="1100">
                        <a:effectLst/>
                        <a:latin typeface="Calibri"/>
                        <a:ea typeface="Calibri"/>
                        <a:cs typeface="Times New Roman"/>
                      </a:endParaRPr>
                    </a:p>
                  </a:txBody>
                  <a:tcPr marL="68572" marR="68572" marT="0" marB="0"/>
                </a:tc>
              </a:tr>
              <a:tr h="438377">
                <a:tc>
                  <a:txBody>
                    <a:bodyPr/>
                    <a:lstStyle/>
                    <a:p>
                      <a:pPr marL="0" marR="0">
                        <a:lnSpc>
                          <a:spcPct val="115000"/>
                        </a:lnSpc>
                        <a:spcBef>
                          <a:spcPts val="0"/>
                        </a:spcBef>
                        <a:spcAft>
                          <a:spcPts val="0"/>
                        </a:spcAft>
                      </a:pPr>
                      <a:r>
                        <a:rPr lang="en-US" sz="800">
                          <a:effectLst/>
                        </a:rPr>
                        <a:t> </a:t>
                      </a:r>
                      <a:endParaRPr lang="en-US" sz="1100">
                        <a:effectLst/>
                        <a:latin typeface="Calibri"/>
                        <a:ea typeface="Calibri"/>
                        <a:cs typeface="Times New Roman"/>
                      </a:endParaRPr>
                    </a:p>
                  </a:txBody>
                  <a:tcPr marL="68572" marR="68572" marT="0" marB="0"/>
                </a:tc>
                <a:tc>
                  <a:txBody>
                    <a:bodyPr/>
                    <a:lstStyle/>
                    <a:p>
                      <a:pPr marL="0" marR="0">
                        <a:lnSpc>
                          <a:spcPct val="115000"/>
                        </a:lnSpc>
                        <a:spcBef>
                          <a:spcPts val="0"/>
                        </a:spcBef>
                        <a:spcAft>
                          <a:spcPts val="1000"/>
                        </a:spcAft>
                      </a:pPr>
                      <a:r>
                        <a:rPr lang="en-US" sz="800" dirty="0">
                          <a:effectLst/>
                        </a:rPr>
                        <a:t> </a:t>
                      </a:r>
                      <a:endParaRPr lang="en-US" sz="1100" dirty="0">
                        <a:effectLst/>
                        <a:latin typeface="Calibri"/>
                        <a:ea typeface="Calibri"/>
                        <a:cs typeface="Times New Roman"/>
                      </a:endParaRPr>
                    </a:p>
                  </a:txBody>
                  <a:tcPr marL="68572" marR="68572"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3292475" cy="708025"/>
          </a:xfrm>
          <a:prstGeom prst="rect">
            <a:avLst/>
          </a:prstGeom>
        </p:spPr>
        <p:txBody>
          <a:bodyPr wrap="none">
            <a:spAutoFit/>
          </a:bodyPr>
          <a:lstStyle/>
          <a:p>
            <a:pPr>
              <a:defRPr/>
            </a:pPr>
            <a:r>
              <a:rPr lang="en-US" sz="4000" b="1" dirty="0">
                <a:effectLst>
                  <a:outerShdw blurRad="38100" dist="38100" dir="2700000" algn="tl">
                    <a:srgbClr val="C0C0C0"/>
                  </a:outerShdw>
                </a:effectLst>
                <a:ea typeface="ＭＳ Ｐゴシック" pitchFamily="28" charset="-128"/>
              </a:rPr>
              <a:t>Math Review</a:t>
            </a:r>
            <a:endParaRPr lang="en-US" sz="4000" dirty="0">
              <a:ea typeface="ＭＳ Ｐゴシック" pitchFamily="28" charset="-128"/>
            </a:endParaRPr>
          </a:p>
        </p:txBody>
      </p:sp>
      <p:sp>
        <p:nvSpPr>
          <p:cNvPr id="23555" name="Rectangle 3"/>
          <p:cNvSpPr txBox="1">
            <a:spLocks noChangeArrowheads="1"/>
          </p:cNvSpPr>
          <p:nvPr/>
        </p:nvSpPr>
        <p:spPr bwMode="auto">
          <a:xfrm>
            <a:off x="804863"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Clr>
                <a:schemeClr val="tx2"/>
              </a:buClr>
              <a:buSzPct val="70000"/>
            </a:pPr>
            <a:endParaRPr lang="en-GB" sz="3200">
              <a:latin typeface="Bookman Old Style" pitchFamily="18" charset="0"/>
            </a:endParaRPr>
          </a:p>
        </p:txBody>
      </p:sp>
      <p:pic>
        <p:nvPicPr>
          <p:cNvPr id="2355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4238"/>
            <a:ext cx="15084425"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2" descr="number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4418013"/>
            <a:ext cx="60674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3292475" cy="708025"/>
          </a:xfrm>
          <a:prstGeom prst="rect">
            <a:avLst/>
          </a:prstGeom>
        </p:spPr>
        <p:txBody>
          <a:bodyPr wrap="none">
            <a:spAutoFit/>
          </a:bodyPr>
          <a:lstStyle/>
          <a:p>
            <a:pPr>
              <a:defRPr/>
            </a:pPr>
            <a:r>
              <a:rPr lang="en-US" sz="4000" b="1" dirty="0">
                <a:effectLst>
                  <a:outerShdw blurRad="38100" dist="38100" dir="2700000" algn="tl">
                    <a:srgbClr val="C0C0C0"/>
                  </a:outerShdw>
                </a:effectLst>
                <a:ea typeface="ＭＳ Ｐゴシック" pitchFamily="28" charset="-128"/>
              </a:rPr>
              <a:t>Math Review</a:t>
            </a:r>
            <a:endParaRPr lang="en-US" sz="4000" dirty="0">
              <a:ea typeface="ＭＳ Ｐゴシック" pitchFamily="28" charset="-128"/>
            </a:endParaRPr>
          </a:p>
        </p:txBody>
      </p:sp>
      <p:pic>
        <p:nvPicPr>
          <p:cNvPr id="245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84525"/>
            <a:ext cx="259508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3292475" cy="708025"/>
          </a:xfrm>
          <a:prstGeom prst="rect">
            <a:avLst/>
          </a:prstGeom>
        </p:spPr>
        <p:txBody>
          <a:bodyPr wrap="none">
            <a:spAutoFit/>
          </a:bodyPr>
          <a:lstStyle/>
          <a:p>
            <a:pPr>
              <a:defRPr/>
            </a:pPr>
            <a:r>
              <a:rPr lang="en-US" sz="4000" b="1" dirty="0">
                <a:effectLst>
                  <a:outerShdw blurRad="38100" dist="38100" dir="2700000" algn="tl">
                    <a:srgbClr val="C0C0C0"/>
                  </a:outerShdw>
                </a:effectLst>
                <a:ea typeface="ＭＳ Ｐゴシック" pitchFamily="28" charset="-128"/>
              </a:rPr>
              <a:t>Math Review</a:t>
            </a:r>
            <a:endParaRPr lang="en-US" sz="4000" dirty="0">
              <a:ea typeface="ＭＳ Ｐゴシック" pitchFamily="28" charset="-128"/>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84525"/>
            <a:ext cx="173751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3292475" cy="708025"/>
          </a:xfrm>
          <a:prstGeom prst="rect">
            <a:avLst/>
          </a:prstGeom>
        </p:spPr>
        <p:txBody>
          <a:bodyPr wrap="none">
            <a:spAutoFit/>
          </a:bodyPr>
          <a:lstStyle/>
          <a:p>
            <a:pPr>
              <a:defRPr/>
            </a:pPr>
            <a:r>
              <a:rPr lang="en-US" sz="4000" b="1" dirty="0">
                <a:effectLst>
                  <a:outerShdw blurRad="38100" dist="38100" dir="2700000" algn="tl">
                    <a:srgbClr val="C0C0C0"/>
                  </a:outerShdw>
                </a:effectLst>
                <a:ea typeface="ＭＳ Ｐゴシック" pitchFamily="28" charset="-128"/>
              </a:rPr>
              <a:t>Math Review</a:t>
            </a:r>
            <a:endParaRPr lang="en-US" sz="4000" dirty="0">
              <a:ea typeface="ＭＳ Ｐゴシック" pitchFamily="28" charset="-128"/>
            </a:endParaRPr>
          </a:p>
        </p:txBody>
      </p:sp>
      <p:sp>
        <p:nvSpPr>
          <p:cNvPr id="26627" name="Rectangle 3"/>
          <p:cNvSpPr txBox="1">
            <a:spLocks noChangeArrowheads="1"/>
          </p:cNvSpPr>
          <p:nvPr/>
        </p:nvSpPr>
        <p:spPr bwMode="auto">
          <a:xfrm>
            <a:off x="804863"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Clr>
                <a:schemeClr val="tx2"/>
              </a:buClr>
              <a:buSzPct val="70000"/>
            </a:pPr>
            <a:endParaRPr lang="en-GB" sz="3200">
              <a:latin typeface="Bookman Old Style" pitchFamily="18" charset="0"/>
            </a:endParaRPr>
          </a:p>
          <a:p>
            <a:pPr>
              <a:spcBef>
                <a:spcPct val="20000"/>
              </a:spcBef>
              <a:buClr>
                <a:schemeClr val="tx2"/>
              </a:buClr>
              <a:buSzPct val="70000"/>
              <a:buFont typeface="Wingdings" pitchFamily="2" charset="2"/>
              <a:buChar char="¡"/>
            </a:pPr>
            <a:r>
              <a:rPr lang="en-US">
                <a:latin typeface="Verdana" pitchFamily="34" charset="0"/>
              </a:rPr>
              <a:t>Write the equation of a line that passes through (4,2) and (2,4).</a:t>
            </a:r>
            <a:r>
              <a:rPr lang="en-US" b="1">
                <a:latin typeface="Verdana" pitchFamily="34" charset="0"/>
              </a:rPr>
              <a:t> </a:t>
            </a:r>
            <a:endParaRPr lang="en-US">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2741613" cy="708025"/>
          </a:xfrm>
          <a:prstGeom prst="rect">
            <a:avLst/>
          </a:prstGeom>
        </p:spPr>
        <p:txBody>
          <a:bodyPr wrap="none">
            <a:spAutoFit/>
          </a:bodyPr>
          <a:lstStyle/>
          <a:p>
            <a:pPr>
              <a:defRPr/>
            </a:pPr>
            <a:r>
              <a:rPr lang="en-US" sz="4000" b="1" dirty="0">
                <a:effectLst>
                  <a:outerShdw blurRad="38100" dist="38100" dir="2700000" algn="tl">
                    <a:srgbClr val="C0C0C0"/>
                  </a:outerShdw>
                </a:effectLst>
                <a:ea typeface="ＭＳ Ｐゴシック" pitchFamily="28" charset="-128"/>
              </a:rPr>
              <a:t>Exit Ticket</a:t>
            </a:r>
            <a:endParaRPr lang="en-US" sz="4000" dirty="0">
              <a:ea typeface="ＭＳ Ｐゴシック" pitchFamily="28" charset="-128"/>
            </a:endParaRPr>
          </a:p>
        </p:txBody>
      </p:sp>
      <p:sp>
        <p:nvSpPr>
          <p:cNvPr id="3" name="Rectangle 3"/>
          <p:cNvSpPr txBox="1">
            <a:spLocks noChangeArrowheads="1"/>
          </p:cNvSpPr>
          <p:nvPr/>
        </p:nvSpPr>
        <p:spPr bwMode="auto">
          <a:xfrm>
            <a:off x="804863"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lnSpc>
                <a:spcPct val="90000"/>
              </a:lnSpc>
              <a:defRPr/>
            </a:pPr>
            <a:r>
              <a:rPr lang="en-GB" sz="3200" dirty="0" smtClean="0">
                <a:latin typeface="Bookman Old Style" pitchFamily="18" charset="0"/>
              </a:rPr>
              <a:t>Complete your exit </a:t>
            </a:r>
            <a:r>
              <a:rPr lang="en-GB" sz="3200" smtClean="0">
                <a:latin typeface="Bookman Old Style" pitchFamily="18" charset="0"/>
              </a:rPr>
              <a:t>ticket silently</a:t>
            </a:r>
          </a:p>
          <a:p>
            <a:pPr marL="0" indent="0" eaLnBrk="1" hangingPunct="1">
              <a:lnSpc>
                <a:spcPct val="90000"/>
              </a:lnSpc>
              <a:buFont typeface="Wingdings" pitchFamily="2" charset="2"/>
              <a:buNone/>
              <a:defRPr/>
            </a:pPr>
            <a:endParaRPr lang="en-GB" sz="32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924800" cy="838200"/>
          </a:xfrm>
        </p:spPr>
        <p:txBody>
          <a:bodyPr/>
          <a:lstStyle/>
          <a:p>
            <a:pPr algn="ctr" eaLnBrk="1" hangingPunct="1"/>
            <a:r>
              <a:rPr lang="en-US" sz="2400" smtClean="0">
                <a:latin typeface="Trebuchet MS" pitchFamily="34" charset="0"/>
              </a:rPr>
              <a:t>This is what’s happening inside your head right now.</a:t>
            </a:r>
            <a:endParaRPr lang="en-US" sz="2400" smtClean="0"/>
          </a:p>
        </p:txBody>
      </p:sp>
      <p:pic>
        <p:nvPicPr>
          <p:cNvPr id="96259" name="Picture 3" descr="brain_neu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96975"/>
            <a:ext cx="69342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The brain is like a roadway.</a:t>
            </a:r>
          </a:p>
        </p:txBody>
      </p:sp>
      <p:pic>
        <p:nvPicPr>
          <p:cNvPr id="74754" name="Picture 2" descr="https://lh5.googleusercontent.com/-qXbqDkSJ85Y/ThFk8-2oFeI/AAAAAAAAAZE/uZoPk1A6MZk/Google%252520pic%252520W%252520Baseline%252520and%252520SW%252520185th%252520Hillsboro%25252C%252520Ore%252520intersection%252520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600200"/>
            <a:ext cx="42052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6" descr="tom-moreland-intercham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2644775"/>
            <a:ext cx="41687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8" descr="judge-ha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38" y="3494088"/>
            <a:ext cx="43973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vidiani.com/maps/maps_of_north_america/maps_of_usa/large_detailed_administrative_and_road_map_of_US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5570" y="1827213"/>
            <a:ext cx="576249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38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georgiainfo.galileo.usg.edu/histcountymaps/ga1952map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609600"/>
            <a:ext cx="4264591" cy="548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4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www.eglventures.com/Images/Map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4264819" cy="42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7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81000" y="381000"/>
            <a:ext cx="8382000" cy="762000"/>
          </a:xfrm>
        </p:spPr>
        <p:txBody>
          <a:bodyPr/>
          <a:lstStyle/>
          <a:p>
            <a:pPr eaLnBrk="1" hangingPunct="1"/>
            <a:r>
              <a:rPr lang="en-US" sz="3800" u="sng" smtClean="0">
                <a:latin typeface="Trebuchet MS" pitchFamily="34" charset="0"/>
              </a:rPr>
              <a:t>Malleable Intelligence Theory:</a:t>
            </a:r>
            <a:endParaRPr lang="en-US" smtClean="0"/>
          </a:p>
        </p:txBody>
      </p:sp>
      <p:sp>
        <p:nvSpPr>
          <p:cNvPr id="104451" name="Rectangle 3"/>
          <p:cNvSpPr>
            <a:spLocks noGrp="1" noChangeArrowheads="1"/>
          </p:cNvSpPr>
          <p:nvPr>
            <p:ph type="subTitle" idx="1"/>
          </p:nvPr>
        </p:nvSpPr>
        <p:spPr>
          <a:xfrm>
            <a:off x="990600" y="1447800"/>
            <a:ext cx="5105400" cy="1447800"/>
          </a:xfrm>
          <a:solidFill>
            <a:schemeClr val="bg1"/>
          </a:solidFill>
        </p:spPr>
        <p:txBody>
          <a:bodyPr/>
          <a:lstStyle/>
          <a:p>
            <a:pPr eaLnBrk="1" hangingPunct="1"/>
            <a:r>
              <a:rPr lang="en-US" i="1" smtClean="0">
                <a:solidFill>
                  <a:schemeClr val="tx2"/>
                </a:solidFill>
                <a:latin typeface="Trebuchet MS" pitchFamily="34" charset="0"/>
              </a:rPr>
              <a:t>Malleable</a:t>
            </a:r>
            <a:r>
              <a:rPr lang="en-US" smtClean="0">
                <a:solidFill>
                  <a:schemeClr val="tx2"/>
                </a:solidFill>
                <a:latin typeface="Trebuchet MS" pitchFamily="34" charset="0"/>
              </a:rPr>
              <a:t> means that you can </a:t>
            </a:r>
            <a:r>
              <a:rPr lang="en-US" u="sng" smtClean="0">
                <a:solidFill>
                  <a:schemeClr val="tx2"/>
                </a:solidFill>
                <a:latin typeface="Trebuchet MS" pitchFamily="34" charset="0"/>
              </a:rPr>
              <a:t>shape</a:t>
            </a:r>
            <a:r>
              <a:rPr lang="en-US" smtClean="0">
                <a:solidFill>
                  <a:schemeClr val="tx2"/>
                </a:solidFill>
                <a:latin typeface="Trebuchet MS" pitchFamily="34" charset="0"/>
              </a:rPr>
              <a:t> or </a:t>
            </a:r>
            <a:r>
              <a:rPr lang="en-US" u="sng" smtClean="0">
                <a:solidFill>
                  <a:schemeClr val="tx2"/>
                </a:solidFill>
                <a:latin typeface="Trebuchet MS" pitchFamily="34" charset="0"/>
              </a:rPr>
              <a:t>change</a:t>
            </a:r>
            <a:r>
              <a:rPr lang="en-US" smtClean="0">
                <a:solidFill>
                  <a:schemeClr val="tx2"/>
                </a:solidFill>
                <a:latin typeface="Trebuchet MS" pitchFamily="34" charset="0"/>
              </a:rPr>
              <a:t> something.</a:t>
            </a:r>
            <a:endParaRPr lang="en-US" smtClean="0">
              <a:solidFill>
                <a:schemeClr val="tx2"/>
              </a:solidFill>
            </a:endParaRPr>
          </a:p>
        </p:txBody>
      </p:sp>
      <p:sp>
        <p:nvSpPr>
          <p:cNvPr id="104452" name="Rectangle 4"/>
          <p:cNvSpPr>
            <a:spLocks noChangeArrowheads="1"/>
          </p:cNvSpPr>
          <p:nvPr/>
        </p:nvSpPr>
        <p:spPr bwMode="auto">
          <a:xfrm>
            <a:off x="838200" y="3276600"/>
            <a:ext cx="51054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tx2"/>
              </a:buClr>
              <a:buSzPct val="70000"/>
              <a:buFont typeface="Wingdings" pitchFamily="2" charset="2"/>
              <a:buNone/>
            </a:pPr>
            <a:r>
              <a:rPr lang="en-US" sz="2900" i="1">
                <a:solidFill>
                  <a:schemeClr val="tx2"/>
                </a:solidFill>
                <a:latin typeface="Trebuchet MS" pitchFamily="34" charset="0"/>
              </a:rPr>
              <a:t>Intelligence</a:t>
            </a:r>
            <a:r>
              <a:rPr lang="en-US" sz="2900">
                <a:solidFill>
                  <a:schemeClr val="tx2"/>
                </a:solidFill>
                <a:latin typeface="Trebuchet MS" pitchFamily="34" charset="0"/>
              </a:rPr>
              <a:t> means your ability to </a:t>
            </a:r>
            <a:r>
              <a:rPr lang="en-US" sz="2900" u="sng">
                <a:solidFill>
                  <a:schemeClr val="tx2"/>
                </a:solidFill>
                <a:latin typeface="Trebuchet MS" pitchFamily="34" charset="0"/>
              </a:rPr>
              <a:t>learn</a:t>
            </a:r>
            <a:r>
              <a:rPr lang="en-US" sz="2900">
                <a:solidFill>
                  <a:schemeClr val="tx2"/>
                </a:solidFill>
                <a:latin typeface="Trebuchet MS" pitchFamily="34" charset="0"/>
              </a:rPr>
              <a:t>, </a:t>
            </a:r>
            <a:r>
              <a:rPr lang="en-US" sz="2900" u="sng">
                <a:solidFill>
                  <a:schemeClr val="tx2"/>
                </a:solidFill>
                <a:latin typeface="Trebuchet MS" pitchFamily="34" charset="0"/>
              </a:rPr>
              <a:t>reason</a:t>
            </a:r>
            <a:r>
              <a:rPr lang="en-US" sz="2900">
                <a:solidFill>
                  <a:schemeClr val="tx2"/>
                </a:solidFill>
                <a:latin typeface="Trebuchet MS" pitchFamily="34" charset="0"/>
              </a:rPr>
              <a:t> and </a:t>
            </a:r>
            <a:r>
              <a:rPr lang="en-US" sz="2900" u="sng">
                <a:solidFill>
                  <a:schemeClr val="tx2"/>
                </a:solidFill>
                <a:latin typeface="Trebuchet MS" pitchFamily="34" charset="0"/>
              </a:rPr>
              <a:t>problem</a:t>
            </a:r>
            <a:r>
              <a:rPr lang="en-US" sz="2900">
                <a:solidFill>
                  <a:schemeClr val="tx2"/>
                </a:solidFill>
                <a:latin typeface="Trebuchet MS" pitchFamily="34" charset="0"/>
              </a:rPr>
              <a:t> solve.</a:t>
            </a:r>
          </a:p>
        </p:txBody>
      </p:sp>
      <p:sp>
        <p:nvSpPr>
          <p:cNvPr id="104453" name="Rectangle 5"/>
          <p:cNvSpPr>
            <a:spLocks noChangeArrowheads="1"/>
          </p:cNvSpPr>
          <p:nvPr/>
        </p:nvSpPr>
        <p:spPr bwMode="auto">
          <a:xfrm>
            <a:off x="533400" y="5029200"/>
            <a:ext cx="8077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tx2"/>
              </a:buClr>
              <a:buSzPct val="70000"/>
              <a:buFont typeface="Wingdings" pitchFamily="2" charset="2"/>
              <a:buNone/>
            </a:pPr>
            <a:r>
              <a:rPr lang="en-US" sz="2900">
                <a:solidFill>
                  <a:schemeClr val="tx2"/>
                </a:solidFill>
                <a:latin typeface="Trebuchet MS" pitchFamily="34" charset="0"/>
              </a:rPr>
              <a:t>Together this means that if you WORK </a:t>
            </a:r>
            <a:r>
              <a:rPr lang="en-US" sz="2900" u="sng">
                <a:solidFill>
                  <a:schemeClr val="tx2"/>
                </a:solidFill>
                <a:latin typeface="Trebuchet MS" pitchFamily="34" charset="0"/>
              </a:rPr>
              <a:t>HARD</a:t>
            </a:r>
            <a:r>
              <a:rPr lang="en-US" sz="2900">
                <a:solidFill>
                  <a:schemeClr val="tx2"/>
                </a:solidFill>
                <a:latin typeface="Trebuchet MS" pitchFamily="34" charset="0"/>
              </a:rPr>
              <a:t>, you will GET </a:t>
            </a:r>
            <a:r>
              <a:rPr lang="en-US" sz="2900" u="sng">
                <a:solidFill>
                  <a:schemeClr val="tx2"/>
                </a:solidFill>
                <a:latin typeface="Trebuchet MS" pitchFamily="34" charset="0"/>
              </a:rPr>
              <a:t>SMART.</a:t>
            </a:r>
            <a:endParaRPr lang="en-US" sz="2900">
              <a:solidFill>
                <a:schemeClr val="tx2"/>
              </a:solidFill>
              <a:latin typeface="Trebuchet MS" pitchFamily="34" charset="0"/>
            </a:endParaRPr>
          </a:p>
        </p:txBody>
      </p:sp>
      <p:pic>
        <p:nvPicPr>
          <p:cNvPr id="10246" name="Picture 6" descr="human_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19200"/>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nimBg="1"/>
      <p:bldP spid="104452" grpId="0" animBg="1"/>
      <p:bldP spid="1044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tIns="0" bIns="0">
            <a:noAutofit/>
          </a:bodyPr>
          <a:lstStyle/>
          <a:p>
            <a:pPr algn="ctr" eaLnBrk="1" hangingPunct="1">
              <a:defRPr/>
            </a:pPr>
            <a:r>
              <a:rPr lang="en-US" sz="6000" i="1" smtClean="0">
                <a:effectLst>
                  <a:outerShdw blurRad="38100" dist="38100" dir="2700000" algn="tl">
                    <a:srgbClr val="C0C0C0"/>
                  </a:outerShdw>
                </a:effectLst>
              </a:rPr>
              <a:t>Malleable</a:t>
            </a:r>
          </a:p>
        </p:txBody>
      </p:sp>
      <p:sp>
        <p:nvSpPr>
          <p:cNvPr id="66563" name="Rectangle 3"/>
          <p:cNvSpPr>
            <a:spLocks noGrp="1" noChangeArrowheads="1"/>
          </p:cNvSpPr>
          <p:nvPr>
            <p:ph idx="4294967295"/>
          </p:nvPr>
        </p:nvSpPr>
        <p:spPr>
          <a:xfrm>
            <a:off x="381000" y="1981200"/>
            <a:ext cx="8102600" cy="4144963"/>
          </a:xfrm>
        </p:spPr>
        <p:txBody>
          <a:bodyPr/>
          <a:lstStyle/>
          <a:p>
            <a:pPr eaLnBrk="1" hangingPunct="1"/>
            <a:r>
              <a:rPr lang="en-US" sz="3200" dirty="0" smtClean="0"/>
              <a:t>If you are bad at math, it’s probably because you haven’t been taught math very well</a:t>
            </a:r>
          </a:p>
          <a:p>
            <a:pPr eaLnBrk="1" hangingPunct="1"/>
            <a:r>
              <a:rPr lang="en-US" sz="3200" dirty="0" smtClean="0"/>
              <a:t>Or that you haven’t worked as hard as your could</a:t>
            </a:r>
          </a:p>
          <a:p>
            <a:pPr eaLnBrk="1" hangingPunct="1"/>
            <a:r>
              <a:rPr lang="en-US" sz="3200" dirty="0" smtClean="0"/>
              <a:t>It has nothing to do with your brain and its capabilities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1264</TotalTime>
  <Words>457</Words>
  <Application>Microsoft Office PowerPoint</Application>
  <PresentationFormat>On-screen Show (4:3)</PresentationFormat>
  <Paragraphs>120</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Eclipse</vt:lpstr>
      <vt:lpstr>Malleable Intelligence</vt:lpstr>
      <vt:lpstr>The Human BRAIN</vt:lpstr>
      <vt:lpstr>This is what’s happening inside your head right now.</vt:lpstr>
      <vt:lpstr>The brain is like a roadway.</vt:lpstr>
      <vt:lpstr>PowerPoint Presentation</vt:lpstr>
      <vt:lpstr>PowerPoint Presentation</vt:lpstr>
      <vt:lpstr>PowerPoint Presentation</vt:lpstr>
      <vt:lpstr>Malleable Intelligence Theory:</vt:lpstr>
      <vt:lpstr>Malleable</vt:lpstr>
      <vt:lpstr>PowerPoint Presentation</vt:lpstr>
      <vt:lpstr>It takes HOURS and HOURS of work to be good at something.  If you know somebody who is very good at math, they were not born that way, they’re not lucky, they have just worked hard.</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 For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Laputka</dc:creator>
  <cp:lastModifiedBy>Trenton Murphey</cp:lastModifiedBy>
  <cp:revision>43</cp:revision>
  <dcterms:created xsi:type="dcterms:W3CDTF">2009-08-10T00:00:33Z</dcterms:created>
  <dcterms:modified xsi:type="dcterms:W3CDTF">2013-08-13T11:57:06Z</dcterms:modified>
</cp:coreProperties>
</file>