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69" r:id="rId2"/>
    <p:sldId id="264" r:id="rId3"/>
    <p:sldId id="266" r:id="rId4"/>
    <p:sldId id="267" r:id="rId5"/>
    <p:sldId id="260" r:id="rId6"/>
    <p:sldId id="304" r:id="rId7"/>
    <p:sldId id="315" r:id="rId8"/>
    <p:sldId id="305" r:id="rId9"/>
    <p:sldId id="316" r:id="rId10"/>
    <p:sldId id="327" r:id="rId11"/>
    <p:sldId id="306" r:id="rId12"/>
    <p:sldId id="322" r:id="rId13"/>
    <p:sldId id="307" r:id="rId14"/>
    <p:sldId id="317" r:id="rId15"/>
    <p:sldId id="325" r:id="rId16"/>
    <p:sldId id="326" r:id="rId17"/>
    <p:sldId id="312" r:id="rId18"/>
    <p:sldId id="308" r:id="rId19"/>
    <p:sldId id="318" r:id="rId20"/>
    <p:sldId id="309" r:id="rId21"/>
    <p:sldId id="310" r:id="rId22"/>
    <p:sldId id="319" r:id="rId23"/>
    <p:sldId id="323" r:id="rId24"/>
    <p:sldId id="324" r:id="rId25"/>
    <p:sldId id="313" r:id="rId26"/>
    <p:sldId id="314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  <a:sym typeface="Symbol" pitchFamily="18" charset="2"/>
      </a:defRPr>
    </a:lvl1pPr>
    <a:lvl2pPr marL="457200" algn="l" rtl="0" eaLnBrk="0" fontAlgn="base" hangingPunct="0">
      <a:spcBef>
        <a:spcPct val="2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  <a:sym typeface="Symbol" pitchFamily="18" charset="2"/>
      </a:defRPr>
    </a:lvl2pPr>
    <a:lvl3pPr marL="914400" algn="l" rtl="0" eaLnBrk="0" fontAlgn="base" hangingPunct="0">
      <a:spcBef>
        <a:spcPct val="2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  <a:sym typeface="Symbol" pitchFamily="18" charset="2"/>
      </a:defRPr>
    </a:lvl3pPr>
    <a:lvl4pPr marL="1371600" algn="l" rtl="0" eaLnBrk="0" fontAlgn="base" hangingPunct="0">
      <a:spcBef>
        <a:spcPct val="2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  <a:sym typeface="Symbol" pitchFamily="18" charset="2"/>
      </a:defRPr>
    </a:lvl4pPr>
    <a:lvl5pPr marL="1828800" algn="l" rtl="0" eaLnBrk="0" fontAlgn="base" hangingPunct="0">
      <a:spcBef>
        <a:spcPct val="2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  <a:sym typeface="Symbol" pitchFamily="18" charset="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  <a:sym typeface="Symbol" pitchFamily="18" charset="2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  <a:sym typeface="Symbol" pitchFamily="18" charset="2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  <a:sym typeface="Symbol" pitchFamily="18" charset="2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  <a:sym typeface="Symbol" pitchFamily="18" charset="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3300"/>
    <a:srgbClr val="66FF33"/>
    <a:srgbClr val="006699"/>
    <a:srgbClr val="3333FF"/>
    <a:srgbClr val="D60093"/>
    <a:srgbClr val="00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92" autoAdjust="0"/>
    <p:restoredTop sz="98017" autoAdjust="0"/>
  </p:normalViewPr>
  <p:slideViewPr>
    <p:cSldViewPr>
      <p:cViewPr>
        <p:scale>
          <a:sx n="69" d="100"/>
          <a:sy n="69" d="100"/>
        </p:scale>
        <p:origin x="-1140" y="-924"/>
      </p:cViewPr>
      <p:guideLst>
        <p:guide orient="horz" pos="2160"/>
        <p:guide orient="horz" pos="61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/>
            </a:lvl1pPr>
          </a:lstStyle>
          <a:p>
            <a:pPr>
              <a:defRPr/>
            </a:pPr>
            <a:fld id="{6574B17D-11B5-4DED-834D-D51FEC9374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467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8315214F-4575-4103-B3A9-2816567962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521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fld id="{F3E0D468-792E-4113-8C84-EC9022D2D6B5}" type="slidenum">
              <a:rPr lang="en-US" altLang="en-US" smtClean="0">
                <a:latin typeface="Times New Roman" pitchFamily="18" charset="0"/>
              </a:rPr>
              <a:pPr/>
              <a:t>2</a:t>
            </a:fld>
            <a:endParaRPr lang="en-US" altLang="en-US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DF4C4-0DE8-42DE-905F-3627705C2D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21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DF650-846A-4AC0-B57D-7228A34A08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95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FBA4D4-1030-4650-BFAF-28E5CD3A67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815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6DA65A-C84A-46B5-891A-76CB0DF8CB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124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D0F27-B9B2-4C80-AE5F-B0CCF038C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848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85941-FBE5-4800-9074-7F88ABB2DE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336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ABB72-941A-4C0B-91D9-693008268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199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942CB-7C88-4A77-BDD3-479C0151A9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379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EEA04-FADD-4625-8796-439BB2CC30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324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92164-98DE-43D7-8F66-0D45D1B85F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91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7D28D-B269-44FB-9447-329BA50E4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35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5DB6E6-060C-4AE6-B0F4-CAF8E8D427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79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fld id="{C414FC44-9F77-45E0-BC90-FD1DF90F29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37" descr="splash_first1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32" name="Group 7"/>
          <p:cNvGrpSpPr>
            <a:grpSpLocks/>
          </p:cNvGrpSpPr>
          <p:nvPr userDrawn="1"/>
        </p:nvGrpSpPr>
        <p:grpSpPr bwMode="auto">
          <a:xfrm>
            <a:off x="0" y="0"/>
            <a:ext cx="9144000" cy="6842125"/>
            <a:chOff x="0" y="0"/>
            <a:chExt cx="5760" cy="4310"/>
          </a:xfrm>
        </p:grpSpPr>
        <p:pic>
          <p:nvPicPr>
            <p:cNvPr id="1033" name="Picture 8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 Box 10"/>
            <p:cNvSpPr txBox="1">
              <a:spLocks noChangeArrowheads="1"/>
            </p:cNvSpPr>
            <p:nvPr userDrawn="1"/>
          </p:nvSpPr>
          <p:spPr bwMode="auto">
            <a:xfrm>
              <a:off x="0" y="4116"/>
              <a:ext cx="2426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9pPr>
            </a:lstStyle>
            <a:p>
              <a:pPr>
                <a:spcBef>
                  <a:spcPct val="50000"/>
                </a:spcBef>
                <a:defRPr/>
              </a:pPr>
              <a:r>
                <a:rPr lang="en-US" sz="1400" b="1" dirty="0" smtClean="0">
                  <a:solidFill>
                    <a:schemeClr val="bg1"/>
                  </a:solidFill>
                </a:rPr>
                <a:t>Holt McDougal Algebra 1</a:t>
              </a:r>
            </a:p>
          </p:txBody>
        </p:sp>
        <p:sp>
          <p:nvSpPr>
            <p:cNvPr id="3" name="Text Box 11"/>
            <p:cNvSpPr txBox="1">
              <a:spLocks noChangeArrowheads="1"/>
            </p:cNvSpPr>
            <p:nvPr userDrawn="1"/>
          </p:nvSpPr>
          <p:spPr bwMode="auto">
            <a:xfrm>
              <a:off x="310" y="167"/>
              <a:ext cx="116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9pPr>
            </a:lstStyle>
            <a:p>
              <a:pPr algn="ctr">
                <a:spcBef>
                  <a:spcPct val="50000"/>
                </a:spcBef>
                <a:defRPr/>
              </a:pPr>
              <a:endParaRPr lang="en-US" sz="800" dirty="0" smtClean="0">
                <a:latin typeface="Arial" charset="0"/>
              </a:endParaRPr>
            </a:p>
          </p:txBody>
        </p:sp>
        <p:sp>
          <p:nvSpPr>
            <p:cNvPr id="1036" name="Text Box 12"/>
            <p:cNvSpPr txBox="1">
              <a:spLocks noChangeArrowheads="1"/>
            </p:cNvSpPr>
            <p:nvPr userDrawn="1"/>
          </p:nvSpPr>
          <p:spPr bwMode="auto">
            <a:xfrm>
              <a:off x="750" y="58"/>
              <a:ext cx="3829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9pPr>
            </a:lstStyle>
            <a:p>
              <a:pPr>
                <a:spcBef>
                  <a:spcPct val="50000"/>
                </a:spcBef>
                <a:defRPr/>
              </a:pPr>
              <a:r>
                <a:rPr lang="en-US" sz="3200" smtClean="0">
                  <a:solidFill>
                    <a:schemeClr val="bg1"/>
                  </a:solidFill>
                  <a:latin typeface="Arial Black" pitchFamily="34" charset="0"/>
                </a:rPr>
                <a:t>Variables and Expressions</a:t>
              </a:r>
              <a:endParaRPr lang="en-US" sz="2400" smtClean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444625" y="163513"/>
            <a:ext cx="74707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Variables and Expressions</a:t>
            </a:r>
            <a:endParaRPr lang="en-US" altLang="en-US" sz="2400"/>
          </a:p>
        </p:txBody>
      </p:sp>
      <p:sp>
        <p:nvSpPr>
          <p:cNvPr id="19489" name="Text Box 33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90775"/>
            <a:ext cx="297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19490" name="Text Box 3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71888" y="3644900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sp>
        <p:nvSpPr>
          <p:cNvPr id="19491" name="Text Box 35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17838"/>
            <a:ext cx="4038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pic>
        <p:nvPicPr>
          <p:cNvPr id="2055" name="Picture 37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Text Box 38"/>
          <p:cNvSpPr txBox="1">
            <a:spLocks noChangeArrowheads="1"/>
          </p:cNvSpPr>
          <p:nvPr/>
        </p:nvSpPr>
        <p:spPr bwMode="auto">
          <a:xfrm>
            <a:off x="0" y="6553200"/>
            <a:ext cx="2667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755650" y="981075"/>
            <a:ext cx="7315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To translate words into algebraic expressions, look for words that indicate the action that is taking place. 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176338" y="3206750"/>
            <a:ext cx="7315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2400"/>
          </a:p>
          <a:p>
            <a:pPr>
              <a:spcBef>
                <a:spcPct val="50000"/>
              </a:spcBef>
            </a:pPr>
            <a:r>
              <a:rPr lang="en-US" altLang="en-US" sz="2000"/>
              <a:t>  </a:t>
            </a:r>
            <a:endParaRPr lang="en-US" altLang="en-US" sz="2400"/>
          </a:p>
        </p:txBody>
      </p:sp>
      <p:sp>
        <p:nvSpPr>
          <p:cNvPr id="96260" name="Text Box 4"/>
          <p:cNvSpPr txBox="1">
            <a:spLocks noChangeArrowheads="1"/>
          </p:cNvSpPr>
          <p:nvPr/>
        </p:nvSpPr>
        <p:spPr bwMode="auto">
          <a:xfrm>
            <a:off x="1150938" y="3105150"/>
            <a:ext cx="33845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/>
            <a:r>
              <a:rPr lang="en-US" altLang="en-US" sz="3200">
                <a:solidFill>
                  <a:srgbClr val="FF0000"/>
                </a:solidFill>
              </a:rPr>
              <a:t>Put together, combine</a:t>
            </a:r>
          </a:p>
        </p:txBody>
      </p:sp>
      <p:graphicFrame>
        <p:nvGraphicFramePr>
          <p:cNvPr id="96276" name="Group 20"/>
          <p:cNvGraphicFramePr>
            <a:graphicFrameLocks noGrp="1"/>
          </p:cNvGraphicFramePr>
          <p:nvPr/>
        </p:nvGraphicFramePr>
        <p:xfrm>
          <a:off x="863600" y="2276475"/>
          <a:ext cx="7850188" cy="4086225"/>
        </p:xfrm>
        <a:graphic>
          <a:graphicData uri="http://schemas.openxmlformats.org/drawingml/2006/table">
            <a:tbl>
              <a:tblPr/>
              <a:tblGrid>
                <a:gridCol w="3908425"/>
                <a:gridCol w="3941763"/>
              </a:tblGrid>
              <a:tr h="205263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erdana" pitchFamily="34" charset="0"/>
                        </a:rPr>
                        <a:t>Add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en-US" sz="5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</a:rPr>
                        <a:t>Subtract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3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Multiply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Divide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6272" name="Text Box 16"/>
          <p:cNvSpPr txBox="1">
            <a:spLocks noChangeArrowheads="1"/>
          </p:cNvSpPr>
          <p:nvPr/>
        </p:nvSpPr>
        <p:spPr bwMode="auto">
          <a:xfrm>
            <a:off x="4679950" y="3105150"/>
            <a:ext cx="38512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/>
            <a:r>
              <a:rPr lang="en-US" altLang="en-US" sz="3200">
                <a:solidFill>
                  <a:schemeClr val="accent2"/>
                </a:solidFill>
              </a:rPr>
              <a:t>Find how much more or less</a:t>
            </a:r>
          </a:p>
        </p:txBody>
      </p:sp>
      <p:sp>
        <p:nvSpPr>
          <p:cNvPr id="96273" name="Text Box 17"/>
          <p:cNvSpPr txBox="1">
            <a:spLocks noChangeArrowheads="1"/>
          </p:cNvSpPr>
          <p:nvPr/>
        </p:nvSpPr>
        <p:spPr bwMode="auto">
          <a:xfrm>
            <a:off x="503238" y="5278438"/>
            <a:ext cx="43211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/>
            <a:r>
              <a:rPr lang="en-US" altLang="en-US" sz="3200">
                <a:solidFill>
                  <a:srgbClr val="009900"/>
                </a:solidFill>
              </a:rPr>
              <a:t>Put together    equal groups</a:t>
            </a:r>
          </a:p>
        </p:txBody>
      </p:sp>
      <p:sp>
        <p:nvSpPr>
          <p:cNvPr id="96274" name="Text Box 18"/>
          <p:cNvSpPr txBox="1">
            <a:spLocks noChangeArrowheads="1"/>
          </p:cNvSpPr>
          <p:nvPr/>
        </p:nvSpPr>
        <p:spPr bwMode="auto">
          <a:xfrm>
            <a:off x="4464050" y="5265738"/>
            <a:ext cx="43211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/>
            <a:r>
              <a:rPr lang="en-US" altLang="en-US" sz="3200">
                <a:solidFill>
                  <a:srgbClr val="800080"/>
                </a:solidFill>
              </a:rPr>
              <a:t>Separate into  equal groups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96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96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96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96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0" grpId="0"/>
      <p:bldP spid="96272" grpId="0"/>
      <p:bldP spid="96273" grpId="0"/>
      <p:bldP spid="9627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358775" y="2170113"/>
            <a:ext cx="85693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/>
              <a:t>John types 62 words per minute. Write an                 expression for the number of words he types in </a:t>
            </a:r>
            <a:r>
              <a:rPr lang="en-US" altLang="en-US" sz="2400" b="1" i="1"/>
              <a:t>m </a:t>
            </a:r>
            <a:r>
              <a:rPr lang="en-US" altLang="en-US" sz="2400" b="1"/>
              <a:t>minutes.</a:t>
            </a: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323850" y="3500438"/>
            <a:ext cx="8445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/>
              <a:t>m</a:t>
            </a:r>
            <a:r>
              <a:rPr lang="en-US" altLang="en-US" sz="2400"/>
              <a:t> represents the number of minutes that John types.</a:t>
            </a:r>
            <a:endParaRPr lang="en-US" altLang="en-US" sz="2400" i="1"/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323850" y="4003675"/>
            <a:ext cx="2411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62 ·</a:t>
            </a:r>
            <a:r>
              <a:rPr lang="en-US" altLang="en-US" sz="2400" i="1"/>
              <a:t> m </a:t>
            </a:r>
            <a:r>
              <a:rPr lang="en-US" altLang="en-US" sz="2400"/>
              <a:t>or 62</a:t>
            </a:r>
            <a:r>
              <a:rPr lang="en-US" altLang="en-US" sz="2400" i="1"/>
              <a:t>m</a:t>
            </a:r>
          </a:p>
        </p:txBody>
      </p:sp>
      <p:sp>
        <p:nvSpPr>
          <p:cNvPr id="68618" name="Text Box 10"/>
          <p:cNvSpPr txBox="1">
            <a:spLocks noChangeArrowheads="1"/>
          </p:cNvSpPr>
          <p:nvPr/>
        </p:nvSpPr>
        <p:spPr bwMode="auto">
          <a:xfrm>
            <a:off x="3027363" y="3992563"/>
            <a:ext cx="4640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>
                <a:solidFill>
                  <a:srgbClr val="3333FF"/>
                </a:solidFill>
              </a:rPr>
              <a:t>Think: m groups of 62 words</a:t>
            </a:r>
          </a:p>
        </p:txBody>
      </p:sp>
      <p:sp>
        <p:nvSpPr>
          <p:cNvPr id="12294" name="Text Box 20"/>
          <p:cNvSpPr txBox="1">
            <a:spLocks noChangeArrowheads="1"/>
          </p:cNvSpPr>
          <p:nvPr/>
        </p:nvSpPr>
        <p:spPr bwMode="auto">
          <a:xfrm>
            <a:off x="0" y="9810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2A: Translating from Words to Algebra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3" grpId="0"/>
      <p:bldP spid="68616" grpId="0"/>
      <p:bldP spid="686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6"/>
          <p:cNvSpPr txBox="1">
            <a:spLocks noChangeArrowheads="1"/>
          </p:cNvSpPr>
          <p:nvPr/>
        </p:nvSpPr>
        <p:spPr bwMode="auto">
          <a:xfrm>
            <a:off x="287338" y="2205038"/>
            <a:ext cx="86058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b="1"/>
              <a:t>Roberto is 4 years older than Emily, who is </a:t>
            </a:r>
            <a:r>
              <a:rPr lang="en-US" altLang="en-US" sz="2400" b="1" i="1"/>
              <a:t>y </a:t>
            </a:r>
            <a:r>
              <a:rPr lang="en-US" altLang="en-US" sz="2400" b="1"/>
              <a:t>years old. Write an expression for Roberto’s age</a:t>
            </a:r>
          </a:p>
        </p:txBody>
      </p:sp>
      <p:sp>
        <p:nvSpPr>
          <p:cNvPr id="87047" name="Text Box 7"/>
          <p:cNvSpPr txBox="1">
            <a:spLocks noChangeArrowheads="1"/>
          </p:cNvSpPr>
          <p:nvPr/>
        </p:nvSpPr>
        <p:spPr bwMode="auto">
          <a:xfrm>
            <a:off x="323850" y="3151188"/>
            <a:ext cx="4057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/>
              <a:t>y </a:t>
            </a:r>
            <a:r>
              <a:rPr lang="en-US" altLang="en-US" sz="2400"/>
              <a:t>represents Emily’s age.</a:t>
            </a:r>
            <a:endParaRPr lang="en-US" altLang="en-US" sz="2400" i="1"/>
          </a:p>
        </p:txBody>
      </p:sp>
      <p:sp>
        <p:nvSpPr>
          <p:cNvPr id="87048" name="Text Box 8"/>
          <p:cNvSpPr txBox="1">
            <a:spLocks noChangeArrowheads="1"/>
          </p:cNvSpPr>
          <p:nvPr/>
        </p:nvSpPr>
        <p:spPr bwMode="auto">
          <a:xfrm>
            <a:off x="323850" y="3638550"/>
            <a:ext cx="1022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/>
              <a:t>y </a:t>
            </a:r>
            <a:r>
              <a:rPr lang="en-US" altLang="en-US" sz="2400"/>
              <a:t>+ 4</a:t>
            </a:r>
            <a:endParaRPr lang="en-US" altLang="en-US" sz="2400" i="1"/>
          </a:p>
        </p:txBody>
      </p:sp>
      <p:sp>
        <p:nvSpPr>
          <p:cNvPr id="87049" name="Text Box 9"/>
          <p:cNvSpPr txBox="1">
            <a:spLocks noChangeArrowheads="1"/>
          </p:cNvSpPr>
          <p:nvPr/>
        </p:nvSpPr>
        <p:spPr bwMode="auto">
          <a:xfrm>
            <a:off x="1687513" y="3652838"/>
            <a:ext cx="66500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>
                <a:solidFill>
                  <a:srgbClr val="3333FF"/>
                </a:solidFill>
              </a:rPr>
              <a:t>Think: “older than” means “greater than.”</a:t>
            </a:r>
          </a:p>
        </p:txBody>
      </p:sp>
      <p:sp>
        <p:nvSpPr>
          <p:cNvPr id="13318" name="Text Box 11"/>
          <p:cNvSpPr txBox="1">
            <a:spLocks noChangeArrowheads="1"/>
          </p:cNvSpPr>
          <p:nvPr/>
        </p:nvSpPr>
        <p:spPr bwMode="auto">
          <a:xfrm>
            <a:off x="0" y="9810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2B: Translating from Words to Algebra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7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7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7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7" grpId="0"/>
      <p:bldP spid="87048" grpId="0"/>
      <p:bldP spid="8704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8"/>
          <p:cNvSpPr txBox="1">
            <a:spLocks noChangeArrowheads="1"/>
          </p:cNvSpPr>
          <p:nvPr/>
        </p:nvSpPr>
        <p:spPr bwMode="auto">
          <a:xfrm>
            <a:off x="468313" y="2097088"/>
            <a:ext cx="82073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b="1"/>
              <a:t>Joey earns $5 for each car he washes. Write an expression for the number of cars Joey must wash to earn </a:t>
            </a:r>
            <a:r>
              <a:rPr lang="en-US" altLang="en-US" sz="2400" b="1" i="1"/>
              <a:t>d</a:t>
            </a:r>
            <a:r>
              <a:rPr lang="en-US" altLang="en-US" sz="2400" b="1"/>
              <a:t> dollars.</a:t>
            </a:r>
          </a:p>
        </p:txBody>
      </p:sp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503238" y="3500438"/>
            <a:ext cx="8245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/>
              <a:t>d </a:t>
            </a:r>
            <a:r>
              <a:rPr lang="en-US" altLang="en-US" sz="2400"/>
              <a:t>represents the total amount that Joey will earn.</a:t>
            </a:r>
          </a:p>
        </p:txBody>
      </p:sp>
      <p:sp>
        <p:nvSpPr>
          <p:cNvPr id="69646" name="Text Box 14"/>
          <p:cNvSpPr txBox="1">
            <a:spLocks noChangeArrowheads="1"/>
          </p:cNvSpPr>
          <p:nvPr/>
        </p:nvSpPr>
        <p:spPr bwMode="auto">
          <a:xfrm>
            <a:off x="1368425" y="4149725"/>
            <a:ext cx="6397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>
                <a:solidFill>
                  <a:srgbClr val="3333FF"/>
                </a:solidFill>
              </a:rPr>
              <a:t>Think: How many groups of $5 are in d?</a:t>
            </a:r>
          </a:p>
        </p:txBody>
      </p:sp>
      <p:sp>
        <p:nvSpPr>
          <p:cNvPr id="14341" name="Text Box 17"/>
          <p:cNvSpPr txBox="1">
            <a:spLocks noChangeArrowheads="1"/>
          </p:cNvSpPr>
          <p:nvPr/>
        </p:nvSpPr>
        <p:spPr bwMode="auto">
          <a:xfrm>
            <a:off x="0" y="9810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2C: Translating from Words to Algebra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69659" name="Picture 27" descr="1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6263" y="4041775"/>
            <a:ext cx="266700" cy="723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9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41" grpId="0"/>
      <p:bldP spid="6964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4"/>
          <p:cNvSpPr txBox="1">
            <a:spLocks noChangeArrowheads="1"/>
          </p:cNvSpPr>
          <p:nvPr/>
        </p:nvSpPr>
        <p:spPr bwMode="auto">
          <a:xfrm>
            <a:off x="323850" y="1808163"/>
            <a:ext cx="84518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b="1"/>
              <a:t>Lou drives at 65 mi/h. Write an expression for the number of miles that Lou drives in </a:t>
            </a:r>
            <a:r>
              <a:rPr lang="en-US" altLang="en-US" sz="2400" b="1" i="1"/>
              <a:t>t </a:t>
            </a:r>
            <a:r>
              <a:rPr lang="en-US" altLang="en-US" sz="2400" b="1"/>
              <a:t>hours.</a:t>
            </a:r>
          </a:p>
        </p:txBody>
      </p:sp>
      <p:sp>
        <p:nvSpPr>
          <p:cNvPr id="15363" name="Text Box 23"/>
          <p:cNvSpPr txBox="1">
            <a:spLocks noChangeArrowheads="1"/>
          </p:cNvSpPr>
          <p:nvPr/>
        </p:nvSpPr>
        <p:spPr bwMode="auto">
          <a:xfrm>
            <a:off x="0" y="9810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2a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9897" name="Text Box 25"/>
          <p:cNvSpPr txBox="1">
            <a:spLocks noChangeArrowheads="1"/>
          </p:cNvSpPr>
          <p:nvPr/>
        </p:nvSpPr>
        <p:spPr bwMode="auto">
          <a:xfrm>
            <a:off x="323850" y="2781300"/>
            <a:ext cx="7834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/>
              <a:t>t </a:t>
            </a:r>
            <a:r>
              <a:rPr lang="en-US" altLang="en-US" sz="2400"/>
              <a:t>represents the number of hours that Lou drives.</a:t>
            </a:r>
            <a:endParaRPr lang="en-US" altLang="en-US" sz="2400" i="1"/>
          </a:p>
        </p:txBody>
      </p:sp>
      <p:sp>
        <p:nvSpPr>
          <p:cNvPr id="79898" name="Text Box 26"/>
          <p:cNvSpPr txBox="1">
            <a:spLocks noChangeArrowheads="1"/>
          </p:cNvSpPr>
          <p:nvPr/>
        </p:nvSpPr>
        <p:spPr bwMode="auto">
          <a:xfrm>
            <a:off x="323850" y="3403600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65</a:t>
            </a:r>
            <a:r>
              <a:rPr lang="en-US" altLang="en-US" sz="2400" i="1"/>
              <a:t>t</a:t>
            </a:r>
          </a:p>
        </p:txBody>
      </p:sp>
      <p:sp>
        <p:nvSpPr>
          <p:cNvPr id="79899" name="Text Box 27"/>
          <p:cNvSpPr txBox="1">
            <a:spLocks noChangeArrowheads="1"/>
          </p:cNvSpPr>
          <p:nvPr/>
        </p:nvSpPr>
        <p:spPr bwMode="auto">
          <a:xfrm>
            <a:off x="1439863" y="3403600"/>
            <a:ext cx="7200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i="1">
                <a:solidFill>
                  <a:schemeClr val="accent2"/>
                </a:solidFill>
              </a:rPr>
              <a:t>Think: number of hours times rate per hour.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9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9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9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97" grpId="0"/>
      <p:bldP spid="79898" grpId="0"/>
      <p:bldP spid="7989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323850" y="1808163"/>
            <a:ext cx="845185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b="1"/>
              <a:t>Miriam is 5 cm taller than her sister, than her sister who is </a:t>
            </a:r>
            <a:r>
              <a:rPr lang="en-US" altLang="en-US" sz="2400" b="1" i="1"/>
              <a:t>m </a:t>
            </a:r>
            <a:r>
              <a:rPr lang="en-US" altLang="en-US" sz="2400" b="1"/>
              <a:t>centimeters tall. Write an expression for Miriam’s height in centimeters.</a:t>
            </a: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0" y="9810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2b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323850" y="3440113"/>
            <a:ext cx="8264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/>
              <a:t>m </a:t>
            </a:r>
            <a:r>
              <a:rPr lang="en-US" altLang="en-US" sz="2400"/>
              <a:t>represents Miriam’s sister's height in centimeters.</a:t>
            </a:r>
            <a:endParaRPr lang="en-US" altLang="en-US" sz="2400" i="1"/>
          </a:p>
        </p:txBody>
      </p:sp>
      <p:sp>
        <p:nvSpPr>
          <p:cNvPr id="93191" name="Text Box 7"/>
          <p:cNvSpPr txBox="1">
            <a:spLocks noChangeArrowheads="1"/>
          </p:cNvSpPr>
          <p:nvPr/>
        </p:nvSpPr>
        <p:spPr bwMode="auto">
          <a:xfrm>
            <a:off x="323850" y="4484688"/>
            <a:ext cx="1139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/>
              <a:t>m </a:t>
            </a:r>
            <a:r>
              <a:rPr lang="en-US" altLang="en-US" sz="2400"/>
              <a:t>+ 5</a:t>
            </a:r>
            <a:endParaRPr lang="en-US" altLang="en-US" sz="2400" i="1"/>
          </a:p>
        </p:txBody>
      </p:sp>
      <p:sp>
        <p:nvSpPr>
          <p:cNvPr id="93192" name="Text Box 8"/>
          <p:cNvSpPr txBox="1">
            <a:spLocks noChangeArrowheads="1"/>
          </p:cNvSpPr>
          <p:nvPr/>
        </p:nvSpPr>
        <p:spPr bwMode="auto">
          <a:xfrm>
            <a:off x="1439863" y="4484688"/>
            <a:ext cx="72009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i="1">
                <a:solidFill>
                  <a:schemeClr val="accent2"/>
                </a:solidFill>
              </a:rPr>
              <a:t>Think: Miriam's height is 5 added to her sister's height.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3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3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0" grpId="0"/>
      <p:bldP spid="93191" grpId="0"/>
      <p:bldP spid="9319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323850" y="1808163"/>
            <a:ext cx="8451850" cy="352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endParaRPr lang="en-US" altLang="en-US" sz="2400" b="1"/>
          </a:p>
          <a:p>
            <a:endParaRPr lang="en-US" altLang="en-US" sz="2400" b="1"/>
          </a:p>
          <a:p>
            <a:endParaRPr lang="en-US" altLang="en-US" sz="2400" b="1"/>
          </a:p>
          <a:p>
            <a:endParaRPr lang="en-US" altLang="en-US" sz="2400" b="1"/>
          </a:p>
          <a:p>
            <a:endParaRPr lang="en-US" altLang="en-US" sz="2400" b="1"/>
          </a:p>
          <a:p>
            <a:endParaRPr lang="en-US" altLang="en-US" sz="2400" b="1"/>
          </a:p>
          <a:p>
            <a:endParaRPr lang="en-US" altLang="en-US" sz="2400" b="1"/>
          </a:p>
          <a:p>
            <a:endParaRPr lang="en-US" altLang="en-US" sz="2400" b="1"/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0" y="9810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2c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4214" name="Text Box 6"/>
          <p:cNvSpPr txBox="1">
            <a:spLocks noChangeArrowheads="1"/>
          </p:cNvSpPr>
          <p:nvPr/>
        </p:nvSpPr>
        <p:spPr bwMode="auto">
          <a:xfrm>
            <a:off x="431800" y="3219450"/>
            <a:ext cx="82089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/>
              <a:t>d </a:t>
            </a:r>
            <a:r>
              <a:rPr lang="en-US" altLang="en-US" sz="2400"/>
              <a:t>represents the amount of money Elaine will earn each day.</a:t>
            </a:r>
            <a:endParaRPr lang="en-US" altLang="en-US" sz="2400" i="1"/>
          </a:p>
        </p:txBody>
      </p:sp>
      <p:sp>
        <p:nvSpPr>
          <p:cNvPr id="94215" name="Text Box 7"/>
          <p:cNvSpPr txBox="1">
            <a:spLocks noChangeArrowheads="1"/>
          </p:cNvSpPr>
          <p:nvPr/>
        </p:nvSpPr>
        <p:spPr bwMode="auto">
          <a:xfrm>
            <a:off x="431800" y="429895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32</a:t>
            </a:r>
            <a:r>
              <a:rPr lang="en-US" altLang="en-US" sz="2400" i="1"/>
              <a:t>d</a:t>
            </a:r>
          </a:p>
        </p:txBody>
      </p:sp>
      <p:sp>
        <p:nvSpPr>
          <p:cNvPr id="94216" name="Text Box 8"/>
          <p:cNvSpPr txBox="1">
            <a:spLocks noChangeArrowheads="1"/>
          </p:cNvSpPr>
          <p:nvPr/>
        </p:nvSpPr>
        <p:spPr bwMode="auto">
          <a:xfrm>
            <a:off x="1547813" y="4298950"/>
            <a:ext cx="72009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i="1">
                <a:solidFill>
                  <a:schemeClr val="accent2"/>
                </a:solidFill>
              </a:rPr>
              <a:t>Think: The number of days times the amount Elaine would earn each day.  </a:t>
            </a:r>
          </a:p>
        </p:txBody>
      </p:sp>
      <p:sp>
        <p:nvSpPr>
          <p:cNvPr id="17415" name="Text Box 9"/>
          <p:cNvSpPr txBox="1">
            <a:spLocks noChangeArrowheads="1"/>
          </p:cNvSpPr>
          <p:nvPr/>
        </p:nvSpPr>
        <p:spPr bwMode="auto">
          <a:xfrm>
            <a:off x="447675" y="1844675"/>
            <a:ext cx="83375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b="1"/>
              <a:t>Elaine earns $32 per day. Write an expression for the amount she earns in </a:t>
            </a:r>
            <a:r>
              <a:rPr lang="en-US" altLang="en-US" sz="2400" b="1" i="1"/>
              <a:t>d</a:t>
            </a:r>
            <a:r>
              <a:rPr lang="en-US" altLang="en-US" sz="2400" b="1"/>
              <a:t> days.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4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4" grpId="0"/>
      <p:bldP spid="94215" grpId="0"/>
      <p:bldP spid="942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1066800" y="1295400"/>
            <a:ext cx="7254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endParaRPr lang="en-US" altLang="en-US" sz="2400"/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684213" y="1592263"/>
            <a:ext cx="80010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2400"/>
              <a:t>To </a:t>
            </a:r>
            <a:r>
              <a:rPr lang="en-US" altLang="en-US" sz="2400" b="1" u="sng"/>
              <a:t>evaluate</a:t>
            </a:r>
            <a:r>
              <a:rPr lang="en-US" altLang="en-US" sz="2400" b="1"/>
              <a:t> </a:t>
            </a:r>
            <a:r>
              <a:rPr lang="en-US" altLang="en-US" sz="2400"/>
              <a:t>an expression is to find its value. </a:t>
            </a:r>
          </a:p>
          <a:p>
            <a:pPr>
              <a:spcBef>
                <a:spcPct val="0"/>
              </a:spcBef>
            </a:pPr>
            <a:endParaRPr lang="en-US" altLang="en-US" sz="2400"/>
          </a:p>
          <a:p>
            <a:pPr>
              <a:spcBef>
                <a:spcPct val="0"/>
              </a:spcBef>
            </a:pPr>
            <a:r>
              <a:rPr lang="en-US" altLang="en-US" sz="2400"/>
              <a:t>To evaluate an algebraic expression, substitute </a:t>
            </a:r>
          </a:p>
          <a:p>
            <a:pPr>
              <a:spcBef>
                <a:spcPct val="0"/>
              </a:spcBef>
            </a:pPr>
            <a:r>
              <a:rPr lang="en-US" altLang="en-US" sz="2400"/>
              <a:t>numbers for the variables in the expression and </a:t>
            </a:r>
          </a:p>
          <a:p>
            <a:pPr>
              <a:spcBef>
                <a:spcPct val="0"/>
              </a:spcBef>
            </a:pPr>
            <a:r>
              <a:rPr lang="en-US" altLang="en-US" sz="2400"/>
              <a:t>then simplify the expression.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5"/>
          <p:cNvSpPr txBox="1">
            <a:spLocks noChangeArrowheads="1"/>
          </p:cNvSpPr>
          <p:nvPr/>
        </p:nvSpPr>
        <p:spPr bwMode="auto">
          <a:xfrm>
            <a:off x="323850" y="1881188"/>
            <a:ext cx="8461375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b="1"/>
              <a:t>Evaluate each expression for </a:t>
            </a:r>
            <a:r>
              <a:rPr lang="en-US" altLang="en-US" sz="2400" b="1" i="1"/>
              <a:t>a = </a:t>
            </a:r>
            <a:r>
              <a:rPr lang="en-US" altLang="en-US" sz="2400" b="1"/>
              <a:t>4, </a:t>
            </a:r>
            <a:r>
              <a:rPr lang="en-US" altLang="en-US" sz="2400" b="1" i="1"/>
              <a:t>b</a:t>
            </a:r>
            <a:r>
              <a:rPr lang="en-US" altLang="en-US" sz="2400" b="1"/>
              <a:t> =7, and</a:t>
            </a:r>
          </a:p>
          <a:p>
            <a:r>
              <a:rPr lang="en-US" altLang="en-US" sz="2400" b="1" i="1"/>
              <a:t>c</a:t>
            </a:r>
            <a:r>
              <a:rPr lang="en-US" altLang="en-US" sz="2400" b="1"/>
              <a:t> = 2.</a:t>
            </a:r>
            <a:endParaRPr lang="en-US" altLang="en-US" sz="2400" b="1" i="1"/>
          </a:p>
        </p:txBody>
      </p:sp>
      <p:sp>
        <p:nvSpPr>
          <p:cNvPr id="19459" name="Text Box 6"/>
          <p:cNvSpPr txBox="1">
            <a:spLocks noChangeArrowheads="1"/>
          </p:cNvSpPr>
          <p:nvPr/>
        </p:nvSpPr>
        <p:spPr bwMode="auto">
          <a:xfrm>
            <a:off x="334963" y="2889250"/>
            <a:ext cx="17446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b="1"/>
              <a:t>A.  </a:t>
            </a:r>
            <a:r>
              <a:rPr lang="en-US" altLang="en-US" sz="2400" b="1" i="1"/>
              <a:t>b – c </a:t>
            </a:r>
            <a:r>
              <a:rPr lang="en-US" altLang="en-US" sz="1800" i="1"/>
              <a:t> </a:t>
            </a:r>
            <a:endParaRPr lang="en-US" altLang="en-US" sz="1800"/>
          </a:p>
        </p:txBody>
      </p:sp>
      <p:sp>
        <p:nvSpPr>
          <p:cNvPr id="70670" name="Text Box 14"/>
          <p:cNvSpPr txBox="1">
            <a:spLocks noChangeArrowheads="1"/>
          </p:cNvSpPr>
          <p:nvPr/>
        </p:nvSpPr>
        <p:spPr bwMode="auto">
          <a:xfrm>
            <a:off x="865188" y="3357563"/>
            <a:ext cx="2411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/>
              <a:t>b – c</a:t>
            </a:r>
            <a:r>
              <a:rPr lang="en-US" altLang="en-US" sz="2400"/>
              <a:t> = 7 – 2</a:t>
            </a:r>
            <a:endParaRPr lang="en-US" altLang="en-US" sz="2400" i="1"/>
          </a:p>
        </p:txBody>
      </p:sp>
      <p:sp>
        <p:nvSpPr>
          <p:cNvPr id="70679" name="Text Box 23"/>
          <p:cNvSpPr txBox="1">
            <a:spLocks noChangeArrowheads="1"/>
          </p:cNvSpPr>
          <p:nvPr/>
        </p:nvSpPr>
        <p:spPr bwMode="auto">
          <a:xfrm>
            <a:off x="3600450" y="3367088"/>
            <a:ext cx="4773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>
                <a:solidFill>
                  <a:schemeClr val="accent2"/>
                </a:solidFill>
              </a:rPr>
              <a:t>Substitute 7 for b and 2 for c.</a:t>
            </a:r>
          </a:p>
        </p:txBody>
      </p:sp>
      <p:sp>
        <p:nvSpPr>
          <p:cNvPr id="70680" name="Text Box 24"/>
          <p:cNvSpPr txBox="1">
            <a:spLocks noChangeArrowheads="1"/>
          </p:cNvSpPr>
          <p:nvPr/>
        </p:nvSpPr>
        <p:spPr bwMode="auto">
          <a:xfrm>
            <a:off x="1763713" y="3800475"/>
            <a:ext cx="735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= 5</a:t>
            </a:r>
          </a:p>
        </p:txBody>
      </p:sp>
      <p:sp>
        <p:nvSpPr>
          <p:cNvPr id="19463" name="Text Box 26"/>
          <p:cNvSpPr txBox="1">
            <a:spLocks noChangeArrowheads="1"/>
          </p:cNvSpPr>
          <p:nvPr/>
        </p:nvSpPr>
        <p:spPr bwMode="auto">
          <a:xfrm>
            <a:off x="358775" y="4267200"/>
            <a:ext cx="1012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b="1"/>
              <a:t>B. </a:t>
            </a:r>
            <a:r>
              <a:rPr lang="en-US" altLang="en-US" sz="2400" b="1" i="1"/>
              <a:t>ac</a:t>
            </a:r>
          </a:p>
        </p:txBody>
      </p:sp>
      <p:sp>
        <p:nvSpPr>
          <p:cNvPr id="70685" name="Text Box 29"/>
          <p:cNvSpPr txBox="1">
            <a:spLocks noChangeArrowheads="1"/>
          </p:cNvSpPr>
          <p:nvPr/>
        </p:nvSpPr>
        <p:spPr bwMode="auto">
          <a:xfrm>
            <a:off x="892175" y="4700588"/>
            <a:ext cx="1597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/>
              <a:t>ac = </a:t>
            </a:r>
            <a:r>
              <a:rPr lang="en-US" altLang="en-US" sz="2400"/>
              <a:t>4 ·2</a:t>
            </a:r>
            <a:endParaRPr lang="en-US" altLang="en-US" sz="2400" i="1"/>
          </a:p>
        </p:txBody>
      </p:sp>
      <p:sp>
        <p:nvSpPr>
          <p:cNvPr id="70688" name="Text Box 32"/>
          <p:cNvSpPr txBox="1">
            <a:spLocks noChangeArrowheads="1"/>
          </p:cNvSpPr>
          <p:nvPr/>
        </p:nvSpPr>
        <p:spPr bwMode="auto">
          <a:xfrm>
            <a:off x="1349375" y="5181600"/>
            <a:ext cx="735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= 8</a:t>
            </a:r>
          </a:p>
        </p:txBody>
      </p:sp>
      <p:sp>
        <p:nvSpPr>
          <p:cNvPr id="70689" name="Text Box 33"/>
          <p:cNvSpPr txBox="1">
            <a:spLocks noChangeArrowheads="1"/>
          </p:cNvSpPr>
          <p:nvPr/>
        </p:nvSpPr>
        <p:spPr bwMode="auto">
          <a:xfrm>
            <a:off x="3586163" y="4699000"/>
            <a:ext cx="4765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>
                <a:solidFill>
                  <a:schemeClr val="accent2"/>
                </a:solidFill>
              </a:rPr>
              <a:t>Substitute 4 for a and 2 for c.</a:t>
            </a:r>
          </a:p>
        </p:txBody>
      </p:sp>
      <p:sp>
        <p:nvSpPr>
          <p:cNvPr id="70690" name="Text Box 34"/>
          <p:cNvSpPr txBox="1">
            <a:spLocks noChangeArrowheads="1"/>
          </p:cNvSpPr>
          <p:nvPr/>
        </p:nvSpPr>
        <p:spPr bwMode="auto">
          <a:xfrm>
            <a:off x="3600450" y="5181600"/>
            <a:ext cx="1530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>
                <a:solidFill>
                  <a:schemeClr val="accent2"/>
                </a:solidFill>
              </a:rPr>
              <a:t>Simplify.</a:t>
            </a:r>
          </a:p>
        </p:txBody>
      </p:sp>
      <p:sp>
        <p:nvSpPr>
          <p:cNvPr id="70691" name="Text Box 35"/>
          <p:cNvSpPr txBox="1">
            <a:spLocks noChangeArrowheads="1"/>
          </p:cNvSpPr>
          <p:nvPr/>
        </p:nvSpPr>
        <p:spPr bwMode="auto">
          <a:xfrm>
            <a:off x="3617913" y="3797300"/>
            <a:ext cx="1530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>
                <a:solidFill>
                  <a:schemeClr val="accent2"/>
                </a:solidFill>
              </a:rPr>
              <a:t>Simplify.</a:t>
            </a:r>
          </a:p>
        </p:txBody>
      </p:sp>
      <p:sp>
        <p:nvSpPr>
          <p:cNvPr id="19469" name="Text Box 39"/>
          <p:cNvSpPr txBox="1">
            <a:spLocks noChangeArrowheads="1"/>
          </p:cNvSpPr>
          <p:nvPr/>
        </p:nvSpPr>
        <p:spPr bwMode="auto">
          <a:xfrm>
            <a:off x="0" y="9810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3: Evaluating Algebraic Expressions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0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0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0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0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0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70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70" grpId="0"/>
      <p:bldP spid="70679" grpId="0"/>
      <p:bldP spid="70680" grpId="0"/>
      <p:bldP spid="70685" grpId="0"/>
      <p:bldP spid="70688" grpId="0"/>
      <p:bldP spid="70689" grpId="0"/>
      <p:bldP spid="70690" grpId="0"/>
      <p:bldP spid="7069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1"/>
          <p:cNvSpPr txBox="1">
            <a:spLocks noChangeArrowheads="1"/>
          </p:cNvSpPr>
          <p:nvPr/>
        </p:nvSpPr>
        <p:spPr bwMode="auto">
          <a:xfrm>
            <a:off x="250825" y="1538288"/>
            <a:ext cx="8093075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>
                <a:latin typeface="Arial Black" pitchFamily="34" charset="0"/>
              </a:rPr>
              <a:t>Evaluate each expression for </a:t>
            </a:r>
            <a:r>
              <a:rPr lang="en-US" altLang="en-US" sz="2400"/>
              <a:t> </a:t>
            </a:r>
            <a:r>
              <a:rPr lang="en-US" altLang="en-US" sz="2400" i="1">
                <a:latin typeface="Arial Black" pitchFamily="34" charset="0"/>
              </a:rPr>
              <a:t>m </a:t>
            </a:r>
            <a:r>
              <a:rPr lang="en-US" altLang="en-US" sz="2400">
                <a:latin typeface="Arial Black" pitchFamily="34" charset="0"/>
              </a:rPr>
              <a:t>= 3, </a:t>
            </a:r>
            <a:r>
              <a:rPr lang="en-US" altLang="en-US" sz="2400" i="1">
                <a:latin typeface="Arial Black" pitchFamily="34" charset="0"/>
              </a:rPr>
              <a:t>n = </a:t>
            </a:r>
            <a:r>
              <a:rPr lang="en-US" altLang="en-US" sz="2400">
                <a:latin typeface="Arial Black" pitchFamily="34" charset="0"/>
              </a:rPr>
              <a:t>2, and </a:t>
            </a:r>
          </a:p>
          <a:p>
            <a:r>
              <a:rPr lang="en-US" altLang="en-US" sz="2400" i="1">
                <a:latin typeface="Arial Black" pitchFamily="34" charset="0"/>
              </a:rPr>
              <a:t>p = </a:t>
            </a:r>
            <a:r>
              <a:rPr lang="en-US" altLang="en-US" sz="2400">
                <a:latin typeface="Arial Black" pitchFamily="34" charset="0"/>
              </a:rPr>
              <a:t>9.</a:t>
            </a:r>
          </a:p>
        </p:txBody>
      </p:sp>
      <p:sp>
        <p:nvSpPr>
          <p:cNvPr id="20483" name="Text Box 12"/>
          <p:cNvSpPr txBox="1">
            <a:spLocks noChangeArrowheads="1"/>
          </p:cNvSpPr>
          <p:nvPr/>
        </p:nvSpPr>
        <p:spPr bwMode="auto">
          <a:xfrm>
            <a:off x="250825" y="2509838"/>
            <a:ext cx="1239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b="1"/>
              <a:t>a.</a:t>
            </a:r>
            <a:r>
              <a:rPr lang="en-US" altLang="en-US" sz="2400">
                <a:latin typeface="Arial Black" pitchFamily="34" charset="0"/>
              </a:rPr>
              <a:t>  </a:t>
            </a:r>
            <a:r>
              <a:rPr lang="en-US" altLang="en-US" sz="2400" b="1" i="1"/>
              <a:t>mn</a:t>
            </a:r>
            <a:endParaRPr lang="en-US" altLang="en-US" sz="2400" b="1"/>
          </a:p>
        </p:txBody>
      </p:sp>
      <p:sp>
        <p:nvSpPr>
          <p:cNvPr id="20484" name="Text Box 13"/>
          <p:cNvSpPr txBox="1">
            <a:spLocks noChangeArrowheads="1"/>
          </p:cNvSpPr>
          <p:nvPr/>
        </p:nvSpPr>
        <p:spPr bwMode="auto">
          <a:xfrm flipH="1">
            <a:off x="287338" y="3735388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Arial Black" pitchFamily="34" charset="0"/>
              </a:rPr>
              <a:t>b.  </a:t>
            </a:r>
            <a:r>
              <a:rPr lang="en-US" altLang="en-US" sz="2400" b="1" i="1"/>
              <a:t>p </a:t>
            </a:r>
            <a:r>
              <a:rPr lang="en-US" altLang="en-US" sz="2400" b="1"/>
              <a:t>–</a:t>
            </a:r>
            <a:r>
              <a:rPr lang="en-US" altLang="en-US" sz="2400" b="1" i="1"/>
              <a:t> n</a:t>
            </a:r>
            <a:r>
              <a:rPr lang="en-US" altLang="en-US" sz="2400">
                <a:latin typeface="Arial Black" pitchFamily="34" charset="0"/>
              </a:rPr>
              <a:t>   </a:t>
            </a:r>
          </a:p>
        </p:txBody>
      </p:sp>
      <p:sp>
        <p:nvSpPr>
          <p:cNvPr id="20485" name="Text Box 14"/>
          <p:cNvSpPr txBox="1">
            <a:spLocks noChangeArrowheads="1"/>
          </p:cNvSpPr>
          <p:nvPr/>
        </p:nvSpPr>
        <p:spPr bwMode="auto">
          <a:xfrm>
            <a:off x="1165225" y="4113213"/>
            <a:ext cx="206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2400">
              <a:latin typeface="Arial Black" pitchFamily="34" charset="0"/>
            </a:endParaRPr>
          </a:p>
        </p:txBody>
      </p:sp>
      <p:sp>
        <p:nvSpPr>
          <p:cNvPr id="20486" name="Text Box 15"/>
          <p:cNvSpPr txBox="1">
            <a:spLocks noChangeArrowheads="1"/>
          </p:cNvSpPr>
          <p:nvPr/>
        </p:nvSpPr>
        <p:spPr bwMode="auto">
          <a:xfrm>
            <a:off x="306388" y="4933950"/>
            <a:ext cx="170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>
                <a:latin typeface="Arial Black" pitchFamily="34" charset="0"/>
              </a:rPr>
              <a:t>c.  </a:t>
            </a:r>
            <a:r>
              <a:rPr lang="en-US" altLang="en-US" sz="2400" b="1" i="1"/>
              <a:t>p ÷ m</a:t>
            </a:r>
            <a:endParaRPr lang="en-US" altLang="en-US" sz="2400" b="1"/>
          </a:p>
        </p:txBody>
      </p:sp>
      <p:sp>
        <p:nvSpPr>
          <p:cNvPr id="20487" name="Text Box 21"/>
          <p:cNvSpPr txBox="1">
            <a:spLocks noChangeArrowheads="1"/>
          </p:cNvSpPr>
          <p:nvPr/>
        </p:nvSpPr>
        <p:spPr bwMode="auto">
          <a:xfrm>
            <a:off x="0" y="9810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0918" name="Text Box 22"/>
          <p:cNvSpPr txBox="1">
            <a:spLocks noChangeArrowheads="1"/>
          </p:cNvSpPr>
          <p:nvPr/>
        </p:nvSpPr>
        <p:spPr bwMode="auto">
          <a:xfrm>
            <a:off x="746125" y="2906713"/>
            <a:ext cx="185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/>
              <a:t>mn = </a:t>
            </a:r>
            <a:r>
              <a:rPr lang="en-US" altLang="en-US" sz="2400"/>
              <a:t>3 · 2</a:t>
            </a:r>
          </a:p>
        </p:txBody>
      </p:sp>
      <p:sp>
        <p:nvSpPr>
          <p:cNvPr id="80919" name="Text Box 23"/>
          <p:cNvSpPr txBox="1">
            <a:spLocks noChangeArrowheads="1"/>
          </p:cNvSpPr>
          <p:nvPr/>
        </p:nvSpPr>
        <p:spPr bwMode="auto">
          <a:xfrm>
            <a:off x="754063" y="4130675"/>
            <a:ext cx="2239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/>
              <a:t>p</a:t>
            </a:r>
            <a:r>
              <a:rPr lang="en-US" altLang="en-US" sz="2400"/>
              <a:t> – </a:t>
            </a:r>
            <a:r>
              <a:rPr lang="en-US" altLang="en-US" sz="2400" i="1"/>
              <a:t>n</a:t>
            </a:r>
            <a:r>
              <a:rPr lang="en-US" altLang="en-US" sz="2400"/>
              <a:t> = 9 – 2</a:t>
            </a:r>
          </a:p>
        </p:txBody>
      </p:sp>
      <p:sp>
        <p:nvSpPr>
          <p:cNvPr id="80920" name="Text Box 24"/>
          <p:cNvSpPr txBox="1">
            <a:spLocks noChangeArrowheads="1"/>
          </p:cNvSpPr>
          <p:nvPr/>
        </p:nvSpPr>
        <p:spPr bwMode="auto">
          <a:xfrm>
            <a:off x="744538" y="4537075"/>
            <a:ext cx="1598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        = 7</a:t>
            </a:r>
          </a:p>
        </p:txBody>
      </p:sp>
      <p:sp>
        <p:nvSpPr>
          <p:cNvPr id="80921" name="Text Box 25"/>
          <p:cNvSpPr txBox="1">
            <a:spLocks noChangeArrowheads="1"/>
          </p:cNvSpPr>
          <p:nvPr/>
        </p:nvSpPr>
        <p:spPr bwMode="auto">
          <a:xfrm>
            <a:off x="693738" y="3267075"/>
            <a:ext cx="13827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      = 6</a:t>
            </a:r>
          </a:p>
        </p:txBody>
      </p:sp>
      <p:sp>
        <p:nvSpPr>
          <p:cNvPr id="80922" name="Text Box 26"/>
          <p:cNvSpPr txBox="1">
            <a:spLocks noChangeArrowheads="1"/>
          </p:cNvSpPr>
          <p:nvPr/>
        </p:nvSpPr>
        <p:spPr bwMode="auto">
          <a:xfrm>
            <a:off x="749300" y="5329238"/>
            <a:ext cx="2454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/>
              <a:t>p ÷ m </a:t>
            </a:r>
            <a:r>
              <a:rPr lang="en-US" altLang="en-US" sz="2400"/>
              <a:t>= 9 ÷ 3</a:t>
            </a:r>
          </a:p>
        </p:txBody>
      </p:sp>
      <p:sp>
        <p:nvSpPr>
          <p:cNvPr id="80923" name="Text Box 27"/>
          <p:cNvSpPr txBox="1">
            <a:spLocks noChangeArrowheads="1"/>
          </p:cNvSpPr>
          <p:nvPr/>
        </p:nvSpPr>
        <p:spPr bwMode="auto">
          <a:xfrm>
            <a:off x="730250" y="5761038"/>
            <a:ext cx="1814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          = 3</a:t>
            </a:r>
          </a:p>
        </p:txBody>
      </p:sp>
      <p:sp>
        <p:nvSpPr>
          <p:cNvPr id="80925" name="Text Box 29"/>
          <p:cNvSpPr txBox="1">
            <a:spLocks noChangeArrowheads="1"/>
          </p:cNvSpPr>
          <p:nvPr/>
        </p:nvSpPr>
        <p:spPr bwMode="auto">
          <a:xfrm>
            <a:off x="3563938" y="2943225"/>
            <a:ext cx="4914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>
                <a:solidFill>
                  <a:schemeClr val="accent2"/>
                </a:solidFill>
              </a:rPr>
              <a:t>Substitute 3 for m and 2 for n.</a:t>
            </a:r>
          </a:p>
        </p:txBody>
      </p:sp>
      <p:sp>
        <p:nvSpPr>
          <p:cNvPr id="80926" name="Text Box 30"/>
          <p:cNvSpPr txBox="1">
            <a:spLocks noChangeArrowheads="1"/>
          </p:cNvSpPr>
          <p:nvPr/>
        </p:nvSpPr>
        <p:spPr bwMode="auto">
          <a:xfrm>
            <a:off x="3546475" y="3267075"/>
            <a:ext cx="1530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>
                <a:solidFill>
                  <a:schemeClr val="accent2"/>
                </a:solidFill>
              </a:rPr>
              <a:t>Simplify.</a:t>
            </a:r>
          </a:p>
        </p:txBody>
      </p:sp>
      <p:sp>
        <p:nvSpPr>
          <p:cNvPr id="80927" name="Text Box 31"/>
          <p:cNvSpPr txBox="1">
            <a:spLocks noChangeArrowheads="1"/>
          </p:cNvSpPr>
          <p:nvPr/>
        </p:nvSpPr>
        <p:spPr bwMode="auto">
          <a:xfrm>
            <a:off x="3578225" y="4106863"/>
            <a:ext cx="4808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>
                <a:solidFill>
                  <a:schemeClr val="accent2"/>
                </a:solidFill>
              </a:rPr>
              <a:t>Substitute 9 for p and 2 for n.</a:t>
            </a:r>
          </a:p>
        </p:txBody>
      </p:sp>
      <p:sp>
        <p:nvSpPr>
          <p:cNvPr id="80928" name="Text Box 32"/>
          <p:cNvSpPr txBox="1">
            <a:spLocks noChangeArrowheads="1"/>
          </p:cNvSpPr>
          <p:nvPr/>
        </p:nvSpPr>
        <p:spPr bwMode="auto">
          <a:xfrm>
            <a:off x="3595688" y="4537075"/>
            <a:ext cx="1530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>
                <a:solidFill>
                  <a:schemeClr val="accent2"/>
                </a:solidFill>
              </a:rPr>
              <a:t>Simplify.</a:t>
            </a:r>
          </a:p>
        </p:txBody>
      </p:sp>
      <p:sp>
        <p:nvSpPr>
          <p:cNvPr id="80929" name="Text Box 33"/>
          <p:cNvSpPr txBox="1">
            <a:spLocks noChangeArrowheads="1"/>
          </p:cNvSpPr>
          <p:nvPr/>
        </p:nvSpPr>
        <p:spPr bwMode="auto">
          <a:xfrm>
            <a:off x="3563938" y="5330825"/>
            <a:ext cx="4911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>
                <a:solidFill>
                  <a:schemeClr val="accent2"/>
                </a:solidFill>
              </a:rPr>
              <a:t>Substitute 9 for p and 3 for m.</a:t>
            </a:r>
          </a:p>
        </p:txBody>
      </p:sp>
      <p:sp>
        <p:nvSpPr>
          <p:cNvPr id="80930" name="Text Box 34"/>
          <p:cNvSpPr txBox="1">
            <a:spLocks noChangeArrowheads="1"/>
          </p:cNvSpPr>
          <p:nvPr/>
        </p:nvSpPr>
        <p:spPr bwMode="auto">
          <a:xfrm>
            <a:off x="3581400" y="5761038"/>
            <a:ext cx="1530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>
                <a:solidFill>
                  <a:schemeClr val="accent2"/>
                </a:solidFill>
              </a:rPr>
              <a:t>Simplify.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0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0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0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0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0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0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80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0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80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0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80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0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18" grpId="0"/>
      <p:bldP spid="80919" grpId="0"/>
      <p:bldP spid="80920" grpId="0"/>
      <p:bldP spid="80921" grpId="0"/>
      <p:bldP spid="80922" grpId="0"/>
      <p:bldP spid="80923" grpId="0"/>
      <p:bldP spid="80925" grpId="0"/>
      <p:bldP spid="80926" grpId="0"/>
      <p:bldP spid="80927" grpId="0"/>
      <p:bldP spid="80928" grpId="0"/>
      <p:bldP spid="80929" grpId="0"/>
      <p:bldP spid="809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81000" y="1277938"/>
            <a:ext cx="8439150" cy="4598987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800" b="1">
                <a:solidFill>
                  <a:schemeClr val="accent2"/>
                </a:solidFill>
              </a:rPr>
              <a:t>Warm Up</a:t>
            </a:r>
            <a:endParaRPr lang="en-US" altLang="en-US" sz="2800"/>
          </a:p>
          <a:p>
            <a:r>
              <a:rPr lang="en-US" altLang="en-US" sz="2400" b="1"/>
              <a:t>Add or subtract.</a:t>
            </a:r>
          </a:p>
          <a:p>
            <a:endParaRPr lang="en-US" altLang="en-US" sz="400" b="1"/>
          </a:p>
          <a:p>
            <a:pPr>
              <a:lnSpc>
                <a:spcPct val="140000"/>
              </a:lnSpc>
            </a:pPr>
            <a:r>
              <a:rPr lang="en-US" altLang="en-US" sz="2400" b="1"/>
              <a:t>1.</a:t>
            </a:r>
            <a:r>
              <a:rPr lang="en-US" altLang="en-US" sz="2400"/>
              <a:t> 6 + 104                         	</a:t>
            </a:r>
            <a:r>
              <a:rPr lang="en-US" altLang="en-US" sz="2400" b="1"/>
              <a:t>2.</a:t>
            </a:r>
            <a:r>
              <a:rPr lang="en-US" altLang="en-US" sz="2400"/>
              <a:t> 12(9) </a:t>
            </a:r>
          </a:p>
          <a:p>
            <a:pPr>
              <a:lnSpc>
                <a:spcPct val="140000"/>
              </a:lnSpc>
            </a:pPr>
            <a:r>
              <a:rPr lang="en-US" altLang="en-US" sz="2400" b="1"/>
              <a:t>3. </a:t>
            </a:r>
            <a:r>
              <a:rPr lang="en-US" altLang="en-US" sz="2400"/>
              <a:t>23 – 8 				</a:t>
            </a:r>
            <a:r>
              <a:rPr lang="en-US" altLang="en-US" sz="2400" b="1"/>
              <a:t>4. </a:t>
            </a:r>
            <a:r>
              <a:rPr lang="en-US" altLang="en-US" sz="2400"/>
              <a:t> </a:t>
            </a:r>
            <a:endParaRPr lang="en-US" altLang="en-US" sz="2400" b="1"/>
          </a:p>
          <a:p>
            <a:endParaRPr lang="en-US" altLang="en-US" sz="400" b="1"/>
          </a:p>
          <a:p>
            <a:r>
              <a:rPr lang="en-US" altLang="en-US" sz="2400"/>
              <a:t>				</a:t>
            </a:r>
            <a:r>
              <a:rPr lang="en-US" altLang="en-US" sz="2400" b="1"/>
              <a:t> </a:t>
            </a:r>
          </a:p>
          <a:p>
            <a:r>
              <a:rPr lang="en-US" altLang="en-US" sz="2400" b="1"/>
              <a:t>Multiply or divide.</a:t>
            </a:r>
          </a:p>
          <a:p>
            <a:endParaRPr lang="en-US" altLang="en-US" sz="400" b="1"/>
          </a:p>
          <a:p>
            <a:pPr>
              <a:lnSpc>
                <a:spcPct val="130000"/>
              </a:lnSpc>
            </a:pPr>
            <a:r>
              <a:rPr lang="en-US" altLang="en-US" sz="2400" b="1"/>
              <a:t>5. </a:t>
            </a:r>
            <a:r>
              <a:rPr lang="en-US" altLang="en-US" sz="2400"/>
              <a:t>324 ÷ 18 </a:t>
            </a:r>
            <a:r>
              <a:rPr lang="en-US" altLang="en-US" sz="2400" b="1"/>
              <a:t>			6.  </a:t>
            </a:r>
            <a:endParaRPr lang="en-US" altLang="en-US" sz="2400"/>
          </a:p>
          <a:p>
            <a:pPr>
              <a:lnSpc>
                <a:spcPct val="130000"/>
              </a:lnSpc>
            </a:pPr>
            <a:r>
              <a:rPr lang="en-US" altLang="en-US" sz="2400" b="1"/>
              <a:t>7.</a:t>
            </a:r>
            <a:r>
              <a:rPr lang="en-US" altLang="en-US" sz="2800">
                <a:solidFill>
                  <a:srgbClr val="FF0000"/>
                </a:solidFill>
              </a:rPr>
              <a:t> </a:t>
            </a:r>
            <a:r>
              <a:rPr lang="en-US" altLang="en-US" sz="2400"/>
              <a:t>13.5(10)				</a:t>
            </a:r>
            <a:r>
              <a:rPr lang="en-US" altLang="en-US" sz="2400" b="1"/>
              <a:t>8.</a:t>
            </a:r>
            <a:r>
              <a:rPr lang="en-US" altLang="en-US" sz="2400"/>
              <a:t> 18.2 ÷ 2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389688" y="2406650"/>
            <a:ext cx="8493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</a:rPr>
              <a:t>108</a:t>
            </a:r>
          </a:p>
        </p:txBody>
      </p:sp>
      <p:sp>
        <p:nvSpPr>
          <p:cNvPr id="3076" name="Text Box 66"/>
          <p:cNvSpPr txBox="1">
            <a:spLocks noChangeArrowheads="1"/>
          </p:cNvSpPr>
          <p:nvPr/>
        </p:nvSpPr>
        <p:spPr bwMode="auto">
          <a:xfrm>
            <a:off x="2384425" y="2344738"/>
            <a:ext cx="206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2400"/>
          </a:p>
        </p:txBody>
      </p:sp>
      <p:sp>
        <p:nvSpPr>
          <p:cNvPr id="10308" name="Text Box 68"/>
          <p:cNvSpPr txBox="1">
            <a:spLocks noChangeArrowheads="1"/>
          </p:cNvSpPr>
          <p:nvPr/>
        </p:nvSpPr>
        <p:spPr bwMode="auto">
          <a:xfrm>
            <a:off x="2222500" y="2420938"/>
            <a:ext cx="765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>
                <a:solidFill>
                  <a:srgbClr val="FF3300"/>
                </a:solidFill>
              </a:rPr>
              <a:t>110</a:t>
            </a:r>
          </a:p>
        </p:txBody>
      </p:sp>
      <p:sp>
        <p:nvSpPr>
          <p:cNvPr id="10310" name="Text Box 70"/>
          <p:cNvSpPr txBox="1">
            <a:spLocks noChangeArrowheads="1"/>
          </p:cNvSpPr>
          <p:nvPr/>
        </p:nvSpPr>
        <p:spPr bwMode="auto">
          <a:xfrm>
            <a:off x="1978025" y="2997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>
                <a:solidFill>
                  <a:srgbClr val="FF3300"/>
                </a:solidFill>
              </a:rPr>
              <a:t>15</a:t>
            </a:r>
          </a:p>
        </p:txBody>
      </p:sp>
      <p:sp>
        <p:nvSpPr>
          <p:cNvPr id="3079" name="Text Box 85"/>
          <p:cNvSpPr txBox="1">
            <a:spLocks noChangeArrowheads="1"/>
          </p:cNvSpPr>
          <p:nvPr/>
        </p:nvSpPr>
        <p:spPr bwMode="auto">
          <a:xfrm flipV="1">
            <a:off x="6324600" y="2725738"/>
            <a:ext cx="1539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endParaRPr lang="en-US" altLang="en-US" sz="2400"/>
          </a:p>
        </p:txBody>
      </p:sp>
      <p:sp>
        <p:nvSpPr>
          <p:cNvPr id="10338" name="Text Box 98"/>
          <p:cNvSpPr txBox="1">
            <a:spLocks noChangeArrowheads="1"/>
          </p:cNvSpPr>
          <p:nvPr/>
        </p:nvSpPr>
        <p:spPr bwMode="auto">
          <a:xfrm>
            <a:off x="2386013" y="4583113"/>
            <a:ext cx="571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>
                <a:solidFill>
                  <a:srgbClr val="FF3300"/>
                </a:solidFill>
              </a:rPr>
              <a:t>18</a:t>
            </a:r>
          </a:p>
        </p:txBody>
      </p:sp>
      <p:sp>
        <p:nvSpPr>
          <p:cNvPr id="10346" name="Text Box 106"/>
          <p:cNvSpPr txBox="1">
            <a:spLocks noChangeArrowheads="1"/>
          </p:cNvSpPr>
          <p:nvPr/>
        </p:nvSpPr>
        <p:spPr bwMode="auto">
          <a:xfrm>
            <a:off x="2362200" y="5207000"/>
            <a:ext cx="1165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>
                <a:solidFill>
                  <a:srgbClr val="FF3300"/>
                </a:solidFill>
              </a:rPr>
              <a:t>135</a:t>
            </a:r>
          </a:p>
        </p:txBody>
      </p:sp>
      <p:sp>
        <p:nvSpPr>
          <p:cNvPr id="10352" name="Text Box 112"/>
          <p:cNvSpPr txBox="1">
            <a:spLocks noChangeArrowheads="1"/>
          </p:cNvSpPr>
          <p:nvPr/>
        </p:nvSpPr>
        <p:spPr bwMode="auto">
          <a:xfrm>
            <a:off x="6934200" y="52070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</a:rPr>
              <a:t>9.1</a:t>
            </a:r>
          </a:p>
        </p:txBody>
      </p:sp>
      <p:pic>
        <p:nvPicPr>
          <p:cNvPr id="3083" name="Picture 11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688" y="2878138"/>
            <a:ext cx="7715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6" name="Picture 116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863850"/>
            <a:ext cx="4191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17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459288"/>
            <a:ext cx="8953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8" name="Text Box 118"/>
          <p:cNvSpPr txBox="1">
            <a:spLocks noChangeArrowheads="1"/>
          </p:cNvSpPr>
          <p:nvPr/>
        </p:nvSpPr>
        <p:spPr bwMode="auto">
          <a:xfrm>
            <a:off x="6480175" y="4611688"/>
            <a:ext cx="37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>
                <a:solidFill>
                  <a:srgbClr val="FF3300"/>
                </a:solidFill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utoUpdateAnimBg="0"/>
      <p:bldP spid="10308" grpId="0"/>
      <p:bldP spid="10338" grpId="0"/>
      <p:bldP spid="10346" grpId="0"/>
      <p:bldP spid="10352" grpId="0"/>
      <p:bldP spid="1035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0" y="9810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4A: Recycling Application</a:t>
            </a:r>
          </a:p>
        </p:txBody>
      </p:sp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431800" y="1558925"/>
            <a:ext cx="8589963" cy="122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/>
              <a:t>Approximately eighty-five 20-ounce plastic </a:t>
            </a:r>
          </a:p>
          <a:p>
            <a:pPr>
              <a:lnSpc>
                <a:spcPct val="55000"/>
              </a:lnSpc>
              <a:spcBef>
                <a:spcPct val="50000"/>
              </a:spcBef>
            </a:pPr>
            <a:r>
              <a:rPr lang="en-US" altLang="en-US" sz="2400" b="1"/>
              <a:t>bottles must be recycled to produce the fiberfill </a:t>
            </a:r>
          </a:p>
          <a:p>
            <a:pPr>
              <a:lnSpc>
                <a:spcPct val="55000"/>
              </a:lnSpc>
              <a:spcBef>
                <a:spcPct val="50000"/>
              </a:spcBef>
            </a:pPr>
            <a:r>
              <a:rPr lang="en-US" altLang="en-US" sz="2400" b="1"/>
              <a:t>for a sleeping bag.</a:t>
            </a:r>
          </a:p>
        </p:txBody>
      </p:sp>
      <p:sp>
        <p:nvSpPr>
          <p:cNvPr id="21508" name="Text Box 6"/>
          <p:cNvSpPr txBox="1">
            <a:spLocks noChangeArrowheads="1"/>
          </p:cNvSpPr>
          <p:nvPr/>
        </p:nvSpPr>
        <p:spPr bwMode="auto">
          <a:xfrm>
            <a:off x="468313" y="2857500"/>
            <a:ext cx="75977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/>
              <a:t>Write an expression for the number of bottles needed to make </a:t>
            </a:r>
            <a:r>
              <a:rPr lang="en-US" altLang="en-US" sz="2400" b="1" i="1"/>
              <a:t>s</a:t>
            </a:r>
            <a:r>
              <a:rPr lang="en-US" altLang="en-US" sz="2400" b="1"/>
              <a:t> sleeping bags.</a:t>
            </a:r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468313" y="4046538"/>
            <a:ext cx="6656387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The expression 85</a:t>
            </a:r>
            <a:r>
              <a:rPr lang="en-US" altLang="en-US" sz="2400" i="1"/>
              <a:t>s</a:t>
            </a:r>
            <a:r>
              <a:rPr lang="en-US" altLang="en-US" sz="2400"/>
              <a:t> models the number of</a:t>
            </a:r>
          </a:p>
          <a:p>
            <a:r>
              <a:rPr lang="en-US" altLang="en-US" sz="2400"/>
              <a:t>bottles to make </a:t>
            </a:r>
            <a:r>
              <a:rPr lang="en-US" altLang="en-US" sz="2400" i="1"/>
              <a:t>s</a:t>
            </a:r>
            <a:r>
              <a:rPr lang="en-US" altLang="en-US" sz="2400"/>
              <a:t> sleeping bags.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5"/>
          <p:cNvSpPr txBox="1">
            <a:spLocks noChangeArrowheads="1"/>
          </p:cNvSpPr>
          <p:nvPr/>
        </p:nvSpPr>
        <p:spPr bwMode="auto">
          <a:xfrm>
            <a:off x="431800" y="2713038"/>
            <a:ext cx="7593013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b="1"/>
              <a:t>Find the number of bottles needed to make</a:t>
            </a:r>
          </a:p>
          <a:p>
            <a:r>
              <a:rPr lang="en-US" altLang="en-US" sz="2400" b="1"/>
              <a:t>20, 50, and 325 sleeping bags.</a:t>
            </a:r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409575" y="3681413"/>
            <a:ext cx="5999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Evaluate 85</a:t>
            </a:r>
            <a:r>
              <a:rPr lang="en-US" altLang="en-US" sz="2400" i="1"/>
              <a:t>s</a:t>
            </a:r>
            <a:r>
              <a:rPr lang="en-US" altLang="en-US" sz="2400"/>
              <a:t> for </a:t>
            </a:r>
            <a:r>
              <a:rPr lang="en-US" altLang="en-US" sz="2400" i="1"/>
              <a:t>s</a:t>
            </a:r>
            <a:r>
              <a:rPr lang="en-US" altLang="en-US" sz="2400"/>
              <a:t> = 20, 50, and 325.</a:t>
            </a:r>
          </a:p>
        </p:txBody>
      </p:sp>
      <p:graphicFrame>
        <p:nvGraphicFramePr>
          <p:cNvPr id="72741" name="Group 37"/>
          <p:cNvGraphicFramePr>
            <a:graphicFrameLocks noGrp="1"/>
          </p:cNvGraphicFramePr>
          <p:nvPr/>
        </p:nvGraphicFramePr>
        <p:xfrm>
          <a:off x="611188" y="4292600"/>
          <a:ext cx="4681537" cy="2089150"/>
        </p:xfrm>
        <a:graphic>
          <a:graphicData uri="http://schemas.openxmlformats.org/drawingml/2006/table">
            <a:tbl>
              <a:tblPr/>
              <a:tblGrid>
                <a:gridCol w="898525"/>
                <a:gridCol w="3783012"/>
              </a:tblGrid>
              <a:tr h="528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85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50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 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325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742" name="Text Box 38"/>
          <p:cNvSpPr txBox="1">
            <a:spLocks noChangeArrowheads="1"/>
          </p:cNvSpPr>
          <p:nvPr/>
        </p:nvSpPr>
        <p:spPr bwMode="auto">
          <a:xfrm>
            <a:off x="2303463" y="484346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85(20) = 1700</a:t>
            </a:r>
          </a:p>
        </p:txBody>
      </p:sp>
      <p:sp>
        <p:nvSpPr>
          <p:cNvPr id="72744" name="Text Box 40"/>
          <p:cNvSpPr txBox="1">
            <a:spLocks noChangeArrowheads="1"/>
          </p:cNvSpPr>
          <p:nvPr/>
        </p:nvSpPr>
        <p:spPr bwMode="auto">
          <a:xfrm>
            <a:off x="2303463" y="5384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85(50) = 4250</a:t>
            </a:r>
          </a:p>
        </p:txBody>
      </p:sp>
      <p:sp>
        <p:nvSpPr>
          <p:cNvPr id="72746" name="Text Box 42"/>
          <p:cNvSpPr txBox="1">
            <a:spLocks noChangeArrowheads="1"/>
          </p:cNvSpPr>
          <p:nvPr/>
        </p:nvSpPr>
        <p:spPr bwMode="auto">
          <a:xfrm>
            <a:off x="2124075" y="5888038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85(325) = 27,625</a:t>
            </a:r>
          </a:p>
        </p:txBody>
      </p:sp>
      <p:sp>
        <p:nvSpPr>
          <p:cNvPr id="22552" name="Text Box 50"/>
          <p:cNvSpPr txBox="1">
            <a:spLocks noChangeArrowheads="1"/>
          </p:cNvSpPr>
          <p:nvPr/>
        </p:nvSpPr>
        <p:spPr bwMode="auto">
          <a:xfrm>
            <a:off x="0" y="9810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4B: Recycling Application Continued</a:t>
            </a:r>
          </a:p>
        </p:txBody>
      </p:sp>
      <p:sp>
        <p:nvSpPr>
          <p:cNvPr id="22553" name="Text Box 51"/>
          <p:cNvSpPr txBox="1">
            <a:spLocks noChangeArrowheads="1"/>
          </p:cNvSpPr>
          <p:nvPr/>
        </p:nvSpPr>
        <p:spPr bwMode="auto">
          <a:xfrm>
            <a:off x="431800" y="1482725"/>
            <a:ext cx="8589963" cy="122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/>
              <a:t>Approximately eighty-five 20-ounce plastic </a:t>
            </a:r>
          </a:p>
          <a:p>
            <a:pPr>
              <a:lnSpc>
                <a:spcPct val="55000"/>
              </a:lnSpc>
              <a:spcBef>
                <a:spcPct val="50000"/>
              </a:spcBef>
            </a:pPr>
            <a:r>
              <a:rPr lang="en-US" altLang="en-US" sz="2400" b="1"/>
              <a:t>bottles must be recycled to produce the fiberfill </a:t>
            </a:r>
          </a:p>
          <a:p>
            <a:pPr>
              <a:lnSpc>
                <a:spcPct val="55000"/>
              </a:lnSpc>
              <a:spcBef>
                <a:spcPct val="50000"/>
              </a:spcBef>
            </a:pPr>
            <a:r>
              <a:rPr lang="en-US" altLang="en-US" sz="2400" b="1"/>
              <a:t>for a sleeping bag.</a:t>
            </a:r>
          </a:p>
        </p:txBody>
      </p:sp>
      <p:sp>
        <p:nvSpPr>
          <p:cNvPr id="72756" name="Text Box 52"/>
          <p:cNvSpPr txBox="1">
            <a:spLocks noChangeArrowheads="1"/>
          </p:cNvSpPr>
          <p:nvPr/>
        </p:nvSpPr>
        <p:spPr bwMode="auto">
          <a:xfrm>
            <a:off x="5364163" y="4292600"/>
            <a:ext cx="37798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/>
              <a:t>To make 20 sleeping bags, 1700 bottles are needed.</a:t>
            </a:r>
          </a:p>
        </p:txBody>
      </p:sp>
      <p:sp>
        <p:nvSpPr>
          <p:cNvPr id="72757" name="Oval 53"/>
          <p:cNvSpPr>
            <a:spLocks noChangeArrowheads="1"/>
          </p:cNvSpPr>
          <p:nvPr/>
        </p:nvSpPr>
        <p:spPr bwMode="auto">
          <a:xfrm>
            <a:off x="560388" y="4826000"/>
            <a:ext cx="971550" cy="503238"/>
          </a:xfrm>
          <a:prstGeom prst="ellipse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endParaRPr lang="en-US" altLang="en-US"/>
          </a:p>
        </p:txBody>
      </p:sp>
      <p:sp>
        <p:nvSpPr>
          <p:cNvPr id="72758" name="Oval 54"/>
          <p:cNvSpPr>
            <a:spLocks noChangeArrowheads="1"/>
          </p:cNvSpPr>
          <p:nvPr/>
        </p:nvSpPr>
        <p:spPr bwMode="auto">
          <a:xfrm>
            <a:off x="3816350" y="4868863"/>
            <a:ext cx="971550" cy="503237"/>
          </a:xfrm>
          <a:prstGeom prst="ellipse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endParaRPr lang="en-US" altLang="en-US"/>
          </a:p>
        </p:txBody>
      </p:sp>
      <p:sp>
        <p:nvSpPr>
          <p:cNvPr id="72760" name="Text Box 56"/>
          <p:cNvSpPr txBox="1">
            <a:spLocks noChangeArrowheads="1"/>
          </p:cNvSpPr>
          <p:nvPr/>
        </p:nvSpPr>
        <p:spPr bwMode="auto">
          <a:xfrm>
            <a:off x="5364163" y="5021263"/>
            <a:ext cx="37798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000"/>
              <a:t>To make 50 sleeping bags, 4250 bottles are needed.</a:t>
            </a:r>
          </a:p>
        </p:txBody>
      </p:sp>
      <p:sp>
        <p:nvSpPr>
          <p:cNvPr id="72761" name="Oval 57"/>
          <p:cNvSpPr>
            <a:spLocks noChangeArrowheads="1"/>
          </p:cNvSpPr>
          <p:nvPr/>
        </p:nvSpPr>
        <p:spPr bwMode="auto">
          <a:xfrm>
            <a:off x="576263" y="5338763"/>
            <a:ext cx="900112" cy="503237"/>
          </a:xfrm>
          <a:prstGeom prst="ellipse">
            <a:avLst/>
          </a:prstGeom>
          <a:noFill/>
          <a:ln w="28575" algn="ctr">
            <a:solidFill>
              <a:srgbClr val="D6009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endParaRPr lang="en-US" altLang="en-US"/>
          </a:p>
        </p:txBody>
      </p:sp>
      <p:sp>
        <p:nvSpPr>
          <p:cNvPr id="72762" name="Oval 58"/>
          <p:cNvSpPr>
            <a:spLocks noChangeArrowheads="1"/>
          </p:cNvSpPr>
          <p:nvPr/>
        </p:nvSpPr>
        <p:spPr bwMode="auto">
          <a:xfrm>
            <a:off x="3851275" y="5338763"/>
            <a:ext cx="900113" cy="503237"/>
          </a:xfrm>
          <a:prstGeom prst="ellipse">
            <a:avLst/>
          </a:prstGeom>
          <a:noFill/>
          <a:ln w="28575" algn="ctr">
            <a:solidFill>
              <a:srgbClr val="D6009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endParaRPr lang="en-US" altLang="en-US"/>
          </a:p>
        </p:txBody>
      </p:sp>
      <p:sp>
        <p:nvSpPr>
          <p:cNvPr id="72764" name="Text Box 60"/>
          <p:cNvSpPr txBox="1">
            <a:spLocks noChangeArrowheads="1"/>
          </p:cNvSpPr>
          <p:nvPr/>
        </p:nvSpPr>
        <p:spPr bwMode="auto">
          <a:xfrm>
            <a:off x="5364163" y="5751513"/>
            <a:ext cx="40322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000"/>
              <a:t>To make 325 sleeping bags, 27,625 bottles are needed.</a:t>
            </a:r>
          </a:p>
        </p:txBody>
      </p:sp>
      <p:sp>
        <p:nvSpPr>
          <p:cNvPr id="72765" name="Oval 61"/>
          <p:cNvSpPr>
            <a:spLocks noChangeArrowheads="1"/>
          </p:cNvSpPr>
          <p:nvPr/>
        </p:nvSpPr>
        <p:spPr bwMode="auto">
          <a:xfrm>
            <a:off x="582613" y="5876925"/>
            <a:ext cx="900112" cy="468313"/>
          </a:xfrm>
          <a:prstGeom prst="ellipse">
            <a:avLst/>
          </a:prstGeom>
          <a:noFill/>
          <a:ln w="28575" algn="ctr">
            <a:solidFill>
              <a:srgbClr val="0066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endParaRPr lang="en-US" altLang="en-US"/>
          </a:p>
        </p:txBody>
      </p:sp>
      <p:sp>
        <p:nvSpPr>
          <p:cNvPr id="72767" name="Oval 63"/>
          <p:cNvSpPr>
            <a:spLocks noChangeArrowheads="1"/>
          </p:cNvSpPr>
          <p:nvPr/>
        </p:nvSpPr>
        <p:spPr bwMode="auto">
          <a:xfrm>
            <a:off x="3779838" y="5913438"/>
            <a:ext cx="1404937" cy="468312"/>
          </a:xfrm>
          <a:prstGeom prst="ellipse">
            <a:avLst/>
          </a:prstGeom>
          <a:noFill/>
          <a:ln w="28575" algn="ctr">
            <a:solidFill>
              <a:srgbClr val="0066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/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2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2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2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2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2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2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2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2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2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72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2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2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2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0" grpId="0"/>
      <p:bldP spid="72742" grpId="0"/>
      <p:bldP spid="72744" grpId="0"/>
      <p:bldP spid="72746" grpId="0"/>
      <p:bldP spid="72756" grpId="0"/>
      <p:bldP spid="72757" grpId="0" animBg="1"/>
      <p:bldP spid="72758" grpId="0" animBg="1"/>
      <p:bldP spid="72760" grpId="0"/>
      <p:bldP spid="72761" grpId="0" animBg="1"/>
      <p:bldP spid="72762" grpId="0" animBg="1"/>
      <p:bldP spid="72764" grpId="0"/>
      <p:bldP spid="72765" grpId="0" animBg="1"/>
      <p:bldP spid="7276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13"/>
          <p:cNvGrpSpPr>
            <a:grpSpLocks/>
          </p:cNvGrpSpPr>
          <p:nvPr/>
        </p:nvGrpSpPr>
        <p:grpSpPr bwMode="auto">
          <a:xfrm>
            <a:off x="900113" y="1736725"/>
            <a:ext cx="7602537" cy="1808163"/>
            <a:chOff x="563" y="1085"/>
            <a:chExt cx="4789" cy="1139"/>
          </a:xfrm>
        </p:grpSpPr>
        <p:sp>
          <p:nvSpPr>
            <p:cNvPr id="23555" name="Text Box 14"/>
            <p:cNvSpPr txBox="1">
              <a:spLocks noChangeArrowheads="1"/>
            </p:cNvSpPr>
            <p:nvPr/>
          </p:nvSpPr>
          <p:spPr bwMode="auto">
            <a:xfrm>
              <a:off x="567" y="1366"/>
              <a:ext cx="4785" cy="858"/>
            </a:xfrm>
            <a:prstGeom prst="rect">
              <a:avLst/>
            </a:prstGeom>
            <a:noFill/>
            <a:ln w="28575" algn="ctr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9pPr>
            </a:lstStyle>
            <a:p>
              <a:r>
                <a:rPr lang="en-US" altLang="en-US" sz="2400"/>
                <a:t>A replacement set is a set of numbers that can</a:t>
              </a:r>
            </a:p>
            <a:p>
              <a:r>
                <a:rPr lang="en-US" altLang="en-US" sz="2400"/>
                <a:t>be substituted for a variable. The replacement</a:t>
              </a:r>
            </a:p>
            <a:p>
              <a:r>
                <a:rPr lang="en-US" altLang="en-US" sz="2400"/>
                <a:t>set in Example 4 is (20, 50, and 325).</a:t>
              </a:r>
            </a:p>
          </p:txBody>
        </p:sp>
        <p:sp>
          <p:nvSpPr>
            <p:cNvPr id="23556" name="Text Box 15"/>
            <p:cNvSpPr txBox="1">
              <a:spLocks noChangeArrowheads="1"/>
            </p:cNvSpPr>
            <p:nvPr/>
          </p:nvSpPr>
          <p:spPr bwMode="auto">
            <a:xfrm>
              <a:off x="563" y="1085"/>
              <a:ext cx="1656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>
                  <a:solidFill>
                    <a:schemeClr val="bg1"/>
                  </a:solidFill>
                </a:rPr>
                <a:t>Writing Math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431800" y="1778000"/>
            <a:ext cx="8589963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b="1"/>
              <a:t>To make one sweater, 63 twenty ounce</a:t>
            </a:r>
          </a:p>
          <a:p>
            <a:r>
              <a:rPr lang="en-US" altLang="en-US" sz="2400" b="1"/>
              <a:t>plastic drink bottles must be recycled.</a:t>
            </a:r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468313" y="2781300"/>
            <a:ext cx="75977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/>
              <a:t>Write an expression for the number of bottles needed to make </a:t>
            </a:r>
            <a:r>
              <a:rPr lang="en-US" altLang="en-US" sz="2400" b="1" i="1"/>
              <a:t>s</a:t>
            </a:r>
            <a:r>
              <a:rPr lang="en-US" altLang="en-US" sz="2400" b="1"/>
              <a:t> sweaters.</a:t>
            </a:r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468313" y="3970338"/>
            <a:ext cx="6656387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The expression 63</a:t>
            </a:r>
            <a:r>
              <a:rPr lang="en-US" altLang="en-US" sz="2400" i="1"/>
              <a:t>s</a:t>
            </a:r>
            <a:r>
              <a:rPr lang="en-US" altLang="en-US" sz="2400"/>
              <a:t> models the number of</a:t>
            </a:r>
          </a:p>
          <a:p>
            <a:r>
              <a:rPr lang="en-US" altLang="en-US" sz="2400"/>
              <a:t>bottles to make </a:t>
            </a:r>
            <a:r>
              <a:rPr lang="en-US" altLang="en-US" sz="2400" i="1"/>
              <a:t>s</a:t>
            </a:r>
            <a:r>
              <a:rPr lang="en-US" altLang="en-US" sz="2400"/>
              <a:t> sweaters.</a:t>
            </a:r>
          </a:p>
        </p:txBody>
      </p:sp>
      <p:sp>
        <p:nvSpPr>
          <p:cNvPr id="24581" name="Text Box 6"/>
          <p:cNvSpPr txBox="1">
            <a:spLocks noChangeArrowheads="1"/>
          </p:cNvSpPr>
          <p:nvPr/>
        </p:nvSpPr>
        <p:spPr bwMode="auto">
          <a:xfrm>
            <a:off x="0" y="9810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431800" y="2713038"/>
            <a:ext cx="7593013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b="1"/>
              <a:t>Find the number of bottles needed to make</a:t>
            </a:r>
          </a:p>
          <a:p>
            <a:r>
              <a:rPr lang="en-US" altLang="en-US" sz="2400" b="1"/>
              <a:t>12, 25 and 50 sweaters.</a:t>
            </a:r>
          </a:p>
        </p:txBody>
      </p:sp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409575" y="3681413"/>
            <a:ext cx="5805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Evaluate 63</a:t>
            </a:r>
            <a:r>
              <a:rPr lang="en-US" altLang="en-US" sz="2400" i="1"/>
              <a:t>s</a:t>
            </a:r>
            <a:r>
              <a:rPr lang="en-US" altLang="en-US" sz="2400"/>
              <a:t> for </a:t>
            </a:r>
            <a:r>
              <a:rPr lang="en-US" altLang="en-US" sz="2400" i="1"/>
              <a:t>s</a:t>
            </a:r>
            <a:r>
              <a:rPr lang="en-US" altLang="en-US" sz="2400"/>
              <a:t> = 12, 25, and 50.</a:t>
            </a:r>
          </a:p>
        </p:txBody>
      </p:sp>
      <p:graphicFrame>
        <p:nvGraphicFramePr>
          <p:cNvPr id="92164" name="Group 4"/>
          <p:cNvGraphicFramePr>
            <a:graphicFrameLocks noGrp="1"/>
          </p:cNvGraphicFramePr>
          <p:nvPr/>
        </p:nvGraphicFramePr>
        <p:xfrm>
          <a:off x="611188" y="4292600"/>
          <a:ext cx="4681537" cy="2089150"/>
        </p:xfrm>
        <a:graphic>
          <a:graphicData uri="http://schemas.openxmlformats.org/drawingml/2006/table">
            <a:tbl>
              <a:tblPr/>
              <a:tblGrid>
                <a:gridCol w="898525"/>
                <a:gridCol w="3783012"/>
              </a:tblGrid>
              <a:tr h="528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63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25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 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50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181" name="Text Box 21"/>
          <p:cNvSpPr txBox="1">
            <a:spLocks noChangeArrowheads="1"/>
          </p:cNvSpPr>
          <p:nvPr/>
        </p:nvSpPr>
        <p:spPr bwMode="auto">
          <a:xfrm>
            <a:off x="2303463" y="484346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63(12) = 756</a:t>
            </a:r>
          </a:p>
        </p:txBody>
      </p:sp>
      <p:sp>
        <p:nvSpPr>
          <p:cNvPr id="92182" name="Text Box 22"/>
          <p:cNvSpPr txBox="1">
            <a:spLocks noChangeArrowheads="1"/>
          </p:cNvSpPr>
          <p:nvPr/>
        </p:nvSpPr>
        <p:spPr bwMode="auto">
          <a:xfrm>
            <a:off x="2303463" y="5384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63(25) = 1575</a:t>
            </a:r>
          </a:p>
        </p:txBody>
      </p:sp>
      <p:sp>
        <p:nvSpPr>
          <p:cNvPr id="92183" name="Text Box 23"/>
          <p:cNvSpPr txBox="1">
            <a:spLocks noChangeArrowheads="1"/>
          </p:cNvSpPr>
          <p:nvPr/>
        </p:nvSpPr>
        <p:spPr bwMode="auto">
          <a:xfrm>
            <a:off x="2303463" y="5888038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63(50) = 3150</a:t>
            </a:r>
          </a:p>
        </p:txBody>
      </p:sp>
      <p:sp>
        <p:nvSpPr>
          <p:cNvPr id="92187" name="Text Box 27"/>
          <p:cNvSpPr txBox="1">
            <a:spLocks noChangeArrowheads="1"/>
          </p:cNvSpPr>
          <p:nvPr/>
        </p:nvSpPr>
        <p:spPr bwMode="auto">
          <a:xfrm>
            <a:off x="5435600" y="4257675"/>
            <a:ext cx="337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/>
              <a:t>To make 12 sweaters, 756 bottles are needed.</a:t>
            </a:r>
          </a:p>
        </p:txBody>
      </p:sp>
      <p:sp>
        <p:nvSpPr>
          <p:cNvPr id="92188" name="Oval 28"/>
          <p:cNvSpPr>
            <a:spLocks noChangeArrowheads="1"/>
          </p:cNvSpPr>
          <p:nvPr/>
        </p:nvSpPr>
        <p:spPr bwMode="auto">
          <a:xfrm>
            <a:off x="576263" y="4789488"/>
            <a:ext cx="971550" cy="503237"/>
          </a:xfrm>
          <a:prstGeom prst="ellipse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endParaRPr lang="en-US" altLang="en-US"/>
          </a:p>
        </p:txBody>
      </p:sp>
      <p:sp>
        <p:nvSpPr>
          <p:cNvPr id="92189" name="Oval 29"/>
          <p:cNvSpPr>
            <a:spLocks noChangeArrowheads="1"/>
          </p:cNvSpPr>
          <p:nvPr/>
        </p:nvSpPr>
        <p:spPr bwMode="auto">
          <a:xfrm>
            <a:off x="3832225" y="4832350"/>
            <a:ext cx="971550" cy="503238"/>
          </a:xfrm>
          <a:prstGeom prst="ellipse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endParaRPr lang="en-US" altLang="en-US"/>
          </a:p>
        </p:txBody>
      </p:sp>
      <p:sp>
        <p:nvSpPr>
          <p:cNvPr id="92191" name="Text Box 31"/>
          <p:cNvSpPr txBox="1">
            <a:spLocks noChangeArrowheads="1"/>
          </p:cNvSpPr>
          <p:nvPr/>
        </p:nvSpPr>
        <p:spPr bwMode="auto">
          <a:xfrm>
            <a:off x="5435600" y="5003800"/>
            <a:ext cx="35290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000"/>
              <a:t>To make 25 sweaters, 1575 bottles are needed.</a:t>
            </a:r>
          </a:p>
        </p:txBody>
      </p:sp>
      <p:sp>
        <p:nvSpPr>
          <p:cNvPr id="92192" name="Oval 32"/>
          <p:cNvSpPr>
            <a:spLocks noChangeArrowheads="1"/>
          </p:cNvSpPr>
          <p:nvPr/>
        </p:nvSpPr>
        <p:spPr bwMode="auto">
          <a:xfrm>
            <a:off x="611188" y="5338763"/>
            <a:ext cx="900112" cy="503237"/>
          </a:xfrm>
          <a:prstGeom prst="ellipse">
            <a:avLst/>
          </a:prstGeom>
          <a:noFill/>
          <a:ln w="28575" algn="ctr">
            <a:solidFill>
              <a:srgbClr val="D6009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endParaRPr lang="en-US" altLang="en-US"/>
          </a:p>
        </p:txBody>
      </p:sp>
      <p:sp>
        <p:nvSpPr>
          <p:cNvPr id="92193" name="Oval 33"/>
          <p:cNvSpPr>
            <a:spLocks noChangeArrowheads="1"/>
          </p:cNvSpPr>
          <p:nvPr/>
        </p:nvSpPr>
        <p:spPr bwMode="auto">
          <a:xfrm>
            <a:off x="3886200" y="5338763"/>
            <a:ext cx="900113" cy="503237"/>
          </a:xfrm>
          <a:prstGeom prst="ellipse">
            <a:avLst/>
          </a:prstGeom>
          <a:noFill/>
          <a:ln w="28575" algn="ctr">
            <a:solidFill>
              <a:srgbClr val="D6009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endParaRPr lang="en-US" altLang="en-US"/>
          </a:p>
        </p:txBody>
      </p:sp>
      <p:sp>
        <p:nvSpPr>
          <p:cNvPr id="92195" name="Text Box 35"/>
          <p:cNvSpPr txBox="1">
            <a:spLocks noChangeArrowheads="1"/>
          </p:cNvSpPr>
          <p:nvPr/>
        </p:nvSpPr>
        <p:spPr bwMode="auto">
          <a:xfrm>
            <a:off x="5435600" y="5751513"/>
            <a:ext cx="35290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000"/>
              <a:t>To make 50 sweaters, 3150 bottles are needed.</a:t>
            </a:r>
          </a:p>
        </p:txBody>
      </p:sp>
      <p:sp>
        <p:nvSpPr>
          <p:cNvPr id="92196" name="Oval 36"/>
          <p:cNvSpPr>
            <a:spLocks noChangeArrowheads="1"/>
          </p:cNvSpPr>
          <p:nvPr/>
        </p:nvSpPr>
        <p:spPr bwMode="auto">
          <a:xfrm>
            <a:off x="619125" y="5875338"/>
            <a:ext cx="900113" cy="468312"/>
          </a:xfrm>
          <a:prstGeom prst="ellipse">
            <a:avLst/>
          </a:prstGeom>
          <a:noFill/>
          <a:ln w="28575" algn="ctr">
            <a:solidFill>
              <a:srgbClr val="0066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endParaRPr lang="en-US" altLang="en-US"/>
          </a:p>
        </p:txBody>
      </p:sp>
      <p:sp>
        <p:nvSpPr>
          <p:cNvPr id="92197" name="Oval 37"/>
          <p:cNvSpPr>
            <a:spLocks noChangeArrowheads="1"/>
          </p:cNvSpPr>
          <p:nvPr/>
        </p:nvSpPr>
        <p:spPr bwMode="auto">
          <a:xfrm>
            <a:off x="3816350" y="5876925"/>
            <a:ext cx="1008063" cy="468313"/>
          </a:xfrm>
          <a:prstGeom prst="ellipse">
            <a:avLst/>
          </a:prstGeom>
          <a:noFill/>
          <a:ln w="28575" algn="ctr">
            <a:solidFill>
              <a:srgbClr val="0066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/>
            <a:endParaRPr lang="en-US" altLang="en-US" sz="2400"/>
          </a:p>
        </p:txBody>
      </p:sp>
      <p:sp>
        <p:nvSpPr>
          <p:cNvPr id="25633" name="Text Box 38"/>
          <p:cNvSpPr txBox="1">
            <a:spLocks noChangeArrowheads="1"/>
          </p:cNvSpPr>
          <p:nvPr/>
        </p:nvSpPr>
        <p:spPr bwMode="auto">
          <a:xfrm>
            <a:off x="0" y="9810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4b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34" name="Text Box 39"/>
          <p:cNvSpPr txBox="1">
            <a:spLocks noChangeArrowheads="1"/>
          </p:cNvSpPr>
          <p:nvPr/>
        </p:nvSpPr>
        <p:spPr bwMode="auto">
          <a:xfrm>
            <a:off x="431800" y="1778000"/>
            <a:ext cx="8589963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b="1"/>
              <a:t>To make one sweater, 63 twenty ounce</a:t>
            </a:r>
          </a:p>
          <a:p>
            <a:r>
              <a:rPr lang="en-US" altLang="en-US" sz="2400" b="1"/>
              <a:t>plastic drink bottles must be recycled.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92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2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2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2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2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92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92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92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92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92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2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92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/>
      <p:bldP spid="92181" grpId="0"/>
      <p:bldP spid="92182" grpId="0"/>
      <p:bldP spid="92183" grpId="0"/>
      <p:bldP spid="92187" grpId="0"/>
      <p:bldP spid="92188" grpId="0" animBg="1"/>
      <p:bldP spid="92189" grpId="0" animBg="1"/>
      <p:bldP spid="92191" grpId="0"/>
      <p:bldP spid="92192" grpId="0" animBg="1"/>
      <p:bldP spid="92193" grpId="0" animBg="1"/>
      <p:bldP spid="92195" grpId="0"/>
      <p:bldP spid="92196" grpId="0" animBg="1"/>
      <p:bldP spid="9219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6"/>
          <p:cNvSpPr txBox="1">
            <a:spLocks noChangeArrowheads="1"/>
          </p:cNvSpPr>
          <p:nvPr/>
        </p:nvSpPr>
        <p:spPr bwMode="auto">
          <a:xfrm>
            <a:off x="395288" y="1520825"/>
            <a:ext cx="8532812" cy="3694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b="1"/>
              <a:t>Give two ways to write each algebraic</a:t>
            </a:r>
          </a:p>
          <a:p>
            <a:pPr>
              <a:lnSpc>
                <a:spcPct val="75000"/>
              </a:lnSpc>
            </a:pPr>
            <a:r>
              <a:rPr lang="en-US" altLang="en-US" sz="2400" b="1"/>
              <a:t>expression in words.</a:t>
            </a:r>
          </a:p>
          <a:p>
            <a:pPr>
              <a:lnSpc>
                <a:spcPct val="75000"/>
              </a:lnSpc>
            </a:pPr>
            <a:endParaRPr lang="en-US" altLang="en-US" sz="2400" b="1"/>
          </a:p>
          <a:p>
            <a:pPr>
              <a:lnSpc>
                <a:spcPct val="75000"/>
              </a:lnSpc>
            </a:pPr>
            <a:r>
              <a:rPr lang="en-US" altLang="en-US" sz="2400" b="1"/>
              <a:t>1. </a:t>
            </a:r>
            <a:r>
              <a:rPr lang="en-US" altLang="en-US" sz="2400" i="1"/>
              <a:t>j</a:t>
            </a:r>
            <a:r>
              <a:rPr lang="en-US" altLang="en-US" sz="2400"/>
              <a:t> – 3</a:t>
            </a:r>
            <a:r>
              <a:rPr lang="en-US" altLang="en-US" sz="2400" b="1"/>
              <a:t> </a:t>
            </a:r>
          </a:p>
          <a:p>
            <a:pPr>
              <a:lnSpc>
                <a:spcPct val="75000"/>
              </a:lnSpc>
            </a:pPr>
            <a:endParaRPr lang="en-US" altLang="en-US" sz="2400" b="1"/>
          </a:p>
          <a:p>
            <a:pPr>
              <a:lnSpc>
                <a:spcPct val="75000"/>
              </a:lnSpc>
            </a:pPr>
            <a:r>
              <a:rPr lang="en-US" altLang="en-US" sz="2400" b="1"/>
              <a:t>2. </a:t>
            </a:r>
            <a:r>
              <a:rPr lang="en-US" altLang="en-US" sz="2400"/>
              <a:t>4</a:t>
            </a:r>
            <a:r>
              <a:rPr lang="en-US" altLang="en-US" sz="2400" i="1"/>
              <a:t>p</a:t>
            </a:r>
            <a:r>
              <a:rPr lang="en-US" altLang="en-US" sz="2400"/>
              <a:t> </a:t>
            </a:r>
          </a:p>
          <a:p>
            <a:pPr>
              <a:lnSpc>
                <a:spcPct val="75000"/>
              </a:lnSpc>
            </a:pPr>
            <a:endParaRPr lang="en-US" altLang="en-US" sz="2400" b="1"/>
          </a:p>
          <a:p>
            <a:r>
              <a:rPr lang="en-US" altLang="en-US" sz="2400" b="1"/>
              <a:t>3. </a:t>
            </a:r>
            <a:r>
              <a:rPr lang="en-US" altLang="en-US" sz="2400"/>
              <a:t>Mark is 5 years older than Juan, who is </a:t>
            </a:r>
            <a:r>
              <a:rPr lang="en-US" altLang="en-US" sz="2400" i="1"/>
              <a:t>y </a:t>
            </a:r>
            <a:r>
              <a:rPr lang="en-US" altLang="en-US" sz="2400"/>
              <a:t>years old. Write an expression for Mark’s age.</a:t>
            </a:r>
          </a:p>
          <a:p>
            <a:pPr>
              <a:lnSpc>
                <a:spcPct val="75000"/>
              </a:lnSpc>
            </a:pPr>
            <a:endParaRPr lang="en-US" altLang="en-US" sz="2400" b="1"/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1765300" y="2565400"/>
            <a:ext cx="7235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>
                <a:solidFill>
                  <a:srgbClr val="FF3300"/>
                </a:solidFill>
              </a:rPr>
              <a:t>The difference of </a:t>
            </a:r>
            <a:r>
              <a:rPr lang="en-US" altLang="en-US" sz="2400" i="1">
                <a:solidFill>
                  <a:srgbClr val="FF3300"/>
                </a:solidFill>
              </a:rPr>
              <a:t>j </a:t>
            </a:r>
            <a:r>
              <a:rPr lang="en-US" altLang="en-US" sz="2400">
                <a:solidFill>
                  <a:srgbClr val="FF3300"/>
                </a:solidFill>
              </a:rPr>
              <a:t>and 3; 3 less than </a:t>
            </a:r>
            <a:r>
              <a:rPr lang="en-US" altLang="en-US" sz="2400" i="1">
                <a:solidFill>
                  <a:srgbClr val="FF3300"/>
                </a:solidFill>
              </a:rPr>
              <a:t>j.</a:t>
            </a:r>
            <a:endParaRPr lang="en-US" altLang="en-US" sz="2400">
              <a:solidFill>
                <a:srgbClr val="FF3300"/>
              </a:solidFill>
            </a:endParaRPr>
          </a:p>
        </p:txBody>
      </p:sp>
      <p:sp>
        <p:nvSpPr>
          <p:cNvPr id="75787" name="Text Box 11"/>
          <p:cNvSpPr txBox="1">
            <a:spLocks noChangeArrowheads="1"/>
          </p:cNvSpPr>
          <p:nvPr/>
        </p:nvSpPr>
        <p:spPr bwMode="auto">
          <a:xfrm>
            <a:off x="1511300" y="3321050"/>
            <a:ext cx="5499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>
                <a:solidFill>
                  <a:srgbClr val="FF3300"/>
                </a:solidFill>
              </a:rPr>
              <a:t>4 times </a:t>
            </a:r>
            <a:r>
              <a:rPr lang="en-US" altLang="en-US" sz="2400" i="1">
                <a:solidFill>
                  <a:srgbClr val="FF3300"/>
                </a:solidFill>
              </a:rPr>
              <a:t>p</a:t>
            </a:r>
            <a:r>
              <a:rPr lang="en-US" altLang="en-US" sz="2400">
                <a:solidFill>
                  <a:srgbClr val="FF3300"/>
                </a:solidFill>
              </a:rPr>
              <a:t>; The product of 4 and </a:t>
            </a:r>
            <a:r>
              <a:rPr lang="en-US" altLang="en-US" sz="2400" i="1">
                <a:solidFill>
                  <a:srgbClr val="FF3300"/>
                </a:solidFill>
              </a:rPr>
              <a:t>p.</a:t>
            </a:r>
            <a:endParaRPr lang="en-US" altLang="en-US" sz="2400">
              <a:solidFill>
                <a:srgbClr val="FF3300"/>
              </a:solidFill>
            </a:endParaRPr>
          </a:p>
        </p:txBody>
      </p:sp>
      <p:sp>
        <p:nvSpPr>
          <p:cNvPr id="75789" name="Text Box 13"/>
          <p:cNvSpPr txBox="1">
            <a:spLocks noChangeArrowheads="1"/>
          </p:cNvSpPr>
          <p:nvPr/>
        </p:nvSpPr>
        <p:spPr bwMode="auto">
          <a:xfrm>
            <a:off x="6673850" y="4411663"/>
            <a:ext cx="1030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>
                <a:solidFill>
                  <a:srgbClr val="FF3300"/>
                </a:solidFill>
              </a:rPr>
              <a:t>y </a:t>
            </a:r>
            <a:r>
              <a:rPr lang="en-US" altLang="en-US" sz="2400">
                <a:solidFill>
                  <a:srgbClr val="FF3300"/>
                </a:solidFill>
              </a:rPr>
              <a:t>+ 5</a:t>
            </a:r>
            <a:endParaRPr lang="en-US" altLang="en-US" sz="2400" i="1">
              <a:solidFill>
                <a:srgbClr val="FF3300"/>
              </a:solidFill>
            </a:endParaRPr>
          </a:p>
        </p:txBody>
      </p:sp>
      <p:sp>
        <p:nvSpPr>
          <p:cNvPr id="26630" name="Text Box 24"/>
          <p:cNvSpPr txBox="1">
            <a:spLocks noChangeArrowheads="1"/>
          </p:cNvSpPr>
          <p:nvPr/>
        </p:nvSpPr>
        <p:spPr bwMode="auto">
          <a:xfrm>
            <a:off x="0" y="9810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4" grpId="0"/>
      <p:bldP spid="75787" grpId="0"/>
      <p:bldP spid="7578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5"/>
          <p:cNvSpPr txBox="1">
            <a:spLocks noChangeArrowheads="1"/>
          </p:cNvSpPr>
          <p:nvPr/>
        </p:nvSpPr>
        <p:spPr bwMode="auto">
          <a:xfrm>
            <a:off x="468313" y="1447800"/>
            <a:ext cx="8351837" cy="257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b="1"/>
              <a:t>Evaluate each expression for </a:t>
            </a:r>
            <a:r>
              <a:rPr lang="en-US" altLang="en-US" sz="2400" b="1" i="1"/>
              <a:t>c </a:t>
            </a:r>
            <a:r>
              <a:rPr lang="en-US" altLang="en-US" sz="2400" b="1"/>
              <a:t>= 6, </a:t>
            </a:r>
            <a:r>
              <a:rPr lang="en-US" altLang="en-US" sz="2400" b="1" i="1"/>
              <a:t>d</a:t>
            </a:r>
            <a:r>
              <a:rPr lang="en-US" altLang="en-US" sz="2400" b="1"/>
              <a:t> = 5, and</a:t>
            </a:r>
            <a:r>
              <a:rPr lang="en-US" altLang="en-US" sz="2400" b="1" i="1"/>
              <a:t> e</a:t>
            </a:r>
            <a:r>
              <a:rPr lang="en-US" altLang="en-US" sz="2400" b="1"/>
              <a:t> = 10. </a:t>
            </a:r>
            <a:endParaRPr lang="en-US" altLang="en-US" sz="1000" b="1"/>
          </a:p>
          <a:p>
            <a:endParaRPr lang="en-US" altLang="en-US" b="1"/>
          </a:p>
          <a:p>
            <a:r>
              <a:rPr lang="en-US" altLang="en-US" sz="2400" b="1"/>
              <a:t>4.					 5.</a:t>
            </a:r>
            <a:r>
              <a:rPr lang="en-US" altLang="en-US" sz="2400"/>
              <a:t> </a:t>
            </a:r>
            <a:r>
              <a:rPr lang="en-US" altLang="en-US" sz="2400" i="1"/>
              <a:t>c + d</a:t>
            </a:r>
          </a:p>
          <a:p>
            <a:endParaRPr lang="en-US" altLang="en-US" b="1"/>
          </a:p>
          <a:p>
            <a:r>
              <a:rPr lang="en-US" altLang="en-US" sz="2400" b="1"/>
              <a:t>Shemika practices basketball for 2 hours each </a:t>
            </a:r>
          </a:p>
          <a:p>
            <a:r>
              <a:rPr lang="en-US" altLang="en-US" sz="2400" b="1"/>
              <a:t>day.</a:t>
            </a:r>
          </a:p>
        </p:txBody>
      </p:sp>
      <p:grpSp>
        <p:nvGrpSpPr>
          <p:cNvPr id="27651" name="Group 49"/>
          <p:cNvGrpSpPr>
            <a:grpSpLocks/>
          </p:cNvGrpSpPr>
          <p:nvPr/>
        </p:nvGrpSpPr>
        <p:grpSpPr bwMode="auto">
          <a:xfrm>
            <a:off x="971550" y="2281238"/>
            <a:ext cx="381000" cy="838200"/>
            <a:chOff x="612" y="1392"/>
            <a:chExt cx="240" cy="528"/>
          </a:xfrm>
        </p:grpSpPr>
        <p:sp>
          <p:nvSpPr>
            <p:cNvPr id="27663" name="Text Box 7"/>
            <p:cNvSpPr txBox="1">
              <a:spLocks noChangeArrowheads="1"/>
            </p:cNvSpPr>
            <p:nvPr/>
          </p:nvSpPr>
          <p:spPr bwMode="auto">
            <a:xfrm>
              <a:off x="612" y="1392"/>
              <a:ext cx="2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9pPr>
            </a:lstStyle>
            <a:p>
              <a:r>
                <a:rPr lang="en-US" altLang="en-US" sz="2400" i="1"/>
                <a:t>d</a:t>
              </a:r>
            </a:p>
          </p:txBody>
        </p:sp>
        <p:sp>
          <p:nvSpPr>
            <p:cNvPr id="27664" name="Line 8"/>
            <p:cNvSpPr>
              <a:spLocks noChangeShapeType="1"/>
            </p:cNvSpPr>
            <p:nvPr/>
          </p:nvSpPr>
          <p:spPr bwMode="auto">
            <a:xfrm>
              <a:off x="622" y="16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5" name="Text Box 9"/>
            <p:cNvSpPr txBox="1">
              <a:spLocks noChangeArrowheads="1"/>
            </p:cNvSpPr>
            <p:nvPr/>
          </p:nvSpPr>
          <p:spPr bwMode="auto">
            <a:xfrm>
              <a:off x="622" y="1632"/>
              <a:ext cx="2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9pPr>
            </a:lstStyle>
            <a:p>
              <a:r>
                <a:rPr lang="en-US" altLang="en-US" sz="2400" i="1"/>
                <a:t>e</a:t>
              </a:r>
            </a:p>
          </p:txBody>
        </p:sp>
      </p:grpSp>
      <p:grpSp>
        <p:nvGrpSpPr>
          <p:cNvPr id="76851" name="Group 51"/>
          <p:cNvGrpSpPr>
            <a:grpSpLocks/>
          </p:cNvGrpSpPr>
          <p:nvPr/>
        </p:nvGrpSpPr>
        <p:grpSpPr bwMode="auto">
          <a:xfrm>
            <a:off x="1579563" y="2290763"/>
            <a:ext cx="417512" cy="857250"/>
            <a:chOff x="995" y="1398"/>
            <a:chExt cx="263" cy="540"/>
          </a:xfrm>
        </p:grpSpPr>
        <p:sp>
          <p:nvSpPr>
            <p:cNvPr id="27660" name="Text Box 10"/>
            <p:cNvSpPr txBox="1">
              <a:spLocks noChangeArrowheads="1"/>
            </p:cNvSpPr>
            <p:nvPr/>
          </p:nvSpPr>
          <p:spPr bwMode="auto">
            <a:xfrm>
              <a:off x="998" y="1398"/>
              <a:ext cx="2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27661" name="Line 11"/>
            <p:cNvSpPr>
              <a:spLocks noChangeShapeType="1"/>
            </p:cNvSpPr>
            <p:nvPr/>
          </p:nvSpPr>
          <p:spPr bwMode="auto">
            <a:xfrm>
              <a:off x="995" y="1668"/>
              <a:ext cx="240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2" name="Text Box 12"/>
            <p:cNvSpPr txBox="1">
              <a:spLocks noChangeArrowheads="1"/>
            </p:cNvSpPr>
            <p:nvPr/>
          </p:nvSpPr>
          <p:spPr bwMode="auto">
            <a:xfrm>
              <a:off x="995" y="1650"/>
              <a:ext cx="2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9pPr>
            </a:lstStyle>
            <a:p>
              <a:r>
                <a:rPr lang="en-US" altLang="en-US" sz="2400">
                  <a:solidFill>
                    <a:srgbClr val="FF3300"/>
                  </a:solidFill>
                </a:rPr>
                <a:t>2</a:t>
              </a:r>
            </a:p>
          </p:txBody>
        </p:sp>
      </p:grpSp>
      <p:sp>
        <p:nvSpPr>
          <p:cNvPr id="27653" name="Text Box 13"/>
          <p:cNvSpPr txBox="1">
            <a:spLocks noChangeArrowheads="1"/>
          </p:cNvSpPr>
          <p:nvPr/>
        </p:nvSpPr>
        <p:spPr bwMode="auto">
          <a:xfrm>
            <a:off x="4403725" y="240665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endParaRPr lang="en-US" altLang="en-US" sz="2400">
              <a:latin typeface="Arial Black" pitchFamily="34" charset="0"/>
            </a:endParaRPr>
          </a:p>
        </p:txBody>
      </p:sp>
      <p:sp>
        <p:nvSpPr>
          <p:cNvPr id="76815" name="Text Box 15"/>
          <p:cNvSpPr txBox="1">
            <a:spLocks noChangeArrowheads="1"/>
          </p:cNvSpPr>
          <p:nvPr/>
        </p:nvSpPr>
        <p:spPr bwMode="auto">
          <a:xfrm>
            <a:off x="6556375" y="2492375"/>
            <a:ext cx="571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76831" name="Text Box 31"/>
          <p:cNvSpPr txBox="1">
            <a:spLocks noChangeArrowheads="1"/>
          </p:cNvSpPr>
          <p:nvPr/>
        </p:nvSpPr>
        <p:spPr bwMode="auto">
          <a:xfrm>
            <a:off x="3600450" y="4664075"/>
            <a:ext cx="56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>
                <a:solidFill>
                  <a:srgbClr val="FF3300"/>
                </a:solidFill>
              </a:rPr>
              <a:t>2</a:t>
            </a:r>
            <a:r>
              <a:rPr lang="en-US" altLang="en-US" sz="2400" i="1">
                <a:solidFill>
                  <a:srgbClr val="FF3300"/>
                </a:solidFill>
              </a:rPr>
              <a:t>d</a:t>
            </a:r>
            <a:endParaRPr lang="en-US" altLang="en-US" sz="2400">
              <a:solidFill>
                <a:srgbClr val="FF3300"/>
              </a:solidFill>
            </a:endParaRPr>
          </a:p>
        </p:txBody>
      </p:sp>
      <p:sp>
        <p:nvSpPr>
          <p:cNvPr id="27656" name="Text Box 35"/>
          <p:cNvSpPr txBox="1">
            <a:spLocks noChangeArrowheads="1"/>
          </p:cNvSpPr>
          <p:nvPr/>
        </p:nvSpPr>
        <p:spPr bwMode="auto">
          <a:xfrm>
            <a:off x="1371600" y="57531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2400">
              <a:latin typeface="Arial Black" pitchFamily="34" charset="0"/>
            </a:endParaRPr>
          </a:p>
        </p:txBody>
      </p:sp>
      <p:sp>
        <p:nvSpPr>
          <p:cNvPr id="76837" name="Text Box 37"/>
          <p:cNvSpPr txBox="1">
            <a:spLocks noChangeArrowheads="1"/>
          </p:cNvSpPr>
          <p:nvPr/>
        </p:nvSpPr>
        <p:spPr bwMode="auto">
          <a:xfrm>
            <a:off x="2700338" y="5888038"/>
            <a:ext cx="586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>
                <a:solidFill>
                  <a:srgbClr val="FF3300"/>
                </a:solidFill>
              </a:rPr>
              <a:t>10 hours; 24 hours; 40 hours</a:t>
            </a:r>
          </a:p>
        </p:txBody>
      </p:sp>
      <p:sp>
        <p:nvSpPr>
          <p:cNvPr id="27658" name="Text Box 48"/>
          <p:cNvSpPr txBox="1">
            <a:spLocks noChangeArrowheads="1"/>
          </p:cNvSpPr>
          <p:nvPr/>
        </p:nvSpPr>
        <p:spPr bwMode="auto">
          <a:xfrm>
            <a:off x="0" y="9810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sp>
        <p:nvSpPr>
          <p:cNvPr id="27659" name="Text Box 52"/>
          <p:cNvSpPr txBox="1">
            <a:spLocks noChangeArrowheads="1"/>
          </p:cNvSpPr>
          <p:nvPr/>
        </p:nvSpPr>
        <p:spPr bwMode="auto">
          <a:xfrm>
            <a:off x="468313" y="4225925"/>
            <a:ext cx="8351837" cy="211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>
                <a:latin typeface="Arial Black" pitchFamily="34" charset="0"/>
              </a:rPr>
              <a:t>6. </a:t>
            </a:r>
            <a:r>
              <a:rPr lang="en-US" altLang="en-US" sz="2400"/>
              <a:t>Write an expression for the number of hours she </a:t>
            </a:r>
          </a:p>
          <a:p>
            <a:r>
              <a:rPr lang="en-US" altLang="en-US" sz="2400"/>
              <a:t>practices in </a:t>
            </a:r>
            <a:r>
              <a:rPr lang="en-US" altLang="en-US" sz="2400" i="1"/>
              <a:t>d</a:t>
            </a:r>
            <a:r>
              <a:rPr lang="en-US" altLang="en-US" sz="2400"/>
              <a:t> days.</a:t>
            </a:r>
          </a:p>
          <a:p>
            <a:pPr>
              <a:lnSpc>
                <a:spcPct val="75000"/>
              </a:lnSpc>
            </a:pPr>
            <a:endParaRPr lang="en-US" altLang="en-US" sz="2400"/>
          </a:p>
          <a:p>
            <a:r>
              <a:rPr lang="en-US" altLang="en-US" sz="2400">
                <a:latin typeface="Arial Black" pitchFamily="34" charset="0"/>
              </a:rPr>
              <a:t>7. </a:t>
            </a:r>
            <a:r>
              <a:rPr lang="en-US" altLang="en-US" sz="2400"/>
              <a:t>Find the number of hours she practices in 5, 12, </a:t>
            </a:r>
          </a:p>
          <a:p>
            <a:r>
              <a:rPr lang="en-US" altLang="en-US" sz="2400"/>
              <a:t>and 20 days.</a:t>
            </a:r>
            <a:endParaRPr lang="en-US" altLang="en-US" sz="2400" b="1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76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76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76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76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15" grpId="0"/>
      <p:bldP spid="76831" grpId="0"/>
      <p:bldP spid="768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95288" y="1952625"/>
            <a:ext cx="8389937" cy="1296988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800"/>
              <a:t>Translate between words and algebra.</a:t>
            </a:r>
            <a:r>
              <a:rPr lang="en-US" altLang="en-US" sz="3200">
                <a:latin typeface="Times New Roman" pitchFamily="18" charset="0"/>
              </a:rPr>
              <a:t> </a:t>
            </a:r>
          </a:p>
          <a:p>
            <a:r>
              <a:rPr lang="en-US" altLang="en-US" sz="2800"/>
              <a:t>Evaluate algebraic expressions.</a:t>
            </a:r>
          </a:p>
        </p:txBody>
      </p:sp>
      <p:sp>
        <p:nvSpPr>
          <p:cNvPr id="4099" name="Rectangle 32"/>
          <p:cNvSpPr>
            <a:spLocks noChangeArrowheads="1"/>
          </p:cNvSpPr>
          <p:nvPr/>
        </p:nvSpPr>
        <p:spPr bwMode="auto">
          <a:xfrm>
            <a:off x="0" y="12573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b="1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914400" y="1981200"/>
            <a:ext cx="6934200" cy="3124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3200"/>
              <a:t>variable</a:t>
            </a:r>
          </a:p>
          <a:p>
            <a:r>
              <a:rPr lang="en-US" altLang="en-US" sz="3200"/>
              <a:t>constant</a:t>
            </a:r>
          </a:p>
          <a:p>
            <a:r>
              <a:rPr lang="en-US" altLang="en-US" sz="3200"/>
              <a:t>numerical expression</a:t>
            </a:r>
          </a:p>
          <a:p>
            <a:r>
              <a:rPr lang="en-US" altLang="en-US" sz="3200"/>
              <a:t>algebraic expression</a:t>
            </a:r>
          </a:p>
          <a:p>
            <a:r>
              <a:rPr lang="en-US" altLang="en-US" sz="3200"/>
              <a:t>evaluate</a:t>
            </a:r>
            <a:endParaRPr lang="en-US" altLang="en-US" sz="3200">
              <a:latin typeface="Times New Roman" pitchFamily="18" charset="0"/>
            </a:endParaRPr>
          </a:p>
        </p:txBody>
      </p:sp>
      <p:sp>
        <p:nvSpPr>
          <p:cNvPr id="5123" name="Rectangle 26"/>
          <p:cNvSpPr>
            <a:spLocks noChangeArrowheads="1"/>
          </p:cNvSpPr>
          <p:nvPr/>
        </p:nvSpPr>
        <p:spPr bwMode="auto">
          <a:xfrm>
            <a:off x="0" y="12573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762000" y="1235075"/>
            <a:ext cx="7315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A </a:t>
            </a:r>
            <a:r>
              <a:rPr lang="en-US" altLang="en-US" sz="2400" b="1" u="sng"/>
              <a:t>variable</a:t>
            </a:r>
            <a:r>
              <a:rPr lang="en-US" altLang="en-US" sz="2400"/>
              <a:t> is a letter or a symbol used to represent a value that can change.</a:t>
            </a:r>
            <a:r>
              <a:rPr lang="en-US" altLang="en-US" sz="2000"/>
              <a:t>  </a:t>
            </a:r>
            <a:endParaRPr lang="en-US" altLang="en-US" sz="2400"/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762000" y="2606675"/>
            <a:ext cx="7315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A </a:t>
            </a:r>
            <a:r>
              <a:rPr lang="en-US" altLang="en-US" sz="2400" b="1" u="sng"/>
              <a:t>constant</a:t>
            </a:r>
            <a:r>
              <a:rPr lang="en-US" altLang="en-US" sz="2400"/>
              <a:t> is a value that does not change.</a:t>
            </a:r>
          </a:p>
          <a:p>
            <a:pPr>
              <a:spcBef>
                <a:spcPct val="50000"/>
              </a:spcBef>
            </a:pPr>
            <a:r>
              <a:rPr lang="en-US" altLang="en-US" sz="2000"/>
              <a:t>  </a:t>
            </a:r>
            <a:endParaRPr lang="en-US" altLang="en-US" sz="2400"/>
          </a:p>
        </p:txBody>
      </p:sp>
      <p:sp>
        <p:nvSpPr>
          <p:cNvPr id="6197" name="Text Box 53"/>
          <p:cNvSpPr txBox="1">
            <a:spLocks noChangeArrowheads="1"/>
          </p:cNvSpPr>
          <p:nvPr/>
        </p:nvSpPr>
        <p:spPr bwMode="auto">
          <a:xfrm>
            <a:off x="762000" y="3657600"/>
            <a:ext cx="7315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A </a:t>
            </a:r>
            <a:r>
              <a:rPr lang="en-US" altLang="en-US" sz="2400" b="1" u="sng"/>
              <a:t>numerical expression</a:t>
            </a:r>
            <a:r>
              <a:rPr lang="en-US" altLang="en-US" sz="2400" b="1"/>
              <a:t> </a:t>
            </a:r>
            <a:r>
              <a:rPr lang="en-US" altLang="en-US" sz="2400"/>
              <a:t>contains only constants and operations.</a:t>
            </a:r>
            <a:r>
              <a:rPr lang="en-US" altLang="en-US" sz="2000"/>
              <a:t>  </a:t>
            </a:r>
            <a:endParaRPr lang="en-US" altLang="en-US" sz="2400"/>
          </a:p>
        </p:txBody>
      </p: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762000" y="5029200"/>
            <a:ext cx="71691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An </a:t>
            </a:r>
            <a:r>
              <a:rPr lang="en-US" altLang="en-US" sz="2400" b="1" u="sng"/>
              <a:t>algebraic expression</a:t>
            </a:r>
            <a:r>
              <a:rPr lang="en-US" altLang="en-US" sz="2400"/>
              <a:t> may contain variables, constants, and operations.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95" grpId="0" autoUpdateAnimBg="0"/>
      <p:bldP spid="6197" grpId="0" autoUpdateAnimBg="0"/>
      <p:bldP spid="61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755650" y="981075"/>
            <a:ext cx="7315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You will need to translate between algebraic expressions and words to be successful in math. 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176338" y="3206750"/>
            <a:ext cx="7315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2400"/>
          </a:p>
          <a:p>
            <a:pPr>
              <a:spcBef>
                <a:spcPct val="50000"/>
              </a:spcBef>
            </a:pPr>
            <a:r>
              <a:rPr lang="en-US" altLang="en-US" sz="2000"/>
              <a:t>  </a:t>
            </a:r>
            <a:endParaRPr lang="en-US" altLang="en-US" sz="2400"/>
          </a:p>
        </p:txBody>
      </p:sp>
      <p:sp>
        <p:nvSpPr>
          <p:cNvPr id="59409" name="Text Box 17"/>
          <p:cNvSpPr txBox="1">
            <a:spLocks noChangeArrowheads="1"/>
          </p:cNvSpPr>
          <p:nvPr/>
        </p:nvSpPr>
        <p:spPr bwMode="auto">
          <a:xfrm>
            <a:off x="1150938" y="3105150"/>
            <a:ext cx="2916237" cy="1163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/>
            <a:r>
              <a:rPr lang="en-US" altLang="en-US" sz="3200">
                <a:solidFill>
                  <a:srgbClr val="FF3300"/>
                </a:solidFill>
              </a:rPr>
              <a:t>Plus, sum,</a:t>
            </a:r>
          </a:p>
          <a:p>
            <a:pPr algn="ctr"/>
            <a:r>
              <a:rPr lang="en-US" altLang="en-US" sz="3200">
                <a:solidFill>
                  <a:srgbClr val="FF3300"/>
                </a:solidFill>
              </a:rPr>
              <a:t>increased by</a:t>
            </a:r>
          </a:p>
        </p:txBody>
      </p:sp>
      <p:graphicFrame>
        <p:nvGraphicFramePr>
          <p:cNvPr id="59459" name="Group 67"/>
          <p:cNvGraphicFramePr>
            <a:graphicFrameLocks noGrp="1"/>
          </p:cNvGraphicFramePr>
          <p:nvPr/>
        </p:nvGraphicFramePr>
        <p:xfrm>
          <a:off x="719138" y="2312988"/>
          <a:ext cx="7885112" cy="4086225"/>
        </p:xfrm>
        <a:graphic>
          <a:graphicData uri="http://schemas.openxmlformats.org/drawingml/2006/table">
            <a:tbl>
              <a:tblPr/>
              <a:tblGrid>
                <a:gridCol w="3943350"/>
                <a:gridCol w="3941762"/>
              </a:tblGrid>
              <a:tr h="205263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erdana" pitchFamily="34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en-US" sz="5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3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9438" name="Text Box 46"/>
          <p:cNvSpPr txBox="1">
            <a:spLocks noChangeArrowheads="1"/>
          </p:cNvSpPr>
          <p:nvPr/>
        </p:nvSpPr>
        <p:spPr bwMode="auto">
          <a:xfrm>
            <a:off x="4679950" y="3105150"/>
            <a:ext cx="38512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/>
            <a:r>
              <a:rPr lang="en-US" altLang="en-US" sz="3200">
                <a:solidFill>
                  <a:schemeClr val="accent2"/>
                </a:solidFill>
              </a:rPr>
              <a:t>Minus, difference, less than</a:t>
            </a:r>
          </a:p>
        </p:txBody>
      </p:sp>
      <p:sp>
        <p:nvSpPr>
          <p:cNvPr id="59439" name="Text Box 47"/>
          <p:cNvSpPr txBox="1">
            <a:spLocks noChangeArrowheads="1"/>
          </p:cNvSpPr>
          <p:nvPr/>
        </p:nvSpPr>
        <p:spPr bwMode="auto">
          <a:xfrm>
            <a:off x="503238" y="5278438"/>
            <a:ext cx="43211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/>
            <a:r>
              <a:rPr lang="en-US" altLang="en-US" sz="3200">
                <a:solidFill>
                  <a:srgbClr val="009900"/>
                </a:solidFill>
              </a:rPr>
              <a:t>Times, product, equal groups of</a:t>
            </a:r>
          </a:p>
        </p:txBody>
      </p:sp>
      <p:sp>
        <p:nvSpPr>
          <p:cNvPr id="59441" name="Text Box 49"/>
          <p:cNvSpPr txBox="1">
            <a:spLocks noChangeArrowheads="1"/>
          </p:cNvSpPr>
          <p:nvPr/>
        </p:nvSpPr>
        <p:spPr bwMode="auto">
          <a:xfrm>
            <a:off x="4464050" y="5265738"/>
            <a:ext cx="43211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/>
            <a:r>
              <a:rPr lang="en-US" altLang="en-US" sz="3200">
                <a:solidFill>
                  <a:srgbClr val="D60093"/>
                </a:solidFill>
              </a:rPr>
              <a:t>Divided by, quotient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9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9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9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59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9" grpId="0"/>
      <p:bldP spid="59438" grpId="0"/>
      <p:bldP spid="59439" grpId="0"/>
      <p:bldP spid="594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15"/>
          <p:cNvGrpSpPr>
            <a:grpSpLocks/>
          </p:cNvGrpSpPr>
          <p:nvPr/>
        </p:nvGrpSpPr>
        <p:grpSpPr bwMode="auto">
          <a:xfrm>
            <a:off x="893763" y="1722438"/>
            <a:ext cx="7602537" cy="2246312"/>
            <a:chOff x="563" y="1085"/>
            <a:chExt cx="4789" cy="1415"/>
          </a:xfrm>
        </p:grpSpPr>
        <p:sp>
          <p:nvSpPr>
            <p:cNvPr id="8195" name="Text Box 11"/>
            <p:cNvSpPr txBox="1">
              <a:spLocks noChangeArrowheads="1"/>
            </p:cNvSpPr>
            <p:nvPr/>
          </p:nvSpPr>
          <p:spPr bwMode="auto">
            <a:xfrm>
              <a:off x="567" y="1366"/>
              <a:ext cx="4785" cy="1134"/>
            </a:xfrm>
            <a:prstGeom prst="rect">
              <a:avLst/>
            </a:prstGeom>
            <a:noFill/>
            <a:ln w="28575" algn="ctr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9pPr>
            </a:lstStyle>
            <a:p>
              <a:r>
                <a:rPr lang="en-US" altLang="en-US" sz="2400"/>
                <a:t>These expressions all mean “2 times </a:t>
              </a:r>
              <a:r>
                <a:rPr lang="en-US" altLang="en-US" sz="2400" i="1"/>
                <a:t>y</a:t>
              </a:r>
              <a:r>
                <a:rPr lang="en-US" altLang="en-US" sz="2400"/>
                <a:t>”:</a:t>
              </a:r>
            </a:p>
            <a:p>
              <a:r>
                <a:rPr lang="en-US" altLang="en-US" sz="2400"/>
                <a:t>2</a:t>
              </a:r>
              <a:r>
                <a:rPr lang="en-US" altLang="en-US" sz="2400" i="1"/>
                <a:t>y</a:t>
              </a:r>
              <a:r>
                <a:rPr lang="en-US" altLang="en-US" sz="2400"/>
                <a:t>                  2(</a:t>
              </a:r>
              <a:r>
                <a:rPr lang="en-US" altLang="en-US" sz="2400" i="1"/>
                <a:t>y</a:t>
              </a:r>
              <a:r>
                <a:rPr lang="en-US" altLang="en-US" sz="2400"/>
                <a:t>)</a:t>
              </a:r>
            </a:p>
            <a:p>
              <a:r>
                <a:rPr lang="en-US" altLang="en-US" sz="2400"/>
                <a:t>2•</a:t>
              </a:r>
              <a:r>
                <a:rPr lang="en-US" altLang="en-US" sz="2400" i="1"/>
                <a:t>y</a:t>
              </a:r>
              <a:r>
                <a:rPr lang="en-US" altLang="en-US" sz="2400"/>
                <a:t>                 (2)(</a:t>
              </a:r>
              <a:r>
                <a:rPr lang="en-US" altLang="en-US" sz="2400" i="1"/>
                <a:t>y</a:t>
              </a:r>
              <a:r>
                <a:rPr lang="en-US" altLang="en-US" sz="2400"/>
                <a:t>)</a:t>
              </a:r>
            </a:p>
            <a:p>
              <a:r>
                <a:rPr lang="en-US" altLang="en-US" sz="2400"/>
                <a:t>2 </a:t>
              </a:r>
              <a:r>
                <a:rPr lang="en-US" altLang="en-US" sz="2400" i="1"/>
                <a:t>x y</a:t>
              </a:r>
              <a:r>
                <a:rPr lang="en-US" altLang="en-US" sz="2400"/>
                <a:t>              (2)</a:t>
              </a:r>
              <a:r>
                <a:rPr lang="en-US" altLang="en-US" sz="2400" i="1"/>
                <a:t>y</a:t>
              </a:r>
            </a:p>
          </p:txBody>
        </p:sp>
        <p:sp>
          <p:nvSpPr>
            <p:cNvPr id="8196" name="Text Box 14"/>
            <p:cNvSpPr txBox="1">
              <a:spLocks noChangeArrowheads="1"/>
            </p:cNvSpPr>
            <p:nvPr/>
          </p:nvSpPr>
          <p:spPr bwMode="auto">
            <a:xfrm>
              <a:off x="563" y="1085"/>
              <a:ext cx="1656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Verdana" pitchFamily="34" charset="0"/>
                  <a:sym typeface="Symbol" pitchFamily="18" charset="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>
                  <a:solidFill>
                    <a:schemeClr val="bg1"/>
                  </a:solidFill>
                </a:rPr>
                <a:t>Writing Math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6"/>
          <p:cNvSpPr txBox="1">
            <a:spLocks noChangeArrowheads="1"/>
          </p:cNvSpPr>
          <p:nvPr/>
        </p:nvSpPr>
        <p:spPr bwMode="auto">
          <a:xfrm>
            <a:off x="250825" y="1665288"/>
            <a:ext cx="8461375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b="1"/>
              <a:t>Give two ways to write each algebraic expression in words.</a:t>
            </a:r>
            <a:endParaRPr lang="en-US" altLang="en-US" sz="2400"/>
          </a:p>
        </p:txBody>
      </p:sp>
      <p:sp>
        <p:nvSpPr>
          <p:cNvPr id="9219" name="Text Box 17"/>
          <p:cNvSpPr txBox="1">
            <a:spLocks noChangeArrowheads="1"/>
          </p:cNvSpPr>
          <p:nvPr/>
        </p:nvSpPr>
        <p:spPr bwMode="auto">
          <a:xfrm>
            <a:off x="287338" y="2673350"/>
            <a:ext cx="763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b="1"/>
              <a:t>A.  9 + </a:t>
            </a:r>
            <a:r>
              <a:rPr lang="en-US" altLang="en-US" sz="2400" b="1" i="1"/>
              <a:t>r			      </a:t>
            </a:r>
            <a:r>
              <a:rPr lang="en-US" altLang="en-US" sz="2400" b="1"/>
              <a:t>B. </a:t>
            </a:r>
            <a:r>
              <a:rPr lang="en-US" altLang="en-US" sz="2400" b="1" i="1"/>
              <a:t>q </a:t>
            </a:r>
            <a:r>
              <a:rPr lang="en-US" altLang="en-US" sz="2400" b="1"/>
              <a:t>–</a:t>
            </a:r>
            <a:r>
              <a:rPr lang="en-US" altLang="en-US" sz="2400" b="1" i="1"/>
              <a:t> 3 </a:t>
            </a:r>
            <a:endParaRPr lang="en-US" altLang="en-US" sz="2400" b="1"/>
          </a:p>
        </p:txBody>
      </p:sp>
      <p:sp>
        <p:nvSpPr>
          <p:cNvPr id="60434" name="Text Box 18"/>
          <p:cNvSpPr txBox="1">
            <a:spLocks noChangeArrowheads="1"/>
          </p:cNvSpPr>
          <p:nvPr/>
        </p:nvSpPr>
        <p:spPr bwMode="auto">
          <a:xfrm>
            <a:off x="827088" y="3141663"/>
            <a:ext cx="33480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the sum of 9 and </a:t>
            </a:r>
            <a:r>
              <a:rPr lang="en-US" altLang="en-US" sz="2400" i="1"/>
              <a:t>r</a:t>
            </a:r>
            <a:endParaRPr lang="en-US" altLang="en-US" sz="2400"/>
          </a:p>
        </p:txBody>
      </p:sp>
      <p:sp>
        <p:nvSpPr>
          <p:cNvPr id="60435" name="Text Box 19"/>
          <p:cNvSpPr txBox="1">
            <a:spLocks noChangeArrowheads="1"/>
          </p:cNvSpPr>
          <p:nvPr/>
        </p:nvSpPr>
        <p:spPr bwMode="auto">
          <a:xfrm>
            <a:off x="862013" y="3608388"/>
            <a:ext cx="34210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9 increased by </a:t>
            </a:r>
            <a:r>
              <a:rPr lang="en-US" altLang="en-US" sz="2400" i="1"/>
              <a:t>r</a:t>
            </a:r>
            <a:endParaRPr lang="en-US" altLang="en-US" sz="2400"/>
          </a:p>
        </p:txBody>
      </p:sp>
      <p:sp>
        <p:nvSpPr>
          <p:cNvPr id="60437" name="Text Box 21"/>
          <p:cNvSpPr txBox="1">
            <a:spLocks noChangeArrowheads="1"/>
          </p:cNvSpPr>
          <p:nvPr/>
        </p:nvSpPr>
        <p:spPr bwMode="auto">
          <a:xfrm>
            <a:off x="831850" y="4724400"/>
            <a:ext cx="3740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the product of </a:t>
            </a:r>
            <a:r>
              <a:rPr lang="en-US" altLang="en-US" sz="2400" i="1"/>
              <a:t>m </a:t>
            </a:r>
            <a:r>
              <a:rPr lang="en-US" altLang="en-US" sz="2400"/>
              <a:t>and 7</a:t>
            </a:r>
          </a:p>
        </p:txBody>
      </p:sp>
      <p:sp>
        <p:nvSpPr>
          <p:cNvPr id="60438" name="Text Box 22"/>
          <p:cNvSpPr txBox="1">
            <a:spLocks noChangeArrowheads="1"/>
          </p:cNvSpPr>
          <p:nvPr/>
        </p:nvSpPr>
        <p:spPr bwMode="auto">
          <a:xfrm>
            <a:off x="860425" y="5192713"/>
            <a:ext cx="1731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/>
              <a:t>m</a:t>
            </a:r>
            <a:r>
              <a:rPr lang="en-US" altLang="en-US" sz="2400"/>
              <a:t> times 7</a:t>
            </a:r>
            <a:endParaRPr lang="en-US" altLang="en-US" sz="2400" i="1"/>
          </a:p>
        </p:txBody>
      </p:sp>
      <p:sp>
        <p:nvSpPr>
          <p:cNvPr id="60443" name="Text Box 27"/>
          <p:cNvSpPr txBox="1">
            <a:spLocks noChangeArrowheads="1"/>
          </p:cNvSpPr>
          <p:nvPr/>
        </p:nvSpPr>
        <p:spPr bwMode="auto">
          <a:xfrm>
            <a:off x="5040313" y="3133725"/>
            <a:ext cx="42116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the difference of </a:t>
            </a:r>
            <a:r>
              <a:rPr lang="en-US" altLang="en-US" sz="2400" i="1"/>
              <a:t>q</a:t>
            </a:r>
            <a:r>
              <a:rPr lang="en-US" altLang="en-US" sz="2400"/>
              <a:t> and 3</a:t>
            </a:r>
          </a:p>
        </p:txBody>
      </p:sp>
      <p:sp>
        <p:nvSpPr>
          <p:cNvPr id="60444" name="Text Box 28"/>
          <p:cNvSpPr txBox="1">
            <a:spLocks noChangeArrowheads="1"/>
          </p:cNvSpPr>
          <p:nvPr/>
        </p:nvSpPr>
        <p:spPr bwMode="auto">
          <a:xfrm>
            <a:off x="5075238" y="3630613"/>
            <a:ext cx="2165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3 less than </a:t>
            </a:r>
            <a:r>
              <a:rPr lang="en-US" altLang="en-US" sz="2400" i="1"/>
              <a:t>q</a:t>
            </a:r>
            <a:endParaRPr lang="en-US" altLang="en-US" sz="2400"/>
          </a:p>
        </p:txBody>
      </p:sp>
      <p:sp>
        <p:nvSpPr>
          <p:cNvPr id="60452" name="Text Box 36"/>
          <p:cNvSpPr txBox="1">
            <a:spLocks noChangeArrowheads="1"/>
          </p:cNvSpPr>
          <p:nvPr/>
        </p:nvSpPr>
        <p:spPr bwMode="auto">
          <a:xfrm>
            <a:off x="5040313" y="4724400"/>
            <a:ext cx="3648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the quotient of </a:t>
            </a:r>
            <a:r>
              <a:rPr lang="en-US" altLang="en-US" sz="2400" i="1"/>
              <a:t>j</a:t>
            </a:r>
            <a:r>
              <a:rPr lang="en-US" altLang="en-US" sz="2400"/>
              <a:t> and 6</a:t>
            </a:r>
          </a:p>
        </p:txBody>
      </p:sp>
      <p:sp>
        <p:nvSpPr>
          <p:cNvPr id="60453" name="Text Box 37"/>
          <p:cNvSpPr txBox="1">
            <a:spLocks noChangeArrowheads="1"/>
          </p:cNvSpPr>
          <p:nvPr/>
        </p:nvSpPr>
        <p:spPr bwMode="auto">
          <a:xfrm>
            <a:off x="5111750" y="5192713"/>
            <a:ext cx="2279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/>
              <a:t>j</a:t>
            </a:r>
            <a:r>
              <a:rPr lang="en-US" altLang="en-US" sz="2400"/>
              <a:t> divided by 6</a:t>
            </a:r>
            <a:endParaRPr lang="en-US" altLang="en-US" sz="2400" i="1"/>
          </a:p>
        </p:txBody>
      </p:sp>
      <p:sp>
        <p:nvSpPr>
          <p:cNvPr id="9228" name="Text Box 39"/>
          <p:cNvSpPr txBox="1">
            <a:spLocks noChangeArrowheads="1"/>
          </p:cNvSpPr>
          <p:nvPr/>
        </p:nvSpPr>
        <p:spPr bwMode="auto">
          <a:xfrm>
            <a:off x="0" y="9810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1: Translating from Algebra to Words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29" name="Text Box 40"/>
          <p:cNvSpPr txBox="1">
            <a:spLocks noChangeArrowheads="1"/>
          </p:cNvSpPr>
          <p:nvPr/>
        </p:nvSpPr>
        <p:spPr bwMode="auto">
          <a:xfrm>
            <a:off x="287338" y="4267200"/>
            <a:ext cx="763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b="1"/>
              <a:t>C.  7</a:t>
            </a:r>
            <a:r>
              <a:rPr lang="en-US" altLang="en-US" sz="2400" b="1" i="1"/>
              <a:t>m</a:t>
            </a:r>
            <a:r>
              <a:rPr lang="en-US" altLang="en-US" sz="2400" b="1"/>
              <a:t> </a:t>
            </a:r>
            <a:r>
              <a:rPr lang="en-US" altLang="en-US" sz="2400" b="1" i="1"/>
              <a:t>			      </a:t>
            </a:r>
            <a:r>
              <a:rPr lang="en-US" altLang="en-US" sz="2400" b="1"/>
              <a:t>D. </a:t>
            </a:r>
            <a:r>
              <a:rPr lang="en-US" altLang="en-US" sz="2400" b="1" i="1"/>
              <a:t>j </a:t>
            </a:r>
            <a:r>
              <a:rPr lang="en-US" altLang="en-US" sz="2400" b="1"/>
              <a:t> 6</a:t>
            </a:r>
            <a:r>
              <a:rPr lang="en-US" altLang="en-US" sz="2400" b="1" i="1"/>
              <a:t> </a:t>
            </a:r>
            <a:endParaRPr lang="en-US" alt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0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0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0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0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0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0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0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4" grpId="0"/>
      <p:bldP spid="60435" grpId="0"/>
      <p:bldP spid="60437" grpId="0"/>
      <p:bldP spid="60438" grpId="0"/>
      <p:bldP spid="60443" grpId="0"/>
      <p:bldP spid="60444" grpId="0"/>
      <p:bldP spid="60452" grpId="0"/>
      <p:bldP spid="6045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2"/>
          <p:cNvSpPr txBox="1">
            <a:spLocks noChangeArrowheads="1"/>
          </p:cNvSpPr>
          <p:nvPr/>
        </p:nvSpPr>
        <p:spPr bwMode="auto">
          <a:xfrm>
            <a:off x="230188" y="2613025"/>
            <a:ext cx="1692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b="1">
                <a:latin typeface="Arial Black" pitchFamily="34" charset="0"/>
              </a:rPr>
              <a:t>1a.</a:t>
            </a:r>
            <a:r>
              <a:rPr lang="en-US" altLang="en-US" sz="2400" b="1"/>
              <a:t>  4 - </a:t>
            </a:r>
            <a:r>
              <a:rPr lang="en-US" altLang="en-US" sz="2400" b="1" i="1"/>
              <a:t>n</a:t>
            </a:r>
            <a:endParaRPr lang="en-US" altLang="en-US" sz="2400" b="1"/>
          </a:p>
        </p:txBody>
      </p:sp>
      <p:sp>
        <p:nvSpPr>
          <p:cNvPr id="10243" name="Text Box 13"/>
          <p:cNvSpPr txBox="1">
            <a:spLocks noChangeArrowheads="1"/>
          </p:cNvSpPr>
          <p:nvPr/>
        </p:nvSpPr>
        <p:spPr bwMode="auto">
          <a:xfrm>
            <a:off x="4378325" y="2586038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>
                <a:latin typeface="Arial Black" pitchFamily="34" charset="0"/>
              </a:rPr>
              <a:t>1b. </a:t>
            </a:r>
          </a:p>
        </p:txBody>
      </p:sp>
      <p:sp>
        <p:nvSpPr>
          <p:cNvPr id="10244" name="Text Box 16"/>
          <p:cNvSpPr txBox="1">
            <a:spLocks noChangeArrowheads="1"/>
          </p:cNvSpPr>
          <p:nvPr/>
        </p:nvSpPr>
        <p:spPr bwMode="auto">
          <a:xfrm>
            <a:off x="279400" y="4441825"/>
            <a:ext cx="1800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b="1">
                <a:latin typeface="Arial Black" pitchFamily="34" charset="0"/>
              </a:rPr>
              <a:t>1c.  </a:t>
            </a:r>
            <a:r>
              <a:rPr lang="en-US" altLang="en-US" sz="2400" b="1"/>
              <a:t>9 + </a:t>
            </a:r>
            <a:r>
              <a:rPr lang="en-US" altLang="en-US" sz="2400" b="1" i="1"/>
              <a:t>q</a:t>
            </a:r>
          </a:p>
        </p:txBody>
      </p:sp>
      <p:sp>
        <p:nvSpPr>
          <p:cNvPr id="10245" name="Text Box 17"/>
          <p:cNvSpPr txBox="1">
            <a:spLocks noChangeArrowheads="1"/>
          </p:cNvSpPr>
          <p:nvPr/>
        </p:nvSpPr>
        <p:spPr bwMode="auto">
          <a:xfrm>
            <a:off x="4394200" y="4441825"/>
            <a:ext cx="1660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b="1">
                <a:latin typeface="Arial Black" pitchFamily="34" charset="0"/>
              </a:rPr>
              <a:t>1d.  </a:t>
            </a:r>
            <a:r>
              <a:rPr lang="en-US" altLang="en-US" sz="2400" b="1"/>
              <a:t>3(</a:t>
            </a:r>
            <a:r>
              <a:rPr lang="en-US" altLang="en-US" sz="2400" b="1" i="1"/>
              <a:t>h</a:t>
            </a:r>
            <a:r>
              <a:rPr lang="en-US" altLang="en-US" sz="2400" b="1"/>
              <a:t>)</a:t>
            </a:r>
            <a:endParaRPr lang="en-US" altLang="en-US" sz="2400" b="1">
              <a:latin typeface="Arial Black" pitchFamily="34" charset="0"/>
            </a:endParaRPr>
          </a:p>
        </p:txBody>
      </p:sp>
      <p:sp>
        <p:nvSpPr>
          <p:cNvPr id="78867" name="Text Box 19"/>
          <p:cNvSpPr txBox="1">
            <a:spLocks noChangeArrowheads="1"/>
          </p:cNvSpPr>
          <p:nvPr/>
        </p:nvSpPr>
        <p:spPr bwMode="auto">
          <a:xfrm>
            <a:off x="963613" y="3025775"/>
            <a:ext cx="28209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4 decreased by </a:t>
            </a:r>
            <a:r>
              <a:rPr lang="en-US" altLang="en-US" sz="2400" i="1"/>
              <a:t>n</a:t>
            </a:r>
          </a:p>
        </p:txBody>
      </p:sp>
      <p:sp>
        <p:nvSpPr>
          <p:cNvPr id="78868" name="Text Box 20"/>
          <p:cNvSpPr txBox="1">
            <a:spLocks noChangeArrowheads="1"/>
          </p:cNvSpPr>
          <p:nvPr/>
        </p:nvSpPr>
        <p:spPr bwMode="auto">
          <a:xfrm>
            <a:off x="981075" y="4819650"/>
            <a:ext cx="3330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the sum of 9 and </a:t>
            </a:r>
            <a:r>
              <a:rPr lang="en-US" altLang="en-US" sz="2400" i="1"/>
              <a:t>q</a:t>
            </a:r>
            <a:endParaRPr lang="en-US" altLang="en-US" sz="2400"/>
          </a:p>
        </p:txBody>
      </p:sp>
      <p:sp>
        <p:nvSpPr>
          <p:cNvPr id="78869" name="Text Box 21"/>
          <p:cNvSpPr txBox="1">
            <a:spLocks noChangeArrowheads="1"/>
          </p:cNvSpPr>
          <p:nvPr/>
        </p:nvSpPr>
        <p:spPr bwMode="auto">
          <a:xfrm>
            <a:off x="5006975" y="31242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the quotient of </a:t>
            </a:r>
            <a:r>
              <a:rPr lang="en-US" altLang="en-US" sz="2400" i="1"/>
              <a:t>t </a:t>
            </a:r>
            <a:r>
              <a:rPr lang="en-US" altLang="en-US" sz="2400"/>
              <a:t>and 5</a:t>
            </a:r>
          </a:p>
        </p:txBody>
      </p:sp>
      <p:sp>
        <p:nvSpPr>
          <p:cNvPr id="78870" name="Text Box 22"/>
          <p:cNvSpPr txBox="1">
            <a:spLocks noChangeArrowheads="1"/>
          </p:cNvSpPr>
          <p:nvPr/>
        </p:nvSpPr>
        <p:spPr bwMode="auto">
          <a:xfrm>
            <a:off x="5113338" y="4851400"/>
            <a:ext cx="3636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the product of 3 and </a:t>
            </a:r>
            <a:r>
              <a:rPr lang="en-US" altLang="en-US" sz="2400" i="1"/>
              <a:t>h</a:t>
            </a:r>
            <a:endParaRPr lang="en-US" altLang="en-US" sz="2400"/>
          </a:p>
        </p:txBody>
      </p:sp>
      <p:sp>
        <p:nvSpPr>
          <p:cNvPr id="10250" name="Text Box 25"/>
          <p:cNvSpPr txBox="1">
            <a:spLocks noChangeArrowheads="1"/>
          </p:cNvSpPr>
          <p:nvPr/>
        </p:nvSpPr>
        <p:spPr bwMode="auto">
          <a:xfrm>
            <a:off x="250825" y="1665288"/>
            <a:ext cx="8461375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b="1"/>
              <a:t>Give two ways to write each algebraic expression in words.</a:t>
            </a:r>
            <a:endParaRPr lang="en-US" altLang="en-US" sz="2400"/>
          </a:p>
        </p:txBody>
      </p:sp>
      <p:sp>
        <p:nvSpPr>
          <p:cNvPr id="10251" name="Text Box 26"/>
          <p:cNvSpPr txBox="1">
            <a:spLocks noChangeArrowheads="1"/>
          </p:cNvSpPr>
          <p:nvPr/>
        </p:nvSpPr>
        <p:spPr bwMode="auto">
          <a:xfrm>
            <a:off x="0" y="9810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1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10252" name="Picture 27" descr="1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11750" y="2420938"/>
            <a:ext cx="228600" cy="723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8877" name="Text Box 29"/>
          <p:cNvSpPr txBox="1">
            <a:spLocks noChangeArrowheads="1"/>
          </p:cNvSpPr>
          <p:nvPr/>
        </p:nvSpPr>
        <p:spPr bwMode="auto">
          <a:xfrm>
            <a:off x="935038" y="3500438"/>
            <a:ext cx="2168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 i="1"/>
              <a:t>n </a:t>
            </a:r>
            <a:r>
              <a:rPr lang="en-US" altLang="en-US" sz="2400"/>
              <a:t>less than 4</a:t>
            </a:r>
          </a:p>
        </p:txBody>
      </p:sp>
      <p:sp>
        <p:nvSpPr>
          <p:cNvPr id="78878" name="Text Box 30"/>
          <p:cNvSpPr txBox="1">
            <a:spLocks noChangeArrowheads="1"/>
          </p:cNvSpPr>
          <p:nvPr/>
        </p:nvSpPr>
        <p:spPr bwMode="auto">
          <a:xfrm>
            <a:off x="5006975" y="3730625"/>
            <a:ext cx="3886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i="1"/>
              <a:t>t </a:t>
            </a:r>
            <a:r>
              <a:rPr lang="en-US" altLang="en-US" sz="2400"/>
              <a:t>divided by 5</a:t>
            </a:r>
            <a:endParaRPr lang="en-US" altLang="en-US" sz="2400" i="1"/>
          </a:p>
        </p:txBody>
      </p:sp>
      <p:sp>
        <p:nvSpPr>
          <p:cNvPr id="78879" name="Text Box 31"/>
          <p:cNvSpPr txBox="1">
            <a:spLocks noChangeArrowheads="1"/>
          </p:cNvSpPr>
          <p:nvPr/>
        </p:nvSpPr>
        <p:spPr bwMode="auto">
          <a:xfrm>
            <a:off x="971550" y="5387975"/>
            <a:ext cx="33305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400" i="1"/>
              <a:t>q </a:t>
            </a:r>
            <a:r>
              <a:rPr lang="en-US" altLang="en-US" sz="2400"/>
              <a:t>added to 9</a:t>
            </a:r>
          </a:p>
        </p:txBody>
      </p:sp>
      <p:sp>
        <p:nvSpPr>
          <p:cNvPr id="78880" name="Text Box 32"/>
          <p:cNvSpPr txBox="1">
            <a:spLocks noChangeArrowheads="1"/>
          </p:cNvSpPr>
          <p:nvPr/>
        </p:nvSpPr>
        <p:spPr bwMode="auto">
          <a:xfrm>
            <a:off x="5111750" y="5240338"/>
            <a:ext cx="1628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  <a:sym typeface="Symbol" pitchFamily="18" charset="2"/>
              </a:defRPr>
            </a:lvl9pPr>
          </a:lstStyle>
          <a:p>
            <a:r>
              <a:rPr lang="en-US" altLang="en-US" sz="2400"/>
              <a:t>3 times </a:t>
            </a:r>
            <a:r>
              <a:rPr lang="en-US" altLang="en-US" sz="2400" i="1"/>
              <a:t>h</a:t>
            </a: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8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8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8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8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8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8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8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8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8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8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67" grpId="0"/>
      <p:bldP spid="78868" grpId="0"/>
      <p:bldP spid="78869" grpId="0"/>
      <p:bldP spid="78870" grpId="0"/>
      <p:bldP spid="78877" grpId="0"/>
      <p:bldP spid="78878" grpId="0"/>
      <p:bldP spid="78879" grpId="0"/>
      <p:bldP spid="7888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sym typeface="Symbol" pitchFamily="18" charset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sym typeface="Symbol" pitchFamily="18" charset="2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3522</TotalTime>
  <Words>1335</Words>
  <Application>Microsoft Office PowerPoint</Application>
  <PresentationFormat>On-screen Show (4:3)</PresentationFormat>
  <Paragraphs>250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Verdana</vt:lpstr>
      <vt:lpstr>Symbol</vt:lpstr>
      <vt:lpstr>Arial</vt:lpstr>
      <vt:lpstr>Times New Roman</vt:lpstr>
      <vt:lpstr>Arial Black</vt:lpstr>
      <vt:lpstr>Arial MT Bl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168</cp:revision>
  <cp:lastPrinted>2002-10-02T17:02:09Z</cp:lastPrinted>
  <dcterms:created xsi:type="dcterms:W3CDTF">2002-04-04T21:42:53Z</dcterms:created>
  <dcterms:modified xsi:type="dcterms:W3CDTF">2014-01-10T13:03:07Z</dcterms:modified>
</cp:coreProperties>
</file>