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6"/>
  </p:notesMasterIdLst>
  <p:sldIdLst>
    <p:sldId id="256" r:id="rId2"/>
    <p:sldId id="258" r:id="rId3"/>
    <p:sldId id="276" r:id="rId4"/>
    <p:sldId id="277" r:id="rId5"/>
    <p:sldId id="279" r:id="rId6"/>
    <p:sldId id="280" r:id="rId7"/>
    <p:sldId id="313" r:id="rId8"/>
    <p:sldId id="314" r:id="rId9"/>
    <p:sldId id="289" r:id="rId10"/>
    <p:sldId id="304" r:id="rId11"/>
    <p:sldId id="322" r:id="rId12"/>
    <p:sldId id="259" r:id="rId13"/>
    <p:sldId id="261" r:id="rId14"/>
    <p:sldId id="262" r:id="rId15"/>
    <p:sldId id="263" r:id="rId16"/>
    <p:sldId id="264" r:id="rId17"/>
    <p:sldId id="266" r:id="rId18"/>
    <p:sldId id="267" r:id="rId19"/>
    <p:sldId id="257" r:id="rId20"/>
    <p:sldId id="309" r:id="rId21"/>
    <p:sldId id="310" r:id="rId22"/>
    <p:sldId id="268" r:id="rId23"/>
    <p:sldId id="271" r:id="rId24"/>
    <p:sldId id="269" r:id="rId25"/>
    <p:sldId id="270" r:id="rId26"/>
    <p:sldId id="272" r:id="rId27"/>
    <p:sldId id="273" r:id="rId28"/>
    <p:sldId id="315" r:id="rId29"/>
    <p:sldId id="316" r:id="rId30"/>
    <p:sldId id="324" r:id="rId31"/>
    <p:sldId id="323" r:id="rId32"/>
    <p:sldId id="328" r:id="rId33"/>
    <p:sldId id="325" r:id="rId34"/>
    <p:sldId id="327" r:id="rId35"/>
    <p:sldId id="326" r:id="rId36"/>
    <p:sldId id="329" r:id="rId37"/>
    <p:sldId id="330" r:id="rId38"/>
    <p:sldId id="317" r:id="rId39"/>
    <p:sldId id="318" r:id="rId40"/>
    <p:sldId id="331" r:id="rId41"/>
    <p:sldId id="332" r:id="rId42"/>
    <p:sldId id="333" r:id="rId43"/>
    <p:sldId id="321" r:id="rId44"/>
    <p:sldId id="319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7" autoAdjust="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84508C95-816C-4BB5-8F61-874A5CB355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293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0484D6E1-00EA-494F-A768-1C618ADB8AB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608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825A570-2100-4022-81B4-755002F2C88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FAF927F-78F0-46FD-9B09-BD05F78ECEAD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79C778F-4308-4C24-A25B-3D43956DA6B2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12997D72-5C90-4655-90FE-BBA7A440539A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AE6959E-C2BD-43EC-A196-3E478AF4319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3E59435-49A7-4BD5-A866-D5175254B53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6145B891-3A9A-4B66-98D5-D120E05DB5A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6C97C3C-C157-411B-8FAC-A40CA41AD070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E3B8955-05EA-40F8-8271-042B3884A86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9D701CF-2CC6-4543-9044-5F7187F7596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B1C12C9A-959D-49F8-B664-F88CB9A1735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DCA96AC-A22A-4D55-A277-4F80292B656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C17E43F-B791-4EBA-B2AE-B1503125B9E6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4F8DC7FD-CFCE-494F-8D97-8295D42C51B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31B9545-EAB6-4A92-A7A7-83A1E5E20F3B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864EC20-70B3-4626-A709-D7D32333EA3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C1029A56-54FF-4D3D-A534-293F067EA16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FAFA9A7B-6CCF-4C3B-ACF9-BAABE6F8566D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6135120-A483-46C5-B026-2B2C24424F13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5592400-9D6A-4B89-AF7B-CDEE95B12BD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A6044E67-6C4B-4B7C-AC40-C0C036133E2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BE54F42-C13B-4E89-9D1A-CD55D2B0343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E8D97887-A147-4B7D-BF45-0B67C5F70E2F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7F055BEE-5F50-4708-B782-4689F55A6C7C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555E4DB-54E4-4DC8-919A-F43AC465AF9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5FECA468-B6EA-4456-8B82-E9149083190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4814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4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8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9288-8771-4CC4-836E-616AFC98A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35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93F50-521B-4DC2-B6A1-238991321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7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D23EC-ACFF-4B22-9ED0-4CBFF96703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9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0A690-315C-444B-9677-AD5AF4771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35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82B7C-B803-4361-A4D6-398AB3F7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49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94536-9D4F-4545-A124-68348A191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3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A951B-693E-4B93-B0CD-5D863C388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3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3D60E-906F-4A30-9438-BC336F0AD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55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5833B-2A7D-4165-9ACF-67A6FD2D2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3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F8F40C-C9DA-4E06-9438-5CB0D882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0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52EC-DE26-460E-AD82-577CBE3BA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3550A-1B9C-4837-BCA7-C91E96B823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8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  <a:ea typeface="ＭＳ Ｐゴシック" pitchFamily="28" charset="-128"/>
              </a:defRPr>
            </a:lvl1pPr>
          </a:lstStyle>
          <a:p>
            <a:pPr>
              <a:defRPr/>
            </a:pPr>
            <a:fld id="{202E1A3E-2657-437A-9CA4-F33054FB3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2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5908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5900" b="1" u="sng" smtClean="0"/>
              <a:t>College, Careers, Success!</a:t>
            </a:r>
            <a:endParaRPr lang="en-US" sz="4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819400" y="685800"/>
            <a:ext cx="54911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>
                <a:solidFill>
                  <a:schemeClr val="bg1"/>
                </a:solidFill>
              </a:rPr>
              <a:t>I went snowboading. </a:t>
            </a:r>
          </a:p>
        </p:txBody>
      </p:sp>
      <p:pic>
        <p:nvPicPr>
          <p:cNvPr id="12291" name="Picture 5" descr="http://a5.sphotos.ak.fbcdn.net/photos-ak-snc1/v2256/251/64/17828460/n17828460_37069111_85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238375"/>
            <a:ext cx="57531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533400" y="1071563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3200"/>
              <a:t>I snowboarded in world famous mountains.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3886200"/>
          </a:xfrm>
        </p:spPr>
        <p:txBody>
          <a:bodyPr/>
          <a:lstStyle/>
          <a:p>
            <a:r>
              <a:rPr lang="en-US" smtClean="0"/>
              <a:t>I met my wife at college!</a:t>
            </a:r>
          </a:p>
          <a:p>
            <a:endParaRPr lang="en-US" smtClean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1676400"/>
            <a:ext cx="2844800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</a:t>
            </a:r>
            <a:br>
              <a:rPr lang="en-US" smtClean="0"/>
            </a:br>
            <a:r>
              <a:rPr lang="en-US" smtClean="0"/>
              <a:t>High School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Hours of Classes Per Week:</a:t>
            </a: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High School: 30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College: 12-16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Number of times you meet for class per Week:</a:t>
            </a: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High School: 20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College: 6-8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i="1" smtClean="0"/>
              <a:t>Rules in Class:</a:t>
            </a:r>
            <a:endParaRPr lang="en-US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/>
              <a:t>High School: No eating, drinking, gum, electronics, coats, or hats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i="1" smtClean="0"/>
              <a:t>College: Generally allow to eat, drink, chew gum, bring electronics (although not use them), and wear a coat or 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Hours of Homework Per Week:</a:t>
            </a: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High School: 7-14</a:t>
            </a:r>
          </a:p>
          <a:p>
            <a:pPr eaLnBrk="1" hangingPunct="1">
              <a:buFont typeface="Wingdings" pitchFamily="2" charset="2"/>
              <a:buNone/>
            </a:pPr>
            <a:endParaRPr lang="en-US" i="1" smtClean="0"/>
          </a:p>
          <a:p>
            <a:pPr eaLnBrk="1" hangingPunct="1">
              <a:buFont typeface="Wingdings" pitchFamily="2" charset="2"/>
              <a:buNone/>
            </a:pPr>
            <a:r>
              <a:rPr lang="en-US" i="1" smtClean="0"/>
              <a:t>College: 20-30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smtClean="0"/>
              <a:t>Number of Organizations/Clubs That Students Can Join:</a:t>
            </a: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High School: 5-15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College: Hundreds!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Examples: Sports, business, fraternities, sororities, “Meat” club, frisbee club, black student union,  so many choices!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smtClean="0"/>
              <a:t>Responsibilities/Staying on Track:</a:t>
            </a: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High School: Most classes are picked for you; security guards and teachers make sure you are in class; teachers meet with and call your parents.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i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800" i="1" smtClean="0"/>
              <a:t>College: You choose your classes; you make appointments with your advisor; you choose to come to class on time; grades are usually not sent to your parents.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Better than High School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The Bottom Line:</a:t>
            </a: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endParaRPr lang="en-US" b="1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Going to college means more responsibility and harder work …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But with that responsibility comes more fun, freedom and opportunities.</a:t>
            </a:r>
            <a:endParaRPr lang="en-US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more you learn, the more you earn!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mtClean="0"/>
              <a:t>Statistics show that the more education you receive, the more money you make over your lifetime.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80000"/>
              </a:lnSpc>
            </a:pPr>
            <a:r>
              <a:rPr lang="en-US" smtClean="0"/>
              <a:t>In addition, the more education you receive, the better quality of a job you can get.</a:t>
            </a:r>
          </a:p>
          <a:p>
            <a:pPr eaLnBrk="1" hangingPunct="1">
              <a:lnSpc>
                <a:spcPct val="80000"/>
              </a:lnSpc>
            </a:pPr>
            <a:endParaRPr lang="en-US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Incredible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should I go to college?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Let</a:t>
            </a:r>
            <a:r>
              <a:rPr lang="en-US" smtClean="0">
                <a:ea typeface="MS PGothic" pitchFamily="34" charset="-128"/>
              </a:rPr>
              <a:t>’</a:t>
            </a:r>
            <a:r>
              <a:rPr lang="en-US" altLang="ja-JP" smtClean="0">
                <a:ea typeface="MS PGothic" pitchFamily="34" charset="-128"/>
              </a:rPr>
              <a:t>s see how college is even better than high school.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05800" cy="618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6" name="Rectangle 8"/>
          <p:cNvSpPr>
            <a:spLocks noChangeArrowheads="1"/>
          </p:cNvSpPr>
          <p:nvPr/>
        </p:nvSpPr>
        <p:spPr bwMode="auto">
          <a:xfrm>
            <a:off x="3048000" y="34290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36,348</a:t>
            </a: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341438" y="41910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23,556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0" y="38100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32,130</a:t>
            </a: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114800" y="31242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39,364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876800" y="27432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52,624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715000" y="22860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64,116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6781800" y="16002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79,612</a:t>
            </a: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696200" y="1143000"/>
            <a:ext cx="1295400" cy="381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/>
              <a:t>81,172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6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00"/>
            <a:ext cx="91440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59" name="Rectangle 3"/>
          <p:cNvSpPr>
            <a:spLocks noChangeArrowheads="1"/>
          </p:cNvSpPr>
          <p:nvPr/>
        </p:nvSpPr>
        <p:spPr bwMode="auto">
          <a:xfrm>
            <a:off x="609600" y="49530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3.9%</a:t>
            </a:r>
          </a:p>
        </p:txBody>
      </p:sp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1905000" y="47244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7.0%</a:t>
            </a:r>
          </a:p>
        </p:txBody>
      </p:sp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2971800" y="44196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16.7%</a:t>
            </a:r>
          </a:p>
        </p:txBody>
      </p:sp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4038600" y="38862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39.3%</a:t>
            </a:r>
          </a:p>
        </p:txBody>
      </p:sp>
      <p:sp>
        <p:nvSpPr>
          <p:cNvPr id="121863" name="Rectangle 7"/>
          <p:cNvSpPr>
            <a:spLocks noChangeArrowheads="1"/>
          </p:cNvSpPr>
          <p:nvPr/>
        </p:nvSpPr>
        <p:spPr bwMode="auto">
          <a:xfrm>
            <a:off x="5181600" y="32766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60%</a:t>
            </a:r>
          </a:p>
        </p:txBody>
      </p:sp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6477000" y="28194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74.6%</a:t>
            </a:r>
          </a:p>
        </p:txBody>
      </p:sp>
      <p:sp>
        <p:nvSpPr>
          <p:cNvPr id="121865" name="Rectangle 9"/>
          <p:cNvSpPr>
            <a:spLocks noChangeArrowheads="1"/>
          </p:cNvSpPr>
          <p:nvPr/>
        </p:nvSpPr>
        <p:spPr bwMode="auto">
          <a:xfrm>
            <a:off x="7772400" y="2438400"/>
            <a:ext cx="1371600" cy="609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/>
              <a:t>83.3%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1752600" y="609600"/>
            <a:ext cx="6442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400" b="1"/>
              <a:t>Probability of Graduating College based on</a:t>
            </a:r>
          </a:p>
          <a:p>
            <a:pPr algn="ctr"/>
            <a:r>
              <a:rPr lang="en-US" sz="2400" b="1"/>
              <a:t> High School Math Courses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animBg="1"/>
      <p:bldP spid="121860" grpId="0" animBg="1"/>
      <p:bldP spid="121861" grpId="0" animBg="1"/>
      <p:bldP spid="121862" grpId="0" animBg="1"/>
      <p:bldP spid="121863" grpId="0" animBg="1"/>
      <p:bldP spid="121864" grpId="0" animBg="1"/>
      <p:bldP spid="12186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Wanting to go to college is different than being PREPARED to GO!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Why? You get accepted into college primarily based on what you do in the first three years of high school.</a:t>
            </a:r>
            <a:endParaRPr lang="en-US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Getting into college is more competitive than ever!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In order to go to a quality college, there are four areas in which a student should excel:</a:t>
            </a:r>
            <a:endParaRPr lang="en-US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b="1" i="1" smtClean="0"/>
              <a:t>College To Do List</a:t>
            </a:r>
            <a:endParaRPr lang="en-US" smtClean="0"/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800" smtClean="0"/>
              <a:t>Grade Point Average (GPA)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800" smtClean="0"/>
              <a:t>ACT/SAT Score </a:t>
            </a:r>
            <a:r>
              <a:rPr lang="en-US" sz="2800" i="1" smtClean="0"/>
              <a:t>(taken during the spring of junior year)</a:t>
            </a:r>
            <a:endParaRPr lang="en-US" sz="2800" smtClean="0"/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800" smtClean="0"/>
              <a:t>Extracurricular activities </a:t>
            </a:r>
            <a:r>
              <a:rPr lang="en-US" sz="2800" i="1" smtClean="0"/>
              <a:t>(after school jobs, community service, leadership, involvement in school clubs)</a:t>
            </a:r>
            <a:endParaRPr lang="en-US" sz="2800" smtClean="0"/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AutoNum type="arabicPeriod"/>
            </a:pPr>
            <a:r>
              <a:rPr lang="en-US" sz="2800" smtClean="0"/>
              <a:t>Coursework: 4 years of math, science, English, and history; 3 years of a foreign language; AP and honors classes whenever possible</a:t>
            </a:r>
            <a:endParaRPr lang="en-US" sz="28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The Bottom Line: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There is </a:t>
            </a:r>
            <a:r>
              <a:rPr lang="en-US" b="1" smtClean="0"/>
              <a:t>NO</a:t>
            </a:r>
            <a:r>
              <a:rPr lang="en-US" smtClean="0"/>
              <a:t> time to waste.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Do not </a:t>
            </a:r>
            <a:r>
              <a:rPr lang="en-US" b="1" smtClean="0"/>
              <a:t>wait </a:t>
            </a:r>
            <a:r>
              <a:rPr lang="en-US" smtClean="0"/>
              <a:t>until your </a:t>
            </a:r>
            <a:r>
              <a:rPr lang="en-US" b="1" smtClean="0"/>
              <a:t>junior </a:t>
            </a:r>
            <a:r>
              <a:rPr lang="en-US" smtClean="0"/>
              <a:t>or </a:t>
            </a:r>
            <a:r>
              <a:rPr lang="en-US" b="1" smtClean="0"/>
              <a:t>senior </a:t>
            </a:r>
            <a:r>
              <a:rPr lang="en-US" smtClean="0"/>
              <a:t>year to think about college.</a:t>
            </a:r>
            <a:endParaRPr lang="en-US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Getting Into College Is A Challenge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It is difficult to do this alone!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Talking to an intelligent counselor, teacher or parent can be helpful in this process.</a:t>
            </a:r>
            <a:endParaRPr lang="en-US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It is OK if no one in your family has gone before!</a:t>
            </a:r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Every family has a first family member that goes to college …  it could be you.</a:t>
            </a:r>
            <a:endParaRPr lang="en-US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 I Get to College?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You start preparing now!</a:t>
            </a:r>
          </a:p>
          <a:p>
            <a:pPr eaLnBrk="1" hangingPunct="1">
              <a:buFont typeface="Wingdings" pitchFamily="2" charset="2"/>
              <a:buNone/>
            </a:pPr>
            <a:endParaRPr lang="en-US" b="1" i="1" smtClean="0"/>
          </a:p>
          <a:p>
            <a:pPr eaLnBrk="1" hangingPunct="1">
              <a:buFont typeface="Wingdings" pitchFamily="2" charset="2"/>
              <a:buNone/>
            </a:pPr>
            <a:r>
              <a:rPr lang="en-US" b="1" i="1" smtClean="0"/>
              <a:t>If you get a </a:t>
            </a:r>
            <a:r>
              <a:rPr lang="en-US" b="1" i="1" u="sng" smtClean="0"/>
              <a:t>Proficient or Advanced Profecienct </a:t>
            </a:r>
            <a:r>
              <a:rPr lang="en-US" b="1" i="1" smtClean="0"/>
              <a:t>on the EOCT… you’re going to be prepared to succeed in the HARDEST high school math classes.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Order of Operations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3886200"/>
          </a:xfrm>
        </p:spPr>
        <p:txBody>
          <a:bodyPr/>
          <a:lstStyle/>
          <a:p>
            <a:r>
              <a:rPr lang="en-US" smtClean="0"/>
              <a:t>Parenthesis</a:t>
            </a:r>
          </a:p>
          <a:p>
            <a:r>
              <a:rPr lang="en-US" smtClean="0"/>
              <a:t>Exponents</a:t>
            </a:r>
          </a:p>
          <a:p>
            <a:r>
              <a:rPr lang="en-US" smtClean="0"/>
              <a:t>Multiplication</a:t>
            </a:r>
          </a:p>
          <a:p>
            <a:r>
              <a:rPr lang="en-US" smtClean="0"/>
              <a:t>Division</a:t>
            </a:r>
          </a:p>
          <a:p>
            <a:r>
              <a:rPr lang="en-US" smtClean="0"/>
              <a:t>Addition</a:t>
            </a:r>
          </a:p>
          <a:p>
            <a:r>
              <a:rPr lang="en-US" smtClean="0"/>
              <a:t>Subtraction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had a great time in college. Best years of my life!</a:t>
            </a:r>
          </a:p>
          <a:p>
            <a:pPr eaLnBrk="1" hangingPunct="1"/>
            <a:r>
              <a:rPr lang="en-US" smtClean="0"/>
              <a:t>I got to live on my own away from my parents and their rules.</a:t>
            </a:r>
          </a:p>
        </p:txBody>
      </p:sp>
      <p:sp>
        <p:nvSpPr>
          <p:cNvPr id="5123" name="Rectangle 2"/>
          <p:cNvSpPr txBox="1">
            <a:spLocks noChangeArrowheads="1"/>
          </p:cNvSpPr>
          <p:nvPr/>
        </p:nvSpPr>
        <p:spPr bwMode="auto">
          <a:xfrm>
            <a:off x="609600" y="6096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4400"/>
              <a:t>College is Incredible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Like Terms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Like terms are terms that contain the same variables with the same exponents. Only the coefficients of like terms are different.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3379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981200"/>
            <a:ext cx="7162800" cy="990600"/>
          </a:xfrm>
          <a:blipFill rotWithShape="1">
            <a:blip r:embed="rId2"/>
            <a:stretch>
              <a:fillRect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52600" y="2743200"/>
          <a:ext cx="4278313" cy="3124200"/>
        </p:xfrm>
        <a:graphic>
          <a:graphicData uri="http://schemas.openxmlformats.org/drawingml/2006/table">
            <a:tbl>
              <a:tblPr/>
              <a:tblGrid>
                <a:gridCol w="2171732"/>
                <a:gridCol w="2106581"/>
              </a:tblGrid>
              <a:tr h="78105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Student </a:t>
                      </a:r>
                      <a:r>
                        <a:rPr lang="en-US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9049" marR="19049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Student 2</a:t>
                      </a:r>
                      <a:endParaRPr lang="en-US" b="0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9049" marR="19049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+ 4 x 2</a:t>
                      </a:r>
                    </a:p>
                  </a:txBody>
                  <a:tcPr marL="19049" marR="19049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+ 4 x 2</a:t>
                      </a:r>
                    </a:p>
                  </a:txBody>
                  <a:tcPr marL="19049" marR="19049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 7 x 2</a:t>
                      </a:r>
                    </a:p>
                  </a:txBody>
                  <a:tcPr marL="19049" marR="19049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 3 + 8</a:t>
                      </a:r>
                    </a:p>
                  </a:txBody>
                  <a:tcPr marL="19049" marR="19049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 14</a:t>
                      </a:r>
                    </a:p>
                  </a:txBody>
                  <a:tcPr marL="19049" marR="19049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= 11</a:t>
                      </a:r>
                    </a:p>
                  </a:txBody>
                  <a:tcPr marL="19049" marR="19049" marT="19050" marB="190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379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3379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852" t="-2038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2038"/>
                </a:stretch>
              </a:blipFill>
              <a:extLst/>
            </p:spPr>
            <p:txBody>
              <a:bodyPr/>
              <a:lstStyle/>
              <a:p>
                <a14:m>
                  <m:oMath xmlns:m="http://schemas.openxmlformats.org/officeDocument/2006/math">
                    <a:fld id="{2921007C-F17E-4608-8A72-B3AD90D825A6}" type="mathplaceholder">
                      <a:rPr lang="en-US" i="1" smtClean="0">
                        <a:noFill/>
                        <a:latin typeface="Cambria Math"/>
                      </a:rPr>
                      <a:t>Type equation here.</a:t>
                    </a:fld>
                  </m:oMath>
                </a14:m>
                <a:r>
                  <a:rPr lang="en-US" dirty="0">
                    <a:noFill/>
                  </a:rPr>
                  <a:t> 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</a:p>
        </p:txBody>
      </p:sp>
      <p:sp>
        <p:nvSpPr>
          <p:cNvPr id="33795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852" t="-2038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852" t="-470"/>
            </a:stretch>
          </a:blipFill>
          <a:extLst/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 your own you will now complete practice problems 1-8</a:t>
            </a:r>
          </a:p>
          <a:p>
            <a:r>
              <a:rPr lang="en-US" smtClean="0"/>
              <a:t>Refer back to the examples if you are unsure how to solve something</a:t>
            </a:r>
          </a:p>
          <a:p>
            <a:r>
              <a:rPr lang="en-US" smtClean="0"/>
              <a:t>Raise your hand if you have a question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dirty="0"/>
              <a:t>When you solve an equation you are trying to get the </a:t>
            </a:r>
            <a:r>
              <a:rPr lang="en-US" b="1" dirty="0"/>
              <a:t>variable</a:t>
            </a:r>
            <a:r>
              <a:rPr lang="en-US" dirty="0"/>
              <a:t> by </a:t>
            </a:r>
            <a:r>
              <a:rPr lang="en-US" b="1" dirty="0"/>
              <a:t>itself</a:t>
            </a:r>
          </a:p>
          <a:p>
            <a:pPr marL="0" indent="0">
              <a:buNone/>
              <a:defRPr/>
            </a:pPr>
            <a:endParaRPr lang="en-US" i="1" dirty="0" smtClean="0"/>
          </a:p>
          <a:p>
            <a:pPr marL="0" indent="0">
              <a:buNone/>
              <a:defRPr/>
            </a:pPr>
            <a:r>
              <a:rPr lang="en-US" i="1" dirty="0" smtClean="0"/>
              <a:t>Whatever </a:t>
            </a:r>
            <a:r>
              <a:rPr lang="en-US" i="1" dirty="0"/>
              <a:t>you do to an equation, do the</a:t>
            </a:r>
            <a:r>
              <a:rPr lang="en-US" b="1" i="1" dirty="0"/>
              <a:t>   </a:t>
            </a:r>
            <a:endParaRPr lang="en-US" b="1" i="1" dirty="0" smtClean="0"/>
          </a:p>
          <a:p>
            <a:pPr marL="0" indent="0">
              <a:buNone/>
              <a:defRPr/>
            </a:pPr>
            <a:r>
              <a:rPr lang="en-US" b="1" i="1" dirty="0" smtClean="0"/>
              <a:t>S </a:t>
            </a:r>
            <a:r>
              <a:rPr lang="en-US" b="1" i="1" dirty="0"/>
              <a:t>A M E   </a:t>
            </a:r>
            <a:r>
              <a:rPr lang="en-US" i="1" dirty="0"/>
              <a:t>thing to </a:t>
            </a:r>
            <a:r>
              <a:rPr lang="en-US" b="1" i="1" dirty="0"/>
              <a:t>  B O T H  </a:t>
            </a:r>
            <a:r>
              <a:rPr lang="en-US" i="1" dirty="0"/>
              <a:t> sides of that equation!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Equations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26 </a:t>
            </a:r>
            <a:r>
              <a:rPr lang="en-US" dirty="0"/>
              <a:t>= 8 + </a:t>
            </a:r>
            <a:r>
              <a:rPr lang="en-US" dirty="0" smtClean="0"/>
              <a:t>v</a:t>
            </a: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m </a:t>
            </a:r>
            <a:r>
              <a:rPr lang="en-US" dirty="0"/>
              <a:t>+ 4 = -12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n13305432_30178814_3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153400" cy="611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Equations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3. 	3 + p = 8</a:t>
            </a: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4. 	</a:t>
            </a:r>
            <a:r>
              <a:rPr lang="en-US" dirty="0" smtClean="0"/>
              <a:t>10</a:t>
            </a:r>
            <a:r>
              <a:rPr lang="en-US" dirty="0" smtClean="0"/>
              <a:t>n = 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Equations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6. 	</a:t>
            </a:r>
            <a:r>
              <a:rPr lang="en-US" dirty="0" smtClean="0"/>
              <a:t>-</a:t>
            </a:r>
            <a:r>
              <a:rPr lang="en-US" dirty="0"/>
              <a:t>5=  a/2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7. 	</a:t>
            </a:r>
            <a:r>
              <a:rPr lang="en-US" dirty="0" smtClean="0"/>
              <a:t>2d – 4=8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Solving Equations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10. 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15. 	</a:t>
            </a:r>
            <a:r>
              <a:rPr lang="en-US" dirty="0" smtClean="0"/>
              <a:t>5(2x-2</a:t>
            </a:r>
            <a:r>
              <a:rPr lang="en-US" dirty="0"/>
              <a:t>)=3(x-1)+7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" t="37388" r="84174" b="25225"/>
          <a:stretch/>
        </p:blipFill>
        <p:spPr bwMode="auto">
          <a:xfrm>
            <a:off x="1219200" y="1676400"/>
            <a:ext cx="2354288" cy="126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18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Math Review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Graph y = -2/3 x + 4</a:t>
            </a: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2" t="11896" r="43045" b="8240"/>
          <a:stretch>
            <a:fillRect/>
          </a:stretch>
        </p:blipFill>
        <p:spPr bwMode="auto">
          <a:xfrm>
            <a:off x="2971800" y="2574925"/>
            <a:ext cx="30099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4 of your packet</a:t>
            </a:r>
          </a:p>
          <a:p>
            <a:pPr lvl="1"/>
            <a:r>
              <a:rPr lang="en-US" smtClean="0"/>
              <a:t>“What </a:t>
            </a:r>
            <a:r>
              <a:rPr lang="en-US" dirty="0" smtClean="0"/>
              <a:t>do </a:t>
            </a:r>
            <a:r>
              <a:rPr lang="en-US" smtClean="0"/>
              <a:t>you know” </a:t>
            </a:r>
            <a:r>
              <a:rPr lang="en-US" dirty="0" smtClean="0"/>
              <a:t>11-20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went to Brigham Young University in Utah, one of the most beautiful campuses in the country.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Incredible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 descr="http://ebizvm4.byu.edu/blog/wp-uploads/2008/12/byu_logo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5" name="Picture 6" descr="http://sequoia.cs.byu.edu/lab/images/BYUCampusHi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9250"/>
            <a:ext cx="9199563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8" descr="http://1.bp.blogspot.com/_1pGpKhSMMx4/TH5lgYkn4iI/AAAAAAAACGw/dQc4aNoPG3E/s1600/byu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25" y="5735638"/>
            <a:ext cx="1808163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www.daviddanielsphotography.com/blog/wp-content/uploads/2009/09/byu-football-game-photograp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59817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img.ibtimes.com/www/data/images/full/2011/07/14/131247-brigham-young-university-basketball-player-jimmer-fredet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133600"/>
            <a:ext cx="3108325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http://tahminci.tk/wp-content/uploads/marriott-center-home-of-the-brigham-young-cougars-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476250"/>
            <a:ext cx="400050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http://bloximages.chicago2.vip.townnews.com/heraldextra.com/content/tncms/assets/editorial/6/31/806/63180603-b930-5532-ab2f-021b4c8c24d1-revisions/4caec1a386438.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311525"/>
            <a:ext cx="5051425" cy="336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http://s7.urbantitan.com:8080/wp-content/uploads/2010/10/balloon-kaboommagazine-c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491807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is Incredible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 got internships and learned about business, and made money in the summer working.</a:t>
            </a:r>
          </a:p>
        </p:txBody>
      </p:sp>
      <p:pic>
        <p:nvPicPr>
          <p:cNvPr id="11268" name="Picture 5" descr="http://a6.sphotos.ak.fbcdn.net/hphotos-ak-snc3/23771_1420337909748_1271672226_1192805_3730053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22700"/>
            <a:ext cx="33020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http://a8.sphotos.ak.fbcdn.net/hphotos-ak-snc1/5248_1209178630898_1271672226_606744_608697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314700"/>
            <a:ext cx="24860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1434</TotalTime>
  <Words>954</Words>
  <Application>Microsoft Office PowerPoint</Application>
  <PresentationFormat>On-screen Show (4:3)</PresentationFormat>
  <Paragraphs>203</Paragraphs>
  <Slides>44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Pixel</vt:lpstr>
      <vt:lpstr>College, Careers, Success!</vt:lpstr>
      <vt:lpstr>College is Incredible</vt:lpstr>
      <vt:lpstr>PowerPoint Presentation</vt:lpstr>
      <vt:lpstr>PowerPoint Presentation</vt:lpstr>
      <vt:lpstr>College is Incredible</vt:lpstr>
      <vt:lpstr>PowerPoint Presentation</vt:lpstr>
      <vt:lpstr>PowerPoint Presentation</vt:lpstr>
      <vt:lpstr>PowerPoint Presentation</vt:lpstr>
      <vt:lpstr>College is Incredible</vt:lpstr>
      <vt:lpstr>PowerPoint Presentation</vt:lpstr>
      <vt:lpstr>PowerPoint Presentation</vt:lpstr>
      <vt:lpstr>College is Better than  High School</vt:lpstr>
      <vt:lpstr>College is Better than High School</vt:lpstr>
      <vt:lpstr>College is Better than High School</vt:lpstr>
      <vt:lpstr>College is Better than High School</vt:lpstr>
      <vt:lpstr>College is Better than High School</vt:lpstr>
      <vt:lpstr>College is Better than High School</vt:lpstr>
      <vt:lpstr>College is Better than High School</vt:lpstr>
      <vt:lpstr>The more you learn, the more you earn!</vt:lpstr>
      <vt:lpstr>PowerPoint Presentation</vt:lpstr>
      <vt:lpstr>PowerPoint Presentation</vt:lpstr>
      <vt:lpstr>How Do I Get to College?</vt:lpstr>
      <vt:lpstr>How Do I Get to College?</vt:lpstr>
      <vt:lpstr>How Do I Get to College?</vt:lpstr>
      <vt:lpstr>How Do I Get to College?</vt:lpstr>
      <vt:lpstr>How Do I Get to College?</vt:lpstr>
      <vt:lpstr>How Do I Get to College?</vt:lpstr>
      <vt:lpstr>How Do I Get to College?</vt:lpstr>
      <vt:lpstr>Order of Operations</vt:lpstr>
      <vt:lpstr>Like Terms</vt:lpstr>
      <vt:lpstr>Examples</vt:lpstr>
      <vt:lpstr>PowerPoint Presentation</vt:lpstr>
      <vt:lpstr>Examples</vt:lpstr>
      <vt:lpstr>PowerPoint Presentation</vt:lpstr>
      <vt:lpstr>Examples</vt:lpstr>
      <vt:lpstr>PowerPoint Presentation</vt:lpstr>
      <vt:lpstr>Practice</vt:lpstr>
      <vt:lpstr>Solving Equations</vt:lpstr>
      <vt:lpstr>Solving Equations</vt:lpstr>
      <vt:lpstr>Solving Equations</vt:lpstr>
      <vt:lpstr>Solving Equations</vt:lpstr>
      <vt:lpstr>Solving Equations</vt:lpstr>
      <vt:lpstr>Math Review</vt:lpstr>
      <vt:lpstr>Homework</vt:lpstr>
    </vt:vector>
  </TitlesOfParts>
  <Company>Teach For America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Laputka</dc:creator>
  <cp:lastModifiedBy>Trenton Murphey</cp:lastModifiedBy>
  <cp:revision>63</cp:revision>
  <dcterms:created xsi:type="dcterms:W3CDTF">2008-08-31T00:05:17Z</dcterms:created>
  <dcterms:modified xsi:type="dcterms:W3CDTF">2012-08-16T20:12:50Z</dcterms:modified>
</cp:coreProperties>
</file>