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7"/>
  </p:notesMasterIdLst>
  <p:sldIdLst>
    <p:sldId id="256" r:id="rId2"/>
    <p:sldId id="282" r:id="rId3"/>
    <p:sldId id="271" r:id="rId4"/>
    <p:sldId id="269" r:id="rId5"/>
    <p:sldId id="272" r:id="rId6"/>
    <p:sldId id="258" r:id="rId7"/>
    <p:sldId id="273" r:id="rId8"/>
    <p:sldId id="274" r:id="rId9"/>
    <p:sldId id="275" r:id="rId10"/>
    <p:sldId id="262" r:id="rId11"/>
    <p:sldId id="276" r:id="rId12"/>
    <p:sldId id="267" r:id="rId13"/>
    <p:sldId id="259" r:id="rId14"/>
    <p:sldId id="277" r:id="rId15"/>
    <p:sldId id="268" r:id="rId16"/>
    <p:sldId id="278" r:id="rId17"/>
    <p:sldId id="266" r:id="rId18"/>
    <p:sldId id="264" r:id="rId19"/>
    <p:sldId id="279" r:id="rId20"/>
    <p:sldId id="281" r:id="rId21"/>
    <p:sldId id="280" r:id="rId22"/>
    <p:sldId id="265" r:id="rId23"/>
    <p:sldId id="263" r:id="rId24"/>
    <p:sldId id="260" r:id="rId25"/>
    <p:sldId id="270" r:id="rId2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546" y="-9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76FB047-E12D-42C0-AF1A-13DFB95A87D3}" type="datetimeFigureOut">
              <a:rPr lang="en-US" smtClean="0"/>
              <a:t>8/15/2013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9484A4E-8D14-4674-8324-005E62D7608B}" type="slidenum">
              <a:rPr lang="en-US" smtClean="0"/>
              <a:t>‹#›</a:t>
            </a:fld>
            <a:endParaRPr lang="en-US"/>
          </a:p>
        </p:txBody>
      </p:sp>
    </p:spTree>
    <p:extLst>
      <p:ext uri="{BB962C8B-B14F-4D97-AF65-F5344CB8AC3E}">
        <p14:creationId xmlns:p14="http://schemas.microsoft.com/office/powerpoint/2010/main" val="215834163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9484A4E-8D14-4674-8324-005E62D7608B}" type="slidenum">
              <a:rPr lang="en-US" smtClean="0"/>
              <a:t>5</a:t>
            </a:fld>
            <a:endParaRPr lang="en-US"/>
          </a:p>
        </p:txBody>
      </p:sp>
    </p:spTree>
    <p:extLst>
      <p:ext uri="{BB962C8B-B14F-4D97-AF65-F5344CB8AC3E}">
        <p14:creationId xmlns:p14="http://schemas.microsoft.com/office/powerpoint/2010/main" val="339987547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371600"/>
            <a:ext cx="7848600" cy="1927225"/>
          </a:xfrm>
        </p:spPr>
        <p:txBody>
          <a:bodyPr anchor="b">
            <a:noAutofit/>
          </a:bodyPr>
          <a:lstStyle>
            <a:lvl1pPr>
              <a:defRPr sz="5400" cap="all" baseline="0"/>
            </a:lvl1pPr>
          </a:lstStyle>
          <a:p>
            <a:r>
              <a:rPr lang="en-US" smtClean="0"/>
              <a:t>Click to edit Master title style</a:t>
            </a:r>
            <a:endParaRPr lang="en-US" dirty="0"/>
          </a:p>
        </p:txBody>
      </p:sp>
      <p:sp>
        <p:nvSpPr>
          <p:cNvPr id="3" name="Subtitle 2"/>
          <p:cNvSpPr>
            <a:spLocks noGrp="1"/>
          </p:cNvSpPr>
          <p:nvPr>
            <p:ph type="subTitle" idx="1"/>
          </p:nvPr>
        </p:nvSpPr>
        <p:spPr>
          <a:xfrm>
            <a:off x="685800" y="3505200"/>
            <a:ext cx="6400800" cy="1752600"/>
          </a:xfrm>
        </p:spPr>
        <p:txBody>
          <a:bodyPr/>
          <a:lstStyle>
            <a:lvl1pPr marL="0" indent="0" algn="l">
              <a:buNone/>
              <a:defRPr>
                <a:solidFill>
                  <a:schemeClr val="tx1">
                    <a:lumMod val="75000"/>
                    <a:lumOff val="2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7167CB6E-E648-464A-931D-BA1C40BB3EBE}" type="datetimeFigureOut">
              <a:rPr lang="en-US" smtClean="0"/>
              <a:t>8/15/2013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A0B58CF-42F4-476F-9BE4-C9C7697D5ADA}" type="slidenum">
              <a:rPr lang="en-US" smtClean="0"/>
              <a:t>‹#›</a:t>
            </a:fld>
            <a:endParaRPr lang="en-US"/>
          </a:p>
        </p:txBody>
      </p:sp>
      <p:cxnSp>
        <p:nvCxnSpPr>
          <p:cNvPr id="8" name="Straight Connector 7"/>
          <p:cNvCxnSpPr/>
          <p:nvPr/>
        </p:nvCxnSpPr>
        <p:spPr>
          <a:xfrm>
            <a:off x="685800" y="3398520"/>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167CB6E-E648-464A-931D-BA1C40BB3EBE}" type="datetimeFigureOut">
              <a:rPr lang="en-US" smtClean="0"/>
              <a:t>8/15/2013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A0B58CF-42F4-476F-9BE4-C9C7697D5ADA}"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609600"/>
            <a:ext cx="2057400" cy="5867400"/>
          </a:xfrm>
        </p:spPr>
        <p:txBody>
          <a:bodyPr vert="eaVert" anchor="b"/>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609600"/>
            <a:ext cx="6019800" cy="5867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7167CB6E-E648-464A-931D-BA1C40BB3EBE}" type="datetimeFigureOut">
              <a:rPr lang="en-US" smtClean="0"/>
              <a:t>8/15/2013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A0B58CF-42F4-476F-9BE4-C9C7697D5ADA}"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167CB6E-E648-464A-931D-BA1C40BB3EBE}" type="datetimeFigureOut">
              <a:rPr lang="en-US" smtClean="0"/>
              <a:t>8/15/2013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A0B58CF-42F4-476F-9BE4-C9C7697D5ADA}"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13" y="2362200"/>
            <a:ext cx="7772400" cy="2200275"/>
          </a:xfrm>
        </p:spPr>
        <p:txBody>
          <a:bodyPr anchor="b">
            <a:normAutofit/>
          </a:bodyPr>
          <a:lstStyle>
            <a:lvl1pPr algn="l">
              <a:defRPr sz="48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722313" y="4626864"/>
            <a:ext cx="7772400" cy="1500187"/>
          </a:xfrm>
        </p:spPr>
        <p:txBody>
          <a:bodyPr anchor="t">
            <a:normAutofit/>
          </a:bodyPr>
          <a:lstStyle>
            <a:lvl1pPr marL="0" indent="0">
              <a:buNone/>
              <a:defRPr sz="24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167CB6E-E648-464A-931D-BA1C40BB3EBE}" type="datetimeFigureOut">
              <a:rPr lang="en-US" smtClean="0"/>
              <a:t>8/15/2013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A0B58CF-42F4-476F-9BE4-C9C7697D5ADA}" type="slidenum">
              <a:rPr lang="en-US" smtClean="0"/>
              <a:t>‹#›</a:t>
            </a:fld>
            <a:endParaRPr lang="en-US"/>
          </a:p>
        </p:txBody>
      </p:sp>
      <p:cxnSp>
        <p:nvCxnSpPr>
          <p:cNvPr id="7" name="Straight Connector 6"/>
          <p:cNvCxnSpPr/>
          <p:nvPr/>
        </p:nvCxnSpPr>
        <p:spPr>
          <a:xfrm>
            <a:off x="731520" y="4599432"/>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7167CB6E-E648-464A-931D-BA1C40BB3EBE}" type="datetimeFigureOut">
              <a:rPr lang="en-US" smtClean="0"/>
              <a:t>8/15/2013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A0B58CF-42F4-476F-9BE4-C9C7697D5ADA}"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45720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sz="20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75488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lang="en-US" sz="2000" b="0" kern="1200" dirty="0" smtClean="0">
                <a:solidFill>
                  <a:schemeClr val="tx2"/>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75488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7167CB6E-E648-464A-931D-BA1C40BB3EBE}" type="datetimeFigureOut">
              <a:rPr lang="en-US" smtClean="0"/>
              <a:t>8/15/2013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A0B58CF-42F4-476F-9BE4-C9C7697D5ADA}" type="slidenum">
              <a:rPr lang="en-US" smtClean="0"/>
              <a:t>‹#›</a:t>
            </a:fld>
            <a:endParaRPr lang="en-US"/>
          </a:p>
        </p:txBody>
      </p:sp>
      <p:cxnSp>
        <p:nvCxnSpPr>
          <p:cNvPr id="11" name="Straight Connector 10"/>
          <p:cNvCxnSpPr/>
          <p:nvPr/>
        </p:nvCxnSpPr>
        <p:spPr>
          <a:xfrm rot="5400000">
            <a:off x="2217817" y="4045823"/>
            <a:ext cx="4709160" cy="794"/>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7167CB6E-E648-464A-931D-BA1C40BB3EBE}" type="datetimeFigureOut">
              <a:rPr lang="en-US" smtClean="0"/>
              <a:t>8/15/2013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A0B58CF-42F4-476F-9BE4-C9C7697D5ADA}"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167CB6E-E648-464A-931D-BA1C40BB3EBE}" type="datetimeFigureOut">
              <a:rPr lang="en-US" smtClean="0"/>
              <a:t>8/15/2013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A0B58CF-42F4-476F-9BE4-C9C7697D5ADA}"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792080"/>
            <a:ext cx="2139696" cy="1261872"/>
          </a:xfrm>
        </p:spPr>
        <p:txBody>
          <a:bodyPr anchor="b">
            <a:noAutofit/>
          </a:bodyPr>
          <a:lstStyle>
            <a:lvl1pPr algn="l">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2971800" y="792080"/>
            <a:ext cx="5715000" cy="55778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57201" y="2130552"/>
            <a:ext cx="2139696" cy="424361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167CB6E-E648-464A-931D-BA1C40BB3EBE}" type="datetimeFigureOut">
              <a:rPr lang="en-US" smtClean="0"/>
              <a:t>8/15/2013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A0B58CF-42F4-476F-9BE4-C9C7697D5ADA}" type="slidenum">
              <a:rPr lang="en-US" smtClean="0"/>
              <a:t>‹#›</a:t>
            </a:fld>
            <a:endParaRPr lang="en-US"/>
          </a:p>
        </p:txBody>
      </p:sp>
      <p:cxnSp>
        <p:nvCxnSpPr>
          <p:cNvPr id="9" name="Straight Connector 8"/>
          <p:cNvCxnSpPr/>
          <p:nvPr/>
        </p:nvCxnSpPr>
        <p:spPr>
          <a:xfrm rot="5400000">
            <a:off x="-13116" y="3580206"/>
            <a:ext cx="557784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792480"/>
            <a:ext cx="2142680" cy="1264920"/>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p:cNvSpPr>
          <p:nvPr>
            <p:ph type="pic" idx="1"/>
          </p:nvPr>
        </p:nvSpPr>
        <p:spPr>
          <a:xfrm>
            <a:off x="2858610" y="838201"/>
            <a:ext cx="5904390" cy="5500456"/>
          </a:xfrm>
          <a:solidFill>
            <a:schemeClr val="bg2"/>
          </a:solidFill>
          <a:ln w="76200">
            <a:solidFill>
              <a:srgbClr val="FFFFFF"/>
            </a:solidFill>
            <a:miter lim="800000"/>
          </a:ln>
          <a:effectLst>
            <a:outerShdw blurRad="50800" dist="12700" dir="5400000" algn="t" rotWithShape="0">
              <a:prstClr val="black">
                <a:alpha val="59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457200" y="2133600"/>
            <a:ext cx="2139696" cy="424281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167CB6E-E648-464A-931D-BA1C40BB3EBE}" type="datetimeFigureOut">
              <a:rPr lang="en-US" smtClean="0"/>
              <a:t>8/15/2013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A0B58CF-42F4-476F-9BE4-C9C7697D5ADA}"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p:nvPr/>
        </p:nvSpPr>
        <p:spPr>
          <a:xfrm>
            <a:off x="0" y="220786"/>
            <a:ext cx="9144000" cy="2286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457200" y="533400"/>
            <a:ext cx="8229600" cy="99060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8229600" cy="4876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Rectangle 6"/>
          <p:cNvSpPr/>
          <p:nvPr/>
        </p:nvSpPr>
        <p:spPr>
          <a:xfrm>
            <a:off x="0" y="0"/>
            <a:ext cx="9144000" cy="3657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2"/>
          </p:nvPr>
        </p:nvSpPr>
        <p:spPr>
          <a:xfrm>
            <a:off x="457200" y="18288"/>
            <a:ext cx="2895600" cy="329184"/>
          </a:xfrm>
          <a:prstGeom prst="rect">
            <a:avLst/>
          </a:prstGeom>
        </p:spPr>
        <p:txBody>
          <a:bodyPr vert="horz" lIns="91440" tIns="45720" rIns="91440" bIns="45720" rtlCol="0" anchor="ctr"/>
          <a:lstStyle>
            <a:lvl1pPr algn="l">
              <a:defRPr sz="1200">
                <a:solidFill>
                  <a:srgbClr val="FFFFFF"/>
                </a:solidFill>
              </a:defRPr>
            </a:lvl1pPr>
          </a:lstStyle>
          <a:p>
            <a:fld id="{7167CB6E-E648-464A-931D-BA1C40BB3EBE}" type="datetimeFigureOut">
              <a:rPr lang="en-US" smtClean="0"/>
              <a:t>8/15/2013</a:t>
            </a:fld>
            <a:endParaRPr lang="en-US"/>
          </a:p>
        </p:txBody>
      </p:sp>
      <p:sp>
        <p:nvSpPr>
          <p:cNvPr id="5" name="Footer Placeholder 4"/>
          <p:cNvSpPr>
            <a:spLocks noGrp="1"/>
          </p:cNvSpPr>
          <p:nvPr>
            <p:ph type="ftr" sz="quarter" idx="3"/>
          </p:nvPr>
        </p:nvSpPr>
        <p:spPr>
          <a:xfrm>
            <a:off x="3429000" y="18288"/>
            <a:ext cx="4114800" cy="329184"/>
          </a:xfrm>
          <a:prstGeom prst="rect">
            <a:avLst/>
          </a:prstGeom>
        </p:spPr>
        <p:txBody>
          <a:bodyPr vert="horz" lIns="91440" tIns="45720" rIns="91440" bIns="45720" rtlCol="0" anchor="ctr"/>
          <a:lstStyle>
            <a:lvl1pPr algn="ctr">
              <a:defRPr sz="1200">
                <a:solidFill>
                  <a:srgbClr val="FFFFFF"/>
                </a:solidFill>
              </a:defRPr>
            </a:lvl1pPr>
          </a:lstStyle>
          <a:p>
            <a:endParaRPr lang="en-US"/>
          </a:p>
        </p:txBody>
      </p:sp>
      <p:sp>
        <p:nvSpPr>
          <p:cNvPr id="6" name="Slide Number Placeholder 5"/>
          <p:cNvSpPr>
            <a:spLocks noGrp="1"/>
          </p:cNvSpPr>
          <p:nvPr>
            <p:ph type="sldNum" sz="quarter" idx="4"/>
          </p:nvPr>
        </p:nvSpPr>
        <p:spPr>
          <a:xfrm>
            <a:off x="7620000" y="18288"/>
            <a:ext cx="1066800" cy="329184"/>
          </a:xfrm>
          <a:prstGeom prst="rect">
            <a:avLst/>
          </a:prstGeom>
        </p:spPr>
        <p:txBody>
          <a:bodyPr vert="horz" lIns="91440" tIns="45720" rIns="91440" bIns="45720" rtlCol="0" anchor="ctr"/>
          <a:lstStyle>
            <a:lvl1pPr algn="l">
              <a:defRPr sz="1400" b="1">
                <a:solidFill>
                  <a:srgbClr val="FFFFFF"/>
                </a:solidFill>
              </a:defRPr>
            </a:lvl1pPr>
          </a:lstStyle>
          <a:p>
            <a:fld id="{DA0B58CF-42F4-476F-9BE4-C9C7697D5ADA}"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spcBef>
          <a:spcPct val="0"/>
        </a:spcBef>
        <a:buNone/>
        <a:defRPr sz="4000" kern="1200" spc="-100" baseline="0">
          <a:solidFill>
            <a:schemeClr val="tx2"/>
          </a:solidFill>
          <a:latin typeface="+mj-lt"/>
          <a:ea typeface="+mj-ea"/>
          <a:cs typeface="+mj-cs"/>
        </a:defRPr>
      </a:lvl1pPr>
    </p:titleStyle>
    <p:bodyStyle>
      <a:lvl1pPr marL="182880" indent="-182880" algn="l" defTabSz="914400" rtl="0" eaLnBrk="1" latinLnBrk="0" hangingPunct="1">
        <a:spcBef>
          <a:spcPct val="20000"/>
        </a:spcBef>
        <a:buClr>
          <a:schemeClr val="accent1"/>
        </a:buClr>
        <a:buSzPct val="85000"/>
        <a:buFont typeface="Arial" pitchFamily="34" charset="0"/>
        <a:buChar char="•"/>
        <a:defRPr sz="2400" kern="1200">
          <a:solidFill>
            <a:schemeClr val="tx1"/>
          </a:solidFill>
          <a:latin typeface="+mn-lt"/>
          <a:ea typeface="+mn-ea"/>
          <a:cs typeface="+mn-cs"/>
        </a:defRPr>
      </a:lvl1pPr>
      <a:lvl2pPr marL="457200" indent="-182880" algn="l" defTabSz="914400" rtl="0" eaLnBrk="1" latinLnBrk="0" hangingPunct="1">
        <a:spcBef>
          <a:spcPct val="20000"/>
        </a:spcBef>
        <a:buClr>
          <a:schemeClr val="accent1"/>
        </a:buClr>
        <a:buSzPct val="85000"/>
        <a:buFont typeface="Arial" pitchFamily="34" charset="0"/>
        <a:buChar char="•"/>
        <a:defRPr sz="2000" kern="1200">
          <a:solidFill>
            <a:schemeClr val="tx1"/>
          </a:solidFill>
          <a:latin typeface="+mn-lt"/>
          <a:ea typeface="+mn-ea"/>
          <a:cs typeface="+mn-cs"/>
        </a:defRPr>
      </a:lvl2pPr>
      <a:lvl3pPr marL="731520" indent="-182880" algn="l" defTabSz="914400" rtl="0" eaLnBrk="1" latinLnBrk="0" hangingPunct="1">
        <a:spcBef>
          <a:spcPct val="20000"/>
        </a:spcBef>
        <a:buClr>
          <a:schemeClr val="accent1"/>
        </a:buClr>
        <a:buSzPct val="90000"/>
        <a:buFont typeface="Arial" pitchFamily="34" charset="0"/>
        <a:buChar char="•"/>
        <a:defRPr sz="1800" kern="1200">
          <a:solidFill>
            <a:schemeClr val="tx1"/>
          </a:solidFill>
          <a:latin typeface="+mn-lt"/>
          <a:ea typeface="+mn-ea"/>
          <a:cs typeface="+mn-cs"/>
        </a:defRPr>
      </a:lvl3pPr>
      <a:lvl4pPr marL="1005840" indent="-182880" algn="l" defTabSz="914400" rtl="0" eaLnBrk="1" latinLnBrk="0" hangingPunct="1">
        <a:spcBef>
          <a:spcPct val="20000"/>
        </a:spcBef>
        <a:buClr>
          <a:schemeClr val="accent1"/>
        </a:buClr>
        <a:buFont typeface="Arial" pitchFamily="34" charset="0"/>
        <a:buChar char="•"/>
        <a:defRPr sz="1600" kern="1200">
          <a:solidFill>
            <a:schemeClr val="tx1"/>
          </a:solidFill>
          <a:latin typeface="+mn-lt"/>
          <a:ea typeface="+mn-ea"/>
          <a:cs typeface="+mn-cs"/>
        </a:defRPr>
      </a:lvl4pPr>
      <a:lvl5pPr marL="1188720" indent="-137160" algn="l" defTabSz="914400" rtl="0" eaLnBrk="1" latinLnBrk="0" hangingPunct="1">
        <a:spcBef>
          <a:spcPct val="20000"/>
        </a:spcBef>
        <a:buClr>
          <a:schemeClr val="accent1"/>
        </a:buClr>
        <a:buSzPct val="100000"/>
        <a:buFont typeface="Arial" pitchFamily="34" charset="0"/>
        <a:buChar char="•"/>
        <a:defRPr sz="1400" kern="1200" baseline="0">
          <a:solidFill>
            <a:schemeClr val="tx1"/>
          </a:solidFill>
          <a:latin typeface="+mn-lt"/>
          <a:ea typeface="+mn-ea"/>
          <a:cs typeface="+mn-cs"/>
        </a:defRPr>
      </a:lvl5pPr>
      <a:lvl6pPr marL="137160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4.gif"/><Relationship Id="rId2" Type="http://schemas.openxmlformats.org/officeDocument/2006/relationships/image" Target="../media/image3.gi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6.gif"/><Relationship Id="rId2" Type="http://schemas.openxmlformats.org/officeDocument/2006/relationships/image" Target="../media/image5.gif"/><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8.gif"/><Relationship Id="rId2" Type="http://schemas.openxmlformats.org/officeDocument/2006/relationships/image" Target="../media/image7.gif"/><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emf"/><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12.gif"/><Relationship Id="rId2" Type="http://schemas.openxmlformats.org/officeDocument/2006/relationships/image" Target="../media/image11.gif"/><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14.gif"/><Relationship Id="rId2" Type="http://schemas.openxmlformats.org/officeDocument/2006/relationships/image" Target="../media/image13.gif"/><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hyperlink" Target="http://www.math-play.com/Fractions-Jeopardy/fractions-jeopardy.html" TargetMode="Externa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hyperlink" Target="http://www.brainpop.com/math/numbersandoperations/multiplyinganddividingfractions/quiz/"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Fractions</a:t>
            </a:r>
            <a:endParaRPr lang="en-US" dirty="0"/>
          </a:p>
        </p:txBody>
      </p:sp>
      <p:sp>
        <p:nvSpPr>
          <p:cNvPr id="3" name="Subtitle 2"/>
          <p:cNvSpPr>
            <a:spLocks noGrp="1"/>
          </p:cNvSpPr>
          <p:nvPr>
            <p:ph type="subTitle" idx="1"/>
          </p:nvPr>
        </p:nvSpPr>
        <p:spPr/>
        <p:txBody>
          <a:bodyPr/>
          <a:lstStyle/>
          <a:p>
            <a:endParaRPr lang="en-US"/>
          </a:p>
        </p:txBody>
      </p:sp>
    </p:spTree>
    <p:extLst>
      <p:ext uri="{BB962C8B-B14F-4D97-AF65-F5344CB8AC3E}">
        <p14:creationId xmlns:p14="http://schemas.microsoft.com/office/powerpoint/2010/main" val="205597699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2050" name="Picture 2" descr="(4/9) * (49/6) * (27/28)"/>
          <p:cNvPicPr>
            <a:picLocks noGrp="1" noChangeAspect="1" noChangeArrowheads="1"/>
          </p:cNvPicPr>
          <p:nvPr>
            <p:ph idx="1"/>
          </p:nvPr>
        </p:nvPicPr>
        <p:blipFill>
          <a:blip r:embed="rId2">
            <a:extLst>
              <a:ext uri="{28A0092B-C50C-407E-A947-70E740481C1C}">
                <a14:useLocalDpi xmlns:a14="http://schemas.microsoft.com/office/drawing/2010/main" val="0"/>
              </a:ext>
            </a:extLst>
          </a:blip>
          <a:stretch>
            <a:fillRect/>
          </a:stretch>
        </p:blipFill>
        <p:spPr bwMode="auto">
          <a:xfrm>
            <a:off x="2743200" y="2438400"/>
            <a:ext cx="2438401" cy="1295400"/>
          </a:xfrm>
          <a:prstGeom prst="rect">
            <a:avLst/>
          </a:prstGeom>
          <a:noFill/>
          <a:extLst>
            <a:ext uri="{909E8E84-426E-40DD-AFC4-6F175D3DCCD1}">
              <a14:hiddenFill xmlns:a14="http://schemas.microsoft.com/office/drawing/2010/main">
                <a:solidFill>
                  <a:srgbClr val="FFFFFF"/>
                </a:solidFill>
              </a14:hiddenFill>
            </a:ext>
          </a:extLst>
        </p:spPr>
      </p:pic>
      <p:pic>
        <p:nvPicPr>
          <p:cNvPr id="2052" name="Picture 4" descr="( 4/9 )( 49/6 )( 27/8 ) = 7/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133600" y="4191000"/>
            <a:ext cx="3374858" cy="12954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9831600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0" indent="0">
              <a:buNone/>
            </a:pPr>
            <a:r>
              <a:rPr lang="en-US" dirty="0" smtClean="0"/>
              <a:t>12. Before </a:t>
            </a:r>
            <a:r>
              <a:rPr lang="en-US" dirty="0"/>
              <a:t>Mrs. Smith ordered another pizza, there was 2/3 of a pizza left. Tommy came in and ate 1/2 of what was left of the pizza. The class was mad that Tommy ate half of it. Tommy said, "I only ate 2 pieces!" If there are 12 pieces in a whole pizza, how many pieces did Tommy eat? Was he lying or telling the truth?</a:t>
            </a:r>
          </a:p>
        </p:txBody>
      </p:sp>
    </p:spTree>
    <p:extLst>
      <p:ext uri="{BB962C8B-B14F-4D97-AF65-F5344CB8AC3E}">
        <p14:creationId xmlns:p14="http://schemas.microsoft.com/office/powerpoint/2010/main" val="74426482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lvl="0"/>
            <a:r>
              <a:rPr lang="en-US" dirty="0"/>
              <a:t>Why is the answer always a smaller fraction when we multiply proper fractions together? Can you think of any instances when we multiply two fractions and get an answer that is larger than both of the fractions?</a:t>
            </a:r>
          </a:p>
          <a:p>
            <a:endParaRPr lang="en-US" dirty="0"/>
          </a:p>
        </p:txBody>
      </p:sp>
    </p:spTree>
    <p:extLst>
      <p:ext uri="{BB962C8B-B14F-4D97-AF65-F5344CB8AC3E}">
        <p14:creationId xmlns:p14="http://schemas.microsoft.com/office/powerpoint/2010/main" val="238898930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Dividing Fractions</a:t>
            </a:r>
            <a:endParaRPr lang="en-US" dirty="0"/>
          </a:p>
        </p:txBody>
      </p:sp>
      <p:pic>
        <p:nvPicPr>
          <p:cNvPr id="2052" name="Picture 4" descr="http://cs.gmu.edu/cne/modules/dau/algebra/fractions/div2.gif"/>
          <p:cNvPicPr>
            <a:picLocks noGrp="1" noChangeAspect="1" noChangeArrowheads="1"/>
          </p:cNvPicPr>
          <p:nvPr>
            <p:ph idx="1"/>
          </p:nvPr>
        </p:nvPicPr>
        <p:blipFill>
          <a:blip r:embed="rId2">
            <a:extLst>
              <a:ext uri="{28A0092B-C50C-407E-A947-70E740481C1C}">
                <a14:useLocalDpi xmlns:a14="http://schemas.microsoft.com/office/drawing/2010/main" val="0"/>
              </a:ext>
            </a:extLst>
          </a:blip>
          <a:stretch>
            <a:fillRect/>
          </a:stretch>
        </p:blipFill>
        <p:spPr bwMode="auto">
          <a:xfrm>
            <a:off x="1828800" y="4267200"/>
            <a:ext cx="4000500" cy="1600200"/>
          </a:xfrm>
          <a:prstGeom prst="rect">
            <a:avLst/>
          </a:prstGeom>
          <a:noFill/>
          <a:extLst>
            <a:ext uri="{909E8E84-426E-40DD-AFC4-6F175D3DCCD1}">
              <a14:hiddenFill xmlns:a14="http://schemas.microsoft.com/office/drawing/2010/main">
                <a:solidFill>
                  <a:srgbClr val="FFFFFF"/>
                </a:solidFill>
              </a14:hiddenFill>
            </a:ext>
          </a:extLst>
        </p:spPr>
      </p:pic>
      <p:pic>
        <p:nvPicPr>
          <p:cNvPr id="2050" name="Picture 2" descr="http://cs.gmu.edu/cne/modules/dau/algebra/fractions/div1.gif"/>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981200" y="2209800"/>
            <a:ext cx="4064000" cy="12192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7754976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Dividing Fractions</a:t>
            </a:r>
            <a:endParaRPr lang="en-US" dirty="0"/>
          </a:p>
        </p:txBody>
      </p:sp>
      <mc:AlternateContent xmlns:mc="http://schemas.openxmlformats.org/markup-compatibility/2006" xmlns:a14="http://schemas.microsoft.com/office/drawing/2010/main">
        <mc:Choice Requires="a14">
          <p:sp>
            <p:nvSpPr>
              <p:cNvPr id="3" name="Content Placeholder 2"/>
              <p:cNvSpPr>
                <a:spLocks noGrp="1"/>
              </p:cNvSpPr>
              <p:nvPr>
                <p:ph idx="1"/>
              </p:nvPr>
            </p:nvSpPr>
            <p:spPr/>
            <p:txBody>
              <a:bodyPr>
                <a:normAutofit/>
              </a:bodyPr>
              <a:lstStyle/>
              <a:p>
                <a:pPr marL="0" indent="0">
                  <a:buNone/>
                </a:pPr>
                <a:r>
                  <a:rPr lang="en-US" sz="2800" dirty="0" smtClean="0"/>
                  <a:t>1. </a:t>
                </a:r>
                <a14:m>
                  <m:oMath xmlns:m="http://schemas.openxmlformats.org/officeDocument/2006/math">
                    <m:f>
                      <m:fPr>
                        <m:ctrlPr>
                          <a:rPr lang="en-US" sz="2800" i="1">
                            <a:latin typeface="Cambria Math"/>
                          </a:rPr>
                        </m:ctrlPr>
                      </m:fPr>
                      <m:num>
                        <m:r>
                          <a:rPr lang="en-US" sz="2800" i="1">
                            <a:latin typeface="Cambria Math"/>
                          </a:rPr>
                          <m:t>2</m:t>
                        </m:r>
                      </m:num>
                      <m:den>
                        <m:r>
                          <a:rPr lang="en-US" sz="2800" i="1">
                            <a:latin typeface="Cambria Math"/>
                          </a:rPr>
                          <m:t>3</m:t>
                        </m:r>
                      </m:den>
                    </m:f>
                    <m:r>
                      <a:rPr lang="en-US" sz="2800" i="1">
                        <a:latin typeface="Cambria Math"/>
                      </a:rPr>
                      <m:t>÷</m:t>
                    </m:r>
                    <m:f>
                      <m:fPr>
                        <m:ctrlPr>
                          <a:rPr lang="en-US" sz="2800" i="1">
                            <a:latin typeface="Cambria Math"/>
                          </a:rPr>
                        </m:ctrlPr>
                      </m:fPr>
                      <m:num>
                        <m:r>
                          <a:rPr lang="en-US" sz="2800" i="1">
                            <a:latin typeface="Cambria Math"/>
                          </a:rPr>
                          <m:t>1</m:t>
                        </m:r>
                      </m:num>
                      <m:den>
                        <m:r>
                          <a:rPr lang="en-US" sz="2800" i="1">
                            <a:latin typeface="Cambria Math"/>
                          </a:rPr>
                          <m:t>6</m:t>
                        </m:r>
                      </m:den>
                    </m:f>
                  </m:oMath>
                </a14:m>
                <a:r>
                  <a:rPr lang="en-US" sz="2800" dirty="0" smtClean="0"/>
                  <a:t>			2. </a:t>
                </a:r>
                <a14:m>
                  <m:oMath xmlns:m="http://schemas.openxmlformats.org/officeDocument/2006/math">
                    <m:f>
                      <m:fPr>
                        <m:ctrlPr>
                          <a:rPr lang="en-US" sz="2800" i="1">
                            <a:latin typeface="Cambria Math"/>
                          </a:rPr>
                        </m:ctrlPr>
                      </m:fPr>
                      <m:num>
                        <m:r>
                          <a:rPr lang="en-US" sz="2800" i="1">
                            <a:latin typeface="Cambria Math"/>
                          </a:rPr>
                          <m:t>6</m:t>
                        </m:r>
                      </m:num>
                      <m:den>
                        <m:r>
                          <a:rPr lang="en-US" sz="2800" i="1">
                            <a:latin typeface="Cambria Math"/>
                          </a:rPr>
                          <m:t>7</m:t>
                        </m:r>
                      </m:den>
                    </m:f>
                    <m:r>
                      <a:rPr lang="en-US" sz="2800" i="1">
                        <a:latin typeface="Cambria Math"/>
                      </a:rPr>
                      <m:t>÷</m:t>
                    </m:r>
                    <m:f>
                      <m:fPr>
                        <m:ctrlPr>
                          <a:rPr lang="en-US" sz="2800" i="1">
                            <a:latin typeface="Cambria Math"/>
                          </a:rPr>
                        </m:ctrlPr>
                      </m:fPr>
                      <m:num>
                        <m:r>
                          <a:rPr lang="en-US" sz="2800" i="1">
                            <a:latin typeface="Cambria Math"/>
                          </a:rPr>
                          <m:t>2</m:t>
                        </m:r>
                      </m:num>
                      <m:den>
                        <m:r>
                          <a:rPr lang="en-US" sz="2800" i="1">
                            <a:latin typeface="Cambria Math"/>
                          </a:rPr>
                          <m:t>4</m:t>
                        </m:r>
                      </m:den>
                    </m:f>
                  </m:oMath>
                </a14:m>
                <a:endParaRPr lang="en-US" sz="2800" dirty="0"/>
              </a:p>
              <a:p>
                <a:pPr marL="0" lvl="0" indent="0">
                  <a:buNone/>
                </a:pPr>
                <a:endParaRPr lang="en-US" sz="2800" dirty="0"/>
              </a:p>
              <a:p>
                <a:endParaRPr lang="en-US" sz="2800" dirty="0"/>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blipFill rotWithShape="1">
                <a:blip r:embed="rId2"/>
                <a:stretch>
                  <a:fillRect l="-1481"/>
                </a:stretch>
              </a:blipFill>
            </p:spPr>
            <p:txBody>
              <a:bodyPr/>
              <a:lstStyle/>
              <a:p>
                <a:r>
                  <a:rPr lang="en-US">
                    <a:noFill/>
                  </a:rPr>
                  <a:t> </a:t>
                </a:r>
              </a:p>
            </p:txBody>
          </p:sp>
        </mc:Fallback>
      </mc:AlternateContent>
    </p:spTree>
    <p:extLst>
      <p:ext uri="{BB962C8B-B14F-4D97-AF65-F5344CB8AC3E}">
        <p14:creationId xmlns:p14="http://schemas.microsoft.com/office/powerpoint/2010/main" val="209338561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Dividing Fractions</a:t>
            </a:r>
            <a:endParaRPr lang="en-US" dirty="0"/>
          </a:p>
        </p:txBody>
      </p:sp>
      <p:sp>
        <p:nvSpPr>
          <p:cNvPr id="3" name="Content Placeholder 2"/>
          <p:cNvSpPr>
            <a:spLocks noGrp="1"/>
          </p:cNvSpPr>
          <p:nvPr>
            <p:ph idx="1"/>
          </p:nvPr>
        </p:nvSpPr>
        <p:spPr/>
        <p:txBody>
          <a:bodyPr>
            <a:normAutofit/>
          </a:bodyPr>
          <a:lstStyle/>
          <a:p>
            <a:r>
              <a:rPr lang="en-US" sz="2800" dirty="0"/>
              <a:t>Change the division sign to </a:t>
            </a:r>
            <a:r>
              <a:rPr lang="en-US" sz="2800" b="1" dirty="0"/>
              <a:t>multiplication</a:t>
            </a:r>
            <a:r>
              <a:rPr lang="en-US" sz="2800" dirty="0"/>
              <a:t>, flip the </a:t>
            </a:r>
            <a:r>
              <a:rPr lang="en-US" sz="2800" b="1" dirty="0"/>
              <a:t>2</a:t>
            </a:r>
            <a:r>
              <a:rPr lang="en-US" sz="2800" b="1" baseline="30000" dirty="0"/>
              <a:t>nd</a:t>
            </a:r>
            <a:r>
              <a:rPr lang="en-US" sz="2800" dirty="0"/>
              <a:t> fraction </a:t>
            </a:r>
            <a:r>
              <a:rPr lang="en-US" sz="2800" b="1" dirty="0"/>
              <a:t>ONLY</a:t>
            </a:r>
            <a:r>
              <a:rPr lang="en-US" sz="2800" dirty="0"/>
              <a:t>, and then follow the steps for "multiplying </a:t>
            </a:r>
            <a:r>
              <a:rPr lang="en-US" sz="2800" dirty="0" smtClean="0"/>
              <a:t>fractions".</a:t>
            </a:r>
            <a:endParaRPr lang="en-US" sz="2800" dirty="0"/>
          </a:p>
        </p:txBody>
      </p:sp>
    </p:spTree>
    <p:extLst>
      <p:ext uri="{BB962C8B-B14F-4D97-AF65-F5344CB8AC3E}">
        <p14:creationId xmlns:p14="http://schemas.microsoft.com/office/powerpoint/2010/main" val="270956050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mc:AlternateContent xmlns:mc="http://schemas.openxmlformats.org/markup-compatibility/2006" xmlns:a14="http://schemas.microsoft.com/office/drawing/2010/main">
        <mc:Choice Requires="a14">
          <p:sp>
            <p:nvSpPr>
              <p:cNvPr id="3" name="Content Placeholder 2"/>
              <p:cNvSpPr>
                <a:spLocks noGrp="1"/>
              </p:cNvSpPr>
              <p:nvPr>
                <p:ph idx="1"/>
              </p:nvPr>
            </p:nvSpPr>
            <p:spPr/>
            <p:txBody>
              <a:bodyPr/>
              <a:lstStyle/>
              <a:p>
                <a:pPr marL="0" lvl="1" indent="0">
                  <a:buNone/>
                </a:pPr>
                <a:r>
                  <a:rPr lang="en-US" sz="3200" dirty="0" smtClean="0"/>
                  <a:t>9. </a:t>
                </a:r>
                <a14:m>
                  <m:oMath xmlns:m="http://schemas.openxmlformats.org/officeDocument/2006/math">
                    <m:r>
                      <a:rPr lang="en-US" sz="3200" i="1">
                        <a:latin typeface="Cambria Math"/>
                      </a:rPr>
                      <m:t>2</m:t>
                    </m:r>
                    <m:f>
                      <m:fPr>
                        <m:ctrlPr>
                          <a:rPr lang="en-US" sz="3200" i="1">
                            <a:latin typeface="Cambria Math"/>
                          </a:rPr>
                        </m:ctrlPr>
                      </m:fPr>
                      <m:num>
                        <m:r>
                          <a:rPr lang="en-US" sz="3200" i="1">
                            <a:latin typeface="Cambria Math"/>
                          </a:rPr>
                          <m:t>3</m:t>
                        </m:r>
                      </m:num>
                      <m:den>
                        <m:r>
                          <a:rPr lang="en-US" sz="3200" i="1">
                            <a:latin typeface="Cambria Math"/>
                          </a:rPr>
                          <m:t>4</m:t>
                        </m:r>
                      </m:den>
                    </m:f>
                    <m:r>
                      <a:rPr lang="en-US" sz="3200" i="1">
                        <a:latin typeface="Cambria Math"/>
                      </a:rPr>
                      <m:t>÷1</m:t>
                    </m:r>
                    <m:f>
                      <m:fPr>
                        <m:ctrlPr>
                          <a:rPr lang="en-US" sz="3200" i="1">
                            <a:latin typeface="Cambria Math"/>
                          </a:rPr>
                        </m:ctrlPr>
                      </m:fPr>
                      <m:num>
                        <m:r>
                          <a:rPr lang="en-US" sz="3200" i="1">
                            <a:latin typeface="Cambria Math"/>
                          </a:rPr>
                          <m:t>1</m:t>
                        </m:r>
                      </m:num>
                      <m:den>
                        <m:r>
                          <a:rPr lang="en-US" sz="3200" i="1">
                            <a:latin typeface="Cambria Math"/>
                          </a:rPr>
                          <m:t>5</m:t>
                        </m:r>
                      </m:den>
                    </m:f>
                  </m:oMath>
                </a14:m>
                <a:endParaRPr lang="en-US" sz="1600" dirty="0"/>
              </a:p>
              <a:p>
                <a:pPr marL="0" indent="0">
                  <a:buNone/>
                </a:pPr>
                <a:endParaRPr lang="en-US" dirty="0"/>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blipFill rotWithShape="1">
                <a:blip r:embed="rId2"/>
                <a:stretch>
                  <a:fillRect l="-1852"/>
                </a:stretch>
              </a:blipFill>
            </p:spPr>
            <p:txBody>
              <a:bodyPr/>
              <a:lstStyle/>
              <a:p>
                <a:r>
                  <a:rPr lang="en-US">
                    <a:noFill/>
                  </a:rPr>
                  <a:t> </a:t>
                </a:r>
              </a:p>
            </p:txBody>
          </p:sp>
        </mc:Fallback>
      </mc:AlternateContent>
    </p:spTree>
    <p:extLst>
      <p:ext uri="{BB962C8B-B14F-4D97-AF65-F5344CB8AC3E}">
        <p14:creationId xmlns:p14="http://schemas.microsoft.com/office/powerpoint/2010/main" val="187803301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342900" lvl="1" indent="-342900">
              <a:buFont typeface="Arial" pitchFamily="34" charset="0"/>
              <a:buChar char="•"/>
            </a:pPr>
            <a:r>
              <a:rPr lang="en-US" sz="2800" dirty="0"/>
              <a:t>Why do we invert the divisor when we divide a fraction by a fraction?</a:t>
            </a:r>
          </a:p>
          <a:p>
            <a:endParaRPr lang="en-US" dirty="0"/>
          </a:p>
        </p:txBody>
      </p:sp>
    </p:spTree>
    <p:extLst>
      <p:ext uri="{BB962C8B-B14F-4D97-AF65-F5344CB8AC3E}">
        <p14:creationId xmlns:p14="http://schemas.microsoft.com/office/powerpoint/2010/main" val="272742123"/>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098" name="Picture 2" descr="(5/6) / 5"/>
          <p:cNvPicPr>
            <a:picLocks noGrp="1" noChangeAspect="1" noChangeArrowheads="1"/>
          </p:cNvPicPr>
          <p:nvPr>
            <p:ph idx="1"/>
          </p:nvPr>
        </p:nvPicPr>
        <p:blipFill>
          <a:blip r:embed="rId2">
            <a:extLst>
              <a:ext uri="{28A0092B-C50C-407E-A947-70E740481C1C}">
                <a14:useLocalDpi xmlns:a14="http://schemas.microsoft.com/office/drawing/2010/main" val="0"/>
              </a:ext>
            </a:extLst>
          </a:blip>
          <a:stretch>
            <a:fillRect/>
          </a:stretch>
        </p:blipFill>
        <p:spPr bwMode="auto">
          <a:xfrm>
            <a:off x="4424362" y="3876675"/>
            <a:ext cx="295275" cy="323850"/>
          </a:xfrm>
          <a:prstGeom prst="rect">
            <a:avLst/>
          </a:prstGeom>
          <a:noFill/>
          <a:extLst>
            <a:ext uri="{909E8E84-426E-40DD-AFC4-6F175D3DCCD1}">
              <a14:hiddenFill xmlns:a14="http://schemas.microsoft.com/office/drawing/2010/main">
                <a:solidFill>
                  <a:srgbClr val="FFFFFF"/>
                </a:solidFill>
              </a14:hiddenFill>
            </a:ext>
          </a:extLst>
        </p:spPr>
      </p:pic>
      <p:pic>
        <p:nvPicPr>
          <p:cNvPr id="4100" name="Picture 4" descr="(5/6) / 5 = (1/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981200" y="4724400"/>
            <a:ext cx="4574241" cy="9906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10660806"/>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Adding/Subtracting Fractions</a:t>
            </a:r>
            <a:endParaRPr lang="en-US" dirty="0"/>
          </a:p>
        </p:txBody>
      </p:sp>
      <mc:AlternateContent xmlns:mc="http://schemas.openxmlformats.org/markup-compatibility/2006" xmlns:a14="http://schemas.microsoft.com/office/drawing/2010/main">
        <mc:Choice Requires="a14">
          <p:sp>
            <p:nvSpPr>
              <p:cNvPr id="3" name="Content Placeholder 2"/>
              <p:cNvSpPr>
                <a:spLocks noGrp="1"/>
              </p:cNvSpPr>
              <p:nvPr>
                <p:ph idx="1"/>
              </p:nvPr>
            </p:nvSpPr>
            <p:spPr/>
            <p:txBody>
              <a:bodyPr/>
              <a:lstStyle/>
              <a:p>
                <a:pPr marL="0" lvl="0" indent="0">
                  <a:buNone/>
                </a:pPr>
                <a:r>
                  <a:rPr lang="en-US" sz="2800" dirty="0" smtClean="0"/>
                  <a:t>1. </a:t>
                </a:r>
                <a14:m>
                  <m:oMath xmlns:m="http://schemas.openxmlformats.org/officeDocument/2006/math">
                    <m:f>
                      <m:fPr>
                        <m:ctrlPr>
                          <a:rPr lang="en-US" sz="2800" i="1">
                            <a:latin typeface="Cambria Math"/>
                          </a:rPr>
                        </m:ctrlPr>
                      </m:fPr>
                      <m:num>
                        <m:r>
                          <a:rPr lang="en-US" sz="2800" i="1">
                            <a:latin typeface="Cambria Math"/>
                          </a:rPr>
                          <m:t>2</m:t>
                        </m:r>
                      </m:num>
                      <m:den>
                        <m:r>
                          <a:rPr lang="en-US" sz="2800" i="1">
                            <a:latin typeface="Cambria Math"/>
                          </a:rPr>
                          <m:t>3</m:t>
                        </m:r>
                      </m:den>
                    </m:f>
                    <m:r>
                      <a:rPr lang="en-US" sz="2800" i="1">
                        <a:latin typeface="Cambria Math"/>
                      </a:rPr>
                      <m:t>+</m:t>
                    </m:r>
                    <m:f>
                      <m:fPr>
                        <m:ctrlPr>
                          <a:rPr lang="en-US" sz="2800" i="1">
                            <a:latin typeface="Cambria Math"/>
                          </a:rPr>
                        </m:ctrlPr>
                      </m:fPr>
                      <m:num>
                        <m:r>
                          <a:rPr lang="en-US" sz="2800" i="1">
                            <a:latin typeface="Cambria Math"/>
                          </a:rPr>
                          <m:t>1</m:t>
                        </m:r>
                      </m:num>
                      <m:den>
                        <m:r>
                          <a:rPr lang="en-US" sz="2800" i="1">
                            <a:latin typeface="Cambria Math"/>
                          </a:rPr>
                          <m:t>3</m:t>
                        </m:r>
                      </m:den>
                    </m:f>
                  </m:oMath>
                </a14:m>
                <a:r>
                  <a:rPr lang="en-US" sz="2800" dirty="0" smtClean="0"/>
                  <a:t>			2.</a:t>
                </a:r>
                <a:r>
                  <a:rPr lang="en-US" sz="2800" dirty="0"/>
                  <a:t> </a:t>
                </a:r>
                <a14:m>
                  <m:oMath xmlns:m="http://schemas.openxmlformats.org/officeDocument/2006/math">
                    <m:f>
                      <m:fPr>
                        <m:ctrlPr>
                          <a:rPr lang="en-US" sz="2800" i="1">
                            <a:latin typeface="Cambria Math"/>
                          </a:rPr>
                        </m:ctrlPr>
                      </m:fPr>
                      <m:num>
                        <m:r>
                          <a:rPr lang="en-US" sz="2800" i="1">
                            <a:latin typeface="Cambria Math"/>
                          </a:rPr>
                          <m:t>2</m:t>
                        </m:r>
                      </m:num>
                      <m:den>
                        <m:r>
                          <a:rPr lang="en-US" sz="2800" i="1">
                            <a:latin typeface="Cambria Math"/>
                          </a:rPr>
                          <m:t>5</m:t>
                        </m:r>
                      </m:den>
                    </m:f>
                    <m:r>
                      <a:rPr lang="en-US" sz="2800" i="1">
                        <a:latin typeface="Cambria Math"/>
                      </a:rPr>
                      <m:t>+</m:t>
                    </m:r>
                    <m:f>
                      <m:fPr>
                        <m:ctrlPr>
                          <a:rPr lang="en-US" sz="2800" i="1">
                            <a:latin typeface="Cambria Math"/>
                          </a:rPr>
                        </m:ctrlPr>
                      </m:fPr>
                      <m:num>
                        <m:r>
                          <a:rPr lang="en-US" sz="2800" i="1">
                            <a:latin typeface="Cambria Math"/>
                          </a:rPr>
                          <m:t>1</m:t>
                        </m:r>
                      </m:num>
                      <m:den>
                        <m:r>
                          <a:rPr lang="en-US" sz="2800" i="1">
                            <a:latin typeface="Cambria Math"/>
                          </a:rPr>
                          <m:t>5</m:t>
                        </m:r>
                      </m:den>
                    </m:f>
                  </m:oMath>
                </a14:m>
                <a:r>
                  <a:rPr lang="en-US" sz="2800" dirty="0" smtClean="0"/>
                  <a:t>		3. </a:t>
                </a:r>
                <a14:m>
                  <m:oMath xmlns:m="http://schemas.openxmlformats.org/officeDocument/2006/math">
                    <m:f>
                      <m:fPr>
                        <m:ctrlPr>
                          <a:rPr lang="en-US" sz="2800" i="1">
                            <a:latin typeface="Cambria Math"/>
                          </a:rPr>
                        </m:ctrlPr>
                      </m:fPr>
                      <m:num>
                        <m:r>
                          <a:rPr lang="en-US" sz="2800" i="1">
                            <a:latin typeface="Cambria Math"/>
                          </a:rPr>
                          <m:t>3</m:t>
                        </m:r>
                      </m:num>
                      <m:den>
                        <m:r>
                          <a:rPr lang="en-US" sz="2800" i="1">
                            <a:latin typeface="Cambria Math"/>
                          </a:rPr>
                          <m:t>4</m:t>
                        </m:r>
                      </m:den>
                    </m:f>
                    <m:r>
                      <a:rPr lang="en-US" sz="2800" i="1">
                        <a:latin typeface="Cambria Math"/>
                      </a:rPr>
                      <m:t>+</m:t>
                    </m:r>
                    <m:f>
                      <m:fPr>
                        <m:ctrlPr>
                          <a:rPr lang="en-US" sz="2800" i="1">
                            <a:latin typeface="Cambria Math"/>
                          </a:rPr>
                        </m:ctrlPr>
                      </m:fPr>
                      <m:num>
                        <m:r>
                          <a:rPr lang="en-US" sz="2800" i="1">
                            <a:latin typeface="Cambria Math"/>
                          </a:rPr>
                          <m:t>3</m:t>
                        </m:r>
                      </m:num>
                      <m:den>
                        <m:r>
                          <a:rPr lang="en-US" sz="2800" i="1">
                            <a:latin typeface="Cambria Math"/>
                          </a:rPr>
                          <m:t>4</m:t>
                        </m:r>
                      </m:den>
                    </m:f>
                  </m:oMath>
                </a14:m>
                <a:endParaRPr lang="en-US" dirty="0"/>
              </a:p>
              <a:p>
                <a:pPr marL="0" indent="0">
                  <a:buNone/>
                </a:pPr>
                <a:endParaRPr lang="en-US" dirty="0"/>
              </a:p>
              <a:p>
                <a:pPr marL="0" lvl="0" indent="0">
                  <a:buNone/>
                </a:pPr>
                <a:endParaRPr lang="en-US" dirty="0"/>
              </a:p>
              <a:p>
                <a:pPr marL="0" indent="0">
                  <a:buNone/>
                </a:pPr>
                <a:endParaRPr lang="en-US" dirty="0" smtClean="0"/>
              </a:p>
              <a:p>
                <a:pPr marL="0" indent="0">
                  <a:buNone/>
                </a:pPr>
                <a:r>
                  <a:rPr lang="en-US" sz="3600" dirty="0" smtClean="0"/>
                  <a:t>Rule:</a:t>
                </a:r>
                <a:endParaRPr lang="en-US" sz="3200" dirty="0"/>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blipFill rotWithShape="1">
                <a:blip r:embed="rId2"/>
                <a:stretch>
                  <a:fillRect l="-2222"/>
                </a:stretch>
              </a:blipFill>
            </p:spPr>
            <p:txBody>
              <a:bodyPr/>
              <a:lstStyle/>
              <a:p>
                <a:r>
                  <a:rPr lang="en-US">
                    <a:noFill/>
                  </a:rPr>
                  <a:t> </a:t>
                </a:r>
              </a:p>
            </p:txBody>
          </p:sp>
        </mc:Fallback>
      </mc:AlternateContent>
    </p:spTree>
    <p:extLst>
      <p:ext uri="{BB962C8B-B14F-4D97-AF65-F5344CB8AC3E}">
        <p14:creationId xmlns:p14="http://schemas.microsoft.com/office/powerpoint/2010/main" val="303844470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Inbox Task</a:t>
            </a:r>
            <a:endParaRPr lang="en-US" dirty="0"/>
          </a:p>
        </p:txBody>
      </p:sp>
      <p:sp>
        <p:nvSpPr>
          <p:cNvPr id="3" name="Content Placeholder 2"/>
          <p:cNvSpPr>
            <a:spLocks noGrp="1"/>
          </p:cNvSpPr>
          <p:nvPr>
            <p:ph idx="1"/>
          </p:nvPr>
        </p:nvSpPr>
        <p:spPr/>
        <p:txBody>
          <a:bodyPr/>
          <a:lstStyle/>
          <a:p>
            <a:r>
              <a:rPr lang="en-US" dirty="0" smtClean="0"/>
              <a:t>Silently complete your inbox </a:t>
            </a:r>
            <a:r>
              <a:rPr lang="en-US" dirty="0" smtClean="0"/>
              <a:t>task</a:t>
            </a:r>
            <a:endParaRPr lang="en-US" dirty="0" smtClean="0"/>
          </a:p>
        </p:txBody>
      </p:sp>
    </p:spTree>
    <p:extLst>
      <p:ext uri="{BB962C8B-B14F-4D97-AF65-F5344CB8AC3E}">
        <p14:creationId xmlns:p14="http://schemas.microsoft.com/office/powerpoint/2010/main" val="2573057385"/>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Adding/Subtracting Fractions</a:t>
            </a:r>
            <a:endParaRPr lang="en-US" dirty="0"/>
          </a:p>
        </p:txBody>
      </p:sp>
      <p:sp>
        <p:nvSpPr>
          <p:cNvPr id="3" name="Content Placeholder 2"/>
          <p:cNvSpPr>
            <a:spLocks noGrp="1"/>
          </p:cNvSpPr>
          <p:nvPr>
            <p:ph idx="1"/>
          </p:nvPr>
        </p:nvSpPr>
        <p:spPr/>
        <p:txBody>
          <a:bodyPr/>
          <a:lstStyle/>
          <a:p>
            <a:pPr marL="0" lvl="0" indent="0">
              <a:buNone/>
            </a:pPr>
            <a:r>
              <a:rPr lang="en-US" sz="2800" dirty="0" smtClean="0"/>
              <a:t>1. 					2.</a:t>
            </a:r>
            <a:r>
              <a:rPr lang="en-US" sz="2800" dirty="0"/>
              <a:t> </a:t>
            </a:r>
            <a:endParaRPr lang="en-US" dirty="0"/>
          </a:p>
          <a:p>
            <a:pPr marL="0" indent="0">
              <a:buNone/>
            </a:pPr>
            <a:endParaRPr lang="en-US" dirty="0" smtClean="0"/>
          </a:p>
          <a:p>
            <a:pPr marL="0" indent="0">
              <a:buNone/>
            </a:pPr>
            <a:endParaRPr lang="en-US" sz="3600" dirty="0" smtClean="0"/>
          </a:p>
          <a:p>
            <a:pPr marL="0" indent="0">
              <a:buNone/>
            </a:pPr>
            <a:endParaRPr lang="en-US" sz="3600" dirty="0"/>
          </a:p>
          <a:p>
            <a:pPr marL="0" indent="0">
              <a:buNone/>
            </a:pPr>
            <a:r>
              <a:rPr lang="en-US" sz="3600" dirty="0" smtClean="0"/>
              <a:t>Steps:</a:t>
            </a:r>
            <a:endParaRPr lang="en-US" sz="3200" dirty="0"/>
          </a:p>
        </p:txBody>
      </p:sp>
      <p:pic>
        <p:nvPicPr>
          <p:cNvPr id="1026" name="Picture 2"/>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r="90724"/>
          <a:stretch/>
        </p:blipFill>
        <p:spPr bwMode="auto">
          <a:xfrm>
            <a:off x="1131546" y="1524000"/>
            <a:ext cx="1299163" cy="11064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715000" y="1592445"/>
            <a:ext cx="914400" cy="914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743577208"/>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241973035"/>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5122" name="Picture 2" descr="(4 + 3/8) / (2 + 5/6)"/>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2971800" y="2286000"/>
            <a:ext cx="533400" cy="323850"/>
          </a:xfrm>
          <a:prstGeom prst="rect">
            <a:avLst/>
          </a:prstGeom>
          <a:noFill/>
          <a:extLst>
            <a:ext uri="{909E8E84-426E-40DD-AFC4-6F175D3DCCD1}">
              <a14:hiddenFill xmlns:a14="http://schemas.microsoft.com/office/drawing/2010/main">
                <a:solidFill>
                  <a:srgbClr val="FFFFFF"/>
                </a:solidFill>
              </a14:hiddenFill>
            </a:ext>
          </a:extLst>
        </p:spPr>
      </p:pic>
      <p:pic>
        <p:nvPicPr>
          <p:cNvPr id="5124" name="Picture 4" descr="(4 + 3/8) / (2 + 5/6) = 1 + 37/68"/>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200400" y="3200400"/>
            <a:ext cx="2533650" cy="3238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46432214"/>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pic>
        <p:nvPicPr>
          <p:cNvPr id="3074" name="Picture 2" descr="(3/5) / (9/4)"/>
          <p:cNvPicPr>
            <a:picLocks noGrp="1" noChangeAspect="1" noChangeArrowheads="1"/>
          </p:cNvPicPr>
          <p:nvPr>
            <p:ph idx="1"/>
          </p:nvPr>
        </p:nvPicPr>
        <p:blipFill>
          <a:blip r:embed="rId2">
            <a:extLst>
              <a:ext uri="{28A0092B-C50C-407E-A947-70E740481C1C}">
                <a14:useLocalDpi xmlns:a14="http://schemas.microsoft.com/office/drawing/2010/main" val="0"/>
              </a:ext>
            </a:extLst>
          </a:blip>
          <a:stretch>
            <a:fillRect/>
          </a:stretch>
        </p:blipFill>
        <p:spPr bwMode="auto">
          <a:xfrm>
            <a:off x="4007363" y="2438400"/>
            <a:ext cx="1186423" cy="1152525"/>
          </a:xfrm>
          <a:prstGeom prst="rect">
            <a:avLst/>
          </a:prstGeom>
          <a:noFill/>
          <a:extLst>
            <a:ext uri="{909E8E84-426E-40DD-AFC4-6F175D3DCCD1}">
              <a14:hiddenFill xmlns:a14="http://schemas.microsoft.com/office/drawing/2010/main">
                <a:solidFill>
                  <a:srgbClr val="FFFFFF"/>
                </a:solidFill>
              </a14:hiddenFill>
            </a:ext>
          </a:extLst>
        </p:spPr>
      </p:pic>
      <p:pic>
        <p:nvPicPr>
          <p:cNvPr id="3076" name="Picture 4" descr="(3/5) / (9/4) = (4/1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810000" y="4191000"/>
            <a:ext cx="1581150" cy="3238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36634029"/>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Jeopardy Review</a:t>
            </a:r>
            <a:endParaRPr lang="en-US" dirty="0"/>
          </a:p>
        </p:txBody>
      </p:sp>
      <p:sp>
        <p:nvSpPr>
          <p:cNvPr id="3" name="Content Placeholder 2"/>
          <p:cNvSpPr>
            <a:spLocks noGrp="1"/>
          </p:cNvSpPr>
          <p:nvPr>
            <p:ph idx="1"/>
          </p:nvPr>
        </p:nvSpPr>
        <p:spPr/>
        <p:txBody>
          <a:bodyPr/>
          <a:lstStyle/>
          <a:p>
            <a:r>
              <a:rPr lang="en-US" smtClean="0">
                <a:hlinkClick r:id="rId2"/>
              </a:rPr>
              <a:t>http://www.math-play.com/Fractions-Jeopardy/fractions-jeopardy.html</a:t>
            </a:r>
            <a:endParaRPr lang="en-US" dirty="0"/>
          </a:p>
        </p:txBody>
      </p:sp>
    </p:spTree>
    <p:extLst>
      <p:ext uri="{BB962C8B-B14F-4D97-AF65-F5344CB8AC3E}">
        <p14:creationId xmlns:p14="http://schemas.microsoft.com/office/powerpoint/2010/main" val="748268605"/>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hlinkClick r:id="rId2"/>
              </a:rPr>
              <a:t>http://www.brainpop.com//math/numbersandoperations/multiplyinganddividingfractions/quiz/</a:t>
            </a:r>
            <a:endParaRPr lang="en-US" dirty="0" smtClean="0"/>
          </a:p>
          <a:p>
            <a:endParaRPr lang="en-US" dirty="0"/>
          </a:p>
          <a:p>
            <a:r>
              <a:rPr lang="en-US" dirty="0" err="1" smtClean="0"/>
              <a:t>dekalbcs</a:t>
            </a:r>
            <a:endParaRPr lang="en-US" dirty="0" smtClean="0"/>
          </a:p>
          <a:p>
            <a:r>
              <a:rPr lang="en-US" smtClean="0"/>
              <a:t>dekalb</a:t>
            </a:r>
            <a:endParaRPr lang="en-US" dirty="0"/>
          </a:p>
        </p:txBody>
      </p:sp>
    </p:spTree>
    <p:extLst>
      <p:ext uri="{BB962C8B-B14F-4D97-AF65-F5344CB8AC3E}">
        <p14:creationId xmlns:p14="http://schemas.microsoft.com/office/powerpoint/2010/main" val="287138874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mc:AlternateContent xmlns:mc="http://schemas.openxmlformats.org/markup-compatibility/2006" xmlns:a14="http://schemas.microsoft.com/office/drawing/2010/main">
        <mc:Choice Requires="a14">
          <p:sp>
            <p:nvSpPr>
              <p:cNvPr id="3" name="Content Placeholder 2"/>
              <p:cNvSpPr>
                <a:spLocks noGrp="1"/>
              </p:cNvSpPr>
              <p:nvPr>
                <p:ph idx="1"/>
              </p:nvPr>
            </p:nvSpPr>
            <p:spPr/>
            <p:txBody>
              <a:bodyPr/>
              <a:lstStyle/>
              <a:p>
                <a:pPr marL="0" lvl="0" indent="0">
                  <a:buNone/>
                </a:pPr>
                <a:r>
                  <a:rPr lang="en-US" dirty="0" smtClean="0"/>
                  <a:t>6. </a:t>
                </a:r>
                <a:r>
                  <a:rPr lang="en-US" dirty="0"/>
                  <a:t>	2 + 3 × 2</a:t>
                </a:r>
                <a:r>
                  <a:rPr lang="en-US" dirty="0" smtClean="0"/>
                  <a:t>=		8. </a:t>
                </a:r>
                <a14:m>
                  <m:oMath xmlns:m="http://schemas.openxmlformats.org/officeDocument/2006/math">
                    <m:r>
                      <a:rPr lang="en-US" i="1">
                        <a:latin typeface="Cambria Math"/>
                      </a:rPr>
                      <m:t>7 −4 </m:t>
                    </m:r>
                    <m:r>
                      <a:rPr lang="en-US" b="1" i="1">
                        <a:latin typeface="Cambria Math"/>
                      </a:rPr>
                      <m:t>÷</m:t>
                    </m:r>
                    <m:r>
                      <a:rPr lang="en-US" i="1">
                        <a:latin typeface="Cambria Math"/>
                      </a:rPr>
                      <m:t> </m:t>
                    </m:r>
                    <m:d>
                      <m:dPr>
                        <m:ctrlPr>
                          <a:rPr lang="en-US" i="1">
                            <a:latin typeface="Cambria Math"/>
                          </a:rPr>
                        </m:ctrlPr>
                      </m:dPr>
                      <m:e>
                        <m:r>
                          <a:rPr lang="en-US" i="1">
                            <a:latin typeface="Cambria Math"/>
                          </a:rPr>
                          <m:t>6 − 4</m:t>
                        </m:r>
                      </m:e>
                    </m:d>
                    <m:r>
                      <a:rPr lang="en-US" i="1">
                        <a:latin typeface="Cambria Math"/>
                      </a:rPr>
                      <m:t>× 3 + 2 =</m:t>
                    </m:r>
                  </m:oMath>
                </a14:m>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r>
                  <a:rPr lang="en-US" dirty="0"/>
                  <a:t>7</a:t>
                </a:r>
                <a:r>
                  <a:rPr lang="en-US" dirty="0" smtClean="0"/>
                  <a:t>. </a:t>
                </a:r>
                <a14:m>
                  <m:oMath xmlns:m="http://schemas.openxmlformats.org/officeDocument/2006/math">
                    <m:r>
                      <a:rPr lang="en-US" i="1">
                        <a:latin typeface="Cambria Math"/>
                      </a:rPr>
                      <m:t>14 </m:t>
                    </m:r>
                    <m:r>
                      <a:rPr lang="en-US" b="1" i="1">
                        <a:latin typeface="Cambria Math"/>
                      </a:rPr>
                      <m:t>÷</m:t>
                    </m:r>
                    <m:r>
                      <a:rPr lang="en-US" i="1">
                        <a:latin typeface="Cambria Math"/>
                      </a:rPr>
                      <m:t> 2 − 2=</m:t>
                    </m:r>
                  </m:oMath>
                </a14:m>
                <a:r>
                  <a:rPr lang="en-US" dirty="0" smtClean="0"/>
                  <a:t> 		9. </a:t>
                </a:r>
                <a14:m>
                  <m:oMath xmlns:m="http://schemas.openxmlformats.org/officeDocument/2006/math">
                    <m:r>
                      <a:rPr lang="en-US" i="1">
                        <a:latin typeface="Cambria Math"/>
                      </a:rPr>
                      <m:t>𝑥</m:t>
                    </m:r>
                    <m:r>
                      <a:rPr lang="en-US" i="1">
                        <a:latin typeface="Cambria Math"/>
                      </a:rPr>
                      <m:t> −7+2</m:t>
                    </m:r>
                    <m:d>
                      <m:dPr>
                        <m:ctrlPr>
                          <a:rPr lang="en-US" i="1">
                            <a:latin typeface="Cambria Math"/>
                          </a:rPr>
                        </m:ctrlPr>
                      </m:dPr>
                      <m:e>
                        <m:r>
                          <a:rPr lang="en-US" i="1">
                            <a:latin typeface="Cambria Math"/>
                          </a:rPr>
                          <m:t>3</m:t>
                        </m:r>
                        <m:r>
                          <a:rPr lang="en-US" i="1">
                            <a:latin typeface="Cambria Math"/>
                          </a:rPr>
                          <m:t>𝑥</m:t>
                        </m:r>
                        <m:r>
                          <a:rPr lang="en-US" i="1">
                            <a:latin typeface="Cambria Math"/>
                          </a:rPr>
                          <m:t> + 4</m:t>
                        </m:r>
                      </m:e>
                    </m:d>
                    <m:r>
                      <a:rPr lang="en-US" i="1">
                        <a:latin typeface="Cambria Math"/>
                      </a:rPr>
                      <m:t>=</m:t>
                    </m:r>
                  </m:oMath>
                </a14:m>
                <a:endParaRPr lang="en-US" dirty="0"/>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blipFill rotWithShape="1">
                <a:blip r:embed="rId2"/>
                <a:stretch>
                  <a:fillRect l="-1111" t="-875"/>
                </a:stretch>
              </a:blipFill>
            </p:spPr>
            <p:txBody>
              <a:bodyPr/>
              <a:lstStyle/>
              <a:p>
                <a:r>
                  <a:rPr lang="en-US">
                    <a:noFill/>
                  </a:rPr>
                  <a:t> </a:t>
                </a:r>
              </a:p>
            </p:txBody>
          </p:sp>
        </mc:Fallback>
      </mc:AlternateContent>
    </p:spTree>
    <p:extLst>
      <p:ext uri="{BB962C8B-B14F-4D97-AF65-F5344CB8AC3E}">
        <p14:creationId xmlns:p14="http://schemas.microsoft.com/office/powerpoint/2010/main" val="23193516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Simplifying Fractions</a:t>
            </a:r>
            <a:endParaRPr lang="en-US" dirty="0"/>
          </a:p>
        </p:txBody>
      </p:sp>
      <mc:AlternateContent xmlns:mc="http://schemas.openxmlformats.org/markup-compatibility/2006" xmlns:a14="http://schemas.microsoft.com/office/drawing/2010/main">
        <mc:Choice Requires="a14">
          <p:sp>
            <p:nvSpPr>
              <p:cNvPr id="3" name="Content Placeholder 2"/>
              <p:cNvSpPr>
                <a:spLocks noGrp="1"/>
              </p:cNvSpPr>
              <p:nvPr>
                <p:ph idx="1"/>
              </p:nvPr>
            </p:nvSpPr>
            <p:spPr/>
            <p:txBody>
              <a:bodyPr>
                <a:normAutofit/>
              </a:bodyPr>
              <a:lstStyle/>
              <a:p>
                <a:pPr marL="0" lvl="1" indent="0">
                  <a:buNone/>
                </a:pPr>
                <a:r>
                  <a:rPr lang="en-US" sz="3200" dirty="0" smtClean="0"/>
                  <a:t>1</a:t>
                </a:r>
                <a:r>
                  <a:rPr lang="en-US" sz="4000" dirty="0" smtClean="0"/>
                  <a:t>. </a:t>
                </a:r>
                <a14:m>
                  <m:oMath xmlns:m="http://schemas.openxmlformats.org/officeDocument/2006/math">
                    <m:f>
                      <m:fPr>
                        <m:ctrlPr>
                          <a:rPr lang="en-US" sz="2800" i="1">
                            <a:latin typeface="Cambria Math"/>
                          </a:rPr>
                        </m:ctrlPr>
                      </m:fPr>
                      <m:num>
                        <m:r>
                          <a:rPr lang="en-US" sz="2800" i="1">
                            <a:latin typeface="Cambria Math"/>
                          </a:rPr>
                          <m:t>8</m:t>
                        </m:r>
                      </m:num>
                      <m:den>
                        <m:r>
                          <a:rPr lang="en-US" sz="2800" i="1">
                            <a:latin typeface="Cambria Math"/>
                          </a:rPr>
                          <m:t>12</m:t>
                        </m:r>
                      </m:den>
                    </m:f>
                  </m:oMath>
                </a14:m>
                <a:r>
                  <a:rPr lang="en-US" sz="1600" dirty="0" smtClean="0"/>
                  <a:t>				</a:t>
                </a:r>
                <a:endParaRPr lang="en-US" sz="3200" dirty="0" smtClean="0"/>
              </a:p>
              <a:p>
                <a:pPr marL="0" indent="0">
                  <a:buNone/>
                </a:pPr>
                <a:endParaRPr lang="en-US" sz="3200" dirty="0"/>
              </a:p>
              <a:p>
                <a:pPr marL="0" indent="0">
                  <a:buNone/>
                </a:pPr>
                <a:endParaRPr lang="en-US" sz="3200" dirty="0" smtClean="0"/>
              </a:p>
              <a:p>
                <a:pPr marL="0" lvl="1" indent="0">
                  <a:buNone/>
                </a:pPr>
                <a:r>
                  <a:rPr lang="en-US" sz="3200" dirty="0" smtClean="0"/>
                  <a:t>2. </a:t>
                </a:r>
                <a14:m>
                  <m:oMath xmlns:m="http://schemas.openxmlformats.org/officeDocument/2006/math">
                    <m:f>
                      <m:fPr>
                        <m:ctrlPr>
                          <a:rPr lang="en-US" i="1">
                            <a:latin typeface="Cambria Math"/>
                          </a:rPr>
                        </m:ctrlPr>
                      </m:fPr>
                      <m:num>
                        <m:r>
                          <a:rPr lang="en-US" i="1">
                            <a:latin typeface="Cambria Math"/>
                          </a:rPr>
                          <m:t>24</m:t>
                        </m:r>
                      </m:num>
                      <m:den>
                        <m:r>
                          <a:rPr lang="en-US" i="1">
                            <a:latin typeface="Cambria Math"/>
                          </a:rPr>
                          <m:t>108</m:t>
                        </m:r>
                      </m:den>
                    </m:f>
                  </m:oMath>
                </a14:m>
                <a:endParaRPr lang="en-US" sz="1600" dirty="0"/>
              </a:p>
              <a:p>
                <a:pPr marL="0" indent="0">
                  <a:buNone/>
                </a:pPr>
                <a:endParaRPr lang="en-US" sz="3200" dirty="0"/>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blipFill rotWithShape="1">
                <a:blip r:embed="rId2"/>
                <a:stretch>
                  <a:fillRect l="-1852" t="-3125"/>
                </a:stretch>
              </a:blipFill>
            </p:spPr>
            <p:txBody>
              <a:bodyPr/>
              <a:lstStyle/>
              <a:p>
                <a:r>
                  <a:rPr lang="en-US">
                    <a:noFill/>
                  </a:rPr>
                  <a:t> </a:t>
                </a:r>
              </a:p>
            </p:txBody>
          </p:sp>
        </mc:Fallback>
      </mc:AlternateContent>
    </p:spTree>
    <p:extLst>
      <p:ext uri="{BB962C8B-B14F-4D97-AF65-F5344CB8AC3E}">
        <p14:creationId xmlns:p14="http://schemas.microsoft.com/office/powerpoint/2010/main" val="244017380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Simplifying Fractions</a:t>
            </a:r>
            <a:endParaRPr lang="en-US" dirty="0"/>
          </a:p>
        </p:txBody>
      </p:sp>
      <mc:AlternateContent xmlns:mc="http://schemas.openxmlformats.org/markup-compatibility/2006" xmlns:a14="http://schemas.microsoft.com/office/drawing/2010/main">
        <mc:Choice Requires="a14">
          <p:sp>
            <p:nvSpPr>
              <p:cNvPr id="3" name="Content Placeholder 2"/>
              <p:cNvSpPr>
                <a:spLocks noGrp="1"/>
              </p:cNvSpPr>
              <p:nvPr>
                <p:ph idx="1"/>
              </p:nvPr>
            </p:nvSpPr>
            <p:spPr/>
            <p:txBody>
              <a:bodyPr>
                <a:normAutofit/>
              </a:bodyPr>
              <a:lstStyle/>
              <a:p>
                <a:pPr marL="0" lvl="1" indent="0">
                  <a:buNone/>
                </a:pPr>
                <a:r>
                  <a:rPr lang="en-US" sz="3200" dirty="0"/>
                  <a:t>3</a:t>
                </a:r>
                <a:r>
                  <a:rPr lang="en-US" sz="4000" dirty="0" smtClean="0"/>
                  <a:t>.</a:t>
                </a:r>
                <a14:m>
                  <m:oMath xmlns:m="http://schemas.openxmlformats.org/officeDocument/2006/math">
                    <m:f>
                      <m:fPr>
                        <m:ctrlPr>
                          <a:rPr lang="en-US" sz="4000" i="1">
                            <a:latin typeface="Cambria Math"/>
                          </a:rPr>
                        </m:ctrlPr>
                      </m:fPr>
                      <m:num>
                        <m:r>
                          <a:rPr lang="en-US" sz="4000" i="1">
                            <a:latin typeface="Cambria Math"/>
                          </a:rPr>
                          <m:t>9</m:t>
                        </m:r>
                      </m:num>
                      <m:den>
                        <m:r>
                          <a:rPr lang="en-US" sz="4000" i="1">
                            <a:latin typeface="Cambria Math"/>
                          </a:rPr>
                          <m:t>27</m:t>
                        </m:r>
                      </m:den>
                    </m:f>
                  </m:oMath>
                </a14:m>
                <a:endParaRPr lang="en-US" sz="4000" dirty="0"/>
              </a:p>
              <a:p>
                <a:pPr marL="0" lvl="1" indent="0">
                  <a:buNone/>
                </a:pPr>
                <a:r>
                  <a:rPr lang="en-US" sz="1600" dirty="0" smtClean="0"/>
                  <a:t>				</a:t>
                </a:r>
                <a:endParaRPr lang="en-US" sz="3200" dirty="0" smtClean="0"/>
              </a:p>
              <a:p>
                <a:pPr marL="0" indent="0">
                  <a:buNone/>
                </a:pPr>
                <a:endParaRPr lang="en-US" sz="3200" dirty="0"/>
              </a:p>
              <a:p>
                <a:pPr marL="0" indent="0">
                  <a:buNone/>
                </a:pPr>
                <a:endParaRPr lang="en-US" sz="3200" dirty="0" smtClean="0"/>
              </a:p>
              <a:p>
                <a:pPr marL="0" lvl="1" indent="0">
                  <a:buNone/>
                </a:pPr>
                <a:r>
                  <a:rPr lang="en-US" sz="3200" dirty="0"/>
                  <a:t>4</a:t>
                </a:r>
                <a:r>
                  <a:rPr lang="en-US" sz="3200" dirty="0" smtClean="0"/>
                  <a:t>.</a:t>
                </a:r>
                <a14:m>
                  <m:oMath xmlns:m="http://schemas.openxmlformats.org/officeDocument/2006/math">
                    <m:f>
                      <m:fPr>
                        <m:ctrlPr>
                          <a:rPr lang="en-US" sz="3200" i="1">
                            <a:latin typeface="Cambria Math"/>
                          </a:rPr>
                        </m:ctrlPr>
                      </m:fPr>
                      <m:num>
                        <m:r>
                          <a:rPr lang="en-US" sz="3200" i="1">
                            <a:latin typeface="Cambria Math"/>
                          </a:rPr>
                          <m:t>15</m:t>
                        </m:r>
                      </m:num>
                      <m:den>
                        <m:r>
                          <a:rPr lang="en-US" sz="3200" i="1">
                            <a:latin typeface="Cambria Math"/>
                          </a:rPr>
                          <m:t>45</m:t>
                        </m:r>
                      </m:den>
                    </m:f>
                  </m:oMath>
                </a14:m>
                <a:endParaRPr lang="en-US" sz="3200" dirty="0"/>
              </a:p>
              <a:p>
                <a:pPr marL="0" lvl="1" indent="0">
                  <a:buNone/>
                </a:pPr>
                <a:endParaRPr lang="en-US" sz="1600" dirty="0"/>
              </a:p>
              <a:p>
                <a:pPr marL="0" indent="0">
                  <a:buNone/>
                </a:pPr>
                <a:endParaRPr lang="en-US" sz="3200" dirty="0"/>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blipFill rotWithShape="1">
                <a:blip r:embed="rId3"/>
                <a:stretch>
                  <a:fillRect l="-1852"/>
                </a:stretch>
              </a:blipFill>
            </p:spPr>
            <p:txBody>
              <a:bodyPr/>
              <a:lstStyle/>
              <a:p>
                <a:r>
                  <a:rPr lang="en-US">
                    <a:noFill/>
                  </a:rPr>
                  <a:t> </a:t>
                </a:r>
              </a:p>
            </p:txBody>
          </p:sp>
        </mc:Fallback>
      </mc:AlternateContent>
    </p:spTree>
    <p:extLst>
      <p:ext uri="{BB962C8B-B14F-4D97-AF65-F5344CB8AC3E}">
        <p14:creationId xmlns:p14="http://schemas.microsoft.com/office/powerpoint/2010/main" val="169710126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Multiplying Fractions</a:t>
            </a:r>
            <a:endParaRPr lang="en-US" dirty="0"/>
          </a:p>
        </p:txBody>
      </p:sp>
      <p:pic>
        <p:nvPicPr>
          <p:cNvPr id="1026" name="Picture 2" descr="http://cs.gmu.edu/cne/modules/dau/algebra/fractions/mult1.gif"/>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905000" y="2209800"/>
            <a:ext cx="4064000" cy="24384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99033190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Multiplying Fractions</a:t>
            </a:r>
            <a:endParaRPr lang="en-US" dirty="0"/>
          </a:p>
        </p:txBody>
      </p:sp>
      <mc:AlternateContent xmlns:mc="http://schemas.openxmlformats.org/markup-compatibility/2006" xmlns:a14="http://schemas.microsoft.com/office/drawing/2010/main">
        <mc:Choice Requires="a14">
          <p:sp>
            <p:nvSpPr>
              <p:cNvPr id="3" name="Content Placeholder 2"/>
              <p:cNvSpPr>
                <a:spLocks noGrp="1"/>
              </p:cNvSpPr>
              <p:nvPr>
                <p:ph idx="1"/>
              </p:nvPr>
            </p:nvSpPr>
            <p:spPr/>
            <p:txBody>
              <a:bodyPr/>
              <a:lstStyle/>
              <a:p>
                <a:pPr marL="0" indent="0">
                  <a:buNone/>
                </a:pPr>
                <a:r>
                  <a:rPr lang="en-US" sz="2800" dirty="0" smtClean="0"/>
                  <a:t>1. </a:t>
                </a:r>
                <a14:m>
                  <m:oMath xmlns:m="http://schemas.openxmlformats.org/officeDocument/2006/math">
                    <m:f>
                      <m:fPr>
                        <m:ctrlPr>
                          <a:rPr lang="en-US" sz="2800" i="1">
                            <a:latin typeface="Cambria Math"/>
                          </a:rPr>
                        </m:ctrlPr>
                      </m:fPr>
                      <m:num>
                        <m:r>
                          <a:rPr lang="en-US" sz="2800" i="1">
                            <a:latin typeface="Cambria Math"/>
                          </a:rPr>
                          <m:t>1</m:t>
                        </m:r>
                      </m:num>
                      <m:den>
                        <m:r>
                          <a:rPr lang="en-US" sz="2800" i="1">
                            <a:latin typeface="Cambria Math"/>
                          </a:rPr>
                          <m:t>5</m:t>
                        </m:r>
                      </m:den>
                    </m:f>
                    <m:r>
                      <a:rPr lang="en-US" sz="2800" i="1">
                        <a:latin typeface="Cambria Math"/>
                      </a:rPr>
                      <m:t>×</m:t>
                    </m:r>
                    <m:f>
                      <m:fPr>
                        <m:ctrlPr>
                          <a:rPr lang="en-US" sz="2800" i="1">
                            <a:latin typeface="Cambria Math"/>
                          </a:rPr>
                        </m:ctrlPr>
                      </m:fPr>
                      <m:num>
                        <m:r>
                          <a:rPr lang="en-US" sz="2800" i="1">
                            <a:latin typeface="Cambria Math"/>
                          </a:rPr>
                          <m:t>3</m:t>
                        </m:r>
                      </m:num>
                      <m:den>
                        <m:r>
                          <a:rPr lang="en-US" sz="2800" i="1">
                            <a:latin typeface="Cambria Math"/>
                          </a:rPr>
                          <m:t>4</m:t>
                        </m:r>
                      </m:den>
                    </m:f>
                  </m:oMath>
                </a14:m>
                <a:r>
                  <a:rPr lang="en-US" sz="2800" dirty="0" smtClean="0"/>
                  <a:t>			2. </a:t>
                </a:r>
                <a14:m>
                  <m:oMath xmlns:m="http://schemas.openxmlformats.org/officeDocument/2006/math">
                    <m:f>
                      <m:fPr>
                        <m:ctrlPr>
                          <a:rPr lang="en-US" sz="2800" i="1">
                            <a:latin typeface="Cambria Math"/>
                          </a:rPr>
                        </m:ctrlPr>
                      </m:fPr>
                      <m:num>
                        <m:r>
                          <a:rPr lang="en-US" sz="2800" i="1">
                            <a:latin typeface="Cambria Math"/>
                          </a:rPr>
                          <m:t>4</m:t>
                        </m:r>
                      </m:num>
                      <m:den>
                        <m:r>
                          <a:rPr lang="en-US" sz="2800" i="1">
                            <a:latin typeface="Cambria Math"/>
                          </a:rPr>
                          <m:t>5</m:t>
                        </m:r>
                      </m:den>
                    </m:f>
                    <m:r>
                      <a:rPr lang="en-US" sz="2800" i="1">
                        <a:latin typeface="Cambria Math"/>
                      </a:rPr>
                      <m:t>×</m:t>
                    </m:r>
                    <m:f>
                      <m:fPr>
                        <m:ctrlPr>
                          <a:rPr lang="en-US" sz="2800" i="1">
                            <a:latin typeface="Cambria Math"/>
                          </a:rPr>
                        </m:ctrlPr>
                      </m:fPr>
                      <m:num>
                        <m:r>
                          <a:rPr lang="en-US" sz="2800" i="1">
                            <a:latin typeface="Cambria Math"/>
                          </a:rPr>
                          <m:t>10</m:t>
                        </m:r>
                      </m:num>
                      <m:den>
                        <m:r>
                          <a:rPr lang="en-US" sz="2800" i="1">
                            <a:latin typeface="Cambria Math"/>
                          </a:rPr>
                          <m:t>12</m:t>
                        </m:r>
                      </m:den>
                    </m:f>
                    <m:r>
                      <a:rPr lang="en-US" sz="2800" i="1">
                        <a:latin typeface="Cambria Math"/>
                      </a:rPr>
                      <m:t>=</m:t>
                    </m:r>
                  </m:oMath>
                </a14:m>
                <a:endParaRPr lang="en-US" sz="2800" dirty="0"/>
              </a:p>
              <a:p>
                <a:pPr marL="0" lvl="0" indent="0">
                  <a:buNone/>
                </a:pPr>
                <a:endParaRPr lang="en-US" dirty="0"/>
              </a:p>
              <a:p>
                <a:pPr marL="0" indent="0">
                  <a:buNone/>
                </a:pPr>
                <a:endParaRPr lang="en-US" dirty="0"/>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blipFill rotWithShape="1">
                <a:blip r:embed="rId2"/>
                <a:stretch>
                  <a:fillRect l="-1481"/>
                </a:stretch>
              </a:blipFill>
            </p:spPr>
            <p:txBody>
              <a:bodyPr/>
              <a:lstStyle/>
              <a:p>
                <a:r>
                  <a:rPr lang="en-US">
                    <a:noFill/>
                  </a:rPr>
                  <a:t> </a:t>
                </a:r>
              </a:p>
            </p:txBody>
          </p:sp>
        </mc:Fallback>
      </mc:AlternateContent>
    </p:spTree>
    <p:extLst>
      <p:ext uri="{BB962C8B-B14F-4D97-AF65-F5344CB8AC3E}">
        <p14:creationId xmlns:p14="http://schemas.microsoft.com/office/powerpoint/2010/main" val="414947925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Multiplying Fractions</a:t>
            </a:r>
            <a:endParaRPr lang="en-US" dirty="0"/>
          </a:p>
        </p:txBody>
      </p:sp>
      <p:sp>
        <p:nvSpPr>
          <p:cNvPr id="3" name="Content Placeholder 2"/>
          <p:cNvSpPr>
            <a:spLocks noGrp="1"/>
          </p:cNvSpPr>
          <p:nvPr>
            <p:ph idx="1"/>
          </p:nvPr>
        </p:nvSpPr>
        <p:spPr/>
        <p:txBody>
          <a:bodyPr/>
          <a:lstStyle/>
          <a:p>
            <a:r>
              <a:rPr lang="en-US" dirty="0"/>
              <a:t>Multiply the </a:t>
            </a:r>
            <a:r>
              <a:rPr lang="en-US" b="1" dirty="0" smtClean="0"/>
              <a:t>tops</a:t>
            </a:r>
            <a:r>
              <a:rPr lang="en-US" dirty="0" smtClean="0"/>
              <a:t> </a:t>
            </a:r>
            <a:r>
              <a:rPr lang="en-US" i="1" dirty="0" smtClean="0"/>
              <a:t>(</a:t>
            </a:r>
            <a:r>
              <a:rPr lang="en-US" b="1" i="1" dirty="0" smtClean="0"/>
              <a:t>NUMERATORS</a:t>
            </a:r>
            <a:r>
              <a:rPr lang="en-US" i="1" dirty="0" smtClean="0"/>
              <a:t>)</a:t>
            </a:r>
            <a:r>
              <a:rPr lang="en-US" i="1" dirty="0"/>
              <a:t/>
            </a:r>
            <a:br>
              <a:rPr lang="en-US" i="1" dirty="0"/>
            </a:br>
            <a:r>
              <a:rPr lang="en-US" dirty="0"/>
              <a:t> AND </a:t>
            </a:r>
            <a:br>
              <a:rPr lang="en-US" dirty="0"/>
            </a:br>
            <a:r>
              <a:rPr lang="en-US" dirty="0"/>
              <a:t>Multiply the </a:t>
            </a:r>
            <a:r>
              <a:rPr lang="en-US" b="1" dirty="0" smtClean="0"/>
              <a:t>bottoms</a:t>
            </a:r>
            <a:r>
              <a:rPr lang="en-US" dirty="0"/>
              <a:t> </a:t>
            </a:r>
            <a:r>
              <a:rPr lang="en-US" i="1" dirty="0" smtClean="0"/>
              <a:t>(</a:t>
            </a:r>
            <a:r>
              <a:rPr lang="en-US" b="1" i="1" dirty="0" smtClean="0"/>
              <a:t>DENOMINATORS</a:t>
            </a:r>
            <a:r>
              <a:rPr lang="en-US" i="1" dirty="0" smtClean="0"/>
              <a:t>)</a:t>
            </a:r>
            <a:endParaRPr lang="en-US" dirty="0"/>
          </a:p>
          <a:p>
            <a:r>
              <a:rPr lang="en-US" i="1" dirty="0"/>
              <a:t>The Rule:</a:t>
            </a:r>
            <a:endParaRPr lang="en-US" dirty="0"/>
          </a:p>
          <a:p>
            <a:pPr marL="0" indent="0">
              <a:buNone/>
            </a:pPr>
            <a:r>
              <a:rPr lang="en-US" sz="2800" dirty="0" smtClean="0"/>
              <a:t>Multiply straight across</a:t>
            </a:r>
            <a:endParaRPr lang="en-US" sz="2800" dirty="0"/>
          </a:p>
          <a:p>
            <a:endParaRPr lang="en-US" dirty="0"/>
          </a:p>
        </p:txBody>
      </p:sp>
    </p:spTree>
    <p:extLst>
      <p:ext uri="{BB962C8B-B14F-4D97-AF65-F5344CB8AC3E}">
        <p14:creationId xmlns:p14="http://schemas.microsoft.com/office/powerpoint/2010/main" val="4435636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Multiplying Fractions</a:t>
            </a:r>
            <a:endParaRPr lang="en-US" dirty="0"/>
          </a:p>
        </p:txBody>
      </p:sp>
      <mc:AlternateContent xmlns:mc="http://schemas.openxmlformats.org/markup-compatibility/2006" xmlns:a14="http://schemas.microsoft.com/office/drawing/2010/main">
        <mc:Choice Requires="a14">
          <p:sp>
            <p:nvSpPr>
              <p:cNvPr id="3" name="Content Placeholder 2"/>
              <p:cNvSpPr>
                <a:spLocks noGrp="1"/>
              </p:cNvSpPr>
              <p:nvPr>
                <p:ph idx="1"/>
              </p:nvPr>
            </p:nvSpPr>
            <p:spPr/>
            <p:txBody>
              <a:bodyPr/>
              <a:lstStyle/>
              <a:p>
                <a:pPr marL="0" lvl="0" indent="0">
                  <a:buNone/>
                </a:pPr>
                <a:r>
                  <a:rPr lang="en-US" sz="3600" dirty="0"/>
                  <a:t>7</a:t>
                </a:r>
                <a:r>
                  <a:rPr lang="en-US" sz="3600" dirty="0" smtClean="0"/>
                  <a:t>. </a:t>
                </a:r>
                <a14:m>
                  <m:oMath xmlns:m="http://schemas.openxmlformats.org/officeDocument/2006/math">
                    <m:r>
                      <a:rPr lang="en-US" sz="3600" i="1">
                        <a:latin typeface="Cambria Math"/>
                      </a:rPr>
                      <m:t>2×</m:t>
                    </m:r>
                    <m:f>
                      <m:fPr>
                        <m:ctrlPr>
                          <a:rPr lang="en-US" sz="3600" i="1">
                            <a:latin typeface="Cambria Math"/>
                          </a:rPr>
                        </m:ctrlPr>
                      </m:fPr>
                      <m:num>
                        <m:r>
                          <a:rPr lang="en-US" sz="3600" i="1">
                            <a:latin typeface="Cambria Math"/>
                          </a:rPr>
                          <m:t>4</m:t>
                        </m:r>
                      </m:num>
                      <m:den>
                        <m:r>
                          <a:rPr lang="en-US" sz="3600" i="1">
                            <a:latin typeface="Cambria Math"/>
                          </a:rPr>
                          <m:t>3</m:t>
                        </m:r>
                      </m:den>
                    </m:f>
                  </m:oMath>
                </a14:m>
                <a:r>
                  <a:rPr lang="en-US" dirty="0" smtClean="0"/>
                  <a:t>				</a:t>
                </a:r>
                <a:r>
                  <a:rPr lang="en-US" sz="3200" dirty="0" smtClean="0"/>
                  <a:t>10. </a:t>
                </a:r>
                <a14:m>
                  <m:oMath xmlns:m="http://schemas.openxmlformats.org/officeDocument/2006/math">
                    <m:r>
                      <a:rPr lang="en-US" i="1">
                        <a:latin typeface="Cambria Math"/>
                      </a:rPr>
                      <m:t>3</m:t>
                    </m:r>
                    <m:f>
                      <m:fPr>
                        <m:ctrlPr>
                          <a:rPr lang="en-US" i="1">
                            <a:latin typeface="Cambria Math"/>
                          </a:rPr>
                        </m:ctrlPr>
                      </m:fPr>
                      <m:num>
                        <m:r>
                          <a:rPr lang="en-US" i="1">
                            <a:latin typeface="Cambria Math"/>
                          </a:rPr>
                          <m:t>2</m:t>
                        </m:r>
                      </m:num>
                      <m:den>
                        <m:r>
                          <a:rPr lang="en-US" i="1">
                            <a:latin typeface="Cambria Math"/>
                          </a:rPr>
                          <m:t>5</m:t>
                        </m:r>
                      </m:den>
                    </m:f>
                    <m:r>
                      <a:rPr lang="en-US" i="1">
                        <a:latin typeface="Cambria Math"/>
                      </a:rPr>
                      <m:t>×4</m:t>
                    </m:r>
                    <m:f>
                      <m:fPr>
                        <m:ctrlPr>
                          <a:rPr lang="en-US" i="1">
                            <a:latin typeface="Cambria Math"/>
                          </a:rPr>
                        </m:ctrlPr>
                      </m:fPr>
                      <m:num>
                        <m:r>
                          <a:rPr lang="en-US" i="1">
                            <a:latin typeface="Cambria Math"/>
                          </a:rPr>
                          <m:t>3</m:t>
                        </m:r>
                      </m:num>
                      <m:den>
                        <m:r>
                          <a:rPr lang="en-US" i="1">
                            <a:latin typeface="Cambria Math"/>
                          </a:rPr>
                          <m:t>5</m:t>
                        </m:r>
                      </m:den>
                    </m:f>
                  </m:oMath>
                </a14:m>
                <a:r>
                  <a:rPr lang="en-US" dirty="0"/>
                  <a:t>  </a:t>
                </a:r>
              </a:p>
              <a:p>
                <a:pPr marL="0" indent="0">
                  <a:buNone/>
                </a:pPr>
                <a:endParaRPr lang="en-US" dirty="0"/>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blipFill rotWithShape="1">
                <a:blip r:embed="rId2"/>
                <a:stretch>
                  <a:fillRect l="-2222"/>
                </a:stretch>
              </a:blipFill>
            </p:spPr>
            <p:txBody>
              <a:bodyPr/>
              <a:lstStyle/>
              <a:p>
                <a:r>
                  <a:rPr lang="en-US">
                    <a:noFill/>
                  </a:rPr>
                  <a:t> </a:t>
                </a:r>
              </a:p>
            </p:txBody>
          </p:sp>
        </mc:Fallback>
      </mc:AlternateContent>
    </p:spTree>
    <p:extLst>
      <p:ext uri="{BB962C8B-B14F-4D97-AF65-F5344CB8AC3E}">
        <p14:creationId xmlns:p14="http://schemas.microsoft.com/office/powerpoint/2010/main" val="2718756224"/>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larity">
  <a:themeElements>
    <a:clrScheme name="Clarity">
      <a:dk1>
        <a:srgbClr val="292934"/>
      </a:dk1>
      <a:lt1>
        <a:srgbClr val="FFFFFF"/>
      </a:lt1>
      <a:dk2>
        <a:srgbClr val="D2533C"/>
      </a:dk2>
      <a:lt2>
        <a:srgbClr val="F3F2DC"/>
      </a:lt2>
      <a:accent1>
        <a:srgbClr val="93A299"/>
      </a:accent1>
      <a:accent2>
        <a:srgbClr val="AD8F67"/>
      </a:accent2>
      <a:accent3>
        <a:srgbClr val="726056"/>
      </a:accent3>
      <a:accent4>
        <a:srgbClr val="4C5A6A"/>
      </a:accent4>
      <a:accent5>
        <a:srgbClr val="808DA0"/>
      </a:accent5>
      <a:accent6>
        <a:srgbClr val="79463D"/>
      </a:accent6>
      <a:hlink>
        <a:srgbClr val="0000FF"/>
      </a:hlink>
      <a:folHlink>
        <a:srgbClr val="800080"/>
      </a:folHlink>
    </a:clrScheme>
    <a:fontScheme name="Office Classic 2">
      <a:maj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larity">
      <a:fillStyleLst>
        <a:solidFill>
          <a:schemeClr val="phClr"/>
        </a:solidFill>
        <a:gradFill rotWithShape="1">
          <a:gsLst>
            <a:gs pos="0">
              <a:schemeClr val="phClr">
                <a:tint val="50000"/>
                <a:shade val="86000"/>
                <a:satMod val="140000"/>
              </a:schemeClr>
            </a:gs>
            <a:gs pos="45000">
              <a:schemeClr val="phClr">
                <a:tint val="48000"/>
                <a:satMod val="150000"/>
              </a:schemeClr>
            </a:gs>
            <a:gs pos="100000">
              <a:schemeClr val="phClr">
                <a:tint val="28000"/>
                <a:satMod val="160000"/>
              </a:schemeClr>
            </a:gs>
          </a:gsLst>
          <a:path path="circle">
            <a:fillToRect l="100000" t="100000" r="100000" b="100000"/>
          </a:path>
        </a:gradFill>
        <a:gradFill rotWithShape="1">
          <a:gsLst>
            <a:gs pos="0">
              <a:schemeClr val="phClr">
                <a:shade val="70000"/>
                <a:satMod val="150000"/>
              </a:schemeClr>
            </a:gs>
            <a:gs pos="34000">
              <a:schemeClr val="phClr">
                <a:shade val="70000"/>
                <a:satMod val="140000"/>
              </a:schemeClr>
            </a:gs>
            <a:gs pos="70000">
              <a:schemeClr val="phClr">
                <a:tint val="100000"/>
                <a:shade val="90000"/>
                <a:satMod val="140000"/>
              </a:schemeClr>
            </a:gs>
            <a:gs pos="100000">
              <a:schemeClr val="phClr">
                <a:tint val="100000"/>
                <a:shade val="100000"/>
                <a:satMod val="100000"/>
              </a:schemeClr>
            </a:gs>
          </a:gsLst>
          <a:path path="circle">
            <a:fillToRect l="100000" t="100000" r="100000" b="100000"/>
          </a:path>
        </a:gradFill>
      </a:fillStyleLst>
      <a:lnStyleLst>
        <a:ln w="9525" cap="flat" cmpd="sng" algn="ctr">
          <a:solidFill>
            <a:schemeClr val="phClr"/>
          </a:solidFill>
          <a:prstDash val="solid"/>
        </a:ln>
        <a:ln w="26425" cap="flat" cmpd="sng" algn="ctr">
          <a:solidFill>
            <a:schemeClr val="phClr"/>
          </a:solidFill>
          <a:prstDash val="solid"/>
        </a:ln>
        <a:ln w="4445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38100" dist="25400" dir="2700000" algn="br" rotWithShape="0">
              <a:srgbClr val="000000">
                <a:alpha val="60000"/>
              </a:srgbClr>
            </a:outerShdw>
          </a:effectLst>
          <a:scene3d>
            <a:camera prst="orthographicFront">
              <a:rot lat="0" lon="0" rev="0"/>
            </a:camera>
            <a:lightRig rig="balanced" dir="t">
              <a:rot lat="0" lon="0" rev="5100000"/>
            </a:lightRig>
          </a:scene3d>
          <a:sp3d contourW="6350">
            <a:bevelT w="29210" h="12700"/>
            <a:contourClr>
              <a:schemeClr val="phClr">
                <a:shade val="30000"/>
                <a:satMod val="130000"/>
              </a:schemeClr>
            </a:contourClr>
          </a:sp3d>
        </a:effectStyle>
      </a:effectStyleLst>
      <a:bgFillStyleLst>
        <a:solidFill>
          <a:schemeClr val="phClr"/>
        </a:solidFill>
        <a:gradFill rotWithShape="1">
          <a:gsLst>
            <a:gs pos="0">
              <a:schemeClr val="phClr">
                <a:tint val="85000"/>
                <a:satMod val="180000"/>
              </a:schemeClr>
            </a:gs>
            <a:gs pos="40000">
              <a:schemeClr val="phClr">
                <a:tint val="95000"/>
                <a:shade val="85000"/>
                <a:satMod val="150000"/>
              </a:schemeClr>
            </a:gs>
            <a:gs pos="100000">
              <a:schemeClr val="phClr">
                <a:shade val="45000"/>
                <a:satMod val="200000"/>
              </a:schemeClr>
            </a:gs>
          </a:gsLst>
          <a:lin ang="5400000" scaled="0"/>
        </a:gradFill>
        <a:blipFill rotWithShape="1">
          <a:blip xmlns:r="http://schemas.openxmlformats.org/officeDocument/2006/relationships" r:embed="rId1">
            <a:duotone>
              <a:schemeClr val="phClr">
                <a:shade val="55000"/>
              </a:schemeClr>
              <a:schemeClr val="phClr">
                <a:tint val="97000"/>
                <a:satMod val="95000"/>
              </a:schemeClr>
            </a:duotone>
          </a:blip>
          <a:tile tx="0" ty="0" sx="70000" sy="7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Clarity</Template>
  <TotalTime>762</TotalTime>
  <Words>261</Words>
  <Application>Microsoft Office PowerPoint</Application>
  <PresentationFormat>On-screen Show (4:3)</PresentationFormat>
  <Paragraphs>57</Paragraphs>
  <Slides>25</Slides>
  <Notes>1</Notes>
  <HiddenSlides>0</HiddenSlides>
  <MMClips>0</MMClips>
  <ScaleCrop>false</ScaleCrop>
  <HeadingPairs>
    <vt:vector size="4" baseType="variant">
      <vt:variant>
        <vt:lpstr>Theme</vt:lpstr>
      </vt:variant>
      <vt:variant>
        <vt:i4>1</vt:i4>
      </vt:variant>
      <vt:variant>
        <vt:lpstr>Slide Titles</vt:lpstr>
      </vt:variant>
      <vt:variant>
        <vt:i4>25</vt:i4>
      </vt:variant>
    </vt:vector>
  </HeadingPairs>
  <TitlesOfParts>
    <vt:vector size="26" baseType="lpstr">
      <vt:lpstr>Clarity</vt:lpstr>
      <vt:lpstr>Fractions</vt:lpstr>
      <vt:lpstr>Inbox Task</vt:lpstr>
      <vt:lpstr>PowerPoint Presentation</vt:lpstr>
      <vt:lpstr>Simplifying Fractions</vt:lpstr>
      <vt:lpstr>Simplifying Fractions</vt:lpstr>
      <vt:lpstr>Multiplying Fractions</vt:lpstr>
      <vt:lpstr>Multiplying Fractions</vt:lpstr>
      <vt:lpstr>Multiplying Fractions</vt:lpstr>
      <vt:lpstr>Multiplying Fractions</vt:lpstr>
      <vt:lpstr>PowerPoint Presentation</vt:lpstr>
      <vt:lpstr>PowerPoint Presentation</vt:lpstr>
      <vt:lpstr>PowerPoint Presentation</vt:lpstr>
      <vt:lpstr>Dividing Fractions</vt:lpstr>
      <vt:lpstr>Dividing Fractions</vt:lpstr>
      <vt:lpstr>Dividing Fractions</vt:lpstr>
      <vt:lpstr>PowerPoint Presentation</vt:lpstr>
      <vt:lpstr>PowerPoint Presentation</vt:lpstr>
      <vt:lpstr>PowerPoint Presentation</vt:lpstr>
      <vt:lpstr>Adding/Subtracting Fractions</vt:lpstr>
      <vt:lpstr>Adding/Subtracting Fractions</vt:lpstr>
      <vt:lpstr>PowerPoint Presentation</vt:lpstr>
      <vt:lpstr>PowerPoint Presentation</vt:lpstr>
      <vt:lpstr>PowerPoint Presentation</vt:lpstr>
      <vt:lpstr>Jeopardy Review</vt:lpstr>
      <vt:lpstr>PowerPoint Presentation</vt:lpstr>
    </vt:vector>
  </TitlesOfParts>
  <Company>DeKalb County School System</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Trenton Murphey</dc:creator>
  <cp:lastModifiedBy>Trenton Murphey</cp:lastModifiedBy>
  <cp:revision>17</cp:revision>
  <dcterms:created xsi:type="dcterms:W3CDTF">2012-08-15T15:25:34Z</dcterms:created>
  <dcterms:modified xsi:type="dcterms:W3CDTF">2013-08-15T17:18:34Z</dcterms:modified>
</cp:coreProperties>
</file>