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60" r:id="rId3"/>
    <p:sldId id="262" r:id="rId4"/>
    <p:sldId id="269" r:id="rId5"/>
    <p:sldId id="275" r:id="rId6"/>
    <p:sldId id="266" r:id="rId7"/>
    <p:sldId id="273" r:id="rId8"/>
    <p:sldId id="267" r:id="rId9"/>
    <p:sldId id="274" r:id="rId10"/>
    <p:sldId id="289" r:id="rId11"/>
    <p:sldId id="276" r:id="rId12"/>
    <p:sldId id="297" r:id="rId13"/>
    <p:sldId id="290" r:id="rId14"/>
    <p:sldId id="291" r:id="rId15"/>
    <p:sldId id="298" r:id="rId16"/>
    <p:sldId id="293" r:id="rId17"/>
    <p:sldId id="295" r:id="rId18"/>
    <p:sldId id="280" r:id="rId19"/>
    <p:sldId id="292" r:id="rId20"/>
    <p:sldId id="299" r:id="rId21"/>
    <p:sldId id="284" r:id="rId22"/>
    <p:sldId id="286" r:id="rId23"/>
    <p:sldId id="287" r:id="rId24"/>
    <p:sldId id="301" r:id="rId25"/>
    <p:sldId id="288" r:id="rId26"/>
    <p:sldId id="268" r:id="rId27"/>
    <p:sldId id="300" r:id="rId28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71BFC5"/>
    <a:srgbClr val="3333FF"/>
    <a:srgbClr val="FFD175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90120" autoAdjust="0"/>
  </p:normalViewPr>
  <p:slideViewPr>
    <p:cSldViewPr>
      <p:cViewPr>
        <p:scale>
          <a:sx n="105" d="100"/>
          <a:sy n="105" d="100"/>
        </p:scale>
        <p:origin x="-222" y="-48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A7D057B4-201A-4BE4-981F-B1BC2D2B0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B6E9B9A3-BFAE-4368-8A02-B12EF6EB4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49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5BD716-6B62-43BB-9DF2-351C7B265F95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F369BB-0E53-4D6C-ADE3-602DCE18BC07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08BE83B-0F13-451F-BA07-AA8C77649E3D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C31B2F-4599-474B-B479-461EE3DA103D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6BF7FD-9895-4F97-A370-5F137A87E74D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7B106E-3C8C-4E0B-9313-96D4F1DC3D92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F46895-8F3F-4684-9A94-244905C752E1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F49F9D-B196-4005-B790-1F269B44DBD9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1782450-C350-48F5-A7D5-3AB9D4C35685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1A9043-7AEA-4BA3-A971-FE66A631082F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78FE17-2C29-4FD3-9508-C4B5AC7C6091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FC9512-7B7B-48D2-8EEB-104AA29224F3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50B447-D564-4966-8CC6-FBFEEC2F9C5B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C6FCE6-2B4D-4804-824A-800D26805A28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F33608-6B06-4A6F-9AC9-395D496DB7DB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58E375-B120-4113-83F7-74E0E97C3E38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AAD6AC-D433-46E9-8920-8D4496C0D0C0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1C489C-D76C-4E41-B0B5-47ABE1182839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62867E-E479-4ACD-A29B-BCC7F8702A1B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0A6903-718C-4877-BE2B-057AC4FFB032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2C7914-14E3-4E1D-B9AD-DEC15D506FAF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CC1FDE-6B6D-438A-BF60-962158AB401B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C0267A-43CB-4AF8-B554-F7BBC36E4C35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AB489C-3A16-41B4-A852-F921066BBBAA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F05797-ADD8-4483-ABF6-A7EA2B9CBDDA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767D30-B0FA-45FD-BDD2-291B52FBC0B5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96A52A1-354A-4EDF-9F24-259C3360367E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7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1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7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9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85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2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14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9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6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1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26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583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03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746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Algebra 2</a:t>
            </a:r>
          </a:p>
        </p:txBody>
      </p:sp>
      <p:grpSp>
        <p:nvGrpSpPr>
          <p:cNvPr id="1028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0" name="Picture 7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9" name="Text Box 11"/>
          <p:cNvSpPr txBox="1">
            <a:spLocks noChangeArrowheads="1"/>
          </p:cNvSpPr>
          <p:nvPr userDrawn="1"/>
        </p:nvSpPr>
        <p:spPr bwMode="auto">
          <a:xfrm>
            <a:off x="1295400" y="98425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Exploring Transformations </a:t>
            </a:r>
            <a:endParaRPr lang="en-US" altLang="en-US" sz="240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6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467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Exploring Transformations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Algebra 2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27425" y="3022600"/>
            <a:ext cx="3889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 </a:t>
            </a:r>
            <a:endParaRPr lang="en-US" sz="2800" u="sng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04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Algebra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304800" y="914400"/>
            <a:ext cx="8686800" cy="914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  <a:tabLst>
                <a:tab pos="0" algn="l"/>
              </a:tabLst>
            </a:pPr>
            <a:r>
              <a:rPr lang="en-US" altLang="en-US" sz="2400" smtClean="0">
                <a:latin typeface="Verdana" pitchFamily="34" charset="0"/>
              </a:rPr>
              <a:t>Notice that when you translate </a:t>
            </a:r>
            <a:r>
              <a:rPr lang="en-US" altLang="en-US" sz="2400" b="1" smtClean="0">
                <a:solidFill>
                  <a:srgbClr val="FF0000"/>
                </a:solidFill>
                <a:latin typeface="Verdana" pitchFamily="34" charset="0"/>
              </a:rPr>
              <a:t>left or right</a:t>
            </a:r>
            <a:r>
              <a:rPr lang="en-US" altLang="en-US" sz="2400" smtClean="0">
                <a:solidFill>
                  <a:srgbClr val="FF0000"/>
                </a:solidFill>
                <a:latin typeface="Verdana" pitchFamily="34" charset="0"/>
              </a:rPr>
              <a:t>,</a:t>
            </a:r>
            <a:r>
              <a:rPr lang="en-US" altLang="en-US" sz="2400" smtClean="0">
                <a:latin typeface="Verdana" pitchFamily="34" charset="0"/>
              </a:rPr>
              <a:t> the </a:t>
            </a:r>
            <a:br>
              <a:rPr lang="en-US" altLang="en-US" sz="2400" smtClean="0">
                <a:latin typeface="Verdana" pitchFamily="34" charset="0"/>
              </a:rPr>
            </a:br>
            <a:r>
              <a:rPr lang="en-US" altLang="en-US" sz="2400" b="1" i="1" smtClean="0">
                <a:solidFill>
                  <a:srgbClr val="FF0000"/>
                </a:solidFill>
                <a:latin typeface="Verdana" pitchFamily="34" charset="0"/>
              </a:rPr>
              <a:t>x</a:t>
            </a:r>
            <a:r>
              <a:rPr lang="en-US" altLang="en-US" sz="2400" b="1" smtClean="0">
                <a:solidFill>
                  <a:srgbClr val="FF0000"/>
                </a:solidFill>
                <a:latin typeface="Verdana" pitchFamily="34" charset="0"/>
              </a:rPr>
              <a:t>-coordinate</a:t>
            </a:r>
            <a:r>
              <a:rPr lang="en-US" altLang="en-US" sz="2400" smtClean="0">
                <a:latin typeface="Verdana" pitchFamily="34" charset="0"/>
              </a:rPr>
              <a:t> changes, and when you translate </a:t>
            </a:r>
            <a:r>
              <a:rPr lang="en-US" altLang="en-US" sz="2400" b="1" smtClean="0">
                <a:solidFill>
                  <a:srgbClr val="006699"/>
                </a:solidFill>
                <a:latin typeface="Verdana" pitchFamily="34" charset="0"/>
              </a:rPr>
              <a:t>up </a:t>
            </a:r>
            <a:br>
              <a:rPr lang="en-US" altLang="en-US" sz="2400" b="1" smtClean="0">
                <a:solidFill>
                  <a:srgbClr val="006699"/>
                </a:solidFill>
                <a:latin typeface="Verdana" pitchFamily="34" charset="0"/>
              </a:rPr>
            </a:br>
            <a:r>
              <a:rPr lang="en-US" altLang="en-US" sz="2400" b="1" smtClean="0">
                <a:solidFill>
                  <a:srgbClr val="006699"/>
                </a:solidFill>
                <a:latin typeface="Verdana" pitchFamily="34" charset="0"/>
              </a:rPr>
              <a:t>or down</a:t>
            </a:r>
            <a:r>
              <a:rPr lang="en-US" altLang="en-US" sz="2400" smtClean="0">
                <a:solidFill>
                  <a:srgbClr val="006699"/>
                </a:solidFill>
                <a:latin typeface="Verdana" pitchFamily="34" charset="0"/>
              </a:rPr>
              <a:t>,</a:t>
            </a:r>
            <a:r>
              <a:rPr lang="en-US" altLang="en-US" sz="2400" smtClean="0">
                <a:latin typeface="Verdana" pitchFamily="34" charset="0"/>
              </a:rPr>
              <a:t> the </a:t>
            </a:r>
            <a:r>
              <a:rPr lang="en-US" altLang="en-US" sz="2400" b="1" i="1" smtClean="0">
                <a:solidFill>
                  <a:srgbClr val="006699"/>
                </a:solidFill>
                <a:latin typeface="Verdana" pitchFamily="34" charset="0"/>
              </a:rPr>
              <a:t>y</a:t>
            </a:r>
            <a:r>
              <a:rPr lang="en-US" altLang="en-US" sz="2400" b="1" smtClean="0">
                <a:solidFill>
                  <a:srgbClr val="006699"/>
                </a:solidFill>
                <a:latin typeface="Verdana" pitchFamily="34" charset="0"/>
              </a:rPr>
              <a:t>-coordinate</a:t>
            </a:r>
            <a:r>
              <a:rPr lang="en-US" altLang="en-US" sz="2400" smtClean="0">
                <a:latin typeface="Verdana" pitchFamily="34" charset="0"/>
              </a:rPr>
              <a:t> changes.</a:t>
            </a:r>
          </a:p>
        </p:txBody>
      </p:sp>
      <p:pic>
        <p:nvPicPr>
          <p:cNvPr id="11267" name="Picture 7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24275"/>
            <a:ext cx="358140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7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9675" y="3752850"/>
            <a:ext cx="3743325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9259" name="Group 107"/>
          <p:cNvGraphicFramePr>
            <a:graphicFrameLocks noGrp="1"/>
          </p:cNvGraphicFramePr>
          <p:nvPr/>
        </p:nvGraphicFramePr>
        <p:xfrm>
          <a:off x="152400" y="2286000"/>
          <a:ext cx="8915400" cy="4076742"/>
        </p:xfrm>
        <a:graphic>
          <a:graphicData uri="http://schemas.openxmlformats.org/drawingml/2006/table">
            <a:tbl>
              <a:tblPr/>
              <a:tblGrid>
                <a:gridCol w="4457700"/>
                <a:gridCol w="4457700"/>
              </a:tblGrid>
              <a:tr h="64003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Translations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95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Horizontal Translation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1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Vertical Translation</a:t>
                      </a: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1BFC5"/>
                    </a:solidFill>
                  </a:tcPr>
                </a:tc>
              </a:tr>
              <a:tr h="2727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81200"/>
            <a:ext cx="8229600" cy="236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800" smtClean="0">
                <a:latin typeface="Verdana" pitchFamily="34" charset="0"/>
              </a:rPr>
              <a:t>A </a:t>
            </a:r>
            <a:r>
              <a:rPr lang="en-US" altLang="en-US" sz="2800" b="1" u="sng" smtClean="0">
                <a:latin typeface="Verdana" pitchFamily="34" charset="0"/>
              </a:rPr>
              <a:t>reflection</a:t>
            </a:r>
            <a:r>
              <a:rPr lang="en-US" altLang="en-US" sz="2800" smtClean="0">
                <a:latin typeface="Verdana" pitchFamily="34" charset="0"/>
              </a:rPr>
              <a:t> is a transformation that flips a figure across a line called the line of reflection. Each reflected point is the same distance from the line of reflection, but on the opposite side of the line</a:t>
            </a:r>
            <a:r>
              <a:rPr lang="en-US" altLang="en-US" sz="2800" smtClean="0"/>
              <a:t>. </a:t>
            </a:r>
            <a:endParaRPr lang="en-US" altLang="en-US" sz="280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769" name="Group 137"/>
          <p:cNvGraphicFramePr>
            <a:graphicFrameLocks noGrp="1"/>
          </p:cNvGraphicFramePr>
          <p:nvPr/>
        </p:nvGraphicFramePr>
        <p:xfrm>
          <a:off x="76200" y="1447800"/>
          <a:ext cx="8915400" cy="4076742"/>
        </p:xfrm>
        <a:graphic>
          <a:graphicData uri="http://schemas.openxmlformats.org/drawingml/2006/table">
            <a:tbl>
              <a:tblPr/>
              <a:tblGrid>
                <a:gridCol w="4457700"/>
                <a:gridCol w="4457700"/>
              </a:tblGrid>
              <a:tr h="64003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Reflections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95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Reflection Across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-axis</a:t>
                      </a: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1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Reflection Across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-axis</a:t>
                      </a: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1BFC5"/>
                    </a:solidFill>
                  </a:tcPr>
                </a:tc>
              </a:tr>
              <a:tr h="2727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27" name="Picture 1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24200"/>
            <a:ext cx="3343275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8" name="Picture 13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124200"/>
            <a:ext cx="3400425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762000" y="1600200"/>
            <a:ext cx="80772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 </a:t>
            </a:r>
            <a:r>
              <a:rPr lang="en-US" altLang="en-US" sz="2800">
                <a:latin typeface="Verdana" pitchFamily="34" charset="0"/>
              </a:rPr>
              <a:t>You can transform a function by transforming its ordered pairs. When a function is translated or reflected, the original graph and the graph of the transformation are </a:t>
            </a:r>
            <a:r>
              <a:rPr lang="en-US" altLang="en-US" sz="2800" i="1">
                <a:latin typeface="Verdana" pitchFamily="34" charset="0"/>
              </a:rPr>
              <a:t>congruent</a:t>
            </a:r>
            <a:r>
              <a:rPr lang="en-US" altLang="en-US" sz="2800">
                <a:latin typeface="Verdana" pitchFamily="34" charset="0"/>
              </a:rPr>
              <a:t> because the size and shape of the graphs are the same.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1"/>
          <p:cNvGrpSpPr>
            <a:grpSpLocks/>
          </p:cNvGrpSpPr>
          <p:nvPr/>
        </p:nvGrpSpPr>
        <p:grpSpPr bwMode="auto">
          <a:xfrm>
            <a:off x="4038600" y="2362200"/>
            <a:ext cx="4114800" cy="4114800"/>
            <a:chOff x="2544" y="1488"/>
            <a:chExt cx="2592" cy="2592"/>
          </a:xfrm>
        </p:grpSpPr>
        <p:pic>
          <p:nvPicPr>
            <p:cNvPr id="15367" name="Picture 9" descr="exam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1488"/>
              <a:ext cx="2592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8" name="Freeform 10"/>
            <p:cNvSpPr>
              <a:spLocks/>
            </p:cNvSpPr>
            <p:nvPr/>
          </p:nvSpPr>
          <p:spPr bwMode="auto">
            <a:xfrm>
              <a:off x="2832" y="2432"/>
              <a:ext cx="2016" cy="1026"/>
            </a:xfrm>
            <a:custGeom>
              <a:avLst/>
              <a:gdLst>
                <a:gd name="T0" fmla="*/ 0 w 2016"/>
                <a:gd name="T1" fmla="*/ 1026 h 1026"/>
                <a:gd name="T2" fmla="*/ 592 w 2016"/>
                <a:gd name="T3" fmla="*/ 0 h 1026"/>
                <a:gd name="T4" fmla="*/ 1016 w 2016"/>
                <a:gd name="T5" fmla="*/ 696 h 1026"/>
                <a:gd name="T6" fmla="*/ 1424 w 2016"/>
                <a:gd name="T7" fmla="*/ 8 h 1026"/>
                <a:gd name="T8" fmla="*/ 2016 w 2016"/>
                <a:gd name="T9" fmla="*/ 1025 h 10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16" h="1026">
                  <a:moveTo>
                    <a:pt x="0" y="1026"/>
                  </a:moveTo>
                  <a:lnTo>
                    <a:pt x="592" y="0"/>
                  </a:lnTo>
                  <a:lnTo>
                    <a:pt x="1016" y="696"/>
                  </a:lnTo>
                  <a:lnTo>
                    <a:pt x="1424" y="8"/>
                  </a:lnTo>
                  <a:lnTo>
                    <a:pt x="2016" y="1025"/>
                  </a:lnTo>
                </a:path>
              </a:pathLst>
            </a:custGeom>
            <a:noFill/>
            <a:ln w="25400" cap="flat" cmpd="sng">
              <a:solidFill>
                <a:srgbClr val="3333FF"/>
              </a:solidFill>
              <a:prstDash val="solid"/>
              <a:round/>
              <a:headEnd type="stealth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0" y="22860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>
              <a:latin typeface="Verdana" pitchFamily="34" charset="0"/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2A: Translating and Reflecting Functions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33400" y="17526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Use a table to perform each transformation of </a:t>
            </a:r>
            <a:r>
              <a:rPr lang="en-US" altLang="en-US" sz="2400" b="1" i="1">
                <a:latin typeface="Verdana" pitchFamily="34" charset="0"/>
              </a:rPr>
              <a:t>y</a:t>
            </a:r>
            <a:r>
              <a:rPr lang="en-US" altLang="en-US" sz="2400" b="1">
                <a:latin typeface="Verdana" pitchFamily="34" charset="0"/>
              </a:rPr>
              <a:t>=</a:t>
            </a:r>
            <a:r>
              <a:rPr lang="en-US" altLang="en-US" sz="2400" b="1" i="1">
                <a:latin typeface="Verdana" pitchFamily="34" charset="0"/>
              </a:rPr>
              <a:t>f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). Use the same coordinate plane as the original function</a:t>
            </a:r>
            <a:r>
              <a:rPr lang="en-US" altLang="en-US" sz="2400" b="1"/>
              <a:t>.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5366" name="Text Box 12"/>
          <p:cNvSpPr txBox="1">
            <a:spLocks noChangeArrowheads="1"/>
          </p:cNvSpPr>
          <p:nvPr/>
        </p:nvSpPr>
        <p:spPr bwMode="auto">
          <a:xfrm>
            <a:off x="533400" y="31242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translation 2 units up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53" descr="exam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098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882" name="Freeform 154"/>
          <p:cNvSpPr>
            <a:spLocks/>
          </p:cNvSpPr>
          <p:nvPr/>
        </p:nvSpPr>
        <p:spPr bwMode="auto">
          <a:xfrm>
            <a:off x="5029200" y="3714750"/>
            <a:ext cx="3200400" cy="1628775"/>
          </a:xfrm>
          <a:custGeom>
            <a:avLst/>
            <a:gdLst>
              <a:gd name="T0" fmla="*/ 0 w 2016"/>
              <a:gd name="T1" fmla="*/ 1628775 h 1026"/>
              <a:gd name="T2" fmla="*/ 939800 w 2016"/>
              <a:gd name="T3" fmla="*/ 0 h 1026"/>
              <a:gd name="T4" fmla="*/ 1612900 w 2016"/>
              <a:gd name="T5" fmla="*/ 1104900 h 1026"/>
              <a:gd name="T6" fmla="*/ 2260600 w 2016"/>
              <a:gd name="T7" fmla="*/ 12700 h 1026"/>
              <a:gd name="T8" fmla="*/ 3200400 w 2016"/>
              <a:gd name="T9" fmla="*/ 1627188 h 10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16" h="1026">
                <a:moveTo>
                  <a:pt x="0" y="1026"/>
                </a:moveTo>
                <a:lnTo>
                  <a:pt x="592" y="0"/>
                </a:lnTo>
                <a:lnTo>
                  <a:pt x="1016" y="696"/>
                </a:lnTo>
                <a:lnTo>
                  <a:pt x="1424" y="8"/>
                </a:lnTo>
                <a:lnTo>
                  <a:pt x="2016" y="1025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Text Box 2"/>
          <p:cNvSpPr txBox="1">
            <a:spLocks noChangeArrowheads="1"/>
          </p:cNvSpPr>
          <p:nvPr/>
        </p:nvSpPr>
        <p:spPr bwMode="auto">
          <a:xfrm>
            <a:off x="0" y="22860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>
              <a:latin typeface="Verdana" pitchFamily="34" charset="0"/>
            </a:endParaRPr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381000" y="15240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translation 2 units up</a:t>
            </a:r>
          </a:p>
        </p:txBody>
      </p:sp>
      <p:sp>
        <p:nvSpPr>
          <p:cNvPr id="16391" name="Text Box 6"/>
          <p:cNvSpPr txBox="1">
            <a:spLocks noChangeArrowheads="1"/>
          </p:cNvSpPr>
          <p:nvPr/>
        </p:nvSpPr>
        <p:spPr bwMode="auto">
          <a:xfrm>
            <a:off x="381000" y="2057400"/>
            <a:ext cx="7996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/>
              <a:t>Identify important points from the graph and make a table.</a:t>
            </a:r>
          </a:p>
        </p:txBody>
      </p:sp>
      <p:graphicFrame>
        <p:nvGraphicFramePr>
          <p:cNvPr id="73874" name="Group 146"/>
          <p:cNvGraphicFramePr>
            <a:graphicFrameLocks noGrp="1"/>
          </p:cNvGraphicFramePr>
          <p:nvPr/>
        </p:nvGraphicFramePr>
        <p:xfrm>
          <a:off x="457200" y="2667000"/>
          <a:ext cx="3733800" cy="2804040"/>
        </p:xfrm>
        <a:graphic>
          <a:graphicData uri="http://schemas.openxmlformats.org/drawingml/2006/table">
            <a:tbl>
              <a:tblPr/>
              <a:tblGrid>
                <a:gridCol w="769938"/>
                <a:gridCol w="711200"/>
                <a:gridCol w="2252662"/>
              </a:tblGrid>
              <a:tr h="5180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y 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–5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+ 2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+ 2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+ 2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+ 2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–3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–3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+ 2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875" name="Text Box 147"/>
          <p:cNvSpPr txBox="1">
            <a:spLocks noChangeArrowheads="1"/>
          </p:cNvSpPr>
          <p:nvPr/>
        </p:nvSpPr>
        <p:spPr bwMode="auto">
          <a:xfrm>
            <a:off x="609600" y="6080125"/>
            <a:ext cx="3948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3333FF"/>
                </a:solidFill>
              </a:rPr>
              <a:t>The entire graph shifts 2 units up.</a:t>
            </a:r>
          </a:p>
        </p:txBody>
      </p:sp>
      <p:sp>
        <p:nvSpPr>
          <p:cNvPr id="73876" name="Text Box 148"/>
          <p:cNvSpPr txBox="1">
            <a:spLocks noChangeArrowheads="1"/>
          </p:cNvSpPr>
          <p:nvPr/>
        </p:nvSpPr>
        <p:spPr bwMode="auto">
          <a:xfrm>
            <a:off x="685800" y="5638800"/>
            <a:ext cx="3286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3333FF"/>
                </a:solidFill>
              </a:rPr>
              <a:t>Add 2 to each y-coordinate.</a:t>
            </a:r>
          </a:p>
        </p:txBody>
      </p:sp>
      <p:sp>
        <p:nvSpPr>
          <p:cNvPr id="16424" name="Text Box 151"/>
          <p:cNvSpPr txBox="1">
            <a:spLocks noChangeArrowheads="1"/>
          </p:cNvSpPr>
          <p:nvPr/>
        </p:nvSpPr>
        <p:spPr bwMode="auto">
          <a:xfrm>
            <a:off x="6324600" y="38862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6425" name="Freeform 156"/>
          <p:cNvSpPr>
            <a:spLocks/>
          </p:cNvSpPr>
          <p:nvPr/>
        </p:nvSpPr>
        <p:spPr bwMode="auto">
          <a:xfrm>
            <a:off x="5029200" y="3714750"/>
            <a:ext cx="3200400" cy="1628775"/>
          </a:xfrm>
          <a:custGeom>
            <a:avLst/>
            <a:gdLst>
              <a:gd name="T0" fmla="*/ 0 w 2016"/>
              <a:gd name="T1" fmla="*/ 1628775 h 1026"/>
              <a:gd name="T2" fmla="*/ 939800 w 2016"/>
              <a:gd name="T3" fmla="*/ 0 h 1026"/>
              <a:gd name="T4" fmla="*/ 1612900 w 2016"/>
              <a:gd name="T5" fmla="*/ 1104900 h 1026"/>
              <a:gd name="T6" fmla="*/ 2260600 w 2016"/>
              <a:gd name="T7" fmla="*/ 12700 h 1026"/>
              <a:gd name="T8" fmla="*/ 3200400 w 2016"/>
              <a:gd name="T9" fmla="*/ 1627188 h 10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16" h="1026">
                <a:moveTo>
                  <a:pt x="0" y="1026"/>
                </a:moveTo>
                <a:lnTo>
                  <a:pt x="592" y="0"/>
                </a:lnTo>
                <a:lnTo>
                  <a:pt x="1016" y="696"/>
                </a:lnTo>
                <a:lnTo>
                  <a:pt x="1424" y="8"/>
                </a:lnTo>
                <a:lnTo>
                  <a:pt x="2016" y="1025"/>
                </a:lnTo>
              </a:path>
            </a:pathLst>
          </a:custGeom>
          <a:noFill/>
          <a:ln w="25400" cap="flat" cmpd="sng">
            <a:solidFill>
              <a:srgbClr val="3333FF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3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3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33333E-6 L 1.11022E-16 -0.1604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38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82" grpId="0" animBg="1"/>
      <p:bldP spid="73875" grpId="0"/>
      <p:bldP spid="7387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7"/>
          <p:cNvSpPr txBox="1">
            <a:spLocks noChangeArrowheads="1"/>
          </p:cNvSpPr>
          <p:nvPr/>
        </p:nvSpPr>
        <p:spPr bwMode="auto">
          <a:xfrm>
            <a:off x="381000" y="14859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reflection across 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-axis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381000" y="2019300"/>
            <a:ext cx="7996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/>
              <a:t>Identify important points from the graph and make a table.</a:t>
            </a:r>
          </a:p>
        </p:txBody>
      </p:sp>
      <p:graphicFrame>
        <p:nvGraphicFramePr>
          <p:cNvPr id="62643" name="Group 179"/>
          <p:cNvGraphicFramePr>
            <a:graphicFrameLocks noGrp="1"/>
          </p:cNvGraphicFramePr>
          <p:nvPr/>
        </p:nvGraphicFramePr>
        <p:xfrm>
          <a:off x="457200" y="2476500"/>
          <a:ext cx="4648200" cy="2804040"/>
        </p:xfrm>
        <a:graphic>
          <a:graphicData uri="http://schemas.openxmlformats.org/drawingml/2006/table">
            <a:tbl>
              <a:tblPr/>
              <a:tblGrid>
                <a:gridCol w="1371600"/>
                <a:gridCol w="1143000"/>
                <a:gridCol w="2133600"/>
              </a:tblGrid>
              <a:tr h="5180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–5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–3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–1(–3) = 3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 1(0) =  0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 1(–2) = 2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1(0) = 0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–3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– 1(–3) = 3</a:t>
                      </a:r>
                    </a:p>
                  </a:txBody>
                  <a:tcPr marT="45710" marB="4571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03" name="Text Box 39"/>
          <p:cNvSpPr txBox="1">
            <a:spLocks noChangeArrowheads="1"/>
          </p:cNvSpPr>
          <p:nvPr/>
        </p:nvSpPr>
        <p:spPr bwMode="auto">
          <a:xfrm>
            <a:off x="457200" y="5448300"/>
            <a:ext cx="3943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3333FF"/>
                </a:solidFill>
              </a:rPr>
              <a:t>Multiply each y-coordinate by </a:t>
            </a:r>
            <a:r>
              <a:rPr lang="en-US" altLang="en-US">
                <a:solidFill>
                  <a:srgbClr val="3333FF"/>
                </a:solidFill>
              </a:rPr>
              <a:t>–</a:t>
            </a:r>
            <a:r>
              <a:rPr lang="en-US" altLang="en-US"/>
              <a:t> </a:t>
            </a:r>
            <a:r>
              <a:rPr lang="en-US" altLang="en-US" sz="2000" i="1">
                <a:solidFill>
                  <a:srgbClr val="3333FF"/>
                </a:solidFill>
                <a:cs typeface="Arial" charset="0"/>
              </a:rPr>
              <a:t>1</a:t>
            </a:r>
            <a:r>
              <a:rPr lang="en-US" altLang="en-US" sz="2000" i="1">
                <a:solidFill>
                  <a:srgbClr val="3333FF"/>
                </a:solidFill>
              </a:rPr>
              <a:t>.</a:t>
            </a:r>
          </a:p>
        </p:txBody>
      </p:sp>
      <p:pic>
        <p:nvPicPr>
          <p:cNvPr id="17443" name="Picture 59" descr="exam2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2514600"/>
            <a:ext cx="3962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519" name="Text Box 55"/>
          <p:cNvSpPr txBox="1">
            <a:spLocks noChangeArrowheads="1"/>
          </p:cNvSpPr>
          <p:nvPr/>
        </p:nvSpPr>
        <p:spPr bwMode="auto">
          <a:xfrm>
            <a:off x="457200" y="5905500"/>
            <a:ext cx="4611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i="1">
                <a:solidFill>
                  <a:srgbClr val="3333FF"/>
                </a:solidFill>
              </a:rPr>
              <a:t>The entire graph flips across the x-axis.</a:t>
            </a:r>
          </a:p>
        </p:txBody>
      </p:sp>
      <p:sp>
        <p:nvSpPr>
          <p:cNvPr id="17445" name="Text Box 5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2B: Translating and Reflecting Functions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46" name="Freeform 60"/>
          <p:cNvSpPr>
            <a:spLocks/>
          </p:cNvSpPr>
          <p:nvPr/>
        </p:nvSpPr>
        <p:spPr bwMode="auto">
          <a:xfrm>
            <a:off x="5562600" y="4495800"/>
            <a:ext cx="3124200" cy="1565275"/>
          </a:xfrm>
          <a:custGeom>
            <a:avLst/>
            <a:gdLst>
              <a:gd name="T0" fmla="*/ 0 w 1968"/>
              <a:gd name="T1" fmla="*/ 1565275 h 986"/>
              <a:gd name="T2" fmla="*/ 952500 w 1968"/>
              <a:gd name="T3" fmla="*/ 0 h 986"/>
              <a:gd name="T4" fmla="*/ 1581150 w 1968"/>
              <a:gd name="T5" fmla="*/ 1057275 h 986"/>
              <a:gd name="T6" fmla="*/ 2219325 w 1968"/>
              <a:gd name="T7" fmla="*/ 0 h 986"/>
              <a:gd name="T8" fmla="*/ 3124200 w 1968"/>
              <a:gd name="T9" fmla="*/ 1563688 h 9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68" h="986">
                <a:moveTo>
                  <a:pt x="0" y="986"/>
                </a:moveTo>
                <a:lnTo>
                  <a:pt x="600" y="0"/>
                </a:lnTo>
                <a:lnTo>
                  <a:pt x="996" y="666"/>
                </a:lnTo>
                <a:lnTo>
                  <a:pt x="1398" y="0"/>
                </a:lnTo>
                <a:lnTo>
                  <a:pt x="1968" y="985"/>
                </a:lnTo>
              </a:path>
            </a:pathLst>
          </a:custGeom>
          <a:noFill/>
          <a:ln w="25400" cap="flat" cmpd="sng">
            <a:solidFill>
              <a:srgbClr val="3333FF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25" name="Freeform 61"/>
          <p:cNvSpPr>
            <a:spLocks/>
          </p:cNvSpPr>
          <p:nvPr/>
        </p:nvSpPr>
        <p:spPr bwMode="auto">
          <a:xfrm rot="10800000">
            <a:off x="5610225" y="2933700"/>
            <a:ext cx="3124200" cy="1565275"/>
          </a:xfrm>
          <a:custGeom>
            <a:avLst/>
            <a:gdLst>
              <a:gd name="T0" fmla="*/ 0 w 1968"/>
              <a:gd name="T1" fmla="*/ 1565275 h 986"/>
              <a:gd name="T2" fmla="*/ 952500 w 1968"/>
              <a:gd name="T3" fmla="*/ 0 h 986"/>
              <a:gd name="T4" fmla="*/ 1581150 w 1968"/>
              <a:gd name="T5" fmla="*/ 1057275 h 986"/>
              <a:gd name="T6" fmla="*/ 2219325 w 1968"/>
              <a:gd name="T7" fmla="*/ 0 h 986"/>
              <a:gd name="T8" fmla="*/ 3124200 w 1968"/>
              <a:gd name="T9" fmla="*/ 1563688 h 9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68" h="986">
                <a:moveTo>
                  <a:pt x="0" y="986"/>
                </a:moveTo>
                <a:lnTo>
                  <a:pt x="600" y="0"/>
                </a:lnTo>
                <a:lnTo>
                  <a:pt x="996" y="666"/>
                </a:lnTo>
                <a:lnTo>
                  <a:pt x="1398" y="0"/>
                </a:lnTo>
                <a:lnTo>
                  <a:pt x="1968" y="985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2" grpId="0" autoUpdateAnimBg="0"/>
      <p:bldP spid="62503" grpId="0" autoUpdateAnimBg="0"/>
      <p:bldP spid="62519" grpId="0" autoUpdateAnimBg="0"/>
      <p:bldP spid="625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5" descr="cio2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4384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304800" y="22860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translation 3 units right 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Use a table to perform the transformation of </a:t>
            </a:r>
            <a:r>
              <a:rPr lang="en-US" altLang="en-US" sz="2400" b="1" i="1">
                <a:latin typeface="Verdana" pitchFamily="34" charset="0"/>
              </a:rPr>
              <a:t>y </a:t>
            </a:r>
            <a:r>
              <a:rPr lang="en-US" altLang="en-US" sz="2400" b="1">
                <a:latin typeface="Verdana" pitchFamily="34" charset="0"/>
              </a:rPr>
              <a:t>= </a:t>
            </a:r>
            <a:r>
              <a:rPr lang="en-US" altLang="en-US" sz="2400" b="1" i="1">
                <a:latin typeface="Verdana" pitchFamily="34" charset="0"/>
              </a:rPr>
              <a:t>f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). Use the same coordinate plane as the original function.</a:t>
            </a:r>
            <a:endParaRPr lang="en-US" altLang="en-US" sz="2400">
              <a:latin typeface="Times" pitchFamily="18" charset="0"/>
            </a:endParaRPr>
          </a:p>
        </p:txBody>
      </p:sp>
      <p:graphicFrame>
        <p:nvGraphicFramePr>
          <p:cNvPr id="64617" name="Group 105"/>
          <p:cNvGraphicFramePr>
            <a:graphicFrameLocks noGrp="1"/>
          </p:cNvGraphicFramePr>
          <p:nvPr/>
        </p:nvGraphicFramePr>
        <p:xfrm>
          <a:off x="685800" y="2971800"/>
          <a:ext cx="3259138" cy="2590800"/>
        </p:xfrm>
        <a:graphic>
          <a:graphicData uri="http://schemas.openxmlformats.org/drawingml/2006/table">
            <a:tbl>
              <a:tblPr/>
              <a:tblGrid>
                <a:gridCol w="685800"/>
                <a:gridCol w="785813"/>
                <a:gridCol w="178752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+ 3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 + 3 =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 + 3 =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+ 3 =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+ 3 =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68" name="Freeform 56"/>
          <p:cNvSpPr>
            <a:spLocks/>
          </p:cNvSpPr>
          <p:nvPr/>
        </p:nvSpPr>
        <p:spPr bwMode="auto">
          <a:xfrm>
            <a:off x="6934200" y="2895600"/>
            <a:ext cx="1676400" cy="2703513"/>
          </a:xfrm>
          <a:custGeom>
            <a:avLst/>
            <a:gdLst>
              <a:gd name="T0" fmla="*/ 0 w 1056"/>
              <a:gd name="T1" fmla="*/ 0 h 1703"/>
              <a:gd name="T2" fmla="*/ 444500 w 1056"/>
              <a:gd name="T3" fmla="*/ 2703513 h 1703"/>
              <a:gd name="T4" fmla="*/ 774700 w 1056"/>
              <a:gd name="T5" fmla="*/ 1585913 h 1703"/>
              <a:gd name="T6" fmla="*/ 876300 w 1056"/>
              <a:gd name="T7" fmla="*/ 1581150 h 1703"/>
              <a:gd name="T8" fmla="*/ 1676400 w 1056"/>
              <a:gd name="T9" fmla="*/ 1581150 h 17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56" h="1703">
                <a:moveTo>
                  <a:pt x="0" y="0"/>
                </a:moveTo>
                <a:lnTo>
                  <a:pt x="280" y="1703"/>
                </a:lnTo>
                <a:lnTo>
                  <a:pt x="488" y="999"/>
                </a:lnTo>
                <a:lnTo>
                  <a:pt x="552" y="996"/>
                </a:lnTo>
                <a:lnTo>
                  <a:pt x="1056" y="996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Freeform 57"/>
          <p:cNvSpPr>
            <a:spLocks/>
          </p:cNvSpPr>
          <p:nvPr/>
        </p:nvSpPr>
        <p:spPr bwMode="auto">
          <a:xfrm>
            <a:off x="5943600" y="2878138"/>
            <a:ext cx="2095500" cy="2703512"/>
          </a:xfrm>
          <a:custGeom>
            <a:avLst/>
            <a:gdLst>
              <a:gd name="T0" fmla="*/ 0 w 1320"/>
              <a:gd name="T1" fmla="*/ 0 h 1703"/>
              <a:gd name="T2" fmla="*/ 444500 w 1320"/>
              <a:gd name="T3" fmla="*/ 2703512 h 1703"/>
              <a:gd name="T4" fmla="*/ 774700 w 1320"/>
              <a:gd name="T5" fmla="*/ 1585912 h 1703"/>
              <a:gd name="T6" fmla="*/ 2095500 w 1320"/>
              <a:gd name="T7" fmla="*/ 1598612 h 17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20" h="1703">
                <a:moveTo>
                  <a:pt x="0" y="0"/>
                </a:moveTo>
                <a:lnTo>
                  <a:pt x="280" y="1703"/>
                </a:lnTo>
                <a:lnTo>
                  <a:pt x="488" y="999"/>
                </a:lnTo>
                <a:lnTo>
                  <a:pt x="1320" y="1007"/>
                </a:lnTo>
              </a:path>
            </a:pathLst>
          </a:custGeom>
          <a:noFill/>
          <a:ln w="25400" cap="flat" cmpd="sng">
            <a:solidFill>
              <a:srgbClr val="3333FF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Text Box 58"/>
          <p:cNvSpPr txBox="1">
            <a:spLocks noChangeArrowheads="1"/>
          </p:cNvSpPr>
          <p:nvPr/>
        </p:nvSpPr>
        <p:spPr bwMode="auto">
          <a:xfrm>
            <a:off x="609600" y="6110288"/>
            <a:ext cx="3886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The entire graph shifts 3 units right.</a:t>
            </a:r>
          </a:p>
        </p:txBody>
      </p:sp>
      <p:sp>
        <p:nvSpPr>
          <p:cNvPr id="64571" name="Text Box 59"/>
          <p:cNvSpPr txBox="1">
            <a:spLocks noChangeArrowheads="1"/>
          </p:cNvSpPr>
          <p:nvPr/>
        </p:nvSpPr>
        <p:spPr bwMode="auto">
          <a:xfrm>
            <a:off x="609600" y="56388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Add 3 to each x-coordinate.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4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/>
      <p:bldP spid="64568" grpId="0" animBg="1"/>
      <p:bldP spid="645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74" descr="cio2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057400"/>
            <a:ext cx="434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81000" y="23622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reflection across 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-axis </a:t>
            </a:r>
          </a:p>
        </p:txBody>
      </p:sp>
      <p:graphicFrame>
        <p:nvGraphicFramePr>
          <p:cNvPr id="36948" name="Group 84"/>
          <p:cNvGraphicFramePr>
            <a:graphicFrameLocks noGrp="1"/>
          </p:cNvGraphicFramePr>
          <p:nvPr/>
        </p:nvGraphicFramePr>
        <p:xfrm>
          <a:off x="838200" y="3048000"/>
          <a:ext cx="3124200" cy="2590800"/>
        </p:xfrm>
        <a:graphic>
          <a:graphicData uri="http://schemas.openxmlformats.org/drawingml/2006/table">
            <a:tbl>
              <a:tblPr/>
              <a:tblGrid>
                <a:gridCol w="971550"/>
                <a:gridCol w="1025525"/>
                <a:gridCol w="112712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–4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6" name="Freeform 77"/>
          <p:cNvSpPr>
            <a:spLocks/>
          </p:cNvSpPr>
          <p:nvPr/>
        </p:nvSpPr>
        <p:spPr bwMode="auto">
          <a:xfrm>
            <a:off x="6270625" y="2497138"/>
            <a:ext cx="2438400" cy="1973262"/>
          </a:xfrm>
          <a:custGeom>
            <a:avLst/>
            <a:gdLst>
              <a:gd name="T0" fmla="*/ 0 w 1536"/>
              <a:gd name="T1" fmla="*/ 0 h 1243"/>
              <a:gd name="T2" fmla="*/ 361950 w 1536"/>
              <a:gd name="T3" fmla="*/ 1973262 h 1243"/>
              <a:gd name="T4" fmla="*/ 711200 w 1536"/>
              <a:gd name="T5" fmla="*/ 1000125 h 1243"/>
              <a:gd name="T6" fmla="*/ 2438400 w 1536"/>
              <a:gd name="T7" fmla="*/ 985837 h 12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36" h="1243">
                <a:moveTo>
                  <a:pt x="0" y="0"/>
                </a:moveTo>
                <a:lnTo>
                  <a:pt x="228" y="1243"/>
                </a:lnTo>
                <a:lnTo>
                  <a:pt x="448" y="630"/>
                </a:lnTo>
                <a:lnTo>
                  <a:pt x="1536" y="621"/>
                </a:lnTo>
              </a:path>
            </a:pathLst>
          </a:custGeom>
          <a:noFill/>
          <a:ln w="25400" cap="flat" cmpd="sng">
            <a:solidFill>
              <a:srgbClr val="3333FF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3" name="Freeform 79"/>
          <p:cNvSpPr>
            <a:spLocks/>
          </p:cNvSpPr>
          <p:nvPr/>
        </p:nvSpPr>
        <p:spPr bwMode="auto">
          <a:xfrm>
            <a:off x="6337300" y="4470400"/>
            <a:ext cx="2354263" cy="1470025"/>
          </a:xfrm>
          <a:custGeom>
            <a:avLst/>
            <a:gdLst>
              <a:gd name="T0" fmla="*/ 0 w 1483"/>
              <a:gd name="T1" fmla="*/ 1470025 h 926"/>
              <a:gd name="T2" fmla="*/ 293688 w 1483"/>
              <a:gd name="T3" fmla="*/ 0 h 926"/>
              <a:gd name="T4" fmla="*/ 635000 w 1483"/>
              <a:gd name="T5" fmla="*/ 996950 h 926"/>
              <a:gd name="T6" fmla="*/ 2354263 w 1483"/>
              <a:gd name="T7" fmla="*/ 1016000 h 92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83" h="926">
                <a:moveTo>
                  <a:pt x="0" y="926"/>
                </a:moveTo>
                <a:lnTo>
                  <a:pt x="185" y="0"/>
                </a:lnTo>
                <a:lnTo>
                  <a:pt x="400" y="628"/>
                </a:lnTo>
                <a:lnTo>
                  <a:pt x="1483" y="64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4" name="Text Box 80"/>
          <p:cNvSpPr txBox="1">
            <a:spLocks noChangeArrowheads="1"/>
          </p:cNvSpPr>
          <p:nvPr/>
        </p:nvSpPr>
        <p:spPr bwMode="auto">
          <a:xfrm>
            <a:off x="7451725" y="2971800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i="1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f</a:t>
            </a:r>
          </a:p>
        </p:txBody>
      </p:sp>
      <p:sp>
        <p:nvSpPr>
          <p:cNvPr id="36949" name="Text Box 85"/>
          <p:cNvSpPr txBox="1">
            <a:spLocks noChangeArrowheads="1"/>
          </p:cNvSpPr>
          <p:nvPr/>
        </p:nvSpPr>
        <p:spPr bwMode="auto">
          <a:xfrm>
            <a:off x="609600" y="5791200"/>
            <a:ext cx="3524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Multiply each y-coordinate by </a:t>
            </a:r>
            <a:r>
              <a:rPr lang="en-US" altLang="en-US" i="1">
                <a:solidFill>
                  <a:srgbClr val="3333FF"/>
                </a:solidFill>
                <a:cs typeface="Arial" charset="0"/>
              </a:rPr>
              <a:t>–1.</a:t>
            </a:r>
          </a:p>
        </p:txBody>
      </p:sp>
      <p:sp>
        <p:nvSpPr>
          <p:cNvPr id="36950" name="Text Box 86"/>
          <p:cNvSpPr txBox="1">
            <a:spLocks noChangeArrowheads="1"/>
          </p:cNvSpPr>
          <p:nvPr/>
        </p:nvSpPr>
        <p:spPr bwMode="auto">
          <a:xfrm>
            <a:off x="609600" y="6186488"/>
            <a:ext cx="417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33FF"/>
                </a:solidFill>
              </a:rPr>
              <a:t>The entire graph flips across the x-axis.</a:t>
            </a:r>
            <a:endParaRPr lang="en-US" altLang="en-US" i="1">
              <a:solidFill>
                <a:srgbClr val="3333FF"/>
              </a:solidFill>
              <a:cs typeface="Arial" charset="0"/>
            </a:endParaRPr>
          </a:p>
        </p:txBody>
      </p:sp>
      <p:sp>
        <p:nvSpPr>
          <p:cNvPr id="19491" name="Text Box 87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92" name="Text Box 88"/>
          <p:cNvSpPr txBox="1">
            <a:spLocks noChangeArrowheads="1"/>
          </p:cNvSpPr>
          <p:nvPr/>
        </p:nvSpPr>
        <p:spPr bwMode="auto">
          <a:xfrm>
            <a:off x="381000" y="10668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Use a table to perform the transformation of </a:t>
            </a:r>
            <a:r>
              <a:rPr lang="en-US" altLang="en-US" sz="2400" b="1" i="1">
                <a:latin typeface="Verdana" pitchFamily="34" charset="0"/>
              </a:rPr>
              <a:t>y </a:t>
            </a:r>
            <a:r>
              <a:rPr lang="en-US" altLang="en-US" sz="2400" b="1">
                <a:latin typeface="Verdana" pitchFamily="34" charset="0"/>
              </a:rPr>
              <a:t>= </a:t>
            </a:r>
            <a:r>
              <a:rPr lang="en-US" altLang="en-US" sz="2400" b="1" i="1">
                <a:latin typeface="Verdana" pitchFamily="34" charset="0"/>
              </a:rPr>
              <a:t>f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). Use the same coordinate plane as the original function.</a:t>
            </a:r>
            <a:endParaRPr lang="en-US" altLang="en-US" sz="2400">
              <a:latin typeface="Times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6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43" grpId="0" animBg="1"/>
      <p:bldP spid="36949" grpId="0"/>
      <p:bldP spid="369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0"/>
          <p:cNvSpPr txBox="1">
            <a:spLocks noChangeArrowheads="1"/>
          </p:cNvSpPr>
          <p:nvPr/>
        </p:nvSpPr>
        <p:spPr bwMode="auto">
          <a:xfrm>
            <a:off x="533400" y="1447800"/>
            <a:ext cx="8077200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Imagine grasping two points on the graph of a function that lie on opposite sides of the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-axis. If you pull the points away from the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-axis, you would create a horizontal </a:t>
            </a:r>
            <a:r>
              <a:rPr lang="en-US" altLang="en-US" sz="2800" b="1" u="sng">
                <a:latin typeface="Verdana" pitchFamily="34" charset="0"/>
              </a:rPr>
              <a:t>stretch</a:t>
            </a:r>
            <a:r>
              <a:rPr lang="en-US" altLang="en-US" sz="2800">
                <a:latin typeface="Verdana" pitchFamily="34" charset="0"/>
              </a:rPr>
              <a:t> of the graph. If you push the points towards the </a:t>
            </a:r>
            <a:r>
              <a:rPr lang="en-US" altLang="en-US" sz="2800" i="1">
                <a:latin typeface="Verdana" pitchFamily="34" charset="0"/>
              </a:rPr>
              <a:t>y</a:t>
            </a:r>
            <a:r>
              <a:rPr lang="en-US" altLang="en-US" sz="2800">
                <a:latin typeface="Verdana" pitchFamily="34" charset="0"/>
              </a:rPr>
              <a:t>-axis, you would create a horizontal </a:t>
            </a:r>
            <a:r>
              <a:rPr lang="en-US" altLang="en-US" sz="2800" b="1" u="sng">
                <a:latin typeface="Verdana" pitchFamily="34" charset="0"/>
              </a:rPr>
              <a:t>compression</a:t>
            </a:r>
            <a:r>
              <a:rPr lang="en-US" altLang="en-US" sz="28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90600"/>
            <a:ext cx="8534400" cy="525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>
              <a:latin typeface="Verdana" pitchFamily="34" charset="0"/>
            </a:endParaRPr>
          </a:p>
          <a:p>
            <a:pPr eaLnBrk="1" hangingPunct="1"/>
            <a:r>
              <a:rPr lang="en-US" altLang="en-US" sz="2800" b="1">
                <a:latin typeface="Verdana" pitchFamily="34" charset="0"/>
              </a:rPr>
              <a:t>Plot each point.</a:t>
            </a:r>
          </a:p>
          <a:p>
            <a:pPr eaLnBrk="1" hangingPunct="1"/>
            <a:endParaRPr lang="en-US" altLang="en-US" sz="800" b="1">
              <a:latin typeface="Verdana" pitchFamily="34" charset="0"/>
            </a:endParaRPr>
          </a:p>
          <a:p>
            <a:pPr eaLnBrk="1" hangingPunct="1"/>
            <a:endParaRPr lang="en-US" altLang="en-US" sz="800">
              <a:latin typeface="Verdana" pitchFamily="34" charset="0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</a:rPr>
              <a:t>1. </a:t>
            </a:r>
            <a:r>
              <a:rPr lang="en-US" altLang="en-US" sz="2800" i="1">
                <a:latin typeface="Verdana" pitchFamily="34" charset="0"/>
              </a:rPr>
              <a:t>A</a:t>
            </a:r>
            <a:r>
              <a:rPr lang="en-US" altLang="en-US" sz="2800">
                <a:latin typeface="Verdana" pitchFamily="34" charset="0"/>
              </a:rPr>
              <a:t>(0,0)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</a:rPr>
              <a:t>2.</a:t>
            </a:r>
            <a:r>
              <a:rPr lang="en-US" altLang="en-US" sz="2800">
                <a:latin typeface="Verdana" pitchFamily="34" charset="0"/>
              </a:rPr>
              <a:t> </a:t>
            </a:r>
            <a:r>
              <a:rPr lang="en-US" altLang="en-US" sz="2800" i="1">
                <a:latin typeface="Verdana" pitchFamily="34" charset="0"/>
              </a:rPr>
              <a:t>B</a:t>
            </a:r>
            <a:r>
              <a:rPr lang="en-US" altLang="en-US" sz="2800">
                <a:latin typeface="Verdana" pitchFamily="34" charset="0"/>
              </a:rPr>
              <a:t>(5,0)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  <a:sym typeface="Symbol" pitchFamily="18" charset="2"/>
              </a:rPr>
              <a:t>3.</a:t>
            </a:r>
            <a:r>
              <a:rPr lang="en-US" altLang="en-US">
                <a:sym typeface="Symbol" pitchFamily="18" charset="2"/>
              </a:rPr>
              <a:t>  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C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(–5,0)</a:t>
            </a:r>
            <a:r>
              <a:rPr lang="en-US" altLang="en-US">
                <a:sym typeface="Symbol" pitchFamily="18" charset="2"/>
              </a:rPr>
              <a:t> </a:t>
            </a:r>
            <a:endParaRPr lang="en-US" altLang="en-US" sz="2800">
              <a:latin typeface="Verdana" pitchFamily="34" charset="0"/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  <a:sym typeface="Symbol" pitchFamily="18" charset="2"/>
              </a:rPr>
              <a:t>4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. 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D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(0,5) 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  <a:sym typeface="Symbol" pitchFamily="18" charset="2"/>
              </a:rPr>
              <a:t>5.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E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(0, –5)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latin typeface="Verdana" pitchFamily="34" charset="0"/>
                <a:sym typeface="Symbol" pitchFamily="18" charset="2"/>
              </a:rPr>
              <a:t>6.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800" i="1">
                <a:latin typeface="Verdana" pitchFamily="34" charset="0"/>
                <a:sym typeface="Symbol" pitchFamily="18" charset="2"/>
              </a:rPr>
              <a:t>F</a:t>
            </a:r>
            <a:r>
              <a:rPr lang="en-US" altLang="en-US" sz="2800">
                <a:latin typeface="Verdana" pitchFamily="34" charset="0"/>
                <a:sym typeface="Symbol" pitchFamily="18" charset="2"/>
              </a:rPr>
              <a:t>(–5,–5)</a:t>
            </a: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pic>
        <p:nvPicPr>
          <p:cNvPr id="3075" name="Picture 32" descr="warmup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95400"/>
            <a:ext cx="50292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6103938" y="3541713"/>
            <a:ext cx="109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cs typeface="Arial" charset="0"/>
                <a:sym typeface="Symbol" pitchFamily="18" charset="2"/>
              </a:rPr>
              <a:t></a:t>
            </a:r>
            <a:r>
              <a:rPr lang="en-US" altLang="en-US" sz="280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2000" i="1">
                <a:solidFill>
                  <a:schemeClr val="tx2"/>
                </a:solidFill>
                <a:cs typeface="Arial" charset="0"/>
              </a:rPr>
              <a:t>A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8074025" y="3541713"/>
            <a:ext cx="93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cs typeface="Arial" charset="0"/>
                <a:sym typeface="Symbol" pitchFamily="18" charset="2"/>
              </a:rPr>
              <a:t></a:t>
            </a:r>
            <a:r>
              <a:rPr lang="en-US" altLang="en-US" sz="2800">
                <a:solidFill>
                  <a:srgbClr val="FF0000"/>
                </a:solidFill>
                <a:cs typeface="Arial" charset="0"/>
              </a:rPr>
              <a:t>  </a:t>
            </a:r>
            <a:r>
              <a:rPr lang="en-US" altLang="en-US" sz="2000" i="1">
                <a:solidFill>
                  <a:schemeClr val="tx2"/>
                </a:solidFill>
                <a:cs typeface="Arial" charset="0"/>
              </a:rPr>
              <a:t>B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4073525" y="35401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cs typeface="Arial" charset="0"/>
                <a:sym typeface="Symbol" pitchFamily="18" charset="2"/>
              </a:rPr>
              <a:t></a:t>
            </a:r>
            <a:r>
              <a:rPr lang="en-US" altLang="en-US" sz="2000" i="1">
                <a:solidFill>
                  <a:schemeClr val="tx2"/>
                </a:solidFill>
                <a:cs typeface="Arial" charset="0"/>
              </a:rPr>
              <a:t>C</a:t>
            </a:r>
            <a:endParaRPr lang="en-US" altLang="en-US" sz="200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6092825" y="1533525"/>
            <a:ext cx="93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cs typeface="Arial" charset="0"/>
                <a:sym typeface="Symbol" pitchFamily="18" charset="2"/>
              </a:rPr>
              <a:t></a:t>
            </a:r>
            <a:r>
              <a:rPr lang="en-US" altLang="en-US" sz="280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2000" i="1">
                <a:solidFill>
                  <a:schemeClr val="tx2"/>
                </a:solidFill>
                <a:cs typeface="Arial" charset="0"/>
              </a:rPr>
              <a:t>D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6092825" y="5557838"/>
            <a:ext cx="109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cs typeface="Arial" charset="0"/>
                <a:sym typeface="Symbol" pitchFamily="18" charset="2"/>
              </a:rPr>
              <a:t></a:t>
            </a:r>
            <a:r>
              <a:rPr lang="en-US" altLang="en-US" sz="280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2000" i="1">
                <a:solidFill>
                  <a:schemeClr val="tx2"/>
                </a:solidFill>
                <a:cs typeface="Arial" charset="0"/>
              </a:rPr>
              <a:t>E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4092575" y="55451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cs typeface="Arial" charset="0"/>
                <a:sym typeface="Symbol" pitchFamily="18" charset="2"/>
              </a:rPr>
              <a:t></a:t>
            </a:r>
            <a:r>
              <a:rPr lang="en-US" altLang="en-US" sz="280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altLang="en-US" sz="2000" i="1">
                <a:solidFill>
                  <a:schemeClr val="tx2"/>
                </a:solidFill>
                <a:cs typeface="Arial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1" grpId="0"/>
      <p:bldP spid="7202" grpId="0"/>
      <p:bldP spid="7203" grpId="0"/>
      <p:bldP spid="7204" grpId="0"/>
      <p:bldP spid="7205" grpId="0"/>
      <p:bldP spid="720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9"/>
          <p:cNvGrpSpPr>
            <a:grpSpLocks/>
          </p:cNvGrpSpPr>
          <p:nvPr/>
        </p:nvGrpSpPr>
        <p:grpSpPr bwMode="auto">
          <a:xfrm>
            <a:off x="1524000" y="2362200"/>
            <a:ext cx="5867400" cy="3962400"/>
            <a:chOff x="1056" y="1440"/>
            <a:chExt cx="3696" cy="2496"/>
          </a:xfrm>
        </p:grpSpPr>
        <p:sp>
          <p:nvSpPr>
            <p:cNvPr id="21520" name="Rectangle 16"/>
            <p:cNvSpPr>
              <a:spLocks noChangeArrowheads="1"/>
            </p:cNvSpPr>
            <p:nvPr/>
          </p:nvSpPr>
          <p:spPr bwMode="auto">
            <a:xfrm>
              <a:off x="1056" y="1440"/>
              <a:ext cx="3696" cy="2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endParaRPr lang="en-US" altLang="en-US" sz="2800"/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>
              <a:off x="1056" y="1440"/>
              <a:ext cx="369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>
              <a:off x="1056" y="3936"/>
              <a:ext cx="3696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9"/>
            <p:cNvSpPr>
              <a:spLocks noChangeShapeType="1"/>
            </p:cNvSpPr>
            <p:nvPr/>
          </p:nvSpPr>
          <p:spPr bwMode="auto">
            <a:xfrm>
              <a:off x="1056" y="1440"/>
              <a:ext cx="0" cy="249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0"/>
            <p:cNvSpPr>
              <a:spLocks noChangeShapeType="1"/>
            </p:cNvSpPr>
            <p:nvPr/>
          </p:nvSpPr>
          <p:spPr bwMode="auto">
            <a:xfrm>
              <a:off x="4752" y="1440"/>
              <a:ext cx="0" cy="249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7" name="Oval 24"/>
          <p:cNvSpPr>
            <a:spLocks noChangeArrowheads="1"/>
          </p:cNvSpPr>
          <p:nvPr/>
        </p:nvSpPr>
        <p:spPr bwMode="auto">
          <a:xfrm>
            <a:off x="1752600" y="2286000"/>
            <a:ext cx="5334000" cy="2286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1508" name="Picture 3" descr="compression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81500"/>
            <a:ext cx="5867400" cy="198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9" name="Line 7"/>
          <p:cNvSpPr>
            <a:spLocks noChangeShapeType="1"/>
          </p:cNvSpPr>
          <p:nvPr/>
        </p:nvSpPr>
        <p:spPr bwMode="auto">
          <a:xfrm>
            <a:off x="1524000" y="2266950"/>
            <a:ext cx="5867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Text Box 12"/>
          <p:cNvSpPr txBox="1">
            <a:spLocks noChangeArrowheads="1"/>
          </p:cNvSpPr>
          <p:nvPr/>
        </p:nvSpPr>
        <p:spPr bwMode="auto">
          <a:xfrm>
            <a:off x="1447800" y="2286000"/>
            <a:ext cx="464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1511" name="Text Box 13"/>
          <p:cNvSpPr txBox="1">
            <a:spLocks noChangeArrowheads="1"/>
          </p:cNvSpPr>
          <p:nvPr/>
        </p:nvSpPr>
        <p:spPr bwMode="auto">
          <a:xfrm>
            <a:off x="1981200" y="2286000"/>
            <a:ext cx="541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21512" name="Picture 2" descr="stretch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35213"/>
            <a:ext cx="5867400" cy="2084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3" name="Line 25"/>
          <p:cNvSpPr>
            <a:spLocks noChangeShapeType="1"/>
          </p:cNvSpPr>
          <p:nvPr/>
        </p:nvSpPr>
        <p:spPr bwMode="auto">
          <a:xfrm>
            <a:off x="1524000" y="2286000"/>
            <a:ext cx="0" cy="403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26"/>
          <p:cNvSpPr>
            <a:spLocks noChangeShapeType="1"/>
          </p:cNvSpPr>
          <p:nvPr/>
        </p:nvSpPr>
        <p:spPr bwMode="auto">
          <a:xfrm>
            <a:off x="1524000" y="6324600"/>
            <a:ext cx="586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27"/>
          <p:cNvSpPr>
            <a:spLocks noChangeShapeType="1"/>
          </p:cNvSpPr>
          <p:nvPr/>
        </p:nvSpPr>
        <p:spPr bwMode="auto">
          <a:xfrm>
            <a:off x="7391400" y="2286000"/>
            <a:ext cx="0" cy="403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28"/>
          <p:cNvSpPr>
            <a:spLocks noChangeShapeType="1"/>
          </p:cNvSpPr>
          <p:nvPr/>
        </p:nvSpPr>
        <p:spPr bwMode="auto">
          <a:xfrm>
            <a:off x="1524000" y="2286000"/>
            <a:ext cx="586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Rectangle 5"/>
          <p:cNvSpPr>
            <a:spLocks noChangeArrowheads="1"/>
          </p:cNvSpPr>
          <p:nvPr/>
        </p:nvSpPr>
        <p:spPr bwMode="auto">
          <a:xfrm>
            <a:off x="1524000" y="1828800"/>
            <a:ext cx="5867400" cy="517525"/>
          </a:xfrm>
          <a:prstGeom prst="rect">
            <a:avLst/>
          </a:prstGeom>
          <a:solidFill>
            <a:schemeClr val="fol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/>
              <a:t>Stretches and Compressions</a:t>
            </a:r>
          </a:p>
        </p:txBody>
      </p:sp>
      <p:sp>
        <p:nvSpPr>
          <p:cNvPr id="21518" name="Rectangle 33"/>
          <p:cNvSpPr>
            <a:spLocks noChangeArrowheads="1"/>
          </p:cNvSpPr>
          <p:nvPr/>
        </p:nvSpPr>
        <p:spPr bwMode="auto">
          <a:xfrm>
            <a:off x="1295400" y="838200"/>
            <a:ext cx="6858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latin typeface="Verdana" pitchFamily="34" charset="0"/>
              </a:rPr>
              <a:t>Stretches and compressions are not congruent to the original graph.</a:t>
            </a:r>
          </a:p>
        </p:txBody>
      </p:sp>
      <p:sp>
        <p:nvSpPr>
          <p:cNvPr id="21519" name="Line 22"/>
          <p:cNvSpPr>
            <a:spLocks noChangeShapeType="1"/>
          </p:cNvSpPr>
          <p:nvPr/>
        </p:nvSpPr>
        <p:spPr bwMode="auto">
          <a:xfrm>
            <a:off x="1524000" y="4419600"/>
            <a:ext cx="586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1" descr="exam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90800"/>
            <a:ext cx="3962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809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3: Stretching and Compressing Functions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458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Use a table to perform a horizontal stretch of the function </a:t>
            </a:r>
            <a:r>
              <a:rPr lang="en-US" altLang="en-US" sz="2000" b="1" i="1">
                <a:latin typeface="Verdana" pitchFamily="34" charset="0"/>
              </a:rPr>
              <a:t>y = f</a:t>
            </a:r>
            <a:r>
              <a:rPr lang="en-US" altLang="en-US" sz="2000" b="1">
                <a:latin typeface="Verdana" pitchFamily="34" charset="0"/>
              </a:rPr>
              <a:t>(</a:t>
            </a:r>
            <a:r>
              <a:rPr lang="en-US" altLang="en-US" sz="2000" b="1" i="1">
                <a:latin typeface="Verdana" pitchFamily="34" charset="0"/>
              </a:rPr>
              <a:t>x</a:t>
            </a:r>
            <a:r>
              <a:rPr lang="en-US" altLang="en-US" sz="2000" b="1">
                <a:latin typeface="Verdana" pitchFamily="34" charset="0"/>
              </a:rPr>
              <a:t>)</a:t>
            </a:r>
            <a:r>
              <a:rPr lang="en-US" altLang="en-US" sz="2000" b="1" i="1">
                <a:latin typeface="Verdana" pitchFamily="34" charset="0"/>
              </a:rPr>
              <a:t> </a:t>
            </a:r>
            <a:r>
              <a:rPr lang="en-US" altLang="en-US" sz="2000" b="1">
                <a:latin typeface="Verdana" pitchFamily="34" charset="0"/>
              </a:rPr>
              <a:t>by a factor of 3. Graph the function and the transformation on the same coordinate plane.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04800" y="5821363"/>
            <a:ext cx="419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</a:rPr>
              <a:t>Multiply each x-coordinate by 3.</a:t>
            </a:r>
            <a:endParaRPr lang="en-US" altLang="en-US" sz="2000" i="1">
              <a:sym typeface="Symbol" pitchFamily="18" charset="2"/>
            </a:endParaRP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228600" y="2362200"/>
            <a:ext cx="7996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/>
              <a:t>Identify important points from the graph and make a table.</a:t>
            </a:r>
          </a:p>
        </p:txBody>
      </p:sp>
      <p:graphicFrame>
        <p:nvGraphicFramePr>
          <p:cNvPr id="41112" name="Group 152"/>
          <p:cNvGraphicFramePr>
            <a:graphicFrameLocks noGrp="1"/>
          </p:cNvGraphicFramePr>
          <p:nvPr/>
        </p:nvGraphicFramePr>
        <p:xfrm>
          <a:off x="381000" y="3048000"/>
          <a:ext cx="4044950" cy="2346840"/>
        </p:xfrm>
        <a:graphic>
          <a:graphicData uri="http://schemas.openxmlformats.org/drawingml/2006/table">
            <a:tbl>
              <a:tblPr/>
              <a:tblGrid>
                <a:gridCol w="1582738"/>
                <a:gridCol w="1003300"/>
                <a:gridCol w="1458912"/>
              </a:tblGrid>
              <a:tr h="518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3(–1)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–3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3(0)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3(2)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3(4)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2565" name="Group 53"/>
          <p:cNvGrpSpPr>
            <a:grpSpLocks/>
          </p:cNvGrpSpPr>
          <p:nvPr/>
        </p:nvGrpSpPr>
        <p:grpSpPr bwMode="auto">
          <a:xfrm>
            <a:off x="5965825" y="3343275"/>
            <a:ext cx="2663825" cy="1831975"/>
            <a:chOff x="3080" y="2016"/>
            <a:chExt cx="1678" cy="1154"/>
          </a:xfrm>
        </p:grpSpPr>
        <p:sp>
          <p:nvSpPr>
            <p:cNvPr id="22570" name="Arc 42"/>
            <p:cNvSpPr>
              <a:spLocks/>
            </p:cNvSpPr>
            <p:nvPr/>
          </p:nvSpPr>
          <p:spPr bwMode="auto">
            <a:xfrm rot="1607627" flipV="1">
              <a:off x="3525" y="2584"/>
              <a:ext cx="223" cy="586"/>
            </a:xfrm>
            <a:custGeom>
              <a:avLst/>
              <a:gdLst>
                <a:gd name="T0" fmla="*/ 0 w 29945"/>
                <a:gd name="T1" fmla="*/ 29 h 33555"/>
                <a:gd name="T2" fmla="*/ 196 w 29945"/>
                <a:gd name="T3" fmla="*/ 586 h 33555"/>
                <a:gd name="T4" fmla="*/ 62 w 29945"/>
                <a:gd name="T5" fmla="*/ 377 h 335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945" h="33555" fill="none" extrusionOk="0">
                  <a:moveTo>
                    <a:pt x="0" y="1677"/>
                  </a:moveTo>
                  <a:cubicBezTo>
                    <a:pt x="2642" y="570"/>
                    <a:pt x="5479" y="-1"/>
                    <a:pt x="8345" y="0"/>
                  </a:cubicBezTo>
                  <a:cubicBezTo>
                    <a:pt x="20274" y="0"/>
                    <a:pt x="29945" y="9670"/>
                    <a:pt x="29945" y="21600"/>
                  </a:cubicBezTo>
                  <a:cubicBezTo>
                    <a:pt x="29945" y="25853"/>
                    <a:pt x="28689" y="30012"/>
                    <a:pt x="26334" y="33554"/>
                  </a:cubicBezTo>
                </a:path>
                <a:path w="29945" h="33555" stroke="0" extrusionOk="0">
                  <a:moveTo>
                    <a:pt x="0" y="1677"/>
                  </a:moveTo>
                  <a:cubicBezTo>
                    <a:pt x="2642" y="570"/>
                    <a:pt x="5479" y="-1"/>
                    <a:pt x="8345" y="0"/>
                  </a:cubicBezTo>
                  <a:cubicBezTo>
                    <a:pt x="20274" y="0"/>
                    <a:pt x="29945" y="9670"/>
                    <a:pt x="29945" y="21600"/>
                  </a:cubicBezTo>
                  <a:cubicBezTo>
                    <a:pt x="29945" y="25853"/>
                    <a:pt x="28689" y="30012"/>
                    <a:pt x="26334" y="33554"/>
                  </a:cubicBezTo>
                  <a:lnTo>
                    <a:pt x="8345" y="21600"/>
                  </a:lnTo>
                  <a:lnTo>
                    <a:pt x="0" y="1677"/>
                  </a:lnTo>
                  <a:close/>
                </a:path>
              </a:pathLst>
            </a:custGeom>
            <a:noFill/>
            <a:ln w="25400">
              <a:solidFill>
                <a:srgbClr val="3333FF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571" name="Group 52"/>
            <p:cNvGrpSpPr>
              <a:grpSpLocks/>
            </p:cNvGrpSpPr>
            <p:nvPr/>
          </p:nvGrpSpPr>
          <p:grpSpPr bwMode="auto">
            <a:xfrm>
              <a:off x="3080" y="2016"/>
              <a:ext cx="1678" cy="1104"/>
              <a:chOff x="3080" y="2016"/>
              <a:chExt cx="1678" cy="1104"/>
            </a:xfrm>
          </p:grpSpPr>
          <p:sp>
            <p:nvSpPr>
              <p:cNvPr id="22572" name="Line 43"/>
              <p:cNvSpPr>
                <a:spLocks noChangeShapeType="1"/>
              </p:cNvSpPr>
              <p:nvPr/>
            </p:nvSpPr>
            <p:spPr bwMode="auto">
              <a:xfrm flipH="1" flipV="1">
                <a:off x="3080" y="2016"/>
                <a:ext cx="360" cy="1104"/>
              </a:xfrm>
              <a:prstGeom prst="line">
                <a:avLst/>
              </a:prstGeom>
              <a:noFill/>
              <a:ln w="25400">
                <a:solidFill>
                  <a:srgbClr val="3333FF"/>
                </a:solidFill>
                <a:round/>
                <a:headEnd type="none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73" name="Line 44"/>
              <p:cNvSpPr>
                <a:spLocks noChangeShapeType="1"/>
              </p:cNvSpPr>
              <p:nvPr/>
            </p:nvSpPr>
            <p:spPr bwMode="auto">
              <a:xfrm>
                <a:off x="3846" y="2666"/>
                <a:ext cx="912" cy="0"/>
              </a:xfrm>
              <a:prstGeom prst="line">
                <a:avLst/>
              </a:prstGeom>
              <a:noFill/>
              <a:ln w="25400">
                <a:solidFill>
                  <a:srgbClr val="3333FF"/>
                </a:solidFill>
                <a:round/>
                <a:headEnd type="none" w="lg" len="lg"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1015" name="Group 55"/>
          <p:cNvGrpSpPr>
            <a:grpSpLocks/>
          </p:cNvGrpSpPr>
          <p:nvPr/>
        </p:nvGrpSpPr>
        <p:grpSpPr bwMode="auto">
          <a:xfrm>
            <a:off x="5562600" y="4010025"/>
            <a:ext cx="3219450" cy="1079500"/>
            <a:chOff x="2832" y="2430"/>
            <a:chExt cx="2028" cy="680"/>
          </a:xfrm>
        </p:grpSpPr>
        <p:sp>
          <p:nvSpPr>
            <p:cNvPr id="22567" name="Line 49"/>
            <p:cNvSpPr>
              <a:spLocks noChangeShapeType="1"/>
            </p:cNvSpPr>
            <p:nvPr/>
          </p:nvSpPr>
          <p:spPr bwMode="auto">
            <a:xfrm flipV="1">
              <a:off x="4608" y="2676"/>
              <a:ext cx="252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48"/>
            <p:cNvSpPr>
              <a:spLocks noChangeShapeType="1"/>
            </p:cNvSpPr>
            <p:nvPr/>
          </p:nvSpPr>
          <p:spPr bwMode="auto">
            <a:xfrm flipH="1" flipV="1">
              <a:off x="2832" y="2430"/>
              <a:ext cx="624" cy="672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Arc 50"/>
            <p:cNvSpPr>
              <a:spLocks/>
            </p:cNvSpPr>
            <p:nvPr/>
          </p:nvSpPr>
          <p:spPr bwMode="auto">
            <a:xfrm rot="8383768">
              <a:off x="3397" y="2530"/>
              <a:ext cx="1180" cy="580"/>
            </a:xfrm>
            <a:custGeom>
              <a:avLst/>
              <a:gdLst>
                <a:gd name="T0" fmla="*/ 0 w 21732"/>
                <a:gd name="T1" fmla="*/ 0 h 21600"/>
                <a:gd name="T2" fmla="*/ 1180 w 21732"/>
                <a:gd name="T3" fmla="*/ 431 h 21600"/>
                <a:gd name="T4" fmla="*/ 46 w 21732"/>
                <a:gd name="T5" fmla="*/ 58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732" h="21600" fill="none" extrusionOk="0">
                  <a:moveTo>
                    <a:pt x="-1" y="16"/>
                  </a:moveTo>
                  <a:cubicBezTo>
                    <a:pt x="284" y="5"/>
                    <a:pt x="569" y="-1"/>
                    <a:pt x="855" y="0"/>
                  </a:cubicBezTo>
                  <a:cubicBezTo>
                    <a:pt x="10649" y="0"/>
                    <a:pt x="19218" y="6590"/>
                    <a:pt x="21731" y="16057"/>
                  </a:cubicBezTo>
                </a:path>
                <a:path w="21732" h="21600" stroke="0" extrusionOk="0">
                  <a:moveTo>
                    <a:pt x="-1" y="16"/>
                  </a:moveTo>
                  <a:cubicBezTo>
                    <a:pt x="284" y="5"/>
                    <a:pt x="569" y="-1"/>
                    <a:pt x="855" y="0"/>
                  </a:cubicBezTo>
                  <a:cubicBezTo>
                    <a:pt x="10649" y="0"/>
                    <a:pt x="19218" y="6590"/>
                    <a:pt x="21731" y="16057"/>
                  </a:cubicBezTo>
                  <a:lnTo>
                    <a:pt x="855" y="21600"/>
                  </a:lnTo>
                  <a:lnTo>
                    <a:pt x="-1" y="16"/>
                  </a:lnTo>
                  <a:close/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 autoUpdateAnimBg="0"/>
      <p:bldP spid="4096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3" descr="exam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67000"/>
            <a:ext cx="388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Identify important points from the graph and make a table.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381000" y="1219200"/>
            <a:ext cx="8763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Use a table to perform a vertical stretch of </a:t>
            </a:r>
            <a:r>
              <a:rPr lang="en-US" altLang="en-US" sz="2000" b="1" i="1">
                <a:latin typeface="Verdana" pitchFamily="34" charset="0"/>
              </a:rPr>
              <a:t>y</a:t>
            </a:r>
            <a:r>
              <a:rPr lang="en-US" altLang="en-US" sz="2000" b="1">
                <a:latin typeface="Verdana" pitchFamily="34" charset="0"/>
              </a:rPr>
              <a:t> = </a:t>
            </a:r>
            <a:r>
              <a:rPr lang="en-US" altLang="en-US" sz="2000" b="1" i="1">
                <a:latin typeface="Verdana" pitchFamily="34" charset="0"/>
              </a:rPr>
              <a:t>f</a:t>
            </a:r>
            <a:r>
              <a:rPr lang="en-US" altLang="en-US" sz="2000" b="1">
                <a:latin typeface="Verdana" pitchFamily="34" charset="0"/>
              </a:rPr>
              <a:t>(x) by a factor of 2. Graph the transformed function on the same coordinate plane as the original figure.</a:t>
            </a:r>
          </a:p>
        </p:txBody>
      </p:sp>
      <p:graphicFrame>
        <p:nvGraphicFramePr>
          <p:cNvPr id="43148" name="Group 140"/>
          <p:cNvGraphicFramePr>
            <a:graphicFrameLocks noGrp="1"/>
          </p:cNvGraphicFramePr>
          <p:nvPr/>
        </p:nvGraphicFramePr>
        <p:xfrm>
          <a:off x="533400" y="2971800"/>
          <a:ext cx="3841750" cy="2346840"/>
        </p:xfrm>
        <a:graphic>
          <a:graphicData uri="http://schemas.openxmlformats.org/drawingml/2006/table">
            <a:tbl>
              <a:tblPr/>
              <a:tblGrid>
                <a:gridCol w="1200150"/>
                <a:gridCol w="1320800"/>
                <a:gridCol w="1320800"/>
              </a:tblGrid>
              <a:tr h="518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–1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2(3)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2(0)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2(2)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2(2) =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T="45708" marB="45708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3590" name="Group 42"/>
          <p:cNvGrpSpPr>
            <a:grpSpLocks/>
          </p:cNvGrpSpPr>
          <p:nvPr/>
        </p:nvGrpSpPr>
        <p:grpSpPr bwMode="auto">
          <a:xfrm>
            <a:off x="5334000" y="3133725"/>
            <a:ext cx="2476500" cy="2057400"/>
            <a:chOff x="3360" y="1968"/>
            <a:chExt cx="1560" cy="1296"/>
          </a:xfrm>
        </p:grpSpPr>
        <p:sp>
          <p:nvSpPr>
            <p:cNvPr id="23596" name="Arc 38"/>
            <p:cNvSpPr>
              <a:spLocks/>
            </p:cNvSpPr>
            <p:nvPr/>
          </p:nvSpPr>
          <p:spPr bwMode="auto">
            <a:xfrm rot="1607627" flipV="1">
              <a:off x="3793" y="2728"/>
              <a:ext cx="204" cy="536"/>
            </a:xfrm>
            <a:custGeom>
              <a:avLst/>
              <a:gdLst>
                <a:gd name="T0" fmla="*/ 0 w 29945"/>
                <a:gd name="T1" fmla="*/ 27 h 33555"/>
                <a:gd name="T2" fmla="*/ 179 w 29945"/>
                <a:gd name="T3" fmla="*/ 536 h 33555"/>
                <a:gd name="T4" fmla="*/ 57 w 29945"/>
                <a:gd name="T5" fmla="*/ 345 h 335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945" h="33555" fill="none" extrusionOk="0">
                  <a:moveTo>
                    <a:pt x="0" y="1677"/>
                  </a:moveTo>
                  <a:cubicBezTo>
                    <a:pt x="2642" y="570"/>
                    <a:pt x="5479" y="-1"/>
                    <a:pt x="8345" y="0"/>
                  </a:cubicBezTo>
                  <a:cubicBezTo>
                    <a:pt x="20274" y="0"/>
                    <a:pt x="29945" y="9670"/>
                    <a:pt x="29945" y="21600"/>
                  </a:cubicBezTo>
                  <a:cubicBezTo>
                    <a:pt x="29945" y="25853"/>
                    <a:pt x="28689" y="30012"/>
                    <a:pt x="26334" y="33554"/>
                  </a:cubicBezTo>
                </a:path>
                <a:path w="29945" h="33555" stroke="0" extrusionOk="0">
                  <a:moveTo>
                    <a:pt x="0" y="1677"/>
                  </a:moveTo>
                  <a:cubicBezTo>
                    <a:pt x="2642" y="570"/>
                    <a:pt x="5479" y="-1"/>
                    <a:pt x="8345" y="0"/>
                  </a:cubicBezTo>
                  <a:cubicBezTo>
                    <a:pt x="20274" y="0"/>
                    <a:pt x="29945" y="9670"/>
                    <a:pt x="29945" y="21600"/>
                  </a:cubicBezTo>
                  <a:cubicBezTo>
                    <a:pt x="29945" y="25853"/>
                    <a:pt x="28689" y="30012"/>
                    <a:pt x="26334" y="33554"/>
                  </a:cubicBezTo>
                  <a:lnTo>
                    <a:pt x="8345" y="21600"/>
                  </a:lnTo>
                  <a:lnTo>
                    <a:pt x="0" y="1677"/>
                  </a:lnTo>
                  <a:close/>
                </a:path>
              </a:pathLst>
            </a:custGeom>
            <a:noFill/>
            <a:ln w="25400">
              <a:solidFill>
                <a:srgbClr val="3333FF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7" name="Line 40"/>
            <p:cNvSpPr>
              <a:spLocks noChangeShapeType="1"/>
            </p:cNvSpPr>
            <p:nvPr/>
          </p:nvSpPr>
          <p:spPr bwMode="auto">
            <a:xfrm flipH="1" flipV="1">
              <a:off x="3360" y="1968"/>
              <a:ext cx="355" cy="1250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Line 41"/>
            <p:cNvSpPr>
              <a:spLocks noChangeShapeType="1"/>
            </p:cNvSpPr>
            <p:nvPr/>
          </p:nvSpPr>
          <p:spPr bwMode="auto">
            <a:xfrm>
              <a:off x="4086" y="2803"/>
              <a:ext cx="834" cy="0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56" name="Group 48"/>
          <p:cNvGrpSpPr>
            <a:grpSpLocks/>
          </p:cNvGrpSpPr>
          <p:nvPr/>
        </p:nvGrpSpPr>
        <p:grpSpPr bwMode="auto">
          <a:xfrm>
            <a:off x="5583238" y="3081338"/>
            <a:ext cx="2474912" cy="2071687"/>
            <a:chOff x="3517" y="1938"/>
            <a:chExt cx="1559" cy="1305"/>
          </a:xfrm>
        </p:grpSpPr>
        <p:sp>
          <p:nvSpPr>
            <p:cNvPr id="23593" name="Line 44"/>
            <p:cNvSpPr>
              <a:spLocks noChangeShapeType="1"/>
            </p:cNvSpPr>
            <p:nvPr/>
          </p:nvSpPr>
          <p:spPr bwMode="auto">
            <a:xfrm flipV="1">
              <a:off x="4116" y="2352"/>
              <a:ext cx="96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45"/>
            <p:cNvSpPr>
              <a:spLocks noChangeShapeType="1"/>
            </p:cNvSpPr>
            <p:nvPr/>
          </p:nvSpPr>
          <p:spPr bwMode="auto">
            <a:xfrm flipH="1" flipV="1">
              <a:off x="3528" y="1938"/>
              <a:ext cx="192" cy="12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Arc 46"/>
            <p:cNvSpPr>
              <a:spLocks/>
            </p:cNvSpPr>
            <p:nvPr/>
          </p:nvSpPr>
          <p:spPr bwMode="auto">
            <a:xfrm rot="5989081">
              <a:off x="3317" y="2504"/>
              <a:ext cx="939" cy="540"/>
            </a:xfrm>
            <a:custGeom>
              <a:avLst/>
              <a:gdLst>
                <a:gd name="T0" fmla="*/ 0 w 23031"/>
                <a:gd name="T1" fmla="*/ 12 h 21600"/>
                <a:gd name="T2" fmla="*/ 939 w 23031"/>
                <a:gd name="T3" fmla="*/ 264 h 21600"/>
                <a:gd name="T4" fmla="*/ 182 w 23031"/>
                <a:gd name="T5" fmla="*/ 54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3031" h="21600" fill="none" extrusionOk="0">
                  <a:moveTo>
                    <a:pt x="0" y="464"/>
                  </a:moveTo>
                  <a:cubicBezTo>
                    <a:pt x="1464" y="155"/>
                    <a:pt x="2957" y="-1"/>
                    <a:pt x="4455" y="0"/>
                  </a:cubicBezTo>
                  <a:cubicBezTo>
                    <a:pt x="12080" y="0"/>
                    <a:pt x="19140" y="4020"/>
                    <a:pt x="23031" y="10577"/>
                  </a:cubicBezTo>
                </a:path>
                <a:path w="23031" h="21600" stroke="0" extrusionOk="0">
                  <a:moveTo>
                    <a:pt x="0" y="464"/>
                  </a:moveTo>
                  <a:cubicBezTo>
                    <a:pt x="1464" y="155"/>
                    <a:pt x="2957" y="-1"/>
                    <a:pt x="4455" y="0"/>
                  </a:cubicBezTo>
                  <a:cubicBezTo>
                    <a:pt x="12080" y="0"/>
                    <a:pt x="19140" y="4020"/>
                    <a:pt x="23031" y="10577"/>
                  </a:cubicBezTo>
                  <a:lnTo>
                    <a:pt x="4455" y="21600"/>
                  </a:lnTo>
                  <a:lnTo>
                    <a:pt x="0" y="464"/>
                  </a:lnTo>
                  <a:close/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057" name="Text Box 49"/>
          <p:cNvSpPr txBox="1">
            <a:spLocks noChangeArrowheads="1"/>
          </p:cNvSpPr>
          <p:nvPr/>
        </p:nvSpPr>
        <p:spPr bwMode="auto">
          <a:xfrm>
            <a:off x="381000" y="56388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</a:rPr>
              <a:t>Multiply each y-coordinate by 2.</a:t>
            </a: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57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22860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>
              <a:latin typeface="Verdana" pitchFamily="34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809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Business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5257800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200" b="1">
                <a:latin typeface="Verdana" pitchFamily="34" charset="0"/>
              </a:rPr>
              <a:t>The graph shows the cost of painting based on the number of cans of paint used. Sketch a graph to represent the cost of a can of paint doubling, and identify the transformation of the original graph that it represents.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28600" y="4117975"/>
            <a:ext cx="4953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If the cost of painting is based on the number of cans of paint used and the cost of a can of paint doubles, the cost of painting also doubles. This represents a vertical stretch by a factor of 2.</a:t>
            </a:r>
          </a:p>
        </p:txBody>
      </p:sp>
      <p:pic>
        <p:nvPicPr>
          <p:cNvPr id="45078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524250"/>
            <a:ext cx="2919413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583" name="Picture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16038"/>
            <a:ext cx="3429000" cy="2189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971800"/>
            <a:ext cx="4495800" cy="295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4" name="Text Box 7"/>
          <p:cNvSpPr txBox="1">
            <a:spLocks noChangeArrowheads="1"/>
          </p:cNvSpPr>
          <p:nvPr/>
        </p:nvSpPr>
        <p:spPr bwMode="auto">
          <a:xfrm>
            <a:off x="990600" y="1295400"/>
            <a:ext cx="71024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Recording studio fees are usually based on an hourly rate, but the rate can be modified due to various options. The graph shows a basic hourly studio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9" descr="check it out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590800"/>
            <a:ext cx="3962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26628" name="Object 5"/>
          <p:cNvGraphicFramePr>
            <a:graphicFrameLocks noChangeAspect="1"/>
          </p:cNvGraphicFramePr>
          <p:nvPr/>
        </p:nvGraphicFramePr>
        <p:xfrm>
          <a:off x="2070100" y="14478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5" imgW="446992" imgH="756448" progId="Equation.DSMT4">
                  <p:embed/>
                </p:oleObj>
              </mc:Choice>
              <mc:Fallback>
                <p:oleObj name="Equation" r:id="rId5" imgW="446992" imgH="75644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4478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414338" y="1160463"/>
            <a:ext cx="8534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What if…?</a:t>
            </a:r>
            <a:r>
              <a:rPr lang="en-US" altLang="en-US" sz="2400" b="1">
                <a:latin typeface="Verdana" pitchFamily="34" charset="0"/>
              </a:rPr>
              <a:t> Suppose that a discounted rate is    of the original rate. Sketch a graph to represent the situation and identify the transformation of the original graph that it represents.</a:t>
            </a:r>
          </a:p>
        </p:txBody>
      </p:sp>
      <p:pic>
        <p:nvPicPr>
          <p:cNvPr id="26630" name="Picture 6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143000"/>
            <a:ext cx="21113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6631" name="Object 8"/>
          <p:cNvGraphicFramePr>
            <a:graphicFrameLocks noChangeAspect="1"/>
          </p:cNvGraphicFramePr>
          <p:nvPr/>
        </p:nvGraphicFramePr>
        <p:xfrm>
          <a:off x="2070100" y="14478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Equation" r:id="rId8" imgW="446992" imgH="756448" progId="Equation.DSMT4">
                  <p:embed/>
                </p:oleObj>
              </mc:Choice>
              <mc:Fallback>
                <p:oleObj name="Equation" r:id="rId8" imgW="446992" imgH="75644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4478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Line 13"/>
          <p:cNvSpPr>
            <a:spLocks noChangeShapeType="1"/>
          </p:cNvSpPr>
          <p:nvPr/>
        </p:nvSpPr>
        <p:spPr bwMode="auto">
          <a:xfrm flipV="1">
            <a:off x="5407025" y="2971800"/>
            <a:ext cx="3127375" cy="3190875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V="1">
            <a:off x="5407025" y="3733800"/>
            <a:ext cx="3203575" cy="2428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110" name="Group 30"/>
          <p:cNvGrpSpPr>
            <a:grpSpLocks/>
          </p:cNvGrpSpPr>
          <p:nvPr/>
        </p:nvGrpSpPr>
        <p:grpSpPr bwMode="auto">
          <a:xfrm>
            <a:off x="457200" y="3233738"/>
            <a:ext cx="4419600" cy="1643062"/>
            <a:chOff x="192" y="2037"/>
            <a:chExt cx="2736" cy="1035"/>
          </a:xfrm>
        </p:grpSpPr>
        <p:sp>
          <p:nvSpPr>
            <p:cNvPr id="26635" name="Text Box 24"/>
            <p:cNvSpPr txBox="1">
              <a:spLocks noChangeArrowheads="1"/>
            </p:cNvSpPr>
            <p:nvPr/>
          </p:nvSpPr>
          <p:spPr bwMode="auto">
            <a:xfrm>
              <a:off x="192" y="2037"/>
              <a:ext cx="2736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If the price is discounted by   of the hourly rate, the value of each </a:t>
              </a:r>
              <a:r>
                <a:rPr lang="en-US" altLang="en-US" sz="2400" i="1">
                  <a:latin typeface="Verdana" pitchFamily="34" charset="0"/>
                </a:rPr>
                <a:t>y</a:t>
              </a:r>
              <a:r>
                <a:rPr lang="en-US" altLang="en-US" sz="2400">
                  <a:latin typeface="Verdana" pitchFamily="34" charset="0"/>
                </a:rPr>
                <a:t>-coordinate would be multiplied by   . </a:t>
              </a:r>
            </a:p>
          </p:txBody>
        </p:sp>
        <p:pic>
          <p:nvPicPr>
            <p:cNvPr id="26636" name="Picture 25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256"/>
              <a:ext cx="133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7" name="Picture 26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2736"/>
              <a:ext cx="133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31"/>
          <p:cNvGrpSpPr>
            <a:grpSpLocks/>
          </p:cNvGrpSpPr>
          <p:nvPr/>
        </p:nvGrpSpPr>
        <p:grpSpPr bwMode="auto">
          <a:xfrm>
            <a:off x="3962400" y="2209800"/>
            <a:ext cx="4343400" cy="4343400"/>
            <a:chOff x="2496" y="1392"/>
            <a:chExt cx="2736" cy="2736"/>
          </a:xfrm>
        </p:grpSpPr>
        <p:pic>
          <p:nvPicPr>
            <p:cNvPr id="27659" name="Picture 29" descr="Lesson Quiz 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1392"/>
              <a:ext cx="2736" cy="2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60" name="Text Box 30"/>
            <p:cNvSpPr txBox="1">
              <a:spLocks noChangeArrowheads="1"/>
            </p:cNvSpPr>
            <p:nvPr/>
          </p:nvSpPr>
          <p:spPr bwMode="auto">
            <a:xfrm>
              <a:off x="2802" y="2130"/>
              <a:ext cx="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3333FF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1400"/>
                <a:t>0</a:t>
              </a:r>
            </a:p>
          </p:txBody>
        </p:sp>
      </p:grp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7924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61963" indent="-4619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1. </a:t>
            </a:r>
            <a:r>
              <a:rPr lang="en-US" altLang="en-US" sz="2400">
                <a:latin typeface="Verdana" pitchFamily="34" charset="0"/>
              </a:rPr>
              <a:t>Translate the point (4,–6) 6 units right and 7 units up. Give the coordinates on the translated point.</a:t>
            </a:r>
            <a:endParaRPr lang="en-US" altLang="en-US" sz="2000"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800"/>
          </a:p>
        </p:txBody>
      </p:sp>
      <p:sp>
        <p:nvSpPr>
          <p:cNvPr id="27653" name="Text Box 32"/>
          <p:cNvSpPr txBox="1">
            <a:spLocks noChangeArrowheads="1"/>
          </p:cNvSpPr>
          <p:nvPr/>
        </p:nvSpPr>
        <p:spPr bwMode="auto">
          <a:xfrm>
            <a:off x="5641975" y="5403850"/>
            <a:ext cx="3714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3333FF"/>
                </a:solidFill>
                <a:cs typeface="Arial" charset="0"/>
                <a:sym typeface="Symbol" pitchFamily="18" charset="2"/>
              </a:rPr>
              <a:t></a:t>
            </a:r>
          </a:p>
        </p:txBody>
      </p:sp>
      <p:sp>
        <p:nvSpPr>
          <p:cNvPr id="27654" name="Text Box 33"/>
          <p:cNvSpPr txBox="1">
            <a:spLocks noChangeArrowheads="1"/>
          </p:cNvSpPr>
          <p:nvPr/>
        </p:nvSpPr>
        <p:spPr bwMode="auto">
          <a:xfrm>
            <a:off x="4953000" y="5562600"/>
            <a:ext cx="781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(4,</a:t>
            </a:r>
            <a:r>
              <a:rPr lang="en-US" altLang="en-US">
                <a:cs typeface="Arial" charset="0"/>
              </a:rPr>
              <a:t>–6)</a:t>
            </a:r>
          </a:p>
        </p:txBody>
      </p:sp>
      <p:sp>
        <p:nvSpPr>
          <p:cNvPr id="17442" name="Freeform 34"/>
          <p:cNvSpPr>
            <a:spLocks/>
          </p:cNvSpPr>
          <p:nvPr/>
        </p:nvSpPr>
        <p:spPr bwMode="auto">
          <a:xfrm>
            <a:off x="5934075" y="3124200"/>
            <a:ext cx="1657350" cy="2619375"/>
          </a:xfrm>
          <a:custGeom>
            <a:avLst/>
            <a:gdLst>
              <a:gd name="T0" fmla="*/ 0 w 1044"/>
              <a:gd name="T1" fmla="*/ 2619375 h 1650"/>
              <a:gd name="T2" fmla="*/ 1657350 w 1044"/>
              <a:gd name="T3" fmla="*/ 2609850 h 1650"/>
              <a:gd name="T4" fmla="*/ 1657350 w 1044"/>
              <a:gd name="T5" fmla="*/ 0 h 165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44" h="1650">
                <a:moveTo>
                  <a:pt x="0" y="1650"/>
                </a:moveTo>
                <a:lnTo>
                  <a:pt x="1044" y="1644"/>
                </a:lnTo>
                <a:lnTo>
                  <a:pt x="1044" y="0"/>
                </a:lnTo>
              </a:path>
            </a:pathLst>
          </a:custGeom>
          <a:noFill/>
          <a:ln w="25400" cap="flat" cmpd="sng">
            <a:solidFill>
              <a:srgbClr val="3333FF"/>
            </a:solidFill>
            <a:prstDash val="dash"/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7418388" y="2779713"/>
            <a:ext cx="398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cs typeface="Arial" charset="0"/>
                <a:sym typeface="Symbol" pitchFamily="18" charset="2"/>
              </a:rPr>
              <a:t>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6705600" y="2895600"/>
            <a:ext cx="84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(10, 1)</a:t>
            </a:r>
          </a:p>
        </p:txBody>
      </p:sp>
      <p:sp>
        <p:nvSpPr>
          <p:cNvPr id="17445" name="Rectangle 37"/>
          <p:cNvSpPr>
            <a:spLocks noChangeArrowheads="1"/>
          </p:cNvSpPr>
          <p:nvPr/>
        </p:nvSpPr>
        <p:spPr bwMode="auto">
          <a:xfrm>
            <a:off x="914400" y="2667000"/>
            <a:ext cx="1065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(10, 1)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2" grpId="0" animBg="1"/>
      <p:bldP spid="17443" grpId="0"/>
      <p:bldP spid="1744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Lesson Quiz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8839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Use a table to perform the transformation of </a:t>
            </a:r>
            <a:r>
              <a:rPr lang="en-US" altLang="en-US" sz="2400" b="1" i="1">
                <a:latin typeface="Verdana" pitchFamily="34" charset="0"/>
              </a:rPr>
              <a:t>y = f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). Graph the function and the transformation on the same coordinate plane.</a:t>
            </a:r>
          </a:p>
        </p:txBody>
      </p:sp>
      <p:pic>
        <p:nvPicPr>
          <p:cNvPr id="28677" name="Picture 5" descr="Lesson Quiz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95600"/>
            <a:ext cx="3657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28600" y="2466975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/>
              <a:t>2. </a:t>
            </a:r>
            <a:r>
              <a:rPr lang="en-US" altLang="en-US" sz="2400"/>
              <a:t>Reflection across </a:t>
            </a:r>
            <a:r>
              <a:rPr lang="en-US" altLang="en-US" sz="2400" i="1"/>
              <a:t>y</a:t>
            </a:r>
            <a:r>
              <a:rPr lang="en-US" altLang="en-US" sz="2400"/>
              <a:t>-axis</a:t>
            </a:r>
          </a:p>
        </p:txBody>
      </p:sp>
      <p:graphicFrame>
        <p:nvGraphicFramePr>
          <p:cNvPr id="28679" name="Object 8"/>
          <p:cNvGraphicFramePr>
            <a:graphicFrameLocks noChangeAspect="1"/>
          </p:cNvGraphicFramePr>
          <p:nvPr/>
        </p:nvGraphicFramePr>
        <p:xfrm>
          <a:off x="2070100" y="15240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Equation" r:id="rId5" imgW="446992" imgH="756448" progId="Equation.DSMT4">
                  <p:embed/>
                </p:oleObj>
              </mc:Choice>
              <mc:Fallback>
                <p:oleObj name="Equation" r:id="rId5" imgW="446992" imgH="75644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5240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0" name="Rectangle 7"/>
          <p:cNvSpPr>
            <a:spLocks noChangeArrowheads="1"/>
          </p:cNvSpPr>
          <p:nvPr/>
        </p:nvSpPr>
        <p:spPr bwMode="auto">
          <a:xfrm>
            <a:off x="4191000" y="2460625"/>
            <a:ext cx="4810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131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/>
              <a:t>3. </a:t>
            </a:r>
            <a:r>
              <a:rPr lang="en-US" altLang="en-US" sz="2400"/>
              <a:t>vertical compression by a factor</a:t>
            </a:r>
          </a:p>
          <a:p>
            <a:pPr eaLnBrk="1" hangingPunct="1"/>
            <a:r>
              <a:rPr lang="en-US" altLang="en-US" sz="2400"/>
              <a:t>	of    . </a:t>
            </a:r>
          </a:p>
        </p:txBody>
      </p:sp>
      <p:pic>
        <p:nvPicPr>
          <p:cNvPr id="28681" name="Picture 9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819400"/>
            <a:ext cx="17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Freeform 11"/>
          <p:cNvSpPr>
            <a:spLocks/>
          </p:cNvSpPr>
          <p:nvPr/>
        </p:nvSpPr>
        <p:spPr bwMode="auto">
          <a:xfrm>
            <a:off x="685800" y="4095750"/>
            <a:ext cx="2695575" cy="1685925"/>
          </a:xfrm>
          <a:custGeom>
            <a:avLst/>
            <a:gdLst>
              <a:gd name="T0" fmla="*/ 0 w 1698"/>
              <a:gd name="T1" fmla="*/ 457200 h 1062"/>
              <a:gd name="T2" fmla="*/ 571500 w 1698"/>
              <a:gd name="T3" fmla="*/ 1685925 h 1062"/>
              <a:gd name="T4" fmla="*/ 866775 w 1698"/>
              <a:gd name="T5" fmla="*/ 857250 h 1062"/>
              <a:gd name="T6" fmla="*/ 2695575 w 1698"/>
              <a:gd name="T7" fmla="*/ 0 h 106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98" h="1062">
                <a:moveTo>
                  <a:pt x="0" y="288"/>
                </a:moveTo>
                <a:lnTo>
                  <a:pt x="360" y="1062"/>
                </a:lnTo>
                <a:lnTo>
                  <a:pt x="546" y="540"/>
                </a:lnTo>
                <a:lnTo>
                  <a:pt x="1698" y="0"/>
                </a:lnTo>
              </a:path>
            </a:pathLst>
          </a:custGeom>
          <a:noFill/>
          <a:ln w="25400" cap="flat" cmpd="sng">
            <a:solidFill>
              <a:srgbClr val="3333FF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2" name="Freeform 12"/>
          <p:cNvSpPr>
            <a:spLocks/>
          </p:cNvSpPr>
          <p:nvPr/>
        </p:nvSpPr>
        <p:spPr bwMode="auto">
          <a:xfrm>
            <a:off x="685800" y="4171950"/>
            <a:ext cx="2867025" cy="1600200"/>
          </a:xfrm>
          <a:custGeom>
            <a:avLst/>
            <a:gdLst>
              <a:gd name="T0" fmla="*/ 2867025 w 1806"/>
              <a:gd name="T1" fmla="*/ 390525 h 1008"/>
              <a:gd name="T2" fmla="*/ 2324100 w 1806"/>
              <a:gd name="T3" fmla="*/ 1600200 h 1008"/>
              <a:gd name="T4" fmla="*/ 2028825 w 1806"/>
              <a:gd name="T5" fmla="*/ 762000 h 1008"/>
              <a:gd name="T6" fmla="*/ 0 w 1806"/>
              <a:gd name="T7" fmla="*/ 0 h 1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06" h="1008">
                <a:moveTo>
                  <a:pt x="1806" y="246"/>
                </a:moveTo>
                <a:lnTo>
                  <a:pt x="1464" y="1008"/>
                </a:lnTo>
                <a:lnTo>
                  <a:pt x="1278" y="48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Freeform 13"/>
          <p:cNvSpPr>
            <a:spLocks/>
          </p:cNvSpPr>
          <p:nvPr/>
        </p:nvSpPr>
        <p:spPr bwMode="auto">
          <a:xfrm>
            <a:off x="5648325" y="4086225"/>
            <a:ext cx="2695575" cy="1685925"/>
          </a:xfrm>
          <a:custGeom>
            <a:avLst/>
            <a:gdLst>
              <a:gd name="T0" fmla="*/ 0 w 1698"/>
              <a:gd name="T1" fmla="*/ 457200 h 1062"/>
              <a:gd name="T2" fmla="*/ 571500 w 1698"/>
              <a:gd name="T3" fmla="*/ 1685925 h 1062"/>
              <a:gd name="T4" fmla="*/ 866775 w 1698"/>
              <a:gd name="T5" fmla="*/ 857250 h 1062"/>
              <a:gd name="T6" fmla="*/ 2695575 w 1698"/>
              <a:gd name="T7" fmla="*/ 0 h 106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98" h="1062">
                <a:moveTo>
                  <a:pt x="0" y="288"/>
                </a:moveTo>
                <a:lnTo>
                  <a:pt x="360" y="1062"/>
                </a:lnTo>
                <a:lnTo>
                  <a:pt x="546" y="540"/>
                </a:lnTo>
                <a:lnTo>
                  <a:pt x="1698" y="0"/>
                </a:lnTo>
              </a:path>
            </a:pathLst>
          </a:custGeom>
          <a:noFill/>
          <a:ln w="25400" cap="flat" cmpd="sng">
            <a:solidFill>
              <a:srgbClr val="3333FF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Text Box 14"/>
          <p:cNvSpPr txBox="1">
            <a:spLocks noChangeArrowheads="1"/>
          </p:cNvSpPr>
          <p:nvPr/>
        </p:nvSpPr>
        <p:spPr bwMode="auto">
          <a:xfrm>
            <a:off x="7527925" y="4030663"/>
            <a:ext cx="25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000" i="1"/>
              <a:t>f</a:t>
            </a:r>
          </a:p>
        </p:txBody>
      </p:sp>
      <p:sp>
        <p:nvSpPr>
          <p:cNvPr id="76815" name="Freeform 15"/>
          <p:cNvSpPr>
            <a:spLocks/>
          </p:cNvSpPr>
          <p:nvPr/>
        </p:nvSpPr>
        <p:spPr bwMode="auto">
          <a:xfrm>
            <a:off x="5715000" y="4476750"/>
            <a:ext cx="2743200" cy="885825"/>
          </a:xfrm>
          <a:custGeom>
            <a:avLst/>
            <a:gdLst>
              <a:gd name="T0" fmla="*/ 0 w 1728"/>
              <a:gd name="T1" fmla="*/ 304800 h 558"/>
              <a:gd name="T2" fmla="*/ 495300 w 1728"/>
              <a:gd name="T3" fmla="*/ 885825 h 558"/>
              <a:gd name="T4" fmla="*/ 790575 w 1728"/>
              <a:gd name="T5" fmla="*/ 447675 h 558"/>
              <a:gd name="T6" fmla="*/ 2743200 w 1728"/>
              <a:gd name="T7" fmla="*/ 0 h 55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28" h="558">
                <a:moveTo>
                  <a:pt x="0" y="192"/>
                </a:moveTo>
                <a:lnTo>
                  <a:pt x="312" y="558"/>
                </a:lnTo>
                <a:lnTo>
                  <a:pt x="498" y="282"/>
                </a:lnTo>
                <a:lnTo>
                  <a:pt x="1728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2" grpId="0" animBg="1"/>
      <p:bldP spid="768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534400" cy="2286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Apply transformations to points and sets of points.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Interpret transformations of real-world data.</a:t>
            </a:r>
            <a:r>
              <a:rPr lang="en-US" altLang="en-US" sz="3200"/>
              <a:t>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2971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transformation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translation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reflection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stretch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compression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8001000" cy="3276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r>
              <a:rPr lang="en-US" altLang="en-US" sz="2800" smtClean="0">
                <a:latin typeface="Verdana" pitchFamily="34" charset="0"/>
              </a:rPr>
              <a:t>A </a:t>
            </a:r>
            <a:r>
              <a:rPr lang="en-US" altLang="en-US" sz="2800" b="1" u="sng" smtClean="0">
                <a:latin typeface="Verdana" pitchFamily="34" charset="0"/>
              </a:rPr>
              <a:t>transformation</a:t>
            </a:r>
            <a:r>
              <a:rPr lang="en-US" altLang="en-US" sz="2800" smtClean="0">
                <a:latin typeface="Verdana" pitchFamily="34" charset="0"/>
              </a:rPr>
              <a:t> is a change in the position, size, or shape of a figure. </a:t>
            </a:r>
          </a:p>
          <a:p>
            <a:pPr marL="0" indent="0" eaLnBrk="1" hangingPunct="1">
              <a:buFontTx/>
              <a:buNone/>
            </a:pPr>
            <a:endParaRPr lang="en-US" altLang="en-US" sz="2800" smtClean="0">
              <a:latin typeface="Verdana" pitchFamily="34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en-US" sz="2800" smtClean="0">
                <a:latin typeface="Verdana" pitchFamily="34" charset="0"/>
              </a:rPr>
              <a:t>A </a:t>
            </a:r>
            <a:r>
              <a:rPr lang="en-US" altLang="en-US" sz="2800" b="1" u="sng" smtClean="0">
                <a:latin typeface="Verdana" pitchFamily="34" charset="0"/>
              </a:rPr>
              <a:t>translation</a:t>
            </a:r>
            <a:r>
              <a:rPr lang="en-US" altLang="en-US" sz="2800" smtClean="0">
                <a:latin typeface="Verdana" pitchFamily="34" charset="0"/>
              </a:rPr>
              <a:t>, or slide, is a transformation that moves each point in a figure the same distance in the same direction.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4" descr="exam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133600"/>
            <a:ext cx="44196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Perform the given translation on the point       (–3, 4). Give the coordinates of the translated point.</a:t>
            </a:r>
          </a:p>
        </p:txBody>
      </p:sp>
      <p:sp>
        <p:nvSpPr>
          <p:cNvPr id="7172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1A: Translating Points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3" name="Text Box 16"/>
          <p:cNvSpPr txBox="1">
            <a:spLocks noChangeArrowheads="1"/>
          </p:cNvSpPr>
          <p:nvPr/>
        </p:nvSpPr>
        <p:spPr bwMode="auto">
          <a:xfrm>
            <a:off x="304800" y="26670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5 units right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04800" y="3429000"/>
            <a:ext cx="423703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Translating (–3, 4) 5 units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right results in the point 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(2, 4).</a:t>
            </a:r>
          </a:p>
        </p:txBody>
      </p:sp>
      <p:sp>
        <p:nvSpPr>
          <p:cNvPr id="7175" name="Text Box 25"/>
          <p:cNvSpPr txBox="1">
            <a:spLocks noChangeArrowheads="1"/>
          </p:cNvSpPr>
          <p:nvPr/>
        </p:nvSpPr>
        <p:spPr bwMode="auto">
          <a:xfrm>
            <a:off x="5370513" y="2835275"/>
            <a:ext cx="3714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3333FF"/>
                </a:solidFill>
                <a:cs typeface="Arial" charset="0"/>
                <a:sym typeface="Symbol" pitchFamily="18" charset="2"/>
              </a:rPr>
              <a:t></a:t>
            </a:r>
          </a:p>
        </p:txBody>
      </p:sp>
      <p:grpSp>
        <p:nvGrpSpPr>
          <p:cNvPr id="15388" name="Group 28"/>
          <p:cNvGrpSpPr>
            <a:grpSpLocks/>
          </p:cNvGrpSpPr>
          <p:nvPr/>
        </p:nvGrpSpPr>
        <p:grpSpPr bwMode="auto">
          <a:xfrm>
            <a:off x="5629275" y="2833688"/>
            <a:ext cx="2066925" cy="579437"/>
            <a:chOff x="3546" y="1785"/>
            <a:chExt cx="1302" cy="365"/>
          </a:xfrm>
        </p:grpSpPr>
        <p:sp>
          <p:nvSpPr>
            <p:cNvPr id="7180" name="Line 26"/>
            <p:cNvSpPr>
              <a:spLocks noChangeShapeType="1"/>
            </p:cNvSpPr>
            <p:nvPr/>
          </p:nvSpPr>
          <p:spPr bwMode="auto">
            <a:xfrm>
              <a:off x="3546" y="1995"/>
              <a:ext cx="1104" cy="0"/>
            </a:xfrm>
            <a:prstGeom prst="line">
              <a:avLst/>
            </a:prstGeom>
            <a:noFill/>
            <a:ln w="25400">
              <a:solidFill>
                <a:srgbClr val="3333FF"/>
              </a:solidFill>
              <a:prstDash val="lgDash"/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Text Box 27"/>
            <p:cNvSpPr txBox="1">
              <a:spLocks noChangeArrowheads="1"/>
            </p:cNvSpPr>
            <p:nvPr/>
          </p:nvSpPr>
          <p:spPr bwMode="auto">
            <a:xfrm>
              <a:off x="4614" y="1785"/>
              <a:ext cx="2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FF0000"/>
                  </a:solidFill>
                  <a:cs typeface="Arial" charset="0"/>
                  <a:sym typeface="Symbol" pitchFamily="18" charset="2"/>
                </a:rPr>
                <a:t></a:t>
              </a:r>
            </a:p>
          </p:txBody>
        </p:sp>
      </p:grp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7237413" y="3236913"/>
            <a:ext cx="71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(2, 4)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5638800" y="2722563"/>
            <a:ext cx="1760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/>
              <a:t>5 units right</a:t>
            </a:r>
          </a:p>
        </p:txBody>
      </p:sp>
      <p:sp>
        <p:nvSpPr>
          <p:cNvPr id="7179" name="Text Box 32"/>
          <p:cNvSpPr txBox="1">
            <a:spLocks noChangeArrowheads="1"/>
          </p:cNvSpPr>
          <p:nvPr/>
        </p:nvSpPr>
        <p:spPr bwMode="auto">
          <a:xfrm>
            <a:off x="5148263" y="3235325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(-3, 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0" grpId="0"/>
      <p:bldP spid="15389" grpId="0"/>
      <p:bldP spid="153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1" descr="exam1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9800"/>
            <a:ext cx="434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0" y="2286000"/>
            <a:ext cx="8237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2400">
              <a:latin typeface="Verdana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441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 units left and 2 units down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304800" y="3810000"/>
            <a:ext cx="45751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Translating (–3, 4) 2 units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left and 2 units down results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in the point (–5, 2).</a:t>
            </a:r>
            <a:r>
              <a:rPr lang="en-US" altLang="en-US"/>
              <a:t> </a:t>
            </a:r>
          </a:p>
        </p:txBody>
      </p:sp>
      <p:graphicFrame>
        <p:nvGraphicFramePr>
          <p:cNvPr id="8198" name="Object 11"/>
          <p:cNvGraphicFramePr>
            <a:graphicFrameLocks noChangeAspect="1"/>
          </p:cNvGraphicFramePr>
          <p:nvPr/>
        </p:nvGraphicFramePr>
        <p:xfrm>
          <a:off x="2070100" y="14478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446992" imgH="756448" progId="Equation.DSMT4">
                  <p:embed/>
                </p:oleObj>
              </mc:Choice>
              <mc:Fallback>
                <p:oleObj name="Equation" r:id="rId5" imgW="446992" imgH="756448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4478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6572250" y="2973388"/>
            <a:ext cx="320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Symbol" pitchFamily="18" charset="2"/>
              </a:rPr>
              <a:t></a:t>
            </a:r>
          </a:p>
        </p:txBody>
      </p:sp>
      <p:sp>
        <p:nvSpPr>
          <p:cNvPr id="8200" name="Text Box 24"/>
          <p:cNvSpPr txBox="1">
            <a:spLocks noChangeArrowheads="1"/>
          </p:cNvSpPr>
          <p:nvPr/>
        </p:nvSpPr>
        <p:spPr bwMode="auto">
          <a:xfrm>
            <a:off x="6629400" y="28194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cs typeface="Arial" charset="0"/>
              </a:rPr>
              <a:t>(–3, 4)</a:t>
            </a:r>
          </a:p>
        </p:txBody>
      </p:sp>
      <p:grpSp>
        <p:nvGrpSpPr>
          <p:cNvPr id="29732" name="Group 36"/>
          <p:cNvGrpSpPr>
            <a:grpSpLocks/>
          </p:cNvGrpSpPr>
          <p:nvPr/>
        </p:nvGrpSpPr>
        <p:grpSpPr bwMode="auto">
          <a:xfrm>
            <a:off x="5310188" y="2757488"/>
            <a:ext cx="1562100" cy="2627312"/>
            <a:chOff x="3336" y="1728"/>
            <a:chExt cx="984" cy="1655"/>
          </a:xfrm>
        </p:grpSpPr>
        <p:sp>
          <p:nvSpPr>
            <p:cNvPr id="8204" name="Text Box 25"/>
            <p:cNvSpPr txBox="1">
              <a:spLocks noChangeArrowheads="1"/>
            </p:cNvSpPr>
            <p:nvPr/>
          </p:nvSpPr>
          <p:spPr bwMode="auto">
            <a:xfrm>
              <a:off x="3336" y="3152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cs typeface="Arial" charset="0"/>
                </a:rPr>
                <a:t>(–5, 2)</a:t>
              </a:r>
            </a:p>
          </p:txBody>
        </p:sp>
        <p:grpSp>
          <p:nvGrpSpPr>
            <p:cNvPr id="8205" name="Group 35"/>
            <p:cNvGrpSpPr>
              <a:grpSpLocks/>
            </p:cNvGrpSpPr>
            <p:nvPr/>
          </p:nvGrpSpPr>
          <p:grpSpPr bwMode="auto">
            <a:xfrm>
              <a:off x="3496" y="1728"/>
              <a:ext cx="824" cy="1512"/>
              <a:chOff x="3496" y="1728"/>
              <a:chExt cx="824" cy="1512"/>
            </a:xfrm>
          </p:grpSpPr>
          <p:grpSp>
            <p:nvGrpSpPr>
              <p:cNvPr id="8206" name="Group 27"/>
              <p:cNvGrpSpPr>
                <a:grpSpLocks/>
              </p:cNvGrpSpPr>
              <p:nvPr/>
            </p:nvGrpSpPr>
            <p:grpSpPr bwMode="auto">
              <a:xfrm>
                <a:off x="3496" y="1728"/>
                <a:ext cx="728" cy="1512"/>
                <a:chOff x="3496" y="1728"/>
                <a:chExt cx="728" cy="1512"/>
              </a:xfrm>
            </p:grpSpPr>
            <p:grpSp>
              <p:nvGrpSpPr>
                <p:cNvPr id="8208" name="Group 23"/>
                <p:cNvGrpSpPr>
                  <a:grpSpLocks/>
                </p:cNvGrpSpPr>
                <p:nvPr/>
              </p:nvGrpSpPr>
              <p:grpSpPr bwMode="auto">
                <a:xfrm>
                  <a:off x="3496" y="2016"/>
                  <a:ext cx="728" cy="1224"/>
                  <a:chOff x="3496" y="2016"/>
                  <a:chExt cx="728" cy="1224"/>
                </a:xfrm>
              </p:grpSpPr>
              <p:sp>
                <p:nvSpPr>
                  <p:cNvPr id="29714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96" y="2952"/>
                    <a:ext cx="204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 sz="240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</a:t>
                    </a:r>
                  </a:p>
                </p:txBody>
              </p:sp>
              <p:sp>
                <p:nvSpPr>
                  <p:cNvPr id="8211" name="Line 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552" y="2016"/>
                    <a:ext cx="672" cy="0"/>
                  </a:xfrm>
                  <a:prstGeom prst="line">
                    <a:avLst/>
                  </a:prstGeom>
                  <a:noFill/>
                  <a:ln w="25400">
                    <a:solidFill>
                      <a:srgbClr val="3333FF"/>
                    </a:solidFill>
                    <a:prstDash val="dash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212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3600" y="2016"/>
                    <a:ext cx="0" cy="1017"/>
                  </a:xfrm>
                  <a:prstGeom prst="line">
                    <a:avLst/>
                  </a:prstGeom>
                  <a:noFill/>
                  <a:ln w="25400">
                    <a:solidFill>
                      <a:srgbClr val="0000FF"/>
                    </a:solidFill>
                    <a:prstDash val="lgDash"/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20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600" y="1728"/>
                  <a:ext cx="624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>
                      <a:cs typeface="Arial" charset="0"/>
                    </a:rPr>
                    <a:t>2 units</a:t>
                  </a:r>
                </a:p>
              </p:txBody>
            </p:sp>
          </p:grpSp>
          <p:sp>
            <p:nvSpPr>
              <p:cNvPr id="8207" name="Text Box 34"/>
              <p:cNvSpPr txBox="1">
                <a:spLocks noChangeArrowheads="1"/>
              </p:cNvSpPr>
              <p:nvPr/>
            </p:nvSpPr>
            <p:spPr bwMode="auto">
              <a:xfrm>
                <a:off x="3696" y="2400"/>
                <a:ext cx="62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cs typeface="Arial" charset="0"/>
                  </a:rPr>
                  <a:t>3 units</a:t>
                </a:r>
              </a:p>
            </p:txBody>
          </p:sp>
        </p:grpSp>
      </p:grpSp>
      <p:sp>
        <p:nvSpPr>
          <p:cNvPr id="8202" name="Text Box 37"/>
          <p:cNvSpPr txBox="1">
            <a:spLocks noChangeArrowheads="1"/>
          </p:cNvSpPr>
          <p:nvPr/>
        </p:nvSpPr>
        <p:spPr bwMode="auto">
          <a:xfrm>
            <a:off x="304800" y="144780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Perform the given translation on the point       (–3, 4). Give the coordinates of the translated point.</a:t>
            </a:r>
          </a:p>
        </p:txBody>
      </p:sp>
      <p:sp>
        <p:nvSpPr>
          <p:cNvPr id="8203" name="Text Box 3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1B: Translating Points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5" descr="cio1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95538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0" name="Text Box 17"/>
          <p:cNvSpPr txBox="1">
            <a:spLocks noChangeArrowheads="1"/>
          </p:cNvSpPr>
          <p:nvPr/>
        </p:nvSpPr>
        <p:spPr bwMode="auto">
          <a:xfrm>
            <a:off x="304800" y="251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4 units right</a:t>
            </a:r>
          </a:p>
        </p:txBody>
      </p:sp>
      <p:sp>
        <p:nvSpPr>
          <p:cNvPr id="9221" name="Text Box 19"/>
          <p:cNvSpPr txBox="1">
            <a:spLocks noChangeArrowheads="1"/>
          </p:cNvSpPr>
          <p:nvPr/>
        </p:nvSpPr>
        <p:spPr bwMode="auto">
          <a:xfrm>
            <a:off x="304800" y="1600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Perform the given translation on the point (–1, 3). Give the coordinates of the translated point.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304800" y="3200400"/>
            <a:ext cx="457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Translating (–1, 3) 4 units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right results in the point 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(3, 3).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5443538" y="3197225"/>
            <a:ext cx="3476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Symbol" pitchFamily="18" charset="2"/>
              </a:rPr>
              <a:t></a:t>
            </a: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257800" y="36576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(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–1, 3)</a:t>
            </a:r>
          </a:p>
        </p:txBody>
      </p:sp>
      <p:grpSp>
        <p:nvGrpSpPr>
          <p:cNvPr id="16428" name="Group 44"/>
          <p:cNvGrpSpPr>
            <a:grpSpLocks/>
          </p:cNvGrpSpPr>
          <p:nvPr/>
        </p:nvGrpSpPr>
        <p:grpSpPr bwMode="auto">
          <a:xfrm>
            <a:off x="5694363" y="3048000"/>
            <a:ext cx="2638425" cy="976313"/>
            <a:chOff x="3570" y="1920"/>
            <a:chExt cx="1662" cy="615"/>
          </a:xfrm>
        </p:grpSpPr>
        <p:sp>
          <p:nvSpPr>
            <p:cNvPr id="16423" name="Text Box 39"/>
            <p:cNvSpPr txBox="1">
              <a:spLocks noChangeArrowheads="1"/>
            </p:cNvSpPr>
            <p:nvPr/>
          </p:nvSpPr>
          <p:spPr bwMode="auto">
            <a:xfrm>
              <a:off x="3984" y="1920"/>
              <a:ext cx="6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rPr>
                <a:t>4 units</a:t>
              </a:r>
            </a:p>
          </p:txBody>
        </p:sp>
        <p:grpSp>
          <p:nvGrpSpPr>
            <p:cNvPr id="9227" name="Group 42"/>
            <p:cNvGrpSpPr>
              <a:grpSpLocks/>
            </p:cNvGrpSpPr>
            <p:nvPr/>
          </p:nvGrpSpPr>
          <p:grpSpPr bwMode="auto">
            <a:xfrm>
              <a:off x="3570" y="2013"/>
              <a:ext cx="1662" cy="522"/>
              <a:chOff x="3570" y="2013"/>
              <a:chExt cx="1662" cy="522"/>
            </a:xfrm>
          </p:grpSpPr>
          <p:sp>
            <p:nvSpPr>
              <p:cNvPr id="9228" name="Line 37"/>
              <p:cNvSpPr>
                <a:spLocks noChangeShapeType="1"/>
              </p:cNvSpPr>
              <p:nvPr/>
            </p:nvSpPr>
            <p:spPr bwMode="auto">
              <a:xfrm>
                <a:off x="3570" y="2187"/>
                <a:ext cx="1296" cy="0"/>
              </a:xfrm>
              <a:prstGeom prst="line">
                <a:avLst/>
              </a:prstGeom>
              <a:noFill/>
              <a:ln w="25400">
                <a:solidFill>
                  <a:srgbClr val="3333FF"/>
                </a:solidFill>
                <a:prstDash val="dash"/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2" name="Text Box 38"/>
              <p:cNvSpPr txBox="1">
                <a:spLocks noChangeArrowheads="1"/>
              </p:cNvSpPr>
              <p:nvPr/>
            </p:nvSpPr>
            <p:spPr bwMode="auto">
              <a:xfrm>
                <a:off x="4797" y="2013"/>
                <a:ext cx="219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8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</a:t>
                </a:r>
              </a:p>
            </p:txBody>
          </p:sp>
          <p:sp>
            <p:nvSpPr>
              <p:cNvPr id="16425" name="Text Box 41"/>
              <p:cNvSpPr txBox="1">
                <a:spLocks noChangeArrowheads="1"/>
              </p:cNvSpPr>
              <p:nvPr/>
            </p:nvSpPr>
            <p:spPr bwMode="auto">
              <a:xfrm>
                <a:off x="4704" y="2304"/>
                <a:ext cx="5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</a:rPr>
                  <a:t>(3, 3</a:t>
                </a:r>
                <a:r>
                  <a:rPr lang="en-US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itchFamily="34" charset="0"/>
                    <a:cs typeface="Arial" pitchFamily="34" charset="0"/>
                  </a:rPr>
                  <a:t>)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3" descr="cio2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86000"/>
            <a:ext cx="411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304800" y="2590800"/>
            <a:ext cx="487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1 unit left and 2 units down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304800" y="1600200"/>
            <a:ext cx="9067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Perform the given translation on the point (–1, 3). Give the coordinates of the translated point.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304800" y="3581400"/>
            <a:ext cx="45751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Translating (–1, 3) 1 unit 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left and 2 units down results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in the point (–2, 1). 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6894513" y="3043238"/>
            <a:ext cx="3476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Symbol" pitchFamily="18" charset="2"/>
              </a:rPr>
              <a:t></a:t>
            </a: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6705600" y="342900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prstDash val="dash"/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(</a:t>
            </a:r>
            <a:r>
              <a:rPr lang="en-US" sz="160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–1, 3)</a:t>
            </a:r>
          </a:p>
        </p:txBody>
      </p:sp>
      <p:grpSp>
        <p:nvGrpSpPr>
          <p:cNvPr id="30740" name="Group 20"/>
          <p:cNvGrpSpPr>
            <a:grpSpLocks/>
          </p:cNvGrpSpPr>
          <p:nvPr/>
        </p:nvGrpSpPr>
        <p:grpSpPr bwMode="auto">
          <a:xfrm>
            <a:off x="5867400" y="3352800"/>
            <a:ext cx="1143000" cy="1936750"/>
            <a:chOff x="3696" y="2112"/>
            <a:chExt cx="720" cy="1220"/>
          </a:xfrm>
        </p:grpSpPr>
        <p:sp>
          <p:nvSpPr>
            <p:cNvPr id="30736" name="Text Box 16"/>
            <p:cNvSpPr txBox="1">
              <a:spLocks noChangeArrowheads="1"/>
            </p:cNvSpPr>
            <p:nvPr/>
          </p:nvSpPr>
          <p:spPr bwMode="auto">
            <a:xfrm>
              <a:off x="3819" y="2764"/>
              <a:ext cx="21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  <a:sym typeface="Symbol" pitchFamily="18" charset="2"/>
                </a:rPr>
                <a:t></a:t>
              </a:r>
            </a:p>
          </p:txBody>
        </p:sp>
        <p:sp>
          <p:nvSpPr>
            <p:cNvPr id="10253" name="Freeform 17"/>
            <p:cNvSpPr>
              <a:spLocks/>
            </p:cNvSpPr>
            <p:nvPr/>
          </p:nvSpPr>
          <p:spPr bwMode="auto">
            <a:xfrm>
              <a:off x="3936" y="2112"/>
              <a:ext cx="480" cy="720"/>
            </a:xfrm>
            <a:custGeom>
              <a:avLst/>
              <a:gdLst>
                <a:gd name="T0" fmla="*/ 480 w 443"/>
                <a:gd name="T1" fmla="*/ 2 h 743"/>
                <a:gd name="T2" fmla="*/ 0 w 443"/>
                <a:gd name="T3" fmla="*/ 0 h 743"/>
                <a:gd name="T4" fmla="*/ 7 w 443"/>
                <a:gd name="T5" fmla="*/ 714 h 743"/>
                <a:gd name="T6" fmla="*/ 0 w 443"/>
                <a:gd name="T7" fmla="*/ 720 h 74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3" h="743">
                  <a:moveTo>
                    <a:pt x="443" y="2"/>
                  </a:moveTo>
                  <a:lnTo>
                    <a:pt x="0" y="0"/>
                  </a:lnTo>
                  <a:lnTo>
                    <a:pt x="6" y="737"/>
                  </a:lnTo>
                  <a:lnTo>
                    <a:pt x="0" y="743"/>
                  </a:lnTo>
                </a:path>
              </a:pathLst>
            </a:custGeom>
            <a:noFill/>
            <a:ln w="25400" cap="flat" cmpd="sng">
              <a:solidFill>
                <a:srgbClr val="3333FF"/>
              </a:solidFill>
              <a:prstDash val="dash"/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9" name="Text Box 19"/>
            <p:cNvSpPr txBox="1">
              <a:spLocks noChangeArrowheads="1"/>
            </p:cNvSpPr>
            <p:nvPr/>
          </p:nvSpPr>
          <p:spPr bwMode="auto">
            <a:xfrm>
              <a:off x="3696" y="3120"/>
              <a:ext cx="57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3333FF"/>
                  </a:solidFill>
                  <a:prstDash val="dash"/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rPr>
                <a:t>(</a:t>
              </a:r>
              <a:r>
                <a:rPr lang="en-US" sz="16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  <a:cs typeface="Arial" pitchFamily="34" charset="0"/>
                </a:rPr>
                <a:t>–2, 1)</a:t>
              </a:r>
            </a:p>
          </p:txBody>
        </p:sp>
      </p:grp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6248400" y="2946400"/>
            <a:ext cx="874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1 unit 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5334000" y="3668713"/>
            <a:ext cx="931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33FF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2 units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1" grpId="0"/>
      <p:bldP spid="30742" grpId="0"/>
      <p:bldP spid="307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3333FF"/>
          </a:solidFill>
          <a:prstDash val="solid"/>
          <a:round/>
          <a:headEnd type="stealth" w="lg" len="lg"/>
          <a:tailEnd type="stealth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3333FF"/>
          </a:solidFill>
          <a:prstDash val="solid"/>
          <a:round/>
          <a:headEnd type="stealth" w="lg" len="lg"/>
          <a:tailEnd type="stealth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3579</TotalTime>
  <Words>1401</Words>
  <Application>Microsoft Office PowerPoint</Application>
  <PresentationFormat>On-screen Show (4:3)</PresentationFormat>
  <Paragraphs>271</Paragraphs>
  <Slides>27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Verdana</vt:lpstr>
      <vt:lpstr>Arial Black</vt:lpstr>
      <vt:lpstr>Symbol</vt:lpstr>
      <vt:lpstr>Arial MT Bl</vt:lpstr>
      <vt:lpstr>Times</vt:lpstr>
      <vt:lpstr>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178</cp:revision>
  <dcterms:created xsi:type="dcterms:W3CDTF">2002-10-14T18:20:28Z</dcterms:created>
  <dcterms:modified xsi:type="dcterms:W3CDTF">2014-03-10T11:18:00Z</dcterms:modified>
</cp:coreProperties>
</file>