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handoutMasterIdLst>
    <p:handoutMasterId r:id="rId30"/>
  </p:handoutMasterIdLst>
  <p:sldIdLst>
    <p:sldId id="269" r:id="rId2"/>
    <p:sldId id="264" r:id="rId3"/>
    <p:sldId id="266" r:id="rId4"/>
    <p:sldId id="519" r:id="rId5"/>
    <p:sldId id="520" r:id="rId6"/>
    <p:sldId id="539" r:id="rId7"/>
    <p:sldId id="561" r:id="rId8"/>
    <p:sldId id="521" r:id="rId9"/>
    <p:sldId id="542" r:id="rId10"/>
    <p:sldId id="499" r:id="rId11"/>
    <p:sldId id="540" r:id="rId12"/>
    <p:sldId id="541" r:id="rId13"/>
    <p:sldId id="543" r:id="rId14"/>
    <p:sldId id="557" r:id="rId15"/>
    <p:sldId id="544" r:id="rId16"/>
    <p:sldId id="545" r:id="rId17"/>
    <p:sldId id="546" r:id="rId18"/>
    <p:sldId id="547" r:id="rId19"/>
    <p:sldId id="548" r:id="rId20"/>
    <p:sldId id="549" r:id="rId21"/>
    <p:sldId id="550" r:id="rId22"/>
    <p:sldId id="551" r:id="rId23"/>
    <p:sldId id="552" r:id="rId24"/>
    <p:sldId id="553" r:id="rId25"/>
    <p:sldId id="554" r:id="rId26"/>
    <p:sldId id="555" r:id="rId27"/>
    <p:sldId id="556" r:id="rId28"/>
  </p:sldIdLst>
  <p:sldSz cx="9144000" cy="6858000" type="screen4x3"/>
  <p:notesSz cx="6858000" cy="9144000"/>
  <p:defaultTextStyle>
    <a:defPPr>
      <a:defRPr lang="en-US"/>
    </a:defPPr>
    <a:lvl1pPr algn="l" rtl="0" eaLnBrk="0" fontAlgn="base" hangingPunct="0">
      <a:spcBef>
        <a:spcPct val="50000"/>
      </a:spcBef>
      <a:spcAft>
        <a:spcPct val="0"/>
      </a:spcAft>
      <a:defRPr sz="2400" kern="1200">
        <a:solidFill>
          <a:schemeClr val="tx1"/>
        </a:solidFill>
        <a:latin typeface="Verdana" pitchFamily="34" charset="0"/>
        <a:ea typeface="+mn-ea"/>
        <a:cs typeface="Arial" charset="0"/>
      </a:defRPr>
    </a:lvl1pPr>
    <a:lvl2pPr marL="457200" algn="l" rtl="0" eaLnBrk="0" fontAlgn="base" hangingPunct="0">
      <a:spcBef>
        <a:spcPct val="50000"/>
      </a:spcBef>
      <a:spcAft>
        <a:spcPct val="0"/>
      </a:spcAft>
      <a:defRPr sz="2400" kern="1200">
        <a:solidFill>
          <a:schemeClr val="tx1"/>
        </a:solidFill>
        <a:latin typeface="Verdana" pitchFamily="34" charset="0"/>
        <a:ea typeface="+mn-ea"/>
        <a:cs typeface="Arial" charset="0"/>
      </a:defRPr>
    </a:lvl2pPr>
    <a:lvl3pPr marL="914400" algn="l" rtl="0" eaLnBrk="0" fontAlgn="base" hangingPunct="0">
      <a:spcBef>
        <a:spcPct val="50000"/>
      </a:spcBef>
      <a:spcAft>
        <a:spcPct val="0"/>
      </a:spcAft>
      <a:defRPr sz="2400" kern="1200">
        <a:solidFill>
          <a:schemeClr val="tx1"/>
        </a:solidFill>
        <a:latin typeface="Verdana" pitchFamily="34" charset="0"/>
        <a:ea typeface="+mn-ea"/>
        <a:cs typeface="Arial" charset="0"/>
      </a:defRPr>
    </a:lvl3pPr>
    <a:lvl4pPr marL="1371600" algn="l" rtl="0" eaLnBrk="0" fontAlgn="base" hangingPunct="0">
      <a:spcBef>
        <a:spcPct val="50000"/>
      </a:spcBef>
      <a:spcAft>
        <a:spcPct val="0"/>
      </a:spcAft>
      <a:defRPr sz="2400" kern="1200">
        <a:solidFill>
          <a:schemeClr val="tx1"/>
        </a:solidFill>
        <a:latin typeface="Verdana" pitchFamily="34" charset="0"/>
        <a:ea typeface="+mn-ea"/>
        <a:cs typeface="Arial" charset="0"/>
      </a:defRPr>
    </a:lvl4pPr>
    <a:lvl5pPr marL="1828800" algn="l" rtl="0" eaLnBrk="0" fontAlgn="base" hangingPunct="0">
      <a:spcBef>
        <a:spcPct val="50000"/>
      </a:spcBef>
      <a:spcAft>
        <a:spcPct val="0"/>
      </a:spcAft>
      <a:defRPr sz="2400" kern="1200">
        <a:solidFill>
          <a:schemeClr val="tx1"/>
        </a:solidFill>
        <a:latin typeface="Verdana" pitchFamily="34" charset="0"/>
        <a:ea typeface="+mn-ea"/>
        <a:cs typeface="Arial" charset="0"/>
      </a:defRPr>
    </a:lvl5pPr>
    <a:lvl6pPr marL="2286000" algn="l" defTabSz="914400" rtl="0" eaLnBrk="1" latinLnBrk="0" hangingPunct="1">
      <a:defRPr sz="2400" kern="1200">
        <a:solidFill>
          <a:schemeClr val="tx1"/>
        </a:solidFill>
        <a:latin typeface="Verdana" pitchFamily="34" charset="0"/>
        <a:ea typeface="+mn-ea"/>
        <a:cs typeface="Arial" charset="0"/>
      </a:defRPr>
    </a:lvl6pPr>
    <a:lvl7pPr marL="2743200" algn="l" defTabSz="914400" rtl="0" eaLnBrk="1" latinLnBrk="0" hangingPunct="1">
      <a:defRPr sz="2400" kern="1200">
        <a:solidFill>
          <a:schemeClr val="tx1"/>
        </a:solidFill>
        <a:latin typeface="Verdana" pitchFamily="34" charset="0"/>
        <a:ea typeface="+mn-ea"/>
        <a:cs typeface="Arial" charset="0"/>
      </a:defRPr>
    </a:lvl7pPr>
    <a:lvl8pPr marL="3200400" algn="l" defTabSz="914400" rtl="0" eaLnBrk="1" latinLnBrk="0" hangingPunct="1">
      <a:defRPr sz="2400" kern="1200">
        <a:solidFill>
          <a:schemeClr val="tx1"/>
        </a:solidFill>
        <a:latin typeface="Verdana" pitchFamily="34" charset="0"/>
        <a:ea typeface="+mn-ea"/>
        <a:cs typeface="Arial" charset="0"/>
      </a:defRPr>
    </a:lvl8pPr>
    <a:lvl9pPr marL="3657600" algn="l" defTabSz="914400" rtl="0" eaLnBrk="1" latinLnBrk="0" hangingPunct="1">
      <a:defRPr sz="2400"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3300"/>
    <a:srgbClr val="FF6600"/>
    <a:srgbClr val="CEE1FE"/>
    <a:srgbClr val="4F95FD"/>
    <a:srgbClr val="FFFF00"/>
    <a:srgbClr val="00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04" autoAdjust="0"/>
    <p:restoredTop sz="96054" autoAdjust="0"/>
  </p:normalViewPr>
  <p:slideViewPr>
    <p:cSldViewPr>
      <p:cViewPr>
        <p:scale>
          <a:sx n="66" d="100"/>
          <a:sy n="66" d="100"/>
        </p:scale>
        <p:origin x="-1230" y="-942"/>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1992" y="-90"/>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cs typeface="Arial"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cs typeface="Arial" charset="0"/>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cs typeface="Arial"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cs typeface="Arial" charset="0"/>
              </a:defRPr>
            </a:lvl1pPr>
          </a:lstStyle>
          <a:p>
            <a:pPr>
              <a:defRPr/>
            </a:pPr>
            <a:fld id="{589478E0-3CBD-4DC0-AA67-34B1D58FBD46}" type="slidenum">
              <a:rPr lang="en-US"/>
              <a:pPr>
                <a:defRPr/>
              </a:pPr>
              <a:t>‹#›</a:t>
            </a:fld>
            <a:endParaRPr lang="en-US"/>
          </a:p>
        </p:txBody>
      </p:sp>
    </p:spTree>
    <p:extLst>
      <p:ext uri="{BB962C8B-B14F-4D97-AF65-F5344CB8AC3E}">
        <p14:creationId xmlns:p14="http://schemas.microsoft.com/office/powerpoint/2010/main" val="3153077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latin typeface="Times New Roman" pitchFamily="18" charset="0"/>
                <a:cs typeface="Arial" charset="0"/>
              </a:defRPr>
            </a:lvl1pPr>
          </a:lstStyle>
          <a:p>
            <a:pPr>
              <a:defRPr/>
            </a:pPr>
            <a:endParaRPr lang="en-US"/>
          </a:p>
        </p:txBody>
      </p:sp>
      <p:sp>
        <p:nvSpPr>
          <p:cNvPr id="2970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latin typeface="Times New Roman" pitchFamily="18" charset="0"/>
                <a:cs typeface="Arial" charset="0"/>
              </a:defRPr>
            </a:lvl1pPr>
          </a:lstStyle>
          <a:p>
            <a:pPr>
              <a:defRPr/>
            </a:pPr>
            <a:fld id="{028364E9-F2D2-4C1D-BFD9-C55E6B1BC411}" type="slidenum">
              <a:rPr lang="en-US"/>
              <a:pPr>
                <a:defRPr/>
              </a:pPr>
              <a:t>‹#›</a:t>
            </a:fld>
            <a:endParaRPr lang="en-US"/>
          </a:p>
        </p:txBody>
      </p:sp>
    </p:spTree>
    <p:extLst>
      <p:ext uri="{BB962C8B-B14F-4D97-AF65-F5344CB8AC3E}">
        <p14:creationId xmlns:p14="http://schemas.microsoft.com/office/powerpoint/2010/main" val="5450595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fld id="{6D8555AD-BC9E-4CA4-805F-E2F43A3AA93B}" type="slidenum">
              <a:rPr lang="en-US" altLang="en-US" sz="1200" smtClean="0">
                <a:latin typeface="Times New Roman" pitchFamily="18" charset="0"/>
              </a:rPr>
              <a:pPr/>
              <a:t>2</a:t>
            </a:fld>
            <a:endParaRPr lang="en-US" altLang="en-US" sz="1200" smtClean="0">
              <a:latin typeface="Times New Roman" pitchFamily="18" charset="0"/>
            </a:endParaRPr>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7CA76C5-FDF1-48CA-B928-71B51CC2490A}" type="slidenum">
              <a:rPr lang="en-US"/>
              <a:pPr>
                <a:defRPr/>
              </a:pPr>
              <a:t>‹#›</a:t>
            </a:fld>
            <a:endParaRPr lang="en-US"/>
          </a:p>
        </p:txBody>
      </p:sp>
    </p:spTree>
    <p:extLst>
      <p:ext uri="{BB962C8B-B14F-4D97-AF65-F5344CB8AC3E}">
        <p14:creationId xmlns:p14="http://schemas.microsoft.com/office/powerpoint/2010/main" val="3423642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994113-3112-46EF-B67C-C8F7061FA8A0}" type="slidenum">
              <a:rPr lang="en-US"/>
              <a:pPr>
                <a:defRPr/>
              </a:pPr>
              <a:t>‹#›</a:t>
            </a:fld>
            <a:endParaRPr lang="en-US"/>
          </a:p>
        </p:txBody>
      </p:sp>
    </p:spTree>
    <p:extLst>
      <p:ext uri="{BB962C8B-B14F-4D97-AF65-F5344CB8AC3E}">
        <p14:creationId xmlns:p14="http://schemas.microsoft.com/office/powerpoint/2010/main" val="896117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9688E6-4B90-4665-A25A-970B444F2948}" type="slidenum">
              <a:rPr lang="en-US"/>
              <a:pPr>
                <a:defRPr/>
              </a:pPr>
              <a:t>‹#›</a:t>
            </a:fld>
            <a:endParaRPr lang="en-US"/>
          </a:p>
        </p:txBody>
      </p:sp>
    </p:spTree>
    <p:extLst>
      <p:ext uri="{BB962C8B-B14F-4D97-AF65-F5344CB8AC3E}">
        <p14:creationId xmlns:p14="http://schemas.microsoft.com/office/powerpoint/2010/main" val="3196255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01C12EA-A46E-4E85-A56D-4BF4397457C9}" type="slidenum">
              <a:rPr lang="en-US"/>
              <a:pPr>
                <a:defRPr/>
              </a:pPr>
              <a:t>‹#›</a:t>
            </a:fld>
            <a:endParaRPr lang="en-US"/>
          </a:p>
        </p:txBody>
      </p:sp>
    </p:spTree>
    <p:extLst>
      <p:ext uri="{BB962C8B-B14F-4D97-AF65-F5344CB8AC3E}">
        <p14:creationId xmlns:p14="http://schemas.microsoft.com/office/powerpoint/2010/main" val="252423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022F30-1A9B-41E4-9F97-905B50C64AD8}" type="slidenum">
              <a:rPr lang="en-US"/>
              <a:pPr>
                <a:defRPr/>
              </a:pPr>
              <a:t>‹#›</a:t>
            </a:fld>
            <a:endParaRPr lang="en-US"/>
          </a:p>
        </p:txBody>
      </p:sp>
    </p:spTree>
    <p:extLst>
      <p:ext uri="{BB962C8B-B14F-4D97-AF65-F5344CB8AC3E}">
        <p14:creationId xmlns:p14="http://schemas.microsoft.com/office/powerpoint/2010/main" val="334921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3554049-EE4C-420F-87EC-B14B65C00FDF}" type="slidenum">
              <a:rPr lang="en-US"/>
              <a:pPr>
                <a:defRPr/>
              </a:pPr>
              <a:t>‹#›</a:t>
            </a:fld>
            <a:endParaRPr lang="en-US"/>
          </a:p>
        </p:txBody>
      </p:sp>
    </p:spTree>
    <p:extLst>
      <p:ext uri="{BB962C8B-B14F-4D97-AF65-F5344CB8AC3E}">
        <p14:creationId xmlns:p14="http://schemas.microsoft.com/office/powerpoint/2010/main" val="3225539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663E4D6-AAA9-46C9-BA00-1036BFEB267D}" type="slidenum">
              <a:rPr lang="en-US"/>
              <a:pPr>
                <a:defRPr/>
              </a:pPr>
              <a:t>‹#›</a:t>
            </a:fld>
            <a:endParaRPr lang="en-US"/>
          </a:p>
        </p:txBody>
      </p:sp>
    </p:spTree>
    <p:extLst>
      <p:ext uri="{BB962C8B-B14F-4D97-AF65-F5344CB8AC3E}">
        <p14:creationId xmlns:p14="http://schemas.microsoft.com/office/powerpoint/2010/main" val="3120539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C0FDFAE-3DCA-4937-8F58-F045C8973F0E}" type="slidenum">
              <a:rPr lang="en-US"/>
              <a:pPr>
                <a:defRPr/>
              </a:pPr>
              <a:t>‹#›</a:t>
            </a:fld>
            <a:endParaRPr lang="en-US"/>
          </a:p>
        </p:txBody>
      </p:sp>
    </p:spTree>
    <p:extLst>
      <p:ext uri="{BB962C8B-B14F-4D97-AF65-F5344CB8AC3E}">
        <p14:creationId xmlns:p14="http://schemas.microsoft.com/office/powerpoint/2010/main" val="930607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F5AD291-1B6F-4507-BF4C-F71081B388BB}" type="slidenum">
              <a:rPr lang="en-US"/>
              <a:pPr>
                <a:defRPr/>
              </a:pPr>
              <a:t>‹#›</a:t>
            </a:fld>
            <a:endParaRPr lang="en-US"/>
          </a:p>
        </p:txBody>
      </p:sp>
    </p:spTree>
    <p:extLst>
      <p:ext uri="{BB962C8B-B14F-4D97-AF65-F5344CB8AC3E}">
        <p14:creationId xmlns:p14="http://schemas.microsoft.com/office/powerpoint/2010/main" val="3151226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8D8018-5867-457E-B887-37BBF7C476D5}" type="slidenum">
              <a:rPr lang="en-US"/>
              <a:pPr>
                <a:defRPr/>
              </a:pPr>
              <a:t>‹#›</a:t>
            </a:fld>
            <a:endParaRPr lang="en-US"/>
          </a:p>
        </p:txBody>
      </p:sp>
    </p:spTree>
    <p:extLst>
      <p:ext uri="{BB962C8B-B14F-4D97-AF65-F5344CB8AC3E}">
        <p14:creationId xmlns:p14="http://schemas.microsoft.com/office/powerpoint/2010/main" val="2405751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211C7E-A76C-4517-A1A1-A103B36E4E11}" type="slidenum">
              <a:rPr lang="en-US"/>
              <a:pPr>
                <a:defRPr/>
              </a:pPr>
              <a:t>‹#›</a:t>
            </a:fld>
            <a:endParaRPr lang="en-US"/>
          </a:p>
        </p:txBody>
      </p:sp>
    </p:spTree>
    <p:extLst>
      <p:ext uri="{BB962C8B-B14F-4D97-AF65-F5344CB8AC3E}">
        <p14:creationId xmlns:p14="http://schemas.microsoft.com/office/powerpoint/2010/main" val="3648215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latin typeface="+mn-lt"/>
                <a:cs typeface="Arial" charset="0"/>
              </a:defRPr>
            </a:lvl1pPr>
          </a:lstStyle>
          <a:p>
            <a:pPr>
              <a:defRPr/>
            </a:pPr>
            <a:fld id="{0BF86758-A698-4A44-88D5-371BB9AB4313}" type="slidenum">
              <a:rPr lang="en-US"/>
              <a:pPr>
                <a:defRPr/>
              </a:pPr>
              <a:t>‹#›</a:t>
            </a:fld>
            <a:endParaRPr lang="en-US"/>
          </a:p>
        </p:txBody>
      </p:sp>
      <p:pic>
        <p:nvPicPr>
          <p:cNvPr id="2" name="Picture 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763" y="6553200"/>
            <a:ext cx="913923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10"/>
          <p:cNvSpPr txBox="1">
            <a:spLocks noChangeArrowheads="1"/>
          </p:cNvSpPr>
          <p:nvPr userDrawn="1"/>
        </p:nvSpPr>
        <p:spPr bwMode="auto">
          <a:xfrm>
            <a:off x="77788" y="6556375"/>
            <a:ext cx="26495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400" b="1">
                <a:solidFill>
                  <a:schemeClr val="bg1"/>
                </a:solidFill>
              </a:rPr>
              <a:t>Holt McDougal Algebra 1</a:t>
            </a:r>
          </a:p>
        </p:txBody>
      </p:sp>
      <p:grpSp>
        <p:nvGrpSpPr>
          <p:cNvPr id="1031" name="Group 16"/>
          <p:cNvGrpSpPr>
            <a:grpSpLocks/>
          </p:cNvGrpSpPr>
          <p:nvPr userDrawn="1"/>
        </p:nvGrpSpPr>
        <p:grpSpPr bwMode="auto">
          <a:xfrm>
            <a:off x="0" y="0"/>
            <a:ext cx="9144000" cy="6858000"/>
            <a:chOff x="0" y="0"/>
            <a:chExt cx="5760" cy="4320"/>
          </a:xfrm>
        </p:grpSpPr>
        <p:pic>
          <p:nvPicPr>
            <p:cNvPr id="1033"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57"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5"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2" name="Text Box 13"/>
          <p:cNvSpPr txBox="1">
            <a:spLocks noChangeArrowheads="1"/>
          </p:cNvSpPr>
          <p:nvPr userDrawn="1"/>
        </p:nvSpPr>
        <p:spPr bwMode="auto">
          <a:xfrm>
            <a:off x="1143000" y="95250"/>
            <a:ext cx="5110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3200">
                <a:solidFill>
                  <a:schemeClr val="bg1"/>
                </a:solidFill>
                <a:latin typeface="Arial Black" pitchFamily="34" charset="0"/>
              </a:rPr>
              <a:t>Arithmetic Sequences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36"/>
          <p:cNvGrpSpPr>
            <a:grpSpLocks/>
          </p:cNvGrpSpPr>
          <p:nvPr/>
        </p:nvGrpSpPr>
        <p:grpSpPr bwMode="auto">
          <a:xfrm>
            <a:off x="0" y="0"/>
            <a:ext cx="9144000" cy="6858000"/>
            <a:chOff x="0" y="0"/>
            <a:chExt cx="5760" cy="4322"/>
          </a:xfrm>
        </p:grpSpPr>
        <p:pic>
          <p:nvPicPr>
            <p:cNvPr id="20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
            <p:cNvSpPr txBox="1">
              <a:spLocks noChangeArrowheads="1"/>
            </p:cNvSpPr>
            <p:nvPr/>
          </p:nvSpPr>
          <p:spPr bwMode="auto">
            <a:xfrm>
              <a:off x="441" y="203"/>
              <a:ext cx="11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endParaRPr lang="en-US" altLang="en-US" sz="800">
                <a:latin typeface="Arial" charset="0"/>
              </a:endParaRPr>
            </a:p>
          </p:txBody>
        </p:sp>
        <p:sp>
          <p:nvSpPr>
            <p:cNvPr id="2058" name="Text Box 4"/>
            <p:cNvSpPr txBox="1">
              <a:spLocks noChangeArrowheads="1"/>
            </p:cNvSpPr>
            <p:nvPr/>
          </p:nvSpPr>
          <p:spPr bwMode="auto">
            <a:xfrm>
              <a:off x="910" y="104"/>
              <a:ext cx="4706"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3200">
                  <a:solidFill>
                    <a:schemeClr val="bg1"/>
                  </a:solidFill>
                  <a:latin typeface="Arial Black" pitchFamily="34" charset="0"/>
                </a:rPr>
                <a:t> Arithmetic Sequences</a:t>
              </a:r>
            </a:p>
          </p:txBody>
        </p:sp>
        <p:sp>
          <p:nvSpPr>
            <p:cNvPr id="2059" name="Text Box 8"/>
            <p:cNvSpPr txBox="1">
              <a:spLocks noChangeArrowheads="1"/>
            </p:cNvSpPr>
            <p:nvPr/>
          </p:nvSpPr>
          <p:spPr bwMode="auto">
            <a:xfrm>
              <a:off x="0" y="4128"/>
              <a:ext cx="12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0"/>
                </a:spcBef>
              </a:pPr>
              <a:r>
                <a:rPr lang="en-US" altLang="en-US" sz="1400" b="1">
                  <a:solidFill>
                    <a:schemeClr val="bg1"/>
                  </a:solidFill>
                </a:rPr>
                <a:t>Holt Algebra 1</a:t>
              </a:r>
            </a:p>
          </p:txBody>
        </p:sp>
      </p:grpSp>
      <p:sp>
        <p:nvSpPr>
          <p:cNvPr id="19489" name="Text Box 33">
            <a:hlinkClick r:id="" action="ppaction://hlinkshowjump?jump=nextslide"/>
          </p:cNvPr>
          <p:cNvSpPr txBox="1">
            <a:spLocks noChangeArrowheads="1"/>
          </p:cNvSpPr>
          <p:nvPr/>
        </p:nvSpPr>
        <p:spPr bwMode="auto">
          <a:xfrm>
            <a:off x="3657600" y="2335213"/>
            <a:ext cx="2971800" cy="519112"/>
          </a:xfrm>
          <a:prstGeom prst="rect">
            <a:avLst/>
          </a:prstGeom>
          <a:noFill/>
          <a:ln w="9525">
            <a:noFill/>
            <a:miter lim="800000"/>
            <a:headEnd/>
            <a:tailEnd/>
          </a:ln>
          <a:effectLst/>
        </p:spPr>
        <p:txBody>
          <a:bodyPr>
            <a:spAutoFit/>
          </a:bodyPr>
          <a:lstStyle/>
          <a:p>
            <a:pPr>
              <a:defRPr/>
            </a:pPr>
            <a:r>
              <a:rPr lang="en-US" sz="2800" u="sng">
                <a:solidFill>
                  <a:schemeClr val="bg1"/>
                </a:solidFill>
                <a:effectLst>
                  <a:outerShdw blurRad="38100" dist="38100" dir="2700000" algn="tl">
                    <a:srgbClr val="C0C0C0"/>
                  </a:outerShdw>
                </a:effectLst>
              </a:rPr>
              <a:t>Warm Up</a:t>
            </a:r>
          </a:p>
        </p:txBody>
      </p:sp>
      <p:sp>
        <p:nvSpPr>
          <p:cNvPr id="19491" name="Text Box 35">
            <a:hlinkClick r:id="rId3" action="ppaction://hlinksldjump"/>
          </p:cNvPr>
          <p:cNvSpPr txBox="1">
            <a:spLocks noChangeArrowheads="1"/>
          </p:cNvSpPr>
          <p:nvPr/>
        </p:nvSpPr>
        <p:spPr bwMode="auto">
          <a:xfrm>
            <a:off x="3657600" y="3019425"/>
            <a:ext cx="4038600" cy="519113"/>
          </a:xfrm>
          <a:prstGeom prst="rect">
            <a:avLst/>
          </a:prstGeom>
          <a:noFill/>
          <a:ln w="9525">
            <a:noFill/>
            <a:miter lim="800000"/>
            <a:headEnd/>
            <a:tailEnd/>
          </a:ln>
          <a:effectLst/>
        </p:spPr>
        <p:txBody>
          <a:bodyPr>
            <a:spAutoFit/>
          </a:bodyPr>
          <a:lstStyle/>
          <a:p>
            <a:pPr>
              <a:defRPr/>
            </a:pPr>
            <a:r>
              <a:rPr lang="en-US" sz="2800" u="sng">
                <a:solidFill>
                  <a:schemeClr val="bg1"/>
                </a:solidFill>
                <a:effectLst>
                  <a:outerShdw blurRad="38100" dist="38100" dir="2700000" algn="tl">
                    <a:srgbClr val="C0C0C0"/>
                  </a:outerShdw>
                </a:effectLst>
              </a:rPr>
              <a:t>Lesson Presentation</a:t>
            </a:r>
          </a:p>
        </p:txBody>
      </p:sp>
      <p:sp>
        <p:nvSpPr>
          <p:cNvPr id="19493" name="Text Box 37">
            <a:hlinkClick r:id="rId4" action="ppaction://hlinksldjump"/>
          </p:cNvPr>
          <p:cNvSpPr txBox="1">
            <a:spLocks noChangeArrowheads="1"/>
          </p:cNvSpPr>
          <p:nvPr/>
        </p:nvSpPr>
        <p:spPr bwMode="auto">
          <a:xfrm>
            <a:off x="3671888" y="3678238"/>
            <a:ext cx="4038600" cy="519112"/>
          </a:xfrm>
          <a:prstGeom prst="rect">
            <a:avLst/>
          </a:prstGeom>
          <a:noFill/>
          <a:ln w="9525">
            <a:noFill/>
            <a:miter lim="800000"/>
            <a:headEnd/>
            <a:tailEnd/>
          </a:ln>
          <a:effectLst/>
        </p:spPr>
        <p:txBody>
          <a:bodyPr>
            <a:spAutoFit/>
          </a:bodyPr>
          <a:lstStyle/>
          <a:p>
            <a:pPr>
              <a:defRPr/>
            </a:pPr>
            <a:r>
              <a:rPr lang="en-US" sz="2800" u="sng">
                <a:solidFill>
                  <a:schemeClr val="bg1"/>
                </a:solidFill>
                <a:effectLst>
                  <a:outerShdw blurRad="38100" dist="38100" dir="2700000" algn="tl">
                    <a:srgbClr val="C0C0C0"/>
                  </a:outerShdw>
                </a:effectLst>
              </a:rPr>
              <a:t>Lesson Quiz</a:t>
            </a:r>
          </a:p>
        </p:txBody>
      </p:sp>
      <p:pic>
        <p:nvPicPr>
          <p:cNvPr id="2054" name="Picture 38"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39"/>
          <p:cNvSpPr txBox="1">
            <a:spLocks noChangeArrowheads="1"/>
          </p:cNvSpPr>
          <p:nvPr/>
        </p:nvSpPr>
        <p:spPr bwMode="auto">
          <a:xfrm>
            <a:off x="76200" y="6553200"/>
            <a:ext cx="26908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400" b="1">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914400" y="1600200"/>
            <a:ext cx="2730500" cy="457200"/>
          </a:xfrm>
          <a:prstGeom prst="rect">
            <a:avLst/>
          </a:prstGeom>
          <a:solidFill>
            <a:srgbClr val="80008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b="1">
                <a:solidFill>
                  <a:schemeClr val="bg1"/>
                </a:solidFill>
              </a:rPr>
              <a:t>Reading Math</a:t>
            </a:r>
            <a:r>
              <a:rPr lang="en-US" altLang="en-US" sz="1800"/>
              <a:t> </a:t>
            </a:r>
            <a:endParaRPr lang="en-US" altLang="en-US" b="1"/>
          </a:p>
        </p:txBody>
      </p:sp>
      <p:sp>
        <p:nvSpPr>
          <p:cNvPr id="317445" name="Text Box 5"/>
          <p:cNvSpPr txBox="1">
            <a:spLocks noChangeArrowheads="1"/>
          </p:cNvSpPr>
          <p:nvPr/>
        </p:nvSpPr>
        <p:spPr bwMode="auto">
          <a:xfrm>
            <a:off x="914400" y="2209800"/>
            <a:ext cx="6629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three dots at the end of a sequence are called an ellipsis. They mean that the sequence continues and can read as “and so on.”</a:t>
            </a:r>
          </a:p>
        </p:txBody>
      </p:sp>
      <p:sp>
        <p:nvSpPr>
          <p:cNvPr id="11268" name="Line 6"/>
          <p:cNvSpPr>
            <a:spLocks noChangeShapeType="1"/>
          </p:cNvSpPr>
          <p:nvPr/>
        </p:nvSpPr>
        <p:spPr bwMode="auto">
          <a:xfrm>
            <a:off x="3657600" y="2057400"/>
            <a:ext cx="3962400" cy="0"/>
          </a:xfrm>
          <a:prstGeom prst="line">
            <a:avLst/>
          </a:prstGeom>
          <a:noFill/>
          <a:ln w="12700">
            <a:solidFill>
              <a:srgbClr val="80008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69" name="Line 7"/>
          <p:cNvSpPr>
            <a:spLocks noChangeShapeType="1"/>
          </p:cNvSpPr>
          <p:nvPr/>
        </p:nvSpPr>
        <p:spPr bwMode="auto">
          <a:xfrm>
            <a:off x="7620000" y="2057400"/>
            <a:ext cx="0" cy="1905000"/>
          </a:xfrm>
          <a:prstGeom prst="line">
            <a:avLst/>
          </a:prstGeom>
          <a:noFill/>
          <a:ln w="12700">
            <a:solidFill>
              <a:srgbClr val="80008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0" name="Line 8"/>
          <p:cNvSpPr>
            <a:spLocks noChangeShapeType="1"/>
          </p:cNvSpPr>
          <p:nvPr/>
        </p:nvSpPr>
        <p:spPr bwMode="auto">
          <a:xfrm flipH="1">
            <a:off x="914400" y="3962400"/>
            <a:ext cx="6705600" cy="0"/>
          </a:xfrm>
          <a:prstGeom prst="line">
            <a:avLst/>
          </a:prstGeom>
          <a:noFill/>
          <a:ln w="12700">
            <a:solidFill>
              <a:srgbClr val="80008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1" name="Line 9"/>
          <p:cNvSpPr>
            <a:spLocks noChangeShapeType="1"/>
          </p:cNvSpPr>
          <p:nvPr/>
        </p:nvSpPr>
        <p:spPr bwMode="auto">
          <a:xfrm>
            <a:off x="914400" y="2133600"/>
            <a:ext cx="0" cy="1828800"/>
          </a:xfrm>
          <a:prstGeom prst="line">
            <a:avLst/>
          </a:prstGeom>
          <a:noFill/>
          <a:ln w="12700">
            <a:solidFill>
              <a:srgbClr val="80008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17445"/>
                                        </p:tgtEl>
                                        <p:attrNameLst>
                                          <p:attrName>style.visibility</p:attrName>
                                        </p:attrNameLst>
                                      </p:cBhvr>
                                      <p:to>
                                        <p:strVal val="visible"/>
                                      </p:to>
                                    </p:set>
                                    <p:anim calcmode="lin" valueType="num">
                                      <p:cBhvr additive="base">
                                        <p:cTn id="7" dur="500" fill="hold"/>
                                        <p:tgtEl>
                                          <p:spTgt spid="317445"/>
                                        </p:tgtEl>
                                        <p:attrNameLst>
                                          <p:attrName>ppt_x</p:attrName>
                                        </p:attrNameLst>
                                      </p:cBhvr>
                                      <p:tavLst>
                                        <p:tav tm="0">
                                          <p:val>
                                            <p:strVal val="#ppt_x"/>
                                          </p:val>
                                        </p:tav>
                                        <p:tav tm="100000">
                                          <p:val>
                                            <p:strVal val="#ppt_x"/>
                                          </p:val>
                                        </p:tav>
                                      </p:tavLst>
                                    </p:anim>
                                    <p:anim calcmode="lin" valueType="num">
                                      <p:cBhvr additive="base">
                                        <p:cTn id="8" dur="500" fill="hold"/>
                                        <p:tgtEl>
                                          <p:spTgt spid="3174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5"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1B: Identifying Arithmetic Sequences</a:t>
            </a:r>
            <a:endParaRPr lang="en-US" altLang="en-US" sz="2600">
              <a:solidFill>
                <a:schemeClr val="accent2"/>
              </a:solidFill>
              <a:latin typeface="Arial MT Bl" charset="0"/>
            </a:endParaRPr>
          </a:p>
        </p:txBody>
      </p:sp>
      <p:sp>
        <p:nvSpPr>
          <p:cNvPr id="12291" name="Text Box 9"/>
          <p:cNvSpPr txBox="1">
            <a:spLocks noChangeArrowheads="1"/>
          </p:cNvSpPr>
          <p:nvPr/>
        </p:nvSpPr>
        <p:spPr bwMode="auto">
          <a:xfrm>
            <a:off x="214313" y="1631950"/>
            <a:ext cx="816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Determine whether the sequence appears to be an arithmetic sequence. If so, find the common difference and the next three terms.</a:t>
            </a:r>
          </a:p>
        </p:txBody>
      </p:sp>
      <p:sp>
        <p:nvSpPr>
          <p:cNvPr id="12292" name="Text Box 10"/>
          <p:cNvSpPr txBox="1">
            <a:spLocks noChangeArrowheads="1"/>
          </p:cNvSpPr>
          <p:nvPr/>
        </p:nvSpPr>
        <p:spPr bwMode="auto">
          <a:xfrm>
            <a:off x="228600" y="2895600"/>
            <a:ext cx="2328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10, 8, 5, 1,</a:t>
            </a:r>
            <a:r>
              <a:rPr lang="en-US" altLang="en-US" b="1">
                <a:latin typeface="Arial" charset="0"/>
              </a:rPr>
              <a:t>…</a:t>
            </a:r>
            <a:endParaRPr lang="en-US" altLang="en-US" b="1"/>
          </a:p>
        </p:txBody>
      </p:sp>
      <p:sp>
        <p:nvSpPr>
          <p:cNvPr id="363531" name="Text Box 11"/>
          <p:cNvSpPr txBox="1">
            <a:spLocks noChangeArrowheads="1"/>
          </p:cNvSpPr>
          <p:nvPr/>
        </p:nvSpPr>
        <p:spPr bwMode="auto">
          <a:xfrm>
            <a:off x="228600" y="3429000"/>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Find the difference between successive terms. </a:t>
            </a:r>
          </a:p>
        </p:txBody>
      </p:sp>
      <p:sp>
        <p:nvSpPr>
          <p:cNvPr id="363540" name="Text Box 20"/>
          <p:cNvSpPr txBox="1">
            <a:spLocks noChangeArrowheads="1"/>
          </p:cNvSpPr>
          <p:nvPr/>
        </p:nvSpPr>
        <p:spPr bwMode="auto">
          <a:xfrm>
            <a:off x="3575050" y="4054475"/>
            <a:ext cx="4968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The difference between successive terms is not the same. </a:t>
            </a:r>
          </a:p>
        </p:txBody>
      </p:sp>
      <p:sp>
        <p:nvSpPr>
          <p:cNvPr id="363548" name="Text Box 28"/>
          <p:cNvSpPr txBox="1">
            <a:spLocks noChangeArrowheads="1"/>
          </p:cNvSpPr>
          <p:nvPr/>
        </p:nvSpPr>
        <p:spPr bwMode="auto">
          <a:xfrm>
            <a:off x="228600" y="5334000"/>
            <a:ext cx="711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This sequence is not an arithmetic sequence.</a:t>
            </a:r>
          </a:p>
        </p:txBody>
      </p:sp>
      <p:sp>
        <p:nvSpPr>
          <p:cNvPr id="363533" name="Text Box 13"/>
          <p:cNvSpPr txBox="1">
            <a:spLocks noChangeArrowheads="1"/>
          </p:cNvSpPr>
          <p:nvPr/>
        </p:nvSpPr>
        <p:spPr bwMode="auto">
          <a:xfrm>
            <a:off x="76200" y="4038600"/>
            <a:ext cx="2330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a:t>
            </a:r>
            <a:r>
              <a:rPr lang="en-US" altLang="en-US"/>
              <a:t>10, 8, 5, 1,</a:t>
            </a:r>
            <a:r>
              <a:rPr lang="en-US" altLang="en-US">
                <a:latin typeface="Arial" charset="0"/>
              </a:rPr>
              <a:t>…</a:t>
            </a:r>
            <a:endParaRPr lang="en-US" altLang="en-US" b="1"/>
          </a:p>
        </p:txBody>
      </p:sp>
      <p:grpSp>
        <p:nvGrpSpPr>
          <p:cNvPr id="2" name="Group 37"/>
          <p:cNvGrpSpPr>
            <a:grpSpLocks/>
          </p:cNvGrpSpPr>
          <p:nvPr/>
        </p:nvGrpSpPr>
        <p:grpSpPr bwMode="auto">
          <a:xfrm>
            <a:off x="444500" y="4646613"/>
            <a:ext cx="1508125" cy="458787"/>
            <a:chOff x="514" y="2975"/>
            <a:chExt cx="950" cy="289"/>
          </a:xfrm>
        </p:grpSpPr>
        <p:sp>
          <p:nvSpPr>
            <p:cNvPr id="12302" name="Text Box 17"/>
            <p:cNvSpPr txBox="1">
              <a:spLocks noChangeArrowheads="1"/>
            </p:cNvSpPr>
            <p:nvPr/>
          </p:nvSpPr>
          <p:spPr bwMode="auto">
            <a:xfrm>
              <a:off x="514" y="2975"/>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–2</a:t>
              </a:r>
            </a:p>
          </p:txBody>
        </p:sp>
        <p:sp>
          <p:nvSpPr>
            <p:cNvPr id="12303" name="Text Box 18"/>
            <p:cNvSpPr txBox="1">
              <a:spLocks noChangeArrowheads="1"/>
            </p:cNvSpPr>
            <p:nvPr/>
          </p:nvSpPr>
          <p:spPr bwMode="auto">
            <a:xfrm>
              <a:off x="799" y="2975"/>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–3</a:t>
              </a:r>
            </a:p>
          </p:txBody>
        </p:sp>
        <p:sp>
          <p:nvSpPr>
            <p:cNvPr id="12304" name="Text Box 19"/>
            <p:cNvSpPr txBox="1">
              <a:spLocks noChangeArrowheads="1"/>
            </p:cNvSpPr>
            <p:nvPr/>
          </p:nvSpPr>
          <p:spPr bwMode="auto">
            <a:xfrm>
              <a:off x="1104" y="2976"/>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–4</a:t>
              </a:r>
            </a:p>
          </p:txBody>
        </p:sp>
      </p:grpSp>
      <p:grpSp>
        <p:nvGrpSpPr>
          <p:cNvPr id="3" name="Group 36"/>
          <p:cNvGrpSpPr>
            <a:grpSpLocks/>
          </p:cNvGrpSpPr>
          <p:nvPr/>
        </p:nvGrpSpPr>
        <p:grpSpPr bwMode="auto">
          <a:xfrm>
            <a:off x="619125" y="4419600"/>
            <a:ext cx="1223963" cy="193675"/>
            <a:chOff x="624" y="2832"/>
            <a:chExt cx="771" cy="122"/>
          </a:xfrm>
        </p:grpSpPr>
        <p:sp>
          <p:nvSpPr>
            <p:cNvPr id="12299" name="Arc 32"/>
            <p:cNvSpPr>
              <a:spLocks/>
            </p:cNvSpPr>
            <p:nvPr/>
          </p:nvSpPr>
          <p:spPr bwMode="auto">
            <a:xfrm rot="10848254" flipH="1">
              <a:off x="893" y="2832"/>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2300" name="Arc 33"/>
            <p:cNvSpPr>
              <a:spLocks/>
            </p:cNvSpPr>
            <p:nvPr/>
          </p:nvSpPr>
          <p:spPr bwMode="auto">
            <a:xfrm rot="10848254" flipH="1">
              <a:off x="1161" y="2832"/>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2301" name="Arc 34"/>
            <p:cNvSpPr>
              <a:spLocks/>
            </p:cNvSpPr>
            <p:nvPr/>
          </p:nvSpPr>
          <p:spPr bwMode="auto">
            <a:xfrm rot="10848254" flipH="1">
              <a:off x="624" y="2832"/>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63531"/>
                                        </p:tgtEl>
                                        <p:attrNameLst>
                                          <p:attrName>style.visibility</p:attrName>
                                        </p:attrNameLst>
                                      </p:cBhvr>
                                      <p:to>
                                        <p:strVal val="visible"/>
                                      </p:to>
                                    </p:set>
                                    <p:anim calcmode="lin" valueType="num">
                                      <p:cBhvr>
                                        <p:cTn id="7" dur="1000" fill="hold"/>
                                        <p:tgtEl>
                                          <p:spTgt spid="363531"/>
                                        </p:tgtEl>
                                        <p:attrNameLst>
                                          <p:attrName>ppt_w</p:attrName>
                                        </p:attrNameLst>
                                      </p:cBhvr>
                                      <p:tavLst>
                                        <p:tav tm="0">
                                          <p:val>
                                            <p:strVal val="#ppt_w+.3"/>
                                          </p:val>
                                        </p:tav>
                                        <p:tav tm="100000">
                                          <p:val>
                                            <p:strVal val="#ppt_w"/>
                                          </p:val>
                                        </p:tav>
                                      </p:tavLst>
                                    </p:anim>
                                    <p:anim calcmode="lin" valueType="num">
                                      <p:cBhvr>
                                        <p:cTn id="8" dur="1000" fill="hold"/>
                                        <p:tgtEl>
                                          <p:spTgt spid="363531"/>
                                        </p:tgtEl>
                                        <p:attrNameLst>
                                          <p:attrName>ppt_h</p:attrName>
                                        </p:attrNameLst>
                                      </p:cBhvr>
                                      <p:tavLst>
                                        <p:tav tm="0">
                                          <p:val>
                                            <p:strVal val="#ppt_h"/>
                                          </p:val>
                                        </p:tav>
                                        <p:tav tm="100000">
                                          <p:val>
                                            <p:strVal val="#ppt_h"/>
                                          </p:val>
                                        </p:tav>
                                      </p:tavLst>
                                    </p:anim>
                                    <p:animEffect transition="in" filter="fade">
                                      <p:cBhvr>
                                        <p:cTn id="9" dur="1000"/>
                                        <p:tgtEl>
                                          <p:spTgt spid="36353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63533"/>
                                        </p:tgtEl>
                                        <p:attrNameLst>
                                          <p:attrName>style.visibility</p:attrName>
                                        </p:attrNameLst>
                                      </p:cBhvr>
                                      <p:to>
                                        <p:strVal val="visible"/>
                                      </p:to>
                                    </p:set>
                                    <p:animEffect transition="in" filter="wipe(left)">
                                      <p:cBhvr>
                                        <p:cTn id="14" dur="1000"/>
                                        <p:tgtEl>
                                          <p:spTgt spid="363533"/>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1000"/>
                                        <p:tgtEl>
                                          <p:spTgt spid="3"/>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10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363540"/>
                                        </p:tgtEl>
                                        <p:attrNameLst>
                                          <p:attrName>style.visibility</p:attrName>
                                        </p:attrNameLst>
                                      </p:cBhvr>
                                      <p:to>
                                        <p:strVal val="visible"/>
                                      </p:to>
                                    </p:set>
                                    <p:anim calcmode="lin" valueType="num">
                                      <p:cBhvr>
                                        <p:cTn id="27" dur="1000" fill="hold"/>
                                        <p:tgtEl>
                                          <p:spTgt spid="363540"/>
                                        </p:tgtEl>
                                        <p:attrNameLst>
                                          <p:attrName>ppt_x</p:attrName>
                                        </p:attrNameLst>
                                      </p:cBhvr>
                                      <p:tavLst>
                                        <p:tav tm="0">
                                          <p:val>
                                            <p:strVal val="#ppt_x-.2"/>
                                          </p:val>
                                        </p:tav>
                                        <p:tav tm="100000">
                                          <p:val>
                                            <p:strVal val="#ppt_x"/>
                                          </p:val>
                                        </p:tav>
                                      </p:tavLst>
                                    </p:anim>
                                    <p:anim calcmode="lin" valueType="num">
                                      <p:cBhvr>
                                        <p:cTn id="28" dur="1000" fill="hold"/>
                                        <p:tgtEl>
                                          <p:spTgt spid="363540"/>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6354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63548"/>
                                        </p:tgtEl>
                                        <p:attrNameLst>
                                          <p:attrName>style.visibility</p:attrName>
                                        </p:attrNameLst>
                                      </p:cBhvr>
                                      <p:to>
                                        <p:strVal val="visible"/>
                                      </p:to>
                                    </p:set>
                                    <p:anim calcmode="lin" valueType="num">
                                      <p:cBhvr>
                                        <p:cTn id="34" dur="1000" fill="hold"/>
                                        <p:tgtEl>
                                          <p:spTgt spid="363548"/>
                                        </p:tgtEl>
                                        <p:attrNameLst>
                                          <p:attrName>ppt_x</p:attrName>
                                        </p:attrNameLst>
                                      </p:cBhvr>
                                      <p:tavLst>
                                        <p:tav tm="0">
                                          <p:val>
                                            <p:strVal val="#ppt_x-.2"/>
                                          </p:val>
                                        </p:tav>
                                        <p:tav tm="100000">
                                          <p:val>
                                            <p:strVal val="#ppt_x"/>
                                          </p:val>
                                        </p:tav>
                                      </p:tavLst>
                                    </p:anim>
                                    <p:anim calcmode="lin" valueType="num">
                                      <p:cBhvr>
                                        <p:cTn id="35" dur="1000" fill="hold"/>
                                        <p:tgtEl>
                                          <p:spTgt spid="363548"/>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63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3531" grpId="0"/>
      <p:bldP spid="363540" grpId="0"/>
      <p:bldP spid="363548" grpId="0"/>
      <p:bldP spid="3635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1a</a:t>
            </a:r>
            <a:endParaRPr lang="en-US" altLang="en-US" sz="2600">
              <a:solidFill>
                <a:schemeClr val="accent2"/>
              </a:solidFill>
              <a:latin typeface="Arial MT Bl" charset="0"/>
            </a:endParaRPr>
          </a:p>
        </p:txBody>
      </p:sp>
      <p:sp>
        <p:nvSpPr>
          <p:cNvPr id="13315" name="Text Box 5"/>
          <p:cNvSpPr txBox="1">
            <a:spLocks noChangeArrowheads="1"/>
          </p:cNvSpPr>
          <p:nvPr/>
        </p:nvSpPr>
        <p:spPr bwMode="auto">
          <a:xfrm>
            <a:off x="457200" y="1436688"/>
            <a:ext cx="845502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90000"/>
              </a:lnSpc>
            </a:pPr>
            <a:r>
              <a:rPr lang="en-US" altLang="en-US" b="1"/>
              <a:t>Determine whether the sequence appears to be an arithmetic sequence. If so, find the common difference and the next three terms.</a:t>
            </a:r>
          </a:p>
        </p:txBody>
      </p:sp>
      <p:sp>
        <p:nvSpPr>
          <p:cNvPr id="364551" name="Text Box 7"/>
          <p:cNvSpPr txBox="1">
            <a:spLocks noChangeArrowheads="1"/>
          </p:cNvSpPr>
          <p:nvPr/>
        </p:nvSpPr>
        <p:spPr bwMode="auto">
          <a:xfrm>
            <a:off x="457200" y="3581400"/>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a:t>
            </a:r>
            <a:r>
              <a:rPr lang="en-US" altLang="en-US"/>
              <a:t> Find the difference between successive terms. </a:t>
            </a:r>
          </a:p>
        </p:txBody>
      </p:sp>
      <p:grpSp>
        <p:nvGrpSpPr>
          <p:cNvPr id="2" name="Group 43"/>
          <p:cNvGrpSpPr>
            <a:grpSpLocks/>
          </p:cNvGrpSpPr>
          <p:nvPr/>
        </p:nvGrpSpPr>
        <p:grpSpPr bwMode="auto">
          <a:xfrm>
            <a:off x="990600" y="4851400"/>
            <a:ext cx="1223963" cy="193675"/>
            <a:chOff x="624" y="3056"/>
            <a:chExt cx="771" cy="122"/>
          </a:xfrm>
        </p:grpSpPr>
        <p:sp>
          <p:nvSpPr>
            <p:cNvPr id="13325" name="Arc 11"/>
            <p:cNvSpPr>
              <a:spLocks/>
            </p:cNvSpPr>
            <p:nvPr/>
          </p:nvSpPr>
          <p:spPr bwMode="auto">
            <a:xfrm rot="10848254" flipH="1">
              <a:off x="893" y="305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3326" name="Arc 26"/>
            <p:cNvSpPr>
              <a:spLocks/>
            </p:cNvSpPr>
            <p:nvPr/>
          </p:nvSpPr>
          <p:spPr bwMode="auto">
            <a:xfrm rot="10848254" flipH="1">
              <a:off x="1161" y="305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3327" name="Arc 27"/>
            <p:cNvSpPr>
              <a:spLocks/>
            </p:cNvSpPr>
            <p:nvPr/>
          </p:nvSpPr>
          <p:spPr bwMode="auto">
            <a:xfrm rot="10848254" flipH="1">
              <a:off x="624" y="305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pic>
        <p:nvPicPr>
          <p:cNvPr id="364581" name="Picture 3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4241800"/>
            <a:ext cx="1943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4589" name="Picture 4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8675" y="5043488"/>
            <a:ext cx="142875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47"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667000"/>
            <a:ext cx="215265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49"/>
          <p:cNvGrpSpPr>
            <a:grpSpLocks/>
          </p:cNvGrpSpPr>
          <p:nvPr/>
        </p:nvGrpSpPr>
        <p:grpSpPr bwMode="auto">
          <a:xfrm>
            <a:off x="3946525" y="4241800"/>
            <a:ext cx="4740275" cy="1535113"/>
            <a:chOff x="2486" y="2672"/>
            <a:chExt cx="2986" cy="967"/>
          </a:xfrm>
        </p:grpSpPr>
        <p:sp>
          <p:nvSpPr>
            <p:cNvPr id="13322" name="Text Box 16"/>
            <p:cNvSpPr txBox="1">
              <a:spLocks noChangeArrowheads="1"/>
            </p:cNvSpPr>
            <p:nvPr/>
          </p:nvSpPr>
          <p:spPr bwMode="auto">
            <a:xfrm>
              <a:off x="2486" y="2672"/>
              <a:ext cx="2986" cy="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25000"/>
                </a:lnSpc>
              </a:pPr>
              <a:r>
                <a:rPr lang="en-US" altLang="en-US" i="1">
                  <a:solidFill>
                    <a:srgbClr val="3333FF"/>
                  </a:solidFill>
                </a:rPr>
                <a:t>You add   to each term to find the next term. The common difference is   . </a:t>
              </a:r>
            </a:p>
          </p:txBody>
        </p:sp>
        <p:pic>
          <p:nvPicPr>
            <p:cNvPr id="13323" name="Picture 32"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0" y="2688"/>
              <a:ext cx="144"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4" name="Picture 48"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0" y="3249"/>
              <a:ext cx="144"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64551"/>
                                        </p:tgtEl>
                                        <p:attrNameLst>
                                          <p:attrName>style.visibility</p:attrName>
                                        </p:attrNameLst>
                                      </p:cBhvr>
                                      <p:to>
                                        <p:strVal val="visible"/>
                                      </p:to>
                                    </p:set>
                                    <p:anim calcmode="lin" valueType="num">
                                      <p:cBhvr>
                                        <p:cTn id="7" dur="1000" fill="hold"/>
                                        <p:tgtEl>
                                          <p:spTgt spid="364551"/>
                                        </p:tgtEl>
                                        <p:attrNameLst>
                                          <p:attrName>ppt_w</p:attrName>
                                        </p:attrNameLst>
                                      </p:cBhvr>
                                      <p:tavLst>
                                        <p:tav tm="0">
                                          <p:val>
                                            <p:strVal val="#ppt_w+.3"/>
                                          </p:val>
                                        </p:tav>
                                        <p:tav tm="100000">
                                          <p:val>
                                            <p:strVal val="#ppt_w"/>
                                          </p:val>
                                        </p:tav>
                                      </p:tavLst>
                                    </p:anim>
                                    <p:anim calcmode="lin" valueType="num">
                                      <p:cBhvr>
                                        <p:cTn id="8" dur="1000" fill="hold"/>
                                        <p:tgtEl>
                                          <p:spTgt spid="364551"/>
                                        </p:tgtEl>
                                        <p:attrNameLst>
                                          <p:attrName>ppt_h</p:attrName>
                                        </p:attrNameLst>
                                      </p:cBhvr>
                                      <p:tavLst>
                                        <p:tav tm="0">
                                          <p:val>
                                            <p:strVal val="#ppt_h"/>
                                          </p:val>
                                        </p:tav>
                                        <p:tav tm="100000">
                                          <p:val>
                                            <p:strVal val="#ppt_h"/>
                                          </p:val>
                                        </p:tav>
                                      </p:tavLst>
                                    </p:anim>
                                    <p:animEffect transition="in" filter="fade">
                                      <p:cBhvr>
                                        <p:cTn id="9" dur="1000"/>
                                        <p:tgtEl>
                                          <p:spTgt spid="36455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364581"/>
                                        </p:tgtEl>
                                        <p:attrNameLst>
                                          <p:attrName>style.visibility</p:attrName>
                                        </p:attrNameLst>
                                      </p:cBhvr>
                                      <p:to>
                                        <p:strVal val="visible"/>
                                      </p:to>
                                    </p:set>
                                    <p:anim calcmode="lin" valueType="num">
                                      <p:cBhvr>
                                        <p:cTn id="14" dur="1000" fill="hold"/>
                                        <p:tgtEl>
                                          <p:spTgt spid="364581"/>
                                        </p:tgtEl>
                                        <p:attrNameLst>
                                          <p:attrName>ppt_x</p:attrName>
                                        </p:attrNameLst>
                                      </p:cBhvr>
                                      <p:tavLst>
                                        <p:tav tm="0">
                                          <p:val>
                                            <p:strVal val="#ppt_x-.2"/>
                                          </p:val>
                                        </p:tav>
                                        <p:tav tm="100000">
                                          <p:val>
                                            <p:strVal val="#ppt_x"/>
                                          </p:val>
                                        </p:tav>
                                      </p:tavLst>
                                    </p:anim>
                                    <p:anim calcmode="lin" valueType="num">
                                      <p:cBhvr>
                                        <p:cTn id="15" dur="1000" fill="hold"/>
                                        <p:tgtEl>
                                          <p:spTgt spid="364581"/>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64581"/>
                                        </p:tgtEl>
                                      </p:cBhvr>
                                    </p:animEffect>
                                  </p:childTnLst>
                                </p:cTn>
                              </p:par>
                              <p:par>
                                <p:cTn id="17" presetID="50" presetClass="entr" presetSubtype="0" decel="10000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strVal val="#ppt_w+.3"/>
                                          </p:val>
                                        </p:tav>
                                        <p:tav tm="100000">
                                          <p:val>
                                            <p:strVal val="#ppt_w"/>
                                          </p:val>
                                        </p:tav>
                                      </p:tavLst>
                                    </p:anim>
                                    <p:anim calcmode="lin" valueType="num">
                                      <p:cBhvr>
                                        <p:cTn id="20" dur="1000" fill="hold"/>
                                        <p:tgtEl>
                                          <p:spTgt spid="2"/>
                                        </p:tgtEl>
                                        <p:attrNameLst>
                                          <p:attrName>ppt_h</p:attrName>
                                        </p:attrNameLst>
                                      </p:cBhvr>
                                      <p:tavLst>
                                        <p:tav tm="0">
                                          <p:val>
                                            <p:strVal val="#ppt_h"/>
                                          </p:val>
                                        </p:tav>
                                        <p:tav tm="100000">
                                          <p:val>
                                            <p:strVal val="#ppt_h"/>
                                          </p:val>
                                        </p:tav>
                                      </p:tavLst>
                                    </p:anim>
                                    <p:animEffect transition="in" filter="fade">
                                      <p:cBhvr>
                                        <p:cTn id="21" dur="1000"/>
                                        <p:tgtEl>
                                          <p:spTgt spid="2"/>
                                        </p:tgtEl>
                                      </p:cBhvr>
                                    </p:animEffect>
                                  </p:childTnLst>
                                </p:cTn>
                              </p:par>
                            </p:childTnLst>
                          </p:cTn>
                        </p:par>
                        <p:par>
                          <p:cTn id="22" fill="hold" nodeType="afterGroup">
                            <p:stCondLst>
                              <p:cond delay="1000"/>
                            </p:stCondLst>
                            <p:childTnLst>
                              <p:par>
                                <p:cTn id="23" presetID="22" presetClass="entr" presetSubtype="8" fill="hold" nodeType="afterEffect">
                                  <p:stCondLst>
                                    <p:cond delay="0"/>
                                  </p:stCondLst>
                                  <p:childTnLst>
                                    <p:set>
                                      <p:cBhvr>
                                        <p:cTn id="24" dur="1" fill="hold">
                                          <p:stCondLst>
                                            <p:cond delay="0"/>
                                          </p:stCondLst>
                                        </p:cTn>
                                        <p:tgtEl>
                                          <p:spTgt spid="364589"/>
                                        </p:tgtEl>
                                        <p:attrNameLst>
                                          <p:attrName>style.visibility</p:attrName>
                                        </p:attrNameLst>
                                      </p:cBhvr>
                                      <p:to>
                                        <p:strVal val="visible"/>
                                      </p:to>
                                    </p:set>
                                    <p:animEffect transition="in" filter="wipe(left)">
                                      <p:cBhvr>
                                        <p:cTn id="25" dur="1000"/>
                                        <p:tgtEl>
                                          <p:spTgt spid="36458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blinds(horizontal)">
                                      <p:cBhvr>
                                        <p:cTn id="3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5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1a Continued</a:t>
            </a:r>
            <a:endParaRPr lang="en-US" altLang="en-US" sz="2600">
              <a:solidFill>
                <a:schemeClr val="accent2"/>
              </a:solidFill>
              <a:latin typeface="Arial MT Bl" charset="0"/>
            </a:endParaRPr>
          </a:p>
        </p:txBody>
      </p:sp>
      <p:sp>
        <p:nvSpPr>
          <p:cNvPr id="366596" name="Text Box 4"/>
          <p:cNvSpPr txBox="1">
            <a:spLocks noChangeArrowheads="1"/>
          </p:cNvSpPr>
          <p:nvPr/>
        </p:nvSpPr>
        <p:spPr bwMode="auto">
          <a:xfrm>
            <a:off x="304800" y="3505200"/>
            <a:ext cx="41148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31775" indent="-231775">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 </a:t>
            </a:r>
            <a:r>
              <a:rPr lang="en-US" altLang="en-US"/>
              <a:t>Use the common difference to find the next 3 terms.</a:t>
            </a:r>
            <a:endParaRPr lang="en-US" altLang="en-US" b="1"/>
          </a:p>
        </p:txBody>
      </p:sp>
      <p:grpSp>
        <p:nvGrpSpPr>
          <p:cNvPr id="2" name="Group 32"/>
          <p:cNvGrpSpPr>
            <a:grpSpLocks/>
          </p:cNvGrpSpPr>
          <p:nvPr/>
        </p:nvGrpSpPr>
        <p:grpSpPr bwMode="auto">
          <a:xfrm>
            <a:off x="2133600" y="5486400"/>
            <a:ext cx="1033463" cy="247650"/>
            <a:chOff x="1344" y="2784"/>
            <a:chExt cx="651" cy="156"/>
          </a:xfrm>
        </p:grpSpPr>
        <p:sp>
          <p:nvSpPr>
            <p:cNvPr id="14350" name="Arc 18"/>
            <p:cNvSpPr>
              <a:spLocks/>
            </p:cNvSpPr>
            <p:nvPr/>
          </p:nvSpPr>
          <p:spPr bwMode="auto">
            <a:xfrm rot="10848254" flipH="1">
              <a:off x="1344" y="2784"/>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4351" name="Arc 19"/>
            <p:cNvSpPr>
              <a:spLocks/>
            </p:cNvSpPr>
            <p:nvPr/>
          </p:nvSpPr>
          <p:spPr bwMode="auto">
            <a:xfrm rot="10848254" flipH="1">
              <a:off x="1584" y="2796"/>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4352" name="Arc 20"/>
            <p:cNvSpPr>
              <a:spLocks/>
            </p:cNvSpPr>
            <p:nvPr/>
          </p:nvSpPr>
          <p:spPr bwMode="auto">
            <a:xfrm rot="10848254" flipH="1">
              <a:off x="1812" y="2784"/>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grpSp>
        <p:nvGrpSpPr>
          <p:cNvPr id="3" name="Group 40"/>
          <p:cNvGrpSpPr>
            <a:grpSpLocks/>
          </p:cNvGrpSpPr>
          <p:nvPr/>
        </p:nvGrpSpPr>
        <p:grpSpPr bwMode="auto">
          <a:xfrm>
            <a:off x="4495800" y="3429000"/>
            <a:ext cx="4495800" cy="2741613"/>
            <a:chOff x="2832" y="2160"/>
            <a:chExt cx="2832" cy="1727"/>
          </a:xfrm>
        </p:grpSpPr>
        <p:sp>
          <p:nvSpPr>
            <p:cNvPr id="14346" name="Text Box 24"/>
            <p:cNvSpPr txBox="1">
              <a:spLocks noChangeArrowheads="1"/>
            </p:cNvSpPr>
            <p:nvPr/>
          </p:nvSpPr>
          <p:spPr bwMode="auto">
            <a:xfrm>
              <a:off x="2832" y="2160"/>
              <a:ext cx="2832" cy="1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40000"/>
                </a:lnSpc>
              </a:pPr>
              <a:r>
                <a:rPr lang="en-US" altLang="en-US"/>
                <a:t>The sequence appears to be an arithmetic sequence with a common difference of    . The next three terms are       ,   .</a:t>
              </a:r>
            </a:p>
          </p:txBody>
        </p:sp>
        <p:pic>
          <p:nvPicPr>
            <p:cNvPr id="14347" name="Picture 2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3161"/>
              <a:ext cx="126"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8" name="Picture 2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2" y="3497"/>
              <a:ext cx="360"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9" name="Picture 29"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5" y="3497"/>
              <a:ext cx="132"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42" name="Text Box 37"/>
          <p:cNvSpPr txBox="1">
            <a:spLocks noChangeArrowheads="1"/>
          </p:cNvSpPr>
          <p:nvPr/>
        </p:nvSpPr>
        <p:spPr bwMode="auto">
          <a:xfrm>
            <a:off x="457200" y="1436688"/>
            <a:ext cx="86868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90000"/>
              </a:lnSpc>
            </a:pPr>
            <a:r>
              <a:rPr lang="en-US" altLang="en-US" b="1"/>
              <a:t>Determine whether the sequence appears to be an arithmetic sequence. If so, find the common difference and the next three terms.</a:t>
            </a:r>
          </a:p>
        </p:txBody>
      </p:sp>
      <p:pic>
        <p:nvPicPr>
          <p:cNvPr id="366633" name="Picture 41"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0563" y="5772150"/>
            <a:ext cx="14954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6634" name="Picture 42"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0213" y="4657725"/>
            <a:ext cx="31813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5" name="Picture 43" descr="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1963" y="2622550"/>
            <a:ext cx="21907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6596"/>
                                        </p:tgtEl>
                                        <p:attrNameLst>
                                          <p:attrName>style.visibility</p:attrName>
                                        </p:attrNameLst>
                                      </p:cBhvr>
                                      <p:to>
                                        <p:strVal val="visible"/>
                                      </p:to>
                                    </p:set>
                                    <p:animEffect transition="in" filter="wipe(left)">
                                      <p:cBhvr>
                                        <p:cTn id="7" dur="1000"/>
                                        <p:tgtEl>
                                          <p:spTgt spid="3665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1000"/>
                                        <p:tgtEl>
                                          <p:spTgt spid="2"/>
                                        </p:tgtEl>
                                      </p:cBhvr>
                                    </p:animEffect>
                                  </p:childTnLst>
                                </p:cTn>
                              </p:par>
                              <p:par>
                                <p:cTn id="13" presetID="22" presetClass="entr" presetSubtype="8" fill="hold" nodeType="withEffect">
                                  <p:stCondLst>
                                    <p:cond delay="0"/>
                                  </p:stCondLst>
                                  <p:childTnLst>
                                    <p:set>
                                      <p:cBhvr>
                                        <p:cTn id="14" dur="1" fill="hold">
                                          <p:stCondLst>
                                            <p:cond delay="0"/>
                                          </p:stCondLst>
                                        </p:cTn>
                                        <p:tgtEl>
                                          <p:spTgt spid="366633"/>
                                        </p:tgtEl>
                                        <p:attrNameLst>
                                          <p:attrName>style.visibility</p:attrName>
                                        </p:attrNameLst>
                                      </p:cBhvr>
                                      <p:to>
                                        <p:strVal val="visible"/>
                                      </p:to>
                                    </p:set>
                                    <p:animEffect transition="in" filter="wipe(left)">
                                      <p:cBhvr>
                                        <p:cTn id="15" dur="1000"/>
                                        <p:tgtEl>
                                          <p:spTgt spid="366633"/>
                                        </p:tgtEl>
                                      </p:cBhvr>
                                    </p:animEffect>
                                  </p:childTnLst>
                                </p:cTn>
                              </p:par>
                              <p:par>
                                <p:cTn id="16" presetID="22" presetClass="entr" presetSubtype="8" fill="hold" nodeType="withEffect">
                                  <p:stCondLst>
                                    <p:cond delay="0"/>
                                  </p:stCondLst>
                                  <p:childTnLst>
                                    <p:set>
                                      <p:cBhvr>
                                        <p:cTn id="17" dur="1" fill="hold">
                                          <p:stCondLst>
                                            <p:cond delay="0"/>
                                          </p:stCondLst>
                                        </p:cTn>
                                        <p:tgtEl>
                                          <p:spTgt spid="366634"/>
                                        </p:tgtEl>
                                        <p:attrNameLst>
                                          <p:attrName>style.visibility</p:attrName>
                                        </p:attrNameLst>
                                      </p:cBhvr>
                                      <p:to>
                                        <p:strVal val="visible"/>
                                      </p:to>
                                    </p:set>
                                    <p:animEffect transition="in" filter="wipe(left)">
                                      <p:cBhvr>
                                        <p:cTn id="18" dur="1000"/>
                                        <p:tgtEl>
                                          <p:spTgt spid="36663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box(in)">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59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457200" y="1439863"/>
            <a:ext cx="86868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90000"/>
              </a:lnSpc>
            </a:pPr>
            <a:r>
              <a:rPr lang="en-US" altLang="en-US" b="1"/>
              <a:t>Determine whether the sequence appears to be an arithmetic sequence. If so, find the common difference and the next three terms.</a:t>
            </a:r>
          </a:p>
        </p:txBody>
      </p:sp>
      <p:sp>
        <p:nvSpPr>
          <p:cNvPr id="15363"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1b</a:t>
            </a:r>
            <a:endParaRPr lang="en-US" altLang="en-US" sz="2600">
              <a:solidFill>
                <a:schemeClr val="accent2"/>
              </a:solidFill>
              <a:latin typeface="Arial MT Bl" charset="0"/>
            </a:endParaRPr>
          </a:p>
        </p:txBody>
      </p:sp>
      <p:sp>
        <p:nvSpPr>
          <p:cNvPr id="15364" name="Text Box 6"/>
          <p:cNvSpPr txBox="1">
            <a:spLocks noChangeArrowheads="1"/>
          </p:cNvSpPr>
          <p:nvPr/>
        </p:nvSpPr>
        <p:spPr bwMode="auto">
          <a:xfrm>
            <a:off x="457200" y="2581275"/>
            <a:ext cx="2560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–4, –2, 1, 5,…</a:t>
            </a:r>
          </a:p>
        </p:txBody>
      </p:sp>
      <p:sp>
        <p:nvSpPr>
          <p:cNvPr id="380935" name="Text Box 7"/>
          <p:cNvSpPr txBox="1">
            <a:spLocks noChangeArrowheads="1"/>
          </p:cNvSpPr>
          <p:nvPr/>
        </p:nvSpPr>
        <p:spPr bwMode="auto">
          <a:xfrm>
            <a:off x="457200" y="3268663"/>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a:t>
            </a:r>
            <a:r>
              <a:rPr lang="en-US" altLang="en-US"/>
              <a:t> Find the difference between successive terms. </a:t>
            </a:r>
          </a:p>
        </p:txBody>
      </p:sp>
      <p:sp>
        <p:nvSpPr>
          <p:cNvPr id="380936" name="Text Box 8"/>
          <p:cNvSpPr txBox="1">
            <a:spLocks noChangeArrowheads="1"/>
          </p:cNvSpPr>
          <p:nvPr/>
        </p:nvSpPr>
        <p:spPr bwMode="auto">
          <a:xfrm>
            <a:off x="685800" y="4105275"/>
            <a:ext cx="2363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 –2, 1, 5,…</a:t>
            </a:r>
          </a:p>
        </p:txBody>
      </p:sp>
      <p:grpSp>
        <p:nvGrpSpPr>
          <p:cNvPr id="2" name="Group 18"/>
          <p:cNvGrpSpPr>
            <a:grpSpLocks/>
          </p:cNvGrpSpPr>
          <p:nvPr/>
        </p:nvGrpSpPr>
        <p:grpSpPr bwMode="auto">
          <a:xfrm>
            <a:off x="866775" y="4487863"/>
            <a:ext cx="1741488" cy="609600"/>
            <a:chOff x="546" y="2496"/>
            <a:chExt cx="1097" cy="384"/>
          </a:xfrm>
        </p:grpSpPr>
        <p:sp>
          <p:nvSpPr>
            <p:cNvPr id="15370" name="Arc 10"/>
            <p:cNvSpPr>
              <a:spLocks/>
            </p:cNvSpPr>
            <p:nvPr/>
          </p:nvSpPr>
          <p:spPr bwMode="auto">
            <a:xfrm rot="10848254" flipH="1">
              <a:off x="1056" y="249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5371" name="Arc 11"/>
            <p:cNvSpPr>
              <a:spLocks/>
            </p:cNvSpPr>
            <p:nvPr/>
          </p:nvSpPr>
          <p:spPr bwMode="auto">
            <a:xfrm rot="10848254" flipH="1">
              <a:off x="1335" y="249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5372" name="Arc 12"/>
            <p:cNvSpPr>
              <a:spLocks/>
            </p:cNvSpPr>
            <p:nvPr/>
          </p:nvSpPr>
          <p:spPr bwMode="auto">
            <a:xfrm rot="10848254" flipH="1">
              <a:off x="720" y="249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5373" name="Text Box 13"/>
            <p:cNvSpPr txBox="1">
              <a:spLocks noChangeArrowheads="1"/>
            </p:cNvSpPr>
            <p:nvPr/>
          </p:nvSpPr>
          <p:spPr bwMode="auto">
            <a:xfrm>
              <a:off x="546" y="259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+2</a:t>
              </a:r>
            </a:p>
          </p:txBody>
        </p:sp>
        <p:sp>
          <p:nvSpPr>
            <p:cNvPr id="15374" name="Text Box 14"/>
            <p:cNvSpPr txBox="1">
              <a:spLocks noChangeArrowheads="1"/>
            </p:cNvSpPr>
            <p:nvPr/>
          </p:nvSpPr>
          <p:spPr bwMode="auto">
            <a:xfrm>
              <a:off x="912" y="259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+3</a:t>
              </a:r>
            </a:p>
          </p:txBody>
        </p:sp>
        <p:sp>
          <p:nvSpPr>
            <p:cNvPr id="15375" name="Text Box 15"/>
            <p:cNvSpPr txBox="1">
              <a:spLocks noChangeArrowheads="1"/>
            </p:cNvSpPr>
            <p:nvPr/>
          </p:nvSpPr>
          <p:spPr bwMode="auto">
            <a:xfrm>
              <a:off x="1248" y="259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+4</a:t>
              </a:r>
            </a:p>
          </p:txBody>
        </p:sp>
      </p:grpSp>
      <p:sp>
        <p:nvSpPr>
          <p:cNvPr id="380944" name="Text Box 16"/>
          <p:cNvSpPr txBox="1">
            <a:spLocks noChangeArrowheads="1"/>
          </p:cNvSpPr>
          <p:nvPr/>
        </p:nvSpPr>
        <p:spPr bwMode="auto">
          <a:xfrm>
            <a:off x="3962400" y="4046538"/>
            <a:ext cx="49688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rPr>
              <a:t>The difference between successive terms is not the same. </a:t>
            </a:r>
          </a:p>
        </p:txBody>
      </p:sp>
      <p:sp>
        <p:nvSpPr>
          <p:cNvPr id="380945" name="Text Box 17"/>
          <p:cNvSpPr txBox="1">
            <a:spLocks noChangeArrowheads="1"/>
          </p:cNvSpPr>
          <p:nvPr/>
        </p:nvSpPr>
        <p:spPr bwMode="auto">
          <a:xfrm>
            <a:off x="609600" y="5707063"/>
            <a:ext cx="711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This sequence is not an arithmetic sequence.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80935"/>
                                        </p:tgtEl>
                                        <p:attrNameLst>
                                          <p:attrName>style.visibility</p:attrName>
                                        </p:attrNameLst>
                                      </p:cBhvr>
                                      <p:to>
                                        <p:strVal val="visible"/>
                                      </p:to>
                                    </p:set>
                                    <p:anim calcmode="lin" valueType="num">
                                      <p:cBhvr>
                                        <p:cTn id="7" dur="1000" fill="hold"/>
                                        <p:tgtEl>
                                          <p:spTgt spid="380935"/>
                                        </p:tgtEl>
                                        <p:attrNameLst>
                                          <p:attrName>ppt_w</p:attrName>
                                        </p:attrNameLst>
                                      </p:cBhvr>
                                      <p:tavLst>
                                        <p:tav tm="0">
                                          <p:val>
                                            <p:strVal val="#ppt_w+.3"/>
                                          </p:val>
                                        </p:tav>
                                        <p:tav tm="100000">
                                          <p:val>
                                            <p:strVal val="#ppt_w"/>
                                          </p:val>
                                        </p:tav>
                                      </p:tavLst>
                                    </p:anim>
                                    <p:anim calcmode="lin" valueType="num">
                                      <p:cBhvr>
                                        <p:cTn id="8" dur="1000" fill="hold"/>
                                        <p:tgtEl>
                                          <p:spTgt spid="380935"/>
                                        </p:tgtEl>
                                        <p:attrNameLst>
                                          <p:attrName>ppt_h</p:attrName>
                                        </p:attrNameLst>
                                      </p:cBhvr>
                                      <p:tavLst>
                                        <p:tav tm="0">
                                          <p:val>
                                            <p:strVal val="#ppt_h"/>
                                          </p:val>
                                        </p:tav>
                                        <p:tav tm="100000">
                                          <p:val>
                                            <p:strVal val="#ppt_h"/>
                                          </p:val>
                                        </p:tav>
                                      </p:tavLst>
                                    </p:anim>
                                    <p:animEffect transition="in" filter="fade">
                                      <p:cBhvr>
                                        <p:cTn id="9" dur="1000"/>
                                        <p:tgtEl>
                                          <p:spTgt spid="380935"/>
                                        </p:tgtEl>
                                      </p:cBhvr>
                                    </p:animEffect>
                                  </p:childTnLst>
                                </p:cTn>
                              </p:par>
                            </p:childTnLst>
                          </p:cTn>
                        </p:par>
                        <p:par>
                          <p:cTn id="10" fill="hold" nodeType="afterGroup">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380936"/>
                                        </p:tgtEl>
                                        <p:attrNameLst>
                                          <p:attrName>style.visibility</p:attrName>
                                        </p:attrNameLst>
                                      </p:cBhvr>
                                      <p:to>
                                        <p:strVal val="visible"/>
                                      </p:to>
                                    </p:set>
                                    <p:anim calcmode="lin" valueType="num">
                                      <p:cBhvr>
                                        <p:cTn id="13" dur="1000" fill="hold"/>
                                        <p:tgtEl>
                                          <p:spTgt spid="380936"/>
                                        </p:tgtEl>
                                        <p:attrNameLst>
                                          <p:attrName>ppt_w</p:attrName>
                                        </p:attrNameLst>
                                      </p:cBhvr>
                                      <p:tavLst>
                                        <p:tav tm="0">
                                          <p:val>
                                            <p:strVal val="#ppt_w*0.70"/>
                                          </p:val>
                                        </p:tav>
                                        <p:tav tm="100000">
                                          <p:val>
                                            <p:strVal val="#ppt_w"/>
                                          </p:val>
                                        </p:tav>
                                      </p:tavLst>
                                    </p:anim>
                                    <p:anim calcmode="lin" valueType="num">
                                      <p:cBhvr>
                                        <p:cTn id="14" dur="1000" fill="hold"/>
                                        <p:tgtEl>
                                          <p:spTgt spid="380936"/>
                                        </p:tgtEl>
                                        <p:attrNameLst>
                                          <p:attrName>ppt_h</p:attrName>
                                        </p:attrNameLst>
                                      </p:cBhvr>
                                      <p:tavLst>
                                        <p:tav tm="0">
                                          <p:val>
                                            <p:strVal val="#ppt_h"/>
                                          </p:val>
                                        </p:tav>
                                        <p:tav tm="100000">
                                          <p:val>
                                            <p:strVal val="#ppt_h"/>
                                          </p:val>
                                        </p:tav>
                                      </p:tavLst>
                                    </p:anim>
                                    <p:animEffect transition="in" filter="fade">
                                      <p:cBhvr>
                                        <p:cTn id="15" dur="1000"/>
                                        <p:tgtEl>
                                          <p:spTgt spid="38093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1000"/>
                                        <p:tgtEl>
                                          <p:spTgt spid="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380944"/>
                                        </p:tgtEl>
                                        <p:attrNameLst>
                                          <p:attrName>style.visibility</p:attrName>
                                        </p:attrNameLst>
                                      </p:cBhvr>
                                      <p:to>
                                        <p:strVal val="visible"/>
                                      </p:to>
                                    </p:set>
                                    <p:anim calcmode="lin" valueType="num">
                                      <p:cBhvr>
                                        <p:cTn id="25" dur="1000" fill="hold"/>
                                        <p:tgtEl>
                                          <p:spTgt spid="380944"/>
                                        </p:tgtEl>
                                        <p:attrNameLst>
                                          <p:attrName>ppt_x</p:attrName>
                                        </p:attrNameLst>
                                      </p:cBhvr>
                                      <p:tavLst>
                                        <p:tav tm="0">
                                          <p:val>
                                            <p:strVal val="#ppt_x-.2"/>
                                          </p:val>
                                        </p:tav>
                                        <p:tav tm="100000">
                                          <p:val>
                                            <p:strVal val="#ppt_x"/>
                                          </p:val>
                                        </p:tav>
                                      </p:tavLst>
                                    </p:anim>
                                    <p:anim calcmode="lin" valueType="num">
                                      <p:cBhvr>
                                        <p:cTn id="26" dur="1000" fill="hold"/>
                                        <p:tgtEl>
                                          <p:spTgt spid="38094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38094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380945"/>
                                        </p:tgtEl>
                                        <p:attrNameLst>
                                          <p:attrName>style.visibility</p:attrName>
                                        </p:attrNameLst>
                                      </p:cBhvr>
                                      <p:to>
                                        <p:strVal val="visible"/>
                                      </p:to>
                                    </p:set>
                                    <p:anim calcmode="lin" valueType="num">
                                      <p:cBhvr>
                                        <p:cTn id="32" dur="1000" fill="hold"/>
                                        <p:tgtEl>
                                          <p:spTgt spid="380945"/>
                                        </p:tgtEl>
                                        <p:attrNameLst>
                                          <p:attrName>ppt_x</p:attrName>
                                        </p:attrNameLst>
                                      </p:cBhvr>
                                      <p:tavLst>
                                        <p:tav tm="0">
                                          <p:val>
                                            <p:strVal val="#ppt_x-.2"/>
                                          </p:val>
                                        </p:tav>
                                        <p:tav tm="100000">
                                          <p:val>
                                            <p:strVal val="#ppt_x"/>
                                          </p:val>
                                        </p:tav>
                                      </p:tavLst>
                                    </p:anim>
                                    <p:anim calcmode="lin" valueType="num">
                                      <p:cBhvr>
                                        <p:cTn id="33" dur="1000" fill="hold"/>
                                        <p:tgtEl>
                                          <p:spTgt spid="380945"/>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809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5" grpId="0"/>
      <p:bldP spid="380936" grpId="0"/>
      <p:bldP spid="380944" grpId="0"/>
      <p:bldP spid="38094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615950" y="1185863"/>
            <a:ext cx="78644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To find the </a:t>
            </a:r>
            <a:r>
              <a:rPr lang="en-US" altLang="en-US" i="1"/>
              <a:t>n</a:t>
            </a:r>
            <a:r>
              <a:rPr lang="en-US" altLang="en-US"/>
              <a:t>th term of an arithmetic sequence when </a:t>
            </a:r>
            <a:r>
              <a:rPr lang="en-US" altLang="en-US" i="1"/>
              <a:t>n</a:t>
            </a:r>
            <a:r>
              <a:rPr lang="en-US" altLang="en-US"/>
              <a:t> is a large number, you need an equation or rule. Look for a pattern to find a rule for the sequence below.</a:t>
            </a:r>
          </a:p>
        </p:txBody>
      </p:sp>
      <p:sp>
        <p:nvSpPr>
          <p:cNvPr id="16387" name="Text Box 8"/>
          <p:cNvSpPr txBox="1">
            <a:spLocks noChangeArrowheads="1"/>
          </p:cNvSpPr>
          <p:nvPr/>
        </p:nvSpPr>
        <p:spPr bwMode="auto">
          <a:xfrm>
            <a:off x="990600" y="2890838"/>
            <a:ext cx="695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969963" algn="l"/>
                <a:tab pos="3090863" algn="l"/>
              </a:tabLst>
              <a:defRPr sz="2400">
                <a:solidFill>
                  <a:schemeClr val="tx1"/>
                </a:solidFill>
                <a:latin typeface="Verdana" pitchFamily="34" charset="0"/>
                <a:cs typeface="Arial" charset="0"/>
              </a:defRPr>
            </a:lvl1pPr>
            <a:lvl2pPr marL="742950" indent="-285750">
              <a:tabLst>
                <a:tab pos="969963" algn="l"/>
                <a:tab pos="3090863" algn="l"/>
              </a:tabLst>
              <a:defRPr sz="2400">
                <a:solidFill>
                  <a:schemeClr val="tx1"/>
                </a:solidFill>
                <a:latin typeface="Verdana" pitchFamily="34" charset="0"/>
                <a:cs typeface="Arial" charset="0"/>
              </a:defRPr>
            </a:lvl2pPr>
            <a:lvl3pPr marL="1143000" indent="-228600">
              <a:tabLst>
                <a:tab pos="969963" algn="l"/>
                <a:tab pos="3090863" algn="l"/>
              </a:tabLst>
              <a:defRPr sz="2400">
                <a:solidFill>
                  <a:schemeClr val="tx1"/>
                </a:solidFill>
                <a:latin typeface="Verdana" pitchFamily="34" charset="0"/>
                <a:cs typeface="Arial" charset="0"/>
              </a:defRPr>
            </a:lvl3pPr>
            <a:lvl4pPr marL="1600200" indent="-228600">
              <a:tabLst>
                <a:tab pos="969963" algn="l"/>
                <a:tab pos="3090863" algn="l"/>
              </a:tabLst>
              <a:defRPr sz="2400">
                <a:solidFill>
                  <a:schemeClr val="tx1"/>
                </a:solidFill>
                <a:latin typeface="Verdana" pitchFamily="34" charset="0"/>
                <a:cs typeface="Arial" charset="0"/>
              </a:defRPr>
            </a:lvl4pPr>
            <a:lvl5pPr marL="2057400" indent="-228600">
              <a:tabLst>
                <a:tab pos="969963" algn="l"/>
                <a:tab pos="309086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969963" algn="l"/>
                <a:tab pos="309086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969963" algn="l"/>
                <a:tab pos="309086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969963" algn="l"/>
                <a:tab pos="309086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969963" algn="l"/>
                <a:tab pos="3090863" algn="l"/>
              </a:tabLst>
              <a:defRPr sz="2400">
                <a:solidFill>
                  <a:schemeClr val="tx1"/>
                </a:solidFill>
                <a:latin typeface="Verdana" pitchFamily="34" charset="0"/>
                <a:cs typeface="Arial" charset="0"/>
              </a:defRPr>
            </a:lvl9pPr>
          </a:lstStyle>
          <a:p>
            <a:r>
              <a:rPr lang="en-US" altLang="en-US">
                <a:solidFill>
                  <a:srgbClr val="FF0000"/>
                </a:solidFill>
              </a:rPr>
              <a:t>1     2     3     4</a:t>
            </a:r>
            <a:r>
              <a:rPr lang="en-US" altLang="en-US">
                <a:solidFill>
                  <a:srgbClr val="FF0000"/>
                </a:solidFill>
                <a:latin typeface="Arial" charset="0"/>
              </a:rPr>
              <a:t>…</a:t>
            </a:r>
            <a:r>
              <a:rPr lang="en-US" altLang="en-US">
                <a:solidFill>
                  <a:srgbClr val="FF0000"/>
                </a:solidFill>
              </a:rPr>
              <a:t>  	</a:t>
            </a:r>
            <a:r>
              <a:rPr lang="en-US" altLang="en-US" i="1">
                <a:solidFill>
                  <a:srgbClr val="FF0000"/>
                </a:solidFill>
              </a:rPr>
              <a:t>n            </a:t>
            </a:r>
            <a:r>
              <a:rPr lang="en-US" altLang="en-US">
                <a:solidFill>
                  <a:srgbClr val="FF0000"/>
                </a:solidFill>
              </a:rPr>
              <a:t>Position</a:t>
            </a:r>
            <a:endParaRPr lang="en-US" altLang="en-US"/>
          </a:p>
        </p:txBody>
      </p:sp>
      <p:grpSp>
        <p:nvGrpSpPr>
          <p:cNvPr id="16388" name="Group 26"/>
          <p:cNvGrpSpPr>
            <a:grpSpLocks/>
          </p:cNvGrpSpPr>
          <p:nvPr/>
        </p:nvGrpSpPr>
        <p:grpSpPr bwMode="auto">
          <a:xfrm>
            <a:off x="1171575" y="3424238"/>
            <a:ext cx="2209800" cy="385762"/>
            <a:chOff x="738" y="2304"/>
            <a:chExt cx="1392" cy="243"/>
          </a:xfrm>
        </p:grpSpPr>
        <p:sp>
          <p:nvSpPr>
            <p:cNvPr id="16394" name="Line 16"/>
            <p:cNvSpPr>
              <a:spLocks noChangeShapeType="1"/>
            </p:cNvSpPr>
            <p:nvPr/>
          </p:nvSpPr>
          <p:spPr bwMode="auto">
            <a:xfrm>
              <a:off x="738" y="2304"/>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6395" name="Line 17"/>
            <p:cNvSpPr>
              <a:spLocks noChangeShapeType="1"/>
            </p:cNvSpPr>
            <p:nvPr/>
          </p:nvSpPr>
          <p:spPr bwMode="auto">
            <a:xfrm>
              <a:off x="2130" y="2304"/>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6396" name="Line 18"/>
            <p:cNvSpPr>
              <a:spLocks noChangeShapeType="1"/>
            </p:cNvSpPr>
            <p:nvPr/>
          </p:nvSpPr>
          <p:spPr bwMode="auto">
            <a:xfrm>
              <a:off x="1680" y="2307"/>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6397" name="Line 19"/>
            <p:cNvSpPr>
              <a:spLocks noChangeShapeType="1"/>
            </p:cNvSpPr>
            <p:nvPr/>
          </p:nvSpPr>
          <p:spPr bwMode="auto">
            <a:xfrm>
              <a:off x="1209" y="2304"/>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
        <p:nvSpPr>
          <p:cNvPr id="16389" name="Line 20"/>
          <p:cNvSpPr>
            <a:spLocks noChangeShapeType="1"/>
          </p:cNvSpPr>
          <p:nvPr/>
        </p:nvSpPr>
        <p:spPr bwMode="auto">
          <a:xfrm flipH="1">
            <a:off x="4540250" y="3395663"/>
            <a:ext cx="9906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6390" name="Line 21"/>
          <p:cNvSpPr>
            <a:spLocks noChangeShapeType="1"/>
          </p:cNvSpPr>
          <p:nvPr/>
        </p:nvSpPr>
        <p:spPr bwMode="auto">
          <a:xfrm flipH="1">
            <a:off x="4495800" y="4343400"/>
            <a:ext cx="990600" cy="0"/>
          </a:xfrm>
          <a:prstGeom prst="line">
            <a:avLst/>
          </a:prstGeom>
          <a:noFill/>
          <a:ln w="28575">
            <a:solidFill>
              <a:srgbClr val="3333FF"/>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67638" name="Text Box 22"/>
          <p:cNvSpPr txBox="1">
            <a:spLocks noChangeArrowheads="1"/>
          </p:cNvSpPr>
          <p:nvPr/>
        </p:nvSpPr>
        <p:spPr bwMode="auto">
          <a:xfrm>
            <a:off x="609600" y="4965700"/>
            <a:ext cx="83058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sequence starts with </a:t>
            </a:r>
            <a:r>
              <a:rPr lang="en-US" altLang="en-US">
                <a:solidFill>
                  <a:srgbClr val="00CC00"/>
                </a:solidFill>
              </a:rPr>
              <a:t>3</a:t>
            </a:r>
            <a:r>
              <a:rPr lang="en-US" altLang="en-US"/>
              <a:t>. The common difference </a:t>
            </a:r>
            <a:r>
              <a:rPr lang="en-US" altLang="en-US" i="1"/>
              <a:t>d</a:t>
            </a:r>
            <a:r>
              <a:rPr lang="en-US" altLang="en-US"/>
              <a:t> is </a:t>
            </a:r>
            <a:r>
              <a:rPr lang="en-US" altLang="en-US">
                <a:solidFill>
                  <a:schemeClr val="accent2"/>
                </a:solidFill>
              </a:rPr>
              <a:t>2</a:t>
            </a:r>
            <a:r>
              <a:rPr lang="en-US" altLang="en-US"/>
              <a:t>. You can use the first term and the common difference to write a rule for finding </a:t>
            </a:r>
            <a:r>
              <a:rPr lang="en-US" altLang="en-US" i="1"/>
              <a:t>a</a:t>
            </a:r>
            <a:r>
              <a:rPr lang="en-US" altLang="en-US" b="1" i="1" baseline="-25000">
                <a:solidFill>
                  <a:srgbClr val="FF0000"/>
                </a:solidFill>
              </a:rPr>
              <a:t>n</a:t>
            </a:r>
            <a:r>
              <a:rPr lang="en-US" altLang="en-US"/>
              <a:t>. </a:t>
            </a:r>
          </a:p>
        </p:txBody>
      </p:sp>
      <p:sp>
        <p:nvSpPr>
          <p:cNvPr id="16392" name="Text Box 28"/>
          <p:cNvSpPr txBox="1">
            <a:spLocks noChangeArrowheads="1"/>
          </p:cNvSpPr>
          <p:nvPr/>
        </p:nvSpPr>
        <p:spPr bwMode="auto">
          <a:xfrm>
            <a:off x="1000125" y="3886200"/>
            <a:ext cx="640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0"/>
              </a:spcBef>
            </a:pPr>
            <a:r>
              <a:rPr lang="en-US" altLang="en-US">
                <a:solidFill>
                  <a:srgbClr val="3333FF"/>
                </a:solidFill>
              </a:rPr>
              <a:t>3,    5,    7,    9</a:t>
            </a:r>
            <a:r>
              <a:rPr lang="en-US" altLang="en-US">
                <a:solidFill>
                  <a:srgbClr val="3333FF"/>
                </a:solidFill>
                <a:latin typeface="Arial" charset="0"/>
              </a:rPr>
              <a:t>…</a:t>
            </a:r>
            <a:r>
              <a:rPr lang="en-US" altLang="en-US">
                <a:solidFill>
                  <a:srgbClr val="3333FF"/>
                </a:solidFill>
              </a:rPr>
              <a:t>                 Term</a:t>
            </a:r>
          </a:p>
        </p:txBody>
      </p:sp>
      <p:sp>
        <p:nvSpPr>
          <p:cNvPr id="367645" name="Text Box 29"/>
          <p:cNvSpPr txBox="1">
            <a:spLocks noChangeArrowheads="1"/>
          </p:cNvSpPr>
          <p:nvPr/>
        </p:nvSpPr>
        <p:spPr bwMode="auto">
          <a:xfrm>
            <a:off x="990600" y="4262438"/>
            <a:ext cx="525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baseline="-25000">
                <a:solidFill>
                  <a:srgbClr val="FF0000"/>
                </a:solidFill>
              </a:rPr>
              <a:t>1      </a:t>
            </a:r>
            <a:r>
              <a:rPr lang="en-US" altLang="en-US" i="1"/>
              <a:t>a</a:t>
            </a:r>
            <a:r>
              <a:rPr lang="en-US" altLang="en-US" baseline="-25000">
                <a:solidFill>
                  <a:srgbClr val="FF0000"/>
                </a:solidFill>
              </a:rPr>
              <a:t>2      </a:t>
            </a:r>
            <a:r>
              <a:rPr lang="en-US" altLang="en-US" i="1"/>
              <a:t>a</a:t>
            </a:r>
            <a:r>
              <a:rPr lang="en-US" altLang="en-US" baseline="-25000">
                <a:solidFill>
                  <a:srgbClr val="FF0000"/>
                </a:solidFill>
              </a:rPr>
              <a:t>3	     </a:t>
            </a:r>
            <a:r>
              <a:rPr lang="en-US" altLang="en-US" i="1"/>
              <a:t>a</a:t>
            </a:r>
            <a:r>
              <a:rPr lang="en-US" altLang="en-US" baseline="-25000">
                <a:solidFill>
                  <a:srgbClr val="FF0000"/>
                </a:solidFill>
              </a:rPr>
              <a:t>4	     </a:t>
            </a:r>
            <a:r>
              <a:rPr lang="en-US" altLang="en-US" i="1"/>
              <a:t>a</a:t>
            </a:r>
            <a:r>
              <a:rPr lang="en-US" altLang="en-US" i="1" baseline="-25000">
                <a:solidFill>
                  <a:srgbClr val="FF0000"/>
                </a:solidFill>
              </a:rPr>
              <a:t>n</a:t>
            </a:r>
            <a:r>
              <a:rPr lang="en-US" altLang="en-US" baseline="-25000">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7645"/>
                                        </p:tgtEl>
                                        <p:attrNameLst>
                                          <p:attrName>style.visibility</p:attrName>
                                        </p:attrNameLst>
                                      </p:cBhvr>
                                      <p:to>
                                        <p:strVal val="visible"/>
                                      </p:to>
                                    </p:set>
                                    <p:animEffect transition="in" filter="blinds(horizontal)">
                                      <p:cBhvr>
                                        <p:cTn id="7" dur="500"/>
                                        <p:tgtEl>
                                          <p:spTgt spid="3676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676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38" grpId="0"/>
      <p:bldP spid="36764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03" name="Text Box 63"/>
          <p:cNvSpPr txBox="1">
            <a:spLocks noChangeArrowheads="1"/>
          </p:cNvSpPr>
          <p:nvPr/>
        </p:nvSpPr>
        <p:spPr bwMode="auto">
          <a:xfrm>
            <a:off x="962025" y="4887913"/>
            <a:ext cx="7407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pattern in the table shows that to find the </a:t>
            </a:r>
            <a:r>
              <a:rPr lang="en-US" altLang="en-US" i="1">
                <a:solidFill>
                  <a:srgbClr val="FF0000"/>
                </a:solidFill>
              </a:rPr>
              <a:t>n</a:t>
            </a:r>
            <a:r>
              <a:rPr lang="en-US" altLang="en-US"/>
              <a:t>th term, add the </a:t>
            </a:r>
            <a:r>
              <a:rPr lang="en-US" altLang="en-US">
                <a:solidFill>
                  <a:srgbClr val="00CC00"/>
                </a:solidFill>
              </a:rPr>
              <a:t>first term</a:t>
            </a:r>
            <a:r>
              <a:rPr lang="en-US" altLang="en-US"/>
              <a:t> to the product of (</a:t>
            </a:r>
            <a:r>
              <a:rPr lang="en-US" altLang="en-US" i="1">
                <a:solidFill>
                  <a:srgbClr val="FF0000"/>
                </a:solidFill>
              </a:rPr>
              <a:t>n</a:t>
            </a:r>
            <a:r>
              <a:rPr lang="en-US" altLang="en-US" i="1"/>
              <a:t> </a:t>
            </a:r>
            <a:r>
              <a:rPr lang="en-US" altLang="en-US"/>
              <a:t>– 1</a:t>
            </a:r>
            <a:r>
              <a:rPr lang="en-US" altLang="en-US">
                <a:solidFill>
                  <a:srgbClr val="FF0000"/>
                </a:solidFill>
              </a:rPr>
              <a:t>)</a:t>
            </a:r>
            <a:r>
              <a:rPr lang="en-US" altLang="en-US"/>
              <a:t> and the </a:t>
            </a:r>
            <a:r>
              <a:rPr lang="en-US" altLang="en-US">
                <a:solidFill>
                  <a:schemeClr val="accent2"/>
                </a:solidFill>
              </a:rPr>
              <a:t>common difference</a:t>
            </a:r>
            <a:r>
              <a:rPr lang="en-US" altLang="en-US"/>
              <a:t>. </a:t>
            </a:r>
          </a:p>
        </p:txBody>
      </p:sp>
      <p:pic>
        <p:nvPicPr>
          <p:cNvPr id="17411" name="Picture 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219200"/>
            <a:ext cx="6515100"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68703"/>
                                        </p:tgtEl>
                                        <p:attrNameLst>
                                          <p:attrName>style.visibility</p:attrName>
                                        </p:attrNameLst>
                                      </p:cBhvr>
                                      <p:to>
                                        <p:strVal val="visible"/>
                                      </p:to>
                                    </p:set>
                                    <p:anim calcmode="lin" valueType="num">
                                      <p:cBhvr>
                                        <p:cTn id="7" dur="1000" fill="hold"/>
                                        <p:tgtEl>
                                          <p:spTgt spid="368703"/>
                                        </p:tgtEl>
                                        <p:attrNameLst>
                                          <p:attrName>ppt_x</p:attrName>
                                        </p:attrNameLst>
                                      </p:cBhvr>
                                      <p:tavLst>
                                        <p:tav tm="0">
                                          <p:val>
                                            <p:strVal val="#ppt_x-.2"/>
                                          </p:val>
                                        </p:tav>
                                        <p:tav tm="100000">
                                          <p:val>
                                            <p:strVal val="#ppt_x"/>
                                          </p:val>
                                        </p:tav>
                                      </p:tavLst>
                                    </p:anim>
                                    <p:anim calcmode="lin" valueType="num">
                                      <p:cBhvr>
                                        <p:cTn id="8" dur="1000" fill="hold"/>
                                        <p:tgtEl>
                                          <p:spTgt spid="36870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87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0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514600"/>
            <a:ext cx="7734300"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0" y="8763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2A: Finding the </a:t>
            </a:r>
            <a:r>
              <a:rPr lang="en-US" altLang="en-US" i="1">
                <a:solidFill>
                  <a:srgbClr val="006699"/>
                </a:solidFill>
                <a:latin typeface="Arial Black" pitchFamily="34" charset="0"/>
              </a:rPr>
              <a:t>n</a:t>
            </a:r>
            <a:r>
              <a:rPr lang="en-US" altLang="en-US">
                <a:solidFill>
                  <a:srgbClr val="006699"/>
                </a:solidFill>
                <a:latin typeface="Arial Black" pitchFamily="34" charset="0"/>
              </a:rPr>
              <a:t>th Term of an Arithmetic Sequence</a:t>
            </a:r>
            <a:endParaRPr lang="en-US" altLang="en-US" sz="2600">
              <a:solidFill>
                <a:schemeClr val="accent2"/>
              </a:solidFill>
              <a:latin typeface="Arial MT Bl" charset="0"/>
            </a:endParaRPr>
          </a:p>
        </p:txBody>
      </p:sp>
      <p:sp>
        <p:nvSpPr>
          <p:cNvPr id="19459" name="Text Box 5"/>
          <p:cNvSpPr txBox="1">
            <a:spLocks noChangeArrowheads="1"/>
          </p:cNvSpPr>
          <p:nvPr/>
        </p:nvSpPr>
        <p:spPr bwMode="auto">
          <a:xfrm>
            <a:off x="-74613" y="1662113"/>
            <a:ext cx="9448801"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Find the indicated term of the arithmetic sequence.</a:t>
            </a:r>
          </a:p>
        </p:txBody>
      </p:sp>
      <p:sp>
        <p:nvSpPr>
          <p:cNvPr id="19460" name="Text Box 25"/>
          <p:cNvSpPr txBox="1">
            <a:spLocks noChangeArrowheads="1"/>
          </p:cNvSpPr>
          <p:nvPr/>
        </p:nvSpPr>
        <p:spPr bwMode="auto">
          <a:xfrm>
            <a:off x="266700" y="2122488"/>
            <a:ext cx="4692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16th term: 4, 8, 12, 16, </a:t>
            </a:r>
            <a:r>
              <a:rPr lang="en-US" altLang="en-US" b="1">
                <a:latin typeface="Arial" charset="0"/>
              </a:rPr>
              <a:t>…</a:t>
            </a:r>
            <a:endParaRPr lang="en-US" altLang="en-US" b="1"/>
          </a:p>
        </p:txBody>
      </p:sp>
      <p:sp>
        <p:nvSpPr>
          <p:cNvPr id="19461" name="Text Box 26"/>
          <p:cNvSpPr txBox="1">
            <a:spLocks noChangeArrowheads="1"/>
          </p:cNvSpPr>
          <p:nvPr/>
        </p:nvSpPr>
        <p:spPr bwMode="auto">
          <a:xfrm>
            <a:off x="800100" y="2511425"/>
            <a:ext cx="5788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 </a:t>
            </a:r>
            <a:r>
              <a:rPr lang="en-US" altLang="en-US"/>
              <a:t>Find the common difference.</a:t>
            </a:r>
            <a:endParaRPr lang="en-US" altLang="en-US" b="1"/>
          </a:p>
        </p:txBody>
      </p:sp>
      <p:sp>
        <p:nvSpPr>
          <p:cNvPr id="19462" name="Rectangle 27"/>
          <p:cNvSpPr>
            <a:spLocks noChangeArrowheads="1"/>
          </p:cNvSpPr>
          <p:nvPr/>
        </p:nvSpPr>
        <p:spPr bwMode="auto">
          <a:xfrm>
            <a:off x="790575" y="2928938"/>
            <a:ext cx="2419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4, 8, 12, 16,</a:t>
            </a:r>
            <a:r>
              <a:rPr lang="en-US" altLang="en-US">
                <a:latin typeface="Arial" charset="0"/>
              </a:rPr>
              <a:t>…</a:t>
            </a:r>
            <a:endParaRPr lang="en-US" altLang="en-US"/>
          </a:p>
        </p:txBody>
      </p:sp>
      <p:grpSp>
        <p:nvGrpSpPr>
          <p:cNvPr id="2" name="Group 32"/>
          <p:cNvGrpSpPr>
            <a:grpSpLocks/>
          </p:cNvGrpSpPr>
          <p:nvPr/>
        </p:nvGrpSpPr>
        <p:grpSpPr bwMode="auto">
          <a:xfrm>
            <a:off x="1049338" y="3281363"/>
            <a:ext cx="1465262" cy="249237"/>
            <a:chOff x="939" y="2559"/>
            <a:chExt cx="923" cy="157"/>
          </a:xfrm>
        </p:grpSpPr>
        <p:sp>
          <p:nvSpPr>
            <p:cNvPr id="19478" name="Arc 29"/>
            <p:cNvSpPr>
              <a:spLocks/>
            </p:cNvSpPr>
            <p:nvPr/>
          </p:nvSpPr>
          <p:spPr bwMode="auto">
            <a:xfrm rot="10848254" flipH="1">
              <a:off x="939" y="2559"/>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9479" name="Arc 30"/>
            <p:cNvSpPr>
              <a:spLocks/>
            </p:cNvSpPr>
            <p:nvPr/>
          </p:nvSpPr>
          <p:spPr bwMode="auto">
            <a:xfrm rot="10848254" flipH="1">
              <a:off x="1191" y="2568"/>
              <a:ext cx="279" cy="144"/>
            </a:xfrm>
            <a:custGeom>
              <a:avLst/>
              <a:gdLst>
                <a:gd name="T0" fmla="*/ 0 w 42369"/>
                <a:gd name="T1" fmla="*/ 1 h 21600"/>
                <a:gd name="T2" fmla="*/ 2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9480" name="Arc 31"/>
            <p:cNvSpPr>
              <a:spLocks/>
            </p:cNvSpPr>
            <p:nvPr/>
          </p:nvSpPr>
          <p:spPr bwMode="auto">
            <a:xfrm rot="10848254" flipH="1">
              <a:off x="1526" y="2571"/>
              <a:ext cx="336" cy="145"/>
            </a:xfrm>
            <a:custGeom>
              <a:avLst/>
              <a:gdLst>
                <a:gd name="T0" fmla="*/ 0 w 42369"/>
                <a:gd name="T1" fmla="*/ 1 h 21600"/>
                <a:gd name="T2" fmla="*/ 3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
        <p:nvSpPr>
          <p:cNvPr id="370721" name="Text Box 33"/>
          <p:cNvSpPr txBox="1">
            <a:spLocks noChangeArrowheads="1"/>
          </p:cNvSpPr>
          <p:nvPr/>
        </p:nvSpPr>
        <p:spPr bwMode="auto">
          <a:xfrm>
            <a:off x="754063" y="3457575"/>
            <a:ext cx="1836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+4 +4  +4</a:t>
            </a:r>
          </a:p>
        </p:txBody>
      </p:sp>
      <p:sp>
        <p:nvSpPr>
          <p:cNvPr id="370722" name="Text Box 34"/>
          <p:cNvSpPr txBox="1">
            <a:spLocks noChangeArrowheads="1"/>
          </p:cNvSpPr>
          <p:nvPr/>
        </p:nvSpPr>
        <p:spPr bwMode="auto">
          <a:xfrm>
            <a:off x="3546475" y="2928938"/>
            <a:ext cx="4030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The common difference is 4.</a:t>
            </a:r>
          </a:p>
        </p:txBody>
      </p:sp>
      <p:sp>
        <p:nvSpPr>
          <p:cNvPr id="370723" name="Text Box 35"/>
          <p:cNvSpPr txBox="1">
            <a:spLocks noChangeArrowheads="1"/>
          </p:cNvSpPr>
          <p:nvPr/>
        </p:nvSpPr>
        <p:spPr bwMode="auto">
          <a:xfrm>
            <a:off x="815975" y="3851275"/>
            <a:ext cx="6645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 </a:t>
            </a:r>
            <a:r>
              <a:rPr lang="en-US" altLang="en-US"/>
              <a:t>Write a rule to find the 16th term.</a:t>
            </a:r>
            <a:endParaRPr lang="en-US" altLang="en-US" b="1"/>
          </a:p>
        </p:txBody>
      </p:sp>
      <p:sp>
        <p:nvSpPr>
          <p:cNvPr id="370730" name="Text Box 42"/>
          <p:cNvSpPr txBox="1">
            <a:spLocks noChangeArrowheads="1"/>
          </p:cNvSpPr>
          <p:nvPr/>
        </p:nvSpPr>
        <p:spPr bwMode="auto">
          <a:xfrm>
            <a:off x="5416550" y="6078538"/>
            <a:ext cx="3919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16th term is 64.</a:t>
            </a:r>
          </a:p>
        </p:txBody>
      </p:sp>
      <p:sp>
        <p:nvSpPr>
          <p:cNvPr id="370731" name="Text Box 43"/>
          <p:cNvSpPr txBox="1">
            <a:spLocks noChangeArrowheads="1"/>
          </p:cNvSpPr>
          <p:nvPr/>
        </p:nvSpPr>
        <p:spPr bwMode="auto">
          <a:xfrm>
            <a:off x="3546475" y="4354513"/>
            <a:ext cx="445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Write a rule to find the nth term.</a:t>
            </a:r>
          </a:p>
        </p:txBody>
      </p:sp>
      <p:sp>
        <p:nvSpPr>
          <p:cNvPr id="370733" name="Text Box 45"/>
          <p:cNvSpPr txBox="1">
            <a:spLocks noChangeArrowheads="1"/>
          </p:cNvSpPr>
          <p:nvPr/>
        </p:nvSpPr>
        <p:spPr bwMode="auto">
          <a:xfrm>
            <a:off x="3546475" y="5310188"/>
            <a:ext cx="5491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Simplify the expression in parentheses.</a:t>
            </a:r>
          </a:p>
        </p:txBody>
      </p:sp>
      <p:sp>
        <p:nvSpPr>
          <p:cNvPr id="370734" name="Text Box 46"/>
          <p:cNvSpPr txBox="1">
            <a:spLocks noChangeArrowheads="1"/>
          </p:cNvSpPr>
          <p:nvPr/>
        </p:nvSpPr>
        <p:spPr bwMode="auto">
          <a:xfrm>
            <a:off x="3546475" y="5734050"/>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Multiply.</a:t>
            </a:r>
          </a:p>
        </p:txBody>
      </p:sp>
      <p:sp>
        <p:nvSpPr>
          <p:cNvPr id="370735" name="Text Box 47"/>
          <p:cNvSpPr txBox="1">
            <a:spLocks noChangeArrowheads="1"/>
          </p:cNvSpPr>
          <p:nvPr/>
        </p:nvSpPr>
        <p:spPr bwMode="auto">
          <a:xfrm>
            <a:off x="3546475" y="6156325"/>
            <a:ext cx="811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Add.</a:t>
            </a:r>
          </a:p>
        </p:txBody>
      </p:sp>
      <p:sp>
        <p:nvSpPr>
          <p:cNvPr id="370732" name="Text Box 44"/>
          <p:cNvSpPr txBox="1">
            <a:spLocks noChangeArrowheads="1"/>
          </p:cNvSpPr>
          <p:nvPr/>
        </p:nvSpPr>
        <p:spPr bwMode="auto">
          <a:xfrm>
            <a:off x="3546475" y="4845050"/>
            <a:ext cx="6134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Substitute 4 for a</a:t>
            </a:r>
            <a:r>
              <a:rPr lang="en-US" altLang="en-US" baseline="-25000">
                <a:solidFill>
                  <a:srgbClr val="3333FF"/>
                </a:solidFill>
                <a:latin typeface="Arial" charset="0"/>
              </a:rPr>
              <a:t>1</a:t>
            </a:r>
            <a:r>
              <a:rPr lang="en-US" altLang="en-US" i="1">
                <a:solidFill>
                  <a:srgbClr val="3333FF"/>
                </a:solidFill>
                <a:latin typeface="Arial" charset="0"/>
              </a:rPr>
              <a:t>,16 for n, and 4 for d.</a:t>
            </a:r>
          </a:p>
        </p:txBody>
      </p:sp>
      <p:sp>
        <p:nvSpPr>
          <p:cNvPr id="370757" name="Text Box 69"/>
          <p:cNvSpPr txBox="1">
            <a:spLocks noChangeArrowheads="1"/>
          </p:cNvSpPr>
          <p:nvPr/>
        </p:nvSpPr>
        <p:spPr bwMode="auto">
          <a:xfrm>
            <a:off x="347663" y="4311650"/>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i="1" baseline="-25000">
                <a:solidFill>
                  <a:srgbClr val="FF0000"/>
                </a:solidFill>
              </a:rPr>
              <a:t>n</a:t>
            </a:r>
            <a:r>
              <a:rPr lang="en-US" altLang="en-US"/>
              <a:t> = </a:t>
            </a:r>
            <a:r>
              <a:rPr lang="en-US" altLang="en-US" i="1">
                <a:solidFill>
                  <a:srgbClr val="00CC00"/>
                </a:solidFill>
              </a:rPr>
              <a:t>a</a:t>
            </a:r>
            <a:r>
              <a:rPr lang="en-US" altLang="en-US" baseline="-25000">
                <a:solidFill>
                  <a:srgbClr val="00CC00"/>
                </a:solidFill>
              </a:rPr>
              <a:t>1</a:t>
            </a:r>
            <a:r>
              <a:rPr lang="en-US" altLang="en-US"/>
              <a:t> + (</a:t>
            </a:r>
            <a:r>
              <a:rPr lang="en-US" altLang="en-US" i="1">
                <a:solidFill>
                  <a:srgbClr val="FF0000"/>
                </a:solidFill>
              </a:rPr>
              <a:t>n</a:t>
            </a:r>
            <a:r>
              <a:rPr lang="en-US" altLang="en-US"/>
              <a:t> </a:t>
            </a:r>
            <a:r>
              <a:rPr lang="en-US" altLang="en-US">
                <a:latin typeface="Arial" charset="0"/>
              </a:rPr>
              <a:t>–</a:t>
            </a:r>
            <a:r>
              <a:rPr lang="en-US" altLang="en-US"/>
              <a:t> 1)</a:t>
            </a:r>
            <a:r>
              <a:rPr lang="en-US" altLang="en-US" i="1">
                <a:solidFill>
                  <a:schemeClr val="accent2"/>
                </a:solidFill>
              </a:rPr>
              <a:t>d</a:t>
            </a:r>
          </a:p>
        </p:txBody>
      </p:sp>
      <p:sp>
        <p:nvSpPr>
          <p:cNvPr id="370758" name="Text Box 70"/>
          <p:cNvSpPr txBox="1">
            <a:spLocks noChangeArrowheads="1"/>
          </p:cNvSpPr>
          <p:nvPr/>
        </p:nvSpPr>
        <p:spPr bwMode="auto">
          <a:xfrm>
            <a:off x="231775" y="4810125"/>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baseline="-25000">
                <a:solidFill>
                  <a:srgbClr val="FF0000"/>
                </a:solidFill>
              </a:rPr>
              <a:t>16</a:t>
            </a:r>
            <a:r>
              <a:rPr lang="en-US" altLang="en-US"/>
              <a:t> = </a:t>
            </a:r>
            <a:r>
              <a:rPr lang="en-US" altLang="en-US">
                <a:solidFill>
                  <a:srgbClr val="00CC00"/>
                </a:solidFill>
              </a:rPr>
              <a:t>4</a:t>
            </a:r>
            <a:r>
              <a:rPr lang="en-US" altLang="en-US"/>
              <a:t> + (</a:t>
            </a:r>
            <a:r>
              <a:rPr lang="en-US" altLang="en-US">
                <a:solidFill>
                  <a:srgbClr val="FF0000"/>
                </a:solidFill>
              </a:rPr>
              <a:t>16</a:t>
            </a:r>
            <a:r>
              <a:rPr lang="en-US" altLang="en-US"/>
              <a:t> </a:t>
            </a:r>
            <a:r>
              <a:rPr lang="en-US" altLang="en-US">
                <a:latin typeface="Arial" charset="0"/>
              </a:rPr>
              <a:t>–</a:t>
            </a:r>
            <a:r>
              <a:rPr lang="en-US" altLang="en-US"/>
              <a:t> 1)</a:t>
            </a:r>
            <a:r>
              <a:rPr lang="en-US" altLang="en-US">
                <a:solidFill>
                  <a:schemeClr val="accent2"/>
                </a:solidFill>
              </a:rPr>
              <a:t>(4)</a:t>
            </a:r>
          </a:p>
        </p:txBody>
      </p:sp>
      <p:sp>
        <p:nvSpPr>
          <p:cNvPr id="370759" name="Text Box 71"/>
          <p:cNvSpPr txBox="1">
            <a:spLocks noChangeArrowheads="1"/>
          </p:cNvSpPr>
          <p:nvPr/>
        </p:nvSpPr>
        <p:spPr bwMode="auto">
          <a:xfrm>
            <a:off x="822325" y="5314950"/>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4 + (</a:t>
            </a:r>
            <a:r>
              <a:rPr lang="en-US" altLang="en-US">
                <a:solidFill>
                  <a:srgbClr val="FF0000"/>
                </a:solidFill>
              </a:rPr>
              <a:t>15</a:t>
            </a:r>
            <a:r>
              <a:rPr lang="en-US" altLang="en-US"/>
              <a:t>)(4)</a:t>
            </a:r>
          </a:p>
        </p:txBody>
      </p:sp>
      <p:sp>
        <p:nvSpPr>
          <p:cNvPr id="370760" name="Text Box 72"/>
          <p:cNvSpPr txBox="1">
            <a:spLocks noChangeArrowheads="1"/>
          </p:cNvSpPr>
          <p:nvPr/>
        </p:nvSpPr>
        <p:spPr bwMode="auto">
          <a:xfrm>
            <a:off x="822325" y="5737225"/>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4 + </a:t>
            </a:r>
            <a:r>
              <a:rPr lang="en-US" altLang="en-US">
                <a:solidFill>
                  <a:srgbClr val="FF0000"/>
                </a:solidFill>
              </a:rPr>
              <a:t>60</a:t>
            </a:r>
          </a:p>
        </p:txBody>
      </p:sp>
      <p:sp>
        <p:nvSpPr>
          <p:cNvPr id="370761" name="Text Box 73"/>
          <p:cNvSpPr txBox="1">
            <a:spLocks noChangeArrowheads="1"/>
          </p:cNvSpPr>
          <p:nvPr/>
        </p:nvSpPr>
        <p:spPr bwMode="auto">
          <a:xfrm>
            <a:off x="822325" y="6156325"/>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64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par>
                          <p:cTn id="8" fill="hold" nodeType="afterGroup">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370721"/>
                                        </p:tgtEl>
                                        <p:attrNameLst>
                                          <p:attrName>style.visibility</p:attrName>
                                        </p:attrNameLst>
                                      </p:cBhvr>
                                      <p:to>
                                        <p:strVal val="visible"/>
                                      </p:to>
                                    </p:set>
                                    <p:animEffect transition="in" filter="wipe(left)">
                                      <p:cBhvr>
                                        <p:cTn id="11" dur="1000"/>
                                        <p:tgtEl>
                                          <p:spTgt spid="37072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0" presetClass="entr" presetSubtype="0" decel="100000" fill="hold" grpId="0" nodeType="clickEffect">
                                  <p:stCondLst>
                                    <p:cond delay="0"/>
                                  </p:stCondLst>
                                  <p:childTnLst>
                                    <p:set>
                                      <p:cBhvr>
                                        <p:cTn id="15" dur="1" fill="hold">
                                          <p:stCondLst>
                                            <p:cond delay="0"/>
                                          </p:stCondLst>
                                        </p:cTn>
                                        <p:tgtEl>
                                          <p:spTgt spid="370722"/>
                                        </p:tgtEl>
                                        <p:attrNameLst>
                                          <p:attrName>style.visibility</p:attrName>
                                        </p:attrNameLst>
                                      </p:cBhvr>
                                      <p:to>
                                        <p:strVal val="visible"/>
                                      </p:to>
                                    </p:set>
                                    <p:anim calcmode="lin" valueType="num">
                                      <p:cBhvr>
                                        <p:cTn id="16" dur="1000" fill="hold"/>
                                        <p:tgtEl>
                                          <p:spTgt spid="370722"/>
                                        </p:tgtEl>
                                        <p:attrNameLst>
                                          <p:attrName>ppt_w</p:attrName>
                                        </p:attrNameLst>
                                      </p:cBhvr>
                                      <p:tavLst>
                                        <p:tav tm="0">
                                          <p:val>
                                            <p:strVal val="#ppt_w+.3"/>
                                          </p:val>
                                        </p:tav>
                                        <p:tav tm="100000">
                                          <p:val>
                                            <p:strVal val="#ppt_w"/>
                                          </p:val>
                                        </p:tav>
                                      </p:tavLst>
                                    </p:anim>
                                    <p:anim calcmode="lin" valueType="num">
                                      <p:cBhvr>
                                        <p:cTn id="17" dur="1000" fill="hold"/>
                                        <p:tgtEl>
                                          <p:spTgt spid="370722"/>
                                        </p:tgtEl>
                                        <p:attrNameLst>
                                          <p:attrName>ppt_h</p:attrName>
                                        </p:attrNameLst>
                                      </p:cBhvr>
                                      <p:tavLst>
                                        <p:tav tm="0">
                                          <p:val>
                                            <p:strVal val="#ppt_h"/>
                                          </p:val>
                                        </p:tav>
                                        <p:tav tm="100000">
                                          <p:val>
                                            <p:strVal val="#ppt_h"/>
                                          </p:val>
                                        </p:tav>
                                      </p:tavLst>
                                    </p:anim>
                                    <p:animEffect transition="in" filter="fade">
                                      <p:cBhvr>
                                        <p:cTn id="18" dur="1000"/>
                                        <p:tgtEl>
                                          <p:spTgt spid="37072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9" presetClass="entr" presetSubtype="0" fill="hold" grpId="0" nodeType="clickEffect">
                                  <p:stCondLst>
                                    <p:cond delay="0"/>
                                  </p:stCondLst>
                                  <p:childTnLst>
                                    <p:set>
                                      <p:cBhvr>
                                        <p:cTn id="22" dur="1" fill="hold">
                                          <p:stCondLst>
                                            <p:cond delay="0"/>
                                          </p:stCondLst>
                                        </p:cTn>
                                        <p:tgtEl>
                                          <p:spTgt spid="370723"/>
                                        </p:tgtEl>
                                        <p:attrNameLst>
                                          <p:attrName>style.visibility</p:attrName>
                                        </p:attrNameLst>
                                      </p:cBhvr>
                                      <p:to>
                                        <p:strVal val="visible"/>
                                      </p:to>
                                    </p:set>
                                    <p:anim calcmode="lin" valueType="num">
                                      <p:cBhvr>
                                        <p:cTn id="23" dur="1000" fill="hold"/>
                                        <p:tgtEl>
                                          <p:spTgt spid="370723"/>
                                        </p:tgtEl>
                                        <p:attrNameLst>
                                          <p:attrName>ppt_x</p:attrName>
                                        </p:attrNameLst>
                                      </p:cBhvr>
                                      <p:tavLst>
                                        <p:tav tm="0">
                                          <p:val>
                                            <p:strVal val="#ppt_x-.2"/>
                                          </p:val>
                                        </p:tav>
                                        <p:tav tm="100000">
                                          <p:val>
                                            <p:strVal val="#ppt_x"/>
                                          </p:val>
                                        </p:tav>
                                      </p:tavLst>
                                    </p:anim>
                                    <p:anim calcmode="lin" valueType="num">
                                      <p:cBhvr>
                                        <p:cTn id="24" dur="1000" fill="hold"/>
                                        <p:tgtEl>
                                          <p:spTgt spid="370723"/>
                                        </p:tgtEl>
                                        <p:attrNameLst>
                                          <p:attrName>ppt_y</p:attrName>
                                        </p:attrNameLst>
                                      </p:cBhvr>
                                      <p:tavLst>
                                        <p:tav tm="0">
                                          <p:val>
                                            <p:strVal val="#ppt_y"/>
                                          </p:val>
                                        </p:tav>
                                        <p:tav tm="100000">
                                          <p:val>
                                            <p:strVal val="#ppt_y"/>
                                          </p:val>
                                        </p:tav>
                                      </p:tavLst>
                                    </p:anim>
                                    <p:animEffect transition="in" filter="wipe(right)" prLst="gradientSize: 0.1">
                                      <p:cBhvr>
                                        <p:cTn id="25" dur="1000"/>
                                        <p:tgtEl>
                                          <p:spTgt spid="37072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370731"/>
                                        </p:tgtEl>
                                        <p:attrNameLst>
                                          <p:attrName>style.visibility</p:attrName>
                                        </p:attrNameLst>
                                      </p:cBhvr>
                                      <p:to>
                                        <p:strVal val="visible"/>
                                      </p:to>
                                    </p:set>
                                    <p:animEffect transition="in" filter="dissolve">
                                      <p:cBhvr>
                                        <p:cTn id="30" dur="500"/>
                                        <p:tgtEl>
                                          <p:spTgt spid="37073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370757"/>
                                        </p:tgtEl>
                                        <p:attrNameLst>
                                          <p:attrName>style.visibility</p:attrName>
                                        </p:attrNameLst>
                                      </p:cBhvr>
                                      <p:to>
                                        <p:strVal val="visible"/>
                                      </p:to>
                                    </p:set>
                                    <p:animEffect transition="in" filter="dissolve">
                                      <p:cBhvr>
                                        <p:cTn id="35" dur="500"/>
                                        <p:tgtEl>
                                          <p:spTgt spid="37075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370732"/>
                                        </p:tgtEl>
                                        <p:attrNameLst>
                                          <p:attrName>style.visibility</p:attrName>
                                        </p:attrNameLst>
                                      </p:cBhvr>
                                      <p:to>
                                        <p:strVal val="visible"/>
                                      </p:to>
                                    </p:set>
                                    <p:animEffect transition="in" filter="dissolve">
                                      <p:cBhvr>
                                        <p:cTn id="40" dur="500"/>
                                        <p:tgtEl>
                                          <p:spTgt spid="37073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370758"/>
                                        </p:tgtEl>
                                        <p:attrNameLst>
                                          <p:attrName>style.visibility</p:attrName>
                                        </p:attrNameLst>
                                      </p:cBhvr>
                                      <p:to>
                                        <p:strVal val="visible"/>
                                      </p:to>
                                    </p:set>
                                    <p:animEffect transition="in" filter="dissolve">
                                      <p:cBhvr>
                                        <p:cTn id="45" dur="500"/>
                                        <p:tgtEl>
                                          <p:spTgt spid="370758"/>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370733"/>
                                        </p:tgtEl>
                                        <p:attrNameLst>
                                          <p:attrName>style.visibility</p:attrName>
                                        </p:attrNameLst>
                                      </p:cBhvr>
                                      <p:to>
                                        <p:strVal val="visible"/>
                                      </p:to>
                                    </p:set>
                                    <p:animEffect transition="in" filter="dissolve">
                                      <p:cBhvr>
                                        <p:cTn id="50" dur="500"/>
                                        <p:tgtEl>
                                          <p:spTgt spid="37073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370759"/>
                                        </p:tgtEl>
                                        <p:attrNameLst>
                                          <p:attrName>style.visibility</p:attrName>
                                        </p:attrNameLst>
                                      </p:cBhvr>
                                      <p:to>
                                        <p:strVal val="visible"/>
                                      </p:to>
                                    </p:set>
                                    <p:animEffect transition="in" filter="dissolve">
                                      <p:cBhvr>
                                        <p:cTn id="55" dur="500"/>
                                        <p:tgtEl>
                                          <p:spTgt spid="37075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370734"/>
                                        </p:tgtEl>
                                        <p:attrNameLst>
                                          <p:attrName>style.visibility</p:attrName>
                                        </p:attrNameLst>
                                      </p:cBhvr>
                                      <p:to>
                                        <p:strVal val="visible"/>
                                      </p:to>
                                    </p:set>
                                    <p:animEffect transition="in" filter="dissolve">
                                      <p:cBhvr>
                                        <p:cTn id="60" dur="500"/>
                                        <p:tgtEl>
                                          <p:spTgt spid="37073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370760"/>
                                        </p:tgtEl>
                                        <p:attrNameLst>
                                          <p:attrName>style.visibility</p:attrName>
                                        </p:attrNameLst>
                                      </p:cBhvr>
                                      <p:to>
                                        <p:strVal val="visible"/>
                                      </p:to>
                                    </p:set>
                                    <p:animEffect transition="in" filter="dissolve">
                                      <p:cBhvr>
                                        <p:cTn id="65" dur="500"/>
                                        <p:tgtEl>
                                          <p:spTgt spid="370760"/>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370735"/>
                                        </p:tgtEl>
                                        <p:attrNameLst>
                                          <p:attrName>style.visibility</p:attrName>
                                        </p:attrNameLst>
                                      </p:cBhvr>
                                      <p:to>
                                        <p:strVal val="visible"/>
                                      </p:to>
                                    </p:set>
                                    <p:animEffect transition="in" filter="dissolve">
                                      <p:cBhvr>
                                        <p:cTn id="70" dur="500"/>
                                        <p:tgtEl>
                                          <p:spTgt spid="370735"/>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370761"/>
                                        </p:tgtEl>
                                        <p:attrNameLst>
                                          <p:attrName>style.visibility</p:attrName>
                                        </p:attrNameLst>
                                      </p:cBhvr>
                                      <p:to>
                                        <p:strVal val="visible"/>
                                      </p:to>
                                    </p:set>
                                    <p:animEffect transition="in" filter="dissolve">
                                      <p:cBhvr>
                                        <p:cTn id="75" dur="500"/>
                                        <p:tgtEl>
                                          <p:spTgt spid="370761"/>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9" presetClass="entr" presetSubtype="0" fill="hold" grpId="0" nodeType="clickEffect">
                                  <p:stCondLst>
                                    <p:cond delay="0"/>
                                  </p:stCondLst>
                                  <p:childTnLst>
                                    <p:set>
                                      <p:cBhvr>
                                        <p:cTn id="79" dur="1" fill="hold">
                                          <p:stCondLst>
                                            <p:cond delay="0"/>
                                          </p:stCondLst>
                                        </p:cTn>
                                        <p:tgtEl>
                                          <p:spTgt spid="370730"/>
                                        </p:tgtEl>
                                        <p:attrNameLst>
                                          <p:attrName>style.visibility</p:attrName>
                                        </p:attrNameLst>
                                      </p:cBhvr>
                                      <p:to>
                                        <p:strVal val="visible"/>
                                      </p:to>
                                    </p:set>
                                    <p:animEffect transition="in" filter="dissolve">
                                      <p:cBhvr>
                                        <p:cTn id="80" dur="500"/>
                                        <p:tgtEl>
                                          <p:spTgt spid="3707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721" grpId="0"/>
      <p:bldP spid="370722" grpId="0"/>
      <p:bldP spid="370723" grpId="0"/>
      <p:bldP spid="370730" grpId="0"/>
      <p:bldP spid="370731" grpId="0"/>
      <p:bldP spid="370733" grpId="0"/>
      <p:bldP spid="370734" grpId="0"/>
      <p:bldP spid="370735" grpId="0"/>
      <p:bldP spid="370732" grpId="0"/>
      <p:bldP spid="370757" grpId="0"/>
      <p:bldP spid="370758" grpId="0"/>
      <p:bldP spid="370759" grpId="0"/>
      <p:bldP spid="370760" grpId="0"/>
      <p:bldP spid="37076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0" y="876300"/>
            <a:ext cx="9448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2B: Finding the </a:t>
            </a:r>
            <a:r>
              <a:rPr lang="en-US" altLang="en-US" i="1">
                <a:solidFill>
                  <a:srgbClr val="006699"/>
                </a:solidFill>
                <a:latin typeface="Arial Black" pitchFamily="34" charset="0"/>
              </a:rPr>
              <a:t>n</a:t>
            </a:r>
            <a:r>
              <a:rPr lang="en-US" altLang="en-US">
                <a:solidFill>
                  <a:srgbClr val="006699"/>
                </a:solidFill>
                <a:latin typeface="Arial Black" pitchFamily="34" charset="0"/>
              </a:rPr>
              <a:t>th Term of an Arithmetic Sequence</a:t>
            </a:r>
            <a:endParaRPr lang="en-US" altLang="en-US" sz="2600">
              <a:solidFill>
                <a:schemeClr val="accent2"/>
              </a:solidFill>
              <a:latin typeface="Arial MT Bl" charset="0"/>
            </a:endParaRPr>
          </a:p>
        </p:txBody>
      </p:sp>
      <p:sp>
        <p:nvSpPr>
          <p:cNvPr id="20483" name="Text Box 5"/>
          <p:cNvSpPr txBox="1">
            <a:spLocks noChangeArrowheads="1"/>
          </p:cNvSpPr>
          <p:nvPr/>
        </p:nvSpPr>
        <p:spPr bwMode="auto">
          <a:xfrm>
            <a:off x="114300" y="1704975"/>
            <a:ext cx="9412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Find the indicated term of the arithmetic sequence.</a:t>
            </a:r>
          </a:p>
        </p:txBody>
      </p:sp>
      <p:sp>
        <p:nvSpPr>
          <p:cNvPr id="20484" name="Text Box 6"/>
          <p:cNvSpPr txBox="1">
            <a:spLocks noChangeArrowheads="1"/>
          </p:cNvSpPr>
          <p:nvPr/>
        </p:nvSpPr>
        <p:spPr bwMode="auto">
          <a:xfrm>
            <a:off x="155575" y="2276475"/>
            <a:ext cx="7940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The 25th term: </a:t>
            </a:r>
            <a:r>
              <a:rPr lang="en-US" altLang="en-US" b="1" i="1"/>
              <a:t>a</a:t>
            </a:r>
            <a:r>
              <a:rPr lang="en-US" altLang="en-US" b="1" baseline="-25000"/>
              <a:t>1</a:t>
            </a:r>
            <a:r>
              <a:rPr lang="en-US" altLang="en-US" b="1"/>
              <a:t> = –5; </a:t>
            </a:r>
            <a:r>
              <a:rPr lang="en-US" altLang="en-US" b="1" i="1"/>
              <a:t>d</a:t>
            </a:r>
            <a:r>
              <a:rPr lang="en-US" altLang="en-US" b="1"/>
              <a:t> = –2</a:t>
            </a:r>
          </a:p>
        </p:txBody>
      </p:sp>
      <p:sp>
        <p:nvSpPr>
          <p:cNvPr id="371722" name="Text Box 10"/>
          <p:cNvSpPr txBox="1">
            <a:spLocks noChangeArrowheads="1"/>
          </p:cNvSpPr>
          <p:nvPr/>
        </p:nvSpPr>
        <p:spPr bwMode="auto">
          <a:xfrm>
            <a:off x="3689350" y="3048000"/>
            <a:ext cx="445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Write a rule to find the nth term.</a:t>
            </a:r>
          </a:p>
        </p:txBody>
      </p:sp>
      <p:sp>
        <p:nvSpPr>
          <p:cNvPr id="371728" name="Text Box 16"/>
          <p:cNvSpPr txBox="1">
            <a:spLocks noChangeArrowheads="1"/>
          </p:cNvSpPr>
          <p:nvPr/>
        </p:nvSpPr>
        <p:spPr bwMode="auto">
          <a:xfrm>
            <a:off x="3689350" y="4354513"/>
            <a:ext cx="5491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Simplify the expression in parentheses.</a:t>
            </a:r>
          </a:p>
        </p:txBody>
      </p:sp>
      <p:sp>
        <p:nvSpPr>
          <p:cNvPr id="371729" name="Text Box 17"/>
          <p:cNvSpPr txBox="1">
            <a:spLocks noChangeArrowheads="1"/>
          </p:cNvSpPr>
          <p:nvPr/>
        </p:nvSpPr>
        <p:spPr bwMode="auto">
          <a:xfrm>
            <a:off x="3689350" y="4930775"/>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Multiply.</a:t>
            </a:r>
          </a:p>
        </p:txBody>
      </p:sp>
      <p:sp>
        <p:nvSpPr>
          <p:cNvPr id="371730" name="Text Box 18"/>
          <p:cNvSpPr txBox="1">
            <a:spLocks noChangeArrowheads="1"/>
          </p:cNvSpPr>
          <p:nvPr/>
        </p:nvSpPr>
        <p:spPr bwMode="auto">
          <a:xfrm>
            <a:off x="3689350" y="5464175"/>
            <a:ext cx="811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Add.</a:t>
            </a:r>
          </a:p>
        </p:txBody>
      </p:sp>
      <p:sp>
        <p:nvSpPr>
          <p:cNvPr id="371740" name="Text Box 28"/>
          <p:cNvSpPr txBox="1">
            <a:spLocks noChangeArrowheads="1"/>
          </p:cNvSpPr>
          <p:nvPr/>
        </p:nvSpPr>
        <p:spPr bwMode="auto">
          <a:xfrm>
            <a:off x="193675" y="6078538"/>
            <a:ext cx="3651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25th term is –53. </a:t>
            </a:r>
          </a:p>
        </p:txBody>
      </p:sp>
      <p:sp>
        <p:nvSpPr>
          <p:cNvPr id="371732" name="Text Box 20"/>
          <p:cNvSpPr txBox="1">
            <a:spLocks noChangeArrowheads="1"/>
          </p:cNvSpPr>
          <p:nvPr/>
        </p:nvSpPr>
        <p:spPr bwMode="auto">
          <a:xfrm>
            <a:off x="3689350" y="3582988"/>
            <a:ext cx="46751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Substitute –5 for a</a:t>
            </a:r>
            <a:r>
              <a:rPr lang="en-US" altLang="en-US" i="1" baseline="-25000">
                <a:solidFill>
                  <a:srgbClr val="3333FF"/>
                </a:solidFill>
                <a:latin typeface="Arial" charset="0"/>
              </a:rPr>
              <a:t>1</a:t>
            </a:r>
            <a:r>
              <a:rPr lang="en-US" altLang="en-US" i="1">
                <a:solidFill>
                  <a:srgbClr val="3333FF"/>
                </a:solidFill>
                <a:latin typeface="Arial" charset="0"/>
              </a:rPr>
              <a:t>, 25 for n, and –2 for d.</a:t>
            </a:r>
          </a:p>
        </p:txBody>
      </p:sp>
      <p:sp>
        <p:nvSpPr>
          <p:cNvPr id="371755" name="Text Box 43"/>
          <p:cNvSpPr txBox="1">
            <a:spLocks noChangeArrowheads="1"/>
          </p:cNvSpPr>
          <p:nvPr/>
        </p:nvSpPr>
        <p:spPr bwMode="auto">
          <a:xfrm>
            <a:off x="77788" y="3044825"/>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i="1" baseline="-25000">
                <a:solidFill>
                  <a:srgbClr val="FF0000"/>
                </a:solidFill>
              </a:rPr>
              <a:t>n</a:t>
            </a:r>
            <a:r>
              <a:rPr lang="en-US" altLang="en-US"/>
              <a:t> = </a:t>
            </a:r>
            <a:r>
              <a:rPr lang="en-US" altLang="en-US" i="1">
                <a:solidFill>
                  <a:srgbClr val="00CC00"/>
                </a:solidFill>
              </a:rPr>
              <a:t>a</a:t>
            </a:r>
            <a:r>
              <a:rPr lang="en-US" altLang="en-US" baseline="-25000">
                <a:solidFill>
                  <a:srgbClr val="00CC00"/>
                </a:solidFill>
              </a:rPr>
              <a:t>1</a:t>
            </a:r>
            <a:r>
              <a:rPr lang="en-US" altLang="en-US"/>
              <a:t> + (</a:t>
            </a:r>
            <a:r>
              <a:rPr lang="en-US" altLang="en-US" i="1">
                <a:solidFill>
                  <a:srgbClr val="FF0000"/>
                </a:solidFill>
              </a:rPr>
              <a:t>n</a:t>
            </a:r>
            <a:r>
              <a:rPr lang="en-US" altLang="en-US"/>
              <a:t> </a:t>
            </a:r>
            <a:r>
              <a:rPr lang="en-US" altLang="en-US">
                <a:latin typeface="Arial" charset="0"/>
              </a:rPr>
              <a:t>–</a:t>
            </a:r>
            <a:r>
              <a:rPr lang="en-US" altLang="en-US"/>
              <a:t> 1)</a:t>
            </a:r>
            <a:r>
              <a:rPr lang="en-US" altLang="en-US" i="1">
                <a:solidFill>
                  <a:schemeClr val="accent2"/>
                </a:solidFill>
              </a:rPr>
              <a:t>d</a:t>
            </a:r>
          </a:p>
        </p:txBody>
      </p:sp>
      <p:sp>
        <p:nvSpPr>
          <p:cNvPr id="371756" name="Text Box 44"/>
          <p:cNvSpPr txBox="1">
            <a:spLocks noChangeArrowheads="1"/>
          </p:cNvSpPr>
          <p:nvPr/>
        </p:nvSpPr>
        <p:spPr bwMode="auto">
          <a:xfrm>
            <a:off x="-36513" y="3702050"/>
            <a:ext cx="4454526"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baseline="-25000">
                <a:solidFill>
                  <a:srgbClr val="FF0000"/>
                </a:solidFill>
              </a:rPr>
              <a:t>25</a:t>
            </a:r>
            <a:r>
              <a:rPr lang="en-US" altLang="en-US"/>
              <a:t> = </a:t>
            </a:r>
            <a:r>
              <a:rPr lang="en-US" altLang="en-US">
                <a:solidFill>
                  <a:srgbClr val="00CC00"/>
                </a:solidFill>
                <a:latin typeface="Arial" charset="0"/>
              </a:rPr>
              <a:t>–</a:t>
            </a:r>
            <a:r>
              <a:rPr lang="en-US" altLang="en-US">
                <a:solidFill>
                  <a:srgbClr val="00CC00"/>
                </a:solidFill>
              </a:rPr>
              <a:t>5</a:t>
            </a:r>
            <a:r>
              <a:rPr lang="en-US" altLang="en-US"/>
              <a:t> + (</a:t>
            </a:r>
            <a:r>
              <a:rPr lang="en-US" altLang="en-US">
                <a:solidFill>
                  <a:srgbClr val="FF0000"/>
                </a:solidFill>
              </a:rPr>
              <a:t>25</a:t>
            </a:r>
            <a:r>
              <a:rPr lang="en-US" altLang="en-US"/>
              <a:t> </a:t>
            </a:r>
            <a:r>
              <a:rPr lang="en-US" altLang="en-US">
                <a:latin typeface="Arial" charset="0"/>
              </a:rPr>
              <a:t>–</a:t>
            </a:r>
            <a:r>
              <a:rPr lang="en-US" altLang="en-US"/>
              <a:t> 1)</a:t>
            </a:r>
            <a:r>
              <a:rPr lang="en-US" altLang="en-US">
                <a:solidFill>
                  <a:schemeClr val="accent2"/>
                </a:solidFill>
              </a:rPr>
              <a:t>(</a:t>
            </a:r>
            <a:r>
              <a:rPr lang="en-US" altLang="en-US">
                <a:solidFill>
                  <a:schemeClr val="accent2"/>
                </a:solidFill>
                <a:latin typeface="Arial" charset="0"/>
              </a:rPr>
              <a:t>–</a:t>
            </a:r>
            <a:r>
              <a:rPr lang="en-US" altLang="en-US">
                <a:solidFill>
                  <a:schemeClr val="accent2"/>
                </a:solidFill>
              </a:rPr>
              <a:t>2)</a:t>
            </a:r>
          </a:p>
        </p:txBody>
      </p:sp>
      <p:sp>
        <p:nvSpPr>
          <p:cNvPr id="371757" name="Text Box 45"/>
          <p:cNvSpPr txBox="1">
            <a:spLocks noChangeArrowheads="1"/>
          </p:cNvSpPr>
          <p:nvPr/>
        </p:nvSpPr>
        <p:spPr bwMode="auto">
          <a:xfrm>
            <a:off x="539750" y="435451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latin typeface="Arial" charset="0"/>
              </a:rPr>
              <a:t>–</a:t>
            </a:r>
            <a:r>
              <a:rPr lang="en-US" altLang="en-US"/>
              <a:t>5 + (</a:t>
            </a:r>
            <a:r>
              <a:rPr lang="en-US" altLang="en-US">
                <a:solidFill>
                  <a:srgbClr val="FF0000"/>
                </a:solidFill>
              </a:rPr>
              <a:t>24</a:t>
            </a:r>
            <a:r>
              <a:rPr lang="en-US" altLang="en-US"/>
              <a:t>)(</a:t>
            </a:r>
            <a:r>
              <a:rPr lang="en-US" altLang="en-US">
                <a:latin typeface="Arial" charset="0"/>
              </a:rPr>
              <a:t>–</a:t>
            </a:r>
            <a:r>
              <a:rPr lang="en-US" altLang="en-US"/>
              <a:t>2)</a:t>
            </a:r>
          </a:p>
        </p:txBody>
      </p:sp>
      <p:sp>
        <p:nvSpPr>
          <p:cNvPr id="371758" name="Text Box 46"/>
          <p:cNvSpPr txBox="1">
            <a:spLocks noChangeArrowheads="1"/>
          </p:cNvSpPr>
          <p:nvPr/>
        </p:nvSpPr>
        <p:spPr bwMode="auto">
          <a:xfrm>
            <a:off x="539750" y="4887913"/>
            <a:ext cx="2649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latin typeface="Arial" charset="0"/>
              </a:rPr>
              <a:t>–</a:t>
            </a:r>
            <a:r>
              <a:rPr lang="en-US" altLang="en-US"/>
              <a:t>5 + (</a:t>
            </a:r>
            <a:r>
              <a:rPr lang="en-US" altLang="en-US">
                <a:solidFill>
                  <a:srgbClr val="FF0000"/>
                </a:solidFill>
                <a:latin typeface="Arial" charset="0"/>
              </a:rPr>
              <a:t>–</a:t>
            </a:r>
            <a:r>
              <a:rPr lang="en-US" altLang="en-US">
                <a:solidFill>
                  <a:srgbClr val="FF0000"/>
                </a:solidFill>
              </a:rPr>
              <a:t>48</a:t>
            </a:r>
            <a:r>
              <a:rPr lang="en-US" altLang="en-US"/>
              <a:t>)</a:t>
            </a:r>
          </a:p>
        </p:txBody>
      </p:sp>
      <p:sp>
        <p:nvSpPr>
          <p:cNvPr id="371759" name="Text Box 47"/>
          <p:cNvSpPr txBox="1">
            <a:spLocks noChangeArrowheads="1"/>
          </p:cNvSpPr>
          <p:nvPr/>
        </p:nvSpPr>
        <p:spPr bwMode="auto">
          <a:xfrm>
            <a:off x="539750" y="5502275"/>
            <a:ext cx="1881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latin typeface="Arial" charset="0"/>
              </a:rPr>
              <a:t>–</a:t>
            </a:r>
            <a:r>
              <a:rPr lang="en-US" altLang="en-US"/>
              <a:t>53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1722"/>
                                        </p:tgtEl>
                                        <p:attrNameLst>
                                          <p:attrName>style.visibility</p:attrName>
                                        </p:attrNameLst>
                                      </p:cBhvr>
                                      <p:to>
                                        <p:strVal val="visible"/>
                                      </p:to>
                                    </p:set>
                                    <p:animEffect transition="in" filter="box(in)">
                                      <p:cBhvr>
                                        <p:cTn id="7" dur="500"/>
                                        <p:tgtEl>
                                          <p:spTgt spid="371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1755"/>
                                        </p:tgtEl>
                                        <p:attrNameLst>
                                          <p:attrName>style.visibility</p:attrName>
                                        </p:attrNameLst>
                                      </p:cBhvr>
                                      <p:to>
                                        <p:strVal val="visible"/>
                                      </p:to>
                                    </p:set>
                                    <p:animEffect transition="in" filter="box(in)">
                                      <p:cBhvr>
                                        <p:cTn id="12" dur="500"/>
                                        <p:tgtEl>
                                          <p:spTgt spid="3717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71732"/>
                                        </p:tgtEl>
                                        <p:attrNameLst>
                                          <p:attrName>style.visibility</p:attrName>
                                        </p:attrNameLst>
                                      </p:cBhvr>
                                      <p:to>
                                        <p:strVal val="visible"/>
                                      </p:to>
                                    </p:set>
                                    <p:animEffect transition="in" filter="box(in)">
                                      <p:cBhvr>
                                        <p:cTn id="17" dur="500"/>
                                        <p:tgtEl>
                                          <p:spTgt spid="37173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71756"/>
                                        </p:tgtEl>
                                        <p:attrNameLst>
                                          <p:attrName>style.visibility</p:attrName>
                                        </p:attrNameLst>
                                      </p:cBhvr>
                                      <p:to>
                                        <p:strVal val="visible"/>
                                      </p:to>
                                    </p:set>
                                    <p:animEffect transition="in" filter="box(in)">
                                      <p:cBhvr>
                                        <p:cTn id="22" dur="500"/>
                                        <p:tgtEl>
                                          <p:spTgt spid="37175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71728"/>
                                        </p:tgtEl>
                                        <p:attrNameLst>
                                          <p:attrName>style.visibility</p:attrName>
                                        </p:attrNameLst>
                                      </p:cBhvr>
                                      <p:to>
                                        <p:strVal val="visible"/>
                                      </p:to>
                                    </p:set>
                                    <p:animEffect transition="in" filter="box(in)">
                                      <p:cBhvr>
                                        <p:cTn id="27" dur="500"/>
                                        <p:tgtEl>
                                          <p:spTgt spid="37172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71757"/>
                                        </p:tgtEl>
                                        <p:attrNameLst>
                                          <p:attrName>style.visibility</p:attrName>
                                        </p:attrNameLst>
                                      </p:cBhvr>
                                      <p:to>
                                        <p:strVal val="visible"/>
                                      </p:to>
                                    </p:set>
                                    <p:animEffect transition="in" filter="box(in)">
                                      <p:cBhvr>
                                        <p:cTn id="32" dur="500"/>
                                        <p:tgtEl>
                                          <p:spTgt spid="37175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71729"/>
                                        </p:tgtEl>
                                        <p:attrNameLst>
                                          <p:attrName>style.visibility</p:attrName>
                                        </p:attrNameLst>
                                      </p:cBhvr>
                                      <p:to>
                                        <p:strVal val="visible"/>
                                      </p:to>
                                    </p:set>
                                    <p:animEffect transition="in" filter="box(in)">
                                      <p:cBhvr>
                                        <p:cTn id="37" dur="500"/>
                                        <p:tgtEl>
                                          <p:spTgt spid="37172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71758"/>
                                        </p:tgtEl>
                                        <p:attrNameLst>
                                          <p:attrName>style.visibility</p:attrName>
                                        </p:attrNameLst>
                                      </p:cBhvr>
                                      <p:to>
                                        <p:strVal val="visible"/>
                                      </p:to>
                                    </p:set>
                                    <p:animEffect transition="in" filter="box(in)">
                                      <p:cBhvr>
                                        <p:cTn id="42" dur="500"/>
                                        <p:tgtEl>
                                          <p:spTgt spid="37175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71730"/>
                                        </p:tgtEl>
                                        <p:attrNameLst>
                                          <p:attrName>style.visibility</p:attrName>
                                        </p:attrNameLst>
                                      </p:cBhvr>
                                      <p:to>
                                        <p:strVal val="visible"/>
                                      </p:to>
                                    </p:set>
                                    <p:animEffect transition="in" filter="box(in)">
                                      <p:cBhvr>
                                        <p:cTn id="47" dur="500"/>
                                        <p:tgtEl>
                                          <p:spTgt spid="37173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71759"/>
                                        </p:tgtEl>
                                        <p:attrNameLst>
                                          <p:attrName>style.visibility</p:attrName>
                                        </p:attrNameLst>
                                      </p:cBhvr>
                                      <p:to>
                                        <p:strVal val="visible"/>
                                      </p:to>
                                    </p:set>
                                    <p:animEffect transition="in" filter="box(in)">
                                      <p:cBhvr>
                                        <p:cTn id="52" dur="500"/>
                                        <p:tgtEl>
                                          <p:spTgt spid="37175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71740"/>
                                        </p:tgtEl>
                                        <p:attrNameLst>
                                          <p:attrName>style.visibility</p:attrName>
                                        </p:attrNameLst>
                                      </p:cBhvr>
                                      <p:to>
                                        <p:strVal val="visible"/>
                                      </p:to>
                                    </p:set>
                                    <p:animEffect transition="in" filter="box(in)">
                                      <p:cBhvr>
                                        <p:cTn id="57" dur="500"/>
                                        <p:tgtEl>
                                          <p:spTgt spid="3717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722" grpId="0"/>
      <p:bldP spid="371728" grpId="0"/>
      <p:bldP spid="371729" grpId="0"/>
      <p:bldP spid="371730" grpId="0"/>
      <p:bldP spid="371740" grpId="0"/>
      <p:bldP spid="371732" grpId="0"/>
      <p:bldP spid="371755" grpId="0"/>
      <p:bldP spid="371756" grpId="0"/>
      <p:bldP spid="371757" grpId="0"/>
      <p:bldP spid="371758" grpId="0"/>
      <p:bldP spid="37175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533400" y="838200"/>
            <a:ext cx="8382000" cy="57150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tabLst>
                <a:tab pos="0" algn="l"/>
              </a:tabLst>
              <a:defRPr sz="2400">
                <a:solidFill>
                  <a:schemeClr val="tx1"/>
                </a:solidFill>
                <a:latin typeface="Verdana" pitchFamily="34" charset="0"/>
                <a:cs typeface="Arial" charset="0"/>
              </a:defRPr>
            </a:lvl1pPr>
            <a:lvl2pPr marL="742950" indent="-285750">
              <a:tabLst>
                <a:tab pos="0" algn="l"/>
              </a:tabLst>
              <a:defRPr sz="2400">
                <a:solidFill>
                  <a:schemeClr val="tx1"/>
                </a:solidFill>
                <a:latin typeface="Verdana" pitchFamily="34" charset="0"/>
                <a:cs typeface="Arial" charset="0"/>
              </a:defRPr>
            </a:lvl2pPr>
            <a:lvl3pPr marL="1143000" indent="-228600">
              <a:tabLst>
                <a:tab pos="0" algn="l"/>
              </a:tabLst>
              <a:defRPr sz="2400">
                <a:solidFill>
                  <a:schemeClr val="tx1"/>
                </a:solidFill>
                <a:latin typeface="Verdana" pitchFamily="34" charset="0"/>
                <a:cs typeface="Arial" charset="0"/>
              </a:defRPr>
            </a:lvl3pPr>
            <a:lvl4pPr marL="1600200" indent="-228600">
              <a:tabLst>
                <a:tab pos="0" algn="l"/>
              </a:tabLst>
              <a:defRPr sz="2400">
                <a:solidFill>
                  <a:schemeClr val="tx1"/>
                </a:solidFill>
                <a:latin typeface="Verdana" pitchFamily="34" charset="0"/>
                <a:cs typeface="Arial" charset="0"/>
              </a:defRPr>
            </a:lvl4pPr>
            <a:lvl5pPr marL="2057400" indent="-228600">
              <a:tabLst>
                <a:tab pos="0"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0"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0"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0"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0" algn="l"/>
              </a:tabLst>
              <a:defRPr sz="2400">
                <a:solidFill>
                  <a:schemeClr val="tx1"/>
                </a:solidFill>
                <a:latin typeface="Verdana" pitchFamily="34" charset="0"/>
                <a:cs typeface="Arial" charset="0"/>
              </a:defRPr>
            </a:lvl9pPr>
          </a:lstStyle>
          <a:p>
            <a:pPr>
              <a:spcBef>
                <a:spcPct val="20000"/>
              </a:spcBef>
            </a:pPr>
            <a:r>
              <a:rPr lang="en-US" altLang="en-US" sz="2800" b="1" dirty="0">
                <a:solidFill>
                  <a:schemeClr val="accent2"/>
                </a:solidFill>
              </a:rPr>
              <a:t>Warm Up</a:t>
            </a:r>
            <a:endParaRPr lang="en-US" altLang="en-US" b="1" dirty="0"/>
          </a:p>
          <a:p>
            <a:pPr>
              <a:spcBef>
                <a:spcPct val="20000"/>
              </a:spcBef>
            </a:pPr>
            <a:r>
              <a:rPr lang="en-US" altLang="en-US" b="1" dirty="0"/>
              <a:t>Evaluate.         </a:t>
            </a:r>
            <a:r>
              <a:rPr lang="en-US" altLang="en-US" dirty="0"/>
              <a:t>                      </a:t>
            </a:r>
            <a:endParaRPr lang="en-US" altLang="en-US" sz="3200" dirty="0">
              <a:latin typeface="Times New Roman" pitchFamily="18" charset="0"/>
              <a:sym typeface="Symbol" pitchFamily="18" charset="2"/>
            </a:endParaRPr>
          </a:p>
          <a:p>
            <a:pPr>
              <a:spcBef>
                <a:spcPct val="20000"/>
              </a:spcBef>
            </a:pPr>
            <a:r>
              <a:rPr lang="en-US" altLang="en-US" b="1" dirty="0">
                <a:sym typeface="Symbol" pitchFamily="18" charset="2"/>
              </a:rPr>
              <a:t>1.</a:t>
            </a:r>
            <a:r>
              <a:rPr lang="en-US" altLang="en-US" dirty="0">
                <a:sym typeface="Symbol" pitchFamily="18" charset="2"/>
              </a:rPr>
              <a:t> 5 + (–7)</a:t>
            </a:r>
            <a:r>
              <a:rPr lang="en-US" altLang="en-US" b="1" dirty="0">
                <a:sym typeface="Symbol" pitchFamily="18" charset="2"/>
              </a:rPr>
              <a:t> </a:t>
            </a:r>
          </a:p>
          <a:p>
            <a:pPr>
              <a:spcBef>
                <a:spcPct val="20000"/>
              </a:spcBef>
            </a:pPr>
            <a:r>
              <a:rPr lang="en-US" altLang="en-US" b="1" dirty="0">
                <a:sym typeface="Symbol" pitchFamily="18" charset="2"/>
              </a:rPr>
              <a:t>   </a:t>
            </a:r>
            <a:endParaRPr lang="en-US" altLang="en-US" dirty="0">
              <a:sym typeface="Symbol" pitchFamily="18" charset="2"/>
            </a:endParaRPr>
          </a:p>
          <a:p>
            <a:pPr>
              <a:lnSpc>
                <a:spcPct val="25000"/>
              </a:lnSpc>
            </a:pPr>
            <a:r>
              <a:rPr lang="en-US" altLang="en-US" b="1" dirty="0">
                <a:sym typeface="Symbol" pitchFamily="18" charset="2"/>
              </a:rPr>
              <a:t>3.</a:t>
            </a:r>
            <a:r>
              <a:rPr lang="en-US" altLang="en-US" dirty="0">
                <a:sym typeface="Symbol" pitchFamily="18" charset="2"/>
              </a:rPr>
              <a:t> 5.3 + 0.8</a:t>
            </a:r>
            <a:r>
              <a:rPr lang="en-US" altLang="en-US" b="1" dirty="0">
                <a:sym typeface="Symbol" pitchFamily="18" charset="2"/>
              </a:rPr>
              <a:t> </a:t>
            </a:r>
            <a:r>
              <a:rPr lang="en-US" altLang="en-US" dirty="0">
                <a:sym typeface="Symbol" pitchFamily="18" charset="2"/>
              </a:rPr>
              <a:t> </a:t>
            </a:r>
            <a:endParaRPr lang="en-US" altLang="en-US" i="1" dirty="0">
              <a:sym typeface="Symbol" pitchFamily="18" charset="2"/>
            </a:endParaRPr>
          </a:p>
          <a:p>
            <a:pPr>
              <a:spcBef>
                <a:spcPct val="100000"/>
              </a:spcBef>
            </a:pPr>
            <a:r>
              <a:rPr lang="en-US" altLang="en-US" b="1" dirty="0">
                <a:sym typeface="Symbol" pitchFamily="18" charset="2"/>
              </a:rPr>
              <a:t>5.</a:t>
            </a:r>
            <a:r>
              <a:rPr lang="en-US" altLang="en-US" dirty="0">
                <a:sym typeface="Symbol" pitchFamily="18" charset="2"/>
              </a:rPr>
              <a:t> –3(2 – 5)</a:t>
            </a:r>
          </a:p>
          <a:p>
            <a:pPr>
              <a:spcBef>
                <a:spcPct val="20000"/>
              </a:spcBef>
            </a:pPr>
            <a:endParaRPr lang="en-US" altLang="en-US" dirty="0">
              <a:sym typeface="Symbol" pitchFamily="18" charset="2"/>
            </a:endParaRPr>
          </a:p>
          <a:p>
            <a:pPr>
              <a:spcBef>
                <a:spcPct val="20000"/>
              </a:spcBef>
            </a:pPr>
            <a:r>
              <a:rPr lang="en-US" altLang="en-US" sz="2800" dirty="0">
                <a:solidFill>
                  <a:srgbClr val="FF0000"/>
                </a:solidFill>
              </a:rPr>
              <a:t>		</a:t>
            </a:r>
          </a:p>
        </p:txBody>
      </p:sp>
      <p:sp>
        <p:nvSpPr>
          <p:cNvPr id="3075" name="Line 64"/>
          <p:cNvSpPr>
            <a:spLocks noChangeShapeType="1"/>
          </p:cNvSpPr>
          <p:nvPr/>
        </p:nvSpPr>
        <p:spPr bwMode="auto">
          <a:xfrm>
            <a:off x="9906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6" name="Line 65"/>
          <p:cNvSpPr>
            <a:spLocks noChangeShapeType="1"/>
          </p:cNvSpPr>
          <p:nvPr/>
        </p:nvSpPr>
        <p:spPr bwMode="auto">
          <a:xfrm>
            <a:off x="9144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7" name="Line 70"/>
          <p:cNvSpPr>
            <a:spLocks noChangeShapeType="1"/>
          </p:cNvSpPr>
          <p:nvPr/>
        </p:nvSpPr>
        <p:spPr bwMode="auto">
          <a:xfrm>
            <a:off x="990600" y="2286000"/>
            <a:ext cx="2286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8" name="Line 151"/>
          <p:cNvSpPr>
            <a:spLocks noChangeShapeType="1"/>
          </p:cNvSpPr>
          <p:nvPr/>
        </p:nvSpPr>
        <p:spPr bwMode="auto">
          <a:xfrm>
            <a:off x="2819400" y="5029200"/>
            <a:ext cx="3810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9" name="Line 170"/>
          <p:cNvSpPr>
            <a:spLocks noChangeShapeType="1"/>
          </p:cNvSpPr>
          <p:nvPr/>
        </p:nvSpPr>
        <p:spPr bwMode="auto">
          <a:xfrm>
            <a:off x="6096000" y="4343400"/>
            <a:ext cx="533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0" name="Line 194"/>
          <p:cNvSpPr>
            <a:spLocks noChangeShapeType="1"/>
          </p:cNvSpPr>
          <p:nvPr/>
        </p:nvSpPr>
        <p:spPr bwMode="auto">
          <a:xfrm>
            <a:off x="4800600" y="3581400"/>
            <a:ext cx="3048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1" name="Line 199"/>
          <p:cNvSpPr>
            <a:spLocks noChangeShapeType="1"/>
          </p:cNvSpPr>
          <p:nvPr/>
        </p:nvSpPr>
        <p:spPr bwMode="auto">
          <a:xfrm>
            <a:off x="6400800" y="2743200"/>
            <a:ext cx="457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2" name="Text Box 379"/>
          <p:cNvSpPr txBox="1">
            <a:spLocks noChangeArrowheads="1"/>
          </p:cNvSpPr>
          <p:nvPr/>
        </p:nvSpPr>
        <p:spPr bwMode="auto">
          <a:xfrm>
            <a:off x="4876800" y="18288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dirty="0"/>
              <a:t>2.</a:t>
            </a:r>
            <a:r>
              <a:rPr lang="en-US" altLang="en-US" dirty="0"/>
              <a:t> </a:t>
            </a:r>
          </a:p>
        </p:txBody>
      </p:sp>
      <p:sp>
        <p:nvSpPr>
          <p:cNvPr id="3083" name="Text Box 380"/>
          <p:cNvSpPr txBox="1">
            <a:spLocks noChangeArrowheads="1"/>
          </p:cNvSpPr>
          <p:nvPr/>
        </p:nvSpPr>
        <p:spPr bwMode="auto">
          <a:xfrm>
            <a:off x="4876800" y="25908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4.</a:t>
            </a:r>
            <a:r>
              <a:rPr lang="en-US" altLang="en-US"/>
              <a:t> 6(4 </a:t>
            </a:r>
            <a:r>
              <a:rPr lang="en-US" altLang="en-US">
                <a:sym typeface="Symbol" pitchFamily="18" charset="2"/>
              </a:rPr>
              <a:t>–</a:t>
            </a:r>
            <a:r>
              <a:rPr lang="en-US" altLang="en-US"/>
              <a:t> 1)</a:t>
            </a:r>
          </a:p>
        </p:txBody>
      </p:sp>
      <p:sp>
        <p:nvSpPr>
          <p:cNvPr id="3084" name="Text Box 381"/>
          <p:cNvSpPr txBox="1">
            <a:spLocks noChangeArrowheads="1"/>
          </p:cNvSpPr>
          <p:nvPr/>
        </p:nvSpPr>
        <p:spPr bwMode="auto">
          <a:xfrm>
            <a:off x="4876800" y="328295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6.</a:t>
            </a:r>
            <a:r>
              <a:rPr lang="en-US" altLang="en-US"/>
              <a:t> </a:t>
            </a:r>
          </a:p>
        </p:txBody>
      </p:sp>
      <p:sp>
        <p:nvSpPr>
          <p:cNvPr id="3085" name="Text Box 409"/>
          <p:cNvSpPr txBox="1">
            <a:spLocks noChangeArrowheads="1"/>
          </p:cNvSpPr>
          <p:nvPr/>
        </p:nvSpPr>
        <p:spPr bwMode="auto">
          <a:xfrm>
            <a:off x="533400" y="4038600"/>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7.</a:t>
            </a:r>
          </a:p>
        </p:txBody>
      </p:sp>
      <p:sp>
        <p:nvSpPr>
          <p:cNvPr id="3086" name="Text Box 412"/>
          <p:cNvSpPr txBox="1">
            <a:spLocks noChangeArrowheads="1"/>
          </p:cNvSpPr>
          <p:nvPr/>
        </p:nvSpPr>
        <p:spPr bwMode="auto">
          <a:xfrm>
            <a:off x="1828800" y="4081463"/>
            <a:ext cx="2273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where </a:t>
            </a:r>
            <a:r>
              <a:rPr lang="en-US" altLang="en-US" i="1"/>
              <a:t>h</a:t>
            </a:r>
            <a:r>
              <a:rPr lang="en-US" altLang="en-US"/>
              <a:t> = </a:t>
            </a:r>
            <a:r>
              <a:rPr lang="en-US" altLang="en-US">
                <a:sym typeface="Symbol" pitchFamily="18" charset="2"/>
              </a:rPr>
              <a:t>–</a:t>
            </a:r>
            <a:r>
              <a:rPr lang="en-US" altLang="en-US"/>
              <a:t>2</a:t>
            </a:r>
          </a:p>
        </p:txBody>
      </p:sp>
      <p:sp>
        <p:nvSpPr>
          <p:cNvPr id="3087" name="Text Box 413"/>
          <p:cNvSpPr txBox="1">
            <a:spLocks noChangeArrowheads="1"/>
          </p:cNvSpPr>
          <p:nvPr/>
        </p:nvSpPr>
        <p:spPr bwMode="auto">
          <a:xfrm>
            <a:off x="4876800" y="4113213"/>
            <a:ext cx="4029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8.</a:t>
            </a:r>
            <a:r>
              <a:rPr lang="en-US" altLang="en-US"/>
              <a:t> </a:t>
            </a:r>
            <a:r>
              <a:rPr lang="en-US" altLang="en-US" i="1"/>
              <a:t>n</a:t>
            </a:r>
            <a:r>
              <a:rPr lang="en-US" altLang="en-US"/>
              <a:t> </a:t>
            </a:r>
            <a:r>
              <a:rPr lang="en-US" altLang="en-US">
                <a:sym typeface="Symbol" pitchFamily="18" charset="2"/>
              </a:rPr>
              <a:t>–</a:t>
            </a:r>
            <a:r>
              <a:rPr lang="en-US" altLang="en-US"/>
              <a:t> 2.8 where </a:t>
            </a:r>
            <a:r>
              <a:rPr lang="en-US" altLang="en-US" i="1"/>
              <a:t>n</a:t>
            </a:r>
            <a:r>
              <a:rPr lang="en-US" altLang="en-US"/>
              <a:t> = 5.1</a:t>
            </a:r>
          </a:p>
        </p:txBody>
      </p:sp>
      <p:sp>
        <p:nvSpPr>
          <p:cNvPr id="3088" name="Text Box 414"/>
          <p:cNvSpPr txBox="1">
            <a:spLocks noChangeArrowheads="1"/>
          </p:cNvSpPr>
          <p:nvPr/>
        </p:nvSpPr>
        <p:spPr bwMode="auto">
          <a:xfrm>
            <a:off x="533400" y="5789613"/>
            <a:ext cx="5083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10.</a:t>
            </a:r>
            <a:r>
              <a:rPr lang="en-US" altLang="en-US"/>
              <a:t> 10 + (5 </a:t>
            </a:r>
            <a:r>
              <a:rPr lang="en-US" altLang="en-US">
                <a:sym typeface="Symbol" pitchFamily="18" charset="2"/>
              </a:rPr>
              <a:t>–</a:t>
            </a:r>
            <a:r>
              <a:rPr lang="en-US" altLang="en-US"/>
              <a:t> 1)</a:t>
            </a:r>
            <a:r>
              <a:rPr lang="en-US" altLang="en-US" i="1"/>
              <a:t>s</a:t>
            </a:r>
            <a:r>
              <a:rPr lang="en-US" altLang="en-US"/>
              <a:t> where </a:t>
            </a:r>
            <a:r>
              <a:rPr lang="en-US" altLang="en-US" i="1"/>
              <a:t>s</a:t>
            </a:r>
            <a:r>
              <a:rPr lang="en-US" altLang="en-US"/>
              <a:t> = –4</a:t>
            </a:r>
          </a:p>
        </p:txBody>
      </p:sp>
      <p:sp>
        <p:nvSpPr>
          <p:cNvPr id="3089" name="Text Box 415"/>
          <p:cNvSpPr txBox="1">
            <a:spLocks noChangeArrowheads="1"/>
          </p:cNvSpPr>
          <p:nvPr/>
        </p:nvSpPr>
        <p:spPr bwMode="auto">
          <a:xfrm>
            <a:off x="533400" y="4951413"/>
            <a:ext cx="3863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9.</a:t>
            </a:r>
            <a:r>
              <a:rPr lang="en-US" altLang="en-US"/>
              <a:t> 6(</a:t>
            </a:r>
            <a:r>
              <a:rPr lang="en-US" altLang="en-US" i="1"/>
              <a:t>x </a:t>
            </a:r>
            <a:r>
              <a:rPr lang="en-US" altLang="en-US">
                <a:sym typeface="Symbol" pitchFamily="18" charset="2"/>
              </a:rPr>
              <a:t>–</a:t>
            </a:r>
            <a:r>
              <a:rPr lang="en-US" altLang="en-US"/>
              <a:t> 1) where </a:t>
            </a:r>
            <a:r>
              <a:rPr lang="en-US" altLang="en-US" i="1"/>
              <a:t>x</a:t>
            </a:r>
            <a:r>
              <a:rPr lang="en-US" altLang="en-US"/>
              <a:t> = 5</a:t>
            </a:r>
          </a:p>
        </p:txBody>
      </p:sp>
      <p:sp>
        <p:nvSpPr>
          <p:cNvPr id="10661" name="Text Box 421"/>
          <p:cNvSpPr txBox="1">
            <a:spLocks noChangeArrowheads="1"/>
          </p:cNvSpPr>
          <p:nvPr/>
        </p:nvSpPr>
        <p:spPr bwMode="auto">
          <a:xfrm>
            <a:off x="3611563" y="1801813"/>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–2</a:t>
            </a:r>
          </a:p>
        </p:txBody>
      </p:sp>
      <p:sp>
        <p:nvSpPr>
          <p:cNvPr id="10662" name="Text Box 422"/>
          <p:cNvSpPr txBox="1">
            <a:spLocks noChangeArrowheads="1"/>
          </p:cNvSpPr>
          <p:nvPr/>
        </p:nvSpPr>
        <p:spPr bwMode="auto">
          <a:xfrm>
            <a:off x="3690938" y="2578100"/>
            <a:ext cx="682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6.1</a:t>
            </a:r>
          </a:p>
        </p:txBody>
      </p:sp>
      <p:sp>
        <p:nvSpPr>
          <p:cNvPr id="10663" name="Text Box 423"/>
          <p:cNvSpPr txBox="1">
            <a:spLocks noChangeArrowheads="1"/>
          </p:cNvSpPr>
          <p:nvPr/>
        </p:nvSpPr>
        <p:spPr bwMode="auto">
          <a:xfrm>
            <a:off x="3865563" y="32385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9</a:t>
            </a:r>
          </a:p>
        </p:txBody>
      </p:sp>
      <p:sp>
        <p:nvSpPr>
          <p:cNvPr id="10665" name="Text Box 425"/>
          <p:cNvSpPr txBox="1">
            <a:spLocks noChangeArrowheads="1"/>
          </p:cNvSpPr>
          <p:nvPr/>
        </p:nvSpPr>
        <p:spPr bwMode="auto">
          <a:xfrm>
            <a:off x="7077075" y="25908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18</a:t>
            </a:r>
          </a:p>
        </p:txBody>
      </p:sp>
      <p:sp>
        <p:nvSpPr>
          <p:cNvPr id="10666" name="Text Box 426"/>
          <p:cNvSpPr txBox="1">
            <a:spLocks noChangeArrowheads="1"/>
          </p:cNvSpPr>
          <p:nvPr/>
        </p:nvSpPr>
        <p:spPr bwMode="auto">
          <a:xfrm>
            <a:off x="7534275" y="33401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11</a:t>
            </a:r>
          </a:p>
        </p:txBody>
      </p:sp>
      <p:sp>
        <p:nvSpPr>
          <p:cNvPr id="10669" name="Text Box 429"/>
          <p:cNvSpPr txBox="1">
            <a:spLocks noChangeArrowheads="1"/>
          </p:cNvSpPr>
          <p:nvPr/>
        </p:nvSpPr>
        <p:spPr bwMode="auto">
          <a:xfrm>
            <a:off x="8153400" y="4495800"/>
            <a:ext cx="682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2.3</a:t>
            </a:r>
          </a:p>
        </p:txBody>
      </p:sp>
      <p:sp>
        <p:nvSpPr>
          <p:cNvPr id="10670" name="Text Box 430"/>
          <p:cNvSpPr txBox="1">
            <a:spLocks noChangeArrowheads="1"/>
          </p:cNvSpPr>
          <p:nvPr/>
        </p:nvSpPr>
        <p:spPr bwMode="auto">
          <a:xfrm>
            <a:off x="4343400" y="49530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24</a:t>
            </a:r>
          </a:p>
        </p:txBody>
      </p:sp>
      <p:sp>
        <p:nvSpPr>
          <p:cNvPr id="10671" name="Text Box 431"/>
          <p:cNvSpPr txBox="1">
            <a:spLocks noChangeArrowheads="1"/>
          </p:cNvSpPr>
          <p:nvPr/>
        </p:nvSpPr>
        <p:spPr bwMode="auto">
          <a:xfrm>
            <a:off x="5562600" y="5789613"/>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–6</a:t>
            </a:r>
          </a:p>
        </p:txBody>
      </p:sp>
      <p:pic>
        <p:nvPicPr>
          <p:cNvPr id="3098" name="Picture 432"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962400"/>
            <a:ext cx="7715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9" name="Picture 433"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6863" y="1676400"/>
            <a:ext cx="12954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0" name="Picture 434"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1150" y="3162300"/>
            <a:ext cx="169545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75" name="Picture 435"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3962400"/>
            <a:ext cx="476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76" name="Picture 436" descr="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43750" y="1671638"/>
            <a:ext cx="2476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0661"/>
                                        </p:tgtEl>
                                        <p:attrNameLst>
                                          <p:attrName>style.visibility</p:attrName>
                                        </p:attrNameLst>
                                      </p:cBhvr>
                                      <p:to>
                                        <p:strVal val="visible"/>
                                      </p:to>
                                    </p:set>
                                    <p:anim calcmode="lin" valueType="num">
                                      <p:cBhvr>
                                        <p:cTn id="7" dur="1000" fill="hold"/>
                                        <p:tgtEl>
                                          <p:spTgt spid="10661"/>
                                        </p:tgtEl>
                                        <p:attrNameLst>
                                          <p:attrName>ppt_w</p:attrName>
                                        </p:attrNameLst>
                                      </p:cBhvr>
                                      <p:tavLst>
                                        <p:tav tm="0">
                                          <p:val>
                                            <p:strVal val="#ppt_w+.3"/>
                                          </p:val>
                                        </p:tav>
                                        <p:tav tm="100000">
                                          <p:val>
                                            <p:strVal val="#ppt_w"/>
                                          </p:val>
                                        </p:tav>
                                      </p:tavLst>
                                    </p:anim>
                                    <p:anim calcmode="lin" valueType="num">
                                      <p:cBhvr>
                                        <p:cTn id="8" dur="1000" fill="hold"/>
                                        <p:tgtEl>
                                          <p:spTgt spid="10661"/>
                                        </p:tgtEl>
                                        <p:attrNameLst>
                                          <p:attrName>ppt_h</p:attrName>
                                        </p:attrNameLst>
                                      </p:cBhvr>
                                      <p:tavLst>
                                        <p:tav tm="0">
                                          <p:val>
                                            <p:strVal val="#ppt_h"/>
                                          </p:val>
                                        </p:tav>
                                        <p:tav tm="100000">
                                          <p:val>
                                            <p:strVal val="#ppt_h"/>
                                          </p:val>
                                        </p:tav>
                                      </p:tavLst>
                                    </p:anim>
                                    <p:animEffect transition="in" filter="fade">
                                      <p:cBhvr>
                                        <p:cTn id="9" dur="1000"/>
                                        <p:tgtEl>
                                          <p:spTgt spid="1066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10676"/>
                                        </p:tgtEl>
                                        <p:attrNameLst>
                                          <p:attrName>style.visibility</p:attrName>
                                        </p:attrNameLst>
                                      </p:cBhvr>
                                      <p:to>
                                        <p:strVal val="visible"/>
                                      </p:to>
                                    </p:set>
                                    <p:anim calcmode="lin" valueType="num">
                                      <p:cBhvr>
                                        <p:cTn id="14" dur="1000" fill="hold"/>
                                        <p:tgtEl>
                                          <p:spTgt spid="10676"/>
                                        </p:tgtEl>
                                        <p:attrNameLst>
                                          <p:attrName>ppt_w</p:attrName>
                                        </p:attrNameLst>
                                      </p:cBhvr>
                                      <p:tavLst>
                                        <p:tav tm="0">
                                          <p:val>
                                            <p:strVal val="#ppt_w*0.70"/>
                                          </p:val>
                                        </p:tav>
                                        <p:tav tm="100000">
                                          <p:val>
                                            <p:strVal val="#ppt_w"/>
                                          </p:val>
                                        </p:tav>
                                      </p:tavLst>
                                    </p:anim>
                                    <p:anim calcmode="lin" valueType="num">
                                      <p:cBhvr>
                                        <p:cTn id="15" dur="1000" fill="hold"/>
                                        <p:tgtEl>
                                          <p:spTgt spid="10676"/>
                                        </p:tgtEl>
                                        <p:attrNameLst>
                                          <p:attrName>ppt_h</p:attrName>
                                        </p:attrNameLst>
                                      </p:cBhvr>
                                      <p:tavLst>
                                        <p:tav tm="0">
                                          <p:val>
                                            <p:strVal val="#ppt_h"/>
                                          </p:val>
                                        </p:tav>
                                        <p:tav tm="100000">
                                          <p:val>
                                            <p:strVal val="#ppt_h"/>
                                          </p:val>
                                        </p:tav>
                                      </p:tavLst>
                                    </p:anim>
                                    <p:animEffect transition="in" filter="fade">
                                      <p:cBhvr>
                                        <p:cTn id="16" dur="1000"/>
                                        <p:tgtEl>
                                          <p:spTgt spid="1067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0662"/>
                                        </p:tgtEl>
                                        <p:attrNameLst>
                                          <p:attrName>style.visibility</p:attrName>
                                        </p:attrNameLst>
                                      </p:cBhvr>
                                      <p:to>
                                        <p:strVal val="visible"/>
                                      </p:to>
                                    </p:set>
                                    <p:anim calcmode="lin" valueType="num">
                                      <p:cBhvr>
                                        <p:cTn id="21" dur="1000" fill="hold"/>
                                        <p:tgtEl>
                                          <p:spTgt spid="10662"/>
                                        </p:tgtEl>
                                        <p:attrNameLst>
                                          <p:attrName>ppt_w</p:attrName>
                                        </p:attrNameLst>
                                      </p:cBhvr>
                                      <p:tavLst>
                                        <p:tav tm="0">
                                          <p:val>
                                            <p:strVal val="#ppt_w*0.70"/>
                                          </p:val>
                                        </p:tav>
                                        <p:tav tm="100000">
                                          <p:val>
                                            <p:strVal val="#ppt_w"/>
                                          </p:val>
                                        </p:tav>
                                      </p:tavLst>
                                    </p:anim>
                                    <p:anim calcmode="lin" valueType="num">
                                      <p:cBhvr>
                                        <p:cTn id="22" dur="1000" fill="hold"/>
                                        <p:tgtEl>
                                          <p:spTgt spid="10662"/>
                                        </p:tgtEl>
                                        <p:attrNameLst>
                                          <p:attrName>ppt_h</p:attrName>
                                        </p:attrNameLst>
                                      </p:cBhvr>
                                      <p:tavLst>
                                        <p:tav tm="0">
                                          <p:val>
                                            <p:strVal val="#ppt_h"/>
                                          </p:val>
                                        </p:tav>
                                        <p:tav tm="100000">
                                          <p:val>
                                            <p:strVal val="#ppt_h"/>
                                          </p:val>
                                        </p:tav>
                                      </p:tavLst>
                                    </p:anim>
                                    <p:animEffect transition="in" filter="fade">
                                      <p:cBhvr>
                                        <p:cTn id="23" dur="1000"/>
                                        <p:tgtEl>
                                          <p:spTgt spid="1066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0665"/>
                                        </p:tgtEl>
                                        <p:attrNameLst>
                                          <p:attrName>style.visibility</p:attrName>
                                        </p:attrNameLst>
                                      </p:cBhvr>
                                      <p:to>
                                        <p:strVal val="visible"/>
                                      </p:to>
                                    </p:set>
                                    <p:anim calcmode="lin" valueType="num">
                                      <p:cBhvr>
                                        <p:cTn id="28" dur="1000" fill="hold"/>
                                        <p:tgtEl>
                                          <p:spTgt spid="10665"/>
                                        </p:tgtEl>
                                        <p:attrNameLst>
                                          <p:attrName>ppt_w</p:attrName>
                                        </p:attrNameLst>
                                      </p:cBhvr>
                                      <p:tavLst>
                                        <p:tav tm="0">
                                          <p:val>
                                            <p:strVal val="#ppt_w*0.70"/>
                                          </p:val>
                                        </p:tav>
                                        <p:tav tm="100000">
                                          <p:val>
                                            <p:strVal val="#ppt_w"/>
                                          </p:val>
                                        </p:tav>
                                      </p:tavLst>
                                    </p:anim>
                                    <p:anim calcmode="lin" valueType="num">
                                      <p:cBhvr>
                                        <p:cTn id="29" dur="1000" fill="hold"/>
                                        <p:tgtEl>
                                          <p:spTgt spid="10665"/>
                                        </p:tgtEl>
                                        <p:attrNameLst>
                                          <p:attrName>ppt_h</p:attrName>
                                        </p:attrNameLst>
                                      </p:cBhvr>
                                      <p:tavLst>
                                        <p:tav tm="0">
                                          <p:val>
                                            <p:strVal val="#ppt_h"/>
                                          </p:val>
                                        </p:tav>
                                        <p:tav tm="100000">
                                          <p:val>
                                            <p:strVal val="#ppt_h"/>
                                          </p:val>
                                        </p:tav>
                                      </p:tavLst>
                                    </p:anim>
                                    <p:animEffect transition="in" filter="fade">
                                      <p:cBhvr>
                                        <p:cTn id="30" dur="1000"/>
                                        <p:tgtEl>
                                          <p:spTgt spid="1066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10663"/>
                                        </p:tgtEl>
                                        <p:attrNameLst>
                                          <p:attrName>style.visibility</p:attrName>
                                        </p:attrNameLst>
                                      </p:cBhvr>
                                      <p:to>
                                        <p:strVal val="visible"/>
                                      </p:to>
                                    </p:set>
                                    <p:anim calcmode="lin" valueType="num">
                                      <p:cBhvr>
                                        <p:cTn id="35" dur="1000" fill="hold"/>
                                        <p:tgtEl>
                                          <p:spTgt spid="10663"/>
                                        </p:tgtEl>
                                        <p:attrNameLst>
                                          <p:attrName>ppt_w</p:attrName>
                                        </p:attrNameLst>
                                      </p:cBhvr>
                                      <p:tavLst>
                                        <p:tav tm="0">
                                          <p:val>
                                            <p:strVal val="#ppt_w+.3"/>
                                          </p:val>
                                        </p:tav>
                                        <p:tav tm="100000">
                                          <p:val>
                                            <p:strVal val="#ppt_w"/>
                                          </p:val>
                                        </p:tav>
                                      </p:tavLst>
                                    </p:anim>
                                    <p:anim calcmode="lin" valueType="num">
                                      <p:cBhvr>
                                        <p:cTn id="36" dur="1000" fill="hold"/>
                                        <p:tgtEl>
                                          <p:spTgt spid="10663"/>
                                        </p:tgtEl>
                                        <p:attrNameLst>
                                          <p:attrName>ppt_h</p:attrName>
                                        </p:attrNameLst>
                                      </p:cBhvr>
                                      <p:tavLst>
                                        <p:tav tm="0">
                                          <p:val>
                                            <p:strVal val="#ppt_h"/>
                                          </p:val>
                                        </p:tav>
                                        <p:tav tm="100000">
                                          <p:val>
                                            <p:strVal val="#ppt_h"/>
                                          </p:val>
                                        </p:tav>
                                      </p:tavLst>
                                    </p:anim>
                                    <p:animEffect transition="in" filter="fade">
                                      <p:cBhvr>
                                        <p:cTn id="37" dur="1000"/>
                                        <p:tgtEl>
                                          <p:spTgt spid="1066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10666"/>
                                        </p:tgtEl>
                                        <p:attrNameLst>
                                          <p:attrName>style.visibility</p:attrName>
                                        </p:attrNameLst>
                                      </p:cBhvr>
                                      <p:to>
                                        <p:strVal val="visible"/>
                                      </p:to>
                                    </p:set>
                                    <p:anim calcmode="lin" valueType="num">
                                      <p:cBhvr>
                                        <p:cTn id="42" dur="1000" fill="hold"/>
                                        <p:tgtEl>
                                          <p:spTgt spid="10666"/>
                                        </p:tgtEl>
                                        <p:attrNameLst>
                                          <p:attrName>ppt_w</p:attrName>
                                        </p:attrNameLst>
                                      </p:cBhvr>
                                      <p:tavLst>
                                        <p:tav tm="0">
                                          <p:val>
                                            <p:strVal val="#ppt_w+.3"/>
                                          </p:val>
                                        </p:tav>
                                        <p:tav tm="100000">
                                          <p:val>
                                            <p:strVal val="#ppt_w"/>
                                          </p:val>
                                        </p:tav>
                                      </p:tavLst>
                                    </p:anim>
                                    <p:anim calcmode="lin" valueType="num">
                                      <p:cBhvr>
                                        <p:cTn id="43" dur="1000" fill="hold"/>
                                        <p:tgtEl>
                                          <p:spTgt spid="10666"/>
                                        </p:tgtEl>
                                        <p:attrNameLst>
                                          <p:attrName>ppt_h</p:attrName>
                                        </p:attrNameLst>
                                      </p:cBhvr>
                                      <p:tavLst>
                                        <p:tav tm="0">
                                          <p:val>
                                            <p:strVal val="#ppt_h"/>
                                          </p:val>
                                        </p:tav>
                                        <p:tav tm="100000">
                                          <p:val>
                                            <p:strVal val="#ppt_h"/>
                                          </p:val>
                                        </p:tav>
                                      </p:tavLst>
                                    </p:anim>
                                    <p:animEffect transition="in" filter="fade">
                                      <p:cBhvr>
                                        <p:cTn id="44" dur="1000"/>
                                        <p:tgtEl>
                                          <p:spTgt spid="1066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nodeType="clickEffect">
                                  <p:stCondLst>
                                    <p:cond delay="0"/>
                                  </p:stCondLst>
                                  <p:childTnLst>
                                    <p:set>
                                      <p:cBhvr>
                                        <p:cTn id="48" dur="1" fill="hold">
                                          <p:stCondLst>
                                            <p:cond delay="0"/>
                                          </p:stCondLst>
                                        </p:cTn>
                                        <p:tgtEl>
                                          <p:spTgt spid="10675"/>
                                        </p:tgtEl>
                                        <p:attrNameLst>
                                          <p:attrName>style.visibility</p:attrName>
                                        </p:attrNameLst>
                                      </p:cBhvr>
                                      <p:to>
                                        <p:strVal val="visible"/>
                                      </p:to>
                                    </p:set>
                                    <p:anim calcmode="lin" valueType="num">
                                      <p:cBhvr>
                                        <p:cTn id="49" dur="1000" fill="hold"/>
                                        <p:tgtEl>
                                          <p:spTgt spid="10675"/>
                                        </p:tgtEl>
                                        <p:attrNameLst>
                                          <p:attrName>ppt_w</p:attrName>
                                        </p:attrNameLst>
                                      </p:cBhvr>
                                      <p:tavLst>
                                        <p:tav tm="0">
                                          <p:val>
                                            <p:strVal val="#ppt_w*0.70"/>
                                          </p:val>
                                        </p:tav>
                                        <p:tav tm="100000">
                                          <p:val>
                                            <p:strVal val="#ppt_w"/>
                                          </p:val>
                                        </p:tav>
                                      </p:tavLst>
                                    </p:anim>
                                    <p:anim calcmode="lin" valueType="num">
                                      <p:cBhvr>
                                        <p:cTn id="50" dur="1000" fill="hold"/>
                                        <p:tgtEl>
                                          <p:spTgt spid="10675"/>
                                        </p:tgtEl>
                                        <p:attrNameLst>
                                          <p:attrName>ppt_h</p:attrName>
                                        </p:attrNameLst>
                                      </p:cBhvr>
                                      <p:tavLst>
                                        <p:tav tm="0">
                                          <p:val>
                                            <p:strVal val="#ppt_h"/>
                                          </p:val>
                                        </p:tav>
                                        <p:tav tm="100000">
                                          <p:val>
                                            <p:strVal val="#ppt_h"/>
                                          </p:val>
                                        </p:tav>
                                      </p:tavLst>
                                    </p:anim>
                                    <p:animEffect transition="in" filter="fade">
                                      <p:cBhvr>
                                        <p:cTn id="51" dur="1000"/>
                                        <p:tgtEl>
                                          <p:spTgt spid="10675"/>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10669"/>
                                        </p:tgtEl>
                                        <p:attrNameLst>
                                          <p:attrName>style.visibility</p:attrName>
                                        </p:attrNameLst>
                                      </p:cBhvr>
                                      <p:to>
                                        <p:strVal val="visible"/>
                                      </p:to>
                                    </p:set>
                                    <p:anim calcmode="lin" valueType="num">
                                      <p:cBhvr>
                                        <p:cTn id="56" dur="1000" fill="hold"/>
                                        <p:tgtEl>
                                          <p:spTgt spid="10669"/>
                                        </p:tgtEl>
                                        <p:attrNameLst>
                                          <p:attrName>ppt_w</p:attrName>
                                        </p:attrNameLst>
                                      </p:cBhvr>
                                      <p:tavLst>
                                        <p:tav tm="0">
                                          <p:val>
                                            <p:strVal val="#ppt_w*0.70"/>
                                          </p:val>
                                        </p:tav>
                                        <p:tav tm="100000">
                                          <p:val>
                                            <p:strVal val="#ppt_w"/>
                                          </p:val>
                                        </p:tav>
                                      </p:tavLst>
                                    </p:anim>
                                    <p:anim calcmode="lin" valueType="num">
                                      <p:cBhvr>
                                        <p:cTn id="57" dur="1000" fill="hold"/>
                                        <p:tgtEl>
                                          <p:spTgt spid="10669"/>
                                        </p:tgtEl>
                                        <p:attrNameLst>
                                          <p:attrName>ppt_h</p:attrName>
                                        </p:attrNameLst>
                                      </p:cBhvr>
                                      <p:tavLst>
                                        <p:tav tm="0">
                                          <p:val>
                                            <p:strVal val="#ppt_h"/>
                                          </p:val>
                                        </p:tav>
                                        <p:tav tm="100000">
                                          <p:val>
                                            <p:strVal val="#ppt_h"/>
                                          </p:val>
                                        </p:tav>
                                      </p:tavLst>
                                    </p:anim>
                                    <p:animEffect transition="in" filter="fade">
                                      <p:cBhvr>
                                        <p:cTn id="58" dur="1000"/>
                                        <p:tgtEl>
                                          <p:spTgt spid="10669"/>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0" presetClass="entr" presetSubtype="0" decel="100000" fill="hold" grpId="0" nodeType="clickEffect">
                                  <p:stCondLst>
                                    <p:cond delay="0"/>
                                  </p:stCondLst>
                                  <p:childTnLst>
                                    <p:set>
                                      <p:cBhvr>
                                        <p:cTn id="62" dur="1" fill="hold">
                                          <p:stCondLst>
                                            <p:cond delay="0"/>
                                          </p:stCondLst>
                                        </p:cTn>
                                        <p:tgtEl>
                                          <p:spTgt spid="10670"/>
                                        </p:tgtEl>
                                        <p:attrNameLst>
                                          <p:attrName>style.visibility</p:attrName>
                                        </p:attrNameLst>
                                      </p:cBhvr>
                                      <p:to>
                                        <p:strVal val="visible"/>
                                      </p:to>
                                    </p:set>
                                    <p:anim calcmode="lin" valueType="num">
                                      <p:cBhvr>
                                        <p:cTn id="63" dur="1000" fill="hold"/>
                                        <p:tgtEl>
                                          <p:spTgt spid="10670"/>
                                        </p:tgtEl>
                                        <p:attrNameLst>
                                          <p:attrName>ppt_w</p:attrName>
                                        </p:attrNameLst>
                                      </p:cBhvr>
                                      <p:tavLst>
                                        <p:tav tm="0">
                                          <p:val>
                                            <p:strVal val="#ppt_w+.3"/>
                                          </p:val>
                                        </p:tav>
                                        <p:tav tm="100000">
                                          <p:val>
                                            <p:strVal val="#ppt_w"/>
                                          </p:val>
                                        </p:tav>
                                      </p:tavLst>
                                    </p:anim>
                                    <p:anim calcmode="lin" valueType="num">
                                      <p:cBhvr>
                                        <p:cTn id="64" dur="1000" fill="hold"/>
                                        <p:tgtEl>
                                          <p:spTgt spid="10670"/>
                                        </p:tgtEl>
                                        <p:attrNameLst>
                                          <p:attrName>ppt_h</p:attrName>
                                        </p:attrNameLst>
                                      </p:cBhvr>
                                      <p:tavLst>
                                        <p:tav tm="0">
                                          <p:val>
                                            <p:strVal val="#ppt_h"/>
                                          </p:val>
                                        </p:tav>
                                        <p:tav tm="100000">
                                          <p:val>
                                            <p:strVal val="#ppt_h"/>
                                          </p:val>
                                        </p:tav>
                                      </p:tavLst>
                                    </p:anim>
                                    <p:animEffect transition="in" filter="fade">
                                      <p:cBhvr>
                                        <p:cTn id="65" dur="1000"/>
                                        <p:tgtEl>
                                          <p:spTgt spid="10670"/>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50" presetClass="entr" presetSubtype="0" decel="100000" fill="hold" grpId="0" nodeType="clickEffect">
                                  <p:stCondLst>
                                    <p:cond delay="0"/>
                                  </p:stCondLst>
                                  <p:childTnLst>
                                    <p:set>
                                      <p:cBhvr>
                                        <p:cTn id="69" dur="1" fill="hold">
                                          <p:stCondLst>
                                            <p:cond delay="0"/>
                                          </p:stCondLst>
                                        </p:cTn>
                                        <p:tgtEl>
                                          <p:spTgt spid="10671"/>
                                        </p:tgtEl>
                                        <p:attrNameLst>
                                          <p:attrName>style.visibility</p:attrName>
                                        </p:attrNameLst>
                                      </p:cBhvr>
                                      <p:to>
                                        <p:strVal val="visible"/>
                                      </p:to>
                                    </p:set>
                                    <p:anim calcmode="lin" valueType="num">
                                      <p:cBhvr>
                                        <p:cTn id="70" dur="1000" fill="hold"/>
                                        <p:tgtEl>
                                          <p:spTgt spid="10671"/>
                                        </p:tgtEl>
                                        <p:attrNameLst>
                                          <p:attrName>ppt_w</p:attrName>
                                        </p:attrNameLst>
                                      </p:cBhvr>
                                      <p:tavLst>
                                        <p:tav tm="0">
                                          <p:val>
                                            <p:strVal val="#ppt_w+.3"/>
                                          </p:val>
                                        </p:tav>
                                        <p:tav tm="100000">
                                          <p:val>
                                            <p:strVal val="#ppt_w"/>
                                          </p:val>
                                        </p:tav>
                                      </p:tavLst>
                                    </p:anim>
                                    <p:anim calcmode="lin" valueType="num">
                                      <p:cBhvr>
                                        <p:cTn id="71" dur="1000" fill="hold"/>
                                        <p:tgtEl>
                                          <p:spTgt spid="10671"/>
                                        </p:tgtEl>
                                        <p:attrNameLst>
                                          <p:attrName>ppt_h</p:attrName>
                                        </p:attrNameLst>
                                      </p:cBhvr>
                                      <p:tavLst>
                                        <p:tav tm="0">
                                          <p:val>
                                            <p:strVal val="#ppt_h"/>
                                          </p:val>
                                        </p:tav>
                                        <p:tav tm="100000">
                                          <p:val>
                                            <p:strVal val="#ppt_h"/>
                                          </p:val>
                                        </p:tav>
                                      </p:tavLst>
                                    </p:anim>
                                    <p:animEffect transition="in" filter="fade">
                                      <p:cBhvr>
                                        <p:cTn id="72" dur="1000"/>
                                        <p:tgtEl>
                                          <p:spTgt spid="106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61" grpId="0"/>
      <p:bldP spid="10662" grpId="0"/>
      <p:bldP spid="10663" grpId="0"/>
      <p:bldP spid="10665" grpId="0"/>
      <p:bldP spid="10666" grpId="0"/>
      <p:bldP spid="10669" grpId="0"/>
      <p:bldP spid="10670" grpId="0"/>
      <p:bldP spid="1067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2a</a:t>
            </a:r>
            <a:endParaRPr lang="en-US" altLang="en-US" sz="2600">
              <a:solidFill>
                <a:schemeClr val="accent2"/>
              </a:solidFill>
              <a:latin typeface="Arial MT Bl" charset="0"/>
            </a:endParaRPr>
          </a:p>
        </p:txBody>
      </p:sp>
      <p:sp>
        <p:nvSpPr>
          <p:cNvPr id="21507" name="Text Box 5"/>
          <p:cNvSpPr txBox="1">
            <a:spLocks noChangeArrowheads="1"/>
          </p:cNvSpPr>
          <p:nvPr/>
        </p:nvSpPr>
        <p:spPr bwMode="auto">
          <a:xfrm>
            <a:off x="0" y="1277938"/>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Find the indicated term of the arithmetic sequence. </a:t>
            </a:r>
          </a:p>
        </p:txBody>
      </p:sp>
      <p:sp>
        <p:nvSpPr>
          <p:cNvPr id="21508" name="Text Box 6"/>
          <p:cNvSpPr txBox="1">
            <a:spLocks noChangeArrowheads="1"/>
          </p:cNvSpPr>
          <p:nvPr/>
        </p:nvSpPr>
        <p:spPr bwMode="auto">
          <a:xfrm>
            <a:off x="423863" y="1814513"/>
            <a:ext cx="4924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60th term: 11, 5, –1, –7, …</a:t>
            </a:r>
          </a:p>
        </p:txBody>
      </p:sp>
      <p:sp>
        <p:nvSpPr>
          <p:cNvPr id="372745" name="Text Box 9"/>
          <p:cNvSpPr txBox="1">
            <a:spLocks noChangeArrowheads="1"/>
          </p:cNvSpPr>
          <p:nvPr/>
        </p:nvSpPr>
        <p:spPr bwMode="auto">
          <a:xfrm>
            <a:off x="461963" y="2392363"/>
            <a:ext cx="5788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 </a:t>
            </a:r>
            <a:r>
              <a:rPr lang="en-US" altLang="en-US"/>
              <a:t>Find the common difference.</a:t>
            </a:r>
            <a:endParaRPr lang="en-US" altLang="en-US" b="1"/>
          </a:p>
        </p:txBody>
      </p:sp>
      <p:sp>
        <p:nvSpPr>
          <p:cNvPr id="372746" name="Rectangle 10"/>
          <p:cNvSpPr>
            <a:spLocks noChangeArrowheads="1"/>
          </p:cNvSpPr>
          <p:nvPr/>
        </p:nvSpPr>
        <p:spPr bwMode="auto">
          <a:xfrm>
            <a:off x="776288" y="2855913"/>
            <a:ext cx="2613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11, 5, –1, –7,</a:t>
            </a:r>
            <a:r>
              <a:rPr lang="en-US" altLang="en-US">
                <a:latin typeface="Arial" charset="0"/>
              </a:rPr>
              <a:t>…</a:t>
            </a:r>
            <a:endParaRPr lang="en-US" altLang="en-US"/>
          </a:p>
        </p:txBody>
      </p:sp>
      <p:grpSp>
        <p:nvGrpSpPr>
          <p:cNvPr id="2" name="Group 45"/>
          <p:cNvGrpSpPr>
            <a:grpSpLocks/>
          </p:cNvGrpSpPr>
          <p:nvPr/>
        </p:nvGrpSpPr>
        <p:grpSpPr bwMode="auto">
          <a:xfrm>
            <a:off x="1044575" y="3219450"/>
            <a:ext cx="1778000" cy="631825"/>
            <a:chOff x="658" y="2052"/>
            <a:chExt cx="1120" cy="398"/>
          </a:xfrm>
        </p:grpSpPr>
        <p:grpSp>
          <p:nvGrpSpPr>
            <p:cNvPr id="21527" name="Group 43"/>
            <p:cNvGrpSpPr>
              <a:grpSpLocks/>
            </p:cNvGrpSpPr>
            <p:nvPr/>
          </p:nvGrpSpPr>
          <p:grpSpPr bwMode="auto">
            <a:xfrm>
              <a:off x="786" y="2052"/>
              <a:ext cx="933" cy="157"/>
              <a:chOff x="786" y="2052"/>
              <a:chExt cx="933" cy="157"/>
            </a:xfrm>
          </p:grpSpPr>
          <p:sp>
            <p:nvSpPr>
              <p:cNvPr id="21529" name="Arc 12"/>
              <p:cNvSpPr>
                <a:spLocks/>
              </p:cNvSpPr>
              <p:nvPr/>
            </p:nvSpPr>
            <p:spPr bwMode="auto">
              <a:xfrm rot="10848254" flipH="1">
                <a:off x="786" y="2052"/>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21530" name="Arc 13"/>
              <p:cNvSpPr>
                <a:spLocks/>
              </p:cNvSpPr>
              <p:nvPr/>
            </p:nvSpPr>
            <p:spPr bwMode="auto">
              <a:xfrm rot="11349023" flipH="1">
                <a:off x="1038" y="2052"/>
                <a:ext cx="279" cy="144"/>
              </a:xfrm>
              <a:custGeom>
                <a:avLst/>
                <a:gdLst>
                  <a:gd name="T0" fmla="*/ 0 w 42369"/>
                  <a:gd name="T1" fmla="*/ 1 h 21600"/>
                  <a:gd name="T2" fmla="*/ 2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21531" name="Arc 14"/>
              <p:cNvSpPr>
                <a:spLocks/>
              </p:cNvSpPr>
              <p:nvPr/>
            </p:nvSpPr>
            <p:spPr bwMode="auto">
              <a:xfrm rot="10848254" flipH="1">
                <a:off x="1383" y="2064"/>
                <a:ext cx="336" cy="145"/>
              </a:xfrm>
              <a:custGeom>
                <a:avLst/>
                <a:gdLst>
                  <a:gd name="T0" fmla="*/ 0 w 42369"/>
                  <a:gd name="T1" fmla="*/ 1 h 21600"/>
                  <a:gd name="T2" fmla="*/ 3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
          <p:nvSpPr>
            <p:cNvPr id="21528" name="Text Box 15"/>
            <p:cNvSpPr txBox="1">
              <a:spLocks noChangeArrowheads="1"/>
            </p:cNvSpPr>
            <p:nvPr/>
          </p:nvSpPr>
          <p:spPr bwMode="auto">
            <a:xfrm>
              <a:off x="658" y="2162"/>
              <a:ext cx="11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–6  –6  –6</a:t>
              </a:r>
            </a:p>
          </p:txBody>
        </p:sp>
      </p:grpSp>
      <p:sp>
        <p:nvSpPr>
          <p:cNvPr id="372752" name="Text Box 16"/>
          <p:cNvSpPr txBox="1">
            <a:spLocks noChangeArrowheads="1"/>
          </p:cNvSpPr>
          <p:nvPr/>
        </p:nvSpPr>
        <p:spPr bwMode="auto">
          <a:xfrm>
            <a:off x="3429000" y="2867025"/>
            <a:ext cx="4200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The common difference is –6.</a:t>
            </a:r>
          </a:p>
        </p:txBody>
      </p:sp>
      <p:sp>
        <p:nvSpPr>
          <p:cNvPr id="372753" name="Text Box 17"/>
          <p:cNvSpPr txBox="1">
            <a:spLocks noChangeArrowheads="1"/>
          </p:cNvSpPr>
          <p:nvPr/>
        </p:nvSpPr>
        <p:spPr bwMode="auto">
          <a:xfrm>
            <a:off x="504825" y="3736975"/>
            <a:ext cx="6645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 </a:t>
            </a:r>
            <a:r>
              <a:rPr lang="en-US" altLang="en-US"/>
              <a:t>Write a rule to find the 60th term.</a:t>
            </a:r>
            <a:endParaRPr lang="en-US" altLang="en-US" b="1"/>
          </a:p>
        </p:txBody>
      </p:sp>
      <p:sp>
        <p:nvSpPr>
          <p:cNvPr id="372759" name="Text Box 23"/>
          <p:cNvSpPr txBox="1">
            <a:spLocks noChangeArrowheads="1"/>
          </p:cNvSpPr>
          <p:nvPr/>
        </p:nvSpPr>
        <p:spPr bwMode="auto">
          <a:xfrm>
            <a:off x="5489575" y="6116638"/>
            <a:ext cx="426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60th term is –343.</a:t>
            </a:r>
          </a:p>
        </p:txBody>
      </p:sp>
      <p:sp>
        <p:nvSpPr>
          <p:cNvPr id="372760" name="Text Box 24"/>
          <p:cNvSpPr txBox="1">
            <a:spLocks noChangeArrowheads="1"/>
          </p:cNvSpPr>
          <p:nvPr/>
        </p:nvSpPr>
        <p:spPr bwMode="auto">
          <a:xfrm>
            <a:off x="3765550" y="4125913"/>
            <a:ext cx="445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Write a rule to find the nth term.</a:t>
            </a:r>
          </a:p>
        </p:txBody>
      </p:sp>
      <p:sp>
        <p:nvSpPr>
          <p:cNvPr id="372761" name="Text Box 25"/>
          <p:cNvSpPr txBox="1">
            <a:spLocks noChangeArrowheads="1"/>
          </p:cNvSpPr>
          <p:nvPr/>
        </p:nvSpPr>
        <p:spPr bwMode="auto">
          <a:xfrm>
            <a:off x="3765550" y="5276850"/>
            <a:ext cx="5538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Simplify the expression in parentheses.</a:t>
            </a:r>
          </a:p>
        </p:txBody>
      </p:sp>
      <p:sp>
        <p:nvSpPr>
          <p:cNvPr id="372762" name="Text Box 26"/>
          <p:cNvSpPr txBox="1">
            <a:spLocks noChangeArrowheads="1"/>
          </p:cNvSpPr>
          <p:nvPr/>
        </p:nvSpPr>
        <p:spPr bwMode="auto">
          <a:xfrm>
            <a:off x="3765550" y="5737225"/>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Multiply.</a:t>
            </a:r>
          </a:p>
        </p:txBody>
      </p:sp>
      <p:sp>
        <p:nvSpPr>
          <p:cNvPr id="372763" name="Text Box 27"/>
          <p:cNvSpPr txBox="1">
            <a:spLocks noChangeArrowheads="1"/>
          </p:cNvSpPr>
          <p:nvPr/>
        </p:nvSpPr>
        <p:spPr bwMode="auto">
          <a:xfrm>
            <a:off x="3765550" y="6156325"/>
            <a:ext cx="811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Add.</a:t>
            </a:r>
          </a:p>
        </p:txBody>
      </p:sp>
      <p:sp>
        <p:nvSpPr>
          <p:cNvPr id="372765" name="Text Box 29"/>
          <p:cNvSpPr txBox="1">
            <a:spLocks noChangeArrowheads="1"/>
          </p:cNvSpPr>
          <p:nvPr/>
        </p:nvSpPr>
        <p:spPr bwMode="auto">
          <a:xfrm>
            <a:off x="3765550" y="4503738"/>
            <a:ext cx="46942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Substitute 11 for a</a:t>
            </a:r>
            <a:r>
              <a:rPr lang="en-US" altLang="en-US" i="1" baseline="-25000">
                <a:solidFill>
                  <a:srgbClr val="3333FF"/>
                </a:solidFill>
                <a:latin typeface="Arial" charset="0"/>
              </a:rPr>
              <a:t>1</a:t>
            </a:r>
            <a:r>
              <a:rPr lang="en-US" altLang="en-US" i="1">
                <a:solidFill>
                  <a:srgbClr val="3333FF"/>
                </a:solidFill>
                <a:latin typeface="Arial" charset="0"/>
              </a:rPr>
              <a:t>, 60 for n, and –6 for d.</a:t>
            </a:r>
          </a:p>
        </p:txBody>
      </p:sp>
      <p:sp>
        <p:nvSpPr>
          <p:cNvPr id="21520" name="Line 42"/>
          <p:cNvSpPr>
            <a:spLocks noChangeShapeType="1"/>
          </p:cNvSpPr>
          <p:nvPr/>
        </p:nvSpPr>
        <p:spPr bwMode="auto">
          <a:xfrm>
            <a:off x="914400" y="4038600"/>
            <a:ext cx="0" cy="22098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72795" name="Text Box 59"/>
          <p:cNvSpPr txBox="1">
            <a:spLocks noChangeArrowheads="1"/>
          </p:cNvSpPr>
          <p:nvPr/>
        </p:nvSpPr>
        <p:spPr bwMode="auto">
          <a:xfrm>
            <a:off x="230188" y="4119563"/>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i="1" baseline="-25000">
                <a:solidFill>
                  <a:srgbClr val="FF0000"/>
                </a:solidFill>
              </a:rPr>
              <a:t>n</a:t>
            </a:r>
            <a:r>
              <a:rPr lang="en-US" altLang="en-US"/>
              <a:t> = </a:t>
            </a:r>
            <a:r>
              <a:rPr lang="en-US" altLang="en-US" i="1">
                <a:solidFill>
                  <a:srgbClr val="00CC00"/>
                </a:solidFill>
              </a:rPr>
              <a:t>a</a:t>
            </a:r>
            <a:r>
              <a:rPr lang="en-US" altLang="en-US" baseline="-25000">
                <a:solidFill>
                  <a:srgbClr val="00CC00"/>
                </a:solidFill>
              </a:rPr>
              <a:t>1</a:t>
            </a:r>
            <a:r>
              <a:rPr lang="en-US" altLang="en-US"/>
              <a:t> + (</a:t>
            </a:r>
            <a:r>
              <a:rPr lang="en-US" altLang="en-US" i="1">
                <a:solidFill>
                  <a:srgbClr val="FF0000"/>
                </a:solidFill>
              </a:rPr>
              <a:t>n</a:t>
            </a:r>
            <a:r>
              <a:rPr lang="en-US" altLang="en-US"/>
              <a:t> </a:t>
            </a:r>
            <a:r>
              <a:rPr lang="en-US" altLang="en-US">
                <a:latin typeface="Arial" charset="0"/>
              </a:rPr>
              <a:t>–</a:t>
            </a:r>
            <a:r>
              <a:rPr lang="en-US" altLang="en-US"/>
              <a:t> 1)</a:t>
            </a:r>
            <a:r>
              <a:rPr lang="en-US" altLang="en-US" i="1">
                <a:solidFill>
                  <a:schemeClr val="accent2"/>
                </a:solidFill>
              </a:rPr>
              <a:t>d</a:t>
            </a:r>
          </a:p>
        </p:txBody>
      </p:sp>
      <p:sp>
        <p:nvSpPr>
          <p:cNvPr id="372796" name="Text Box 60"/>
          <p:cNvSpPr txBox="1">
            <a:spLocks noChangeArrowheads="1"/>
          </p:cNvSpPr>
          <p:nvPr/>
        </p:nvSpPr>
        <p:spPr bwMode="auto">
          <a:xfrm>
            <a:off x="112713" y="4602163"/>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baseline="-25000">
                <a:solidFill>
                  <a:srgbClr val="FF0000"/>
                </a:solidFill>
              </a:rPr>
              <a:t>60</a:t>
            </a:r>
            <a:r>
              <a:rPr lang="en-US" altLang="en-US"/>
              <a:t> = </a:t>
            </a:r>
            <a:r>
              <a:rPr lang="en-US" altLang="en-US">
                <a:solidFill>
                  <a:srgbClr val="00CC00"/>
                </a:solidFill>
              </a:rPr>
              <a:t>11</a:t>
            </a:r>
            <a:r>
              <a:rPr lang="en-US" altLang="en-US"/>
              <a:t> + (</a:t>
            </a:r>
            <a:r>
              <a:rPr lang="en-US" altLang="en-US">
                <a:solidFill>
                  <a:srgbClr val="FF0000"/>
                </a:solidFill>
              </a:rPr>
              <a:t>60</a:t>
            </a:r>
            <a:r>
              <a:rPr lang="en-US" altLang="en-US"/>
              <a:t> </a:t>
            </a:r>
            <a:r>
              <a:rPr lang="en-US" altLang="en-US">
                <a:latin typeface="Arial" charset="0"/>
              </a:rPr>
              <a:t>–</a:t>
            </a:r>
            <a:r>
              <a:rPr lang="en-US" altLang="en-US"/>
              <a:t> 1)</a:t>
            </a:r>
            <a:r>
              <a:rPr lang="en-US" altLang="en-US">
                <a:solidFill>
                  <a:schemeClr val="accent2"/>
                </a:solidFill>
              </a:rPr>
              <a:t>(</a:t>
            </a:r>
            <a:r>
              <a:rPr lang="en-US" altLang="en-US">
                <a:solidFill>
                  <a:schemeClr val="accent2"/>
                </a:solidFill>
                <a:latin typeface="Arial" charset="0"/>
              </a:rPr>
              <a:t>–</a:t>
            </a:r>
            <a:r>
              <a:rPr lang="en-US" altLang="en-US">
                <a:solidFill>
                  <a:schemeClr val="accent2"/>
                </a:solidFill>
              </a:rPr>
              <a:t>6)</a:t>
            </a:r>
          </a:p>
        </p:txBody>
      </p:sp>
      <p:sp>
        <p:nvSpPr>
          <p:cNvPr id="372797" name="Text Box 61"/>
          <p:cNvSpPr txBox="1">
            <a:spLocks noChangeArrowheads="1"/>
          </p:cNvSpPr>
          <p:nvPr/>
        </p:nvSpPr>
        <p:spPr bwMode="auto">
          <a:xfrm>
            <a:off x="655638" y="523716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11 + (</a:t>
            </a:r>
            <a:r>
              <a:rPr lang="en-US" altLang="en-US">
                <a:solidFill>
                  <a:srgbClr val="FF0000"/>
                </a:solidFill>
              </a:rPr>
              <a:t>59</a:t>
            </a:r>
            <a:r>
              <a:rPr lang="en-US" altLang="en-US"/>
              <a:t>)(</a:t>
            </a:r>
            <a:r>
              <a:rPr lang="en-US" altLang="en-US">
                <a:latin typeface="Arial" charset="0"/>
              </a:rPr>
              <a:t>–</a:t>
            </a:r>
            <a:r>
              <a:rPr lang="en-US" altLang="en-US"/>
              <a:t>6)</a:t>
            </a:r>
          </a:p>
        </p:txBody>
      </p:sp>
      <p:sp>
        <p:nvSpPr>
          <p:cNvPr id="372798" name="Text Box 62"/>
          <p:cNvSpPr txBox="1">
            <a:spLocks noChangeArrowheads="1"/>
          </p:cNvSpPr>
          <p:nvPr/>
        </p:nvSpPr>
        <p:spPr bwMode="auto">
          <a:xfrm>
            <a:off x="665163" y="5699125"/>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11 + (</a:t>
            </a:r>
            <a:r>
              <a:rPr lang="en-US" altLang="en-US">
                <a:solidFill>
                  <a:srgbClr val="FF0000"/>
                </a:solidFill>
                <a:latin typeface="Arial" charset="0"/>
              </a:rPr>
              <a:t>–</a:t>
            </a:r>
            <a:r>
              <a:rPr lang="en-US" altLang="en-US">
                <a:solidFill>
                  <a:srgbClr val="FF0000"/>
                </a:solidFill>
              </a:rPr>
              <a:t>354</a:t>
            </a:r>
            <a:r>
              <a:rPr lang="en-US" altLang="en-US"/>
              <a:t>)</a:t>
            </a:r>
          </a:p>
        </p:txBody>
      </p:sp>
      <p:sp>
        <p:nvSpPr>
          <p:cNvPr id="372799" name="Text Box 63"/>
          <p:cNvSpPr txBox="1">
            <a:spLocks noChangeArrowheads="1"/>
          </p:cNvSpPr>
          <p:nvPr/>
        </p:nvSpPr>
        <p:spPr bwMode="auto">
          <a:xfrm>
            <a:off x="654050" y="6083300"/>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latin typeface="Arial" charset="0"/>
              </a:rPr>
              <a:t>–</a:t>
            </a:r>
            <a:r>
              <a:rPr lang="en-US" altLang="en-US"/>
              <a:t>343</a:t>
            </a:r>
          </a:p>
        </p:txBody>
      </p:sp>
      <p:sp>
        <p:nvSpPr>
          <p:cNvPr id="21526" name="Text Box 64"/>
          <p:cNvSpPr txBox="1">
            <a:spLocks noChangeArrowheads="1"/>
          </p:cNvSpPr>
          <p:nvPr/>
        </p:nvSpPr>
        <p:spPr bwMode="auto">
          <a:xfrm>
            <a:off x="962025" y="4733925"/>
            <a:ext cx="627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2745"/>
                                        </p:tgtEl>
                                        <p:attrNameLst>
                                          <p:attrName>style.visibility</p:attrName>
                                        </p:attrNameLst>
                                      </p:cBhvr>
                                      <p:to>
                                        <p:strVal val="visible"/>
                                      </p:to>
                                    </p:set>
                                    <p:animEffect transition="in" filter="box(in)">
                                      <p:cBhvr>
                                        <p:cTn id="7" dur="500"/>
                                        <p:tgtEl>
                                          <p:spTgt spid="3727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2746"/>
                                        </p:tgtEl>
                                        <p:attrNameLst>
                                          <p:attrName>style.visibility</p:attrName>
                                        </p:attrNameLst>
                                      </p:cBhvr>
                                      <p:to>
                                        <p:strVal val="visible"/>
                                      </p:to>
                                    </p:set>
                                    <p:animEffect transition="in" filter="box(in)">
                                      <p:cBhvr>
                                        <p:cTn id="12" dur="500"/>
                                        <p:tgtEl>
                                          <p:spTgt spid="3727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372752"/>
                                        </p:tgtEl>
                                        <p:attrNameLst>
                                          <p:attrName>style.visibility</p:attrName>
                                        </p:attrNameLst>
                                      </p:cBhvr>
                                      <p:to>
                                        <p:strVal val="visible"/>
                                      </p:to>
                                    </p:set>
                                    <p:anim calcmode="lin" valueType="num">
                                      <p:cBhvr>
                                        <p:cTn id="22" dur="1000" fill="hold"/>
                                        <p:tgtEl>
                                          <p:spTgt spid="372752"/>
                                        </p:tgtEl>
                                        <p:attrNameLst>
                                          <p:attrName>ppt_w</p:attrName>
                                        </p:attrNameLst>
                                      </p:cBhvr>
                                      <p:tavLst>
                                        <p:tav tm="0">
                                          <p:val>
                                            <p:strVal val="#ppt_w+.3"/>
                                          </p:val>
                                        </p:tav>
                                        <p:tav tm="100000">
                                          <p:val>
                                            <p:strVal val="#ppt_w"/>
                                          </p:val>
                                        </p:tav>
                                      </p:tavLst>
                                    </p:anim>
                                    <p:anim calcmode="lin" valueType="num">
                                      <p:cBhvr>
                                        <p:cTn id="23" dur="1000" fill="hold"/>
                                        <p:tgtEl>
                                          <p:spTgt spid="372752"/>
                                        </p:tgtEl>
                                        <p:attrNameLst>
                                          <p:attrName>ppt_h</p:attrName>
                                        </p:attrNameLst>
                                      </p:cBhvr>
                                      <p:tavLst>
                                        <p:tav tm="0">
                                          <p:val>
                                            <p:strVal val="#ppt_h"/>
                                          </p:val>
                                        </p:tav>
                                        <p:tav tm="100000">
                                          <p:val>
                                            <p:strVal val="#ppt_h"/>
                                          </p:val>
                                        </p:tav>
                                      </p:tavLst>
                                    </p:anim>
                                    <p:animEffect transition="in" filter="fade">
                                      <p:cBhvr>
                                        <p:cTn id="24" dur="1000"/>
                                        <p:tgtEl>
                                          <p:spTgt spid="37275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grpId="0" nodeType="clickEffect">
                                  <p:stCondLst>
                                    <p:cond delay="0"/>
                                  </p:stCondLst>
                                  <p:childTnLst>
                                    <p:set>
                                      <p:cBhvr>
                                        <p:cTn id="28" dur="1" fill="hold">
                                          <p:stCondLst>
                                            <p:cond delay="0"/>
                                          </p:stCondLst>
                                        </p:cTn>
                                        <p:tgtEl>
                                          <p:spTgt spid="372753"/>
                                        </p:tgtEl>
                                        <p:attrNameLst>
                                          <p:attrName>style.visibility</p:attrName>
                                        </p:attrNameLst>
                                      </p:cBhvr>
                                      <p:to>
                                        <p:strVal val="visible"/>
                                      </p:to>
                                    </p:set>
                                    <p:anim calcmode="lin" valueType="num">
                                      <p:cBhvr>
                                        <p:cTn id="29" dur="1000" fill="hold"/>
                                        <p:tgtEl>
                                          <p:spTgt spid="372753"/>
                                        </p:tgtEl>
                                        <p:attrNameLst>
                                          <p:attrName>ppt_x</p:attrName>
                                        </p:attrNameLst>
                                      </p:cBhvr>
                                      <p:tavLst>
                                        <p:tav tm="0">
                                          <p:val>
                                            <p:strVal val="#ppt_x-.2"/>
                                          </p:val>
                                        </p:tav>
                                        <p:tav tm="100000">
                                          <p:val>
                                            <p:strVal val="#ppt_x"/>
                                          </p:val>
                                        </p:tav>
                                      </p:tavLst>
                                    </p:anim>
                                    <p:anim calcmode="lin" valueType="num">
                                      <p:cBhvr>
                                        <p:cTn id="30" dur="1000" fill="hold"/>
                                        <p:tgtEl>
                                          <p:spTgt spid="372753"/>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7275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372760"/>
                                        </p:tgtEl>
                                        <p:attrNameLst>
                                          <p:attrName>style.visibility</p:attrName>
                                        </p:attrNameLst>
                                      </p:cBhvr>
                                      <p:to>
                                        <p:strVal val="visible"/>
                                      </p:to>
                                    </p:set>
                                    <p:animEffect transition="in" filter="diamond(in)">
                                      <p:cBhvr>
                                        <p:cTn id="36" dur="500"/>
                                        <p:tgtEl>
                                          <p:spTgt spid="37276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372795"/>
                                        </p:tgtEl>
                                        <p:attrNameLst>
                                          <p:attrName>style.visibility</p:attrName>
                                        </p:attrNameLst>
                                      </p:cBhvr>
                                      <p:to>
                                        <p:strVal val="visible"/>
                                      </p:to>
                                    </p:set>
                                    <p:animEffect transition="in" filter="diamond(in)">
                                      <p:cBhvr>
                                        <p:cTn id="41" dur="500"/>
                                        <p:tgtEl>
                                          <p:spTgt spid="37279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8" presetClass="entr" presetSubtype="16" fill="hold" grpId="0" nodeType="clickEffect">
                                  <p:stCondLst>
                                    <p:cond delay="0"/>
                                  </p:stCondLst>
                                  <p:childTnLst>
                                    <p:set>
                                      <p:cBhvr>
                                        <p:cTn id="45" dur="1" fill="hold">
                                          <p:stCondLst>
                                            <p:cond delay="0"/>
                                          </p:stCondLst>
                                        </p:cTn>
                                        <p:tgtEl>
                                          <p:spTgt spid="372765"/>
                                        </p:tgtEl>
                                        <p:attrNameLst>
                                          <p:attrName>style.visibility</p:attrName>
                                        </p:attrNameLst>
                                      </p:cBhvr>
                                      <p:to>
                                        <p:strVal val="visible"/>
                                      </p:to>
                                    </p:set>
                                    <p:animEffect transition="in" filter="diamond(in)">
                                      <p:cBhvr>
                                        <p:cTn id="46" dur="500"/>
                                        <p:tgtEl>
                                          <p:spTgt spid="37276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8" presetClass="entr" presetSubtype="16" fill="hold" grpId="0" nodeType="clickEffect">
                                  <p:stCondLst>
                                    <p:cond delay="0"/>
                                  </p:stCondLst>
                                  <p:childTnLst>
                                    <p:set>
                                      <p:cBhvr>
                                        <p:cTn id="50" dur="1" fill="hold">
                                          <p:stCondLst>
                                            <p:cond delay="0"/>
                                          </p:stCondLst>
                                        </p:cTn>
                                        <p:tgtEl>
                                          <p:spTgt spid="372796"/>
                                        </p:tgtEl>
                                        <p:attrNameLst>
                                          <p:attrName>style.visibility</p:attrName>
                                        </p:attrNameLst>
                                      </p:cBhvr>
                                      <p:to>
                                        <p:strVal val="visible"/>
                                      </p:to>
                                    </p:set>
                                    <p:animEffect transition="in" filter="diamond(in)">
                                      <p:cBhvr>
                                        <p:cTn id="51" dur="500"/>
                                        <p:tgtEl>
                                          <p:spTgt spid="37279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372761"/>
                                        </p:tgtEl>
                                        <p:attrNameLst>
                                          <p:attrName>style.visibility</p:attrName>
                                        </p:attrNameLst>
                                      </p:cBhvr>
                                      <p:to>
                                        <p:strVal val="visible"/>
                                      </p:to>
                                    </p:set>
                                    <p:animEffect transition="in" filter="diamond(in)">
                                      <p:cBhvr>
                                        <p:cTn id="56" dur="500"/>
                                        <p:tgtEl>
                                          <p:spTgt spid="372761"/>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8" presetClass="entr" presetSubtype="16" fill="hold" grpId="0" nodeType="clickEffect">
                                  <p:stCondLst>
                                    <p:cond delay="0"/>
                                  </p:stCondLst>
                                  <p:childTnLst>
                                    <p:set>
                                      <p:cBhvr>
                                        <p:cTn id="60" dur="1" fill="hold">
                                          <p:stCondLst>
                                            <p:cond delay="0"/>
                                          </p:stCondLst>
                                        </p:cTn>
                                        <p:tgtEl>
                                          <p:spTgt spid="372797"/>
                                        </p:tgtEl>
                                        <p:attrNameLst>
                                          <p:attrName>style.visibility</p:attrName>
                                        </p:attrNameLst>
                                      </p:cBhvr>
                                      <p:to>
                                        <p:strVal val="visible"/>
                                      </p:to>
                                    </p:set>
                                    <p:animEffect transition="in" filter="diamond(in)">
                                      <p:cBhvr>
                                        <p:cTn id="61" dur="500"/>
                                        <p:tgtEl>
                                          <p:spTgt spid="372797"/>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8" presetClass="entr" presetSubtype="16" fill="hold" grpId="0" nodeType="clickEffect">
                                  <p:stCondLst>
                                    <p:cond delay="0"/>
                                  </p:stCondLst>
                                  <p:childTnLst>
                                    <p:set>
                                      <p:cBhvr>
                                        <p:cTn id="65" dur="1" fill="hold">
                                          <p:stCondLst>
                                            <p:cond delay="0"/>
                                          </p:stCondLst>
                                        </p:cTn>
                                        <p:tgtEl>
                                          <p:spTgt spid="372762"/>
                                        </p:tgtEl>
                                        <p:attrNameLst>
                                          <p:attrName>style.visibility</p:attrName>
                                        </p:attrNameLst>
                                      </p:cBhvr>
                                      <p:to>
                                        <p:strVal val="visible"/>
                                      </p:to>
                                    </p:set>
                                    <p:animEffect transition="in" filter="diamond(in)">
                                      <p:cBhvr>
                                        <p:cTn id="66" dur="500"/>
                                        <p:tgtEl>
                                          <p:spTgt spid="372762"/>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8" presetClass="entr" presetSubtype="16" fill="hold" grpId="0" nodeType="clickEffect">
                                  <p:stCondLst>
                                    <p:cond delay="0"/>
                                  </p:stCondLst>
                                  <p:childTnLst>
                                    <p:set>
                                      <p:cBhvr>
                                        <p:cTn id="70" dur="1" fill="hold">
                                          <p:stCondLst>
                                            <p:cond delay="0"/>
                                          </p:stCondLst>
                                        </p:cTn>
                                        <p:tgtEl>
                                          <p:spTgt spid="372798"/>
                                        </p:tgtEl>
                                        <p:attrNameLst>
                                          <p:attrName>style.visibility</p:attrName>
                                        </p:attrNameLst>
                                      </p:cBhvr>
                                      <p:to>
                                        <p:strVal val="visible"/>
                                      </p:to>
                                    </p:set>
                                    <p:animEffect transition="in" filter="diamond(in)">
                                      <p:cBhvr>
                                        <p:cTn id="71" dur="500"/>
                                        <p:tgtEl>
                                          <p:spTgt spid="372798"/>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8" presetClass="entr" presetSubtype="16" fill="hold" grpId="0" nodeType="clickEffect">
                                  <p:stCondLst>
                                    <p:cond delay="0"/>
                                  </p:stCondLst>
                                  <p:childTnLst>
                                    <p:set>
                                      <p:cBhvr>
                                        <p:cTn id="75" dur="1" fill="hold">
                                          <p:stCondLst>
                                            <p:cond delay="0"/>
                                          </p:stCondLst>
                                        </p:cTn>
                                        <p:tgtEl>
                                          <p:spTgt spid="372763"/>
                                        </p:tgtEl>
                                        <p:attrNameLst>
                                          <p:attrName>style.visibility</p:attrName>
                                        </p:attrNameLst>
                                      </p:cBhvr>
                                      <p:to>
                                        <p:strVal val="visible"/>
                                      </p:to>
                                    </p:set>
                                    <p:animEffect transition="in" filter="diamond(in)">
                                      <p:cBhvr>
                                        <p:cTn id="76" dur="500"/>
                                        <p:tgtEl>
                                          <p:spTgt spid="372763"/>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8" presetClass="entr" presetSubtype="16" fill="hold" grpId="0" nodeType="clickEffect">
                                  <p:stCondLst>
                                    <p:cond delay="0"/>
                                  </p:stCondLst>
                                  <p:childTnLst>
                                    <p:set>
                                      <p:cBhvr>
                                        <p:cTn id="80" dur="1" fill="hold">
                                          <p:stCondLst>
                                            <p:cond delay="0"/>
                                          </p:stCondLst>
                                        </p:cTn>
                                        <p:tgtEl>
                                          <p:spTgt spid="372799"/>
                                        </p:tgtEl>
                                        <p:attrNameLst>
                                          <p:attrName>style.visibility</p:attrName>
                                        </p:attrNameLst>
                                      </p:cBhvr>
                                      <p:to>
                                        <p:strVal val="visible"/>
                                      </p:to>
                                    </p:set>
                                    <p:animEffect transition="in" filter="diamond(in)">
                                      <p:cBhvr>
                                        <p:cTn id="81" dur="500"/>
                                        <p:tgtEl>
                                          <p:spTgt spid="372799"/>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8" presetClass="entr" presetSubtype="16" fill="hold" grpId="0" nodeType="clickEffect">
                                  <p:stCondLst>
                                    <p:cond delay="0"/>
                                  </p:stCondLst>
                                  <p:childTnLst>
                                    <p:set>
                                      <p:cBhvr>
                                        <p:cTn id="85" dur="1" fill="hold">
                                          <p:stCondLst>
                                            <p:cond delay="0"/>
                                          </p:stCondLst>
                                        </p:cTn>
                                        <p:tgtEl>
                                          <p:spTgt spid="372759"/>
                                        </p:tgtEl>
                                        <p:attrNameLst>
                                          <p:attrName>style.visibility</p:attrName>
                                        </p:attrNameLst>
                                      </p:cBhvr>
                                      <p:to>
                                        <p:strVal val="visible"/>
                                      </p:to>
                                    </p:set>
                                    <p:animEffect transition="in" filter="diamond(in)">
                                      <p:cBhvr>
                                        <p:cTn id="86" dur="500"/>
                                        <p:tgtEl>
                                          <p:spTgt spid="3727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45" grpId="0"/>
      <p:bldP spid="372746" grpId="0"/>
      <p:bldP spid="372752" grpId="0"/>
      <p:bldP spid="372753" grpId="0"/>
      <p:bldP spid="372759" grpId="0"/>
      <p:bldP spid="372760" grpId="0"/>
      <p:bldP spid="372761" grpId="0"/>
      <p:bldP spid="372762" grpId="0"/>
      <p:bldP spid="372763" grpId="0"/>
      <p:bldP spid="372765" grpId="0"/>
      <p:bldP spid="372795" grpId="0"/>
      <p:bldP spid="372796" grpId="0"/>
      <p:bldP spid="372797" grpId="0"/>
      <p:bldP spid="372798" grpId="0"/>
      <p:bldP spid="37279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2b</a:t>
            </a:r>
            <a:endParaRPr lang="en-US" altLang="en-US" sz="2600">
              <a:solidFill>
                <a:schemeClr val="accent2"/>
              </a:solidFill>
              <a:latin typeface="Arial MT Bl" charset="0"/>
            </a:endParaRPr>
          </a:p>
        </p:txBody>
      </p:sp>
      <p:sp>
        <p:nvSpPr>
          <p:cNvPr id="22531" name="Text Box 5"/>
          <p:cNvSpPr txBox="1">
            <a:spLocks noChangeArrowheads="1"/>
          </p:cNvSpPr>
          <p:nvPr/>
        </p:nvSpPr>
        <p:spPr bwMode="auto">
          <a:xfrm>
            <a:off x="0" y="14700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Find the indicated term of the arithmetic sequence. </a:t>
            </a:r>
          </a:p>
        </p:txBody>
      </p:sp>
      <p:sp>
        <p:nvSpPr>
          <p:cNvPr id="22532" name="Text Box 6"/>
          <p:cNvSpPr txBox="1">
            <a:spLocks noChangeArrowheads="1"/>
          </p:cNvSpPr>
          <p:nvPr/>
        </p:nvSpPr>
        <p:spPr bwMode="auto">
          <a:xfrm>
            <a:off x="539750" y="2162175"/>
            <a:ext cx="8169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12th term: </a:t>
            </a:r>
            <a:r>
              <a:rPr lang="en-US" altLang="en-US" b="1" i="1"/>
              <a:t>a</a:t>
            </a:r>
            <a:r>
              <a:rPr lang="en-US" altLang="en-US" b="1" baseline="-25000"/>
              <a:t>1</a:t>
            </a:r>
            <a:r>
              <a:rPr lang="en-US" altLang="en-US" b="1"/>
              <a:t> = 4.2; </a:t>
            </a:r>
            <a:r>
              <a:rPr lang="en-US" altLang="en-US" b="1" i="1"/>
              <a:t>d</a:t>
            </a:r>
            <a:r>
              <a:rPr lang="en-US" altLang="en-US" b="1"/>
              <a:t> = 1.4  </a:t>
            </a:r>
          </a:p>
        </p:txBody>
      </p:sp>
      <p:sp>
        <p:nvSpPr>
          <p:cNvPr id="373770" name="Text Box 10"/>
          <p:cNvSpPr txBox="1">
            <a:spLocks noChangeArrowheads="1"/>
          </p:cNvSpPr>
          <p:nvPr/>
        </p:nvSpPr>
        <p:spPr bwMode="auto">
          <a:xfrm>
            <a:off x="4125913" y="2928938"/>
            <a:ext cx="445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Write a rule to find the nth term.</a:t>
            </a:r>
          </a:p>
        </p:txBody>
      </p:sp>
      <p:sp>
        <p:nvSpPr>
          <p:cNvPr id="373771" name="Text Box 11"/>
          <p:cNvSpPr txBox="1">
            <a:spLocks noChangeArrowheads="1"/>
          </p:cNvSpPr>
          <p:nvPr/>
        </p:nvSpPr>
        <p:spPr bwMode="auto">
          <a:xfrm>
            <a:off x="4125913" y="4219575"/>
            <a:ext cx="4435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Simplify the expression in parentheses.</a:t>
            </a:r>
          </a:p>
        </p:txBody>
      </p:sp>
      <p:sp>
        <p:nvSpPr>
          <p:cNvPr id="373772" name="Text Box 12"/>
          <p:cNvSpPr txBox="1">
            <a:spLocks noChangeArrowheads="1"/>
          </p:cNvSpPr>
          <p:nvPr/>
        </p:nvSpPr>
        <p:spPr bwMode="auto">
          <a:xfrm>
            <a:off x="4125913" y="5122863"/>
            <a:ext cx="13033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Multiply.</a:t>
            </a:r>
          </a:p>
        </p:txBody>
      </p:sp>
      <p:sp>
        <p:nvSpPr>
          <p:cNvPr id="373773" name="Text Box 13"/>
          <p:cNvSpPr txBox="1">
            <a:spLocks noChangeArrowheads="1"/>
          </p:cNvSpPr>
          <p:nvPr/>
        </p:nvSpPr>
        <p:spPr bwMode="auto">
          <a:xfrm>
            <a:off x="4125913" y="5734050"/>
            <a:ext cx="811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Add.</a:t>
            </a:r>
          </a:p>
        </p:txBody>
      </p:sp>
      <p:sp>
        <p:nvSpPr>
          <p:cNvPr id="373778" name="Text Box 18"/>
          <p:cNvSpPr txBox="1">
            <a:spLocks noChangeArrowheads="1"/>
          </p:cNvSpPr>
          <p:nvPr/>
        </p:nvSpPr>
        <p:spPr bwMode="auto">
          <a:xfrm>
            <a:off x="423863" y="6156325"/>
            <a:ext cx="3762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12th term is 19.6. </a:t>
            </a:r>
          </a:p>
        </p:txBody>
      </p:sp>
      <p:sp>
        <p:nvSpPr>
          <p:cNvPr id="373780" name="Text Box 20"/>
          <p:cNvSpPr txBox="1">
            <a:spLocks noChangeArrowheads="1"/>
          </p:cNvSpPr>
          <p:nvPr/>
        </p:nvSpPr>
        <p:spPr bwMode="auto">
          <a:xfrm>
            <a:off x="4125913" y="3490913"/>
            <a:ext cx="47085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Substitute 4.2 for a</a:t>
            </a:r>
            <a:r>
              <a:rPr lang="en-US" altLang="en-US" i="1" baseline="-25000">
                <a:solidFill>
                  <a:srgbClr val="3333FF"/>
                </a:solidFill>
                <a:latin typeface="Arial" charset="0"/>
              </a:rPr>
              <a:t>1</a:t>
            </a:r>
            <a:r>
              <a:rPr lang="en-US" altLang="en-US" i="1">
                <a:solidFill>
                  <a:srgbClr val="3333FF"/>
                </a:solidFill>
                <a:latin typeface="Arial" charset="0"/>
              </a:rPr>
              <a:t>,12 for n, and 1.4 for d.</a:t>
            </a:r>
          </a:p>
        </p:txBody>
      </p:sp>
      <p:sp>
        <p:nvSpPr>
          <p:cNvPr id="373802" name="Text Box 42"/>
          <p:cNvSpPr txBox="1">
            <a:spLocks noChangeArrowheads="1"/>
          </p:cNvSpPr>
          <p:nvPr/>
        </p:nvSpPr>
        <p:spPr bwMode="auto">
          <a:xfrm>
            <a:off x="269875" y="2890838"/>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i="1" baseline="-25000">
                <a:solidFill>
                  <a:srgbClr val="FF0000"/>
                </a:solidFill>
              </a:rPr>
              <a:t>n</a:t>
            </a:r>
            <a:r>
              <a:rPr lang="en-US" altLang="en-US"/>
              <a:t> = </a:t>
            </a:r>
            <a:r>
              <a:rPr lang="en-US" altLang="en-US" i="1">
                <a:solidFill>
                  <a:srgbClr val="00CC00"/>
                </a:solidFill>
              </a:rPr>
              <a:t>a</a:t>
            </a:r>
            <a:r>
              <a:rPr lang="en-US" altLang="en-US" baseline="-25000">
                <a:solidFill>
                  <a:srgbClr val="00CC00"/>
                </a:solidFill>
              </a:rPr>
              <a:t>1</a:t>
            </a:r>
            <a:r>
              <a:rPr lang="en-US" altLang="en-US"/>
              <a:t> + (</a:t>
            </a:r>
            <a:r>
              <a:rPr lang="en-US" altLang="en-US" i="1">
                <a:solidFill>
                  <a:srgbClr val="FF0000"/>
                </a:solidFill>
              </a:rPr>
              <a:t>n</a:t>
            </a:r>
            <a:r>
              <a:rPr lang="en-US" altLang="en-US"/>
              <a:t> </a:t>
            </a:r>
            <a:r>
              <a:rPr lang="en-US" altLang="en-US">
                <a:latin typeface="Arial" charset="0"/>
              </a:rPr>
              <a:t>–</a:t>
            </a:r>
            <a:r>
              <a:rPr lang="en-US" altLang="en-US"/>
              <a:t> 1)</a:t>
            </a:r>
            <a:r>
              <a:rPr lang="en-US" altLang="en-US" i="1">
                <a:solidFill>
                  <a:schemeClr val="accent2"/>
                </a:solidFill>
              </a:rPr>
              <a:t>d</a:t>
            </a:r>
          </a:p>
        </p:txBody>
      </p:sp>
      <p:sp>
        <p:nvSpPr>
          <p:cNvPr id="373803" name="Text Box 43"/>
          <p:cNvSpPr txBox="1">
            <a:spLocks noChangeArrowheads="1"/>
          </p:cNvSpPr>
          <p:nvPr/>
        </p:nvSpPr>
        <p:spPr bwMode="auto">
          <a:xfrm>
            <a:off x="155575" y="3624263"/>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baseline="-25000">
                <a:solidFill>
                  <a:srgbClr val="FF0000"/>
                </a:solidFill>
              </a:rPr>
              <a:t>12</a:t>
            </a:r>
            <a:r>
              <a:rPr lang="en-US" altLang="en-US"/>
              <a:t> = </a:t>
            </a:r>
            <a:r>
              <a:rPr lang="en-US" altLang="en-US">
                <a:solidFill>
                  <a:srgbClr val="00CC00"/>
                </a:solidFill>
              </a:rPr>
              <a:t>4.2</a:t>
            </a:r>
            <a:r>
              <a:rPr lang="en-US" altLang="en-US"/>
              <a:t> + (</a:t>
            </a:r>
            <a:r>
              <a:rPr lang="en-US" altLang="en-US">
                <a:solidFill>
                  <a:srgbClr val="FF0000"/>
                </a:solidFill>
              </a:rPr>
              <a:t>12</a:t>
            </a:r>
            <a:r>
              <a:rPr lang="en-US" altLang="en-US"/>
              <a:t> </a:t>
            </a:r>
            <a:r>
              <a:rPr lang="en-US" altLang="en-US">
                <a:latin typeface="Arial" charset="0"/>
              </a:rPr>
              <a:t>–</a:t>
            </a:r>
            <a:r>
              <a:rPr lang="en-US" altLang="en-US"/>
              <a:t> 1)</a:t>
            </a:r>
            <a:r>
              <a:rPr lang="en-US" altLang="en-US">
                <a:solidFill>
                  <a:schemeClr val="accent2"/>
                </a:solidFill>
              </a:rPr>
              <a:t>(1.4)</a:t>
            </a:r>
          </a:p>
        </p:txBody>
      </p:sp>
      <p:sp>
        <p:nvSpPr>
          <p:cNvPr id="373804" name="Text Box 44"/>
          <p:cNvSpPr txBox="1">
            <a:spLocks noChangeArrowheads="1"/>
          </p:cNvSpPr>
          <p:nvPr/>
        </p:nvSpPr>
        <p:spPr bwMode="auto">
          <a:xfrm>
            <a:off x="695325" y="4311650"/>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4.2 + (</a:t>
            </a:r>
            <a:r>
              <a:rPr lang="en-US" altLang="en-US">
                <a:solidFill>
                  <a:srgbClr val="FF0000"/>
                </a:solidFill>
              </a:rPr>
              <a:t>11</a:t>
            </a:r>
            <a:r>
              <a:rPr lang="en-US" altLang="en-US"/>
              <a:t>)(1.4)</a:t>
            </a:r>
          </a:p>
        </p:txBody>
      </p:sp>
      <p:sp>
        <p:nvSpPr>
          <p:cNvPr id="373805" name="Text Box 45"/>
          <p:cNvSpPr txBox="1">
            <a:spLocks noChangeArrowheads="1"/>
          </p:cNvSpPr>
          <p:nvPr/>
        </p:nvSpPr>
        <p:spPr bwMode="auto">
          <a:xfrm>
            <a:off x="733425" y="5138738"/>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4.2 + (</a:t>
            </a:r>
            <a:r>
              <a:rPr lang="en-US" altLang="en-US">
                <a:solidFill>
                  <a:srgbClr val="FF0000"/>
                </a:solidFill>
              </a:rPr>
              <a:t>15.4</a:t>
            </a:r>
            <a:r>
              <a:rPr lang="en-US" altLang="en-US"/>
              <a:t>)</a:t>
            </a:r>
          </a:p>
        </p:txBody>
      </p:sp>
      <p:sp>
        <p:nvSpPr>
          <p:cNvPr id="373806" name="Text Box 46"/>
          <p:cNvSpPr txBox="1">
            <a:spLocks noChangeArrowheads="1"/>
          </p:cNvSpPr>
          <p:nvPr/>
        </p:nvSpPr>
        <p:spPr bwMode="auto">
          <a:xfrm>
            <a:off x="769938" y="569436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19.6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373770"/>
                                        </p:tgtEl>
                                        <p:attrNameLst>
                                          <p:attrName>style.visibility</p:attrName>
                                        </p:attrNameLst>
                                      </p:cBhvr>
                                      <p:to>
                                        <p:strVal val="visible"/>
                                      </p:to>
                                    </p:set>
                                    <p:animEffect transition="in" filter="blinds(vertical)">
                                      <p:cBhvr>
                                        <p:cTn id="7" dur="500"/>
                                        <p:tgtEl>
                                          <p:spTgt spid="373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373802"/>
                                        </p:tgtEl>
                                        <p:attrNameLst>
                                          <p:attrName>style.visibility</p:attrName>
                                        </p:attrNameLst>
                                      </p:cBhvr>
                                      <p:to>
                                        <p:strVal val="visible"/>
                                      </p:to>
                                    </p:set>
                                    <p:animEffect transition="in" filter="blinds(vertical)">
                                      <p:cBhvr>
                                        <p:cTn id="12" dur="500"/>
                                        <p:tgtEl>
                                          <p:spTgt spid="3738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373780"/>
                                        </p:tgtEl>
                                        <p:attrNameLst>
                                          <p:attrName>style.visibility</p:attrName>
                                        </p:attrNameLst>
                                      </p:cBhvr>
                                      <p:to>
                                        <p:strVal val="visible"/>
                                      </p:to>
                                    </p:set>
                                    <p:animEffect transition="in" filter="blinds(vertical)">
                                      <p:cBhvr>
                                        <p:cTn id="17" dur="500"/>
                                        <p:tgtEl>
                                          <p:spTgt spid="37378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373803"/>
                                        </p:tgtEl>
                                        <p:attrNameLst>
                                          <p:attrName>style.visibility</p:attrName>
                                        </p:attrNameLst>
                                      </p:cBhvr>
                                      <p:to>
                                        <p:strVal val="visible"/>
                                      </p:to>
                                    </p:set>
                                    <p:animEffect transition="in" filter="blinds(vertical)">
                                      <p:cBhvr>
                                        <p:cTn id="22" dur="500"/>
                                        <p:tgtEl>
                                          <p:spTgt spid="37380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5" fill="hold" grpId="0" nodeType="clickEffect">
                                  <p:stCondLst>
                                    <p:cond delay="0"/>
                                  </p:stCondLst>
                                  <p:childTnLst>
                                    <p:set>
                                      <p:cBhvr>
                                        <p:cTn id="26" dur="1" fill="hold">
                                          <p:stCondLst>
                                            <p:cond delay="0"/>
                                          </p:stCondLst>
                                        </p:cTn>
                                        <p:tgtEl>
                                          <p:spTgt spid="373771"/>
                                        </p:tgtEl>
                                        <p:attrNameLst>
                                          <p:attrName>style.visibility</p:attrName>
                                        </p:attrNameLst>
                                      </p:cBhvr>
                                      <p:to>
                                        <p:strVal val="visible"/>
                                      </p:to>
                                    </p:set>
                                    <p:animEffect transition="in" filter="blinds(vertical)">
                                      <p:cBhvr>
                                        <p:cTn id="27" dur="500"/>
                                        <p:tgtEl>
                                          <p:spTgt spid="37377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5" fill="hold" grpId="0" nodeType="clickEffect">
                                  <p:stCondLst>
                                    <p:cond delay="0"/>
                                  </p:stCondLst>
                                  <p:childTnLst>
                                    <p:set>
                                      <p:cBhvr>
                                        <p:cTn id="31" dur="1" fill="hold">
                                          <p:stCondLst>
                                            <p:cond delay="0"/>
                                          </p:stCondLst>
                                        </p:cTn>
                                        <p:tgtEl>
                                          <p:spTgt spid="373804"/>
                                        </p:tgtEl>
                                        <p:attrNameLst>
                                          <p:attrName>style.visibility</p:attrName>
                                        </p:attrNameLst>
                                      </p:cBhvr>
                                      <p:to>
                                        <p:strVal val="visible"/>
                                      </p:to>
                                    </p:set>
                                    <p:animEffect transition="in" filter="blinds(vertical)">
                                      <p:cBhvr>
                                        <p:cTn id="32" dur="500"/>
                                        <p:tgtEl>
                                          <p:spTgt spid="37380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5" fill="hold" grpId="0" nodeType="clickEffect">
                                  <p:stCondLst>
                                    <p:cond delay="0"/>
                                  </p:stCondLst>
                                  <p:childTnLst>
                                    <p:set>
                                      <p:cBhvr>
                                        <p:cTn id="36" dur="1" fill="hold">
                                          <p:stCondLst>
                                            <p:cond delay="0"/>
                                          </p:stCondLst>
                                        </p:cTn>
                                        <p:tgtEl>
                                          <p:spTgt spid="373772"/>
                                        </p:tgtEl>
                                        <p:attrNameLst>
                                          <p:attrName>style.visibility</p:attrName>
                                        </p:attrNameLst>
                                      </p:cBhvr>
                                      <p:to>
                                        <p:strVal val="visible"/>
                                      </p:to>
                                    </p:set>
                                    <p:animEffect transition="in" filter="blinds(vertical)">
                                      <p:cBhvr>
                                        <p:cTn id="37" dur="500"/>
                                        <p:tgtEl>
                                          <p:spTgt spid="37377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5" fill="hold" grpId="0" nodeType="clickEffect">
                                  <p:stCondLst>
                                    <p:cond delay="0"/>
                                  </p:stCondLst>
                                  <p:childTnLst>
                                    <p:set>
                                      <p:cBhvr>
                                        <p:cTn id="41" dur="1" fill="hold">
                                          <p:stCondLst>
                                            <p:cond delay="0"/>
                                          </p:stCondLst>
                                        </p:cTn>
                                        <p:tgtEl>
                                          <p:spTgt spid="373805"/>
                                        </p:tgtEl>
                                        <p:attrNameLst>
                                          <p:attrName>style.visibility</p:attrName>
                                        </p:attrNameLst>
                                      </p:cBhvr>
                                      <p:to>
                                        <p:strVal val="visible"/>
                                      </p:to>
                                    </p:set>
                                    <p:animEffect transition="in" filter="blinds(vertical)">
                                      <p:cBhvr>
                                        <p:cTn id="42" dur="500"/>
                                        <p:tgtEl>
                                          <p:spTgt spid="37380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5" fill="hold" grpId="0" nodeType="clickEffect">
                                  <p:stCondLst>
                                    <p:cond delay="0"/>
                                  </p:stCondLst>
                                  <p:childTnLst>
                                    <p:set>
                                      <p:cBhvr>
                                        <p:cTn id="46" dur="1" fill="hold">
                                          <p:stCondLst>
                                            <p:cond delay="0"/>
                                          </p:stCondLst>
                                        </p:cTn>
                                        <p:tgtEl>
                                          <p:spTgt spid="373773"/>
                                        </p:tgtEl>
                                        <p:attrNameLst>
                                          <p:attrName>style.visibility</p:attrName>
                                        </p:attrNameLst>
                                      </p:cBhvr>
                                      <p:to>
                                        <p:strVal val="visible"/>
                                      </p:to>
                                    </p:set>
                                    <p:animEffect transition="in" filter="blinds(vertical)">
                                      <p:cBhvr>
                                        <p:cTn id="47" dur="500"/>
                                        <p:tgtEl>
                                          <p:spTgt spid="37377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5" fill="hold" grpId="0" nodeType="clickEffect">
                                  <p:stCondLst>
                                    <p:cond delay="0"/>
                                  </p:stCondLst>
                                  <p:childTnLst>
                                    <p:set>
                                      <p:cBhvr>
                                        <p:cTn id="51" dur="1" fill="hold">
                                          <p:stCondLst>
                                            <p:cond delay="0"/>
                                          </p:stCondLst>
                                        </p:cTn>
                                        <p:tgtEl>
                                          <p:spTgt spid="373806"/>
                                        </p:tgtEl>
                                        <p:attrNameLst>
                                          <p:attrName>style.visibility</p:attrName>
                                        </p:attrNameLst>
                                      </p:cBhvr>
                                      <p:to>
                                        <p:strVal val="visible"/>
                                      </p:to>
                                    </p:set>
                                    <p:animEffect transition="in" filter="blinds(vertical)">
                                      <p:cBhvr>
                                        <p:cTn id="52" dur="500"/>
                                        <p:tgtEl>
                                          <p:spTgt spid="37380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5" fill="hold" grpId="0" nodeType="clickEffect">
                                  <p:stCondLst>
                                    <p:cond delay="0"/>
                                  </p:stCondLst>
                                  <p:childTnLst>
                                    <p:set>
                                      <p:cBhvr>
                                        <p:cTn id="56" dur="1" fill="hold">
                                          <p:stCondLst>
                                            <p:cond delay="0"/>
                                          </p:stCondLst>
                                        </p:cTn>
                                        <p:tgtEl>
                                          <p:spTgt spid="373778"/>
                                        </p:tgtEl>
                                        <p:attrNameLst>
                                          <p:attrName>style.visibility</p:attrName>
                                        </p:attrNameLst>
                                      </p:cBhvr>
                                      <p:to>
                                        <p:strVal val="visible"/>
                                      </p:to>
                                    </p:set>
                                    <p:animEffect transition="in" filter="blinds(vertical)">
                                      <p:cBhvr>
                                        <p:cTn id="57" dur="500"/>
                                        <p:tgtEl>
                                          <p:spTgt spid="373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3770" grpId="0"/>
      <p:bldP spid="373771" grpId="0"/>
      <p:bldP spid="373772" grpId="0"/>
      <p:bldP spid="373773" grpId="0"/>
      <p:bldP spid="373778" grpId="0"/>
      <p:bldP spid="373780" grpId="0"/>
      <p:bldP spid="373802" grpId="0"/>
      <p:bldP spid="373803" grpId="0"/>
      <p:bldP spid="373804" grpId="0"/>
      <p:bldP spid="373805" grpId="0"/>
      <p:bldP spid="37380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0" y="876300"/>
            <a:ext cx="8953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3: </a:t>
            </a:r>
            <a:r>
              <a:rPr lang="en-US" altLang="en-US" i="1">
                <a:solidFill>
                  <a:srgbClr val="FF0000"/>
                </a:solidFill>
                <a:latin typeface="Arial Black" pitchFamily="34" charset="0"/>
              </a:rPr>
              <a:t>Application</a:t>
            </a:r>
            <a:endParaRPr lang="en-US" altLang="en-US" sz="2600">
              <a:solidFill>
                <a:srgbClr val="FF0000"/>
              </a:solidFill>
              <a:latin typeface="Arial MT Bl" charset="0"/>
            </a:endParaRPr>
          </a:p>
        </p:txBody>
      </p:sp>
      <p:sp>
        <p:nvSpPr>
          <p:cNvPr id="23555" name="Text Box 5"/>
          <p:cNvSpPr txBox="1">
            <a:spLocks noChangeArrowheads="1"/>
          </p:cNvSpPr>
          <p:nvPr/>
        </p:nvSpPr>
        <p:spPr bwMode="auto">
          <a:xfrm>
            <a:off x="381000" y="1303338"/>
            <a:ext cx="85502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A bag of cat food weighs 18 pounds at the beginning of day 1. Each day, the cats are fed 0.5 pound of food. How much does the bag of cat food weigh at the beginning of day 30?</a:t>
            </a:r>
          </a:p>
        </p:txBody>
      </p:sp>
      <p:sp>
        <p:nvSpPr>
          <p:cNvPr id="374791" name="Text Box 7"/>
          <p:cNvSpPr txBox="1">
            <a:spLocks noChangeArrowheads="1"/>
          </p:cNvSpPr>
          <p:nvPr/>
        </p:nvSpPr>
        <p:spPr bwMode="auto">
          <a:xfrm>
            <a:off x="706438" y="2971800"/>
            <a:ext cx="7783512"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latin typeface="Arial" charset="0"/>
              </a:rPr>
              <a:t>Notice that the sequence for the situation is arithmetic with </a:t>
            </a:r>
            <a:r>
              <a:rPr lang="en-US" altLang="en-US" i="1">
                <a:latin typeface="Arial" charset="0"/>
              </a:rPr>
              <a:t>d </a:t>
            </a:r>
            <a:r>
              <a:rPr lang="en-US" altLang="en-US">
                <a:latin typeface="Arial" charset="0"/>
              </a:rPr>
              <a:t>= </a:t>
            </a:r>
            <a:r>
              <a:rPr lang="en-US" altLang="en-US">
                <a:solidFill>
                  <a:schemeClr val="accent2"/>
                </a:solidFill>
                <a:latin typeface="Arial" charset="0"/>
              </a:rPr>
              <a:t>–0.5</a:t>
            </a:r>
            <a:r>
              <a:rPr lang="en-US" altLang="en-US">
                <a:latin typeface="Arial" charset="0"/>
              </a:rPr>
              <a:t> because the amount of cat food decreases by </a:t>
            </a:r>
            <a:r>
              <a:rPr lang="en-US" altLang="en-US">
                <a:solidFill>
                  <a:schemeClr val="accent2"/>
                </a:solidFill>
                <a:latin typeface="Arial" charset="0"/>
              </a:rPr>
              <a:t>0.5</a:t>
            </a:r>
            <a:r>
              <a:rPr lang="en-US" altLang="en-US">
                <a:latin typeface="Arial" charset="0"/>
              </a:rPr>
              <a:t> pound each day.</a:t>
            </a:r>
          </a:p>
        </p:txBody>
      </p:sp>
      <p:sp>
        <p:nvSpPr>
          <p:cNvPr id="374795" name="Text Box 11"/>
          <p:cNvSpPr txBox="1">
            <a:spLocks noChangeArrowheads="1"/>
          </p:cNvSpPr>
          <p:nvPr/>
        </p:nvSpPr>
        <p:spPr bwMode="auto">
          <a:xfrm>
            <a:off x="693738" y="4273550"/>
            <a:ext cx="7604125"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latin typeface="Arial" charset="0"/>
              </a:rPr>
              <a:t>Since the bag weighs </a:t>
            </a:r>
            <a:r>
              <a:rPr lang="en-US" altLang="en-US">
                <a:solidFill>
                  <a:srgbClr val="00CC00"/>
                </a:solidFill>
                <a:latin typeface="Arial" charset="0"/>
              </a:rPr>
              <a:t>18</a:t>
            </a:r>
            <a:r>
              <a:rPr lang="en-US" altLang="en-US">
                <a:latin typeface="Arial" charset="0"/>
              </a:rPr>
              <a:t> pounds to start, </a:t>
            </a:r>
            <a:r>
              <a:rPr lang="en-US" altLang="en-US" i="1">
                <a:solidFill>
                  <a:srgbClr val="00CC00"/>
                </a:solidFill>
                <a:latin typeface="Arial" charset="0"/>
              </a:rPr>
              <a:t>a</a:t>
            </a:r>
            <a:r>
              <a:rPr lang="en-US" altLang="en-US" baseline="-25000">
                <a:solidFill>
                  <a:srgbClr val="00CC00"/>
                </a:solidFill>
                <a:latin typeface="Arial" charset="0"/>
              </a:rPr>
              <a:t>1</a:t>
            </a:r>
            <a:r>
              <a:rPr lang="en-US" altLang="en-US">
                <a:latin typeface="Arial" charset="0"/>
              </a:rPr>
              <a:t> = </a:t>
            </a:r>
            <a:r>
              <a:rPr lang="en-US" altLang="en-US">
                <a:solidFill>
                  <a:srgbClr val="00CC00"/>
                </a:solidFill>
                <a:latin typeface="Arial" charset="0"/>
              </a:rPr>
              <a:t>18</a:t>
            </a:r>
            <a:r>
              <a:rPr lang="en-US" altLang="en-US">
                <a:latin typeface="Arial" charset="0"/>
              </a:rPr>
              <a:t>.</a:t>
            </a:r>
          </a:p>
          <a:p>
            <a:r>
              <a:rPr lang="en-US" altLang="en-US">
                <a:latin typeface="Arial" charset="0"/>
              </a:rPr>
              <a:t>Since you want to find the weight of the bag on day 30, you will need to find the </a:t>
            </a:r>
            <a:r>
              <a:rPr lang="en-US" altLang="en-US">
                <a:solidFill>
                  <a:srgbClr val="FF0000"/>
                </a:solidFill>
                <a:latin typeface="Arial" charset="0"/>
              </a:rPr>
              <a:t>30th term</a:t>
            </a:r>
            <a:r>
              <a:rPr lang="en-US" altLang="en-US">
                <a:latin typeface="Arial" charset="0"/>
              </a:rPr>
              <a:t> of the sequence, so </a:t>
            </a:r>
            <a:r>
              <a:rPr lang="en-US" altLang="en-US" i="1">
                <a:solidFill>
                  <a:srgbClr val="FF0000"/>
                </a:solidFill>
                <a:latin typeface="Arial" charset="0"/>
              </a:rPr>
              <a:t>n</a:t>
            </a:r>
            <a:r>
              <a:rPr lang="en-US" altLang="en-US" i="1">
                <a:latin typeface="Arial" charset="0"/>
              </a:rPr>
              <a:t> </a:t>
            </a:r>
            <a:r>
              <a:rPr lang="en-US" altLang="en-US">
                <a:latin typeface="Arial" charset="0"/>
              </a:rPr>
              <a:t>= </a:t>
            </a:r>
            <a:r>
              <a:rPr lang="en-US" altLang="en-US">
                <a:solidFill>
                  <a:srgbClr val="FF0000"/>
                </a:solidFill>
                <a:latin typeface="Arial" charset="0"/>
              </a:rPr>
              <a:t>30</a:t>
            </a:r>
            <a:r>
              <a:rPr lang="en-US" altLang="en-US">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74791"/>
                                        </p:tgtEl>
                                        <p:attrNameLst>
                                          <p:attrName>style.visibility</p:attrName>
                                        </p:attrNameLst>
                                      </p:cBhvr>
                                      <p:to>
                                        <p:strVal val="visible"/>
                                      </p:to>
                                    </p:set>
                                    <p:anim calcmode="lin" valueType="num">
                                      <p:cBhvr>
                                        <p:cTn id="7" dur="1000" fill="hold"/>
                                        <p:tgtEl>
                                          <p:spTgt spid="374791"/>
                                        </p:tgtEl>
                                        <p:attrNameLst>
                                          <p:attrName>ppt_w</p:attrName>
                                        </p:attrNameLst>
                                      </p:cBhvr>
                                      <p:tavLst>
                                        <p:tav tm="0">
                                          <p:val>
                                            <p:strVal val="#ppt_w+.3"/>
                                          </p:val>
                                        </p:tav>
                                        <p:tav tm="100000">
                                          <p:val>
                                            <p:strVal val="#ppt_w"/>
                                          </p:val>
                                        </p:tav>
                                      </p:tavLst>
                                    </p:anim>
                                    <p:anim calcmode="lin" valueType="num">
                                      <p:cBhvr>
                                        <p:cTn id="8" dur="1000" fill="hold"/>
                                        <p:tgtEl>
                                          <p:spTgt spid="374791"/>
                                        </p:tgtEl>
                                        <p:attrNameLst>
                                          <p:attrName>ppt_h</p:attrName>
                                        </p:attrNameLst>
                                      </p:cBhvr>
                                      <p:tavLst>
                                        <p:tav tm="0">
                                          <p:val>
                                            <p:strVal val="#ppt_h"/>
                                          </p:val>
                                        </p:tav>
                                        <p:tav tm="100000">
                                          <p:val>
                                            <p:strVal val="#ppt_h"/>
                                          </p:val>
                                        </p:tav>
                                      </p:tavLst>
                                    </p:anim>
                                    <p:animEffect transition="in" filter="fade">
                                      <p:cBhvr>
                                        <p:cTn id="9" dur="1000"/>
                                        <p:tgtEl>
                                          <p:spTgt spid="37479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74795"/>
                                        </p:tgtEl>
                                        <p:attrNameLst>
                                          <p:attrName>style.visibility</p:attrName>
                                        </p:attrNameLst>
                                      </p:cBhvr>
                                      <p:to>
                                        <p:strVal val="visible"/>
                                      </p:to>
                                    </p:set>
                                    <p:anim calcmode="lin" valueType="num">
                                      <p:cBhvr>
                                        <p:cTn id="14" dur="1000" fill="hold"/>
                                        <p:tgtEl>
                                          <p:spTgt spid="374795"/>
                                        </p:tgtEl>
                                        <p:attrNameLst>
                                          <p:attrName>ppt_w</p:attrName>
                                        </p:attrNameLst>
                                      </p:cBhvr>
                                      <p:tavLst>
                                        <p:tav tm="0">
                                          <p:val>
                                            <p:strVal val="#ppt_w+.3"/>
                                          </p:val>
                                        </p:tav>
                                        <p:tav tm="100000">
                                          <p:val>
                                            <p:strVal val="#ppt_w"/>
                                          </p:val>
                                        </p:tav>
                                      </p:tavLst>
                                    </p:anim>
                                    <p:anim calcmode="lin" valueType="num">
                                      <p:cBhvr>
                                        <p:cTn id="15" dur="1000" fill="hold"/>
                                        <p:tgtEl>
                                          <p:spTgt spid="374795"/>
                                        </p:tgtEl>
                                        <p:attrNameLst>
                                          <p:attrName>ppt_h</p:attrName>
                                        </p:attrNameLst>
                                      </p:cBhvr>
                                      <p:tavLst>
                                        <p:tav tm="0">
                                          <p:val>
                                            <p:strVal val="#ppt_h"/>
                                          </p:val>
                                        </p:tav>
                                        <p:tav tm="100000">
                                          <p:val>
                                            <p:strVal val="#ppt_h"/>
                                          </p:val>
                                        </p:tav>
                                      </p:tavLst>
                                    </p:anim>
                                    <p:animEffect transition="in" filter="fade">
                                      <p:cBhvr>
                                        <p:cTn id="16" dur="1000"/>
                                        <p:tgtEl>
                                          <p:spTgt spid="374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4791" grpId="0"/>
      <p:bldP spid="37479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55"/>
          <p:cNvSpPr txBox="1">
            <a:spLocks noChangeArrowheads="1"/>
          </p:cNvSpPr>
          <p:nvPr/>
        </p:nvSpPr>
        <p:spPr bwMode="auto">
          <a:xfrm>
            <a:off x="385763" y="1277938"/>
            <a:ext cx="85502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A bag of cat food weighs 18 pounds at the beginning of day 1. Each day, the cats are fed 0.5 pound of food. How much does the bag of cat food weigh at the beginning of day 30?</a:t>
            </a:r>
          </a:p>
        </p:txBody>
      </p:sp>
      <p:sp>
        <p:nvSpPr>
          <p:cNvPr id="24579" name="Text Box 4"/>
          <p:cNvSpPr txBox="1">
            <a:spLocks noChangeArrowheads="1"/>
          </p:cNvSpPr>
          <p:nvPr/>
        </p:nvSpPr>
        <p:spPr bwMode="auto">
          <a:xfrm>
            <a:off x="0" y="85566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375826" name="Text Box 18"/>
          <p:cNvSpPr txBox="1">
            <a:spLocks noChangeArrowheads="1"/>
          </p:cNvSpPr>
          <p:nvPr/>
        </p:nvSpPr>
        <p:spPr bwMode="auto">
          <a:xfrm>
            <a:off x="347663" y="5640388"/>
            <a:ext cx="8093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There will be 3.5 pounds of cat food remaining at the beginning of day 30.</a:t>
            </a:r>
          </a:p>
        </p:txBody>
      </p:sp>
      <p:sp>
        <p:nvSpPr>
          <p:cNvPr id="375830" name="Text Box 22"/>
          <p:cNvSpPr txBox="1">
            <a:spLocks noChangeArrowheads="1"/>
          </p:cNvSpPr>
          <p:nvPr/>
        </p:nvSpPr>
        <p:spPr bwMode="auto">
          <a:xfrm>
            <a:off x="4551363" y="2928938"/>
            <a:ext cx="4705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Write the rule to find the nth term.</a:t>
            </a:r>
          </a:p>
        </p:txBody>
      </p:sp>
      <p:sp>
        <p:nvSpPr>
          <p:cNvPr id="375832" name="Text Box 24"/>
          <p:cNvSpPr txBox="1">
            <a:spLocks noChangeArrowheads="1"/>
          </p:cNvSpPr>
          <p:nvPr/>
        </p:nvSpPr>
        <p:spPr bwMode="auto">
          <a:xfrm>
            <a:off x="4572000" y="4159250"/>
            <a:ext cx="42799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Simplify the expression in parentheses.</a:t>
            </a:r>
          </a:p>
        </p:txBody>
      </p:sp>
      <p:sp>
        <p:nvSpPr>
          <p:cNvPr id="375833" name="Text Box 25"/>
          <p:cNvSpPr txBox="1">
            <a:spLocks noChangeArrowheads="1"/>
          </p:cNvSpPr>
          <p:nvPr/>
        </p:nvSpPr>
        <p:spPr bwMode="auto">
          <a:xfrm>
            <a:off x="4610100" y="4773613"/>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Multiply.</a:t>
            </a:r>
          </a:p>
        </p:txBody>
      </p:sp>
      <p:sp>
        <p:nvSpPr>
          <p:cNvPr id="375834" name="Text Box 26"/>
          <p:cNvSpPr txBox="1">
            <a:spLocks noChangeArrowheads="1"/>
          </p:cNvSpPr>
          <p:nvPr/>
        </p:nvSpPr>
        <p:spPr bwMode="auto">
          <a:xfrm>
            <a:off x="4610100" y="5199063"/>
            <a:ext cx="2568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Add.</a:t>
            </a:r>
          </a:p>
        </p:txBody>
      </p:sp>
      <p:sp>
        <p:nvSpPr>
          <p:cNvPr id="375831" name="Text Box 23"/>
          <p:cNvSpPr txBox="1">
            <a:spLocks noChangeArrowheads="1"/>
          </p:cNvSpPr>
          <p:nvPr/>
        </p:nvSpPr>
        <p:spPr bwMode="auto">
          <a:xfrm>
            <a:off x="4556125" y="3467100"/>
            <a:ext cx="46624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Substitute 18 for a</a:t>
            </a:r>
            <a:r>
              <a:rPr lang="en-US" altLang="en-US" i="1" baseline="-25000">
                <a:solidFill>
                  <a:srgbClr val="3333FF"/>
                </a:solidFill>
                <a:latin typeface="Arial" charset="0"/>
              </a:rPr>
              <a:t>1</a:t>
            </a:r>
            <a:r>
              <a:rPr lang="en-US" altLang="en-US" i="1">
                <a:solidFill>
                  <a:srgbClr val="3333FF"/>
                </a:solidFill>
                <a:latin typeface="Arial" charset="0"/>
              </a:rPr>
              <a:t>, –0.5 for d, and 30 for n.</a:t>
            </a:r>
          </a:p>
        </p:txBody>
      </p:sp>
      <p:sp>
        <p:nvSpPr>
          <p:cNvPr id="375858" name="Text Box 50"/>
          <p:cNvSpPr txBox="1">
            <a:spLocks noChangeArrowheads="1"/>
          </p:cNvSpPr>
          <p:nvPr/>
        </p:nvSpPr>
        <p:spPr bwMode="auto">
          <a:xfrm>
            <a:off x="615950" y="2890838"/>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i="1" baseline="-25000">
                <a:solidFill>
                  <a:srgbClr val="FF0000"/>
                </a:solidFill>
              </a:rPr>
              <a:t>n</a:t>
            </a:r>
            <a:r>
              <a:rPr lang="en-US" altLang="en-US"/>
              <a:t> = </a:t>
            </a:r>
            <a:r>
              <a:rPr lang="en-US" altLang="en-US" i="1">
                <a:solidFill>
                  <a:srgbClr val="00CC00"/>
                </a:solidFill>
              </a:rPr>
              <a:t>a</a:t>
            </a:r>
            <a:r>
              <a:rPr lang="en-US" altLang="en-US" baseline="-25000">
                <a:solidFill>
                  <a:srgbClr val="00CC00"/>
                </a:solidFill>
              </a:rPr>
              <a:t>1</a:t>
            </a:r>
            <a:r>
              <a:rPr lang="en-US" altLang="en-US"/>
              <a:t> + (</a:t>
            </a:r>
            <a:r>
              <a:rPr lang="en-US" altLang="en-US" i="1">
                <a:solidFill>
                  <a:srgbClr val="FF0000"/>
                </a:solidFill>
              </a:rPr>
              <a:t>n</a:t>
            </a:r>
            <a:r>
              <a:rPr lang="en-US" altLang="en-US"/>
              <a:t> </a:t>
            </a:r>
            <a:r>
              <a:rPr lang="en-US" altLang="en-US">
                <a:latin typeface="Arial" charset="0"/>
              </a:rPr>
              <a:t>–</a:t>
            </a:r>
            <a:r>
              <a:rPr lang="en-US" altLang="en-US"/>
              <a:t> 1)</a:t>
            </a:r>
            <a:r>
              <a:rPr lang="en-US" altLang="en-US" i="1">
                <a:solidFill>
                  <a:schemeClr val="accent2"/>
                </a:solidFill>
              </a:rPr>
              <a:t>d</a:t>
            </a:r>
          </a:p>
        </p:txBody>
      </p:sp>
      <p:sp>
        <p:nvSpPr>
          <p:cNvPr id="375859" name="Text Box 51"/>
          <p:cNvSpPr txBox="1">
            <a:spLocks noChangeArrowheads="1"/>
          </p:cNvSpPr>
          <p:nvPr/>
        </p:nvSpPr>
        <p:spPr bwMode="auto">
          <a:xfrm>
            <a:off x="501650" y="3467100"/>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baseline="-25000">
                <a:solidFill>
                  <a:srgbClr val="FF0000"/>
                </a:solidFill>
              </a:rPr>
              <a:t>31</a:t>
            </a:r>
            <a:r>
              <a:rPr lang="en-US" altLang="en-US"/>
              <a:t> = </a:t>
            </a:r>
            <a:r>
              <a:rPr lang="en-US" altLang="en-US">
                <a:solidFill>
                  <a:srgbClr val="00CC00"/>
                </a:solidFill>
              </a:rPr>
              <a:t>18</a:t>
            </a:r>
            <a:r>
              <a:rPr lang="en-US" altLang="en-US"/>
              <a:t> + (</a:t>
            </a:r>
            <a:r>
              <a:rPr lang="en-US" altLang="en-US">
                <a:solidFill>
                  <a:srgbClr val="FF0000"/>
                </a:solidFill>
              </a:rPr>
              <a:t>30</a:t>
            </a:r>
            <a:r>
              <a:rPr lang="en-US" altLang="en-US"/>
              <a:t> </a:t>
            </a:r>
            <a:r>
              <a:rPr lang="en-US" altLang="en-US">
                <a:latin typeface="Arial" charset="0"/>
              </a:rPr>
              <a:t>–</a:t>
            </a:r>
            <a:r>
              <a:rPr lang="en-US" altLang="en-US"/>
              <a:t> 1)</a:t>
            </a:r>
            <a:r>
              <a:rPr lang="en-US" altLang="en-US">
                <a:solidFill>
                  <a:schemeClr val="accent2"/>
                </a:solidFill>
              </a:rPr>
              <a:t>(</a:t>
            </a:r>
            <a:r>
              <a:rPr lang="en-US" altLang="en-US">
                <a:solidFill>
                  <a:schemeClr val="accent2"/>
                </a:solidFill>
                <a:latin typeface="Arial" charset="0"/>
              </a:rPr>
              <a:t>–</a:t>
            </a:r>
            <a:r>
              <a:rPr lang="en-US" altLang="en-US">
                <a:solidFill>
                  <a:schemeClr val="accent2"/>
                </a:solidFill>
              </a:rPr>
              <a:t>0.5)</a:t>
            </a:r>
          </a:p>
        </p:txBody>
      </p:sp>
      <p:sp>
        <p:nvSpPr>
          <p:cNvPr id="375860" name="Text Box 52"/>
          <p:cNvSpPr txBox="1">
            <a:spLocks noChangeArrowheads="1"/>
          </p:cNvSpPr>
          <p:nvPr/>
        </p:nvSpPr>
        <p:spPr bwMode="auto">
          <a:xfrm>
            <a:off x="1038225" y="4043363"/>
            <a:ext cx="3802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18 + (</a:t>
            </a:r>
            <a:r>
              <a:rPr lang="en-US" altLang="en-US">
                <a:solidFill>
                  <a:srgbClr val="FF0000"/>
                </a:solidFill>
              </a:rPr>
              <a:t>29</a:t>
            </a:r>
            <a:r>
              <a:rPr lang="en-US" altLang="en-US"/>
              <a:t>)(</a:t>
            </a:r>
            <a:r>
              <a:rPr lang="en-US" altLang="en-US">
                <a:latin typeface="Arial" charset="0"/>
              </a:rPr>
              <a:t>–</a:t>
            </a:r>
            <a:r>
              <a:rPr lang="en-US" altLang="en-US"/>
              <a:t>0.5)</a:t>
            </a:r>
          </a:p>
        </p:txBody>
      </p:sp>
      <p:sp>
        <p:nvSpPr>
          <p:cNvPr id="375861" name="Text Box 53"/>
          <p:cNvSpPr txBox="1">
            <a:spLocks noChangeArrowheads="1"/>
          </p:cNvSpPr>
          <p:nvPr/>
        </p:nvSpPr>
        <p:spPr bwMode="auto">
          <a:xfrm>
            <a:off x="1038225" y="4657725"/>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18 + (</a:t>
            </a:r>
            <a:r>
              <a:rPr lang="en-US" altLang="en-US">
                <a:solidFill>
                  <a:srgbClr val="FF0000"/>
                </a:solidFill>
                <a:latin typeface="Arial" charset="0"/>
              </a:rPr>
              <a:t>–</a:t>
            </a:r>
            <a:r>
              <a:rPr lang="en-US" altLang="en-US">
                <a:solidFill>
                  <a:srgbClr val="FF0000"/>
                </a:solidFill>
              </a:rPr>
              <a:t>14.5)</a:t>
            </a:r>
            <a:r>
              <a:rPr lang="en-US" altLang="en-US"/>
              <a:t> </a:t>
            </a:r>
          </a:p>
        </p:txBody>
      </p:sp>
      <p:sp>
        <p:nvSpPr>
          <p:cNvPr id="375862" name="Text Box 54"/>
          <p:cNvSpPr txBox="1">
            <a:spLocks noChangeArrowheads="1"/>
          </p:cNvSpPr>
          <p:nvPr/>
        </p:nvSpPr>
        <p:spPr bwMode="auto">
          <a:xfrm>
            <a:off x="1039813" y="516096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3.5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5830"/>
                                        </p:tgtEl>
                                        <p:attrNameLst>
                                          <p:attrName>style.visibility</p:attrName>
                                        </p:attrNameLst>
                                      </p:cBhvr>
                                      <p:to>
                                        <p:strVal val="visible"/>
                                      </p:to>
                                    </p:set>
                                    <p:animEffect transition="in" filter="box(in)">
                                      <p:cBhvr>
                                        <p:cTn id="7" dur="500"/>
                                        <p:tgtEl>
                                          <p:spTgt spid="3758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5858"/>
                                        </p:tgtEl>
                                        <p:attrNameLst>
                                          <p:attrName>style.visibility</p:attrName>
                                        </p:attrNameLst>
                                      </p:cBhvr>
                                      <p:to>
                                        <p:strVal val="visible"/>
                                      </p:to>
                                    </p:set>
                                    <p:animEffect transition="in" filter="box(in)">
                                      <p:cBhvr>
                                        <p:cTn id="12" dur="500"/>
                                        <p:tgtEl>
                                          <p:spTgt spid="3758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75831"/>
                                        </p:tgtEl>
                                        <p:attrNameLst>
                                          <p:attrName>style.visibility</p:attrName>
                                        </p:attrNameLst>
                                      </p:cBhvr>
                                      <p:to>
                                        <p:strVal val="visible"/>
                                      </p:to>
                                    </p:set>
                                    <p:animEffect transition="in" filter="box(in)">
                                      <p:cBhvr>
                                        <p:cTn id="17" dur="500"/>
                                        <p:tgtEl>
                                          <p:spTgt spid="37583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75859"/>
                                        </p:tgtEl>
                                        <p:attrNameLst>
                                          <p:attrName>style.visibility</p:attrName>
                                        </p:attrNameLst>
                                      </p:cBhvr>
                                      <p:to>
                                        <p:strVal val="visible"/>
                                      </p:to>
                                    </p:set>
                                    <p:animEffect transition="in" filter="box(in)">
                                      <p:cBhvr>
                                        <p:cTn id="22" dur="500"/>
                                        <p:tgtEl>
                                          <p:spTgt spid="37585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75832"/>
                                        </p:tgtEl>
                                        <p:attrNameLst>
                                          <p:attrName>style.visibility</p:attrName>
                                        </p:attrNameLst>
                                      </p:cBhvr>
                                      <p:to>
                                        <p:strVal val="visible"/>
                                      </p:to>
                                    </p:set>
                                    <p:animEffect transition="in" filter="box(in)">
                                      <p:cBhvr>
                                        <p:cTn id="27" dur="500"/>
                                        <p:tgtEl>
                                          <p:spTgt spid="37583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75860"/>
                                        </p:tgtEl>
                                        <p:attrNameLst>
                                          <p:attrName>style.visibility</p:attrName>
                                        </p:attrNameLst>
                                      </p:cBhvr>
                                      <p:to>
                                        <p:strVal val="visible"/>
                                      </p:to>
                                    </p:set>
                                    <p:animEffect transition="in" filter="box(in)">
                                      <p:cBhvr>
                                        <p:cTn id="32" dur="500"/>
                                        <p:tgtEl>
                                          <p:spTgt spid="37586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75833"/>
                                        </p:tgtEl>
                                        <p:attrNameLst>
                                          <p:attrName>style.visibility</p:attrName>
                                        </p:attrNameLst>
                                      </p:cBhvr>
                                      <p:to>
                                        <p:strVal val="visible"/>
                                      </p:to>
                                    </p:set>
                                    <p:animEffect transition="in" filter="box(in)">
                                      <p:cBhvr>
                                        <p:cTn id="37" dur="500"/>
                                        <p:tgtEl>
                                          <p:spTgt spid="37583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75861"/>
                                        </p:tgtEl>
                                        <p:attrNameLst>
                                          <p:attrName>style.visibility</p:attrName>
                                        </p:attrNameLst>
                                      </p:cBhvr>
                                      <p:to>
                                        <p:strVal val="visible"/>
                                      </p:to>
                                    </p:set>
                                    <p:animEffect transition="in" filter="box(in)">
                                      <p:cBhvr>
                                        <p:cTn id="42" dur="500"/>
                                        <p:tgtEl>
                                          <p:spTgt spid="37586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75834"/>
                                        </p:tgtEl>
                                        <p:attrNameLst>
                                          <p:attrName>style.visibility</p:attrName>
                                        </p:attrNameLst>
                                      </p:cBhvr>
                                      <p:to>
                                        <p:strVal val="visible"/>
                                      </p:to>
                                    </p:set>
                                    <p:animEffect transition="in" filter="box(in)">
                                      <p:cBhvr>
                                        <p:cTn id="47" dur="500"/>
                                        <p:tgtEl>
                                          <p:spTgt spid="37583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75862"/>
                                        </p:tgtEl>
                                        <p:attrNameLst>
                                          <p:attrName>style.visibility</p:attrName>
                                        </p:attrNameLst>
                                      </p:cBhvr>
                                      <p:to>
                                        <p:strVal val="visible"/>
                                      </p:to>
                                    </p:set>
                                    <p:animEffect transition="in" filter="box(in)">
                                      <p:cBhvr>
                                        <p:cTn id="52" dur="500"/>
                                        <p:tgtEl>
                                          <p:spTgt spid="37586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75826"/>
                                        </p:tgtEl>
                                        <p:attrNameLst>
                                          <p:attrName>style.visibility</p:attrName>
                                        </p:attrNameLst>
                                      </p:cBhvr>
                                      <p:to>
                                        <p:strVal val="visible"/>
                                      </p:to>
                                    </p:set>
                                    <p:animEffect transition="in" filter="box(in)">
                                      <p:cBhvr>
                                        <p:cTn id="57" dur="500"/>
                                        <p:tgtEl>
                                          <p:spTgt spid="3758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5826" grpId="0"/>
      <p:bldP spid="375830" grpId="0"/>
      <p:bldP spid="375832" grpId="0"/>
      <p:bldP spid="375833" grpId="0"/>
      <p:bldP spid="375834" grpId="0"/>
      <p:bldP spid="375831" grpId="0"/>
      <p:bldP spid="375858" grpId="0"/>
      <p:bldP spid="375859" grpId="0"/>
      <p:bldP spid="375860" grpId="0"/>
      <p:bldP spid="375861" grpId="0"/>
      <p:bldP spid="37586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a:t>
            </a:r>
            <a:endParaRPr lang="en-US" altLang="en-US" sz="2600">
              <a:solidFill>
                <a:schemeClr val="accent2"/>
              </a:solidFill>
              <a:latin typeface="Arial MT Bl" charset="0"/>
            </a:endParaRPr>
          </a:p>
        </p:txBody>
      </p:sp>
      <p:sp>
        <p:nvSpPr>
          <p:cNvPr id="25603" name="Text Box 5"/>
          <p:cNvSpPr txBox="1">
            <a:spLocks noChangeArrowheads="1"/>
          </p:cNvSpPr>
          <p:nvPr/>
        </p:nvSpPr>
        <p:spPr bwMode="auto">
          <a:xfrm>
            <a:off x="74613" y="1281113"/>
            <a:ext cx="9144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Each time a truck stops, it drops off 250 pounds of cargo. After stop 1, its cargo weighed 2000 pounds. How much does the load weigh after stop 6? </a:t>
            </a:r>
          </a:p>
        </p:txBody>
      </p:sp>
      <p:sp>
        <p:nvSpPr>
          <p:cNvPr id="376839" name="Text Box 7"/>
          <p:cNvSpPr txBox="1">
            <a:spLocks noChangeArrowheads="1"/>
          </p:cNvSpPr>
          <p:nvPr/>
        </p:nvSpPr>
        <p:spPr bwMode="auto">
          <a:xfrm>
            <a:off x="654050" y="2584450"/>
            <a:ext cx="84899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latin typeface="Arial" charset="0"/>
              </a:rPr>
              <a:t>Notice that the sequence for the situation is arithmetic because the load decreases by 250 pounds at each stop.</a:t>
            </a:r>
          </a:p>
        </p:txBody>
      </p:sp>
      <p:sp>
        <p:nvSpPr>
          <p:cNvPr id="376842" name="Text Box 10"/>
          <p:cNvSpPr txBox="1">
            <a:spLocks noChangeArrowheads="1"/>
          </p:cNvSpPr>
          <p:nvPr/>
        </p:nvSpPr>
        <p:spPr bwMode="auto">
          <a:xfrm>
            <a:off x="654050" y="3505200"/>
            <a:ext cx="8153400"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latin typeface="Arial" charset="0"/>
              </a:rPr>
              <a:t>Since the load will be decreasing by </a:t>
            </a:r>
            <a:r>
              <a:rPr lang="en-US" altLang="en-US">
                <a:solidFill>
                  <a:schemeClr val="accent2"/>
                </a:solidFill>
                <a:latin typeface="Arial" charset="0"/>
              </a:rPr>
              <a:t>250</a:t>
            </a:r>
            <a:r>
              <a:rPr lang="en-US" altLang="en-US">
                <a:latin typeface="Arial" charset="0"/>
              </a:rPr>
              <a:t> pounds at each stop, </a:t>
            </a:r>
            <a:r>
              <a:rPr lang="en-US" altLang="en-US" i="1">
                <a:solidFill>
                  <a:schemeClr val="accent2"/>
                </a:solidFill>
                <a:latin typeface="Arial" charset="0"/>
              </a:rPr>
              <a:t>d</a:t>
            </a:r>
            <a:r>
              <a:rPr lang="en-US" altLang="en-US">
                <a:latin typeface="Arial" charset="0"/>
              </a:rPr>
              <a:t> = </a:t>
            </a:r>
            <a:r>
              <a:rPr lang="en-US" altLang="en-US">
                <a:solidFill>
                  <a:schemeClr val="accent2"/>
                </a:solidFill>
                <a:latin typeface="Arial" charset="0"/>
              </a:rPr>
              <a:t>–250</a:t>
            </a:r>
            <a:r>
              <a:rPr lang="en-US" altLang="en-US">
                <a:latin typeface="Arial" charset="0"/>
              </a:rPr>
              <a:t>.</a:t>
            </a:r>
          </a:p>
          <a:p>
            <a:pPr>
              <a:lnSpc>
                <a:spcPct val="75000"/>
              </a:lnSpc>
            </a:pPr>
            <a:r>
              <a:rPr lang="en-US" altLang="en-US">
                <a:latin typeface="Arial" charset="0"/>
              </a:rPr>
              <a:t>Since the load is </a:t>
            </a:r>
            <a:r>
              <a:rPr lang="en-US" altLang="en-US">
                <a:solidFill>
                  <a:srgbClr val="00CC00"/>
                </a:solidFill>
                <a:latin typeface="Arial" charset="0"/>
              </a:rPr>
              <a:t>2000</a:t>
            </a:r>
            <a:r>
              <a:rPr lang="en-US" altLang="en-US">
                <a:latin typeface="Arial" charset="0"/>
              </a:rPr>
              <a:t> pounds,</a:t>
            </a:r>
            <a:r>
              <a:rPr lang="en-US" altLang="en-US">
                <a:solidFill>
                  <a:srgbClr val="00CC00"/>
                </a:solidFill>
                <a:latin typeface="Arial" charset="0"/>
              </a:rPr>
              <a:t> </a:t>
            </a:r>
            <a:r>
              <a:rPr lang="en-US" altLang="en-US" i="1">
                <a:solidFill>
                  <a:srgbClr val="00CC00"/>
                </a:solidFill>
                <a:latin typeface="Arial" charset="0"/>
              </a:rPr>
              <a:t>a</a:t>
            </a:r>
            <a:r>
              <a:rPr lang="en-US" altLang="en-US" baseline="-25000">
                <a:solidFill>
                  <a:srgbClr val="00CC00"/>
                </a:solidFill>
                <a:latin typeface="Arial" charset="0"/>
              </a:rPr>
              <a:t>1</a:t>
            </a:r>
            <a:r>
              <a:rPr lang="en-US" altLang="en-US" baseline="-25000">
                <a:latin typeface="Arial" charset="0"/>
              </a:rPr>
              <a:t> </a:t>
            </a:r>
            <a:r>
              <a:rPr lang="en-US" altLang="en-US">
                <a:latin typeface="Arial" charset="0"/>
              </a:rPr>
              <a:t>= </a:t>
            </a:r>
            <a:r>
              <a:rPr lang="en-US" altLang="en-US">
                <a:solidFill>
                  <a:srgbClr val="00CC00"/>
                </a:solidFill>
                <a:latin typeface="Arial" charset="0"/>
              </a:rPr>
              <a:t>2000</a:t>
            </a:r>
            <a:r>
              <a:rPr lang="en-US" altLang="en-US">
                <a:latin typeface="Arial" charset="0"/>
              </a:rPr>
              <a:t>. </a:t>
            </a:r>
          </a:p>
          <a:p>
            <a:pPr>
              <a:lnSpc>
                <a:spcPct val="75000"/>
              </a:lnSpc>
            </a:pPr>
            <a:r>
              <a:rPr lang="en-US" altLang="en-US">
                <a:latin typeface="Arial" charset="0"/>
              </a:rPr>
              <a:t>Since you want to find the load after the 6th stop, you will </a:t>
            </a:r>
          </a:p>
          <a:p>
            <a:pPr>
              <a:lnSpc>
                <a:spcPct val="50000"/>
              </a:lnSpc>
            </a:pPr>
            <a:r>
              <a:rPr lang="en-US" altLang="en-US">
                <a:latin typeface="Arial" charset="0"/>
              </a:rPr>
              <a:t>need to find the </a:t>
            </a:r>
            <a:r>
              <a:rPr lang="en-US" altLang="en-US">
                <a:solidFill>
                  <a:srgbClr val="FF0000"/>
                </a:solidFill>
                <a:latin typeface="Arial" charset="0"/>
              </a:rPr>
              <a:t>6th term</a:t>
            </a:r>
            <a:r>
              <a:rPr lang="en-US" altLang="en-US">
                <a:latin typeface="Arial" charset="0"/>
              </a:rPr>
              <a:t> of the sequence, so </a:t>
            </a:r>
            <a:r>
              <a:rPr lang="en-US" altLang="en-US" i="1">
                <a:solidFill>
                  <a:srgbClr val="FF0000"/>
                </a:solidFill>
                <a:latin typeface="Arial" charset="0"/>
              </a:rPr>
              <a:t>n</a:t>
            </a:r>
            <a:r>
              <a:rPr lang="en-US" altLang="en-US" i="1">
                <a:latin typeface="Arial" charset="0"/>
              </a:rPr>
              <a:t> = </a:t>
            </a:r>
            <a:r>
              <a:rPr lang="en-US" altLang="en-US">
                <a:solidFill>
                  <a:srgbClr val="FF0000"/>
                </a:solidFill>
                <a:latin typeface="Arial" charset="0"/>
              </a:rPr>
              <a:t>6</a:t>
            </a:r>
            <a:r>
              <a:rPr lang="en-US" altLang="en-US">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76839"/>
                                        </p:tgtEl>
                                        <p:attrNameLst>
                                          <p:attrName>style.visibility</p:attrName>
                                        </p:attrNameLst>
                                      </p:cBhvr>
                                      <p:to>
                                        <p:strVal val="visible"/>
                                      </p:to>
                                    </p:set>
                                    <p:anim calcmode="lin" valueType="num">
                                      <p:cBhvr>
                                        <p:cTn id="7" dur="1000" fill="hold"/>
                                        <p:tgtEl>
                                          <p:spTgt spid="376839"/>
                                        </p:tgtEl>
                                        <p:attrNameLst>
                                          <p:attrName>ppt_w</p:attrName>
                                        </p:attrNameLst>
                                      </p:cBhvr>
                                      <p:tavLst>
                                        <p:tav tm="0">
                                          <p:val>
                                            <p:strVal val="#ppt_w*0.70"/>
                                          </p:val>
                                        </p:tav>
                                        <p:tav tm="100000">
                                          <p:val>
                                            <p:strVal val="#ppt_w"/>
                                          </p:val>
                                        </p:tav>
                                      </p:tavLst>
                                    </p:anim>
                                    <p:anim calcmode="lin" valueType="num">
                                      <p:cBhvr>
                                        <p:cTn id="8" dur="1000" fill="hold"/>
                                        <p:tgtEl>
                                          <p:spTgt spid="376839"/>
                                        </p:tgtEl>
                                        <p:attrNameLst>
                                          <p:attrName>ppt_h</p:attrName>
                                        </p:attrNameLst>
                                      </p:cBhvr>
                                      <p:tavLst>
                                        <p:tav tm="0">
                                          <p:val>
                                            <p:strVal val="#ppt_h"/>
                                          </p:val>
                                        </p:tav>
                                        <p:tav tm="100000">
                                          <p:val>
                                            <p:strVal val="#ppt_h"/>
                                          </p:val>
                                        </p:tav>
                                      </p:tavLst>
                                    </p:anim>
                                    <p:animEffect transition="in" filter="fade">
                                      <p:cBhvr>
                                        <p:cTn id="9" dur="1000"/>
                                        <p:tgtEl>
                                          <p:spTgt spid="37683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76842"/>
                                        </p:tgtEl>
                                        <p:attrNameLst>
                                          <p:attrName>style.visibility</p:attrName>
                                        </p:attrNameLst>
                                      </p:cBhvr>
                                      <p:to>
                                        <p:strVal val="visible"/>
                                      </p:to>
                                    </p:set>
                                    <p:animEffect transition="in" filter="wipe(left)">
                                      <p:cBhvr>
                                        <p:cTn id="14" dur="500"/>
                                        <p:tgtEl>
                                          <p:spTgt spid="376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9" grpId="0"/>
      <p:bldP spid="37684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66" name="Text Box 10"/>
          <p:cNvSpPr txBox="1">
            <a:spLocks noChangeArrowheads="1"/>
          </p:cNvSpPr>
          <p:nvPr/>
        </p:nvSpPr>
        <p:spPr bwMode="auto">
          <a:xfrm>
            <a:off x="385763" y="5694363"/>
            <a:ext cx="8093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There will be 750 pounds of cargo remaining after stop 6.</a:t>
            </a:r>
          </a:p>
        </p:txBody>
      </p:sp>
      <p:sp>
        <p:nvSpPr>
          <p:cNvPr id="377869" name="Text Box 13"/>
          <p:cNvSpPr txBox="1">
            <a:spLocks noChangeArrowheads="1"/>
          </p:cNvSpPr>
          <p:nvPr/>
        </p:nvSpPr>
        <p:spPr bwMode="auto">
          <a:xfrm>
            <a:off x="4467225" y="2471738"/>
            <a:ext cx="4705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Write the rule to find the nth term.</a:t>
            </a:r>
          </a:p>
        </p:txBody>
      </p:sp>
      <p:sp>
        <p:nvSpPr>
          <p:cNvPr id="377870" name="Text Box 14"/>
          <p:cNvSpPr txBox="1">
            <a:spLocks noChangeArrowheads="1"/>
          </p:cNvSpPr>
          <p:nvPr/>
        </p:nvSpPr>
        <p:spPr bwMode="auto">
          <a:xfrm>
            <a:off x="4467225" y="3811588"/>
            <a:ext cx="48164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0000"/>
              </a:lnSpc>
            </a:pPr>
            <a:r>
              <a:rPr lang="en-US" altLang="en-US" i="1">
                <a:solidFill>
                  <a:srgbClr val="3333FF"/>
                </a:solidFill>
                <a:latin typeface="Arial" charset="0"/>
              </a:rPr>
              <a:t>Simplify the expression in parentheses.</a:t>
            </a:r>
          </a:p>
        </p:txBody>
      </p:sp>
      <p:sp>
        <p:nvSpPr>
          <p:cNvPr id="377871" name="Text Box 15"/>
          <p:cNvSpPr txBox="1">
            <a:spLocks noChangeArrowheads="1"/>
          </p:cNvSpPr>
          <p:nvPr/>
        </p:nvSpPr>
        <p:spPr bwMode="auto">
          <a:xfrm>
            <a:off x="4467225" y="4616450"/>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Multiply.</a:t>
            </a:r>
          </a:p>
        </p:txBody>
      </p:sp>
      <p:sp>
        <p:nvSpPr>
          <p:cNvPr id="377872" name="Text Box 16"/>
          <p:cNvSpPr txBox="1">
            <a:spLocks noChangeArrowheads="1"/>
          </p:cNvSpPr>
          <p:nvPr/>
        </p:nvSpPr>
        <p:spPr bwMode="auto">
          <a:xfrm>
            <a:off x="4467225" y="5116513"/>
            <a:ext cx="2568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Add.</a:t>
            </a:r>
          </a:p>
        </p:txBody>
      </p:sp>
      <p:sp>
        <p:nvSpPr>
          <p:cNvPr id="377874" name="Text Box 18"/>
          <p:cNvSpPr txBox="1">
            <a:spLocks noChangeArrowheads="1"/>
          </p:cNvSpPr>
          <p:nvPr/>
        </p:nvSpPr>
        <p:spPr bwMode="auto">
          <a:xfrm>
            <a:off x="4467225" y="3081338"/>
            <a:ext cx="49672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Substitute 2000 for a</a:t>
            </a:r>
            <a:r>
              <a:rPr lang="en-US" altLang="en-US" i="1" baseline="-25000">
                <a:solidFill>
                  <a:srgbClr val="3333FF"/>
                </a:solidFill>
                <a:latin typeface="Arial" charset="0"/>
              </a:rPr>
              <a:t>1</a:t>
            </a:r>
            <a:r>
              <a:rPr lang="en-US" altLang="en-US" i="1">
                <a:solidFill>
                  <a:srgbClr val="3333FF"/>
                </a:solidFill>
                <a:latin typeface="Arial" charset="0"/>
              </a:rPr>
              <a:t>, –250 for d, and 6 for n.</a:t>
            </a:r>
          </a:p>
        </p:txBody>
      </p:sp>
      <p:sp>
        <p:nvSpPr>
          <p:cNvPr id="26632" name="Text Box 2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377897" name="Text Box 41"/>
          <p:cNvSpPr txBox="1">
            <a:spLocks noChangeArrowheads="1"/>
          </p:cNvSpPr>
          <p:nvPr/>
        </p:nvSpPr>
        <p:spPr bwMode="auto">
          <a:xfrm>
            <a:off x="461963" y="2505075"/>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i="1" baseline="-25000">
                <a:solidFill>
                  <a:srgbClr val="FF0000"/>
                </a:solidFill>
              </a:rPr>
              <a:t>n</a:t>
            </a:r>
            <a:r>
              <a:rPr lang="en-US" altLang="en-US"/>
              <a:t> = </a:t>
            </a:r>
            <a:r>
              <a:rPr lang="en-US" altLang="en-US" i="1">
                <a:solidFill>
                  <a:srgbClr val="00CC00"/>
                </a:solidFill>
              </a:rPr>
              <a:t>a</a:t>
            </a:r>
            <a:r>
              <a:rPr lang="en-US" altLang="en-US" baseline="-25000">
                <a:solidFill>
                  <a:srgbClr val="00CC00"/>
                </a:solidFill>
              </a:rPr>
              <a:t>1</a:t>
            </a:r>
            <a:r>
              <a:rPr lang="en-US" altLang="en-US"/>
              <a:t> + (</a:t>
            </a:r>
            <a:r>
              <a:rPr lang="en-US" altLang="en-US" i="1">
                <a:solidFill>
                  <a:srgbClr val="FF0000"/>
                </a:solidFill>
              </a:rPr>
              <a:t>n</a:t>
            </a:r>
            <a:r>
              <a:rPr lang="en-US" altLang="en-US"/>
              <a:t> </a:t>
            </a:r>
            <a:r>
              <a:rPr lang="en-US" altLang="en-US">
                <a:latin typeface="Arial" charset="0"/>
              </a:rPr>
              <a:t>–</a:t>
            </a:r>
            <a:r>
              <a:rPr lang="en-US" altLang="en-US"/>
              <a:t> 1)</a:t>
            </a:r>
            <a:r>
              <a:rPr lang="en-US" altLang="en-US" i="1">
                <a:solidFill>
                  <a:schemeClr val="accent2"/>
                </a:solidFill>
              </a:rPr>
              <a:t>d</a:t>
            </a:r>
          </a:p>
        </p:txBody>
      </p:sp>
      <p:sp>
        <p:nvSpPr>
          <p:cNvPr id="377898" name="Text Box 42"/>
          <p:cNvSpPr txBox="1">
            <a:spLocks noChangeArrowheads="1"/>
          </p:cNvSpPr>
          <p:nvPr/>
        </p:nvSpPr>
        <p:spPr bwMode="auto">
          <a:xfrm>
            <a:off x="309563" y="3154363"/>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a</a:t>
            </a:r>
            <a:r>
              <a:rPr lang="en-US" altLang="en-US" baseline="-25000">
                <a:solidFill>
                  <a:srgbClr val="FF0000"/>
                </a:solidFill>
              </a:rPr>
              <a:t>6</a:t>
            </a:r>
            <a:r>
              <a:rPr lang="en-US" altLang="en-US"/>
              <a:t> = </a:t>
            </a:r>
            <a:r>
              <a:rPr lang="en-US" altLang="en-US">
                <a:solidFill>
                  <a:srgbClr val="00CC00"/>
                </a:solidFill>
              </a:rPr>
              <a:t>2000</a:t>
            </a:r>
            <a:r>
              <a:rPr lang="en-US" altLang="en-US"/>
              <a:t> + (</a:t>
            </a:r>
            <a:r>
              <a:rPr lang="en-US" altLang="en-US">
                <a:solidFill>
                  <a:srgbClr val="FF0000"/>
                </a:solidFill>
              </a:rPr>
              <a:t>6</a:t>
            </a:r>
            <a:r>
              <a:rPr lang="en-US" altLang="en-US"/>
              <a:t> </a:t>
            </a:r>
            <a:r>
              <a:rPr lang="en-US" altLang="en-US">
                <a:latin typeface="Arial" charset="0"/>
              </a:rPr>
              <a:t>–</a:t>
            </a:r>
            <a:r>
              <a:rPr lang="en-US" altLang="en-US"/>
              <a:t> 1)</a:t>
            </a:r>
            <a:r>
              <a:rPr lang="en-US" altLang="en-US">
                <a:solidFill>
                  <a:schemeClr val="accent2"/>
                </a:solidFill>
              </a:rPr>
              <a:t>(</a:t>
            </a:r>
            <a:r>
              <a:rPr lang="en-US" altLang="en-US">
                <a:solidFill>
                  <a:schemeClr val="accent2"/>
                </a:solidFill>
                <a:latin typeface="Arial" charset="0"/>
              </a:rPr>
              <a:t>–</a:t>
            </a:r>
            <a:r>
              <a:rPr lang="en-US" altLang="en-US">
                <a:solidFill>
                  <a:schemeClr val="accent2"/>
                </a:solidFill>
              </a:rPr>
              <a:t>250)</a:t>
            </a:r>
          </a:p>
        </p:txBody>
      </p:sp>
      <p:sp>
        <p:nvSpPr>
          <p:cNvPr id="377899" name="Text Box 43"/>
          <p:cNvSpPr txBox="1">
            <a:spLocks noChangeArrowheads="1"/>
          </p:cNvSpPr>
          <p:nvPr/>
        </p:nvSpPr>
        <p:spPr bwMode="auto">
          <a:xfrm>
            <a:off x="731838" y="3922713"/>
            <a:ext cx="3802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2000 + (</a:t>
            </a:r>
            <a:r>
              <a:rPr lang="en-US" altLang="en-US">
                <a:solidFill>
                  <a:srgbClr val="FF0000"/>
                </a:solidFill>
              </a:rPr>
              <a:t>5</a:t>
            </a:r>
            <a:r>
              <a:rPr lang="en-US" altLang="en-US"/>
              <a:t>)(</a:t>
            </a:r>
            <a:r>
              <a:rPr lang="en-US" altLang="en-US">
                <a:latin typeface="Arial" charset="0"/>
              </a:rPr>
              <a:t>–</a:t>
            </a:r>
            <a:r>
              <a:rPr lang="en-US" altLang="en-US"/>
              <a:t>250)</a:t>
            </a:r>
          </a:p>
        </p:txBody>
      </p:sp>
      <p:sp>
        <p:nvSpPr>
          <p:cNvPr id="377900" name="Text Box 44"/>
          <p:cNvSpPr txBox="1">
            <a:spLocks noChangeArrowheads="1"/>
          </p:cNvSpPr>
          <p:nvPr/>
        </p:nvSpPr>
        <p:spPr bwMode="auto">
          <a:xfrm>
            <a:off x="731838" y="4575175"/>
            <a:ext cx="3263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2000 + (</a:t>
            </a:r>
            <a:r>
              <a:rPr lang="en-US" altLang="en-US">
                <a:solidFill>
                  <a:srgbClr val="FF0000"/>
                </a:solidFill>
                <a:latin typeface="Arial" charset="0"/>
              </a:rPr>
              <a:t>–</a:t>
            </a:r>
            <a:r>
              <a:rPr lang="en-US" altLang="en-US">
                <a:solidFill>
                  <a:srgbClr val="FF0000"/>
                </a:solidFill>
              </a:rPr>
              <a:t>1250)</a:t>
            </a:r>
            <a:r>
              <a:rPr lang="en-US" altLang="en-US"/>
              <a:t> </a:t>
            </a:r>
          </a:p>
        </p:txBody>
      </p:sp>
      <p:sp>
        <p:nvSpPr>
          <p:cNvPr id="377901" name="Text Box 45"/>
          <p:cNvSpPr txBox="1">
            <a:spLocks noChangeArrowheads="1"/>
          </p:cNvSpPr>
          <p:nvPr/>
        </p:nvSpPr>
        <p:spPr bwMode="auto">
          <a:xfrm>
            <a:off x="731838" y="511651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750</a:t>
            </a:r>
          </a:p>
        </p:txBody>
      </p:sp>
      <p:sp>
        <p:nvSpPr>
          <p:cNvPr id="26638" name="Text Box 46"/>
          <p:cNvSpPr txBox="1">
            <a:spLocks noChangeArrowheads="1"/>
          </p:cNvSpPr>
          <p:nvPr/>
        </p:nvSpPr>
        <p:spPr bwMode="auto">
          <a:xfrm>
            <a:off x="74613" y="1281113"/>
            <a:ext cx="9144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Each time a truck stops, it drops off 250 pounds of cargo. After stop 1, its cargo weighed 2000 pounds. How much does the load weigh after stop 6?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77869"/>
                                        </p:tgtEl>
                                        <p:attrNameLst>
                                          <p:attrName>style.visibility</p:attrName>
                                        </p:attrNameLst>
                                      </p:cBhvr>
                                      <p:to>
                                        <p:strVal val="visible"/>
                                      </p:to>
                                    </p:set>
                                    <p:anim calcmode="lin" valueType="num">
                                      <p:cBhvr>
                                        <p:cTn id="7" dur="1000" fill="hold"/>
                                        <p:tgtEl>
                                          <p:spTgt spid="377869"/>
                                        </p:tgtEl>
                                        <p:attrNameLst>
                                          <p:attrName>ppt_x</p:attrName>
                                        </p:attrNameLst>
                                      </p:cBhvr>
                                      <p:tavLst>
                                        <p:tav tm="0">
                                          <p:val>
                                            <p:strVal val="#ppt_x-.2"/>
                                          </p:val>
                                        </p:tav>
                                        <p:tav tm="100000">
                                          <p:val>
                                            <p:strVal val="#ppt_x"/>
                                          </p:val>
                                        </p:tav>
                                      </p:tavLst>
                                    </p:anim>
                                    <p:anim calcmode="lin" valueType="num">
                                      <p:cBhvr>
                                        <p:cTn id="8" dur="1000" fill="hold"/>
                                        <p:tgtEl>
                                          <p:spTgt spid="377869"/>
                                        </p:tgtEl>
                                        <p:attrNameLst>
                                          <p:attrName>ppt_y</p:attrName>
                                        </p:attrNameLst>
                                      </p:cBhvr>
                                      <p:tavLst>
                                        <p:tav tm="0">
                                          <p:val>
                                            <p:strVal val="#ppt_y"/>
                                          </p:val>
                                        </p:tav>
                                        <p:tav tm="100000">
                                          <p:val>
                                            <p:strVal val="#ppt_y"/>
                                          </p:val>
                                        </p:tav>
                                      </p:tavLst>
                                    </p:anim>
                                    <p:animEffect transition="in" filter="wipe(right)" prLst="gradientSize: 0.1">
                                      <p:cBhvr>
                                        <p:cTn id="9" dur="1000"/>
                                        <p:tgtEl>
                                          <p:spTgt spid="37786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77897"/>
                                        </p:tgtEl>
                                        <p:attrNameLst>
                                          <p:attrName>style.visibility</p:attrName>
                                        </p:attrNameLst>
                                      </p:cBhvr>
                                      <p:to>
                                        <p:strVal val="visible"/>
                                      </p:to>
                                    </p:set>
                                    <p:animEffect transition="in" filter="box(in)">
                                      <p:cBhvr>
                                        <p:cTn id="14" dur="500"/>
                                        <p:tgtEl>
                                          <p:spTgt spid="37789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77874"/>
                                        </p:tgtEl>
                                        <p:attrNameLst>
                                          <p:attrName>style.visibility</p:attrName>
                                        </p:attrNameLst>
                                      </p:cBhvr>
                                      <p:to>
                                        <p:strVal val="visible"/>
                                      </p:to>
                                    </p:set>
                                    <p:anim calcmode="lin" valueType="num">
                                      <p:cBhvr>
                                        <p:cTn id="19" dur="1000" fill="hold"/>
                                        <p:tgtEl>
                                          <p:spTgt spid="377874"/>
                                        </p:tgtEl>
                                        <p:attrNameLst>
                                          <p:attrName>ppt_x</p:attrName>
                                        </p:attrNameLst>
                                      </p:cBhvr>
                                      <p:tavLst>
                                        <p:tav tm="0">
                                          <p:val>
                                            <p:strVal val="#ppt_x-.2"/>
                                          </p:val>
                                        </p:tav>
                                        <p:tav tm="100000">
                                          <p:val>
                                            <p:strVal val="#ppt_x"/>
                                          </p:val>
                                        </p:tav>
                                      </p:tavLst>
                                    </p:anim>
                                    <p:anim calcmode="lin" valueType="num">
                                      <p:cBhvr>
                                        <p:cTn id="20" dur="1000" fill="hold"/>
                                        <p:tgtEl>
                                          <p:spTgt spid="377874"/>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7787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377898"/>
                                        </p:tgtEl>
                                        <p:attrNameLst>
                                          <p:attrName>style.visibility</p:attrName>
                                        </p:attrNameLst>
                                      </p:cBhvr>
                                      <p:to>
                                        <p:strVal val="visible"/>
                                      </p:to>
                                    </p:set>
                                    <p:animEffect transition="in" filter="box(in)">
                                      <p:cBhvr>
                                        <p:cTn id="26" dur="500"/>
                                        <p:tgtEl>
                                          <p:spTgt spid="37789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377870"/>
                                        </p:tgtEl>
                                        <p:attrNameLst>
                                          <p:attrName>style.visibility</p:attrName>
                                        </p:attrNameLst>
                                      </p:cBhvr>
                                      <p:to>
                                        <p:strVal val="visible"/>
                                      </p:to>
                                    </p:set>
                                    <p:anim calcmode="lin" valueType="num">
                                      <p:cBhvr>
                                        <p:cTn id="31" dur="1000" fill="hold"/>
                                        <p:tgtEl>
                                          <p:spTgt spid="377870"/>
                                        </p:tgtEl>
                                        <p:attrNameLst>
                                          <p:attrName>ppt_x</p:attrName>
                                        </p:attrNameLst>
                                      </p:cBhvr>
                                      <p:tavLst>
                                        <p:tav tm="0">
                                          <p:val>
                                            <p:strVal val="#ppt_x-.2"/>
                                          </p:val>
                                        </p:tav>
                                        <p:tav tm="100000">
                                          <p:val>
                                            <p:strVal val="#ppt_x"/>
                                          </p:val>
                                        </p:tav>
                                      </p:tavLst>
                                    </p:anim>
                                    <p:anim calcmode="lin" valueType="num">
                                      <p:cBhvr>
                                        <p:cTn id="32" dur="1000" fill="hold"/>
                                        <p:tgtEl>
                                          <p:spTgt spid="377870"/>
                                        </p:tgtEl>
                                        <p:attrNameLst>
                                          <p:attrName>ppt_y</p:attrName>
                                        </p:attrNameLst>
                                      </p:cBhvr>
                                      <p:tavLst>
                                        <p:tav tm="0">
                                          <p:val>
                                            <p:strVal val="#ppt_y"/>
                                          </p:val>
                                        </p:tav>
                                        <p:tav tm="100000">
                                          <p:val>
                                            <p:strVal val="#ppt_y"/>
                                          </p:val>
                                        </p:tav>
                                      </p:tavLst>
                                    </p:anim>
                                    <p:animEffect transition="in" filter="wipe(right)" prLst="gradientSize: 0.1">
                                      <p:cBhvr>
                                        <p:cTn id="33" dur="1000"/>
                                        <p:tgtEl>
                                          <p:spTgt spid="37787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377899"/>
                                        </p:tgtEl>
                                        <p:attrNameLst>
                                          <p:attrName>style.visibility</p:attrName>
                                        </p:attrNameLst>
                                      </p:cBhvr>
                                      <p:to>
                                        <p:strVal val="visible"/>
                                      </p:to>
                                    </p:set>
                                    <p:animEffect transition="in" filter="box(in)">
                                      <p:cBhvr>
                                        <p:cTn id="38" dur="500"/>
                                        <p:tgtEl>
                                          <p:spTgt spid="37789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grpId="0" nodeType="clickEffect">
                                  <p:stCondLst>
                                    <p:cond delay="0"/>
                                  </p:stCondLst>
                                  <p:childTnLst>
                                    <p:set>
                                      <p:cBhvr>
                                        <p:cTn id="42" dur="1" fill="hold">
                                          <p:stCondLst>
                                            <p:cond delay="0"/>
                                          </p:stCondLst>
                                        </p:cTn>
                                        <p:tgtEl>
                                          <p:spTgt spid="377871"/>
                                        </p:tgtEl>
                                        <p:attrNameLst>
                                          <p:attrName>style.visibility</p:attrName>
                                        </p:attrNameLst>
                                      </p:cBhvr>
                                      <p:to>
                                        <p:strVal val="visible"/>
                                      </p:to>
                                    </p:set>
                                    <p:anim calcmode="lin" valueType="num">
                                      <p:cBhvr>
                                        <p:cTn id="43" dur="1000" fill="hold"/>
                                        <p:tgtEl>
                                          <p:spTgt spid="377871"/>
                                        </p:tgtEl>
                                        <p:attrNameLst>
                                          <p:attrName>ppt_x</p:attrName>
                                        </p:attrNameLst>
                                      </p:cBhvr>
                                      <p:tavLst>
                                        <p:tav tm="0">
                                          <p:val>
                                            <p:strVal val="#ppt_x-.2"/>
                                          </p:val>
                                        </p:tav>
                                        <p:tav tm="100000">
                                          <p:val>
                                            <p:strVal val="#ppt_x"/>
                                          </p:val>
                                        </p:tav>
                                      </p:tavLst>
                                    </p:anim>
                                    <p:anim calcmode="lin" valueType="num">
                                      <p:cBhvr>
                                        <p:cTn id="44" dur="1000" fill="hold"/>
                                        <p:tgtEl>
                                          <p:spTgt spid="377871"/>
                                        </p:tgtEl>
                                        <p:attrNameLst>
                                          <p:attrName>ppt_y</p:attrName>
                                        </p:attrNameLst>
                                      </p:cBhvr>
                                      <p:tavLst>
                                        <p:tav tm="0">
                                          <p:val>
                                            <p:strVal val="#ppt_y"/>
                                          </p:val>
                                        </p:tav>
                                        <p:tav tm="100000">
                                          <p:val>
                                            <p:strVal val="#ppt_y"/>
                                          </p:val>
                                        </p:tav>
                                      </p:tavLst>
                                    </p:anim>
                                    <p:animEffect transition="in" filter="wipe(right)" prLst="gradientSize: 0.1">
                                      <p:cBhvr>
                                        <p:cTn id="45" dur="1000"/>
                                        <p:tgtEl>
                                          <p:spTgt spid="37787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377900"/>
                                        </p:tgtEl>
                                        <p:attrNameLst>
                                          <p:attrName>style.visibility</p:attrName>
                                        </p:attrNameLst>
                                      </p:cBhvr>
                                      <p:to>
                                        <p:strVal val="visible"/>
                                      </p:to>
                                    </p:set>
                                    <p:animEffect transition="in" filter="box(in)">
                                      <p:cBhvr>
                                        <p:cTn id="50" dur="500"/>
                                        <p:tgtEl>
                                          <p:spTgt spid="37790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9" presetClass="entr" presetSubtype="0" fill="hold" grpId="0" nodeType="clickEffect">
                                  <p:stCondLst>
                                    <p:cond delay="0"/>
                                  </p:stCondLst>
                                  <p:childTnLst>
                                    <p:set>
                                      <p:cBhvr>
                                        <p:cTn id="54" dur="1" fill="hold">
                                          <p:stCondLst>
                                            <p:cond delay="0"/>
                                          </p:stCondLst>
                                        </p:cTn>
                                        <p:tgtEl>
                                          <p:spTgt spid="377872"/>
                                        </p:tgtEl>
                                        <p:attrNameLst>
                                          <p:attrName>style.visibility</p:attrName>
                                        </p:attrNameLst>
                                      </p:cBhvr>
                                      <p:to>
                                        <p:strVal val="visible"/>
                                      </p:to>
                                    </p:set>
                                    <p:anim calcmode="lin" valueType="num">
                                      <p:cBhvr>
                                        <p:cTn id="55" dur="1000" fill="hold"/>
                                        <p:tgtEl>
                                          <p:spTgt spid="377872"/>
                                        </p:tgtEl>
                                        <p:attrNameLst>
                                          <p:attrName>ppt_x</p:attrName>
                                        </p:attrNameLst>
                                      </p:cBhvr>
                                      <p:tavLst>
                                        <p:tav tm="0">
                                          <p:val>
                                            <p:strVal val="#ppt_x-.2"/>
                                          </p:val>
                                        </p:tav>
                                        <p:tav tm="100000">
                                          <p:val>
                                            <p:strVal val="#ppt_x"/>
                                          </p:val>
                                        </p:tav>
                                      </p:tavLst>
                                    </p:anim>
                                    <p:anim calcmode="lin" valueType="num">
                                      <p:cBhvr>
                                        <p:cTn id="56" dur="1000" fill="hold"/>
                                        <p:tgtEl>
                                          <p:spTgt spid="377872"/>
                                        </p:tgtEl>
                                        <p:attrNameLst>
                                          <p:attrName>ppt_y</p:attrName>
                                        </p:attrNameLst>
                                      </p:cBhvr>
                                      <p:tavLst>
                                        <p:tav tm="0">
                                          <p:val>
                                            <p:strVal val="#ppt_y"/>
                                          </p:val>
                                        </p:tav>
                                        <p:tav tm="100000">
                                          <p:val>
                                            <p:strVal val="#ppt_y"/>
                                          </p:val>
                                        </p:tav>
                                      </p:tavLst>
                                    </p:anim>
                                    <p:animEffect transition="in" filter="wipe(right)" prLst="gradientSize: 0.1">
                                      <p:cBhvr>
                                        <p:cTn id="57" dur="1000"/>
                                        <p:tgtEl>
                                          <p:spTgt spid="37787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77901"/>
                                        </p:tgtEl>
                                        <p:attrNameLst>
                                          <p:attrName>style.visibility</p:attrName>
                                        </p:attrNameLst>
                                      </p:cBhvr>
                                      <p:to>
                                        <p:strVal val="visible"/>
                                      </p:to>
                                    </p:set>
                                    <p:animEffect transition="in" filter="box(in)">
                                      <p:cBhvr>
                                        <p:cTn id="62" dur="500"/>
                                        <p:tgtEl>
                                          <p:spTgt spid="37790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77866"/>
                                        </p:tgtEl>
                                        <p:attrNameLst>
                                          <p:attrName>style.visibility</p:attrName>
                                        </p:attrNameLst>
                                      </p:cBhvr>
                                      <p:to>
                                        <p:strVal val="visible"/>
                                      </p:to>
                                    </p:set>
                                    <p:animEffect transition="in" filter="wipe(down)">
                                      <p:cBhvr>
                                        <p:cTn id="67" dur="500"/>
                                        <p:tgtEl>
                                          <p:spTgt spid="377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66" grpId="0"/>
      <p:bldP spid="377869" grpId="0"/>
      <p:bldP spid="377870" grpId="0"/>
      <p:bldP spid="377871" grpId="0"/>
      <p:bldP spid="377872" grpId="0"/>
      <p:bldP spid="377874" grpId="0"/>
      <p:bldP spid="377897" grpId="0"/>
      <p:bldP spid="377898" grpId="0"/>
      <p:bldP spid="377899" grpId="0"/>
      <p:bldP spid="377900" grpId="0"/>
      <p:bldP spid="37790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sym typeface="Symbol" pitchFamily="18" charset="2"/>
              </a:rPr>
              <a:t>Lesson Quiz: Part I</a:t>
            </a:r>
          </a:p>
        </p:txBody>
      </p:sp>
      <p:sp>
        <p:nvSpPr>
          <p:cNvPr id="27651" name="Text Box 5"/>
          <p:cNvSpPr txBox="1">
            <a:spLocks noChangeArrowheads="1"/>
          </p:cNvSpPr>
          <p:nvPr/>
        </p:nvSpPr>
        <p:spPr bwMode="auto">
          <a:xfrm>
            <a:off x="609600" y="1647825"/>
            <a:ext cx="82454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Determine whether each sequence appears to be an arithmetic sequence. If so, find the common difference and the next three terms in the sequence. </a:t>
            </a:r>
          </a:p>
        </p:txBody>
      </p:sp>
      <p:sp>
        <p:nvSpPr>
          <p:cNvPr id="27652" name="Text Box 6"/>
          <p:cNvSpPr txBox="1">
            <a:spLocks noChangeArrowheads="1"/>
          </p:cNvSpPr>
          <p:nvPr/>
        </p:nvSpPr>
        <p:spPr bwMode="auto">
          <a:xfrm>
            <a:off x="577850" y="3400425"/>
            <a:ext cx="2854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1.</a:t>
            </a:r>
            <a:r>
              <a:rPr lang="en-US" altLang="en-US"/>
              <a:t> 3, 9, 27, 81,</a:t>
            </a:r>
            <a:r>
              <a:rPr lang="en-US" altLang="en-US">
                <a:latin typeface="Arial" charset="0"/>
              </a:rPr>
              <a:t>…</a:t>
            </a:r>
            <a:endParaRPr lang="en-US" altLang="en-US" b="1"/>
          </a:p>
        </p:txBody>
      </p:sp>
      <p:sp>
        <p:nvSpPr>
          <p:cNvPr id="378887" name="Text Box 7"/>
          <p:cNvSpPr txBox="1">
            <a:spLocks noChangeArrowheads="1"/>
          </p:cNvSpPr>
          <p:nvPr/>
        </p:nvSpPr>
        <p:spPr bwMode="auto">
          <a:xfrm>
            <a:off x="3932238" y="3429000"/>
            <a:ext cx="2344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not arithmetic</a:t>
            </a:r>
          </a:p>
        </p:txBody>
      </p:sp>
      <p:sp>
        <p:nvSpPr>
          <p:cNvPr id="27654" name="Text Box 8"/>
          <p:cNvSpPr txBox="1">
            <a:spLocks noChangeArrowheads="1"/>
          </p:cNvSpPr>
          <p:nvPr/>
        </p:nvSpPr>
        <p:spPr bwMode="auto">
          <a:xfrm>
            <a:off x="579438" y="4164013"/>
            <a:ext cx="307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2.</a:t>
            </a:r>
            <a:r>
              <a:rPr lang="en-US" altLang="en-US"/>
              <a:t> 5, 6.5, 8, 9.5,</a:t>
            </a:r>
            <a:r>
              <a:rPr lang="en-US" altLang="en-US">
                <a:latin typeface="Arial" charset="0"/>
              </a:rPr>
              <a:t>…</a:t>
            </a:r>
            <a:endParaRPr lang="en-US" altLang="en-US" b="1"/>
          </a:p>
        </p:txBody>
      </p:sp>
      <p:sp>
        <p:nvSpPr>
          <p:cNvPr id="378889" name="Text Box 9"/>
          <p:cNvSpPr txBox="1">
            <a:spLocks noChangeArrowheads="1"/>
          </p:cNvSpPr>
          <p:nvPr/>
        </p:nvSpPr>
        <p:spPr bwMode="auto">
          <a:xfrm>
            <a:off x="3932238" y="4206875"/>
            <a:ext cx="39401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arithmetic; </a:t>
            </a:r>
          </a:p>
          <a:p>
            <a:pPr>
              <a:lnSpc>
                <a:spcPct val="50000"/>
              </a:lnSpc>
            </a:pPr>
            <a:r>
              <a:rPr lang="en-US" altLang="en-US">
                <a:solidFill>
                  <a:srgbClr val="FF3300"/>
                </a:solidFill>
              </a:rPr>
              <a:t>1.5; 11, 12.5, 14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78887"/>
                                        </p:tgtEl>
                                        <p:attrNameLst>
                                          <p:attrName>style.visibility</p:attrName>
                                        </p:attrNameLst>
                                      </p:cBhvr>
                                      <p:to>
                                        <p:strVal val="visible"/>
                                      </p:to>
                                    </p:set>
                                    <p:anim calcmode="lin" valueType="num">
                                      <p:cBhvr>
                                        <p:cTn id="7" dur="1000" fill="hold"/>
                                        <p:tgtEl>
                                          <p:spTgt spid="378887"/>
                                        </p:tgtEl>
                                        <p:attrNameLst>
                                          <p:attrName>ppt_w</p:attrName>
                                        </p:attrNameLst>
                                      </p:cBhvr>
                                      <p:tavLst>
                                        <p:tav tm="0">
                                          <p:val>
                                            <p:strVal val="#ppt_w*0.70"/>
                                          </p:val>
                                        </p:tav>
                                        <p:tav tm="100000">
                                          <p:val>
                                            <p:strVal val="#ppt_w"/>
                                          </p:val>
                                        </p:tav>
                                      </p:tavLst>
                                    </p:anim>
                                    <p:anim calcmode="lin" valueType="num">
                                      <p:cBhvr>
                                        <p:cTn id="8" dur="1000" fill="hold"/>
                                        <p:tgtEl>
                                          <p:spTgt spid="378887"/>
                                        </p:tgtEl>
                                        <p:attrNameLst>
                                          <p:attrName>ppt_h</p:attrName>
                                        </p:attrNameLst>
                                      </p:cBhvr>
                                      <p:tavLst>
                                        <p:tav tm="0">
                                          <p:val>
                                            <p:strVal val="#ppt_h"/>
                                          </p:val>
                                        </p:tav>
                                        <p:tav tm="100000">
                                          <p:val>
                                            <p:strVal val="#ppt_h"/>
                                          </p:val>
                                        </p:tav>
                                      </p:tavLst>
                                    </p:anim>
                                    <p:animEffect transition="in" filter="fade">
                                      <p:cBhvr>
                                        <p:cTn id="9" dur="1000"/>
                                        <p:tgtEl>
                                          <p:spTgt spid="37888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78889"/>
                                        </p:tgtEl>
                                        <p:attrNameLst>
                                          <p:attrName>style.visibility</p:attrName>
                                        </p:attrNameLst>
                                      </p:cBhvr>
                                      <p:to>
                                        <p:strVal val="visible"/>
                                      </p:to>
                                    </p:set>
                                    <p:anim calcmode="lin" valueType="num">
                                      <p:cBhvr>
                                        <p:cTn id="14" dur="1000" fill="hold"/>
                                        <p:tgtEl>
                                          <p:spTgt spid="378889"/>
                                        </p:tgtEl>
                                        <p:attrNameLst>
                                          <p:attrName>ppt_w</p:attrName>
                                        </p:attrNameLst>
                                      </p:cBhvr>
                                      <p:tavLst>
                                        <p:tav tm="0">
                                          <p:val>
                                            <p:strVal val="#ppt_w*0.70"/>
                                          </p:val>
                                        </p:tav>
                                        <p:tav tm="100000">
                                          <p:val>
                                            <p:strVal val="#ppt_w"/>
                                          </p:val>
                                        </p:tav>
                                      </p:tavLst>
                                    </p:anim>
                                    <p:anim calcmode="lin" valueType="num">
                                      <p:cBhvr>
                                        <p:cTn id="15" dur="1000" fill="hold"/>
                                        <p:tgtEl>
                                          <p:spTgt spid="378889"/>
                                        </p:tgtEl>
                                        <p:attrNameLst>
                                          <p:attrName>ppt_h</p:attrName>
                                        </p:attrNameLst>
                                      </p:cBhvr>
                                      <p:tavLst>
                                        <p:tav tm="0">
                                          <p:val>
                                            <p:strVal val="#ppt_h"/>
                                          </p:val>
                                        </p:tav>
                                        <p:tav tm="100000">
                                          <p:val>
                                            <p:strVal val="#ppt_h"/>
                                          </p:val>
                                        </p:tav>
                                      </p:tavLst>
                                    </p:anim>
                                    <p:animEffect transition="in" filter="fade">
                                      <p:cBhvr>
                                        <p:cTn id="16" dur="1000"/>
                                        <p:tgtEl>
                                          <p:spTgt spid="378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7" grpId="0"/>
      <p:bldP spid="37888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sym typeface="Symbol" pitchFamily="18" charset="2"/>
              </a:rPr>
              <a:t>Lesson Quiz: Part II</a:t>
            </a:r>
          </a:p>
        </p:txBody>
      </p:sp>
      <p:sp>
        <p:nvSpPr>
          <p:cNvPr id="28675" name="Text Box 5"/>
          <p:cNvSpPr txBox="1">
            <a:spLocks noChangeArrowheads="1"/>
          </p:cNvSpPr>
          <p:nvPr/>
        </p:nvSpPr>
        <p:spPr bwMode="auto">
          <a:xfrm>
            <a:off x="746125" y="1371600"/>
            <a:ext cx="7559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Find the indicated term of each arithmetic sequence.</a:t>
            </a:r>
          </a:p>
        </p:txBody>
      </p:sp>
      <p:sp>
        <p:nvSpPr>
          <p:cNvPr id="28676" name="Text Box 6"/>
          <p:cNvSpPr txBox="1">
            <a:spLocks noChangeArrowheads="1"/>
          </p:cNvSpPr>
          <p:nvPr/>
        </p:nvSpPr>
        <p:spPr bwMode="auto">
          <a:xfrm>
            <a:off x="784225" y="2208213"/>
            <a:ext cx="5684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3. </a:t>
            </a:r>
            <a:r>
              <a:rPr lang="en-US" altLang="en-US"/>
              <a:t>23rd term: –4, –7, –10, –13, …  </a:t>
            </a:r>
          </a:p>
        </p:txBody>
      </p:sp>
      <p:sp>
        <p:nvSpPr>
          <p:cNvPr id="28677" name="Text Box 7"/>
          <p:cNvSpPr txBox="1">
            <a:spLocks noChangeArrowheads="1"/>
          </p:cNvSpPr>
          <p:nvPr/>
        </p:nvSpPr>
        <p:spPr bwMode="auto">
          <a:xfrm>
            <a:off x="785813" y="2819400"/>
            <a:ext cx="485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4. </a:t>
            </a:r>
            <a:r>
              <a:rPr lang="en-US" altLang="en-US"/>
              <a:t>40th term: 2, 7, 12, 17, </a:t>
            </a:r>
            <a:r>
              <a:rPr lang="en-US" altLang="en-US">
                <a:latin typeface="Arial" charset="0"/>
              </a:rPr>
              <a:t>…</a:t>
            </a:r>
            <a:r>
              <a:rPr lang="en-US" altLang="en-US"/>
              <a:t> </a:t>
            </a:r>
            <a:endParaRPr lang="en-US" altLang="en-US" b="1"/>
          </a:p>
        </p:txBody>
      </p:sp>
      <p:sp>
        <p:nvSpPr>
          <p:cNvPr id="28678" name="Text Box 8"/>
          <p:cNvSpPr txBox="1">
            <a:spLocks noChangeArrowheads="1"/>
          </p:cNvSpPr>
          <p:nvPr/>
        </p:nvSpPr>
        <p:spPr bwMode="auto">
          <a:xfrm>
            <a:off x="808038" y="3429000"/>
            <a:ext cx="480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5. </a:t>
            </a:r>
            <a:r>
              <a:rPr lang="en-US" altLang="en-US"/>
              <a:t>7th term: </a:t>
            </a:r>
            <a:r>
              <a:rPr lang="en-US" altLang="en-US" i="1"/>
              <a:t>a</a:t>
            </a:r>
            <a:r>
              <a:rPr lang="en-US" altLang="en-US" baseline="-25000"/>
              <a:t>1</a:t>
            </a:r>
            <a:r>
              <a:rPr lang="en-US" altLang="en-US"/>
              <a:t> = </a:t>
            </a:r>
            <a:r>
              <a:rPr lang="en-US" altLang="en-US">
                <a:latin typeface="Arial" charset="0"/>
              </a:rPr>
              <a:t>–</a:t>
            </a:r>
            <a:r>
              <a:rPr lang="en-US" altLang="en-US"/>
              <a:t>12, </a:t>
            </a:r>
            <a:r>
              <a:rPr lang="en-US" altLang="en-US" i="1"/>
              <a:t>d</a:t>
            </a:r>
            <a:r>
              <a:rPr lang="en-US" altLang="en-US"/>
              <a:t> = 2</a:t>
            </a:r>
            <a:endParaRPr lang="en-US" altLang="en-US" b="1" baseline="-25000"/>
          </a:p>
        </p:txBody>
      </p:sp>
      <p:sp>
        <p:nvSpPr>
          <p:cNvPr id="28679" name="Text Box 12"/>
          <p:cNvSpPr txBox="1">
            <a:spLocks noChangeArrowheads="1"/>
          </p:cNvSpPr>
          <p:nvPr/>
        </p:nvSpPr>
        <p:spPr bwMode="auto">
          <a:xfrm>
            <a:off x="808038" y="4005263"/>
            <a:ext cx="5222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6. </a:t>
            </a:r>
            <a:r>
              <a:rPr lang="en-US" altLang="en-US"/>
              <a:t>34th term: </a:t>
            </a:r>
            <a:r>
              <a:rPr lang="en-US" altLang="en-US" i="1"/>
              <a:t>a</a:t>
            </a:r>
            <a:r>
              <a:rPr lang="en-US" altLang="en-US" baseline="-25000"/>
              <a:t>1</a:t>
            </a:r>
            <a:r>
              <a:rPr lang="en-US" altLang="en-US"/>
              <a:t> = 3.2, </a:t>
            </a:r>
            <a:r>
              <a:rPr lang="en-US" altLang="en-US" i="1"/>
              <a:t>d</a:t>
            </a:r>
            <a:r>
              <a:rPr lang="en-US" altLang="en-US"/>
              <a:t> = 2.6</a:t>
            </a:r>
          </a:p>
        </p:txBody>
      </p:sp>
      <p:sp>
        <p:nvSpPr>
          <p:cNvPr id="28680" name="Text Box 16"/>
          <p:cNvSpPr txBox="1">
            <a:spLocks noChangeArrowheads="1"/>
          </p:cNvSpPr>
          <p:nvPr/>
        </p:nvSpPr>
        <p:spPr bwMode="auto">
          <a:xfrm>
            <a:off x="342900" y="4572000"/>
            <a:ext cx="7993063"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914400" indent="-4508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7.</a:t>
            </a:r>
            <a:r>
              <a:rPr lang="en-US" altLang="en-US"/>
              <a:t> On day 1, Zelle has knitted 61 rows of a scarf. Each day she adds 17 more rows. How many rows total has Zelle knitted on day 16?</a:t>
            </a:r>
            <a:r>
              <a:rPr lang="en-US" altLang="en-US" b="1"/>
              <a:t> </a:t>
            </a:r>
          </a:p>
        </p:txBody>
      </p:sp>
      <p:sp>
        <p:nvSpPr>
          <p:cNvPr id="379921" name="Text Box 17"/>
          <p:cNvSpPr txBox="1">
            <a:spLocks noChangeArrowheads="1"/>
          </p:cNvSpPr>
          <p:nvPr/>
        </p:nvSpPr>
        <p:spPr bwMode="auto">
          <a:xfrm>
            <a:off x="6184900" y="2208213"/>
            <a:ext cx="76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–70</a:t>
            </a:r>
          </a:p>
        </p:txBody>
      </p:sp>
      <p:sp>
        <p:nvSpPr>
          <p:cNvPr id="379922" name="Text Box 18"/>
          <p:cNvSpPr txBox="1">
            <a:spLocks noChangeArrowheads="1"/>
          </p:cNvSpPr>
          <p:nvPr/>
        </p:nvSpPr>
        <p:spPr bwMode="auto">
          <a:xfrm>
            <a:off x="5483225" y="2824163"/>
            <a:ext cx="76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197</a:t>
            </a:r>
          </a:p>
        </p:txBody>
      </p:sp>
      <p:sp>
        <p:nvSpPr>
          <p:cNvPr id="379923" name="Text Box 19"/>
          <p:cNvSpPr txBox="1">
            <a:spLocks noChangeArrowheads="1"/>
          </p:cNvSpPr>
          <p:nvPr/>
        </p:nvSpPr>
        <p:spPr bwMode="auto">
          <a:xfrm>
            <a:off x="5538788" y="34290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0</a:t>
            </a:r>
          </a:p>
        </p:txBody>
      </p:sp>
      <p:sp>
        <p:nvSpPr>
          <p:cNvPr id="379924" name="Text Box 20"/>
          <p:cNvSpPr txBox="1">
            <a:spLocks noChangeArrowheads="1"/>
          </p:cNvSpPr>
          <p:nvPr/>
        </p:nvSpPr>
        <p:spPr bwMode="auto">
          <a:xfrm>
            <a:off x="5921375" y="3997325"/>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89</a:t>
            </a:r>
          </a:p>
        </p:txBody>
      </p:sp>
      <p:sp>
        <p:nvSpPr>
          <p:cNvPr id="379925" name="Text Box 21"/>
          <p:cNvSpPr txBox="1">
            <a:spLocks noChangeArrowheads="1"/>
          </p:cNvSpPr>
          <p:nvPr/>
        </p:nvSpPr>
        <p:spPr bwMode="auto">
          <a:xfrm>
            <a:off x="1246188" y="6043613"/>
            <a:ext cx="1597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316 rows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79921"/>
                                        </p:tgtEl>
                                        <p:attrNameLst>
                                          <p:attrName>style.visibility</p:attrName>
                                        </p:attrNameLst>
                                      </p:cBhvr>
                                      <p:to>
                                        <p:strVal val="visible"/>
                                      </p:to>
                                    </p:set>
                                    <p:anim calcmode="lin" valueType="num">
                                      <p:cBhvr>
                                        <p:cTn id="7" dur="1000" fill="hold"/>
                                        <p:tgtEl>
                                          <p:spTgt spid="379921"/>
                                        </p:tgtEl>
                                        <p:attrNameLst>
                                          <p:attrName>ppt_w</p:attrName>
                                        </p:attrNameLst>
                                      </p:cBhvr>
                                      <p:tavLst>
                                        <p:tav tm="0">
                                          <p:val>
                                            <p:strVal val="#ppt_w*0.70"/>
                                          </p:val>
                                        </p:tav>
                                        <p:tav tm="100000">
                                          <p:val>
                                            <p:strVal val="#ppt_w"/>
                                          </p:val>
                                        </p:tav>
                                      </p:tavLst>
                                    </p:anim>
                                    <p:anim calcmode="lin" valueType="num">
                                      <p:cBhvr>
                                        <p:cTn id="8" dur="1000" fill="hold"/>
                                        <p:tgtEl>
                                          <p:spTgt spid="379921"/>
                                        </p:tgtEl>
                                        <p:attrNameLst>
                                          <p:attrName>ppt_h</p:attrName>
                                        </p:attrNameLst>
                                      </p:cBhvr>
                                      <p:tavLst>
                                        <p:tav tm="0">
                                          <p:val>
                                            <p:strVal val="#ppt_h"/>
                                          </p:val>
                                        </p:tav>
                                        <p:tav tm="100000">
                                          <p:val>
                                            <p:strVal val="#ppt_h"/>
                                          </p:val>
                                        </p:tav>
                                      </p:tavLst>
                                    </p:anim>
                                    <p:animEffect transition="in" filter="fade">
                                      <p:cBhvr>
                                        <p:cTn id="9" dur="1000"/>
                                        <p:tgtEl>
                                          <p:spTgt spid="37992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79922"/>
                                        </p:tgtEl>
                                        <p:attrNameLst>
                                          <p:attrName>style.visibility</p:attrName>
                                        </p:attrNameLst>
                                      </p:cBhvr>
                                      <p:to>
                                        <p:strVal val="visible"/>
                                      </p:to>
                                    </p:set>
                                    <p:anim calcmode="lin" valueType="num">
                                      <p:cBhvr>
                                        <p:cTn id="14" dur="1000" fill="hold"/>
                                        <p:tgtEl>
                                          <p:spTgt spid="379922"/>
                                        </p:tgtEl>
                                        <p:attrNameLst>
                                          <p:attrName>ppt_w</p:attrName>
                                        </p:attrNameLst>
                                      </p:cBhvr>
                                      <p:tavLst>
                                        <p:tav tm="0">
                                          <p:val>
                                            <p:strVal val="#ppt_w*0.70"/>
                                          </p:val>
                                        </p:tav>
                                        <p:tav tm="100000">
                                          <p:val>
                                            <p:strVal val="#ppt_w"/>
                                          </p:val>
                                        </p:tav>
                                      </p:tavLst>
                                    </p:anim>
                                    <p:anim calcmode="lin" valueType="num">
                                      <p:cBhvr>
                                        <p:cTn id="15" dur="1000" fill="hold"/>
                                        <p:tgtEl>
                                          <p:spTgt spid="379922"/>
                                        </p:tgtEl>
                                        <p:attrNameLst>
                                          <p:attrName>ppt_h</p:attrName>
                                        </p:attrNameLst>
                                      </p:cBhvr>
                                      <p:tavLst>
                                        <p:tav tm="0">
                                          <p:val>
                                            <p:strVal val="#ppt_h"/>
                                          </p:val>
                                        </p:tav>
                                        <p:tav tm="100000">
                                          <p:val>
                                            <p:strVal val="#ppt_h"/>
                                          </p:val>
                                        </p:tav>
                                      </p:tavLst>
                                    </p:anim>
                                    <p:animEffect transition="in" filter="fade">
                                      <p:cBhvr>
                                        <p:cTn id="16" dur="1000"/>
                                        <p:tgtEl>
                                          <p:spTgt spid="37992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79923"/>
                                        </p:tgtEl>
                                        <p:attrNameLst>
                                          <p:attrName>style.visibility</p:attrName>
                                        </p:attrNameLst>
                                      </p:cBhvr>
                                      <p:to>
                                        <p:strVal val="visible"/>
                                      </p:to>
                                    </p:set>
                                    <p:anim calcmode="lin" valueType="num">
                                      <p:cBhvr>
                                        <p:cTn id="21" dur="1000" fill="hold"/>
                                        <p:tgtEl>
                                          <p:spTgt spid="379923"/>
                                        </p:tgtEl>
                                        <p:attrNameLst>
                                          <p:attrName>ppt_w</p:attrName>
                                        </p:attrNameLst>
                                      </p:cBhvr>
                                      <p:tavLst>
                                        <p:tav tm="0">
                                          <p:val>
                                            <p:strVal val="#ppt_w*0.70"/>
                                          </p:val>
                                        </p:tav>
                                        <p:tav tm="100000">
                                          <p:val>
                                            <p:strVal val="#ppt_w"/>
                                          </p:val>
                                        </p:tav>
                                      </p:tavLst>
                                    </p:anim>
                                    <p:anim calcmode="lin" valueType="num">
                                      <p:cBhvr>
                                        <p:cTn id="22" dur="1000" fill="hold"/>
                                        <p:tgtEl>
                                          <p:spTgt spid="379923"/>
                                        </p:tgtEl>
                                        <p:attrNameLst>
                                          <p:attrName>ppt_h</p:attrName>
                                        </p:attrNameLst>
                                      </p:cBhvr>
                                      <p:tavLst>
                                        <p:tav tm="0">
                                          <p:val>
                                            <p:strVal val="#ppt_h"/>
                                          </p:val>
                                        </p:tav>
                                        <p:tav tm="100000">
                                          <p:val>
                                            <p:strVal val="#ppt_h"/>
                                          </p:val>
                                        </p:tav>
                                      </p:tavLst>
                                    </p:anim>
                                    <p:animEffect transition="in" filter="fade">
                                      <p:cBhvr>
                                        <p:cTn id="23" dur="1000"/>
                                        <p:tgtEl>
                                          <p:spTgt spid="37992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79924"/>
                                        </p:tgtEl>
                                        <p:attrNameLst>
                                          <p:attrName>style.visibility</p:attrName>
                                        </p:attrNameLst>
                                      </p:cBhvr>
                                      <p:to>
                                        <p:strVal val="visible"/>
                                      </p:to>
                                    </p:set>
                                    <p:anim calcmode="lin" valueType="num">
                                      <p:cBhvr>
                                        <p:cTn id="28" dur="1000" fill="hold"/>
                                        <p:tgtEl>
                                          <p:spTgt spid="379924"/>
                                        </p:tgtEl>
                                        <p:attrNameLst>
                                          <p:attrName>ppt_w</p:attrName>
                                        </p:attrNameLst>
                                      </p:cBhvr>
                                      <p:tavLst>
                                        <p:tav tm="0">
                                          <p:val>
                                            <p:strVal val="#ppt_w*0.70"/>
                                          </p:val>
                                        </p:tav>
                                        <p:tav tm="100000">
                                          <p:val>
                                            <p:strVal val="#ppt_w"/>
                                          </p:val>
                                        </p:tav>
                                      </p:tavLst>
                                    </p:anim>
                                    <p:anim calcmode="lin" valueType="num">
                                      <p:cBhvr>
                                        <p:cTn id="29" dur="1000" fill="hold"/>
                                        <p:tgtEl>
                                          <p:spTgt spid="379924"/>
                                        </p:tgtEl>
                                        <p:attrNameLst>
                                          <p:attrName>ppt_h</p:attrName>
                                        </p:attrNameLst>
                                      </p:cBhvr>
                                      <p:tavLst>
                                        <p:tav tm="0">
                                          <p:val>
                                            <p:strVal val="#ppt_h"/>
                                          </p:val>
                                        </p:tav>
                                        <p:tav tm="100000">
                                          <p:val>
                                            <p:strVal val="#ppt_h"/>
                                          </p:val>
                                        </p:tav>
                                      </p:tavLst>
                                    </p:anim>
                                    <p:animEffect transition="in" filter="fade">
                                      <p:cBhvr>
                                        <p:cTn id="30" dur="1000"/>
                                        <p:tgtEl>
                                          <p:spTgt spid="37992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79925"/>
                                        </p:tgtEl>
                                        <p:attrNameLst>
                                          <p:attrName>style.visibility</p:attrName>
                                        </p:attrNameLst>
                                      </p:cBhvr>
                                      <p:to>
                                        <p:strVal val="visible"/>
                                      </p:to>
                                    </p:set>
                                    <p:anim calcmode="lin" valueType="num">
                                      <p:cBhvr>
                                        <p:cTn id="35" dur="1000" fill="hold"/>
                                        <p:tgtEl>
                                          <p:spTgt spid="379925"/>
                                        </p:tgtEl>
                                        <p:attrNameLst>
                                          <p:attrName>ppt_w</p:attrName>
                                        </p:attrNameLst>
                                      </p:cBhvr>
                                      <p:tavLst>
                                        <p:tav tm="0">
                                          <p:val>
                                            <p:strVal val="#ppt_w*0.70"/>
                                          </p:val>
                                        </p:tav>
                                        <p:tav tm="100000">
                                          <p:val>
                                            <p:strVal val="#ppt_w"/>
                                          </p:val>
                                        </p:tav>
                                      </p:tavLst>
                                    </p:anim>
                                    <p:anim calcmode="lin" valueType="num">
                                      <p:cBhvr>
                                        <p:cTn id="36" dur="1000" fill="hold"/>
                                        <p:tgtEl>
                                          <p:spTgt spid="379925"/>
                                        </p:tgtEl>
                                        <p:attrNameLst>
                                          <p:attrName>ppt_h</p:attrName>
                                        </p:attrNameLst>
                                      </p:cBhvr>
                                      <p:tavLst>
                                        <p:tav tm="0">
                                          <p:val>
                                            <p:strVal val="#ppt_h"/>
                                          </p:val>
                                        </p:tav>
                                        <p:tav tm="100000">
                                          <p:val>
                                            <p:strVal val="#ppt_h"/>
                                          </p:val>
                                        </p:tav>
                                      </p:tavLst>
                                    </p:anim>
                                    <p:animEffect transition="in" filter="fade">
                                      <p:cBhvr>
                                        <p:cTn id="37" dur="1000"/>
                                        <p:tgtEl>
                                          <p:spTgt spid="3799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921" grpId="0"/>
      <p:bldP spid="379922" grpId="0"/>
      <p:bldP spid="379923" grpId="0"/>
      <p:bldP spid="379924" grpId="0"/>
      <p:bldP spid="3799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ChangeArrowheads="1"/>
          </p:cNvSpPr>
          <p:nvPr/>
        </p:nvSpPr>
        <p:spPr bwMode="auto">
          <a:xfrm>
            <a:off x="228600" y="1905000"/>
            <a:ext cx="8763000" cy="1219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r>
              <a:rPr lang="en-US" altLang="en-US" sz="2800"/>
              <a:t>Recognize and extend an arithmetic sequence.</a:t>
            </a:r>
          </a:p>
          <a:p>
            <a:pPr>
              <a:spcBef>
                <a:spcPct val="20000"/>
              </a:spcBef>
            </a:pPr>
            <a:endParaRPr lang="en-US" altLang="en-US" sz="800"/>
          </a:p>
          <a:p>
            <a:pPr>
              <a:spcBef>
                <a:spcPct val="20000"/>
              </a:spcBef>
            </a:pPr>
            <a:r>
              <a:rPr lang="en-US" altLang="en-US" sz="2800"/>
              <a:t>Find a given term of an arithmetic sequence.</a:t>
            </a:r>
          </a:p>
          <a:p>
            <a:pPr>
              <a:spcBef>
                <a:spcPct val="20000"/>
              </a:spcBef>
            </a:pPr>
            <a:endParaRPr lang="en-US" altLang="en-US" sz="2800"/>
          </a:p>
        </p:txBody>
      </p:sp>
      <p:sp>
        <p:nvSpPr>
          <p:cNvPr id="4099" name="Rectangle 1055"/>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sz="3600" i="1">
                <a:solidFill>
                  <a:srgbClr val="FF6600"/>
                </a:solidFill>
                <a:latin typeface="Arial Black" pitchFamily="34" charset="0"/>
              </a:rPr>
              <a:t>Objectives</a:t>
            </a:r>
            <a:endParaRPr lang="en-US" altLang="en-US" sz="3600" b="1">
              <a:latin typeface="Arial Black"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4" name="Rectangle 4"/>
          <p:cNvSpPr>
            <a:spLocks noChangeArrowheads="1"/>
          </p:cNvSpPr>
          <p:nvPr/>
        </p:nvSpPr>
        <p:spPr bwMode="auto">
          <a:xfrm>
            <a:off x="685800" y="2057400"/>
            <a:ext cx="7239000" cy="24384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r>
              <a:rPr lang="en-US" altLang="en-US" sz="3200"/>
              <a:t>sequence</a:t>
            </a:r>
          </a:p>
          <a:p>
            <a:pPr>
              <a:spcBef>
                <a:spcPct val="20000"/>
              </a:spcBef>
            </a:pPr>
            <a:r>
              <a:rPr lang="en-US" altLang="en-US" sz="3200"/>
              <a:t>term</a:t>
            </a:r>
          </a:p>
          <a:p>
            <a:pPr>
              <a:spcBef>
                <a:spcPct val="20000"/>
              </a:spcBef>
            </a:pPr>
            <a:r>
              <a:rPr lang="en-US" altLang="en-US" sz="3200"/>
              <a:t>arithmetic sequence</a:t>
            </a:r>
          </a:p>
          <a:p>
            <a:pPr>
              <a:spcBef>
                <a:spcPct val="20000"/>
              </a:spcBef>
            </a:pPr>
            <a:r>
              <a:rPr lang="en-US" altLang="en-US" sz="3200"/>
              <a:t>common difference</a:t>
            </a:r>
          </a:p>
          <a:p>
            <a:pPr>
              <a:spcBef>
                <a:spcPct val="20000"/>
              </a:spcBef>
            </a:pPr>
            <a:endParaRPr lang="en-US" altLang="en-US" sz="3200">
              <a:latin typeface="Times New Roman" pitchFamily="18" charset="0"/>
            </a:endParaRPr>
          </a:p>
        </p:txBody>
      </p:sp>
      <p:sp>
        <p:nvSpPr>
          <p:cNvPr id="5123" name="Rectangle 5"/>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spcBef>
                <a:spcPct val="0"/>
              </a:spcBef>
            </a:pPr>
            <a:r>
              <a:rPr lang="en-US" altLang="en-US" sz="3600" i="1">
                <a:solidFill>
                  <a:srgbClr val="FF0000"/>
                </a:solidFill>
                <a:latin typeface="Arial Black" pitchFamily="34" charset="0"/>
              </a:rPr>
              <a:t>Vocabulary</a:t>
            </a:r>
            <a:endParaRPr lang="en-US" altLang="en-US" sz="3600" i="1">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337924">
                                            <p:txEl>
                                              <p:pRg st="0" end="0"/>
                                            </p:txEl>
                                          </p:spTgt>
                                        </p:tgtEl>
                                        <p:attrNameLst>
                                          <p:attrName>style.visibility</p:attrName>
                                        </p:attrNameLst>
                                      </p:cBhvr>
                                      <p:to>
                                        <p:strVal val="visible"/>
                                      </p:to>
                                    </p:set>
                                    <p:anim calcmode="lin" valueType="num">
                                      <p:cBhvr>
                                        <p:cTn id="7" dur="500" fill="hold"/>
                                        <p:tgtEl>
                                          <p:spTgt spid="337924">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337924">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337924">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337924">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337924">
                                            <p:txEl>
                                              <p:pRg st="1" end="1"/>
                                            </p:txEl>
                                          </p:spTgt>
                                        </p:tgtEl>
                                        <p:attrNameLst>
                                          <p:attrName>style.visibility</p:attrName>
                                        </p:attrNameLst>
                                      </p:cBhvr>
                                      <p:to>
                                        <p:strVal val="visible"/>
                                      </p:to>
                                    </p:set>
                                    <p:anim calcmode="lin" valueType="num">
                                      <p:cBhvr>
                                        <p:cTn id="14" dur="500" fill="hold"/>
                                        <p:tgtEl>
                                          <p:spTgt spid="337924">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337924">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337924">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337924">
                                            <p:txEl>
                                              <p:pRg st="1" end="1"/>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grpId="0" nodeType="afterEffect">
                                  <p:stCondLst>
                                    <p:cond delay="0"/>
                                  </p:stCondLst>
                                  <p:childTnLst>
                                    <p:set>
                                      <p:cBhvr>
                                        <p:cTn id="20" dur="1" fill="hold">
                                          <p:stCondLst>
                                            <p:cond delay="0"/>
                                          </p:stCondLst>
                                        </p:cTn>
                                        <p:tgtEl>
                                          <p:spTgt spid="337924">
                                            <p:txEl>
                                              <p:pRg st="2" end="2"/>
                                            </p:txEl>
                                          </p:spTgt>
                                        </p:tgtEl>
                                        <p:attrNameLst>
                                          <p:attrName>style.visibility</p:attrName>
                                        </p:attrNameLst>
                                      </p:cBhvr>
                                      <p:to>
                                        <p:strVal val="visible"/>
                                      </p:to>
                                    </p:set>
                                    <p:anim calcmode="lin" valueType="num">
                                      <p:cBhvr>
                                        <p:cTn id="21" dur="500" fill="hold"/>
                                        <p:tgtEl>
                                          <p:spTgt spid="337924">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337924">
                                            <p:txEl>
                                              <p:pRg st="2" end="2"/>
                                            </p:txEl>
                                          </p:spTgt>
                                        </p:tgtEl>
                                        <p:attrNameLst>
                                          <p:attrName>ppt_y</p:attrName>
                                        </p:attrNameLst>
                                      </p:cBhvr>
                                      <p:tavLst>
                                        <p:tav tm="0">
                                          <p:val>
                                            <p:strVal val="#ppt_y-#ppt_h/2"/>
                                          </p:val>
                                        </p:tav>
                                        <p:tav tm="100000">
                                          <p:val>
                                            <p:strVal val="#ppt_y"/>
                                          </p:val>
                                        </p:tav>
                                      </p:tavLst>
                                    </p:anim>
                                    <p:anim calcmode="lin" valueType="num">
                                      <p:cBhvr>
                                        <p:cTn id="23" dur="500" fill="hold"/>
                                        <p:tgtEl>
                                          <p:spTgt spid="337924">
                                            <p:txEl>
                                              <p:pRg st="2" end="2"/>
                                            </p:txEl>
                                          </p:spTgt>
                                        </p:tgtEl>
                                        <p:attrNameLst>
                                          <p:attrName>ppt_w</p:attrName>
                                        </p:attrNameLst>
                                      </p:cBhvr>
                                      <p:tavLst>
                                        <p:tav tm="0">
                                          <p:val>
                                            <p:strVal val="#ppt_w"/>
                                          </p:val>
                                        </p:tav>
                                        <p:tav tm="100000">
                                          <p:val>
                                            <p:strVal val="#ppt_w"/>
                                          </p:val>
                                        </p:tav>
                                      </p:tavLst>
                                    </p:anim>
                                    <p:anim calcmode="lin" valueType="num">
                                      <p:cBhvr>
                                        <p:cTn id="24" dur="500" fill="hold"/>
                                        <p:tgtEl>
                                          <p:spTgt spid="337924">
                                            <p:txEl>
                                              <p:pRg st="2" end="2"/>
                                            </p:txEl>
                                          </p:spTgt>
                                        </p:tgtEl>
                                        <p:attrNameLst>
                                          <p:attrName>ppt_h</p:attrName>
                                        </p:attrNameLst>
                                      </p:cBhvr>
                                      <p:tavLst>
                                        <p:tav tm="0">
                                          <p:val>
                                            <p:fltVal val="0"/>
                                          </p:val>
                                        </p:tav>
                                        <p:tav tm="100000">
                                          <p:val>
                                            <p:strVal val="#ppt_h"/>
                                          </p:val>
                                        </p:tav>
                                      </p:tavLst>
                                    </p:anim>
                                  </p:childTnLst>
                                </p:cTn>
                              </p:par>
                            </p:childTnLst>
                          </p:cTn>
                        </p:par>
                        <p:par>
                          <p:cTn id="25" fill="hold" nodeType="afterGroup">
                            <p:stCondLst>
                              <p:cond delay="1500"/>
                            </p:stCondLst>
                            <p:childTnLst>
                              <p:par>
                                <p:cTn id="26" presetID="17" presetClass="entr" presetSubtype="1" fill="hold" grpId="0" nodeType="afterEffect">
                                  <p:stCondLst>
                                    <p:cond delay="0"/>
                                  </p:stCondLst>
                                  <p:childTnLst>
                                    <p:set>
                                      <p:cBhvr>
                                        <p:cTn id="27" dur="1" fill="hold">
                                          <p:stCondLst>
                                            <p:cond delay="0"/>
                                          </p:stCondLst>
                                        </p:cTn>
                                        <p:tgtEl>
                                          <p:spTgt spid="337924">
                                            <p:txEl>
                                              <p:pRg st="3" end="3"/>
                                            </p:txEl>
                                          </p:spTgt>
                                        </p:tgtEl>
                                        <p:attrNameLst>
                                          <p:attrName>style.visibility</p:attrName>
                                        </p:attrNameLst>
                                      </p:cBhvr>
                                      <p:to>
                                        <p:strVal val="visible"/>
                                      </p:to>
                                    </p:set>
                                    <p:anim calcmode="lin" valueType="num">
                                      <p:cBhvr>
                                        <p:cTn id="28" dur="500" fill="hold"/>
                                        <p:tgtEl>
                                          <p:spTgt spid="337924">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337924">
                                            <p:txEl>
                                              <p:pRg st="3" end="3"/>
                                            </p:txEl>
                                          </p:spTgt>
                                        </p:tgtEl>
                                        <p:attrNameLst>
                                          <p:attrName>ppt_y</p:attrName>
                                        </p:attrNameLst>
                                      </p:cBhvr>
                                      <p:tavLst>
                                        <p:tav tm="0">
                                          <p:val>
                                            <p:strVal val="#ppt_y-#ppt_h/2"/>
                                          </p:val>
                                        </p:tav>
                                        <p:tav tm="100000">
                                          <p:val>
                                            <p:strVal val="#ppt_y"/>
                                          </p:val>
                                        </p:tav>
                                      </p:tavLst>
                                    </p:anim>
                                    <p:anim calcmode="lin" valueType="num">
                                      <p:cBhvr>
                                        <p:cTn id="30" dur="500" fill="hold"/>
                                        <p:tgtEl>
                                          <p:spTgt spid="337924">
                                            <p:txEl>
                                              <p:pRg st="3" end="3"/>
                                            </p:txEl>
                                          </p:spTgt>
                                        </p:tgtEl>
                                        <p:attrNameLst>
                                          <p:attrName>ppt_w</p:attrName>
                                        </p:attrNameLst>
                                      </p:cBhvr>
                                      <p:tavLst>
                                        <p:tav tm="0">
                                          <p:val>
                                            <p:strVal val="#ppt_w"/>
                                          </p:val>
                                        </p:tav>
                                        <p:tav tm="100000">
                                          <p:val>
                                            <p:strVal val="#ppt_w"/>
                                          </p:val>
                                        </p:tav>
                                      </p:tavLst>
                                    </p:anim>
                                    <p:anim calcmode="lin" valueType="num">
                                      <p:cBhvr>
                                        <p:cTn id="31" dur="500" fill="hold"/>
                                        <p:tgtEl>
                                          <p:spTgt spid="337924">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24"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762000" y="1600200"/>
            <a:ext cx="79406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During a thunderstorm, you can estimate your distance from a lightning strike by counting the number of seconds from the time you see the lightning until you hear the thunder.  </a:t>
            </a:r>
          </a:p>
        </p:txBody>
      </p:sp>
      <p:sp>
        <p:nvSpPr>
          <p:cNvPr id="6147" name="Text Box 6"/>
          <p:cNvSpPr txBox="1">
            <a:spLocks noChangeArrowheads="1"/>
          </p:cNvSpPr>
          <p:nvPr/>
        </p:nvSpPr>
        <p:spPr bwMode="auto">
          <a:xfrm>
            <a:off x="762000" y="3657600"/>
            <a:ext cx="78644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When you list the times and distances in order, each list forms a sequence. A </a:t>
            </a:r>
            <a:r>
              <a:rPr lang="en-US" altLang="en-US" b="1" u="sng"/>
              <a:t>sequence</a:t>
            </a:r>
            <a:r>
              <a:rPr lang="en-US" altLang="en-US" i="1" u="sng"/>
              <a:t> </a:t>
            </a:r>
            <a:r>
              <a:rPr lang="en-US" altLang="en-US"/>
              <a:t>is a list of numbers that often forms a pattern. Each number in a sequence is a </a:t>
            </a:r>
            <a:r>
              <a:rPr lang="en-US" altLang="en-US" b="1" u="sng"/>
              <a:t>term</a:t>
            </a:r>
            <a:r>
              <a:rPr lang="en-US" altLang="en-US"/>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838200" y="1219200"/>
            <a:ext cx="7772400" cy="1371600"/>
          </a:xfrm>
          <a:prstGeom prst="rect">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7171" name="Line 5"/>
          <p:cNvSpPr>
            <a:spLocks noChangeShapeType="1"/>
          </p:cNvSpPr>
          <p:nvPr/>
        </p:nvSpPr>
        <p:spPr bwMode="auto">
          <a:xfrm>
            <a:off x="838200" y="1866900"/>
            <a:ext cx="77724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2" name="Text Box 6"/>
          <p:cNvSpPr txBox="1">
            <a:spLocks noChangeArrowheads="1"/>
          </p:cNvSpPr>
          <p:nvPr/>
        </p:nvSpPr>
        <p:spPr bwMode="auto">
          <a:xfrm>
            <a:off x="838200" y="1987550"/>
            <a:ext cx="21367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000" b="1"/>
              <a:t>Distance (mi)</a:t>
            </a:r>
          </a:p>
        </p:txBody>
      </p:sp>
      <p:sp>
        <p:nvSpPr>
          <p:cNvPr id="7173" name="Line 7"/>
          <p:cNvSpPr>
            <a:spLocks noChangeShapeType="1"/>
          </p:cNvSpPr>
          <p:nvPr/>
        </p:nvSpPr>
        <p:spPr bwMode="auto">
          <a:xfrm>
            <a:off x="31242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4" name="Line 8"/>
          <p:cNvSpPr>
            <a:spLocks noChangeShapeType="1"/>
          </p:cNvSpPr>
          <p:nvPr/>
        </p:nvSpPr>
        <p:spPr bwMode="auto">
          <a:xfrm>
            <a:off x="86106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5" name="Line 9"/>
          <p:cNvSpPr>
            <a:spLocks noChangeShapeType="1"/>
          </p:cNvSpPr>
          <p:nvPr/>
        </p:nvSpPr>
        <p:spPr bwMode="auto">
          <a:xfrm>
            <a:off x="79248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6" name="Line 10"/>
          <p:cNvSpPr>
            <a:spLocks noChangeShapeType="1"/>
          </p:cNvSpPr>
          <p:nvPr/>
        </p:nvSpPr>
        <p:spPr bwMode="auto">
          <a:xfrm>
            <a:off x="72390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7" name="Line 11"/>
          <p:cNvSpPr>
            <a:spLocks noChangeShapeType="1"/>
          </p:cNvSpPr>
          <p:nvPr/>
        </p:nvSpPr>
        <p:spPr bwMode="auto">
          <a:xfrm>
            <a:off x="65532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8" name="Line 12"/>
          <p:cNvSpPr>
            <a:spLocks noChangeShapeType="1"/>
          </p:cNvSpPr>
          <p:nvPr/>
        </p:nvSpPr>
        <p:spPr bwMode="auto">
          <a:xfrm>
            <a:off x="58674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9" name="Line 13"/>
          <p:cNvSpPr>
            <a:spLocks noChangeShapeType="1"/>
          </p:cNvSpPr>
          <p:nvPr/>
        </p:nvSpPr>
        <p:spPr bwMode="auto">
          <a:xfrm>
            <a:off x="51816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0" name="Line 14"/>
          <p:cNvSpPr>
            <a:spLocks noChangeShapeType="1"/>
          </p:cNvSpPr>
          <p:nvPr/>
        </p:nvSpPr>
        <p:spPr bwMode="auto">
          <a:xfrm>
            <a:off x="44958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1" name="Line 15"/>
          <p:cNvSpPr>
            <a:spLocks noChangeShapeType="1"/>
          </p:cNvSpPr>
          <p:nvPr/>
        </p:nvSpPr>
        <p:spPr bwMode="auto">
          <a:xfrm>
            <a:off x="38100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nvGrpSpPr>
          <p:cNvPr id="2" name="Group 41"/>
          <p:cNvGrpSpPr>
            <a:grpSpLocks/>
          </p:cNvGrpSpPr>
          <p:nvPr/>
        </p:nvGrpSpPr>
        <p:grpSpPr bwMode="auto">
          <a:xfrm>
            <a:off x="3533775" y="2466975"/>
            <a:ext cx="4772025" cy="382588"/>
            <a:chOff x="2226" y="1794"/>
            <a:chExt cx="3006" cy="241"/>
          </a:xfrm>
        </p:grpSpPr>
        <p:sp>
          <p:nvSpPr>
            <p:cNvPr id="7219" name="Arc 19"/>
            <p:cNvSpPr>
              <a:spLocks/>
            </p:cNvSpPr>
            <p:nvPr/>
          </p:nvSpPr>
          <p:spPr bwMode="auto">
            <a:xfrm rot="7598802">
              <a:off x="2311" y="1709"/>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0" name="Arc 27"/>
            <p:cNvSpPr>
              <a:spLocks/>
            </p:cNvSpPr>
            <p:nvPr/>
          </p:nvSpPr>
          <p:spPr bwMode="auto">
            <a:xfrm rot="7509713">
              <a:off x="4936" y="1739"/>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1" name="Arc 28"/>
            <p:cNvSpPr>
              <a:spLocks/>
            </p:cNvSpPr>
            <p:nvPr/>
          </p:nvSpPr>
          <p:spPr bwMode="auto">
            <a:xfrm rot="7308510">
              <a:off x="4504" y="1739"/>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2" name="Arc 29"/>
            <p:cNvSpPr>
              <a:spLocks/>
            </p:cNvSpPr>
            <p:nvPr/>
          </p:nvSpPr>
          <p:spPr bwMode="auto">
            <a:xfrm rot="7287439">
              <a:off x="4072" y="1731"/>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3" name="Arc 30"/>
            <p:cNvSpPr>
              <a:spLocks/>
            </p:cNvSpPr>
            <p:nvPr/>
          </p:nvSpPr>
          <p:spPr bwMode="auto">
            <a:xfrm rot="7380808">
              <a:off x="3624" y="1723"/>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4" name="Arc 31"/>
            <p:cNvSpPr>
              <a:spLocks/>
            </p:cNvSpPr>
            <p:nvPr/>
          </p:nvSpPr>
          <p:spPr bwMode="auto">
            <a:xfrm rot="7234477">
              <a:off x="3205" y="1731"/>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5" name="Arc 32"/>
            <p:cNvSpPr>
              <a:spLocks/>
            </p:cNvSpPr>
            <p:nvPr/>
          </p:nvSpPr>
          <p:spPr bwMode="auto">
            <a:xfrm rot="7598802">
              <a:off x="2773" y="1715"/>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
        <p:nvSpPr>
          <p:cNvPr id="7183" name="Text Box 33"/>
          <p:cNvSpPr txBox="1">
            <a:spLocks noChangeArrowheads="1"/>
          </p:cNvSpPr>
          <p:nvPr/>
        </p:nvSpPr>
        <p:spPr bwMode="auto">
          <a:xfrm>
            <a:off x="3260725" y="12715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a:t>
            </a:r>
          </a:p>
        </p:txBody>
      </p:sp>
      <p:sp>
        <p:nvSpPr>
          <p:cNvPr id="7184" name="Text Box 34"/>
          <p:cNvSpPr txBox="1">
            <a:spLocks noChangeArrowheads="1"/>
          </p:cNvSpPr>
          <p:nvPr/>
        </p:nvSpPr>
        <p:spPr bwMode="auto">
          <a:xfrm>
            <a:off x="6008688" y="12827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5</a:t>
            </a:r>
          </a:p>
        </p:txBody>
      </p:sp>
      <p:sp>
        <p:nvSpPr>
          <p:cNvPr id="7185" name="Text Box 35"/>
          <p:cNvSpPr txBox="1">
            <a:spLocks noChangeArrowheads="1"/>
          </p:cNvSpPr>
          <p:nvPr/>
        </p:nvSpPr>
        <p:spPr bwMode="auto">
          <a:xfrm>
            <a:off x="5337175" y="12842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a:t>
            </a:r>
          </a:p>
        </p:txBody>
      </p:sp>
      <p:sp>
        <p:nvSpPr>
          <p:cNvPr id="7186" name="Text Box 36"/>
          <p:cNvSpPr txBox="1">
            <a:spLocks noChangeArrowheads="1"/>
          </p:cNvSpPr>
          <p:nvPr/>
        </p:nvSpPr>
        <p:spPr bwMode="auto">
          <a:xfrm>
            <a:off x="3951288" y="12700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a:t>
            </a:r>
          </a:p>
        </p:txBody>
      </p:sp>
      <p:sp>
        <p:nvSpPr>
          <p:cNvPr id="7187" name="Text Box 37"/>
          <p:cNvSpPr txBox="1">
            <a:spLocks noChangeArrowheads="1"/>
          </p:cNvSpPr>
          <p:nvPr/>
        </p:nvSpPr>
        <p:spPr bwMode="auto">
          <a:xfrm>
            <a:off x="6708775" y="12969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6</a:t>
            </a:r>
          </a:p>
        </p:txBody>
      </p:sp>
      <p:sp>
        <p:nvSpPr>
          <p:cNvPr id="7188" name="Text Box 38"/>
          <p:cNvSpPr txBox="1">
            <a:spLocks noChangeArrowheads="1"/>
          </p:cNvSpPr>
          <p:nvPr/>
        </p:nvSpPr>
        <p:spPr bwMode="auto">
          <a:xfrm>
            <a:off x="7394575" y="12969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7</a:t>
            </a:r>
          </a:p>
        </p:txBody>
      </p:sp>
      <p:sp>
        <p:nvSpPr>
          <p:cNvPr id="7189" name="Text Box 39"/>
          <p:cNvSpPr txBox="1">
            <a:spLocks noChangeArrowheads="1"/>
          </p:cNvSpPr>
          <p:nvPr/>
        </p:nvSpPr>
        <p:spPr bwMode="auto">
          <a:xfrm>
            <a:off x="8080375" y="12969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8</a:t>
            </a:r>
          </a:p>
        </p:txBody>
      </p:sp>
      <p:sp>
        <p:nvSpPr>
          <p:cNvPr id="7190" name="Text Box 40"/>
          <p:cNvSpPr txBox="1">
            <a:spLocks noChangeArrowheads="1"/>
          </p:cNvSpPr>
          <p:nvPr/>
        </p:nvSpPr>
        <p:spPr bwMode="auto">
          <a:xfrm>
            <a:off x="4632325" y="12715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p>
        </p:txBody>
      </p:sp>
      <p:grpSp>
        <p:nvGrpSpPr>
          <p:cNvPr id="3" name="Group 49"/>
          <p:cNvGrpSpPr>
            <a:grpSpLocks/>
          </p:cNvGrpSpPr>
          <p:nvPr/>
        </p:nvGrpSpPr>
        <p:grpSpPr bwMode="auto">
          <a:xfrm>
            <a:off x="3124200" y="1981200"/>
            <a:ext cx="5486400" cy="471488"/>
            <a:chOff x="1968" y="1488"/>
            <a:chExt cx="3456" cy="297"/>
          </a:xfrm>
        </p:grpSpPr>
        <p:sp>
          <p:nvSpPr>
            <p:cNvPr id="7211" name="Text Box 16"/>
            <p:cNvSpPr txBox="1">
              <a:spLocks noChangeArrowheads="1"/>
            </p:cNvSpPr>
            <p:nvPr/>
          </p:nvSpPr>
          <p:spPr bwMode="auto">
            <a:xfrm>
              <a:off x="1968" y="1496"/>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0.2</a:t>
              </a:r>
            </a:p>
          </p:txBody>
        </p:sp>
        <p:sp>
          <p:nvSpPr>
            <p:cNvPr id="7212" name="Text Box 17"/>
            <p:cNvSpPr txBox="1">
              <a:spLocks noChangeArrowheads="1"/>
            </p:cNvSpPr>
            <p:nvPr/>
          </p:nvSpPr>
          <p:spPr bwMode="auto">
            <a:xfrm>
              <a:off x="2400" y="1496"/>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0.4</a:t>
              </a:r>
            </a:p>
          </p:txBody>
        </p:sp>
        <p:sp>
          <p:nvSpPr>
            <p:cNvPr id="7213" name="Text Box 42"/>
            <p:cNvSpPr txBox="1">
              <a:spLocks noChangeArrowheads="1"/>
            </p:cNvSpPr>
            <p:nvPr/>
          </p:nvSpPr>
          <p:spPr bwMode="auto">
            <a:xfrm>
              <a:off x="2834"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0.6</a:t>
              </a:r>
            </a:p>
          </p:txBody>
        </p:sp>
        <p:sp>
          <p:nvSpPr>
            <p:cNvPr id="7214" name="Text Box 43"/>
            <p:cNvSpPr txBox="1">
              <a:spLocks noChangeArrowheads="1"/>
            </p:cNvSpPr>
            <p:nvPr/>
          </p:nvSpPr>
          <p:spPr bwMode="auto">
            <a:xfrm>
              <a:off x="3266" y="1488"/>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0.8</a:t>
              </a:r>
            </a:p>
          </p:txBody>
        </p:sp>
        <p:sp>
          <p:nvSpPr>
            <p:cNvPr id="7215" name="Text Box 44"/>
            <p:cNvSpPr txBox="1">
              <a:spLocks noChangeArrowheads="1"/>
            </p:cNvSpPr>
            <p:nvPr/>
          </p:nvSpPr>
          <p:spPr bwMode="auto">
            <a:xfrm>
              <a:off x="3698"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1.0</a:t>
              </a:r>
            </a:p>
          </p:txBody>
        </p:sp>
        <p:sp>
          <p:nvSpPr>
            <p:cNvPr id="7216" name="Text Box 45"/>
            <p:cNvSpPr txBox="1">
              <a:spLocks noChangeArrowheads="1"/>
            </p:cNvSpPr>
            <p:nvPr/>
          </p:nvSpPr>
          <p:spPr bwMode="auto">
            <a:xfrm>
              <a:off x="4130"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1.2</a:t>
              </a:r>
            </a:p>
          </p:txBody>
        </p:sp>
        <p:sp>
          <p:nvSpPr>
            <p:cNvPr id="7217" name="Text Box 46"/>
            <p:cNvSpPr txBox="1">
              <a:spLocks noChangeArrowheads="1"/>
            </p:cNvSpPr>
            <p:nvPr/>
          </p:nvSpPr>
          <p:spPr bwMode="auto">
            <a:xfrm>
              <a:off x="4562"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1.4</a:t>
              </a:r>
            </a:p>
          </p:txBody>
        </p:sp>
        <p:sp>
          <p:nvSpPr>
            <p:cNvPr id="7218" name="Text Box 47"/>
            <p:cNvSpPr txBox="1">
              <a:spLocks noChangeArrowheads="1"/>
            </p:cNvSpPr>
            <p:nvPr/>
          </p:nvSpPr>
          <p:spPr bwMode="auto">
            <a:xfrm>
              <a:off x="4994"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1.6</a:t>
              </a:r>
            </a:p>
          </p:txBody>
        </p:sp>
      </p:grpSp>
      <p:sp>
        <p:nvSpPr>
          <p:cNvPr id="7192" name="Text Box 50"/>
          <p:cNvSpPr txBox="1">
            <a:spLocks noChangeArrowheads="1"/>
          </p:cNvSpPr>
          <p:nvPr/>
        </p:nvSpPr>
        <p:spPr bwMode="auto">
          <a:xfrm>
            <a:off x="898525" y="1301750"/>
            <a:ext cx="13954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000" b="1"/>
              <a:t>Time (s)</a:t>
            </a:r>
          </a:p>
        </p:txBody>
      </p:sp>
      <p:grpSp>
        <p:nvGrpSpPr>
          <p:cNvPr id="4" name="Group 58"/>
          <p:cNvGrpSpPr>
            <a:grpSpLocks/>
          </p:cNvGrpSpPr>
          <p:nvPr/>
        </p:nvGrpSpPr>
        <p:grpSpPr bwMode="auto">
          <a:xfrm>
            <a:off x="3048000" y="2819400"/>
            <a:ext cx="5791200" cy="457200"/>
            <a:chOff x="1920" y="2016"/>
            <a:chExt cx="3648" cy="288"/>
          </a:xfrm>
        </p:grpSpPr>
        <p:sp>
          <p:nvSpPr>
            <p:cNvPr id="7204" name="Text Box 51"/>
            <p:cNvSpPr txBox="1">
              <a:spLocks noChangeArrowheads="1"/>
            </p:cNvSpPr>
            <p:nvPr/>
          </p:nvSpPr>
          <p:spPr bwMode="auto">
            <a:xfrm>
              <a:off x="1920"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+0.2</a:t>
              </a:r>
            </a:p>
          </p:txBody>
        </p:sp>
        <p:sp>
          <p:nvSpPr>
            <p:cNvPr id="7205" name="Text Box 52"/>
            <p:cNvSpPr txBox="1">
              <a:spLocks noChangeArrowheads="1"/>
            </p:cNvSpPr>
            <p:nvPr/>
          </p:nvSpPr>
          <p:spPr bwMode="auto">
            <a:xfrm>
              <a:off x="2448"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+0.2</a:t>
              </a:r>
            </a:p>
          </p:txBody>
        </p:sp>
        <p:sp>
          <p:nvSpPr>
            <p:cNvPr id="7206" name="Text Box 53"/>
            <p:cNvSpPr txBox="1">
              <a:spLocks noChangeArrowheads="1"/>
            </p:cNvSpPr>
            <p:nvPr/>
          </p:nvSpPr>
          <p:spPr bwMode="auto">
            <a:xfrm>
              <a:off x="2976"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+0.2</a:t>
              </a:r>
            </a:p>
          </p:txBody>
        </p:sp>
        <p:sp>
          <p:nvSpPr>
            <p:cNvPr id="7207" name="Text Box 54"/>
            <p:cNvSpPr txBox="1">
              <a:spLocks noChangeArrowheads="1"/>
            </p:cNvSpPr>
            <p:nvPr/>
          </p:nvSpPr>
          <p:spPr bwMode="auto">
            <a:xfrm>
              <a:off x="3493"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+0.2</a:t>
              </a:r>
            </a:p>
          </p:txBody>
        </p:sp>
        <p:sp>
          <p:nvSpPr>
            <p:cNvPr id="7208" name="Text Box 55"/>
            <p:cNvSpPr txBox="1">
              <a:spLocks noChangeArrowheads="1"/>
            </p:cNvSpPr>
            <p:nvPr/>
          </p:nvSpPr>
          <p:spPr bwMode="auto">
            <a:xfrm>
              <a:off x="3973"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+0.2</a:t>
              </a:r>
            </a:p>
          </p:txBody>
        </p:sp>
        <p:sp>
          <p:nvSpPr>
            <p:cNvPr id="7209" name="Text Box 56"/>
            <p:cNvSpPr txBox="1">
              <a:spLocks noChangeArrowheads="1"/>
            </p:cNvSpPr>
            <p:nvPr/>
          </p:nvSpPr>
          <p:spPr bwMode="auto">
            <a:xfrm>
              <a:off x="4453"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+0.2</a:t>
              </a:r>
            </a:p>
          </p:txBody>
        </p:sp>
        <p:sp>
          <p:nvSpPr>
            <p:cNvPr id="7210" name="Text Box 57"/>
            <p:cNvSpPr txBox="1">
              <a:spLocks noChangeArrowheads="1"/>
            </p:cNvSpPr>
            <p:nvPr/>
          </p:nvSpPr>
          <p:spPr bwMode="auto">
            <a:xfrm>
              <a:off x="4981"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+0.2</a:t>
              </a:r>
            </a:p>
          </p:txBody>
        </p:sp>
      </p:grpSp>
      <p:sp>
        <p:nvSpPr>
          <p:cNvPr id="361531" name="Text Box 59"/>
          <p:cNvSpPr txBox="1">
            <a:spLocks noChangeArrowheads="1"/>
          </p:cNvSpPr>
          <p:nvPr/>
        </p:nvSpPr>
        <p:spPr bwMode="auto">
          <a:xfrm>
            <a:off x="746125" y="3505200"/>
            <a:ext cx="80549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In the distance sequence, each distance is 0.2 mi greater than the previous distance. When the terms of a sequence differ by the same nonzero number </a:t>
            </a:r>
            <a:r>
              <a:rPr lang="en-US" altLang="en-US" i="1"/>
              <a:t>d</a:t>
            </a:r>
            <a:r>
              <a:rPr lang="en-US" altLang="en-US"/>
              <a:t>, the sequence is an </a:t>
            </a:r>
            <a:r>
              <a:rPr lang="en-US" altLang="en-US" b="1" u="sng"/>
              <a:t>arithmetic sequence</a:t>
            </a:r>
            <a:r>
              <a:rPr lang="en-US" altLang="en-US"/>
              <a:t> and </a:t>
            </a:r>
            <a:r>
              <a:rPr lang="en-US" altLang="en-US" i="1"/>
              <a:t>d</a:t>
            </a:r>
            <a:r>
              <a:rPr lang="en-US" altLang="en-US"/>
              <a:t> is the </a:t>
            </a:r>
            <a:r>
              <a:rPr lang="en-US" altLang="en-US" b="1" u="sng"/>
              <a:t>common difference</a:t>
            </a:r>
            <a:r>
              <a:rPr lang="en-US" altLang="en-US"/>
              <a:t>. The distances in the table form an arithmetic sequence with </a:t>
            </a:r>
            <a:r>
              <a:rPr lang="en-US" altLang="en-US" i="1"/>
              <a:t>d</a:t>
            </a:r>
            <a:r>
              <a:rPr lang="en-US" altLang="en-US"/>
              <a:t> = 0.2.</a:t>
            </a:r>
          </a:p>
        </p:txBody>
      </p:sp>
      <p:graphicFrame>
        <p:nvGraphicFramePr>
          <p:cNvPr id="361541" name="Group 69"/>
          <p:cNvGraphicFramePr>
            <a:graphicFrameLocks noGrp="1"/>
          </p:cNvGraphicFramePr>
          <p:nvPr/>
        </p:nvGraphicFramePr>
        <p:xfrm>
          <a:off x="838200" y="1219200"/>
          <a:ext cx="2286000" cy="1371600"/>
        </p:xfrm>
        <a:graphic>
          <a:graphicData uri="http://schemas.openxmlformats.org/drawingml/2006/table">
            <a:tbl>
              <a:tblPr/>
              <a:tblGrid>
                <a:gridCol w="2286000"/>
              </a:tblGrid>
              <a:tr h="1371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r>
            </a:tbl>
          </a:graphicData>
        </a:graphic>
      </p:graphicFrame>
      <p:sp>
        <p:nvSpPr>
          <p:cNvPr id="7201" name="Text Box 70"/>
          <p:cNvSpPr txBox="1">
            <a:spLocks noChangeArrowheads="1"/>
          </p:cNvSpPr>
          <p:nvPr/>
        </p:nvSpPr>
        <p:spPr bwMode="auto">
          <a:xfrm>
            <a:off x="1295400" y="1371600"/>
            <a:ext cx="13954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000" b="1"/>
              <a:t>Time (s)</a:t>
            </a:r>
          </a:p>
        </p:txBody>
      </p:sp>
      <p:sp>
        <p:nvSpPr>
          <p:cNvPr id="7202" name="Text Box 71"/>
          <p:cNvSpPr txBox="1">
            <a:spLocks noChangeArrowheads="1"/>
          </p:cNvSpPr>
          <p:nvPr/>
        </p:nvSpPr>
        <p:spPr bwMode="auto">
          <a:xfrm>
            <a:off x="936625" y="2019300"/>
            <a:ext cx="21367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000" b="1"/>
              <a:t>Distance (mi)</a:t>
            </a:r>
          </a:p>
        </p:txBody>
      </p:sp>
      <p:sp>
        <p:nvSpPr>
          <p:cNvPr id="7203" name="Line 72"/>
          <p:cNvSpPr>
            <a:spLocks noChangeShapeType="1"/>
          </p:cNvSpPr>
          <p:nvPr/>
        </p:nvSpPr>
        <p:spPr bwMode="auto">
          <a:xfrm flipH="1">
            <a:off x="838200" y="1857375"/>
            <a:ext cx="2286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1000"/>
                                        <p:tgtEl>
                                          <p:spTgt spid="3"/>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2000"/>
                                        <p:tgtEl>
                                          <p:spTgt spid="2"/>
                                        </p:tgtEl>
                                      </p:cBhvr>
                                    </p:animEffect>
                                  </p:childTnLst>
                                </p:cTn>
                              </p:par>
                              <p:par>
                                <p:cTn id="12" presetID="22" presetClass="entr" presetSubtype="8" fill="hold"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20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361531"/>
                                        </p:tgtEl>
                                        <p:attrNameLst>
                                          <p:attrName>style.visibility</p:attrName>
                                        </p:attrNameLst>
                                      </p:cBhvr>
                                      <p:to>
                                        <p:strVal val="visible"/>
                                      </p:to>
                                    </p:set>
                                    <p:animEffect transition="in" filter="wipe(up)">
                                      <p:cBhvr>
                                        <p:cTn id="19" dur="1000"/>
                                        <p:tgtEl>
                                          <p:spTgt spid="361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5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885825" y="1036638"/>
            <a:ext cx="7542213" cy="273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tIns="0" bIns="0">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variable </a:t>
            </a:r>
            <a:r>
              <a:rPr lang="en-US" altLang="en-US" i="1"/>
              <a:t>a </a:t>
            </a:r>
            <a:r>
              <a:rPr lang="en-US" altLang="en-US"/>
              <a:t>is often used to represent terms in a sequence. The variable </a:t>
            </a:r>
            <a:r>
              <a:rPr lang="en-US" altLang="en-US" i="1"/>
              <a:t>a</a:t>
            </a:r>
            <a:r>
              <a:rPr lang="en-US" altLang="en-US" baseline="-10000"/>
              <a:t>9</a:t>
            </a:r>
            <a:r>
              <a:rPr lang="en-US" altLang="en-US"/>
              <a:t>, read </a:t>
            </a:r>
            <a:r>
              <a:rPr lang="en-US" altLang="en-US">
                <a:latin typeface="Arial" charset="0"/>
              </a:rPr>
              <a:t>“</a:t>
            </a:r>
            <a:r>
              <a:rPr lang="en-US" altLang="en-US" i="1"/>
              <a:t>a </a:t>
            </a:r>
            <a:r>
              <a:rPr lang="en-US" altLang="en-US"/>
              <a:t>sub 9,</a:t>
            </a:r>
            <a:r>
              <a:rPr lang="en-US" altLang="en-US">
                <a:latin typeface="Arial" charset="0"/>
              </a:rPr>
              <a:t>”</a:t>
            </a:r>
            <a:r>
              <a:rPr lang="en-US" altLang="en-US"/>
              <a:t> is the ninth term in a sequence. To designate any term, or the </a:t>
            </a:r>
            <a:r>
              <a:rPr lang="en-US" altLang="en-US" i="1"/>
              <a:t>n</a:t>
            </a:r>
            <a:r>
              <a:rPr lang="en-US" altLang="en-US"/>
              <a:t>th term, in a sequence, you write </a:t>
            </a:r>
            <a:r>
              <a:rPr lang="en-US" altLang="en-US" i="1"/>
              <a:t>a</a:t>
            </a:r>
            <a:r>
              <a:rPr lang="en-US" altLang="en-US" i="1" baseline="-10000"/>
              <a:t>n</a:t>
            </a:r>
            <a:r>
              <a:rPr lang="en-US" altLang="en-US"/>
              <a:t>, where </a:t>
            </a:r>
            <a:r>
              <a:rPr lang="en-US" altLang="en-US" i="1"/>
              <a:t>n </a:t>
            </a:r>
            <a:r>
              <a:rPr lang="en-US" altLang="en-US"/>
              <a:t>can be any number.</a:t>
            </a:r>
          </a:p>
          <a:p>
            <a:r>
              <a:rPr lang="en-US" altLang="en-US"/>
              <a:t>To find a term in an arithmetic sequence, add </a:t>
            </a:r>
            <a:r>
              <a:rPr lang="en-US" altLang="en-US" i="1"/>
              <a:t>d </a:t>
            </a:r>
            <a:r>
              <a:rPr lang="en-US" altLang="en-US"/>
              <a:t>to the previous term.</a:t>
            </a:r>
          </a:p>
        </p:txBody>
      </p:sp>
      <p:graphicFrame>
        <p:nvGraphicFramePr>
          <p:cNvPr id="386052" name="Object 4"/>
          <p:cNvGraphicFramePr>
            <a:graphicFrameLocks noChangeAspect="1"/>
          </p:cNvGraphicFramePr>
          <p:nvPr/>
        </p:nvGraphicFramePr>
        <p:xfrm>
          <a:off x="577850" y="4159250"/>
          <a:ext cx="8007350" cy="1471613"/>
        </p:xfrm>
        <a:graphic>
          <a:graphicData uri="http://schemas.openxmlformats.org/presentationml/2006/ole">
            <mc:AlternateContent xmlns:mc="http://schemas.openxmlformats.org/markup-compatibility/2006">
              <mc:Choice xmlns:v="urn:schemas-microsoft-com:vml" Requires="v">
                <p:oleObj spid="_x0000_s8198" name="Image" r:id="rId3" imgW="9123810" imgH="1676190" progId="Photoshop.Image.7">
                  <p:embed/>
                </p:oleObj>
              </mc:Choice>
              <mc:Fallback>
                <p:oleObj name="Image" r:id="rId3" imgW="9123810" imgH="1676190" progId="Photoshop.Image.7">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7850" y="4159250"/>
                        <a:ext cx="8007350" cy="1471613"/>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86052"/>
                                        </p:tgtEl>
                                        <p:attrNameLst>
                                          <p:attrName>style.visibility</p:attrName>
                                        </p:attrNameLst>
                                      </p:cBhvr>
                                      <p:to>
                                        <p:strVal val="visible"/>
                                      </p:to>
                                    </p:set>
                                    <p:animEffect transition="in" filter="checkerboard(across)">
                                      <p:cBhvr>
                                        <p:cTn id="7" dur="500"/>
                                        <p:tgtEl>
                                          <p:spTgt spid="386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1A: Identifying Arithmetic Sequences</a:t>
            </a:r>
            <a:endParaRPr lang="en-US" altLang="en-US" sz="2600">
              <a:solidFill>
                <a:schemeClr val="accent2"/>
              </a:solidFill>
              <a:latin typeface="Arial MT Bl" charset="0"/>
            </a:endParaRPr>
          </a:p>
        </p:txBody>
      </p:sp>
      <p:sp>
        <p:nvSpPr>
          <p:cNvPr id="9219" name="Text Box 5"/>
          <p:cNvSpPr txBox="1">
            <a:spLocks noChangeArrowheads="1"/>
          </p:cNvSpPr>
          <p:nvPr/>
        </p:nvSpPr>
        <p:spPr bwMode="auto">
          <a:xfrm>
            <a:off x="228600" y="1676400"/>
            <a:ext cx="816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Determine whether the sequence appears to be an arithmetic sequence. If so, find the common difference and the next three terms.</a:t>
            </a:r>
          </a:p>
        </p:txBody>
      </p:sp>
      <p:sp>
        <p:nvSpPr>
          <p:cNvPr id="9220" name="Text Box 36"/>
          <p:cNvSpPr txBox="1">
            <a:spLocks noChangeArrowheads="1"/>
          </p:cNvSpPr>
          <p:nvPr/>
        </p:nvSpPr>
        <p:spPr bwMode="auto">
          <a:xfrm>
            <a:off x="228600" y="2971800"/>
            <a:ext cx="2763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9, 13, 17, 21,</a:t>
            </a:r>
            <a:r>
              <a:rPr lang="en-US" altLang="en-US" b="1">
                <a:latin typeface="Arial" charset="0"/>
              </a:rPr>
              <a:t>…</a:t>
            </a:r>
            <a:endParaRPr lang="en-US" altLang="en-US" b="1"/>
          </a:p>
        </p:txBody>
      </p:sp>
      <p:sp>
        <p:nvSpPr>
          <p:cNvPr id="340005" name="Text Box 37"/>
          <p:cNvSpPr txBox="1">
            <a:spLocks noChangeArrowheads="1"/>
          </p:cNvSpPr>
          <p:nvPr/>
        </p:nvSpPr>
        <p:spPr bwMode="auto">
          <a:xfrm>
            <a:off x="228600" y="3505200"/>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a:t>
            </a:r>
            <a:r>
              <a:rPr lang="en-US" altLang="en-US"/>
              <a:t> Find the difference between successive terms. </a:t>
            </a:r>
          </a:p>
        </p:txBody>
      </p:sp>
      <p:sp>
        <p:nvSpPr>
          <p:cNvPr id="340013" name="Text Box 45"/>
          <p:cNvSpPr txBox="1">
            <a:spLocks noChangeArrowheads="1"/>
          </p:cNvSpPr>
          <p:nvPr/>
        </p:nvSpPr>
        <p:spPr bwMode="auto">
          <a:xfrm>
            <a:off x="3810000" y="4343400"/>
            <a:ext cx="4740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You add 4 to each term to find the next term. The common difference is 4. </a:t>
            </a:r>
          </a:p>
        </p:txBody>
      </p:sp>
      <p:sp>
        <p:nvSpPr>
          <p:cNvPr id="340006" name="Text Box 38"/>
          <p:cNvSpPr txBox="1">
            <a:spLocks noChangeArrowheads="1"/>
          </p:cNvSpPr>
          <p:nvPr/>
        </p:nvSpPr>
        <p:spPr bwMode="auto">
          <a:xfrm>
            <a:off x="762000" y="4343400"/>
            <a:ext cx="271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a:t>
            </a:r>
            <a:r>
              <a:rPr lang="en-US" altLang="en-US"/>
              <a:t>9, 13, 17, 21,</a:t>
            </a:r>
            <a:r>
              <a:rPr lang="en-US" altLang="en-US">
                <a:latin typeface="Arial" charset="0"/>
              </a:rPr>
              <a:t>…</a:t>
            </a:r>
            <a:endParaRPr lang="en-US" altLang="en-US" b="1"/>
          </a:p>
        </p:txBody>
      </p:sp>
      <p:grpSp>
        <p:nvGrpSpPr>
          <p:cNvPr id="2" name="Group 64"/>
          <p:cNvGrpSpPr>
            <a:grpSpLocks/>
          </p:cNvGrpSpPr>
          <p:nvPr/>
        </p:nvGrpSpPr>
        <p:grpSpPr bwMode="auto">
          <a:xfrm>
            <a:off x="914400" y="4953000"/>
            <a:ext cx="1952625" cy="457200"/>
            <a:chOff x="306" y="3332"/>
            <a:chExt cx="1230" cy="288"/>
          </a:xfrm>
        </p:grpSpPr>
        <p:sp>
          <p:nvSpPr>
            <p:cNvPr id="9228" name="Text Box 42"/>
            <p:cNvSpPr txBox="1">
              <a:spLocks noChangeArrowheads="1"/>
            </p:cNvSpPr>
            <p:nvPr/>
          </p:nvSpPr>
          <p:spPr bwMode="auto">
            <a:xfrm>
              <a:off x="306" y="333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+4</a:t>
              </a:r>
            </a:p>
          </p:txBody>
        </p:sp>
        <p:sp>
          <p:nvSpPr>
            <p:cNvPr id="9229" name="Text Box 43"/>
            <p:cNvSpPr txBox="1">
              <a:spLocks noChangeArrowheads="1"/>
            </p:cNvSpPr>
            <p:nvPr/>
          </p:nvSpPr>
          <p:spPr bwMode="auto">
            <a:xfrm>
              <a:off x="727" y="333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+4</a:t>
              </a:r>
            </a:p>
          </p:txBody>
        </p:sp>
        <p:sp>
          <p:nvSpPr>
            <p:cNvPr id="9230" name="Text Box 44"/>
            <p:cNvSpPr txBox="1">
              <a:spLocks noChangeArrowheads="1"/>
            </p:cNvSpPr>
            <p:nvPr/>
          </p:nvSpPr>
          <p:spPr bwMode="auto">
            <a:xfrm>
              <a:off x="1141" y="333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rPr>
                <a:t>+4</a:t>
              </a:r>
            </a:p>
          </p:txBody>
        </p:sp>
      </p:grpSp>
      <p:sp>
        <p:nvSpPr>
          <p:cNvPr id="340027" name="Arc 59"/>
          <p:cNvSpPr>
            <a:spLocks/>
          </p:cNvSpPr>
          <p:nvPr/>
        </p:nvSpPr>
        <p:spPr bwMode="auto">
          <a:xfrm rot="10848254" flipH="1">
            <a:off x="1698625" y="4778375"/>
            <a:ext cx="371475" cy="193675"/>
          </a:xfrm>
          <a:custGeom>
            <a:avLst/>
            <a:gdLst>
              <a:gd name="T0" fmla="*/ 0 w 42369"/>
              <a:gd name="T1" fmla="*/ 1259497 h 21600"/>
              <a:gd name="T2" fmla="*/ 3256949 w 42369"/>
              <a:gd name="T3" fmla="*/ 1736574 h 21600"/>
              <a:gd name="T4" fmla="*/ 1596539 w 42369"/>
              <a:gd name="T5" fmla="*/ 1736574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340029" name="Arc 61"/>
          <p:cNvSpPr>
            <a:spLocks/>
          </p:cNvSpPr>
          <p:nvPr/>
        </p:nvSpPr>
        <p:spPr bwMode="auto">
          <a:xfrm rot="10848254" flipH="1">
            <a:off x="1133475" y="4749800"/>
            <a:ext cx="371475" cy="193675"/>
          </a:xfrm>
          <a:custGeom>
            <a:avLst/>
            <a:gdLst>
              <a:gd name="T0" fmla="*/ 0 w 42369"/>
              <a:gd name="T1" fmla="*/ 1259497 h 21600"/>
              <a:gd name="T2" fmla="*/ 3256949 w 42369"/>
              <a:gd name="T3" fmla="*/ 1736574 h 21600"/>
              <a:gd name="T4" fmla="*/ 1596539 w 42369"/>
              <a:gd name="T5" fmla="*/ 1736574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340030" name="Arc 62"/>
          <p:cNvSpPr>
            <a:spLocks/>
          </p:cNvSpPr>
          <p:nvPr/>
        </p:nvSpPr>
        <p:spPr bwMode="auto">
          <a:xfrm rot="10848254" flipH="1">
            <a:off x="2266950" y="4795838"/>
            <a:ext cx="371475" cy="193675"/>
          </a:xfrm>
          <a:custGeom>
            <a:avLst/>
            <a:gdLst>
              <a:gd name="T0" fmla="*/ 0 w 42369"/>
              <a:gd name="T1" fmla="*/ 1259497 h 21600"/>
              <a:gd name="T2" fmla="*/ 3256949 w 42369"/>
              <a:gd name="T3" fmla="*/ 1736574 h 21600"/>
              <a:gd name="T4" fmla="*/ 1596539 w 42369"/>
              <a:gd name="T5" fmla="*/ 1736574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40005"/>
                                        </p:tgtEl>
                                        <p:attrNameLst>
                                          <p:attrName>style.visibility</p:attrName>
                                        </p:attrNameLst>
                                      </p:cBhvr>
                                      <p:to>
                                        <p:strVal val="visible"/>
                                      </p:to>
                                    </p:set>
                                    <p:anim calcmode="lin" valueType="num">
                                      <p:cBhvr>
                                        <p:cTn id="7" dur="1000" fill="hold"/>
                                        <p:tgtEl>
                                          <p:spTgt spid="340005"/>
                                        </p:tgtEl>
                                        <p:attrNameLst>
                                          <p:attrName>ppt_w</p:attrName>
                                        </p:attrNameLst>
                                      </p:cBhvr>
                                      <p:tavLst>
                                        <p:tav tm="0">
                                          <p:val>
                                            <p:strVal val="#ppt_w+.3"/>
                                          </p:val>
                                        </p:tav>
                                        <p:tav tm="100000">
                                          <p:val>
                                            <p:strVal val="#ppt_w"/>
                                          </p:val>
                                        </p:tav>
                                      </p:tavLst>
                                    </p:anim>
                                    <p:anim calcmode="lin" valueType="num">
                                      <p:cBhvr>
                                        <p:cTn id="8" dur="1000" fill="hold"/>
                                        <p:tgtEl>
                                          <p:spTgt spid="340005"/>
                                        </p:tgtEl>
                                        <p:attrNameLst>
                                          <p:attrName>ppt_h</p:attrName>
                                        </p:attrNameLst>
                                      </p:cBhvr>
                                      <p:tavLst>
                                        <p:tav tm="0">
                                          <p:val>
                                            <p:strVal val="#ppt_h"/>
                                          </p:val>
                                        </p:tav>
                                        <p:tav tm="100000">
                                          <p:val>
                                            <p:strVal val="#ppt_h"/>
                                          </p:val>
                                        </p:tav>
                                      </p:tavLst>
                                    </p:anim>
                                    <p:animEffect transition="in" filter="fade">
                                      <p:cBhvr>
                                        <p:cTn id="9" dur="1000"/>
                                        <p:tgtEl>
                                          <p:spTgt spid="34000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40006"/>
                                        </p:tgtEl>
                                        <p:attrNameLst>
                                          <p:attrName>style.visibility</p:attrName>
                                        </p:attrNameLst>
                                      </p:cBhvr>
                                      <p:to>
                                        <p:strVal val="visible"/>
                                      </p:to>
                                    </p:set>
                                    <p:animEffect transition="in" filter="wipe(left)">
                                      <p:cBhvr>
                                        <p:cTn id="14" dur="2000"/>
                                        <p:tgtEl>
                                          <p:spTgt spid="34000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340029"/>
                                        </p:tgtEl>
                                        <p:attrNameLst>
                                          <p:attrName>style.visibility</p:attrName>
                                        </p:attrNameLst>
                                      </p:cBhvr>
                                      <p:to>
                                        <p:strVal val="visible"/>
                                      </p:to>
                                    </p:set>
                                    <p:animEffect transition="in" filter="wipe(left)">
                                      <p:cBhvr>
                                        <p:cTn id="19" dur="1000"/>
                                        <p:tgtEl>
                                          <p:spTgt spid="340029"/>
                                        </p:tgtEl>
                                      </p:cBhvr>
                                    </p:animEffect>
                                  </p:childTnLst>
                                </p:cTn>
                              </p:par>
                            </p:childTnLst>
                          </p:cTn>
                        </p:par>
                        <p:par>
                          <p:cTn id="20" fill="hold" nodeType="afterGroup">
                            <p:stCondLst>
                              <p:cond delay="1000"/>
                            </p:stCondLst>
                            <p:childTnLst>
                              <p:par>
                                <p:cTn id="21" presetID="22" presetClass="entr" presetSubtype="8" fill="hold" grpId="0" nodeType="afterEffect">
                                  <p:stCondLst>
                                    <p:cond delay="0"/>
                                  </p:stCondLst>
                                  <p:childTnLst>
                                    <p:set>
                                      <p:cBhvr>
                                        <p:cTn id="22" dur="1" fill="hold">
                                          <p:stCondLst>
                                            <p:cond delay="0"/>
                                          </p:stCondLst>
                                        </p:cTn>
                                        <p:tgtEl>
                                          <p:spTgt spid="340027"/>
                                        </p:tgtEl>
                                        <p:attrNameLst>
                                          <p:attrName>style.visibility</p:attrName>
                                        </p:attrNameLst>
                                      </p:cBhvr>
                                      <p:to>
                                        <p:strVal val="visible"/>
                                      </p:to>
                                    </p:set>
                                    <p:animEffect transition="in" filter="wipe(left)">
                                      <p:cBhvr>
                                        <p:cTn id="23" dur="1000"/>
                                        <p:tgtEl>
                                          <p:spTgt spid="340027"/>
                                        </p:tgtEl>
                                      </p:cBhvr>
                                    </p:animEffect>
                                  </p:childTnLst>
                                </p:cTn>
                              </p:par>
                            </p:childTnLst>
                          </p:cTn>
                        </p:par>
                        <p:par>
                          <p:cTn id="24" fill="hold" nodeType="afterGroup">
                            <p:stCondLst>
                              <p:cond delay="2000"/>
                            </p:stCondLst>
                            <p:childTnLst>
                              <p:par>
                                <p:cTn id="25" presetID="22" presetClass="entr" presetSubtype="8" fill="hold" grpId="0" nodeType="afterEffect">
                                  <p:stCondLst>
                                    <p:cond delay="0"/>
                                  </p:stCondLst>
                                  <p:childTnLst>
                                    <p:set>
                                      <p:cBhvr>
                                        <p:cTn id="26" dur="1" fill="hold">
                                          <p:stCondLst>
                                            <p:cond delay="0"/>
                                          </p:stCondLst>
                                        </p:cTn>
                                        <p:tgtEl>
                                          <p:spTgt spid="340030"/>
                                        </p:tgtEl>
                                        <p:attrNameLst>
                                          <p:attrName>style.visibility</p:attrName>
                                        </p:attrNameLst>
                                      </p:cBhvr>
                                      <p:to>
                                        <p:strVal val="visible"/>
                                      </p:to>
                                    </p:set>
                                    <p:animEffect transition="in" filter="wipe(left)">
                                      <p:cBhvr>
                                        <p:cTn id="27" dur="1000"/>
                                        <p:tgtEl>
                                          <p:spTgt spid="34003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wipe(down)">
                                      <p:cBhvr>
                                        <p:cTn id="32" dur="1000"/>
                                        <p:tgtEl>
                                          <p:spTgt spid="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9" presetClass="entr" presetSubtype="0" fill="hold" grpId="0" nodeType="clickEffect">
                                  <p:stCondLst>
                                    <p:cond delay="0"/>
                                  </p:stCondLst>
                                  <p:childTnLst>
                                    <p:set>
                                      <p:cBhvr>
                                        <p:cTn id="36" dur="1" fill="hold">
                                          <p:stCondLst>
                                            <p:cond delay="0"/>
                                          </p:stCondLst>
                                        </p:cTn>
                                        <p:tgtEl>
                                          <p:spTgt spid="340013"/>
                                        </p:tgtEl>
                                        <p:attrNameLst>
                                          <p:attrName>style.visibility</p:attrName>
                                        </p:attrNameLst>
                                      </p:cBhvr>
                                      <p:to>
                                        <p:strVal val="visible"/>
                                      </p:to>
                                    </p:set>
                                    <p:anim calcmode="lin" valueType="num">
                                      <p:cBhvr>
                                        <p:cTn id="37" dur="1000" fill="hold"/>
                                        <p:tgtEl>
                                          <p:spTgt spid="340013"/>
                                        </p:tgtEl>
                                        <p:attrNameLst>
                                          <p:attrName>ppt_x</p:attrName>
                                        </p:attrNameLst>
                                      </p:cBhvr>
                                      <p:tavLst>
                                        <p:tav tm="0">
                                          <p:val>
                                            <p:strVal val="#ppt_x-.2"/>
                                          </p:val>
                                        </p:tav>
                                        <p:tav tm="100000">
                                          <p:val>
                                            <p:strVal val="#ppt_x"/>
                                          </p:val>
                                        </p:tav>
                                      </p:tavLst>
                                    </p:anim>
                                    <p:anim calcmode="lin" valueType="num">
                                      <p:cBhvr>
                                        <p:cTn id="38" dur="1000" fill="hold"/>
                                        <p:tgtEl>
                                          <p:spTgt spid="340013"/>
                                        </p:tgtEl>
                                        <p:attrNameLst>
                                          <p:attrName>ppt_y</p:attrName>
                                        </p:attrNameLst>
                                      </p:cBhvr>
                                      <p:tavLst>
                                        <p:tav tm="0">
                                          <p:val>
                                            <p:strVal val="#ppt_y"/>
                                          </p:val>
                                        </p:tav>
                                        <p:tav tm="100000">
                                          <p:val>
                                            <p:strVal val="#ppt_y"/>
                                          </p:val>
                                        </p:tav>
                                      </p:tavLst>
                                    </p:anim>
                                    <p:animEffect transition="in" filter="wipe(right)" prLst="gradientSize: 0.1">
                                      <p:cBhvr>
                                        <p:cTn id="39" dur="1000"/>
                                        <p:tgtEl>
                                          <p:spTgt spid="340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005" grpId="0"/>
      <p:bldP spid="340013" grpId="0"/>
      <p:bldP spid="340006" grpId="0"/>
      <p:bldP spid="340027" grpId="0" animBg="1"/>
      <p:bldP spid="340029" grpId="0" animBg="1"/>
      <p:bldP spid="3400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2" name="Text Box 4"/>
          <p:cNvSpPr txBox="1">
            <a:spLocks noChangeArrowheads="1"/>
          </p:cNvSpPr>
          <p:nvPr/>
        </p:nvSpPr>
        <p:spPr bwMode="auto">
          <a:xfrm>
            <a:off x="228600" y="3333750"/>
            <a:ext cx="838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252538" indent="-125253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 </a:t>
            </a:r>
            <a:r>
              <a:rPr lang="en-US" altLang="en-US"/>
              <a:t>Use the common difference to find the next  3 terms.</a:t>
            </a:r>
            <a:endParaRPr lang="en-US" altLang="en-US" b="1"/>
          </a:p>
        </p:txBody>
      </p:sp>
      <p:sp>
        <p:nvSpPr>
          <p:cNvPr id="365574" name="Text Box 6"/>
          <p:cNvSpPr txBox="1">
            <a:spLocks noChangeArrowheads="1"/>
          </p:cNvSpPr>
          <p:nvPr/>
        </p:nvSpPr>
        <p:spPr bwMode="auto">
          <a:xfrm>
            <a:off x="-76200" y="4248150"/>
            <a:ext cx="4924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a:t>
            </a:r>
            <a:r>
              <a:rPr lang="en-US" altLang="en-US"/>
              <a:t>9, 13, 17, 21, </a:t>
            </a:r>
            <a:endParaRPr lang="en-US" altLang="en-US" b="1"/>
          </a:p>
        </p:txBody>
      </p:sp>
      <p:grpSp>
        <p:nvGrpSpPr>
          <p:cNvPr id="2" name="Group 22"/>
          <p:cNvGrpSpPr>
            <a:grpSpLocks/>
          </p:cNvGrpSpPr>
          <p:nvPr/>
        </p:nvGrpSpPr>
        <p:grpSpPr bwMode="auto">
          <a:xfrm>
            <a:off x="1981200" y="4629150"/>
            <a:ext cx="1952625" cy="609600"/>
            <a:chOff x="1362" y="2928"/>
            <a:chExt cx="1230" cy="384"/>
          </a:xfrm>
        </p:grpSpPr>
        <p:sp>
          <p:nvSpPr>
            <p:cNvPr id="10251" name="Arc 14"/>
            <p:cNvSpPr>
              <a:spLocks/>
            </p:cNvSpPr>
            <p:nvPr/>
          </p:nvSpPr>
          <p:spPr bwMode="auto">
            <a:xfrm rot="10848254" flipH="1">
              <a:off x="1920" y="2928"/>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0252" name="Arc 15"/>
            <p:cNvSpPr>
              <a:spLocks/>
            </p:cNvSpPr>
            <p:nvPr/>
          </p:nvSpPr>
          <p:spPr bwMode="auto">
            <a:xfrm rot="10848254" flipH="1">
              <a:off x="2325" y="2928"/>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0253" name="Arc 16"/>
            <p:cNvSpPr>
              <a:spLocks/>
            </p:cNvSpPr>
            <p:nvPr/>
          </p:nvSpPr>
          <p:spPr bwMode="auto">
            <a:xfrm rot="10848254" flipH="1">
              <a:off x="1536" y="2928"/>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0254" name="Text Box 17"/>
            <p:cNvSpPr txBox="1">
              <a:spLocks noChangeArrowheads="1"/>
            </p:cNvSpPr>
            <p:nvPr/>
          </p:nvSpPr>
          <p:spPr bwMode="auto">
            <a:xfrm>
              <a:off x="1362" y="3024"/>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a:t>
              </a:r>
            </a:p>
          </p:txBody>
        </p:sp>
        <p:sp>
          <p:nvSpPr>
            <p:cNvPr id="10255" name="Text Box 18"/>
            <p:cNvSpPr txBox="1">
              <a:spLocks noChangeArrowheads="1"/>
            </p:cNvSpPr>
            <p:nvPr/>
          </p:nvSpPr>
          <p:spPr bwMode="auto">
            <a:xfrm>
              <a:off x="1783" y="3024"/>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a:t>
              </a:r>
            </a:p>
          </p:txBody>
        </p:sp>
        <p:sp>
          <p:nvSpPr>
            <p:cNvPr id="10256" name="Text Box 19"/>
            <p:cNvSpPr txBox="1">
              <a:spLocks noChangeArrowheads="1"/>
            </p:cNvSpPr>
            <p:nvPr/>
          </p:nvSpPr>
          <p:spPr bwMode="auto">
            <a:xfrm>
              <a:off x="2197" y="3024"/>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a:t>
              </a:r>
            </a:p>
          </p:txBody>
        </p:sp>
      </p:grpSp>
      <p:sp>
        <p:nvSpPr>
          <p:cNvPr id="365588" name="Text Box 20"/>
          <p:cNvSpPr txBox="1">
            <a:spLocks noChangeArrowheads="1"/>
          </p:cNvSpPr>
          <p:nvPr/>
        </p:nvSpPr>
        <p:spPr bwMode="auto">
          <a:xfrm>
            <a:off x="174625" y="5086350"/>
            <a:ext cx="81311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sequence appears to be an arithmetic sequence with a common difference of 4. The next three terms are 25, 29, 33.</a:t>
            </a:r>
          </a:p>
        </p:txBody>
      </p:sp>
      <p:sp>
        <p:nvSpPr>
          <p:cNvPr id="10246" name="Text Box 2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1A Continued</a:t>
            </a:r>
            <a:endParaRPr lang="en-US" altLang="en-US" sz="2600">
              <a:solidFill>
                <a:schemeClr val="accent2"/>
              </a:solidFill>
              <a:latin typeface="Arial MT Bl" charset="0"/>
            </a:endParaRPr>
          </a:p>
        </p:txBody>
      </p:sp>
      <p:sp>
        <p:nvSpPr>
          <p:cNvPr id="10247" name="Text Box 24"/>
          <p:cNvSpPr txBox="1">
            <a:spLocks noChangeArrowheads="1"/>
          </p:cNvSpPr>
          <p:nvPr/>
        </p:nvSpPr>
        <p:spPr bwMode="auto">
          <a:xfrm>
            <a:off x="228600" y="1504950"/>
            <a:ext cx="816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Determine whether the sequence appears to be an arithmetic sequence. If so, find the common difference and the next three terms.</a:t>
            </a:r>
          </a:p>
        </p:txBody>
      </p:sp>
      <p:sp>
        <p:nvSpPr>
          <p:cNvPr id="10248" name="Text Box 25"/>
          <p:cNvSpPr txBox="1">
            <a:spLocks noChangeArrowheads="1"/>
          </p:cNvSpPr>
          <p:nvPr/>
        </p:nvSpPr>
        <p:spPr bwMode="auto">
          <a:xfrm>
            <a:off x="228600" y="2800350"/>
            <a:ext cx="2763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9, 13, 17, 21,</a:t>
            </a:r>
            <a:r>
              <a:rPr lang="en-US" altLang="en-US" b="1">
                <a:latin typeface="Arial" charset="0"/>
              </a:rPr>
              <a:t>…</a:t>
            </a:r>
            <a:endParaRPr lang="en-US" altLang="en-US" b="1"/>
          </a:p>
        </p:txBody>
      </p:sp>
      <p:sp>
        <p:nvSpPr>
          <p:cNvPr id="365594" name="Text Box 26"/>
          <p:cNvSpPr txBox="1">
            <a:spLocks noChangeArrowheads="1"/>
          </p:cNvSpPr>
          <p:nvPr/>
        </p:nvSpPr>
        <p:spPr bwMode="auto">
          <a:xfrm>
            <a:off x="2438400" y="424815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25</a:t>
            </a:r>
            <a:r>
              <a:rPr lang="en-US" altLang="en-US"/>
              <a:t>, </a:t>
            </a:r>
            <a:r>
              <a:rPr lang="en-US" altLang="en-US">
                <a:solidFill>
                  <a:srgbClr val="FF0000"/>
                </a:solidFill>
              </a:rPr>
              <a:t>29</a:t>
            </a:r>
            <a:r>
              <a:rPr lang="en-US" altLang="en-US"/>
              <a:t>, </a:t>
            </a:r>
            <a:r>
              <a:rPr lang="en-US" altLang="en-US">
                <a:solidFill>
                  <a:srgbClr val="FF0000"/>
                </a:solidFill>
              </a:rPr>
              <a:t>33</a:t>
            </a:r>
            <a:r>
              <a:rPr lang="en-US" altLang="en-US"/>
              <a:t>,</a:t>
            </a:r>
            <a:r>
              <a:rPr lang="en-US" altLang="en-US">
                <a:latin typeface="Arial" charset="0"/>
              </a:rPr>
              <a:t>…</a:t>
            </a:r>
            <a:endParaRPr lang="en-US" altLang="en-US"/>
          </a:p>
        </p:txBody>
      </p:sp>
      <p:sp>
        <p:nvSpPr>
          <p:cNvPr id="365596" name="Text Box 28"/>
          <p:cNvSpPr txBox="1">
            <a:spLocks noChangeArrowheads="1"/>
          </p:cNvSpPr>
          <p:nvPr/>
        </p:nvSpPr>
        <p:spPr bwMode="auto">
          <a:xfrm>
            <a:off x="5454650" y="4197350"/>
            <a:ext cx="2178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chemeClr val="accent2"/>
                </a:solidFill>
              </a:rPr>
              <a:t>a</a:t>
            </a:r>
            <a:r>
              <a:rPr lang="en-US" altLang="en-US" i="1" baseline="-10000">
                <a:solidFill>
                  <a:schemeClr val="accent2"/>
                </a:solidFill>
              </a:rPr>
              <a:t>n</a:t>
            </a:r>
            <a:r>
              <a:rPr lang="en-US" altLang="en-US" i="1">
                <a:solidFill>
                  <a:schemeClr val="accent2"/>
                </a:solidFill>
              </a:rPr>
              <a:t> </a:t>
            </a:r>
            <a:r>
              <a:rPr lang="en-US" altLang="en-US" b="1">
                <a:solidFill>
                  <a:schemeClr val="accent2"/>
                </a:solidFill>
              </a:rPr>
              <a:t>= </a:t>
            </a:r>
            <a:r>
              <a:rPr lang="en-US" altLang="en-US" i="1">
                <a:solidFill>
                  <a:schemeClr val="accent2"/>
                </a:solidFill>
              </a:rPr>
              <a:t>a</a:t>
            </a:r>
            <a:r>
              <a:rPr lang="en-US" altLang="en-US" i="1" baseline="-10000">
                <a:solidFill>
                  <a:schemeClr val="accent2"/>
                </a:solidFill>
              </a:rPr>
              <a:t>n</a:t>
            </a:r>
            <a:r>
              <a:rPr lang="en-US" altLang="en-US" b="1" baseline="-10000">
                <a:solidFill>
                  <a:schemeClr val="accent2"/>
                </a:solidFill>
              </a:rPr>
              <a:t>-</a:t>
            </a:r>
            <a:r>
              <a:rPr lang="en-US" altLang="en-US" baseline="-10000">
                <a:solidFill>
                  <a:schemeClr val="accent2"/>
                </a:solidFill>
              </a:rPr>
              <a:t>1</a:t>
            </a:r>
            <a:r>
              <a:rPr lang="en-US" altLang="en-US" i="1">
                <a:solidFill>
                  <a:schemeClr val="accent2"/>
                </a:solidFill>
              </a:rPr>
              <a:t> </a:t>
            </a:r>
            <a:r>
              <a:rPr lang="en-US" altLang="en-US" b="1">
                <a:solidFill>
                  <a:schemeClr val="accent2"/>
                </a:solidFill>
              </a:rPr>
              <a:t>+ </a:t>
            </a:r>
            <a:r>
              <a:rPr lang="en-US" altLang="en-US" i="1">
                <a:solidFill>
                  <a:schemeClr val="accent2"/>
                </a:solidFill>
              </a:rPr>
              <a: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65572"/>
                                        </p:tgtEl>
                                        <p:attrNameLst>
                                          <p:attrName>style.visibility</p:attrName>
                                        </p:attrNameLst>
                                      </p:cBhvr>
                                      <p:to>
                                        <p:strVal val="visible"/>
                                      </p:to>
                                    </p:set>
                                    <p:anim calcmode="lin" valueType="num">
                                      <p:cBhvr>
                                        <p:cTn id="7" dur="1000" fill="hold"/>
                                        <p:tgtEl>
                                          <p:spTgt spid="365572"/>
                                        </p:tgtEl>
                                        <p:attrNameLst>
                                          <p:attrName>ppt_x</p:attrName>
                                        </p:attrNameLst>
                                      </p:cBhvr>
                                      <p:tavLst>
                                        <p:tav tm="0">
                                          <p:val>
                                            <p:strVal val="#ppt_x-.2"/>
                                          </p:val>
                                        </p:tav>
                                        <p:tav tm="100000">
                                          <p:val>
                                            <p:strVal val="#ppt_x"/>
                                          </p:val>
                                        </p:tav>
                                      </p:tavLst>
                                    </p:anim>
                                    <p:anim calcmode="lin" valueType="num">
                                      <p:cBhvr>
                                        <p:cTn id="8" dur="1000" fill="hold"/>
                                        <p:tgtEl>
                                          <p:spTgt spid="36557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55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65574"/>
                                        </p:tgtEl>
                                        <p:attrNameLst>
                                          <p:attrName>style.visibility</p:attrName>
                                        </p:attrNameLst>
                                      </p:cBhvr>
                                      <p:to>
                                        <p:strVal val="visible"/>
                                      </p:to>
                                    </p:set>
                                    <p:animEffect transition="in" filter="wipe(left)">
                                      <p:cBhvr>
                                        <p:cTn id="14" dur="1000"/>
                                        <p:tgtEl>
                                          <p:spTgt spid="36557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left)">
                                      <p:cBhvr>
                                        <p:cTn id="19" dur="20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8" presetClass="entr" presetSubtype="0" accel="50000" fill="hold" grpId="0" nodeType="clickEffect">
                                  <p:stCondLst>
                                    <p:cond delay="0"/>
                                  </p:stCondLst>
                                  <p:childTnLst>
                                    <p:set>
                                      <p:cBhvr>
                                        <p:cTn id="23" dur="1" fill="hold">
                                          <p:stCondLst>
                                            <p:cond delay="0"/>
                                          </p:stCondLst>
                                        </p:cTn>
                                        <p:tgtEl>
                                          <p:spTgt spid="365596"/>
                                        </p:tgtEl>
                                        <p:attrNameLst>
                                          <p:attrName>style.visibility</p:attrName>
                                        </p:attrNameLst>
                                      </p:cBhvr>
                                      <p:to>
                                        <p:strVal val="visible"/>
                                      </p:to>
                                    </p:set>
                                    <p:anim calcmode="lin" valueType="num">
                                      <p:cBhvr>
                                        <p:cTn id="24" dur="1000" fill="hold"/>
                                        <p:tgtEl>
                                          <p:spTgt spid="36559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5" dur="1000" fill="hold"/>
                                        <p:tgtEl>
                                          <p:spTgt spid="365596"/>
                                        </p:tgtEl>
                                        <p:attrNameLst>
                                          <p:attrName>ppt_x</p:attrName>
                                        </p:attrNameLst>
                                      </p:cBhvr>
                                      <p:tavLst>
                                        <p:tav tm="0">
                                          <p:val>
                                            <p:fltVal val="-1"/>
                                          </p:val>
                                        </p:tav>
                                        <p:tav tm="50000">
                                          <p:val>
                                            <p:fltVal val="0.95"/>
                                          </p:val>
                                        </p:tav>
                                        <p:tav tm="100000">
                                          <p:val>
                                            <p:strVal val="#ppt_x"/>
                                          </p:val>
                                        </p:tav>
                                      </p:tavLst>
                                    </p:anim>
                                    <p:anim calcmode="lin" valueType="num">
                                      <p:cBhvr>
                                        <p:cTn id="26" dur="1000" fill="hold"/>
                                        <p:tgtEl>
                                          <p:spTgt spid="365596"/>
                                        </p:tgtEl>
                                        <p:attrNameLst>
                                          <p:attrName>ppt_y</p:attrName>
                                        </p:attrNameLst>
                                      </p:cBhvr>
                                      <p:tavLst>
                                        <p:tav tm="0">
                                          <p:val>
                                            <p:strVal val="#ppt_y"/>
                                          </p:val>
                                        </p:tav>
                                        <p:tav tm="100000">
                                          <p:val>
                                            <p:strVal val="#ppt_y"/>
                                          </p:val>
                                        </p:tav>
                                      </p:tavLst>
                                    </p:anim>
                                    <p:animEffect transition="in" filter="fade">
                                      <p:cBhvr>
                                        <p:cTn id="27" dur="1000"/>
                                        <p:tgtEl>
                                          <p:spTgt spid="36559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65594"/>
                                        </p:tgtEl>
                                        <p:attrNameLst>
                                          <p:attrName>style.visibility</p:attrName>
                                        </p:attrNameLst>
                                      </p:cBhvr>
                                      <p:to>
                                        <p:strVal val="visible"/>
                                      </p:to>
                                    </p:set>
                                    <p:animEffect transition="in" filter="dissolve">
                                      <p:cBhvr>
                                        <p:cTn id="32" dur="500"/>
                                        <p:tgtEl>
                                          <p:spTgt spid="36559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5" presetClass="entr" presetSubtype="0" fill="hold" grpId="0" nodeType="clickEffect">
                                  <p:stCondLst>
                                    <p:cond delay="0"/>
                                  </p:stCondLst>
                                  <p:childTnLst>
                                    <p:set>
                                      <p:cBhvr>
                                        <p:cTn id="36" dur="1" fill="hold">
                                          <p:stCondLst>
                                            <p:cond delay="0"/>
                                          </p:stCondLst>
                                        </p:cTn>
                                        <p:tgtEl>
                                          <p:spTgt spid="365588"/>
                                        </p:tgtEl>
                                        <p:attrNameLst>
                                          <p:attrName>style.visibility</p:attrName>
                                        </p:attrNameLst>
                                      </p:cBhvr>
                                      <p:to>
                                        <p:strVal val="visible"/>
                                      </p:to>
                                    </p:set>
                                    <p:anim calcmode="lin" valueType="num">
                                      <p:cBhvr>
                                        <p:cTn id="37" dur="1000" fill="hold"/>
                                        <p:tgtEl>
                                          <p:spTgt spid="365588"/>
                                        </p:tgtEl>
                                        <p:attrNameLst>
                                          <p:attrName>ppt_w</p:attrName>
                                        </p:attrNameLst>
                                      </p:cBhvr>
                                      <p:tavLst>
                                        <p:tav tm="0">
                                          <p:val>
                                            <p:strVal val="#ppt_w*0.70"/>
                                          </p:val>
                                        </p:tav>
                                        <p:tav tm="100000">
                                          <p:val>
                                            <p:strVal val="#ppt_w"/>
                                          </p:val>
                                        </p:tav>
                                      </p:tavLst>
                                    </p:anim>
                                    <p:anim calcmode="lin" valueType="num">
                                      <p:cBhvr>
                                        <p:cTn id="38" dur="1000" fill="hold"/>
                                        <p:tgtEl>
                                          <p:spTgt spid="365588"/>
                                        </p:tgtEl>
                                        <p:attrNameLst>
                                          <p:attrName>ppt_h</p:attrName>
                                        </p:attrNameLst>
                                      </p:cBhvr>
                                      <p:tavLst>
                                        <p:tav tm="0">
                                          <p:val>
                                            <p:strVal val="#ppt_h"/>
                                          </p:val>
                                        </p:tav>
                                        <p:tav tm="100000">
                                          <p:val>
                                            <p:strVal val="#ppt_h"/>
                                          </p:val>
                                        </p:tav>
                                      </p:tavLst>
                                    </p:anim>
                                    <p:animEffect transition="in" filter="fade">
                                      <p:cBhvr>
                                        <p:cTn id="39" dur="1000"/>
                                        <p:tgtEl>
                                          <p:spTgt spid="3655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2" grpId="0"/>
      <p:bldP spid="365574" grpId="0"/>
      <p:bldP spid="365588" grpId="0"/>
      <p:bldP spid="365594" grpId="0"/>
      <p:bldP spid="36559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rgbClr val="FF00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15620</TotalTime>
  <Words>2147</Words>
  <Application>Microsoft Office PowerPoint</Application>
  <PresentationFormat>On-screen Show (4:3)</PresentationFormat>
  <Paragraphs>252</Paragraphs>
  <Slides>27</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5" baseType="lpstr">
      <vt:lpstr>Verdana</vt:lpstr>
      <vt:lpstr>Arial</vt:lpstr>
      <vt:lpstr>Times New Roman</vt:lpstr>
      <vt:lpstr>Arial Black</vt:lpstr>
      <vt:lpstr>Symbol</vt:lpstr>
      <vt:lpstr>Arial MT Bl</vt:lpstr>
      <vt:lpstr>Default Design</vt:lpstr>
      <vt:lpstr>Adobe Photoshop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360</cp:revision>
  <cp:lastPrinted>2002-10-02T17:02:09Z</cp:lastPrinted>
  <dcterms:created xsi:type="dcterms:W3CDTF">2002-04-04T21:42:53Z</dcterms:created>
  <dcterms:modified xsi:type="dcterms:W3CDTF">2014-03-10T11:36:49Z</dcterms:modified>
</cp:coreProperties>
</file>