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9" r:id="rId2"/>
    <p:sldId id="293" r:id="rId3"/>
    <p:sldId id="292" r:id="rId4"/>
    <p:sldId id="294" r:id="rId5"/>
    <p:sldId id="324" r:id="rId6"/>
    <p:sldId id="325" r:id="rId7"/>
    <p:sldId id="326" r:id="rId8"/>
    <p:sldId id="327" r:id="rId9"/>
    <p:sldId id="328" r:id="rId10"/>
    <p:sldId id="343" r:id="rId11"/>
    <p:sldId id="329" r:id="rId12"/>
    <p:sldId id="330" r:id="rId13"/>
    <p:sldId id="332" r:id="rId14"/>
    <p:sldId id="349" r:id="rId15"/>
    <p:sldId id="345" r:id="rId16"/>
    <p:sldId id="333" r:id="rId17"/>
    <p:sldId id="334" r:id="rId18"/>
    <p:sldId id="335" r:id="rId19"/>
    <p:sldId id="346" r:id="rId20"/>
    <p:sldId id="347" r:id="rId21"/>
    <p:sldId id="348" r:id="rId22"/>
    <p:sldId id="336" r:id="rId23"/>
    <p:sldId id="337" r:id="rId24"/>
    <p:sldId id="338" r:id="rId25"/>
    <p:sldId id="339" r:id="rId26"/>
    <p:sldId id="340" r:id="rId27"/>
    <p:sldId id="341" r:id="rId28"/>
    <p:sldId id="342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3333FF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8906" autoAdjust="0"/>
  </p:normalViewPr>
  <p:slideViewPr>
    <p:cSldViewPr>
      <p:cViewPr>
        <p:scale>
          <a:sx n="69" d="100"/>
          <a:sy n="69" d="100"/>
        </p:scale>
        <p:origin x="-1140" y="-94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6CFDE35E-0C74-4648-AABB-576E0A220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91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4CBED8EF-5A81-4AE9-BE82-F484BDAAC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2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A5C3-CFC6-4123-A5C4-271218F8F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4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8A0F6-2D31-4929-AF97-399DE7382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3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6F49B-E372-41AC-9156-D90E994AE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FEAE3-1282-45F2-B98E-F75A3D17C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68150-6291-468B-919F-A36715EA5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6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4DA37-2091-43E0-B388-62FEC6A44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5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00FE4-64EA-4721-8725-96B1C2057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4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26AAC-BF45-4022-BA5B-BBE32B721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1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96A31-90FB-4948-9CB4-C59B80EF8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3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50E87-22C7-408D-B9F0-0D446CC23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2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66495-FE30-436D-8CD2-0B1971B75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5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484C53DC-EDF1-49B1-A451-74CAF619A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51"/>
                <a:ext cx="11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altLang="en-US" sz="32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3200" i="0">
                    <a:solidFill>
                      <a:schemeClr val="bg1"/>
                    </a:solidFill>
                    <a:latin typeface="Arial Black" pitchFamily="34" charset="0"/>
                  </a:rPr>
                  <a:t>Using Intercepts</a:t>
                </a:r>
                <a:endParaRPr lang="en-US" alt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00088" y="320675"/>
            <a:ext cx="1857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endParaRPr lang="en-US" altLang="en-US" sz="800" i="0">
              <a:latin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444625" y="152400"/>
            <a:ext cx="7470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Using Intercepts</a:t>
            </a:r>
            <a:endParaRPr lang="en-US" altLang="en-US" sz="3200" i="0">
              <a:latin typeface="Arial Black" pitchFamily="34" charset="0"/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0" y="6550025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64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62200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7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</a:t>
            </a:r>
            <a:r>
              <a:rPr lang="en-US" altLang="en-US" b="1"/>
              <a:t>x-</a:t>
            </a:r>
            <a:r>
              <a:rPr lang="en-US" altLang="en-US" b="1" i="0"/>
              <a:t> and </a:t>
            </a:r>
            <a:r>
              <a:rPr lang="en-US" altLang="en-US" b="1"/>
              <a:t>y</a:t>
            </a:r>
            <a:r>
              <a:rPr lang="en-US" altLang="en-US" b="1" i="0"/>
              <a:t>-intercepts.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0425" y="22018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09600" y="180975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</a:t>
            </a:r>
            <a:r>
              <a:rPr lang="en-US" altLang="en-US" b="1"/>
              <a:t>x</a:t>
            </a:r>
            <a:r>
              <a:rPr lang="en-US" altLang="en-US" b="1" i="0"/>
              <a:t> + 2</a:t>
            </a:r>
            <a:r>
              <a:rPr lang="en-US" altLang="en-US" b="1"/>
              <a:t>y</a:t>
            </a:r>
            <a:r>
              <a:rPr lang="en-US" altLang="en-US" b="1" i="0"/>
              <a:t> = 16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89000" y="3124200"/>
            <a:ext cx="2940050" cy="904875"/>
            <a:chOff x="560" y="1968"/>
            <a:chExt cx="1852" cy="570"/>
          </a:xfrm>
        </p:grpSpPr>
        <p:sp>
          <p:nvSpPr>
            <p:cNvPr id="11291" name="Text Box 7"/>
            <p:cNvSpPr txBox="1">
              <a:spLocks noChangeArrowheads="1"/>
            </p:cNvSpPr>
            <p:nvPr/>
          </p:nvSpPr>
          <p:spPr bwMode="auto">
            <a:xfrm>
              <a:off x="738" y="1968"/>
              <a:ext cx="16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 4</a:t>
              </a:r>
              <a:r>
                <a:rPr lang="en-US" altLang="en-US"/>
                <a:t>x</a:t>
              </a:r>
              <a:r>
                <a:rPr lang="en-US" altLang="en-US" i="0"/>
                <a:t> + 2</a:t>
              </a:r>
              <a:r>
                <a:rPr lang="en-US" altLang="en-US">
                  <a:solidFill>
                    <a:srgbClr val="FF0000"/>
                  </a:solidFill>
                </a:rPr>
                <a:t>y</a:t>
              </a:r>
              <a:r>
                <a:rPr lang="en-US" altLang="en-US" i="0"/>
                <a:t> = 16</a:t>
              </a:r>
            </a:p>
          </p:txBody>
        </p:sp>
        <p:sp>
          <p:nvSpPr>
            <p:cNvPr id="11292" name="Text Box 8"/>
            <p:cNvSpPr txBox="1">
              <a:spLocks noChangeArrowheads="1"/>
            </p:cNvSpPr>
            <p:nvPr/>
          </p:nvSpPr>
          <p:spPr bwMode="auto">
            <a:xfrm>
              <a:off x="560" y="2250"/>
              <a:ext cx="18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 4</a:t>
              </a:r>
              <a:r>
                <a:rPr lang="en-US" altLang="en-US"/>
                <a:t>x</a:t>
              </a:r>
              <a:r>
                <a:rPr lang="en-US" altLang="en-US" i="0"/>
                <a:t> + 2</a:t>
              </a:r>
              <a:r>
                <a:rPr lang="en-US" altLang="en-US" i="0">
                  <a:solidFill>
                    <a:srgbClr val="FF0000"/>
                  </a:solidFill>
                </a:rPr>
                <a:t>(0)</a:t>
              </a:r>
              <a:r>
                <a:rPr lang="en-US" altLang="en-US" i="0"/>
                <a:t> = 16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371600" y="4038600"/>
            <a:ext cx="2463800" cy="895350"/>
            <a:chOff x="864" y="2544"/>
            <a:chExt cx="1552" cy="564"/>
          </a:xfrm>
        </p:grpSpPr>
        <p:sp>
          <p:nvSpPr>
            <p:cNvPr id="11289" name="Text Box 10"/>
            <p:cNvSpPr txBox="1">
              <a:spLocks noChangeArrowheads="1"/>
            </p:cNvSpPr>
            <p:nvPr/>
          </p:nvSpPr>
          <p:spPr bwMode="auto">
            <a:xfrm>
              <a:off x="864" y="254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 4</a:t>
              </a:r>
              <a:r>
                <a:rPr lang="en-US" altLang="en-US"/>
                <a:t>x</a:t>
              </a:r>
              <a:r>
                <a:rPr lang="en-US" altLang="en-US" i="0"/>
                <a:t> + 0 = 16</a:t>
              </a:r>
            </a:p>
          </p:txBody>
        </p:sp>
        <p:sp>
          <p:nvSpPr>
            <p:cNvPr id="11290" name="Text Box 11"/>
            <p:cNvSpPr txBox="1">
              <a:spLocks noChangeArrowheads="1"/>
            </p:cNvSpPr>
            <p:nvPr/>
          </p:nvSpPr>
          <p:spPr bwMode="auto">
            <a:xfrm>
              <a:off x="1200" y="2820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  4</a:t>
              </a:r>
              <a:r>
                <a:rPr lang="en-US" altLang="en-US"/>
                <a:t>x</a:t>
              </a:r>
              <a:r>
                <a:rPr lang="en-US" altLang="en-US" i="0"/>
                <a:t> = 16</a:t>
              </a:r>
            </a:p>
          </p:txBody>
        </p:sp>
      </p:grpSp>
      <p:sp>
        <p:nvSpPr>
          <p:cNvPr id="136204" name="Text Box 12"/>
          <p:cNvSpPr txBox="1">
            <a:spLocks noChangeArrowheads="1"/>
          </p:cNvSpPr>
          <p:nvPr/>
        </p:nvSpPr>
        <p:spPr bwMode="auto">
          <a:xfrm>
            <a:off x="457200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y</a:t>
            </a:r>
            <a:r>
              <a:rPr lang="en-US" altLang="en-US" i="0"/>
              <a:t>-intercept, replace </a:t>
            </a:r>
            <a:r>
              <a:rPr lang="en-US" altLang="en-US"/>
              <a:t>x</a:t>
            </a:r>
            <a:r>
              <a:rPr lang="en-US" altLang="en-US" i="0"/>
              <a:t> with 0 and solve for </a:t>
            </a:r>
            <a:r>
              <a:rPr lang="en-US" altLang="en-US"/>
              <a:t>y</a:t>
            </a:r>
            <a:r>
              <a:rPr lang="en-US" altLang="en-US" i="0"/>
              <a:t>.</a:t>
            </a:r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x</a:t>
            </a:r>
            <a:r>
              <a:rPr lang="en-US" altLang="en-US" i="0"/>
              <a:t>-intercept, replace </a:t>
            </a:r>
            <a:r>
              <a:rPr lang="en-US" altLang="en-US"/>
              <a:t>y</a:t>
            </a:r>
            <a:r>
              <a:rPr lang="en-US" altLang="en-US" i="0"/>
              <a:t> with 0 and solve for </a:t>
            </a:r>
            <a:r>
              <a:rPr lang="en-US" altLang="en-US"/>
              <a:t>x</a:t>
            </a:r>
            <a:r>
              <a:rPr lang="en-US" altLang="en-US" i="0"/>
              <a:t>.</a:t>
            </a:r>
          </a:p>
        </p:txBody>
      </p: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4559300" y="21907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5638800"/>
            <a:ext cx="4165600" cy="838200"/>
            <a:chOff x="0" y="3552"/>
            <a:chExt cx="2624" cy="528"/>
          </a:xfrm>
        </p:grpSpPr>
        <p:sp>
          <p:nvSpPr>
            <p:cNvPr id="11287" name="Text Box 16"/>
            <p:cNvSpPr txBox="1">
              <a:spLocks noChangeArrowheads="1"/>
            </p:cNvSpPr>
            <p:nvPr/>
          </p:nvSpPr>
          <p:spPr bwMode="auto">
            <a:xfrm>
              <a:off x="1560" y="3552"/>
              <a:ext cx="1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x = </a:t>
              </a:r>
              <a:r>
                <a:rPr lang="en-US" altLang="en-US" i="0"/>
                <a:t>4</a:t>
              </a:r>
            </a:p>
          </p:txBody>
        </p:sp>
        <p:sp>
          <p:nvSpPr>
            <p:cNvPr id="11288" name="Text Box 17"/>
            <p:cNvSpPr txBox="1">
              <a:spLocks noChangeArrowheads="1"/>
            </p:cNvSpPr>
            <p:nvPr/>
          </p:nvSpPr>
          <p:spPr bwMode="auto">
            <a:xfrm>
              <a:off x="0" y="3792"/>
              <a:ext cx="20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x</a:t>
              </a:r>
              <a:r>
                <a:rPr lang="en-US" altLang="en-US" i="0"/>
                <a:t>-intercept is 4.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508625" y="3105150"/>
            <a:ext cx="3254375" cy="914400"/>
            <a:chOff x="3470" y="1956"/>
            <a:chExt cx="2050" cy="576"/>
          </a:xfrm>
        </p:grpSpPr>
        <p:sp>
          <p:nvSpPr>
            <p:cNvPr id="11285" name="Text Box 19"/>
            <p:cNvSpPr txBox="1">
              <a:spLocks noChangeArrowheads="1"/>
            </p:cNvSpPr>
            <p:nvPr/>
          </p:nvSpPr>
          <p:spPr bwMode="auto">
            <a:xfrm>
              <a:off x="3662" y="1956"/>
              <a:ext cx="1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4</a:t>
              </a:r>
              <a:r>
                <a:rPr lang="en-US" altLang="en-US">
                  <a:solidFill>
                    <a:srgbClr val="FF0000"/>
                  </a:solidFill>
                </a:rPr>
                <a:t>x</a:t>
              </a:r>
              <a:r>
                <a:rPr lang="en-US" altLang="en-US" i="0"/>
                <a:t> + 2</a:t>
              </a:r>
              <a:r>
                <a:rPr lang="en-US" altLang="en-US"/>
                <a:t>y</a:t>
              </a:r>
              <a:r>
                <a:rPr lang="en-US" altLang="en-US" i="0"/>
                <a:t> = 16</a:t>
              </a:r>
            </a:p>
          </p:txBody>
        </p:sp>
        <p:sp>
          <p:nvSpPr>
            <p:cNvPr id="11286" name="Text Box 20"/>
            <p:cNvSpPr txBox="1">
              <a:spLocks noChangeArrowheads="1"/>
            </p:cNvSpPr>
            <p:nvPr/>
          </p:nvSpPr>
          <p:spPr bwMode="auto">
            <a:xfrm>
              <a:off x="3470" y="2244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4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+ 2</a:t>
              </a:r>
              <a:r>
                <a:rPr lang="en-US" altLang="en-US"/>
                <a:t>y</a:t>
              </a:r>
              <a:r>
                <a:rPr lang="en-US" altLang="en-US" i="0"/>
                <a:t> = 16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867400" y="4019550"/>
            <a:ext cx="2568575" cy="889000"/>
            <a:chOff x="3854" y="2532"/>
            <a:chExt cx="1618" cy="560"/>
          </a:xfrm>
        </p:grpSpPr>
        <p:sp>
          <p:nvSpPr>
            <p:cNvPr id="11283" name="Text Box 22"/>
            <p:cNvSpPr txBox="1">
              <a:spLocks noChangeArrowheads="1"/>
            </p:cNvSpPr>
            <p:nvPr/>
          </p:nvSpPr>
          <p:spPr bwMode="auto">
            <a:xfrm>
              <a:off x="3854" y="253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0 + 2</a:t>
              </a:r>
              <a:r>
                <a:rPr lang="en-US" altLang="en-US"/>
                <a:t>y</a:t>
              </a:r>
              <a:r>
                <a:rPr lang="en-US" altLang="en-US" i="0"/>
                <a:t> = 16</a:t>
              </a:r>
            </a:p>
          </p:txBody>
        </p:sp>
        <p:sp>
          <p:nvSpPr>
            <p:cNvPr id="11284" name="Text Box 23"/>
            <p:cNvSpPr txBox="1">
              <a:spLocks noChangeArrowheads="1"/>
            </p:cNvSpPr>
            <p:nvPr/>
          </p:nvSpPr>
          <p:spPr bwMode="auto">
            <a:xfrm>
              <a:off x="4202" y="2804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2</a:t>
              </a:r>
              <a:r>
                <a:rPr lang="en-US" altLang="en-US"/>
                <a:t>y</a:t>
              </a:r>
              <a:r>
                <a:rPr lang="en-US" altLang="en-US" i="0"/>
                <a:t> = 16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876800" y="5657850"/>
            <a:ext cx="3505200" cy="889000"/>
            <a:chOff x="3072" y="3564"/>
            <a:chExt cx="2208" cy="560"/>
          </a:xfrm>
        </p:grpSpPr>
        <p:sp>
          <p:nvSpPr>
            <p:cNvPr id="11281" name="Text Box 25"/>
            <p:cNvSpPr txBox="1">
              <a:spLocks noChangeArrowheads="1"/>
            </p:cNvSpPr>
            <p:nvPr/>
          </p:nvSpPr>
          <p:spPr bwMode="auto">
            <a:xfrm>
              <a:off x="4382" y="3564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= </a:t>
              </a:r>
              <a:r>
                <a:rPr lang="en-US" altLang="en-US" i="0"/>
                <a:t>8</a:t>
              </a:r>
              <a:endParaRPr lang="en-US" altLang="en-US"/>
            </a:p>
          </p:txBody>
        </p:sp>
        <p:sp>
          <p:nvSpPr>
            <p:cNvPr id="11282" name="Text Box 26"/>
            <p:cNvSpPr txBox="1">
              <a:spLocks noChangeArrowheads="1"/>
            </p:cNvSpPr>
            <p:nvPr/>
          </p:nvSpPr>
          <p:spPr bwMode="auto">
            <a:xfrm>
              <a:off x="3072" y="3836"/>
              <a:ext cx="2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y</a:t>
              </a:r>
              <a:r>
                <a:rPr lang="en-US" altLang="en-US" i="0"/>
                <a:t>-intercept is 8.</a:t>
              </a:r>
            </a:p>
          </p:txBody>
        </p:sp>
      </p:grpSp>
      <p:pic>
        <p:nvPicPr>
          <p:cNvPr id="136221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1228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222" name="Picture 3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905375"/>
            <a:ext cx="1200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3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4" grpId="0"/>
      <p:bldP spid="1362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</a:t>
            </a:r>
            <a:r>
              <a:rPr lang="en-US" altLang="en-US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Sports Application</a:t>
            </a:r>
            <a:endParaRPr lang="en-US" alt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Trish can run the 200 m dash in 25 s. The function </a:t>
            </a:r>
            <a:r>
              <a:rPr lang="en-US" altLang="en-US" b="1"/>
              <a:t>f</a:t>
            </a:r>
            <a:r>
              <a:rPr lang="en-US" altLang="en-US" b="1" i="0"/>
              <a:t>(</a:t>
            </a:r>
            <a:r>
              <a:rPr lang="en-US" altLang="en-US" b="1"/>
              <a:t>x</a:t>
            </a:r>
            <a:r>
              <a:rPr lang="en-US" altLang="en-US" b="1" i="0"/>
              <a:t>) = 200 – 8</a:t>
            </a:r>
            <a:r>
              <a:rPr lang="en-US" altLang="en-US" b="1"/>
              <a:t>x</a:t>
            </a:r>
            <a:r>
              <a:rPr lang="en-US" altLang="en-US" b="1" i="0"/>
              <a:t> gives the distance remaining to be run after </a:t>
            </a:r>
            <a:r>
              <a:rPr lang="en-US" altLang="en-US" b="1"/>
              <a:t>x</a:t>
            </a:r>
            <a:r>
              <a:rPr lang="en-US" altLang="en-US" b="1" i="0"/>
              <a:t> seconds. Graph this function and find the intercepts. What does each intercept represent?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796925" y="354965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Neither time nor distance can be negative, so choose several nonnegative values for x. Use the function to generate ordered pairs.</a:t>
            </a: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762000" y="5029200"/>
            <a:ext cx="7793038" cy="1066800"/>
            <a:chOff x="563" y="3168"/>
            <a:chExt cx="4909" cy="672"/>
          </a:xfrm>
        </p:grpSpPr>
        <p:sp>
          <p:nvSpPr>
            <p:cNvPr id="12294" name="Rectangle 17"/>
            <p:cNvSpPr>
              <a:spLocks noChangeArrowheads="1"/>
            </p:cNvSpPr>
            <p:nvPr/>
          </p:nvSpPr>
          <p:spPr bwMode="auto">
            <a:xfrm>
              <a:off x="4752" y="3514"/>
              <a:ext cx="7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295" name="Rectangle 16"/>
            <p:cNvSpPr>
              <a:spLocks noChangeArrowheads="1"/>
            </p:cNvSpPr>
            <p:nvPr/>
          </p:nvSpPr>
          <p:spPr bwMode="auto">
            <a:xfrm>
              <a:off x="4080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296" name="Rectangle 15"/>
            <p:cNvSpPr>
              <a:spLocks noChangeArrowheads="1"/>
            </p:cNvSpPr>
            <p:nvPr/>
          </p:nvSpPr>
          <p:spPr bwMode="auto">
            <a:xfrm>
              <a:off x="3408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297" name="Rectangle 14"/>
            <p:cNvSpPr>
              <a:spLocks noChangeArrowheads="1"/>
            </p:cNvSpPr>
            <p:nvPr/>
          </p:nvSpPr>
          <p:spPr bwMode="auto">
            <a:xfrm>
              <a:off x="2736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298" name="Rectangle 13"/>
            <p:cNvSpPr>
              <a:spLocks noChangeArrowheads="1"/>
            </p:cNvSpPr>
            <p:nvPr/>
          </p:nvSpPr>
          <p:spPr bwMode="auto">
            <a:xfrm>
              <a:off x="2064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299" name="Rectangle 12"/>
            <p:cNvSpPr>
              <a:spLocks noChangeArrowheads="1"/>
            </p:cNvSpPr>
            <p:nvPr/>
          </p:nvSpPr>
          <p:spPr bwMode="auto">
            <a:xfrm>
              <a:off x="4752" y="3188"/>
              <a:ext cx="7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00" name="Rectangle 11"/>
            <p:cNvSpPr>
              <a:spLocks noChangeArrowheads="1"/>
            </p:cNvSpPr>
            <p:nvPr/>
          </p:nvSpPr>
          <p:spPr bwMode="auto">
            <a:xfrm>
              <a:off x="4080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01" name="Rectangle 10"/>
            <p:cNvSpPr>
              <a:spLocks noChangeArrowheads="1"/>
            </p:cNvSpPr>
            <p:nvPr/>
          </p:nvSpPr>
          <p:spPr bwMode="auto">
            <a:xfrm>
              <a:off x="3408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02" name="Rectangle 9"/>
            <p:cNvSpPr>
              <a:spLocks noChangeArrowheads="1"/>
            </p:cNvSpPr>
            <p:nvPr/>
          </p:nvSpPr>
          <p:spPr bwMode="auto">
            <a:xfrm>
              <a:off x="2736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03" name="Rectangle 8"/>
            <p:cNvSpPr>
              <a:spLocks noChangeArrowheads="1"/>
            </p:cNvSpPr>
            <p:nvPr/>
          </p:nvSpPr>
          <p:spPr bwMode="auto">
            <a:xfrm>
              <a:off x="2064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04" name="Line 18"/>
            <p:cNvSpPr>
              <a:spLocks noChangeShapeType="1"/>
            </p:cNvSpPr>
            <p:nvPr/>
          </p:nvSpPr>
          <p:spPr bwMode="auto">
            <a:xfrm>
              <a:off x="2064" y="3188"/>
              <a:ext cx="340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5" name="Line 19"/>
            <p:cNvSpPr>
              <a:spLocks noChangeShapeType="1"/>
            </p:cNvSpPr>
            <p:nvPr/>
          </p:nvSpPr>
          <p:spPr bwMode="auto">
            <a:xfrm>
              <a:off x="2064" y="3514"/>
              <a:ext cx="34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6" name="Line 20"/>
            <p:cNvSpPr>
              <a:spLocks noChangeShapeType="1"/>
            </p:cNvSpPr>
            <p:nvPr/>
          </p:nvSpPr>
          <p:spPr bwMode="auto">
            <a:xfrm>
              <a:off x="2064" y="3840"/>
              <a:ext cx="340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7" name="Line 21"/>
            <p:cNvSpPr>
              <a:spLocks noChangeShapeType="1"/>
            </p:cNvSpPr>
            <p:nvPr/>
          </p:nvSpPr>
          <p:spPr bwMode="auto">
            <a:xfrm>
              <a:off x="2064" y="3188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8" name="Line 22"/>
            <p:cNvSpPr>
              <a:spLocks noChangeShapeType="1"/>
            </p:cNvSpPr>
            <p:nvPr/>
          </p:nvSpPr>
          <p:spPr bwMode="auto">
            <a:xfrm>
              <a:off x="2736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9" name="Line 23"/>
            <p:cNvSpPr>
              <a:spLocks noChangeShapeType="1"/>
            </p:cNvSpPr>
            <p:nvPr/>
          </p:nvSpPr>
          <p:spPr bwMode="auto">
            <a:xfrm>
              <a:off x="3408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0" name="Line 24"/>
            <p:cNvSpPr>
              <a:spLocks noChangeShapeType="1"/>
            </p:cNvSpPr>
            <p:nvPr/>
          </p:nvSpPr>
          <p:spPr bwMode="auto">
            <a:xfrm>
              <a:off x="4080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1" name="Line 25"/>
            <p:cNvSpPr>
              <a:spLocks noChangeShapeType="1"/>
            </p:cNvSpPr>
            <p:nvPr/>
          </p:nvSpPr>
          <p:spPr bwMode="auto">
            <a:xfrm>
              <a:off x="4752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2" name="Line 26"/>
            <p:cNvSpPr>
              <a:spLocks noChangeShapeType="1"/>
            </p:cNvSpPr>
            <p:nvPr/>
          </p:nvSpPr>
          <p:spPr bwMode="auto">
            <a:xfrm>
              <a:off x="5472" y="3188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3" name="Rectangle 32"/>
            <p:cNvSpPr>
              <a:spLocks noChangeArrowheads="1"/>
            </p:cNvSpPr>
            <p:nvPr/>
          </p:nvSpPr>
          <p:spPr bwMode="auto">
            <a:xfrm>
              <a:off x="576" y="3509"/>
              <a:ext cx="148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14" name="Rectangle 31"/>
            <p:cNvSpPr>
              <a:spLocks noChangeArrowheads="1"/>
            </p:cNvSpPr>
            <p:nvPr/>
          </p:nvSpPr>
          <p:spPr bwMode="auto">
            <a:xfrm>
              <a:off x="576" y="3183"/>
              <a:ext cx="148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i="0">
                <a:latin typeface="Times New Roman" pitchFamily="18" charset="0"/>
              </a:endParaRPr>
            </a:p>
          </p:txBody>
        </p:sp>
        <p:sp>
          <p:nvSpPr>
            <p:cNvPr id="12315" name="Line 33"/>
            <p:cNvSpPr>
              <a:spLocks noChangeShapeType="1"/>
            </p:cNvSpPr>
            <p:nvPr/>
          </p:nvSpPr>
          <p:spPr bwMode="auto">
            <a:xfrm>
              <a:off x="576" y="3183"/>
              <a:ext cx="14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6" name="Line 34"/>
            <p:cNvSpPr>
              <a:spLocks noChangeShapeType="1"/>
            </p:cNvSpPr>
            <p:nvPr/>
          </p:nvSpPr>
          <p:spPr bwMode="auto">
            <a:xfrm>
              <a:off x="576" y="3509"/>
              <a:ext cx="14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7" name="Line 35"/>
            <p:cNvSpPr>
              <a:spLocks noChangeShapeType="1"/>
            </p:cNvSpPr>
            <p:nvPr/>
          </p:nvSpPr>
          <p:spPr bwMode="auto">
            <a:xfrm>
              <a:off x="576" y="3835"/>
              <a:ext cx="14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8" name="Line 36"/>
            <p:cNvSpPr>
              <a:spLocks noChangeShapeType="1"/>
            </p:cNvSpPr>
            <p:nvPr/>
          </p:nvSpPr>
          <p:spPr bwMode="auto">
            <a:xfrm>
              <a:off x="576" y="3183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9" name="Line 37"/>
            <p:cNvSpPr>
              <a:spLocks noChangeShapeType="1"/>
            </p:cNvSpPr>
            <p:nvPr/>
          </p:nvSpPr>
          <p:spPr bwMode="auto">
            <a:xfrm>
              <a:off x="2064" y="3183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20" name="Rectangle 45"/>
            <p:cNvSpPr>
              <a:spLocks noChangeArrowheads="1"/>
            </p:cNvSpPr>
            <p:nvPr/>
          </p:nvSpPr>
          <p:spPr bwMode="auto">
            <a:xfrm>
              <a:off x="563" y="3542"/>
              <a:ext cx="150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f</a:t>
              </a:r>
              <a:r>
                <a:rPr lang="en-US" altLang="en-US" sz="2000" b="1" i="0"/>
                <a:t>(</a:t>
              </a:r>
              <a:r>
                <a:rPr lang="en-US" altLang="en-US" sz="2000" b="1"/>
                <a:t>x</a:t>
              </a:r>
              <a:r>
                <a:rPr lang="en-US" altLang="en-US" sz="2000" b="1" i="0"/>
                <a:t>) = 200 – 8</a:t>
              </a:r>
              <a:r>
                <a:rPr lang="en-US" altLang="en-US" sz="2000" b="1"/>
                <a:t>x</a:t>
              </a:r>
            </a:p>
          </p:txBody>
        </p:sp>
        <p:sp>
          <p:nvSpPr>
            <p:cNvPr id="12321" name="Text Box 46"/>
            <p:cNvSpPr txBox="1">
              <a:spLocks noChangeArrowheads="1"/>
            </p:cNvSpPr>
            <p:nvPr/>
          </p:nvSpPr>
          <p:spPr bwMode="auto">
            <a:xfrm>
              <a:off x="2182" y="3556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200</a:t>
              </a:r>
            </a:p>
          </p:txBody>
        </p:sp>
        <p:sp>
          <p:nvSpPr>
            <p:cNvPr id="12322" name="Text Box 47"/>
            <p:cNvSpPr txBox="1">
              <a:spLocks noChangeArrowheads="1"/>
            </p:cNvSpPr>
            <p:nvPr/>
          </p:nvSpPr>
          <p:spPr bwMode="auto">
            <a:xfrm>
              <a:off x="4910" y="3232"/>
              <a:ext cx="4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25</a:t>
              </a:r>
            </a:p>
          </p:txBody>
        </p:sp>
        <p:sp>
          <p:nvSpPr>
            <p:cNvPr id="12323" name="Text Box 56"/>
            <p:cNvSpPr txBox="1">
              <a:spLocks noChangeArrowheads="1"/>
            </p:cNvSpPr>
            <p:nvPr/>
          </p:nvSpPr>
          <p:spPr bwMode="auto">
            <a:xfrm>
              <a:off x="2314" y="3220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0</a:t>
              </a:r>
            </a:p>
          </p:txBody>
        </p:sp>
        <p:sp>
          <p:nvSpPr>
            <p:cNvPr id="12324" name="Text Box 57"/>
            <p:cNvSpPr txBox="1">
              <a:spLocks noChangeArrowheads="1"/>
            </p:cNvSpPr>
            <p:nvPr/>
          </p:nvSpPr>
          <p:spPr bwMode="auto">
            <a:xfrm>
              <a:off x="2986" y="3216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5</a:t>
              </a:r>
            </a:p>
          </p:txBody>
        </p:sp>
        <p:sp>
          <p:nvSpPr>
            <p:cNvPr id="12325" name="Text Box 58"/>
            <p:cNvSpPr txBox="1">
              <a:spLocks noChangeArrowheads="1"/>
            </p:cNvSpPr>
            <p:nvPr/>
          </p:nvSpPr>
          <p:spPr bwMode="auto">
            <a:xfrm>
              <a:off x="3560" y="3216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10</a:t>
              </a:r>
            </a:p>
          </p:txBody>
        </p:sp>
        <p:sp>
          <p:nvSpPr>
            <p:cNvPr id="12326" name="Text Box 59"/>
            <p:cNvSpPr txBox="1">
              <a:spLocks noChangeArrowheads="1"/>
            </p:cNvSpPr>
            <p:nvPr/>
          </p:nvSpPr>
          <p:spPr bwMode="auto">
            <a:xfrm>
              <a:off x="4242" y="3216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20</a:t>
              </a:r>
            </a:p>
          </p:txBody>
        </p:sp>
        <p:sp>
          <p:nvSpPr>
            <p:cNvPr id="12327" name="Text Box 61"/>
            <p:cNvSpPr txBox="1">
              <a:spLocks noChangeArrowheads="1"/>
            </p:cNvSpPr>
            <p:nvPr/>
          </p:nvSpPr>
          <p:spPr bwMode="auto">
            <a:xfrm>
              <a:off x="672" y="3216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x</a:t>
              </a:r>
            </a:p>
          </p:txBody>
        </p:sp>
        <p:sp>
          <p:nvSpPr>
            <p:cNvPr id="12328" name="Line 64"/>
            <p:cNvSpPr>
              <a:spLocks noChangeShapeType="1"/>
            </p:cNvSpPr>
            <p:nvPr/>
          </p:nvSpPr>
          <p:spPr bwMode="auto">
            <a:xfrm>
              <a:off x="2064" y="3168"/>
              <a:ext cx="0" cy="672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29" name="Text Box 65"/>
            <p:cNvSpPr txBox="1">
              <a:spLocks noChangeArrowheads="1"/>
            </p:cNvSpPr>
            <p:nvPr/>
          </p:nvSpPr>
          <p:spPr bwMode="auto">
            <a:xfrm>
              <a:off x="2854" y="3552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160</a:t>
              </a:r>
            </a:p>
          </p:txBody>
        </p:sp>
        <p:sp>
          <p:nvSpPr>
            <p:cNvPr id="12330" name="Text Box 66"/>
            <p:cNvSpPr txBox="1">
              <a:spLocks noChangeArrowheads="1"/>
            </p:cNvSpPr>
            <p:nvPr/>
          </p:nvSpPr>
          <p:spPr bwMode="auto">
            <a:xfrm>
              <a:off x="3526" y="3552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120</a:t>
              </a:r>
            </a:p>
          </p:txBody>
        </p:sp>
        <p:sp>
          <p:nvSpPr>
            <p:cNvPr id="12331" name="Text Box 67"/>
            <p:cNvSpPr txBox="1">
              <a:spLocks noChangeArrowheads="1"/>
            </p:cNvSpPr>
            <p:nvPr/>
          </p:nvSpPr>
          <p:spPr bwMode="auto">
            <a:xfrm>
              <a:off x="4254" y="3552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40</a:t>
              </a:r>
            </a:p>
          </p:txBody>
        </p:sp>
        <p:sp>
          <p:nvSpPr>
            <p:cNvPr id="12332" name="Text Box 68"/>
            <p:cNvSpPr txBox="1">
              <a:spLocks noChangeArrowheads="1"/>
            </p:cNvSpPr>
            <p:nvPr/>
          </p:nvSpPr>
          <p:spPr bwMode="auto">
            <a:xfrm>
              <a:off x="4992" y="3552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0"/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4267200" y="1981200"/>
            <a:ext cx="502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Connect the points with a line.</a:t>
            </a:r>
          </a:p>
        </p:txBody>
      </p:sp>
      <p:pic>
        <p:nvPicPr>
          <p:cNvPr id="121864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057400"/>
            <a:ext cx="41529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4343400" y="4548188"/>
            <a:ext cx="4740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latin typeface="Arial" charset="0"/>
                <a:cs typeface="Arial" charset="0"/>
              </a:rPr>
              <a:t>x</a:t>
            </a:r>
            <a:r>
              <a:rPr lang="en-US" altLang="en-US" i="0">
                <a:latin typeface="Arial" charset="0"/>
                <a:cs typeface="Arial" charset="0"/>
              </a:rPr>
              <a:t>-intercept: 25. This is the time it takes Trish to finish the race, or when the distance remaining is 0. </a:t>
            </a: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4327525" y="3124200"/>
            <a:ext cx="4664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latin typeface="Arial" charset="0"/>
                <a:cs typeface="Arial" charset="0"/>
              </a:rPr>
              <a:t>y-</a:t>
            </a:r>
            <a:r>
              <a:rPr lang="en-US" altLang="en-US" i="0">
                <a:latin typeface="Arial" charset="0"/>
                <a:cs typeface="Arial" charset="0"/>
              </a:rPr>
              <a:t>intercept: 200. This is the number of meters Trish has to run at the start of the race.</a:t>
            </a: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>
            <a:off x="533400" y="3124200"/>
            <a:ext cx="3048000" cy="2667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6" grpId="0"/>
      <p:bldP spid="121867" grpId="0"/>
      <p:bldP spid="1218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22325" y="15843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517525" y="1400175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school sells pens for $2.00 and notebooks for $3.00. The equation 2</a:t>
            </a:r>
            <a:r>
              <a:rPr lang="en-US" altLang="en-US" b="1"/>
              <a:t>x</a:t>
            </a:r>
            <a:r>
              <a:rPr lang="en-US" altLang="en-US" b="1" i="0"/>
              <a:t> + 3</a:t>
            </a:r>
            <a:r>
              <a:rPr lang="en-US" altLang="en-US" b="1"/>
              <a:t>y</a:t>
            </a:r>
            <a:r>
              <a:rPr lang="en-US" altLang="en-US" b="1" i="0"/>
              <a:t> = 60 describes the number of pens </a:t>
            </a:r>
            <a:r>
              <a:rPr lang="en-US" altLang="en-US" b="1"/>
              <a:t>x</a:t>
            </a:r>
            <a:r>
              <a:rPr lang="en-US" altLang="en-US" b="1" i="0"/>
              <a:t> and notebooks </a:t>
            </a:r>
            <a:r>
              <a:rPr lang="en-US" altLang="en-US" b="1"/>
              <a:t>y</a:t>
            </a:r>
            <a:r>
              <a:rPr lang="en-US" altLang="en-US" b="1" i="0"/>
              <a:t> that you can buy for $60. 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533400" y="3000375"/>
            <a:ext cx="737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>
                <a:cs typeface="Arial" charset="0"/>
              </a:rPr>
              <a:t>Graph the function and find its intercepts.</a:t>
            </a:r>
          </a:p>
        </p:txBody>
      </p:sp>
      <p:graphicFrame>
        <p:nvGraphicFramePr>
          <p:cNvPr id="123947" name="Group 43"/>
          <p:cNvGraphicFramePr>
            <a:graphicFrameLocks noGrp="1"/>
          </p:cNvGraphicFramePr>
          <p:nvPr/>
        </p:nvGraphicFramePr>
        <p:xfrm>
          <a:off x="1524000" y="4829175"/>
          <a:ext cx="5486400" cy="1639888"/>
        </p:xfrm>
        <a:graphic>
          <a:graphicData uri="http://schemas.openxmlformats.org/drawingml/2006/table">
            <a:tbl>
              <a:tblPr/>
              <a:tblGrid>
                <a:gridCol w="1676400"/>
                <a:gridCol w="1066800"/>
                <a:gridCol w="1371600"/>
                <a:gridCol w="1371600"/>
              </a:tblGrid>
              <a:tr h="6096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946" name="Picture 4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667375"/>
            <a:ext cx="144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48" name="Text Box 44"/>
          <p:cNvSpPr txBox="1">
            <a:spLocks noChangeArrowheads="1"/>
          </p:cNvSpPr>
          <p:nvPr/>
        </p:nvSpPr>
        <p:spPr bwMode="auto">
          <a:xfrm>
            <a:off x="609600" y="3533775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Neither pens nor notebooks can be negative, so choose several nonnegative values for x. Use the function to generate ordered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3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2325" y="1593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17525" y="1409700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school sells pens for $2.00 and notebooks for $3.00. The equation 2</a:t>
            </a:r>
            <a:r>
              <a:rPr lang="en-US" altLang="en-US" b="1"/>
              <a:t>x</a:t>
            </a:r>
            <a:r>
              <a:rPr lang="en-US" altLang="en-US" b="1" i="0"/>
              <a:t> + 3</a:t>
            </a:r>
            <a:r>
              <a:rPr lang="en-US" altLang="en-US" b="1"/>
              <a:t>y</a:t>
            </a:r>
            <a:r>
              <a:rPr lang="en-US" altLang="en-US" b="1" i="0"/>
              <a:t> = 60 describes the number of pens </a:t>
            </a:r>
            <a:r>
              <a:rPr lang="en-US" altLang="en-US" b="1"/>
              <a:t>x</a:t>
            </a:r>
            <a:r>
              <a:rPr lang="en-US" altLang="en-US" b="1" i="0"/>
              <a:t> and notebooks </a:t>
            </a:r>
            <a:r>
              <a:rPr lang="en-US" altLang="en-US" b="1"/>
              <a:t>y</a:t>
            </a:r>
            <a:r>
              <a:rPr lang="en-US" altLang="en-US" b="1" i="0"/>
              <a:t> that you can buy for $60.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33400" y="3009900"/>
            <a:ext cx="737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>
                <a:cs typeface="Arial" charset="0"/>
              </a:rPr>
              <a:t>Graph the function and find its intercepts.</a:t>
            </a: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3581400" y="4152900"/>
            <a:ext cx="505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cs typeface="Arial" charset="0"/>
              </a:rPr>
              <a:t>x</a:t>
            </a:r>
            <a:r>
              <a:rPr lang="en-US" altLang="en-US" i="0">
                <a:cs typeface="Arial" charset="0"/>
              </a:rPr>
              <a:t>-intercept: 30; </a:t>
            </a:r>
            <a:r>
              <a:rPr lang="en-US" altLang="en-US">
                <a:cs typeface="Arial" charset="0"/>
              </a:rPr>
              <a:t>y</a:t>
            </a:r>
            <a:r>
              <a:rPr lang="en-US" altLang="en-US" i="0">
                <a:cs typeface="Arial" charset="0"/>
              </a:rPr>
              <a:t>-intercept: 20</a:t>
            </a:r>
            <a:endParaRPr lang="en-US" altLang="en-US">
              <a:cs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" y="3467100"/>
            <a:ext cx="3178175" cy="3054350"/>
            <a:chOff x="182" y="2180"/>
            <a:chExt cx="2002" cy="1924"/>
          </a:xfrm>
        </p:grpSpPr>
        <p:pic>
          <p:nvPicPr>
            <p:cNvPr id="15368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304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82" y="2180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22325" y="15081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7525" y="1323975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school sells pens for $2.00 and notebooks for $3.00. The equation 2</a:t>
            </a:r>
            <a:r>
              <a:rPr lang="en-US" altLang="en-US" b="1"/>
              <a:t>x</a:t>
            </a:r>
            <a:r>
              <a:rPr lang="en-US" altLang="en-US" b="1" i="0"/>
              <a:t> + 3</a:t>
            </a:r>
            <a:r>
              <a:rPr lang="en-US" altLang="en-US" b="1"/>
              <a:t>y</a:t>
            </a:r>
            <a:r>
              <a:rPr lang="en-US" altLang="en-US" b="1" i="0"/>
              <a:t> = 60 describes the number of pens </a:t>
            </a:r>
            <a:r>
              <a:rPr lang="en-US" altLang="en-US" b="1"/>
              <a:t>x</a:t>
            </a:r>
            <a:r>
              <a:rPr lang="en-US" altLang="en-US" b="1" i="0"/>
              <a:t> and notebooks </a:t>
            </a:r>
            <a:r>
              <a:rPr lang="en-US" altLang="en-US" b="1"/>
              <a:t>y</a:t>
            </a:r>
            <a:r>
              <a:rPr lang="en-US" altLang="en-US" b="1" i="0"/>
              <a:t> that you can buy for $60. </a:t>
            </a:r>
          </a:p>
        </p:txBody>
      </p:sp>
      <p:grpSp>
        <p:nvGrpSpPr>
          <p:cNvPr id="16389" name="Group 7"/>
          <p:cNvGrpSpPr>
            <a:grpSpLocks/>
          </p:cNvGrpSpPr>
          <p:nvPr/>
        </p:nvGrpSpPr>
        <p:grpSpPr bwMode="auto">
          <a:xfrm>
            <a:off x="152400" y="3381375"/>
            <a:ext cx="3178175" cy="3054350"/>
            <a:chOff x="182" y="2180"/>
            <a:chExt cx="2002" cy="1924"/>
          </a:xfrm>
        </p:grpSpPr>
        <p:pic>
          <p:nvPicPr>
            <p:cNvPr id="16392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304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3" name="Text Box 9"/>
            <p:cNvSpPr txBox="1">
              <a:spLocks noChangeArrowheads="1"/>
            </p:cNvSpPr>
            <p:nvPr/>
          </p:nvSpPr>
          <p:spPr bwMode="auto">
            <a:xfrm>
              <a:off x="182" y="2180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 </a:t>
              </a:r>
            </a:p>
          </p:txBody>
        </p:sp>
      </p:grp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4137025" y="3381375"/>
            <a:ext cx="5006975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x-</a:t>
            </a:r>
            <a:r>
              <a:rPr lang="en-US" altLang="en-US" i="0"/>
              <a:t>intercept: 30. This is the number of pens that can be purchased if no notebooks are purchased. </a:t>
            </a:r>
          </a:p>
          <a:p>
            <a:r>
              <a:rPr lang="en-US" altLang="en-US"/>
              <a:t>y</a:t>
            </a:r>
            <a:r>
              <a:rPr lang="en-US" altLang="en-US" i="0"/>
              <a:t>-intercept: 20. This is the number of notebooks that can be purchased if no pens are purchased.</a:t>
            </a:r>
            <a:endParaRPr lang="en-US" altLang="en-US" b="1" i="0"/>
          </a:p>
        </p:txBody>
      </p:sp>
      <p:sp>
        <p:nvSpPr>
          <p:cNvPr id="16391" name="Text Box 11"/>
          <p:cNvSpPr txBox="1">
            <a:spLocks noChangeArrowheads="1"/>
          </p:cNvSpPr>
          <p:nvPr/>
        </p:nvSpPr>
        <p:spPr bwMode="auto">
          <a:xfrm>
            <a:off x="533400" y="3030538"/>
            <a:ext cx="7543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50000"/>
              </a:lnSpc>
            </a:pPr>
            <a:r>
              <a:rPr lang="en-US" altLang="en-US" b="1" i="0">
                <a:cs typeface="Arial" charset="0"/>
              </a:rPr>
              <a:t>What does each intercept represent?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09600" y="1295400"/>
            <a:ext cx="7788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Remember, to graph a linear function, you need to plot only two ordered pairs. It is often simplest to find the ordered pairs that contain the intercepts.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3314700"/>
            <a:ext cx="8305800" cy="2019300"/>
            <a:chOff x="616" y="1920"/>
            <a:chExt cx="5048" cy="1272"/>
          </a:xfrm>
        </p:grpSpPr>
        <p:sp>
          <p:nvSpPr>
            <p:cNvPr id="17412" name="Rectangle 6"/>
            <p:cNvSpPr>
              <a:spLocks noChangeArrowheads="1"/>
            </p:cNvSpPr>
            <p:nvPr/>
          </p:nvSpPr>
          <p:spPr bwMode="auto">
            <a:xfrm>
              <a:off x="616" y="1920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>
                  <a:solidFill>
                    <a:schemeClr val="bg1"/>
                  </a:solidFill>
                  <a:cs typeface="Arial" charset="0"/>
                </a:rPr>
                <a:t>Helpful Hint</a:t>
              </a:r>
            </a:p>
          </p:txBody>
        </p:sp>
        <p:sp>
          <p:nvSpPr>
            <p:cNvPr id="17413" name="Text Box 7"/>
            <p:cNvSpPr txBox="1">
              <a:spLocks noChangeArrowheads="1"/>
            </p:cNvSpPr>
            <p:nvPr/>
          </p:nvSpPr>
          <p:spPr bwMode="auto">
            <a:xfrm>
              <a:off x="624" y="2208"/>
              <a:ext cx="5040" cy="984"/>
            </a:xfrm>
            <a:prstGeom prst="rect">
              <a:avLst/>
            </a:prstGeom>
            <a:noFill/>
            <a:ln w="9525" algn="ctr">
              <a:solidFill>
                <a:srgbClr val="800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cs typeface="Arial" charset="0"/>
                </a:rPr>
                <a:t>You can use a third point to check your line. Either choose a point from your graph and check it in the equation, or use the equation to generate a point and check that it is on your graph.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3A: Graphing Linear Equations by Using Intercepts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65125" y="172402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381000" y="2517775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</a:t>
            </a:r>
            <a:r>
              <a:rPr lang="en-US" altLang="en-US" b="1"/>
              <a:t>x</a:t>
            </a:r>
            <a:r>
              <a:rPr lang="en-US" altLang="en-US" b="1" i="0"/>
              <a:t> – 7</a:t>
            </a:r>
            <a:r>
              <a:rPr lang="en-US" altLang="en-US" b="1"/>
              <a:t>y</a:t>
            </a:r>
            <a:r>
              <a:rPr lang="en-US" altLang="en-US" b="1" i="0"/>
              <a:t> = 21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381000" y="2974975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Find the intercepts.</a:t>
            </a:r>
            <a:endParaRPr lang="en-US" altLang="en-US" b="1" i="0"/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1219200" y="3400425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x-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5257800" y="3338513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y-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23888" y="3781425"/>
            <a:ext cx="2486025" cy="990600"/>
            <a:chOff x="393" y="2352"/>
            <a:chExt cx="1566" cy="624"/>
          </a:xfrm>
        </p:grpSpPr>
        <p:sp>
          <p:nvSpPr>
            <p:cNvPr id="18451" name="Text Box 11"/>
            <p:cNvSpPr txBox="1">
              <a:spLocks noChangeArrowheads="1"/>
            </p:cNvSpPr>
            <p:nvPr/>
          </p:nvSpPr>
          <p:spPr bwMode="auto">
            <a:xfrm>
              <a:off x="577" y="2352"/>
              <a:ext cx="13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</a:t>
              </a:r>
              <a:r>
                <a:rPr lang="en-US" altLang="en-US"/>
                <a:t>x</a:t>
              </a:r>
              <a:r>
                <a:rPr lang="en-US" altLang="en-US" i="0"/>
                <a:t> – 7</a:t>
              </a:r>
              <a:r>
                <a:rPr lang="en-US" altLang="en-US">
                  <a:solidFill>
                    <a:srgbClr val="FF0000"/>
                  </a:solidFill>
                </a:rPr>
                <a:t>y</a:t>
              </a:r>
              <a:r>
                <a:rPr lang="en-US" altLang="en-US" i="0"/>
                <a:t> = 21</a:t>
              </a:r>
            </a:p>
          </p:txBody>
        </p:sp>
        <p:sp>
          <p:nvSpPr>
            <p:cNvPr id="18452" name="Text Box 13"/>
            <p:cNvSpPr txBox="1">
              <a:spLocks noChangeArrowheads="1"/>
            </p:cNvSpPr>
            <p:nvPr/>
          </p:nvSpPr>
          <p:spPr bwMode="auto">
            <a:xfrm>
              <a:off x="393" y="2688"/>
              <a:ext cx="1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</a:t>
              </a:r>
              <a:r>
                <a:rPr lang="en-US" altLang="en-US"/>
                <a:t>x</a:t>
              </a:r>
              <a:r>
                <a:rPr lang="en-US" altLang="en-US" i="0"/>
                <a:t> – 7</a:t>
              </a:r>
              <a:r>
                <a:rPr lang="en-US" altLang="en-US" i="0">
                  <a:solidFill>
                    <a:srgbClr val="FF0000"/>
                  </a:solidFill>
                </a:rPr>
                <a:t>(0) </a:t>
              </a:r>
              <a:r>
                <a:rPr lang="en-US" altLang="en-US" i="0"/>
                <a:t>= 21</a:t>
              </a:r>
            </a:p>
          </p:txBody>
        </p:sp>
      </p:grpSp>
      <p:sp>
        <p:nvSpPr>
          <p:cNvPr id="125966" name="Text Box 14"/>
          <p:cNvSpPr txBox="1">
            <a:spLocks noChangeArrowheads="1"/>
          </p:cNvSpPr>
          <p:nvPr/>
        </p:nvSpPr>
        <p:spPr bwMode="auto">
          <a:xfrm>
            <a:off x="1604963" y="4772025"/>
            <a:ext cx="151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3</a:t>
            </a:r>
            <a:r>
              <a:rPr lang="en-US" altLang="en-US"/>
              <a:t>x</a:t>
            </a:r>
            <a:r>
              <a:rPr lang="en-US" altLang="en-US" i="0"/>
              <a:t>  = 21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828800" y="5257800"/>
            <a:ext cx="1219200" cy="1190625"/>
            <a:chOff x="1152" y="3330"/>
            <a:chExt cx="768" cy="750"/>
          </a:xfrm>
        </p:grpSpPr>
        <p:pic>
          <p:nvPicPr>
            <p:cNvPr id="18449" name="Picture 1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3330"/>
              <a:ext cx="76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50" name="Text Box 16"/>
            <p:cNvSpPr txBox="1">
              <a:spLocks noChangeArrowheads="1"/>
            </p:cNvSpPr>
            <p:nvPr/>
          </p:nvSpPr>
          <p:spPr bwMode="auto">
            <a:xfrm>
              <a:off x="1203" y="3792"/>
              <a:ext cx="6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x</a:t>
              </a:r>
              <a:r>
                <a:rPr lang="en-US" altLang="en-US" i="0"/>
                <a:t> = 7</a:t>
              </a:r>
              <a:endParaRPr lang="en-US" altLang="en-U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876800" y="3781425"/>
            <a:ext cx="2486025" cy="990600"/>
            <a:chOff x="393" y="2352"/>
            <a:chExt cx="1566" cy="624"/>
          </a:xfrm>
        </p:grpSpPr>
        <p:sp>
          <p:nvSpPr>
            <p:cNvPr id="18447" name="Text Box 27"/>
            <p:cNvSpPr txBox="1">
              <a:spLocks noChangeArrowheads="1"/>
            </p:cNvSpPr>
            <p:nvPr/>
          </p:nvSpPr>
          <p:spPr bwMode="auto">
            <a:xfrm>
              <a:off x="577" y="2352"/>
              <a:ext cx="13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</a:t>
              </a:r>
              <a:r>
                <a:rPr lang="en-US" altLang="en-US">
                  <a:solidFill>
                    <a:srgbClr val="FF0000"/>
                  </a:solidFill>
                </a:rPr>
                <a:t>x</a:t>
              </a:r>
              <a:r>
                <a:rPr lang="en-US" altLang="en-US" i="0"/>
                <a:t> – 7</a:t>
              </a:r>
              <a:r>
                <a:rPr lang="en-US" altLang="en-US"/>
                <a:t>y</a:t>
              </a:r>
              <a:r>
                <a:rPr lang="en-US" altLang="en-US" i="0"/>
                <a:t> = 21</a:t>
              </a:r>
            </a:p>
          </p:txBody>
        </p:sp>
        <p:sp>
          <p:nvSpPr>
            <p:cNvPr id="18448" name="Text Box 28"/>
            <p:cNvSpPr txBox="1">
              <a:spLocks noChangeArrowheads="1"/>
            </p:cNvSpPr>
            <p:nvPr/>
          </p:nvSpPr>
          <p:spPr bwMode="auto">
            <a:xfrm>
              <a:off x="393" y="2688"/>
              <a:ext cx="1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</a:t>
              </a:r>
              <a:r>
                <a:rPr lang="en-US" altLang="en-US" i="0">
                  <a:solidFill>
                    <a:srgbClr val="FF0000"/>
                  </a:solidFill>
                </a:rPr>
                <a:t>(0)</a:t>
              </a:r>
              <a:r>
                <a:rPr lang="en-US" altLang="en-US" i="0"/>
                <a:t> – 7</a:t>
              </a:r>
              <a:r>
                <a:rPr lang="en-US" altLang="en-US"/>
                <a:t>y</a:t>
              </a:r>
              <a:r>
                <a:rPr lang="en-US" altLang="en-US" i="0"/>
                <a:t> = 21</a:t>
              </a:r>
            </a:p>
          </p:txBody>
        </p:sp>
      </p:grpSp>
      <p:sp>
        <p:nvSpPr>
          <p:cNvPr id="125983" name="Text Box 31"/>
          <p:cNvSpPr txBox="1">
            <a:spLocks noChangeArrowheads="1"/>
          </p:cNvSpPr>
          <p:nvPr/>
        </p:nvSpPr>
        <p:spPr bwMode="auto">
          <a:xfrm>
            <a:off x="5791200" y="4772025"/>
            <a:ext cx="160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–7</a:t>
            </a:r>
            <a:r>
              <a:rPr lang="en-US" altLang="en-US"/>
              <a:t>y</a:t>
            </a:r>
            <a:r>
              <a:rPr lang="en-US" altLang="en-US" i="0"/>
              <a:t> = 21</a:t>
            </a:r>
          </a:p>
        </p:txBody>
      </p:sp>
      <p:pic>
        <p:nvPicPr>
          <p:cNvPr id="125984" name="Picture 3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5" y="5305425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85" name="Text Box 33"/>
          <p:cNvSpPr txBox="1">
            <a:spLocks noChangeArrowheads="1"/>
          </p:cNvSpPr>
          <p:nvPr/>
        </p:nvSpPr>
        <p:spPr bwMode="auto">
          <a:xfrm>
            <a:off x="6248400" y="6067425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–3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2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2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9" grpId="0"/>
      <p:bldP spid="125961" grpId="0"/>
      <p:bldP spid="125962" grpId="0"/>
      <p:bldP spid="125966" grpId="0"/>
      <p:bldP spid="125983" grpId="0"/>
      <p:bldP spid="12598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sp>
        <p:nvSpPr>
          <p:cNvPr id="126985" name="Text Box 9"/>
          <p:cNvSpPr txBox="1">
            <a:spLocks noChangeArrowheads="1"/>
          </p:cNvSpPr>
          <p:nvPr/>
        </p:nvSpPr>
        <p:spPr bwMode="auto">
          <a:xfrm>
            <a:off x="4343400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Plot (7, 0) and (0, –3).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4343400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Connect with a straight line.</a:t>
            </a:r>
          </a:p>
        </p:txBody>
      </p:sp>
      <p:sp>
        <p:nvSpPr>
          <p:cNvPr id="19461" name="Text Box 1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 Continued</a:t>
            </a:r>
          </a:p>
        </p:txBody>
      </p:sp>
      <p:sp>
        <p:nvSpPr>
          <p:cNvPr id="19462" name="Text Box 20"/>
          <p:cNvSpPr txBox="1">
            <a:spLocks noChangeArrowheads="1"/>
          </p:cNvSpPr>
          <p:nvPr/>
        </p:nvSpPr>
        <p:spPr bwMode="auto">
          <a:xfrm>
            <a:off x="3651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19463" name="Text Box 21"/>
          <p:cNvSpPr txBox="1">
            <a:spLocks noChangeArrowheads="1"/>
          </p:cNvSpPr>
          <p:nvPr/>
        </p:nvSpPr>
        <p:spPr bwMode="auto">
          <a:xfrm>
            <a:off x="381000" y="2241550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</a:t>
            </a:r>
            <a:r>
              <a:rPr lang="en-US" altLang="en-US" b="1"/>
              <a:t>x</a:t>
            </a:r>
            <a:r>
              <a:rPr lang="en-US" altLang="en-US" b="1" i="0"/>
              <a:t> – 7</a:t>
            </a:r>
            <a:r>
              <a:rPr lang="en-US" altLang="en-US" b="1"/>
              <a:t>y</a:t>
            </a:r>
            <a:r>
              <a:rPr lang="en-US" altLang="en-US" b="1" i="0"/>
              <a:t> = 21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3352800"/>
            <a:ext cx="3200400" cy="2857500"/>
            <a:chOff x="240" y="2112"/>
            <a:chExt cx="2016" cy="1800"/>
          </a:xfrm>
        </p:grpSpPr>
        <p:grpSp>
          <p:nvGrpSpPr>
            <p:cNvPr id="19465" name="Group 24"/>
            <p:cNvGrpSpPr>
              <a:grpSpLocks/>
            </p:cNvGrpSpPr>
            <p:nvPr/>
          </p:nvGrpSpPr>
          <p:grpSpPr bwMode="auto">
            <a:xfrm>
              <a:off x="240" y="2112"/>
              <a:ext cx="1800" cy="1800"/>
              <a:chOff x="240" y="2112"/>
              <a:chExt cx="1800" cy="1800"/>
            </a:xfrm>
          </p:grpSpPr>
          <p:grpSp>
            <p:nvGrpSpPr>
              <p:cNvPr id="19467" name="Group 15"/>
              <p:cNvGrpSpPr>
                <a:grpSpLocks/>
              </p:cNvGrpSpPr>
              <p:nvPr/>
            </p:nvGrpSpPr>
            <p:grpSpPr bwMode="auto">
              <a:xfrm>
                <a:off x="240" y="2112"/>
                <a:ext cx="1800" cy="1800"/>
                <a:chOff x="480" y="2280"/>
                <a:chExt cx="1800" cy="1800"/>
              </a:xfrm>
            </p:grpSpPr>
            <p:pic>
              <p:nvPicPr>
                <p:cNvPr id="19470" name="Picture 8" descr="1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0" y="2280"/>
                  <a:ext cx="1800" cy="1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947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064" y="2752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472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24" y="3376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468" name="Oval 22"/>
              <p:cNvSpPr>
                <a:spLocks noChangeArrowheads="1"/>
              </p:cNvSpPr>
              <p:nvPr/>
            </p:nvSpPr>
            <p:spPr bwMode="auto">
              <a:xfrm>
                <a:off x="1480" y="2750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69" name="Oval 23"/>
              <p:cNvSpPr>
                <a:spLocks noChangeArrowheads="1"/>
              </p:cNvSpPr>
              <p:nvPr/>
            </p:nvSpPr>
            <p:spPr bwMode="auto">
              <a:xfrm>
                <a:off x="624" y="3104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9466" name="Text Box 25"/>
            <p:cNvSpPr txBox="1">
              <a:spLocks noChangeArrowheads="1"/>
            </p:cNvSpPr>
            <p:nvPr/>
          </p:nvSpPr>
          <p:spPr bwMode="auto">
            <a:xfrm>
              <a:off x="1920" y="2592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/>
      <p:bldP spid="1269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3B: Graphing Linear Equations by Using Intercepts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65125" y="17526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81000" y="254635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</a:t>
            </a:r>
            <a:r>
              <a:rPr lang="en-US" altLang="en-US" b="1" i="0"/>
              <a:t> = –</a:t>
            </a:r>
            <a:r>
              <a:rPr lang="en-US" altLang="en-US" b="1"/>
              <a:t>x</a:t>
            </a:r>
            <a:r>
              <a:rPr lang="en-US" altLang="en-US" b="1" i="0"/>
              <a:t> + 4</a:t>
            </a: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381000" y="3003550"/>
            <a:ext cx="702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the equation in standard form.</a:t>
            </a:r>
            <a:endParaRPr lang="en-US" altLang="en-US" b="1" i="0"/>
          </a:p>
        </p:txBody>
      </p:sp>
      <p:sp>
        <p:nvSpPr>
          <p:cNvPr id="139283" name="Text Box 19"/>
          <p:cNvSpPr txBox="1">
            <a:spLocks noChangeArrowheads="1"/>
          </p:cNvSpPr>
          <p:nvPr/>
        </p:nvSpPr>
        <p:spPr bwMode="auto">
          <a:xfrm>
            <a:off x="1262063" y="3505200"/>
            <a:ext cx="1862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–</a:t>
            </a:r>
            <a:r>
              <a:rPr lang="en-US" altLang="en-US"/>
              <a:t>x</a:t>
            </a:r>
            <a:r>
              <a:rPr lang="en-US" altLang="en-US" i="0"/>
              <a:t> + 4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90600" y="3886200"/>
            <a:ext cx="2133600" cy="457200"/>
            <a:chOff x="96" y="2496"/>
            <a:chExt cx="1344" cy="288"/>
          </a:xfrm>
        </p:grpSpPr>
        <p:sp>
          <p:nvSpPr>
            <p:cNvPr id="20490" name="Text Box 20"/>
            <p:cNvSpPr txBox="1">
              <a:spLocks noChangeArrowheads="1"/>
            </p:cNvSpPr>
            <p:nvPr/>
          </p:nvSpPr>
          <p:spPr bwMode="auto">
            <a:xfrm>
              <a:off x="96" y="2496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+x   </a:t>
              </a:r>
              <a:r>
                <a:rPr lang="en-US" altLang="en-US" i="0">
                  <a:solidFill>
                    <a:srgbClr val="FF0000"/>
                  </a:solidFill>
                </a:rPr>
                <a:t> +</a:t>
              </a:r>
              <a:r>
                <a:rPr lang="en-US" altLang="en-US">
                  <a:solidFill>
                    <a:srgbClr val="FF0000"/>
                  </a:solidFill>
                </a:rPr>
                <a:t>x</a:t>
              </a:r>
              <a:endParaRPr lang="en-US" altLang="en-US" i="0">
                <a:solidFill>
                  <a:srgbClr val="FF0000"/>
                </a:solidFill>
              </a:endParaRPr>
            </a:p>
          </p:txBody>
        </p:sp>
        <p:sp>
          <p:nvSpPr>
            <p:cNvPr id="20491" name="Line 21"/>
            <p:cNvSpPr>
              <a:spLocks noChangeShapeType="1"/>
            </p:cNvSpPr>
            <p:nvPr/>
          </p:nvSpPr>
          <p:spPr bwMode="auto">
            <a:xfrm>
              <a:off x="97" y="2784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2" name="Line 22"/>
            <p:cNvSpPr>
              <a:spLocks noChangeShapeType="1"/>
            </p:cNvSpPr>
            <p:nvPr/>
          </p:nvSpPr>
          <p:spPr bwMode="auto">
            <a:xfrm>
              <a:off x="624" y="2784"/>
              <a:ext cx="81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9288" name="Text Box 24"/>
          <p:cNvSpPr txBox="1">
            <a:spLocks noChangeArrowheads="1"/>
          </p:cNvSpPr>
          <p:nvPr/>
        </p:nvSpPr>
        <p:spPr bwMode="auto">
          <a:xfrm>
            <a:off x="617538" y="4343400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 + y</a:t>
            </a:r>
            <a:r>
              <a:rPr lang="en-US" altLang="en-US" i="0"/>
              <a:t> = 4</a:t>
            </a:r>
          </a:p>
        </p:txBody>
      </p:sp>
      <p:sp>
        <p:nvSpPr>
          <p:cNvPr id="139289" name="Text Box 25"/>
          <p:cNvSpPr txBox="1">
            <a:spLocks noChangeArrowheads="1"/>
          </p:cNvSpPr>
          <p:nvPr/>
        </p:nvSpPr>
        <p:spPr bwMode="auto">
          <a:xfrm>
            <a:off x="3505200" y="3886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Add x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  <p:bldP spid="139283" grpId="0"/>
      <p:bldP spid="139288" grpId="0"/>
      <p:bldP spid="1392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 i="0" dirty="0">
                <a:solidFill>
                  <a:schemeClr val="accent2"/>
                </a:solidFill>
              </a:rPr>
              <a:t>Warm Up</a:t>
            </a:r>
            <a:endParaRPr lang="en-US" altLang="en-US" b="1" i="0" dirty="0"/>
          </a:p>
          <a:p>
            <a:pPr>
              <a:spcBef>
                <a:spcPct val="20000"/>
              </a:spcBef>
            </a:pPr>
            <a:r>
              <a:rPr lang="en-US" altLang="en-US" b="1" i="0" dirty="0"/>
              <a:t>         </a:t>
            </a:r>
            <a:r>
              <a:rPr lang="en-US" altLang="en-US" i="0" dirty="0"/>
              <a:t>                      </a:t>
            </a:r>
            <a:endParaRPr lang="en-US" altLang="en-US" sz="3200" i="0" dirty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1. </a:t>
            </a:r>
            <a:r>
              <a:rPr lang="en-US" altLang="en-US" i="0" dirty="0">
                <a:sym typeface="Symbol" pitchFamily="18" charset="2"/>
              </a:rPr>
              <a:t>5</a:t>
            </a:r>
            <a:r>
              <a:rPr lang="en-US" altLang="en-US" dirty="0">
                <a:sym typeface="Symbol" pitchFamily="18" charset="2"/>
              </a:rPr>
              <a:t>x + </a:t>
            </a:r>
            <a:r>
              <a:rPr lang="en-US" altLang="en-US" i="0" dirty="0">
                <a:sym typeface="Symbol" pitchFamily="18" charset="2"/>
              </a:rPr>
              <a:t>0 = –10</a:t>
            </a:r>
          </a:p>
        </p:txBody>
      </p:sp>
      <p:sp>
        <p:nvSpPr>
          <p:cNvPr id="3075" name="Text Box 50"/>
          <p:cNvSpPr txBox="1">
            <a:spLocks noChangeArrowheads="1"/>
          </p:cNvSpPr>
          <p:nvPr/>
        </p:nvSpPr>
        <p:spPr bwMode="auto">
          <a:xfrm>
            <a:off x="533400" y="14478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 dirty="0"/>
              <a:t>Solve each equation.</a:t>
            </a:r>
          </a:p>
        </p:txBody>
      </p:sp>
      <p:pic>
        <p:nvPicPr>
          <p:cNvPr id="3076" name="Picture 51" descr="1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05200"/>
            <a:ext cx="2019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96" name="Text Box 52"/>
          <p:cNvSpPr txBox="1">
            <a:spLocks noChangeArrowheads="1"/>
          </p:cNvSpPr>
          <p:nvPr/>
        </p:nvSpPr>
        <p:spPr bwMode="auto">
          <a:xfrm>
            <a:off x="3238500" y="19812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–2</a:t>
            </a:r>
          </a:p>
        </p:txBody>
      </p:sp>
      <p:sp>
        <p:nvSpPr>
          <p:cNvPr id="82997" name="Text Box 53"/>
          <p:cNvSpPr txBox="1">
            <a:spLocks noChangeArrowheads="1"/>
          </p:cNvSpPr>
          <p:nvPr/>
        </p:nvSpPr>
        <p:spPr bwMode="auto">
          <a:xfrm>
            <a:off x="3009900" y="28194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82998" name="Text Box 54"/>
          <p:cNvSpPr txBox="1">
            <a:spLocks noChangeArrowheads="1"/>
          </p:cNvSpPr>
          <p:nvPr/>
        </p:nvSpPr>
        <p:spPr bwMode="auto">
          <a:xfrm>
            <a:off x="3279775" y="36576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82999" name="Text Box 55"/>
          <p:cNvSpPr txBox="1">
            <a:spLocks noChangeArrowheads="1"/>
          </p:cNvSpPr>
          <p:nvPr/>
        </p:nvSpPr>
        <p:spPr bwMode="auto">
          <a:xfrm>
            <a:off x="4038600" y="457835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–2</a:t>
            </a:r>
          </a:p>
        </p:txBody>
      </p:sp>
      <p:pic>
        <p:nvPicPr>
          <p:cNvPr id="83001" name="Picture 57" descr="1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66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59"/>
          <p:cNvSpPr>
            <a:spLocks noChangeArrowheads="1"/>
          </p:cNvSpPr>
          <p:nvPr/>
        </p:nvSpPr>
        <p:spPr bwMode="auto">
          <a:xfrm>
            <a:off x="533400" y="28067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2. </a:t>
            </a:r>
            <a:r>
              <a:rPr lang="en-US" altLang="en-US" i="0" dirty="0">
                <a:sym typeface="Symbol" pitchFamily="18" charset="2"/>
              </a:rPr>
              <a:t>33 = 0 + 3</a:t>
            </a:r>
            <a:r>
              <a:rPr lang="en-US" altLang="en-US" dirty="0">
                <a:sym typeface="Symbol" pitchFamily="18" charset="2"/>
              </a:rPr>
              <a:t>y</a:t>
            </a:r>
            <a:r>
              <a:rPr lang="en-US" altLang="en-US" b="1" i="0" dirty="0">
                <a:sym typeface="Symbol" pitchFamily="18" charset="2"/>
              </a:rPr>
              <a:t>  </a:t>
            </a:r>
          </a:p>
        </p:txBody>
      </p:sp>
      <p:sp>
        <p:nvSpPr>
          <p:cNvPr id="3083" name="Rectangle 60"/>
          <p:cNvSpPr>
            <a:spLocks noChangeArrowheads="1"/>
          </p:cNvSpPr>
          <p:nvPr/>
        </p:nvSpPr>
        <p:spPr bwMode="auto">
          <a:xfrm>
            <a:off x="533400" y="3683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3.</a:t>
            </a:r>
          </a:p>
          <a:p>
            <a:pPr>
              <a:spcBef>
                <a:spcPct val="20000"/>
              </a:spcBef>
            </a:pPr>
            <a:r>
              <a:rPr lang="en-US" altLang="en-US" sz="2800" i="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84" name="Rectangle 61"/>
          <p:cNvSpPr>
            <a:spLocks noChangeArrowheads="1"/>
          </p:cNvSpPr>
          <p:nvPr/>
        </p:nvSpPr>
        <p:spPr bwMode="auto">
          <a:xfrm>
            <a:off x="533400" y="45593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4. </a:t>
            </a:r>
            <a:r>
              <a:rPr lang="en-US" altLang="en-US" i="0" dirty="0">
                <a:sym typeface="Symbol" pitchFamily="18" charset="2"/>
              </a:rPr>
              <a:t>2</a:t>
            </a:r>
            <a:r>
              <a:rPr lang="en-US" altLang="en-US" dirty="0">
                <a:sym typeface="Symbol" pitchFamily="18" charset="2"/>
              </a:rPr>
              <a:t>x</a:t>
            </a:r>
            <a:r>
              <a:rPr lang="en-US" altLang="en-US" i="0" dirty="0">
                <a:sym typeface="Symbol" pitchFamily="18" charset="2"/>
              </a:rPr>
              <a:t> + 14 = –3</a:t>
            </a:r>
            <a:r>
              <a:rPr lang="en-US" altLang="en-US" dirty="0">
                <a:sym typeface="Symbol" pitchFamily="18" charset="2"/>
              </a:rPr>
              <a:t>x</a:t>
            </a:r>
            <a:r>
              <a:rPr lang="en-US" altLang="en-US" i="0" dirty="0">
                <a:sym typeface="Symbol" pitchFamily="18" charset="2"/>
              </a:rPr>
              <a:t> + 4</a:t>
            </a:r>
            <a:r>
              <a:rPr lang="en-US" altLang="en-US" b="1" i="0" dirty="0">
                <a:sym typeface="Symbol" pitchFamily="18" charset="2"/>
              </a:rPr>
              <a:t> </a:t>
            </a:r>
          </a:p>
        </p:txBody>
      </p:sp>
      <p:sp>
        <p:nvSpPr>
          <p:cNvPr id="3085" name="Rectangle 62"/>
          <p:cNvSpPr>
            <a:spLocks noChangeArrowheads="1"/>
          </p:cNvSpPr>
          <p:nvPr/>
        </p:nvSpPr>
        <p:spPr bwMode="auto">
          <a:xfrm>
            <a:off x="533400" y="5448300"/>
            <a:ext cx="822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b="1" i="0" dirty="0">
                <a:sym typeface="Symbol" pitchFamily="18" charset="2"/>
              </a:rPr>
              <a:t>5. </a:t>
            </a:r>
            <a:r>
              <a:rPr lang="en-US" altLang="en-US" i="0" dirty="0">
                <a:sym typeface="Symbol" pitchFamily="18" charset="2"/>
              </a:rPr>
              <a:t>–5</a:t>
            </a:r>
            <a:r>
              <a:rPr lang="en-US" altLang="en-US" dirty="0">
                <a:sym typeface="Symbol" pitchFamily="18" charset="2"/>
              </a:rPr>
              <a:t>y</a:t>
            </a:r>
            <a:r>
              <a:rPr lang="en-US" altLang="en-US" i="0" dirty="0">
                <a:sym typeface="Symbol" pitchFamily="18" charset="2"/>
              </a:rPr>
              <a:t> – 1 = 7</a:t>
            </a:r>
            <a:r>
              <a:rPr lang="en-US" altLang="en-US" dirty="0">
                <a:sym typeface="Symbol" pitchFamily="18" charset="2"/>
              </a:rPr>
              <a:t>y</a:t>
            </a:r>
            <a:r>
              <a:rPr lang="en-US" altLang="en-US" i="0" dirty="0">
                <a:sym typeface="Symbol" pitchFamily="18" charset="2"/>
              </a:rPr>
              <a:t> + 5 </a:t>
            </a:r>
            <a:r>
              <a:rPr lang="en-US" altLang="en-US" sz="2800" i="0" dirty="0">
                <a:solidFill>
                  <a:srgbClr val="FF0000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6" grpId="0"/>
      <p:bldP spid="82997" grpId="0"/>
      <p:bldP spid="82998" grpId="0"/>
      <p:bldP spid="829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 Continued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65125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04800" y="2895600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Find the intercepts.</a:t>
            </a:r>
            <a:endParaRPr lang="en-US" altLang="en-US" b="1" i="0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1219200" y="3429000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x-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5257800" y="336708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y-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23888" y="3810000"/>
            <a:ext cx="2330450" cy="990600"/>
            <a:chOff x="393" y="2352"/>
            <a:chExt cx="1468" cy="624"/>
          </a:xfrm>
        </p:grpSpPr>
        <p:sp>
          <p:nvSpPr>
            <p:cNvPr id="21518" name="Text Box 9"/>
            <p:cNvSpPr txBox="1">
              <a:spLocks noChangeArrowheads="1"/>
            </p:cNvSpPr>
            <p:nvPr/>
          </p:nvSpPr>
          <p:spPr bwMode="auto">
            <a:xfrm>
              <a:off x="577" y="2352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   x</a:t>
              </a:r>
              <a:r>
                <a:rPr lang="en-US" altLang="en-US" i="0"/>
                <a:t> + </a:t>
              </a:r>
              <a:r>
                <a:rPr lang="en-US" altLang="en-US">
                  <a:solidFill>
                    <a:srgbClr val="FF3300"/>
                  </a:solidFill>
                </a:rPr>
                <a:t>y</a:t>
              </a:r>
              <a:r>
                <a:rPr lang="en-US" altLang="en-US" i="0"/>
                <a:t> = 4</a:t>
              </a:r>
            </a:p>
          </p:txBody>
        </p:sp>
        <p:sp>
          <p:nvSpPr>
            <p:cNvPr id="21519" name="Text Box 10"/>
            <p:cNvSpPr txBox="1">
              <a:spLocks noChangeArrowheads="1"/>
            </p:cNvSpPr>
            <p:nvPr/>
          </p:nvSpPr>
          <p:spPr bwMode="auto">
            <a:xfrm>
              <a:off x="393" y="2688"/>
              <a:ext cx="1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      x</a:t>
              </a:r>
              <a:r>
                <a:rPr lang="en-US" altLang="en-US" i="0"/>
                <a:t> + </a:t>
              </a:r>
              <a:r>
                <a:rPr lang="en-US" altLang="en-US" i="0">
                  <a:solidFill>
                    <a:srgbClr val="FF3300"/>
                  </a:solidFill>
                </a:rPr>
                <a:t>0</a:t>
              </a:r>
              <a:r>
                <a:rPr lang="en-US" altLang="en-US" i="0"/>
                <a:t> = 4</a:t>
              </a:r>
            </a:p>
          </p:txBody>
        </p:sp>
      </p:grp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1905000" y="4876800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</a:t>
            </a:r>
            <a:r>
              <a:rPr lang="en-US" altLang="en-US" i="0"/>
              <a:t> = 4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203825" y="3733800"/>
            <a:ext cx="2644775" cy="914400"/>
            <a:chOff x="3278" y="2352"/>
            <a:chExt cx="1666" cy="576"/>
          </a:xfrm>
        </p:grpSpPr>
        <p:sp>
          <p:nvSpPr>
            <p:cNvPr id="21516" name="Text Box 16"/>
            <p:cNvSpPr txBox="1">
              <a:spLocks noChangeArrowheads="1"/>
            </p:cNvSpPr>
            <p:nvPr/>
          </p:nvSpPr>
          <p:spPr bwMode="auto">
            <a:xfrm>
              <a:off x="3278" y="2352"/>
              <a:ext cx="16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x</a:t>
              </a:r>
              <a:r>
                <a:rPr lang="en-US" altLang="en-US" i="0"/>
                <a:t> + </a:t>
              </a:r>
              <a:r>
                <a:rPr lang="en-US" altLang="en-US"/>
                <a:t>y</a:t>
              </a:r>
              <a:r>
                <a:rPr lang="en-US" altLang="en-US" i="0"/>
                <a:t> = 4</a:t>
              </a:r>
            </a:p>
          </p:txBody>
        </p:sp>
        <p:sp>
          <p:nvSpPr>
            <p:cNvPr id="21517" name="Text Box 17"/>
            <p:cNvSpPr txBox="1">
              <a:spLocks noChangeArrowheads="1"/>
            </p:cNvSpPr>
            <p:nvPr/>
          </p:nvSpPr>
          <p:spPr bwMode="auto">
            <a:xfrm>
              <a:off x="3278" y="2640"/>
              <a:ext cx="16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 </a:t>
              </a:r>
              <a:r>
                <a:rPr lang="en-US" altLang="en-US" i="0">
                  <a:solidFill>
                    <a:srgbClr val="FF0000"/>
                  </a:solidFill>
                </a:rPr>
                <a:t>0</a:t>
              </a:r>
              <a:r>
                <a:rPr lang="en-US" altLang="en-US" i="0"/>
                <a:t> + </a:t>
              </a:r>
              <a:r>
                <a:rPr lang="en-US" altLang="en-US"/>
                <a:t>y</a:t>
              </a:r>
              <a:r>
                <a:rPr lang="en-US" altLang="en-US" i="0"/>
                <a:t> = 4</a:t>
              </a:r>
            </a:p>
          </p:txBody>
        </p:sp>
      </p:grpSp>
      <p:sp>
        <p:nvSpPr>
          <p:cNvPr id="140306" name="Text Box 18"/>
          <p:cNvSpPr txBox="1">
            <a:spLocks noChangeArrowheads="1"/>
          </p:cNvSpPr>
          <p:nvPr/>
        </p:nvSpPr>
        <p:spPr bwMode="auto">
          <a:xfrm>
            <a:off x="5943600" y="46482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4</a:t>
            </a:r>
            <a:endParaRPr lang="en-US" altLang="en-US"/>
          </a:p>
        </p:txBody>
      </p:sp>
      <p:sp>
        <p:nvSpPr>
          <p:cNvPr id="21515" name="Text Box 19"/>
          <p:cNvSpPr txBox="1">
            <a:spLocks noChangeArrowheads="1"/>
          </p:cNvSpPr>
          <p:nvPr/>
        </p:nvSpPr>
        <p:spPr bwMode="auto">
          <a:xfrm>
            <a:off x="457200" y="23622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 + y</a:t>
            </a:r>
            <a:r>
              <a:rPr lang="en-US" altLang="en-US" i="0"/>
              <a:t>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294" grpId="0"/>
      <p:bldP spid="140295" grpId="0"/>
      <p:bldP spid="140299" grpId="0"/>
      <p:bldP spid="14030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 Continued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5125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sp>
        <p:nvSpPr>
          <p:cNvPr id="22533" name="Text Box 15"/>
          <p:cNvSpPr txBox="1">
            <a:spLocks noChangeArrowheads="1"/>
          </p:cNvSpPr>
          <p:nvPr/>
        </p:nvSpPr>
        <p:spPr bwMode="auto">
          <a:xfrm>
            <a:off x="457200" y="23622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 + y</a:t>
            </a:r>
            <a:r>
              <a:rPr lang="en-US" altLang="en-US" i="0"/>
              <a:t> = 4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4343400" y="3613150"/>
            <a:ext cx="3525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Plot (4, 0) and (0, 4).</a:t>
            </a:r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4343400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Connect with a straight line.</a:t>
            </a:r>
          </a:p>
        </p:txBody>
      </p:sp>
      <p:pic>
        <p:nvPicPr>
          <p:cNvPr id="141330" name="Picture 18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52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/>
      <p:bldP spid="141328" grpId="0"/>
      <p:bldP spid="1413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533400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533400" y="2286000"/>
            <a:ext cx="284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–3</a:t>
            </a:r>
            <a:r>
              <a:rPr lang="en-US" altLang="en-US" b="1"/>
              <a:t>x</a:t>
            </a:r>
            <a:r>
              <a:rPr lang="en-US" altLang="en-US" b="1" i="0"/>
              <a:t> + 4</a:t>
            </a:r>
            <a:r>
              <a:rPr lang="en-US" altLang="en-US" b="1"/>
              <a:t>y</a:t>
            </a:r>
            <a:r>
              <a:rPr lang="en-US" altLang="en-US" b="1" i="0"/>
              <a:t> = –12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28600" y="2743200"/>
            <a:ext cx="6664325" cy="760413"/>
            <a:chOff x="288" y="1892"/>
            <a:chExt cx="4198" cy="479"/>
          </a:xfrm>
        </p:grpSpPr>
        <p:sp>
          <p:nvSpPr>
            <p:cNvPr id="23570" name="Text Box 7"/>
            <p:cNvSpPr txBox="1">
              <a:spLocks noChangeArrowheads="1"/>
            </p:cNvSpPr>
            <p:nvPr/>
          </p:nvSpPr>
          <p:spPr bwMode="auto">
            <a:xfrm>
              <a:off x="288" y="1892"/>
              <a:ext cx="29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   Step 1 </a:t>
              </a:r>
              <a:r>
                <a:rPr lang="en-US" altLang="en-US" i="0"/>
                <a:t>Find the intercepts.</a:t>
              </a:r>
              <a:endParaRPr lang="en-US" altLang="en-US" b="1" i="0"/>
            </a:p>
          </p:txBody>
        </p:sp>
        <p:sp>
          <p:nvSpPr>
            <p:cNvPr id="23571" name="Text Box 8"/>
            <p:cNvSpPr txBox="1">
              <a:spLocks noChangeArrowheads="1"/>
            </p:cNvSpPr>
            <p:nvPr/>
          </p:nvSpPr>
          <p:spPr bwMode="auto">
            <a:xfrm>
              <a:off x="768" y="2116"/>
              <a:ext cx="11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x-</a:t>
              </a:r>
              <a:r>
                <a:rPr lang="en-US" altLang="en-US" sz="2000" b="1" i="0"/>
                <a:t>intercept:</a:t>
              </a:r>
              <a:endParaRPr lang="en-US" altLang="en-US" sz="2000" b="1"/>
            </a:p>
          </p:txBody>
        </p:sp>
        <p:sp>
          <p:nvSpPr>
            <p:cNvPr id="23572" name="Text Box 9"/>
            <p:cNvSpPr txBox="1">
              <a:spLocks noChangeArrowheads="1"/>
            </p:cNvSpPr>
            <p:nvPr/>
          </p:nvSpPr>
          <p:spPr bwMode="auto">
            <a:xfrm>
              <a:off x="3312" y="2121"/>
              <a:ext cx="11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y-</a:t>
              </a:r>
              <a:r>
                <a:rPr lang="en-US" altLang="en-US" sz="2000" b="1" i="0"/>
                <a:t>intercept:</a:t>
              </a:r>
              <a:endParaRPr lang="en-US" altLang="en-US" sz="2000" b="1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609600" y="3581400"/>
            <a:ext cx="2928938" cy="1447800"/>
            <a:chOff x="384" y="2352"/>
            <a:chExt cx="1845" cy="912"/>
          </a:xfrm>
        </p:grpSpPr>
        <p:sp>
          <p:nvSpPr>
            <p:cNvPr id="23567" name="Text Box 10"/>
            <p:cNvSpPr txBox="1">
              <a:spLocks noChangeArrowheads="1"/>
            </p:cNvSpPr>
            <p:nvPr/>
          </p:nvSpPr>
          <p:spPr bwMode="auto">
            <a:xfrm>
              <a:off x="568" y="2352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+ 4</a:t>
              </a:r>
              <a:r>
                <a:rPr lang="en-US" altLang="en-US">
                  <a:solidFill>
                    <a:srgbClr val="FF3300"/>
                  </a:solidFill>
                </a:rPr>
                <a:t>y</a:t>
              </a:r>
              <a:r>
                <a:rPr lang="en-US" altLang="en-US" i="0"/>
                <a:t> = –12</a:t>
              </a:r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384" y="2688"/>
              <a:ext cx="18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+ 4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= –12</a:t>
              </a:r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1024" y="2976"/>
              <a:ext cx="1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 = –12</a:t>
              </a:r>
            </a:p>
          </p:txBody>
        </p:sp>
      </p:grpSp>
      <p:sp>
        <p:nvSpPr>
          <p:cNvPr id="23558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8019" name="Text Box 19"/>
          <p:cNvSpPr txBox="1">
            <a:spLocks noChangeArrowheads="1"/>
          </p:cNvSpPr>
          <p:nvPr/>
        </p:nvSpPr>
        <p:spPr bwMode="auto">
          <a:xfrm>
            <a:off x="2179638" y="5943600"/>
            <a:ext cx="1023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</a:t>
            </a:r>
            <a:r>
              <a:rPr lang="en-US" altLang="en-US" i="0"/>
              <a:t> = 4</a:t>
            </a:r>
            <a:endParaRPr lang="en-US" altLang="en-US"/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656138" y="3581400"/>
            <a:ext cx="2984500" cy="1447800"/>
            <a:chOff x="2933" y="2352"/>
            <a:chExt cx="1880" cy="912"/>
          </a:xfrm>
        </p:grpSpPr>
        <p:sp>
          <p:nvSpPr>
            <p:cNvPr id="23564" name="Text Box 21"/>
            <p:cNvSpPr txBox="1">
              <a:spLocks noChangeArrowheads="1"/>
            </p:cNvSpPr>
            <p:nvPr/>
          </p:nvSpPr>
          <p:spPr bwMode="auto">
            <a:xfrm>
              <a:off x="3117" y="2352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  <a:r>
                <a:rPr lang="en-US" altLang="en-US" i="0"/>
                <a:t> + 4</a:t>
              </a:r>
              <a:r>
                <a:rPr lang="en-US" altLang="en-US"/>
                <a:t>y</a:t>
              </a:r>
              <a:r>
                <a:rPr lang="en-US" altLang="en-US" i="0"/>
                <a:t> = –12</a:t>
              </a:r>
            </a:p>
          </p:txBody>
        </p:sp>
        <p:sp>
          <p:nvSpPr>
            <p:cNvPr id="23565" name="Text Box 22"/>
            <p:cNvSpPr txBox="1">
              <a:spLocks noChangeArrowheads="1"/>
            </p:cNvSpPr>
            <p:nvPr/>
          </p:nvSpPr>
          <p:spPr bwMode="auto">
            <a:xfrm>
              <a:off x="2933" y="2688"/>
              <a:ext cx="18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+ 4</a:t>
              </a:r>
              <a:r>
                <a:rPr lang="en-US" altLang="en-US"/>
                <a:t>y</a:t>
              </a:r>
              <a:r>
                <a:rPr lang="en-US" altLang="en-US" i="0"/>
                <a:t> = –12</a:t>
              </a:r>
            </a:p>
          </p:txBody>
        </p:sp>
        <p:sp>
          <p:nvSpPr>
            <p:cNvPr id="23566" name="Text Box 23"/>
            <p:cNvSpPr txBox="1">
              <a:spLocks noChangeArrowheads="1"/>
            </p:cNvSpPr>
            <p:nvPr/>
          </p:nvSpPr>
          <p:spPr bwMode="auto">
            <a:xfrm>
              <a:off x="3735" y="2976"/>
              <a:ext cx="10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4</a:t>
              </a:r>
              <a:r>
                <a:rPr lang="en-US" altLang="en-US"/>
                <a:t>y</a:t>
              </a:r>
              <a:r>
                <a:rPr lang="en-US" altLang="en-US" i="0"/>
                <a:t>  = –12</a:t>
              </a:r>
            </a:p>
          </p:txBody>
        </p:sp>
      </p:grpSp>
      <p:sp>
        <p:nvSpPr>
          <p:cNvPr id="128025" name="Text Box 25"/>
          <p:cNvSpPr txBox="1">
            <a:spLocks noChangeArrowheads="1"/>
          </p:cNvSpPr>
          <p:nvPr/>
        </p:nvSpPr>
        <p:spPr bwMode="auto">
          <a:xfrm>
            <a:off x="6226175" y="5867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–3</a:t>
            </a:r>
          </a:p>
        </p:txBody>
      </p:sp>
      <p:pic>
        <p:nvPicPr>
          <p:cNvPr id="128031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5133975"/>
            <a:ext cx="1609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34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05400"/>
            <a:ext cx="1447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8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8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9" grpId="0"/>
      <p:bldP spid="1280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441325" y="15240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457200" y="2362200"/>
            <a:ext cx="284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–3</a:t>
            </a:r>
            <a:r>
              <a:rPr lang="en-US" altLang="en-US" b="1"/>
              <a:t>x</a:t>
            </a:r>
            <a:r>
              <a:rPr lang="en-US" altLang="en-US" b="1" i="0"/>
              <a:t> + 4</a:t>
            </a:r>
            <a:r>
              <a:rPr lang="en-US" altLang="en-US" b="1"/>
              <a:t>y</a:t>
            </a:r>
            <a:r>
              <a:rPr lang="en-US" altLang="en-US" b="1" i="0"/>
              <a:t> = –12</a:t>
            </a: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511175" y="29718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4632325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Plot (4, 0) and (0, –3).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4632325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Connect with a straight line.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" y="3429000"/>
            <a:ext cx="3028950" cy="3028950"/>
            <a:chOff x="432" y="2160"/>
            <a:chExt cx="1908" cy="1908"/>
          </a:xfrm>
        </p:grpSpPr>
        <p:grpSp>
          <p:nvGrpSpPr>
            <p:cNvPr id="24585" name="Group 15"/>
            <p:cNvGrpSpPr>
              <a:grpSpLocks/>
            </p:cNvGrpSpPr>
            <p:nvPr/>
          </p:nvGrpSpPr>
          <p:grpSpPr bwMode="auto">
            <a:xfrm>
              <a:off x="432" y="2160"/>
              <a:ext cx="1908" cy="1908"/>
              <a:chOff x="432" y="2160"/>
              <a:chExt cx="1908" cy="1908"/>
            </a:xfrm>
          </p:grpSpPr>
          <p:pic>
            <p:nvPicPr>
              <p:cNvPr id="24588" name="Picture 9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2160"/>
                <a:ext cx="1908" cy="19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89" name="Line 10"/>
              <p:cNvSpPr>
                <a:spLocks noChangeShapeType="1"/>
              </p:cNvSpPr>
              <p:nvPr/>
            </p:nvSpPr>
            <p:spPr bwMode="auto">
              <a:xfrm flipV="1">
                <a:off x="2160" y="2448"/>
                <a:ext cx="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0" name="Line 11"/>
              <p:cNvSpPr>
                <a:spLocks noChangeShapeType="1"/>
              </p:cNvSpPr>
              <p:nvPr/>
            </p:nvSpPr>
            <p:spPr bwMode="auto">
              <a:xfrm flipV="1">
                <a:off x="2112" y="2400"/>
                <a:ext cx="96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1" name="Line 12"/>
              <p:cNvSpPr>
                <a:spLocks noChangeShapeType="1"/>
              </p:cNvSpPr>
              <p:nvPr/>
            </p:nvSpPr>
            <p:spPr bwMode="auto">
              <a:xfrm flipH="1">
                <a:off x="624" y="3880"/>
                <a:ext cx="48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4586" name="Oval 18"/>
            <p:cNvSpPr>
              <a:spLocks noChangeArrowheads="1"/>
            </p:cNvSpPr>
            <p:nvPr/>
          </p:nvSpPr>
          <p:spPr bwMode="auto">
            <a:xfrm>
              <a:off x="1784" y="2760"/>
              <a:ext cx="48" cy="4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587" name="Oval 19"/>
            <p:cNvSpPr>
              <a:spLocks noChangeArrowheads="1"/>
            </p:cNvSpPr>
            <p:nvPr/>
          </p:nvSpPr>
          <p:spPr bwMode="auto">
            <a:xfrm>
              <a:off x="1104" y="3416"/>
              <a:ext cx="48" cy="4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7" grpId="0"/>
      <p:bldP spid="1290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457200" y="3003550"/>
            <a:ext cx="702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the equation in standard form.</a:t>
            </a:r>
            <a:endParaRPr lang="en-US" altLang="en-US" b="1" i="0"/>
          </a:p>
        </p:txBody>
      </p:sp>
      <p:sp>
        <p:nvSpPr>
          <p:cNvPr id="25604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5" name="Picture 2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1695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74" name="Text Box 26"/>
          <p:cNvSpPr txBox="1">
            <a:spLocks noChangeArrowheads="1"/>
          </p:cNvSpPr>
          <p:nvPr/>
        </p:nvSpPr>
        <p:spPr bwMode="auto">
          <a:xfrm>
            <a:off x="2100263" y="4343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3</a:t>
            </a:r>
            <a:r>
              <a:rPr lang="en-US" altLang="en-US"/>
              <a:t>y = x </a:t>
            </a:r>
            <a:r>
              <a:rPr lang="en-US" altLang="en-US" i="0"/>
              <a:t>–</a:t>
            </a:r>
            <a:r>
              <a:rPr lang="en-US" altLang="en-US"/>
              <a:t> </a:t>
            </a:r>
            <a:r>
              <a:rPr lang="en-US" altLang="en-US" i="0"/>
              <a:t>6</a:t>
            </a:r>
          </a:p>
        </p:txBody>
      </p:sp>
      <p:sp>
        <p:nvSpPr>
          <p:cNvPr id="130075" name="Text Box 27"/>
          <p:cNvSpPr txBox="1">
            <a:spLocks noChangeArrowheads="1"/>
          </p:cNvSpPr>
          <p:nvPr/>
        </p:nvSpPr>
        <p:spPr bwMode="auto">
          <a:xfrm>
            <a:off x="1241425" y="4953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/>
              <a:t>y = </a:t>
            </a:r>
            <a:r>
              <a:rPr lang="en-US" altLang="en-US" i="0"/>
              <a:t>–6</a:t>
            </a:r>
          </a:p>
        </p:txBody>
      </p:sp>
      <p:pic>
        <p:nvPicPr>
          <p:cNvPr id="130076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05200"/>
            <a:ext cx="25527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77" name="Text Box 29"/>
          <p:cNvSpPr txBox="1">
            <a:spLocks noChangeArrowheads="1"/>
          </p:cNvSpPr>
          <p:nvPr/>
        </p:nvSpPr>
        <p:spPr bwMode="auto">
          <a:xfrm>
            <a:off x="4822825" y="3581400"/>
            <a:ext cx="432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Multiply both sides by 3, to clear the fraction.</a:t>
            </a:r>
          </a:p>
        </p:txBody>
      </p:sp>
      <p:sp>
        <p:nvSpPr>
          <p:cNvPr id="130078" name="Text Box 30"/>
          <p:cNvSpPr txBox="1">
            <a:spLocks noChangeArrowheads="1"/>
          </p:cNvSpPr>
          <p:nvPr/>
        </p:nvSpPr>
        <p:spPr bwMode="auto">
          <a:xfrm>
            <a:off x="4822825" y="4800600"/>
            <a:ext cx="405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Write the equation in standard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3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/>
      <p:bldP spid="130074" grpId="0"/>
      <p:bldP spid="130075" grpId="0"/>
      <p:bldP spid="13007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381000" y="2819400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Find the intercepts.</a:t>
            </a:r>
            <a:endParaRPr lang="en-US" altLang="en-US" b="1" i="0"/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1371600" y="3276600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x-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410200" y="318293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y-</a:t>
            </a:r>
            <a:r>
              <a:rPr lang="en-US" altLang="en-US" sz="2000" b="1" i="0"/>
              <a:t>intercept:</a:t>
            </a:r>
            <a:endParaRPr lang="en-US" altLang="en-US" sz="2000" b="1"/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1233488" y="3759200"/>
            <a:ext cx="224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/>
              <a:t> = –6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965200" y="43688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 i="0">
                <a:solidFill>
                  <a:srgbClr val="FF3300"/>
                </a:solidFill>
              </a:rPr>
              <a:t>(0)</a:t>
            </a:r>
            <a:r>
              <a:rPr lang="en-US" altLang="en-US" i="0"/>
              <a:t> = –6</a:t>
            </a:r>
          </a:p>
        </p:txBody>
      </p:sp>
      <p:sp>
        <p:nvSpPr>
          <p:cNvPr id="131083" name="Text Box 11"/>
          <p:cNvSpPr txBox="1">
            <a:spLocks noChangeArrowheads="1"/>
          </p:cNvSpPr>
          <p:nvPr/>
        </p:nvSpPr>
        <p:spPr bwMode="auto">
          <a:xfrm>
            <a:off x="1981200" y="4902200"/>
            <a:ext cx="1519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 = –6</a:t>
            </a:r>
          </a:p>
        </p:txBody>
      </p:sp>
      <p:sp>
        <p:nvSpPr>
          <p:cNvPr id="131084" name="Text Box 12"/>
          <p:cNvSpPr txBox="1">
            <a:spLocks noChangeArrowheads="1"/>
          </p:cNvSpPr>
          <p:nvPr/>
        </p:nvSpPr>
        <p:spPr bwMode="auto">
          <a:xfrm>
            <a:off x="2286000" y="5435600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x</a:t>
            </a:r>
            <a:r>
              <a:rPr lang="en-US" altLang="en-US" i="0"/>
              <a:t> = 6</a:t>
            </a:r>
            <a:endParaRPr lang="en-US" altLang="en-US"/>
          </a:p>
        </p:txBody>
      </p:sp>
      <p:sp>
        <p:nvSpPr>
          <p:cNvPr id="131086" name="Text Box 14"/>
          <p:cNvSpPr txBox="1">
            <a:spLocks noChangeArrowheads="1"/>
          </p:cNvSpPr>
          <p:nvPr/>
        </p:nvSpPr>
        <p:spPr bwMode="auto">
          <a:xfrm>
            <a:off x="5287963" y="3657600"/>
            <a:ext cx="224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/>
              <a:t> + 3</a:t>
            </a:r>
            <a:r>
              <a:rPr lang="en-US" altLang="en-US"/>
              <a:t>y</a:t>
            </a:r>
            <a:r>
              <a:rPr lang="en-US" altLang="en-US" i="0"/>
              <a:t> = –6</a:t>
            </a:r>
          </a:p>
        </p:txBody>
      </p:sp>
      <p:sp>
        <p:nvSpPr>
          <p:cNvPr id="131087" name="Text Box 15"/>
          <p:cNvSpPr txBox="1">
            <a:spLocks noChangeArrowheads="1"/>
          </p:cNvSpPr>
          <p:nvPr/>
        </p:nvSpPr>
        <p:spPr bwMode="auto">
          <a:xfrm>
            <a:off x="5029200" y="4114800"/>
            <a:ext cx="253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 i="0">
                <a:solidFill>
                  <a:srgbClr val="FF3300"/>
                </a:solidFill>
              </a:rPr>
              <a:t>(0)</a:t>
            </a:r>
            <a:r>
              <a:rPr lang="en-US" altLang="en-US" i="0"/>
              <a:t> + 3</a:t>
            </a:r>
            <a:r>
              <a:rPr lang="en-US" altLang="en-US"/>
              <a:t>y</a:t>
            </a:r>
            <a:r>
              <a:rPr lang="en-US" altLang="en-US" i="0"/>
              <a:t> = –6</a:t>
            </a:r>
          </a:p>
        </p:txBody>
      </p:sp>
      <p:sp>
        <p:nvSpPr>
          <p:cNvPr id="131088" name="Text Box 16"/>
          <p:cNvSpPr txBox="1">
            <a:spLocks noChangeArrowheads="1"/>
          </p:cNvSpPr>
          <p:nvPr/>
        </p:nvSpPr>
        <p:spPr bwMode="auto">
          <a:xfrm>
            <a:off x="6134100" y="4572000"/>
            <a:ext cx="140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3</a:t>
            </a:r>
            <a:r>
              <a:rPr lang="en-US" altLang="en-US"/>
              <a:t>y</a:t>
            </a:r>
            <a:r>
              <a:rPr lang="en-US" altLang="en-US" i="0"/>
              <a:t> = –6</a:t>
            </a:r>
          </a:p>
        </p:txBody>
      </p:sp>
      <p:sp>
        <p:nvSpPr>
          <p:cNvPr id="131089" name="Text Box 17"/>
          <p:cNvSpPr txBox="1">
            <a:spLocks noChangeArrowheads="1"/>
          </p:cNvSpPr>
          <p:nvPr/>
        </p:nvSpPr>
        <p:spPr bwMode="auto">
          <a:xfrm>
            <a:off x="6400800" y="5867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–2</a:t>
            </a:r>
          </a:p>
        </p:txBody>
      </p:sp>
      <p:pic>
        <p:nvPicPr>
          <p:cNvPr id="131096" name="Picture 2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5133975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8" name="Text Box 27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26639" name="Text Box 2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40" name="Text Box 29"/>
          <p:cNvSpPr txBox="1">
            <a:spLocks noChangeArrowheads="1"/>
          </p:cNvSpPr>
          <p:nvPr/>
        </p:nvSpPr>
        <p:spPr bwMode="auto">
          <a:xfrm>
            <a:off x="457200" y="2286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/>
              <a:t>y = </a:t>
            </a:r>
            <a:r>
              <a:rPr lang="en-US" altLang="en-US" i="0"/>
              <a:t>–6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3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/>
      <p:bldP spid="131078" grpId="0"/>
      <p:bldP spid="131079" grpId="0"/>
      <p:bldP spid="131081" grpId="0"/>
      <p:bldP spid="131082" grpId="0"/>
      <p:bldP spid="131083" grpId="0"/>
      <p:bldP spid="131084" grpId="0"/>
      <p:bldP spid="131086" grpId="0"/>
      <p:bldP spid="131087" grpId="0"/>
      <p:bldP spid="131088" grpId="0"/>
      <p:bldP spid="1310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381000" y="28194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Graph the line.</a:t>
            </a:r>
            <a:endParaRPr lang="en-US" altLang="en-US" b="1" i="0"/>
          </a:p>
        </p:txBody>
      </p:sp>
      <p:sp>
        <p:nvSpPr>
          <p:cNvPr id="132106" name="Text Box 10"/>
          <p:cNvSpPr txBox="1">
            <a:spLocks noChangeArrowheads="1"/>
          </p:cNvSpPr>
          <p:nvPr/>
        </p:nvSpPr>
        <p:spPr bwMode="auto">
          <a:xfrm>
            <a:off x="4860925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Plot (6, 0) and (0, –2).</a:t>
            </a:r>
          </a:p>
        </p:txBody>
      </p:sp>
      <p:sp>
        <p:nvSpPr>
          <p:cNvPr id="132108" name="Text Box 12"/>
          <p:cNvSpPr txBox="1">
            <a:spLocks noChangeArrowheads="1"/>
          </p:cNvSpPr>
          <p:nvPr/>
        </p:nvSpPr>
        <p:spPr bwMode="auto">
          <a:xfrm>
            <a:off x="4860925" y="4343400"/>
            <a:ext cx="382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Connect with a straight line.</a:t>
            </a:r>
          </a:p>
        </p:txBody>
      </p:sp>
      <p:sp>
        <p:nvSpPr>
          <p:cNvPr id="27654" name="Text Box 20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Use intercepts to graph the line described by the equation.</a:t>
            </a:r>
          </a:p>
        </p:txBody>
      </p:sp>
      <p:sp>
        <p:nvSpPr>
          <p:cNvPr id="27655" name="Text Box 21"/>
          <p:cNvSpPr txBox="1">
            <a:spLocks noChangeArrowheads="1"/>
          </p:cNvSpPr>
          <p:nvPr/>
        </p:nvSpPr>
        <p:spPr bwMode="auto">
          <a:xfrm>
            <a:off x="457200" y="2286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</a:t>
            </a:r>
            <a:r>
              <a:rPr lang="en-US" altLang="en-US"/>
              <a:t>x</a:t>
            </a:r>
            <a:r>
              <a:rPr lang="en-US" altLang="en-US" i="0"/>
              <a:t> + 3</a:t>
            </a:r>
            <a:r>
              <a:rPr lang="en-US" altLang="en-US"/>
              <a:t>y = </a:t>
            </a:r>
            <a:r>
              <a:rPr lang="en-US" altLang="en-US" i="0"/>
              <a:t>–6</a:t>
            </a:r>
          </a:p>
        </p:txBody>
      </p:sp>
      <p:pic>
        <p:nvPicPr>
          <p:cNvPr id="132118" name="Picture 22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6" grpId="0"/>
      <p:bldP spid="1321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8675" name="Text Box 7"/>
          <p:cNvSpPr txBox="1">
            <a:spLocks noChangeArrowheads="1"/>
          </p:cNvSpPr>
          <p:nvPr/>
        </p:nvSpPr>
        <p:spPr bwMode="auto">
          <a:xfrm>
            <a:off x="304800" y="1343025"/>
            <a:ext cx="8435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An amateur filmmaker has $6000 to make a film that costs $75/h to produce. The function </a:t>
            </a:r>
            <a:r>
              <a:rPr lang="en-US" altLang="en-US"/>
              <a:t>f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) = 6000 – 75</a:t>
            </a:r>
            <a:r>
              <a:rPr lang="en-US" altLang="en-US"/>
              <a:t>x</a:t>
            </a:r>
            <a:r>
              <a:rPr lang="en-US" altLang="en-US" i="0"/>
              <a:t> gives the amount of money left to make the film after </a:t>
            </a:r>
            <a:r>
              <a:rPr lang="en-US" altLang="en-US"/>
              <a:t>x</a:t>
            </a:r>
            <a:r>
              <a:rPr lang="en-US" altLang="en-US" i="0"/>
              <a:t> hours of production. Graph this function and find the intercepts. What does each intercept represent? </a:t>
            </a:r>
            <a:endParaRPr lang="en-US" altLang="en-US" b="1" i="0"/>
          </a:p>
        </p:txBody>
      </p:sp>
      <p:pic>
        <p:nvPicPr>
          <p:cNvPr id="133128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3657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4098925" y="3773488"/>
            <a:ext cx="504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x</a:t>
            </a:r>
            <a:r>
              <a:rPr lang="en-US" altLang="en-US" i="0">
                <a:solidFill>
                  <a:srgbClr val="FF0000"/>
                </a:solidFill>
                <a:latin typeface="Arial" charset="0"/>
                <a:cs typeface="Arial" charset="0"/>
              </a:rPr>
              <a:t>-int.: 80; number of hours it takes to spend all the money</a:t>
            </a:r>
            <a:endParaRPr lang="en-US" altLang="en-US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4098925" y="4816475"/>
            <a:ext cx="4968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</a:t>
            </a:r>
            <a:r>
              <a:rPr lang="en-US" altLang="en-US" i="0">
                <a:solidFill>
                  <a:srgbClr val="FF0000"/>
                </a:solidFill>
                <a:latin typeface="Arial" charset="0"/>
                <a:cs typeface="Arial" charset="0"/>
              </a:rPr>
              <a:t>-int.: 6000; the initial amount of money available. 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9" grpId="0"/>
      <p:bldP spid="1331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609600" y="1403350"/>
            <a:ext cx="763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2. </a:t>
            </a:r>
            <a:r>
              <a:rPr lang="en-US" altLang="en-US" i="0"/>
              <a:t>Use intercepts to graph the line described by </a:t>
            </a:r>
            <a:endParaRPr lang="en-US" altLang="en-US" b="1" i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810000" y="2209800"/>
            <a:ext cx="3886200" cy="3886200"/>
            <a:chOff x="704" y="1680"/>
            <a:chExt cx="2448" cy="2448"/>
          </a:xfrm>
        </p:grpSpPr>
        <p:pic>
          <p:nvPicPr>
            <p:cNvPr id="29702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" y="1680"/>
              <a:ext cx="2448" cy="2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3" name="Line 10"/>
            <p:cNvSpPr>
              <a:spLocks noChangeShapeType="1"/>
            </p:cNvSpPr>
            <p:nvPr/>
          </p:nvSpPr>
          <p:spPr bwMode="auto">
            <a:xfrm flipH="1" flipV="1">
              <a:off x="864" y="2208"/>
              <a:ext cx="96" cy="4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704" name="Line 11"/>
            <p:cNvSpPr>
              <a:spLocks noChangeShapeType="1"/>
            </p:cNvSpPr>
            <p:nvPr/>
          </p:nvSpPr>
          <p:spPr bwMode="auto">
            <a:xfrm>
              <a:off x="2880" y="3416"/>
              <a:ext cx="96" cy="4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9701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1943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209800"/>
            <a:ext cx="85344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Find </a:t>
            </a:r>
            <a:r>
              <a:rPr lang="en-US" altLang="en-US" sz="2800"/>
              <a:t>x-</a:t>
            </a:r>
            <a:r>
              <a:rPr lang="en-US" altLang="en-US" sz="2800" i="0"/>
              <a:t> and </a:t>
            </a:r>
            <a:r>
              <a:rPr lang="en-US" altLang="en-US" sz="2800"/>
              <a:t>y-</a:t>
            </a:r>
            <a:r>
              <a:rPr lang="en-US" altLang="en-US" sz="2800" i="0"/>
              <a:t>intercepts and interpret their meanings in real-world situations.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Use </a:t>
            </a:r>
            <a:r>
              <a:rPr lang="en-US" altLang="en-US" sz="2800"/>
              <a:t>x</a:t>
            </a:r>
            <a:r>
              <a:rPr lang="en-US" altLang="en-US" sz="2800" i="0"/>
              <a:t>- and </a:t>
            </a:r>
            <a:r>
              <a:rPr lang="en-US" altLang="en-US" sz="2800"/>
              <a:t>y-</a:t>
            </a:r>
            <a:r>
              <a:rPr lang="en-US" altLang="en-US" sz="2800" i="0"/>
              <a:t>intercepts to graph lines.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90600" y="2209800"/>
            <a:ext cx="69342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y</a:t>
            </a:r>
            <a:r>
              <a:rPr lang="en-US" altLang="en-US" sz="3200" i="0"/>
              <a:t>-intercept</a:t>
            </a:r>
            <a:endParaRPr lang="en-US" altLang="en-US" sz="3200"/>
          </a:p>
          <a:p>
            <a:pPr>
              <a:spcBef>
                <a:spcPct val="20000"/>
              </a:spcBef>
            </a:pPr>
            <a:r>
              <a:rPr lang="en-US" altLang="en-US" sz="3200"/>
              <a:t>x-</a:t>
            </a:r>
            <a:r>
              <a:rPr lang="en-US" altLang="en-US" sz="3200" i="0"/>
              <a:t>intercept</a:t>
            </a:r>
            <a:endParaRPr lang="en-US" altLang="en-US" sz="32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4478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11" name="Text Box 23"/>
          <p:cNvSpPr txBox="1">
            <a:spLocks noChangeArrowheads="1"/>
          </p:cNvSpPr>
          <p:nvPr/>
        </p:nvSpPr>
        <p:spPr bwMode="auto">
          <a:xfrm>
            <a:off x="517525" y="1219200"/>
            <a:ext cx="4587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 b="1" u="sng"/>
              <a:t>y</a:t>
            </a:r>
            <a:r>
              <a:rPr lang="en-US" altLang="en-US" b="1" i="0" u="sng"/>
              <a:t>-intercept</a:t>
            </a:r>
            <a:r>
              <a:rPr lang="en-US" altLang="en-US" b="1" i="0"/>
              <a:t> </a:t>
            </a:r>
            <a:r>
              <a:rPr lang="en-US" altLang="en-US" i="0"/>
              <a:t>is the </a:t>
            </a:r>
            <a:r>
              <a:rPr lang="en-US" altLang="en-US"/>
              <a:t>y</a:t>
            </a:r>
            <a:r>
              <a:rPr lang="en-US" altLang="en-US" i="0"/>
              <a:t>-coordinate of the point where the graph intersects the </a:t>
            </a:r>
            <a:r>
              <a:rPr lang="en-US" altLang="en-US"/>
              <a:t>y-</a:t>
            </a:r>
            <a:r>
              <a:rPr lang="en-US" altLang="en-US" i="0"/>
              <a:t>axis. The </a:t>
            </a:r>
            <a:r>
              <a:rPr lang="en-US" altLang="en-US"/>
              <a:t>x</a:t>
            </a:r>
            <a:r>
              <a:rPr lang="en-US" altLang="en-US" i="0"/>
              <a:t>-coordinate of this point is always 0. 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530225" y="3568700"/>
            <a:ext cx="4664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 b="1" u="sng"/>
              <a:t>x</a:t>
            </a:r>
            <a:r>
              <a:rPr lang="en-US" altLang="en-US" b="1" i="0" u="sng"/>
              <a:t>-intercept</a:t>
            </a:r>
            <a:r>
              <a:rPr lang="en-US" altLang="en-US" b="1" i="0"/>
              <a:t> </a:t>
            </a:r>
            <a:r>
              <a:rPr lang="en-US" altLang="en-US" i="0"/>
              <a:t>is the </a:t>
            </a:r>
            <a:r>
              <a:rPr lang="en-US" altLang="en-US"/>
              <a:t>x</a:t>
            </a:r>
            <a:r>
              <a:rPr lang="en-US" altLang="en-US" i="0"/>
              <a:t>-coordinate of the point where the graph intersects the </a:t>
            </a:r>
            <a:r>
              <a:rPr lang="en-US" altLang="en-US"/>
              <a:t>x</a:t>
            </a:r>
            <a:r>
              <a:rPr lang="en-US" altLang="en-US" i="0"/>
              <a:t>-axis. The </a:t>
            </a:r>
            <a:r>
              <a:rPr lang="en-US" altLang="en-US"/>
              <a:t>y</a:t>
            </a:r>
            <a:r>
              <a:rPr lang="en-US" altLang="en-US" i="0"/>
              <a:t>-coordinate of this point is always 0. </a:t>
            </a:r>
          </a:p>
        </p:txBody>
      </p:sp>
      <p:pic>
        <p:nvPicPr>
          <p:cNvPr id="6148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90600"/>
            <a:ext cx="2819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1" grpId="0"/>
      <p:bldP spid="11471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Finding Intercepts</a:t>
            </a:r>
          </a:p>
        </p:txBody>
      </p:sp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746125" y="1555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7172" name="Text Box 13"/>
          <p:cNvSpPr txBox="1">
            <a:spLocks noChangeArrowheads="1"/>
          </p:cNvSpPr>
          <p:nvPr/>
        </p:nvSpPr>
        <p:spPr bwMode="auto">
          <a:xfrm>
            <a:off x="685800" y="15240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</a:t>
            </a:r>
            <a:r>
              <a:rPr lang="en-US" altLang="en-US" b="1"/>
              <a:t>x-</a:t>
            </a:r>
            <a:r>
              <a:rPr lang="en-US" altLang="en-US" b="1" i="0"/>
              <a:t> and </a:t>
            </a:r>
            <a:r>
              <a:rPr lang="en-US" altLang="en-US" b="1"/>
              <a:t>y</a:t>
            </a:r>
            <a:r>
              <a:rPr lang="en-US" altLang="en-US" b="1" i="0"/>
              <a:t>-intercepts.</a:t>
            </a: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4937125" y="262255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y-axis at (0, 1).  </a:t>
            </a:r>
          </a:p>
        </p:txBody>
      </p:sp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4937125" y="3429000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latin typeface="Arial" charset="0"/>
                <a:cs typeface="Arial" charset="0"/>
              </a:rPr>
              <a:t>The </a:t>
            </a:r>
            <a:r>
              <a:rPr lang="en-US" altLang="en-US">
                <a:latin typeface="Arial" charset="0"/>
                <a:cs typeface="Arial" charset="0"/>
              </a:rPr>
              <a:t>y</a:t>
            </a:r>
            <a:r>
              <a:rPr lang="en-US" altLang="en-US" i="0">
                <a:latin typeface="Arial" charset="0"/>
                <a:cs typeface="Arial" charset="0"/>
              </a:rPr>
              <a:t>-intercept is 1.</a:t>
            </a: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4937125" y="4130675"/>
            <a:ext cx="3517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x-axis at (–2, 0).  </a:t>
            </a:r>
          </a:p>
        </p:txBody>
      </p: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4937125" y="4953000"/>
            <a:ext cx="303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latin typeface="Arial" charset="0"/>
                <a:cs typeface="Arial" charset="0"/>
              </a:rPr>
              <a:t>The </a:t>
            </a:r>
            <a:r>
              <a:rPr lang="en-US" altLang="en-US">
                <a:latin typeface="Arial" charset="0"/>
                <a:cs typeface="Arial" charset="0"/>
              </a:rPr>
              <a:t>x</a:t>
            </a:r>
            <a:r>
              <a:rPr lang="en-US" altLang="en-US" i="0">
                <a:latin typeface="Arial" charset="0"/>
                <a:cs typeface="Arial" charset="0"/>
              </a:rPr>
              <a:t>-intercept is –2.</a:t>
            </a:r>
          </a:p>
        </p:txBody>
      </p:sp>
      <p:pic>
        <p:nvPicPr>
          <p:cNvPr id="7177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90800"/>
            <a:ext cx="283845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7" grpId="0"/>
      <p:bldP spid="115730" grpId="0"/>
      <p:bldP spid="115731" grpId="0"/>
      <p:bldP spid="1157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Finding Intercepts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04800" y="17335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5</a:t>
            </a:r>
            <a:r>
              <a:rPr lang="en-US" altLang="en-US" b="1"/>
              <a:t>x</a:t>
            </a:r>
            <a:r>
              <a:rPr lang="en-US" altLang="en-US" b="1" i="0"/>
              <a:t> – 2</a:t>
            </a:r>
            <a:r>
              <a:rPr lang="en-US" altLang="en-US" b="1"/>
              <a:t>y</a:t>
            </a:r>
            <a:r>
              <a:rPr lang="en-US" altLang="en-US" b="1" i="0"/>
              <a:t> = 10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066800" y="3028950"/>
            <a:ext cx="2720975" cy="914400"/>
            <a:chOff x="672" y="1824"/>
            <a:chExt cx="1714" cy="576"/>
          </a:xfrm>
        </p:grpSpPr>
        <p:sp>
          <p:nvSpPr>
            <p:cNvPr id="8218" name="Text Box 6"/>
            <p:cNvSpPr txBox="1">
              <a:spLocks noChangeArrowheads="1"/>
            </p:cNvSpPr>
            <p:nvPr/>
          </p:nvSpPr>
          <p:spPr bwMode="auto">
            <a:xfrm>
              <a:off x="864" y="182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/>
                <a:t>x</a:t>
              </a:r>
              <a:r>
                <a:rPr lang="en-US" altLang="en-US" i="0"/>
                <a:t> – 2</a:t>
              </a:r>
              <a:r>
                <a:rPr lang="en-US" altLang="en-US">
                  <a:solidFill>
                    <a:srgbClr val="FF3300"/>
                  </a:solidFill>
                </a:rPr>
                <a:t>y</a:t>
              </a:r>
              <a:r>
                <a:rPr lang="en-US" altLang="en-US" i="0"/>
                <a:t> = 10</a:t>
              </a:r>
            </a:p>
          </p:txBody>
        </p:sp>
        <p:sp>
          <p:nvSpPr>
            <p:cNvPr id="8219" name="Text Box 16"/>
            <p:cNvSpPr txBox="1">
              <a:spLocks noChangeArrowheads="1"/>
            </p:cNvSpPr>
            <p:nvPr/>
          </p:nvSpPr>
          <p:spPr bwMode="auto">
            <a:xfrm>
              <a:off x="672" y="2112"/>
              <a:ext cx="16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/>
                <a:t>x</a:t>
              </a:r>
              <a:r>
                <a:rPr lang="en-US" altLang="en-US" i="0"/>
                <a:t> – 2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= 10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546225" y="3943350"/>
            <a:ext cx="2492375" cy="914400"/>
            <a:chOff x="974" y="2400"/>
            <a:chExt cx="1570" cy="576"/>
          </a:xfrm>
        </p:grpSpPr>
        <p:sp>
          <p:nvSpPr>
            <p:cNvPr id="8216" name="Text Box 17"/>
            <p:cNvSpPr txBox="1">
              <a:spLocks noChangeArrowheads="1"/>
            </p:cNvSpPr>
            <p:nvPr/>
          </p:nvSpPr>
          <p:spPr bwMode="auto">
            <a:xfrm>
              <a:off x="974" y="240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/>
                <a:t>x</a:t>
              </a:r>
              <a:r>
                <a:rPr lang="en-US" altLang="en-US" i="0"/>
                <a:t> – 0 = 10</a:t>
              </a:r>
            </a:p>
          </p:txBody>
        </p:sp>
        <p:sp>
          <p:nvSpPr>
            <p:cNvPr id="8217" name="Text Box 18"/>
            <p:cNvSpPr txBox="1">
              <a:spLocks noChangeArrowheads="1"/>
            </p:cNvSpPr>
            <p:nvPr/>
          </p:nvSpPr>
          <p:spPr bwMode="auto">
            <a:xfrm>
              <a:off x="1328" y="2688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/>
                <a:t>x</a:t>
              </a:r>
              <a:r>
                <a:rPr lang="en-US" altLang="en-US" i="0"/>
                <a:t>  = 10</a:t>
              </a:r>
            </a:p>
          </p:txBody>
        </p:sp>
      </p:grpSp>
      <p:pic>
        <p:nvPicPr>
          <p:cNvPr id="116755" name="Picture 1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4908550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4572000" y="21907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y</a:t>
            </a:r>
            <a:r>
              <a:rPr lang="en-US" altLang="en-US" i="0"/>
              <a:t>-intercept, replace </a:t>
            </a:r>
            <a:r>
              <a:rPr lang="en-US" altLang="en-US"/>
              <a:t>x</a:t>
            </a:r>
            <a:r>
              <a:rPr lang="en-US" altLang="en-US" i="0"/>
              <a:t> with 0 and solve for </a:t>
            </a:r>
            <a:r>
              <a:rPr lang="en-US" altLang="en-US"/>
              <a:t>y</a:t>
            </a:r>
            <a:r>
              <a:rPr lang="en-US" altLang="en-US" i="0"/>
              <a:t>.</a:t>
            </a:r>
          </a:p>
        </p:txBody>
      </p:sp>
      <p:sp>
        <p:nvSpPr>
          <p:cNvPr id="116758" name="Text Box 22"/>
          <p:cNvSpPr txBox="1">
            <a:spLocks noChangeArrowheads="1"/>
          </p:cNvSpPr>
          <p:nvPr/>
        </p:nvSpPr>
        <p:spPr bwMode="auto">
          <a:xfrm>
            <a:off x="0" y="21907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x</a:t>
            </a:r>
            <a:r>
              <a:rPr lang="en-US" altLang="en-US" i="0"/>
              <a:t>-intercept, replace </a:t>
            </a:r>
            <a:r>
              <a:rPr lang="en-US" altLang="en-US"/>
              <a:t>y</a:t>
            </a:r>
            <a:r>
              <a:rPr lang="en-US" altLang="en-US" i="0"/>
              <a:t> with 0 and solve for </a:t>
            </a:r>
            <a:r>
              <a:rPr lang="en-US" altLang="en-US"/>
              <a:t>x</a:t>
            </a:r>
            <a:r>
              <a:rPr lang="en-US" altLang="en-US" i="0"/>
              <a:t>.</a:t>
            </a:r>
          </a:p>
        </p:txBody>
      </p:sp>
      <p:sp>
        <p:nvSpPr>
          <p:cNvPr id="8201" name="Line 23"/>
          <p:cNvSpPr>
            <a:spLocks noChangeShapeType="1"/>
          </p:cNvSpPr>
          <p:nvPr/>
        </p:nvSpPr>
        <p:spPr bwMode="auto">
          <a:xfrm>
            <a:off x="4559300" y="21145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0" y="5619750"/>
            <a:ext cx="3851275" cy="857250"/>
            <a:chOff x="22" y="3456"/>
            <a:chExt cx="2426" cy="540"/>
          </a:xfrm>
        </p:grpSpPr>
        <p:sp>
          <p:nvSpPr>
            <p:cNvPr id="8214" name="Text Box 21"/>
            <p:cNvSpPr txBox="1">
              <a:spLocks noChangeArrowheads="1"/>
            </p:cNvSpPr>
            <p:nvPr/>
          </p:nvSpPr>
          <p:spPr bwMode="auto">
            <a:xfrm>
              <a:off x="1550" y="3456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x = </a:t>
              </a:r>
              <a:r>
                <a:rPr lang="en-US" altLang="en-US" i="0"/>
                <a:t>2</a:t>
              </a:r>
            </a:p>
          </p:txBody>
        </p:sp>
        <p:sp>
          <p:nvSpPr>
            <p:cNvPr id="8215" name="Text Box 24"/>
            <p:cNvSpPr txBox="1">
              <a:spLocks noChangeArrowheads="1"/>
            </p:cNvSpPr>
            <p:nvPr/>
          </p:nvSpPr>
          <p:spPr bwMode="auto">
            <a:xfrm>
              <a:off x="22" y="3708"/>
              <a:ext cx="20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x</a:t>
              </a:r>
              <a:r>
                <a:rPr lang="en-US" altLang="en-US" i="0"/>
                <a:t>-intercept is 2.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5508625" y="3028950"/>
            <a:ext cx="2720975" cy="914400"/>
            <a:chOff x="3456" y="1824"/>
            <a:chExt cx="1714" cy="576"/>
          </a:xfrm>
        </p:grpSpPr>
        <p:sp>
          <p:nvSpPr>
            <p:cNvPr id="8212" name="Text Box 25"/>
            <p:cNvSpPr txBox="1">
              <a:spLocks noChangeArrowheads="1"/>
            </p:cNvSpPr>
            <p:nvPr/>
          </p:nvSpPr>
          <p:spPr bwMode="auto">
            <a:xfrm>
              <a:off x="3648" y="182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  <a:r>
                <a:rPr lang="en-US" altLang="en-US" i="0"/>
                <a:t> – 2</a:t>
              </a:r>
              <a:r>
                <a:rPr lang="en-US" altLang="en-US"/>
                <a:t>y</a:t>
              </a:r>
              <a:r>
                <a:rPr lang="en-US" altLang="en-US" i="0"/>
                <a:t> = 10</a:t>
              </a:r>
            </a:p>
          </p:txBody>
        </p:sp>
        <p:sp>
          <p:nvSpPr>
            <p:cNvPr id="8213" name="Text Box 26"/>
            <p:cNvSpPr txBox="1">
              <a:spLocks noChangeArrowheads="1"/>
            </p:cNvSpPr>
            <p:nvPr/>
          </p:nvSpPr>
          <p:spPr bwMode="auto">
            <a:xfrm>
              <a:off x="3456" y="2112"/>
              <a:ext cx="16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– 2</a:t>
              </a:r>
              <a:r>
                <a:rPr lang="en-US" altLang="en-US"/>
                <a:t>y</a:t>
              </a:r>
              <a:r>
                <a:rPr lang="en-US" altLang="en-US" i="0"/>
                <a:t> = 10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5861050" y="3943350"/>
            <a:ext cx="2716213" cy="889000"/>
            <a:chOff x="3692" y="2400"/>
            <a:chExt cx="1711" cy="560"/>
          </a:xfrm>
        </p:grpSpPr>
        <p:sp>
          <p:nvSpPr>
            <p:cNvPr id="8210" name="Text Box 27"/>
            <p:cNvSpPr txBox="1">
              <a:spLocks noChangeArrowheads="1"/>
            </p:cNvSpPr>
            <p:nvPr/>
          </p:nvSpPr>
          <p:spPr bwMode="auto">
            <a:xfrm>
              <a:off x="3692" y="240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0 – 2</a:t>
              </a:r>
              <a:r>
                <a:rPr lang="en-US" altLang="en-US"/>
                <a:t>y</a:t>
              </a:r>
              <a:r>
                <a:rPr lang="en-US" altLang="en-US" i="0"/>
                <a:t> = 10</a:t>
              </a:r>
            </a:p>
          </p:txBody>
        </p:sp>
        <p:sp>
          <p:nvSpPr>
            <p:cNvPr id="8211" name="Text Box 30"/>
            <p:cNvSpPr txBox="1">
              <a:spLocks noChangeArrowheads="1"/>
            </p:cNvSpPr>
            <p:nvPr/>
          </p:nvSpPr>
          <p:spPr bwMode="auto">
            <a:xfrm>
              <a:off x="3881" y="267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– 2</a:t>
              </a:r>
              <a:r>
                <a:rPr lang="en-US" altLang="en-US"/>
                <a:t>y</a:t>
              </a:r>
              <a:r>
                <a:rPr lang="en-US" altLang="en-US" i="0"/>
                <a:t> = 10</a:t>
              </a:r>
            </a:p>
          </p:txBody>
        </p:sp>
      </p:grpSp>
      <p:pic>
        <p:nvPicPr>
          <p:cNvPr id="116767" name="Picture 3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937125"/>
            <a:ext cx="1409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4543425" y="5619750"/>
            <a:ext cx="3719513" cy="850900"/>
            <a:chOff x="2889" y="3456"/>
            <a:chExt cx="2343" cy="536"/>
          </a:xfrm>
        </p:grpSpPr>
        <p:sp>
          <p:nvSpPr>
            <p:cNvPr id="8208" name="Text Box 29"/>
            <p:cNvSpPr txBox="1">
              <a:spLocks noChangeArrowheads="1"/>
            </p:cNvSpPr>
            <p:nvPr/>
          </p:nvSpPr>
          <p:spPr bwMode="auto">
            <a:xfrm>
              <a:off x="4334" y="3456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= </a:t>
              </a:r>
              <a:r>
                <a:rPr lang="en-US" altLang="en-US" i="0"/>
                <a:t>–5</a:t>
              </a:r>
            </a:p>
          </p:txBody>
        </p:sp>
        <p:sp>
          <p:nvSpPr>
            <p:cNvPr id="8209" name="Text Box 32"/>
            <p:cNvSpPr txBox="1">
              <a:spLocks noChangeArrowheads="1"/>
            </p:cNvSpPr>
            <p:nvPr/>
          </p:nvSpPr>
          <p:spPr bwMode="auto">
            <a:xfrm>
              <a:off x="2889" y="3704"/>
              <a:ext cx="21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y</a:t>
              </a:r>
              <a:r>
                <a:rPr lang="en-US" altLang="en-US" i="0"/>
                <a:t>-intercept is –5.</a:t>
              </a:r>
            </a:p>
          </p:txBody>
        </p:sp>
      </p:grpSp>
      <p:sp>
        <p:nvSpPr>
          <p:cNvPr id="8207" name="Text Box 41"/>
          <p:cNvSpPr txBox="1">
            <a:spLocks noChangeArrowheads="1"/>
          </p:cNvSpPr>
          <p:nvPr/>
        </p:nvSpPr>
        <p:spPr bwMode="auto">
          <a:xfrm>
            <a:off x="273050" y="135255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</a:t>
            </a:r>
            <a:r>
              <a:rPr lang="en-US" altLang="en-US" b="1"/>
              <a:t>x-</a:t>
            </a:r>
            <a:r>
              <a:rPr lang="en-US" altLang="en-US" b="1" i="0"/>
              <a:t> and </a:t>
            </a:r>
            <a:r>
              <a:rPr lang="en-US" altLang="en-US" b="1"/>
              <a:t>y</a:t>
            </a:r>
            <a:r>
              <a:rPr lang="en-US" altLang="en-US" b="1" i="0"/>
              <a:t>-intercepts.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6" grpId="0"/>
      <p:bldP spid="1167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746125" y="15240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</a:t>
            </a:r>
            <a:r>
              <a:rPr lang="en-US" altLang="en-US" b="1"/>
              <a:t>x-</a:t>
            </a:r>
            <a:r>
              <a:rPr lang="en-US" altLang="en-US" b="1" i="0"/>
              <a:t> and </a:t>
            </a:r>
            <a:r>
              <a:rPr lang="en-US" altLang="en-US" b="1"/>
              <a:t>y</a:t>
            </a:r>
            <a:r>
              <a:rPr lang="en-US" altLang="en-US" b="1" i="0"/>
              <a:t>-intercepts.</a:t>
            </a: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37125" y="2622550"/>
            <a:ext cx="352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y-axis at (0, 3).  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4937125" y="3429000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latin typeface="Arial" charset="0"/>
                <a:cs typeface="Arial" charset="0"/>
              </a:rPr>
              <a:t>The </a:t>
            </a:r>
            <a:r>
              <a:rPr lang="en-US" altLang="en-US">
                <a:latin typeface="Arial" charset="0"/>
                <a:cs typeface="Arial" charset="0"/>
              </a:rPr>
              <a:t>y</a:t>
            </a:r>
            <a:r>
              <a:rPr lang="en-US" altLang="en-US" i="0">
                <a:latin typeface="Arial" charset="0"/>
                <a:cs typeface="Arial" charset="0"/>
              </a:rPr>
              <a:t>-intercept is 3.</a:t>
            </a:r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4937125" y="4130675"/>
            <a:ext cx="3594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x-axis at (–2, 0).  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4937125" y="4953000"/>
            <a:ext cx="303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latin typeface="Arial" charset="0"/>
                <a:cs typeface="Arial" charset="0"/>
              </a:rPr>
              <a:t>The </a:t>
            </a:r>
            <a:r>
              <a:rPr lang="en-US" altLang="en-US">
                <a:latin typeface="Arial" charset="0"/>
                <a:cs typeface="Arial" charset="0"/>
              </a:rPr>
              <a:t>x</a:t>
            </a:r>
            <a:r>
              <a:rPr lang="en-US" altLang="en-US" i="0">
                <a:latin typeface="Arial" charset="0"/>
                <a:cs typeface="Arial" charset="0"/>
              </a:rPr>
              <a:t>-intercept is –2.</a:t>
            </a:r>
          </a:p>
        </p:txBody>
      </p:sp>
      <p:pic>
        <p:nvPicPr>
          <p:cNvPr id="922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90800"/>
            <a:ext cx="257175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0" grpId="0"/>
      <p:bldP spid="117771" grpId="0"/>
      <p:bldP spid="117772" grpId="0"/>
      <p:bldP spid="1177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Find the </a:t>
            </a:r>
            <a:r>
              <a:rPr lang="en-US" altLang="en-US" b="1"/>
              <a:t>x-</a:t>
            </a:r>
            <a:r>
              <a:rPr lang="en-US" altLang="en-US" b="1" i="0"/>
              <a:t> and </a:t>
            </a:r>
            <a:r>
              <a:rPr lang="en-US" altLang="en-US" b="1"/>
              <a:t>y</a:t>
            </a:r>
            <a:r>
              <a:rPr lang="en-US" altLang="en-US" b="1" i="0"/>
              <a:t>-intercepts.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860425" y="22018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 i="0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609600" y="180975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–3</a:t>
            </a:r>
            <a:r>
              <a:rPr lang="en-US" altLang="en-US" b="1"/>
              <a:t>x</a:t>
            </a:r>
            <a:r>
              <a:rPr lang="en-US" altLang="en-US" b="1" i="0"/>
              <a:t> + 5</a:t>
            </a:r>
            <a:r>
              <a:rPr lang="en-US" altLang="en-US" b="1"/>
              <a:t>y</a:t>
            </a:r>
            <a:r>
              <a:rPr lang="en-US" altLang="en-US" b="1" i="0"/>
              <a:t> = 30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889000" y="3124200"/>
            <a:ext cx="2940050" cy="904875"/>
            <a:chOff x="560" y="1968"/>
            <a:chExt cx="1852" cy="570"/>
          </a:xfrm>
        </p:grpSpPr>
        <p:sp>
          <p:nvSpPr>
            <p:cNvPr id="10267" name="Text Box 9"/>
            <p:cNvSpPr txBox="1">
              <a:spLocks noChangeArrowheads="1"/>
            </p:cNvSpPr>
            <p:nvPr/>
          </p:nvSpPr>
          <p:spPr bwMode="auto">
            <a:xfrm>
              <a:off x="738" y="1968"/>
              <a:ext cx="16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+ 5</a:t>
              </a:r>
              <a:r>
                <a:rPr lang="en-US" altLang="en-US">
                  <a:solidFill>
                    <a:srgbClr val="FF3300"/>
                  </a:solidFill>
                </a:rPr>
                <a:t>y</a:t>
              </a:r>
              <a:r>
                <a:rPr lang="en-US" altLang="en-US" i="0"/>
                <a:t> = 30</a:t>
              </a:r>
            </a:p>
          </p:txBody>
        </p:sp>
        <p:sp>
          <p:nvSpPr>
            <p:cNvPr id="10268" name="Text Box 10"/>
            <p:cNvSpPr txBox="1">
              <a:spLocks noChangeArrowheads="1"/>
            </p:cNvSpPr>
            <p:nvPr/>
          </p:nvSpPr>
          <p:spPr bwMode="auto">
            <a:xfrm>
              <a:off x="560" y="2250"/>
              <a:ext cx="18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+ 5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= 30</a:t>
              </a: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371600" y="4038600"/>
            <a:ext cx="2463800" cy="895350"/>
            <a:chOff x="864" y="2544"/>
            <a:chExt cx="1552" cy="564"/>
          </a:xfrm>
        </p:grpSpPr>
        <p:sp>
          <p:nvSpPr>
            <p:cNvPr id="10265" name="Text Box 12"/>
            <p:cNvSpPr txBox="1">
              <a:spLocks noChangeArrowheads="1"/>
            </p:cNvSpPr>
            <p:nvPr/>
          </p:nvSpPr>
          <p:spPr bwMode="auto">
            <a:xfrm>
              <a:off x="864" y="254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– 0 = 30</a:t>
              </a:r>
            </a:p>
          </p:txBody>
        </p:sp>
        <p:sp>
          <p:nvSpPr>
            <p:cNvPr id="10266" name="Text Box 13"/>
            <p:cNvSpPr txBox="1">
              <a:spLocks noChangeArrowheads="1"/>
            </p:cNvSpPr>
            <p:nvPr/>
          </p:nvSpPr>
          <p:spPr bwMode="auto">
            <a:xfrm>
              <a:off x="1200" y="2820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/>
                <a:t>x</a:t>
              </a:r>
              <a:r>
                <a:rPr lang="en-US" altLang="en-US" i="0"/>
                <a:t>  = 30</a:t>
              </a:r>
            </a:p>
          </p:txBody>
        </p:sp>
      </p:grp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457200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y</a:t>
            </a:r>
            <a:r>
              <a:rPr lang="en-US" altLang="en-US" i="0"/>
              <a:t>-intercept, replace </a:t>
            </a:r>
            <a:r>
              <a:rPr lang="en-US" altLang="en-US"/>
              <a:t>x</a:t>
            </a:r>
            <a:r>
              <a:rPr lang="en-US" altLang="en-US" i="0"/>
              <a:t> with 0 and solve for </a:t>
            </a:r>
            <a:r>
              <a:rPr lang="en-US" altLang="en-US"/>
              <a:t>y</a:t>
            </a:r>
            <a:r>
              <a:rPr lang="en-US" altLang="en-US" i="0"/>
              <a:t>.</a:t>
            </a:r>
          </a:p>
        </p:txBody>
      </p:sp>
      <p:sp>
        <p:nvSpPr>
          <p:cNvPr id="118800" name="Text Box 16"/>
          <p:cNvSpPr txBox="1">
            <a:spLocks noChangeArrowheads="1"/>
          </p:cNvSpPr>
          <p:nvPr/>
        </p:nvSpPr>
        <p:spPr bwMode="auto">
          <a:xfrm>
            <a:off x="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To find the </a:t>
            </a:r>
            <a:r>
              <a:rPr lang="en-US" altLang="en-US"/>
              <a:t>x</a:t>
            </a:r>
            <a:r>
              <a:rPr lang="en-US" altLang="en-US" i="0"/>
              <a:t>-intercept, replace </a:t>
            </a:r>
            <a:r>
              <a:rPr lang="en-US" altLang="en-US"/>
              <a:t>y</a:t>
            </a:r>
            <a:r>
              <a:rPr lang="en-US" altLang="en-US" i="0"/>
              <a:t> with 0 and solve for </a:t>
            </a:r>
            <a:r>
              <a:rPr lang="en-US" altLang="en-US"/>
              <a:t>x</a:t>
            </a:r>
            <a:r>
              <a:rPr lang="en-US" altLang="en-US" i="0"/>
              <a:t>.</a:t>
            </a:r>
          </a:p>
        </p:txBody>
      </p:sp>
      <p:sp>
        <p:nvSpPr>
          <p:cNvPr id="10250" name="Line 17"/>
          <p:cNvSpPr>
            <a:spLocks noChangeShapeType="1"/>
          </p:cNvSpPr>
          <p:nvPr/>
        </p:nvSpPr>
        <p:spPr bwMode="auto">
          <a:xfrm>
            <a:off x="4559300" y="21907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5638800"/>
            <a:ext cx="4165600" cy="838200"/>
            <a:chOff x="0" y="3552"/>
            <a:chExt cx="2624" cy="528"/>
          </a:xfrm>
        </p:grpSpPr>
        <p:sp>
          <p:nvSpPr>
            <p:cNvPr id="10263" name="Text Box 19"/>
            <p:cNvSpPr txBox="1">
              <a:spLocks noChangeArrowheads="1"/>
            </p:cNvSpPr>
            <p:nvPr/>
          </p:nvSpPr>
          <p:spPr bwMode="auto">
            <a:xfrm>
              <a:off x="1560" y="3552"/>
              <a:ext cx="1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x = </a:t>
              </a:r>
              <a:r>
                <a:rPr lang="en-US" altLang="en-US" i="0"/>
                <a:t>–10</a:t>
              </a:r>
            </a:p>
          </p:txBody>
        </p:sp>
        <p:sp>
          <p:nvSpPr>
            <p:cNvPr id="10264" name="Text Box 20"/>
            <p:cNvSpPr txBox="1">
              <a:spLocks noChangeArrowheads="1"/>
            </p:cNvSpPr>
            <p:nvPr/>
          </p:nvSpPr>
          <p:spPr bwMode="auto">
            <a:xfrm>
              <a:off x="0" y="3792"/>
              <a:ext cx="23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x</a:t>
              </a:r>
              <a:r>
                <a:rPr lang="en-US" altLang="en-US" i="0"/>
                <a:t>-intercept is –10.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5508625" y="3105150"/>
            <a:ext cx="3254375" cy="914400"/>
            <a:chOff x="3470" y="1956"/>
            <a:chExt cx="2050" cy="576"/>
          </a:xfrm>
        </p:grpSpPr>
        <p:sp>
          <p:nvSpPr>
            <p:cNvPr id="10261" name="Text Box 22"/>
            <p:cNvSpPr txBox="1">
              <a:spLocks noChangeArrowheads="1"/>
            </p:cNvSpPr>
            <p:nvPr/>
          </p:nvSpPr>
          <p:spPr bwMode="auto">
            <a:xfrm>
              <a:off x="3662" y="1956"/>
              <a:ext cx="1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  <a:r>
                <a:rPr lang="en-US" altLang="en-US" i="0"/>
                <a:t> + 5</a:t>
              </a:r>
              <a:r>
                <a:rPr lang="en-US" altLang="en-US"/>
                <a:t>y</a:t>
              </a:r>
              <a:r>
                <a:rPr lang="en-US" altLang="en-US" i="0"/>
                <a:t> = 30</a:t>
              </a:r>
            </a:p>
          </p:txBody>
        </p:sp>
        <p:sp>
          <p:nvSpPr>
            <p:cNvPr id="10262" name="Text Box 23"/>
            <p:cNvSpPr txBox="1">
              <a:spLocks noChangeArrowheads="1"/>
            </p:cNvSpPr>
            <p:nvPr/>
          </p:nvSpPr>
          <p:spPr bwMode="auto">
            <a:xfrm>
              <a:off x="3470" y="2244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–3</a:t>
              </a:r>
              <a:r>
                <a:rPr lang="en-US" altLang="en-US" i="0">
                  <a:solidFill>
                    <a:srgbClr val="FF3300"/>
                  </a:solidFill>
                </a:rPr>
                <a:t>(0)</a:t>
              </a:r>
              <a:r>
                <a:rPr lang="en-US" altLang="en-US" i="0"/>
                <a:t> + 5</a:t>
              </a:r>
              <a:r>
                <a:rPr lang="en-US" altLang="en-US"/>
                <a:t>y</a:t>
              </a:r>
              <a:r>
                <a:rPr lang="en-US" altLang="en-US" i="0"/>
                <a:t> = 30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118225" y="4019550"/>
            <a:ext cx="2568575" cy="889000"/>
            <a:chOff x="3854" y="2532"/>
            <a:chExt cx="1618" cy="560"/>
          </a:xfrm>
        </p:grpSpPr>
        <p:sp>
          <p:nvSpPr>
            <p:cNvPr id="10259" name="Text Box 25"/>
            <p:cNvSpPr txBox="1">
              <a:spLocks noChangeArrowheads="1"/>
            </p:cNvSpPr>
            <p:nvPr/>
          </p:nvSpPr>
          <p:spPr bwMode="auto">
            <a:xfrm>
              <a:off x="3854" y="253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0 + 5</a:t>
              </a:r>
              <a:r>
                <a:rPr lang="en-US" altLang="en-US"/>
                <a:t>y</a:t>
              </a:r>
              <a:r>
                <a:rPr lang="en-US" altLang="en-US" i="0"/>
                <a:t> = 30</a:t>
              </a:r>
            </a:p>
          </p:txBody>
        </p:sp>
        <p:sp>
          <p:nvSpPr>
            <p:cNvPr id="10260" name="Text Box 26"/>
            <p:cNvSpPr txBox="1">
              <a:spLocks noChangeArrowheads="1"/>
            </p:cNvSpPr>
            <p:nvPr/>
          </p:nvSpPr>
          <p:spPr bwMode="auto">
            <a:xfrm>
              <a:off x="4202" y="2804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  5</a:t>
              </a:r>
              <a:r>
                <a:rPr lang="en-US" altLang="en-US"/>
                <a:t>y</a:t>
              </a:r>
              <a:r>
                <a:rPr lang="en-US" altLang="en-US" i="0"/>
                <a:t> = 30</a:t>
              </a: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4543425" y="5657850"/>
            <a:ext cx="3968750" cy="889000"/>
            <a:chOff x="2862" y="3564"/>
            <a:chExt cx="2500" cy="560"/>
          </a:xfrm>
        </p:grpSpPr>
        <p:sp>
          <p:nvSpPr>
            <p:cNvPr id="10257" name="Text Box 29"/>
            <p:cNvSpPr txBox="1">
              <a:spLocks noChangeArrowheads="1"/>
            </p:cNvSpPr>
            <p:nvPr/>
          </p:nvSpPr>
          <p:spPr bwMode="auto">
            <a:xfrm>
              <a:off x="4464" y="3564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= </a:t>
              </a:r>
              <a:r>
                <a:rPr lang="en-US" altLang="en-US" i="0"/>
                <a:t>6</a:t>
              </a:r>
              <a:endParaRPr lang="en-US" altLang="en-US"/>
            </a:p>
          </p:txBody>
        </p:sp>
        <p:sp>
          <p:nvSpPr>
            <p:cNvPr id="10258" name="Text Box 30"/>
            <p:cNvSpPr txBox="1">
              <a:spLocks noChangeArrowheads="1"/>
            </p:cNvSpPr>
            <p:nvPr/>
          </p:nvSpPr>
          <p:spPr bwMode="auto">
            <a:xfrm>
              <a:off x="2862" y="3836"/>
              <a:ext cx="2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</a:t>
              </a:r>
              <a:r>
                <a:rPr lang="en-US" altLang="en-US"/>
                <a:t>y</a:t>
              </a:r>
              <a:r>
                <a:rPr lang="en-US" altLang="en-US" i="0"/>
                <a:t>-intercept is 6.</a:t>
              </a:r>
            </a:p>
          </p:txBody>
        </p:sp>
      </p:grpSp>
      <p:pic>
        <p:nvPicPr>
          <p:cNvPr id="118815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4930775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818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956175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9" grpId="0"/>
      <p:bldP spid="11880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4950</TotalTime>
  <Words>1697</Words>
  <Application>Microsoft Office PowerPoint</Application>
  <PresentationFormat>On-screen Show (4:3)</PresentationFormat>
  <Paragraphs>237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164</cp:revision>
  <cp:lastPrinted>2002-10-02T17:02:09Z</cp:lastPrinted>
  <dcterms:created xsi:type="dcterms:W3CDTF">2002-04-04T21:42:53Z</dcterms:created>
  <dcterms:modified xsi:type="dcterms:W3CDTF">2014-03-11T11:22:00Z</dcterms:modified>
</cp:coreProperties>
</file>