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69" r:id="rId2"/>
    <p:sldId id="293" r:id="rId3"/>
    <p:sldId id="292" r:id="rId4"/>
    <p:sldId id="294" r:id="rId5"/>
    <p:sldId id="295" r:id="rId6"/>
    <p:sldId id="296" r:id="rId7"/>
    <p:sldId id="327" r:id="rId8"/>
    <p:sldId id="326" r:id="rId9"/>
    <p:sldId id="297" r:id="rId10"/>
    <p:sldId id="325" r:id="rId11"/>
    <p:sldId id="324" r:id="rId12"/>
    <p:sldId id="333" r:id="rId13"/>
    <p:sldId id="298" r:id="rId14"/>
    <p:sldId id="332" r:id="rId15"/>
    <p:sldId id="301" r:id="rId16"/>
    <p:sldId id="300" r:id="rId17"/>
    <p:sldId id="302" r:id="rId18"/>
    <p:sldId id="303" r:id="rId19"/>
    <p:sldId id="305" r:id="rId20"/>
    <p:sldId id="270" r:id="rId21"/>
    <p:sldId id="306" r:id="rId22"/>
    <p:sldId id="308" r:id="rId23"/>
    <p:sldId id="309" r:id="rId24"/>
    <p:sldId id="316" r:id="rId25"/>
    <p:sldId id="310" r:id="rId26"/>
    <p:sldId id="311" r:id="rId27"/>
    <p:sldId id="312" r:id="rId28"/>
    <p:sldId id="329" r:id="rId29"/>
    <p:sldId id="328" r:id="rId30"/>
    <p:sldId id="313" r:id="rId31"/>
    <p:sldId id="314" r:id="rId32"/>
    <p:sldId id="315" r:id="rId33"/>
    <p:sldId id="330" r:id="rId34"/>
    <p:sldId id="319" r:id="rId35"/>
    <p:sldId id="331" r:id="rId36"/>
    <p:sldId id="320" r:id="rId37"/>
    <p:sldId id="321" r:id="rId38"/>
    <p:sldId id="322" r:id="rId39"/>
    <p:sldId id="323" r:id="rId4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800080"/>
    <a:srgbClr val="FF3300"/>
    <a:srgbClr val="FF6600"/>
    <a:srgbClr val="CEE1FE"/>
    <a:srgbClr val="4F95FD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0738" autoAdjust="0"/>
  </p:normalViewPr>
  <p:slideViewPr>
    <p:cSldViewPr>
      <p:cViewPr>
        <p:scale>
          <a:sx n="65" d="100"/>
          <a:sy n="65" d="100"/>
        </p:scale>
        <p:origin x="-1260" y="-834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63ADB28C-CB75-4D60-916E-95F2890A8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85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6AA6787-2B37-46A4-86BA-B767D6FAA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2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5F7E7-C24E-4E40-A0B2-5D44E89FB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0C314-1C2D-46D8-A10A-A61F534A6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1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C5EC1-0C5E-4F4B-9EA3-7F5F33FA5D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1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A438F-3B74-45BB-8061-F3DF4E4E7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1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4DE0A-1E62-47E9-9611-C310BE40F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23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FC56D-A93E-447A-BFB6-4E7744A2F8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88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09AF8-882D-4397-BD48-6280E0D70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1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963BF-BDD7-485D-976F-AD8B4F7B5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58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57B7B-BA2F-460C-9857-119DDC0C7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52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0DFFA-6B53-4180-8739-74538C4C1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50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5123D-E68E-4603-99E1-2ECA611CE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9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42612571-D8E3-4ED6-B78F-5E872F75E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1400" b="1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3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>
                  <a:defRPr/>
                </a:pPr>
                <a:endParaRPr lang="en-US" sz="2800" dirty="0" smtClean="0">
                  <a:latin typeface="Arial" charset="0"/>
                </a:endParaRPr>
              </a:p>
            </p:txBody>
          </p:sp>
          <p:sp>
            <p:nvSpPr>
              <p:cNvPr id="2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4045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 wrap="none"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defRPr/>
                </a:pPr>
                <a:r>
                  <a:rPr lang="en-US" sz="3200" smtClean="0">
                    <a:solidFill>
                      <a:schemeClr val="bg1"/>
                    </a:solidFill>
                    <a:latin typeface="Arial Black" pitchFamily="34" charset="0"/>
                  </a:rPr>
                  <a:t>Identifying Linear Functions</a:t>
                </a:r>
                <a:endParaRPr lang="en-US" smtClean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37.xml"/><Relationship Id="rId4" Type="http://schemas.openxmlformats.org/officeDocument/2006/relationships/slide" Target="slide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2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3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 sz="80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57"/>
              <a:ext cx="470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3200">
                  <a:solidFill>
                    <a:schemeClr val="bg1"/>
                  </a:solidFill>
                  <a:latin typeface="Arial Black" pitchFamily="34" charset="0"/>
                </a:rPr>
                <a:t>Identifying Linear Functions</a:t>
              </a:r>
              <a:endParaRPr lang="en-US" altLang="en-US" sz="3200">
                <a:latin typeface="Arial Black" pitchFamily="34" charset="0"/>
              </a:endParaRPr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b="1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19338"/>
            <a:ext cx="29718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5" name="Text Box 39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64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6" name="Text Box 40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5" action="ppaction://hlinksldjump"/>
              </a:rPr>
              <a:t>Lesson Quiz</a:t>
            </a:r>
            <a:endParaRPr lang="en-US" sz="2800" u="sng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054" name="Picture 11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76200" y="6553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9"/>
          <p:cNvSpPr txBox="1">
            <a:spLocks noChangeArrowheads="1"/>
          </p:cNvSpPr>
          <p:nvPr/>
        </p:nvSpPr>
        <p:spPr bwMode="auto">
          <a:xfrm>
            <a:off x="228600" y="1543050"/>
            <a:ext cx="8991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b="1">
                <a:cs typeface="Arial" charset="0"/>
              </a:rPr>
              <a:t>Identify whether the graph represents a function. Explain. If the graph does represent a function, is the function linear?</a:t>
            </a:r>
          </a:p>
        </p:txBody>
      </p:sp>
      <p:sp>
        <p:nvSpPr>
          <p:cNvPr id="115733" name="Text Box 21"/>
          <p:cNvSpPr txBox="1">
            <a:spLocks noChangeArrowheads="1"/>
          </p:cNvSpPr>
          <p:nvPr/>
        </p:nvSpPr>
        <p:spPr bwMode="auto">
          <a:xfrm>
            <a:off x="4343400" y="3143250"/>
            <a:ext cx="3886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Each domain value is paired with exactly one range value. The graph forms a line.</a:t>
            </a:r>
          </a:p>
        </p:txBody>
      </p:sp>
      <p:sp>
        <p:nvSpPr>
          <p:cNvPr id="115734" name="Text Box 22"/>
          <p:cNvSpPr txBox="1">
            <a:spLocks noChangeArrowheads="1"/>
          </p:cNvSpPr>
          <p:nvPr/>
        </p:nvSpPr>
        <p:spPr bwMode="auto">
          <a:xfrm>
            <a:off x="4343400" y="481965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/>
              <a:t>linear function</a:t>
            </a:r>
          </a:p>
        </p:txBody>
      </p:sp>
      <p:pic>
        <p:nvPicPr>
          <p:cNvPr id="11270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990850"/>
            <a:ext cx="228600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33" grpId="0"/>
      <p:bldP spid="1157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1c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21"/>
          <p:cNvSpPr txBox="1">
            <a:spLocks noChangeArrowheads="1"/>
          </p:cNvSpPr>
          <p:nvPr/>
        </p:nvSpPr>
        <p:spPr bwMode="auto">
          <a:xfrm>
            <a:off x="228600" y="1533525"/>
            <a:ext cx="8991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b="1">
                <a:cs typeface="Arial" charset="0"/>
              </a:rPr>
              <a:t>Identify whether the graph represents a function. Explain. If the graph does represent a function, is the function linear?</a:t>
            </a:r>
          </a:p>
        </p:txBody>
      </p:sp>
      <p:sp>
        <p:nvSpPr>
          <p:cNvPr id="114710" name="Text Box 22"/>
          <p:cNvSpPr txBox="1">
            <a:spLocks noChangeArrowheads="1"/>
          </p:cNvSpPr>
          <p:nvPr/>
        </p:nvSpPr>
        <p:spPr bwMode="auto">
          <a:xfrm>
            <a:off x="4343400" y="3133725"/>
            <a:ext cx="3886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Each domain value is not paired with exactly one range value. </a:t>
            </a:r>
          </a:p>
        </p:txBody>
      </p:sp>
      <p:sp>
        <p:nvSpPr>
          <p:cNvPr id="114711" name="Text Box 23"/>
          <p:cNvSpPr txBox="1">
            <a:spLocks noChangeArrowheads="1"/>
          </p:cNvSpPr>
          <p:nvPr/>
        </p:nvSpPr>
        <p:spPr bwMode="auto">
          <a:xfrm>
            <a:off x="4343400" y="4810125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/>
              <a:t>not a function</a:t>
            </a:r>
          </a:p>
        </p:txBody>
      </p:sp>
      <p:pic>
        <p:nvPicPr>
          <p:cNvPr id="12294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057525"/>
            <a:ext cx="2352675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4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710" grpId="0"/>
      <p:bldP spid="1147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762000" y="2133600"/>
            <a:ext cx="7467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You can sometimes identify a linear function by looking at a table or a list of ordered pairs. In a linear function, a constant change in </a:t>
            </a:r>
            <a:r>
              <a:rPr lang="en-US" altLang="en-US" i="1"/>
              <a:t>x</a:t>
            </a:r>
            <a:r>
              <a:rPr lang="en-US" altLang="en-US"/>
              <a:t> corresponds to a constant change in </a:t>
            </a:r>
            <a:r>
              <a:rPr lang="en-US" altLang="en-US" i="1"/>
              <a:t>y.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93" name="Text Box 129"/>
          <p:cNvSpPr txBox="1">
            <a:spLocks noChangeArrowheads="1"/>
          </p:cNvSpPr>
          <p:nvPr/>
        </p:nvSpPr>
        <p:spPr bwMode="auto">
          <a:xfrm>
            <a:off x="1143000" y="4495800"/>
            <a:ext cx="340677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800"/>
              <a:t>In this table, a constant change of +1 in </a:t>
            </a:r>
            <a:r>
              <a:rPr lang="en-US" altLang="en-US" sz="1800" i="1"/>
              <a:t>x</a:t>
            </a:r>
            <a:r>
              <a:rPr lang="en-US" altLang="en-US" sz="1800"/>
              <a:t> corresponds to constant change of –3 in </a:t>
            </a:r>
            <a:r>
              <a:rPr lang="en-US" altLang="en-US" sz="1800" i="1"/>
              <a:t>y. </a:t>
            </a:r>
            <a:r>
              <a:rPr lang="en-US" altLang="en-US" sz="1800"/>
              <a:t>These points satisfy a linear function.</a:t>
            </a:r>
            <a:r>
              <a:rPr lang="en-US" altLang="en-US" sz="1800" i="1"/>
              <a:t> </a:t>
            </a:r>
            <a:endParaRPr lang="en-US" altLang="en-US" sz="1800"/>
          </a:p>
        </p:txBody>
      </p:sp>
      <p:pic>
        <p:nvPicPr>
          <p:cNvPr id="14339" name="Picture 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39243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245" name="Picture 18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200400"/>
            <a:ext cx="2971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246" name="Text Box 182"/>
          <p:cNvSpPr txBox="1">
            <a:spLocks noChangeArrowheads="1"/>
          </p:cNvSpPr>
          <p:nvPr/>
        </p:nvSpPr>
        <p:spPr bwMode="auto">
          <a:xfrm>
            <a:off x="5181600" y="1631950"/>
            <a:ext cx="3216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The points from this table lie on a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93" grpId="0"/>
      <p:bldP spid="8824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5" name="Text Box 25"/>
          <p:cNvSpPr txBox="1">
            <a:spLocks noChangeArrowheads="1"/>
          </p:cNvSpPr>
          <p:nvPr/>
        </p:nvSpPr>
        <p:spPr bwMode="auto">
          <a:xfrm>
            <a:off x="914400" y="4343400"/>
            <a:ext cx="37338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800"/>
              <a:t>In this table, a constant change of +1 in </a:t>
            </a:r>
            <a:r>
              <a:rPr lang="en-US" altLang="en-US" sz="1800" i="1"/>
              <a:t>x </a:t>
            </a:r>
            <a:r>
              <a:rPr lang="en-US" altLang="en-US" sz="1800"/>
              <a:t>does </a:t>
            </a:r>
            <a:r>
              <a:rPr lang="en-US" altLang="en-US" sz="1800" i="1"/>
              <a:t>not</a:t>
            </a:r>
            <a:r>
              <a:rPr lang="en-US" altLang="en-US" sz="1800"/>
              <a:t> correspond to a constant change in </a:t>
            </a:r>
            <a:r>
              <a:rPr lang="en-US" altLang="en-US" sz="1800" i="1"/>
              <a:t>y. </a:t>
            </a:r>
            <a:r>
              <a:rPr lang="en-US" altLang="en-US" sz="1800"/>
              <a:t>These points do </a:t>
            </a:r>
            <a:r>
              <a:rPr lang="en-US" altLang="en-US" sz="1800" i="1"/>
              <a:t>not</a:t>
            </a:r>
            <a:r>
              <a:rPr lang="en-US" altLang="en-US" sz="1800"/>
              <a:t> satisfy a linear function.</a:t>
            </a:r>
            <a:r>
              <a:rPr lang="en-US" altLang="en-US" sz="1800" i="1"/>
              <a:t> </a:t>
            </a:r>
            <a:endParaRPr lang="en-US" altLang="en-US" sz="1800"/>
          </a:p>
        </p:txBody>
      </p:sp>
      <p:pic>
        <p:nvPicPr>
          <p:cNvPr id="15363" name="Picture 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19200"/>
            <a:ext cx="384810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7" name="Text Box 67"/>
          <p:cNvSpPr txBox="1">
            <a:spLocks noChangeArrowheads="1"/>
          </p:cNvSpPr>
          <p:nvPr/>
        </p:nvSpPr>
        <p:spPr bwMode="auto">
          <a:xfrm>
            <a:off x="5181600" y="1447800"/>
            <a:ext cx="3216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The points from this table do not lie on a line.</a:t>
            </a:r>
          </a:p>
        </p:txBody>
      </p:sp>
      <p:pic>
        <p:nvPicPr>
          <p:cNvPr id="122948" name="Picture 6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19400"/>
            <a:ext cx="287655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2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5" grpId="0"/>
      <p:bldP spid="1229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4"/>
          <p:cNvGrpSpPr>
            <a:grpSpLocks/>
          </p:cNvGrpSpPr>
          <p:nvPr/>
        </p:nvGrpSpPr>
        <p:grpSpPr bwMode="auto">
          <a:xfrm>
            <a:off x="1295400" y="3300413"/>
            <a:ext cx="1828800" cy="2743200"/>
            <a:chOff x="3216" y="1296"/>
            <a:chExt cx="1440" cy="1728"/>
          </a:xfrm>
        </p:grpSpPr>
        <p:sp>
          <p:nvSpPr>
            <p:cNvPr id="16417" name="Rectangle 5"/>
            <p:cNvSpPr>
              <a:spLocks noChangeArrowheads="1"/>
            </p:cNvSpPr>
            <p:nvPr/>
          </p:nvSpPr>
          <p:spPr bwMode="auto">
            <a:xfrm>
              <a:off x="3216" y="1296"/>
              <a:ext cx="1440" cy="1728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6418" name="Line 6"/>
            <p:cNvSpPr>
              <a:spLocks noChangeShapeType="1"/>
            </p:cNvSpPr>
            <p:nvPr/>
          </p:nvSpPr>
          <p:spPr bwMode="auto">
            <a:xfrm>
              <a:off x="3216" y="1584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19" name="Line 7"/>
            <p:cNvSpPr>
              <a:spLocks noChangeShapeType="1"/>
            </p:cNvSpPr>
            <p:nvPr/>
          </p:nvSpPr>
          <p:spPr bwMode="auto">
            <a:xfrm>
              <a:off x="3216" y="1872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0" name="Line 8"/>
            <p:cNvSpPr>
              <a:spLocks noChangeShapeType="1"/>
            </p:cNvSpPr>
            <p:nvPr/>
          </p:nvSpPr>
          <p:spPr bwMode="auto">
            <a:xfrm>
              <a:off x="3216" y="2160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1" name="Line 9"/>
            <p:cNvSpPr>
              <a:spLocks noChangeShapeType="1"/>
            </p:cNvSpPr>
            <p:nvPr/>
          </p:nvSpPr>
          <p:spPr bwMode="auto">
            <a:xfrm>
              <a:off x="3216" y="2448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22" name="Line 10"/>
            <p:cNvSpPr>
              <a:spLocks noChangeShapeType="1"/>
            </p:cNvSpPr>
            <p:nvPr/>
          </p:nvSpPr>
          <p:spPr bwMode="auto">
            <a:xfrm>
              <a:off x="3216" y="2736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6387" name="Rectangle 11"/>
          <p:cNvSpPr>
            <a:spLocks noChangeArrowheads="1"/>
          </p:cNvSpPr>
          <p:nvPr/>
        </p:nvSpPr>
        <p:spPr bwMode="auto">
          <a:xfrm>
            <a:off x="1295400" y="3300413"/>
            <a:ext cx="1828800" cy="457200"/>
          </a:xfrm>
          <a:prstGeom prst="rect">
            <a:avLst/>
          </a:prstGeom>
          <a:solidFill>
            <a:srgbClr val="99FF80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33400" y="3986213"/>
            <a:ext cx="1295400" cy="1866900"/>
            <a:chOff x="2976" y="1632"/>
            <a:chExt cx="816" cy="1176"/>
          </a:xfrm>
        </p:grpSpPr>
        <p:grpSp>
          <p:nvGrpSpPr>
            <p:cNvPr id="16411" name="Group 14"/>
            <p:cNvGrpSpPr>
              <a:grpSpLocks/>
            </p:cNvGrpSpPr>
            <p:nvPr/>
          </p:nvGrpSpPr>
          <p:grpSpPr bwMode="auto">
            <a:xfrm>
              <a:off x="3288" y="1632"/>
              <a:ext cx="504" cy="1176"/>
              <a:chOff x="936" y="1632"/>
              <a:chExt cx="504" cy="1176"/>
            </a:xfrm>
          </p:grpSpPr>
          <p:sp>
            <p:nvSpPr>
              <p:cNvPr id="16413" name="Arc 15"/>
              <p:cNvSpPr>
                <a:spLocks/>
              </p:cNvSpPr>
              <p:nvPr/>
            </p:nvSpPr>
            <p:spPr bwMode="auto">
              <a:xfrm rot="-10037559">
                <a:off x="936" y="1632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14" name="Arc 16"/>
              <p:cNvSpPr>
                <a:spLocks/>
              </p:cNvSpPr>
              <p:nvPr/>
            </p:nvSpPr>
            <p:spPr bwMode="auto">
              <a:xfrm rot="-10037559">
                <a:off x="960" y="1932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15" name="Arc 17"/>
              <p:cNvSpPr>
                <a:spLocks/>
              </p:cNvSpPr>
              <p:nvPr/>
            </p:nvSpPr>
            <p:spPr bwMode="auto">
              <a:xfrm rot="-10037559">
                <a:off x="960" y="2236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16" name="Arc 18"/>
              <p:cNvSpPr>
                <a:spLocks/>
              </p:cNvSpPr>
              <p:nvPr/>
            </p:nvSpPr>
            <p:spPr bwMode="auto">
              <a:xfrm rot="-10037559">
                <a:off x="960" y="2532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6412" name="Text Box 19"/>
            <p:cNvSpPr txBox="1">
              <a:spLocks noChangeArrowheads="1"/>
            </p:cNvSpPr>
            <p:nvPr/>
          </p:nvSpPr>
          <p:spPr bwMode="auto">
            <a:xfrm>
              <a:off x="2976" y="1632"/>
              <a:ext cx="369" cy="1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3333FF"/>
                  </a:solidFill>
                </a:rPr>
                <a:t>+4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+4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+4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+4</a:t>
              </a:r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2590800" y="3910013"/>
            <a:ext cx="1271588" cy="1905000"/>
            <a:chOff x="4272" y="1584"/>
            <a:chExt cx="801" cy="1200"/>
          </a:xfrm>
        </p:grpSpPr>
        <p:grpSp>
          <p:nvGrpSpPr>
            <p:cNvPr id="16405" name="Group 21"/>
            <p:cNvGrpSpPr>
              <a:grpSpLocks/>
            </p:cNvGrpSpPr>
            <p:nvPr/>
          </p:nvGrpSpPr>
          <p:grpSpPr bwMode="auto">
            <a:xfrm>
              <a:off x="4272" y="1584"/>
              <a:ext cx="496" cy="1176"/>
              <a:chOff x="1920" y="1584"/>
              <a:chExt cx="496" cy="1176"/>
            </a:xfrm>
          </p:grpSpPr>
          <p:sp>
            <p:nvSpPr>
              <p:cNvPr id="16407" name="Arc 22"/>
              <p:cNvSpPr>
                <a:spLocks/>
              </p:cNvSpPr>
              <p:nvPr/>
            </p:nvSpPr>
            <p:spPr bwMode="auto">
              <a:xfrm rot="687525">
                <a:off x="1920" y="1880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08" name="Arc 23"/>
              <p:cNvSpPr>
                <a:spLocks/>
              </p:cNvSpPr>
              <p:nvPr/>
            </p:nvSpPr>
            <p:spPr bwMode="auto">
              <a:xfrm rot="687525">
                <a:off x="1920" y="1584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09" name="Arc 24"/>
              <p:cNvSpPr>
                <a:spLocks/>
              </p:cNvSpPr>
              <p:nvPr/>
            </p:nvSpPr>
            <p:spPr bwMode="auto">
              <a:xfrm rot="687525">
                <a:off x="1928" y="2176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6410" name="Arc 25"/>
              <p:cNvSpPr>
                <a:spLocks/>
              </p:cNvSpPr>
              <p:nvPr/>
            </p:nvSpPr>
            <p:spPr bwMode="auto">
              <a:xfrm rot="687525">
                <a:off x="1936" y="2484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6406" name="Text Box 26"/>
            <p:cNvSpPr txBox="1">
              <a:spLocks noChangeArrowheads="1"/>
            </p:cNvSpPr>
            <p:nvPr/>
          </p:nvSpPr>
          <p:spPr bwMode="auto">
            <a:xfrm>
              <a:off x="4704" y="1670"/>
              <a:ext cx="369" cy="1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3333FF"/>
                  </a:solidFill>
                </a:rPr>
                <a:t>+3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+3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+3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+3</a:t>
              </a:r>
            </a:p>
          </p:txBody>
        </p:sp>
      </p:grpSp>
      <p:grpSp>
        <p:nvGrpSpPr>
          <p:cNvPr id="16390" name="Group 27"/>
          <p:cNvGrpSpPr>
            <a:grpSpLocks/>
          </p:cNvGrpSpPr>
          <p:nvPr/>
        </p:nvGrpSpPr>
        <p:grpSpPr bwMode="auto">
          <a:xfrm>
            <a:off x="1622425" y="3300413"/>
            <a:ext cx="1196975" cy="396875"/>
            <a:chOff x="1310" y="1200"/>
            <a:chExt cx="754" cy="250"/>
          </a:xfrm>
        </p:grpSpPr>
        <p:sp>
          <p:nvSpPr>
            <p:cNvPr id="16403" name="Text Box 28"/>
            <p:cNvSpPr txBox="1">
              <a:spLocks noChangeArrowheads="1"/>
            </p:cNvSpPr>
            <p:nvPr/>
          </p:nvSpPr>
          <p:spPr bwMode="auto">
            <a:xfrm>
              <a:off x="1310" y="1200"/>
              <a:ext cx="2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x</a:t>
              </a:r>
            </a:p>
          </p:txBody>
        </p:sp>
        <p:sp>
          <p:nvSpPr>
            <p:cNvPr id="16404" name="Text Box 29"/>
            <p:cNvSpPr txBox="1">
              <a:spLocks noChangeArrowheads="1"/>
            </p:cNvSpPr>
            <p:nvPr/>
          </p:nvSpPr>
          <p:spPr bwMode="auto">
            <a:xfrm>
              <a:off x="1844" y="1200"/>
              <a:ext cx="2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y</a:t>
              </a:r>
            </a:p>
          </p:txBody>
        </p:sp>
      </p:grpSp>
      <p:sp>
        <p:nvSpPr>
          <p:cNvPr id="16391" name="Line 30"/>
          <p:cNvSpPr>
            <a:spLocks noChangeShapeType="1"/>
          </p:cNvSpPr>
          <p:nvPr/>
        </p:nvSpPr>
        <p:spPr bwMode="auto">
          <a:xfrm>
            <a:off x="2209800" y="3300413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2" name="Line 31"/>
          <p:cNvSpPr>
            <a:spLocks noChangeShapeType="1"/>
          </p:cNvSpPr>
          <p:nvPr/>
        </p:nvSpPr>
        <p:spPr bwMode="auto">
          <a:xfrm>
            <a:off x="1295400" y="3757613"/>
            <a:ext cx="1828800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1168" name="Text Box 32"/>
          <p:cNvSpPr txBox="1">
            <a:spLocks noChangeArrowheads="1"/>
          </p:cNvSpPr>
          <p:nvPr/>
        </p:nvSpPr>
        <p:spPr bwMode="auto">
          <a:xfrm>
            <a:off x="1447800" y="3783013"/>
            <a:ext cx="6096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/>
              <a:t> 0</a:t>
            </a:r>
          </a:p>
          <a:p>
            <a:r>
              <a:rPr lang="en-US" altLang="en-US" sz="2000" b="1"/>
              <a:t> 4</a:t>
            </a:r>
          </a:p>
          <a:p>
            <a:r>
              <a:rPr lang="en-US" altLang="en-US" sz="2000" b="1"/>
              <a:t> 8</a:t>
            </a:r>
          </a:p>
          <a:p>
            <a:r>
              <a:rPr lang="en-US" altLang="en-US" sz="2000" b="1"/>
              <a:t>12</a:t>
            </a:r>
          </a:p>
          <a:p>
            <a:r>
              <a:rPr lang="en-US" altLang="en-US" sz="2000" b="1"/>
              <a:t>16</a:t>
            </a:r>
          </a:p>
        </p:txBody>
      </p:sp>
      <p:sp>
        <p:nvSpPr>
          <p:cNvPr id="91169" name="Text Box 33"/>
          <p:cNvSpPr txBox="1">
            <a:spLocks noChangeArrowheads="1"/>
          </p:cNvSpPr>
          <p:nvPr/>
        </p:nvSpPr>
        <p:spPr bwMode="auto">
          <a:xfrm>
            <a:off x="2362200" y="3808413"/>
            <a:ext cx="5461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/>
              <a:t>–3</a:t>
            </a:r>
          </a:p>
          <a:p>
            <a:r>
              <a:rPr lang="en-US" altLang="en-US" sz="2000" b="1"/>
              <a:t>  0</a:t>
            </a:r>
          </a:p>
          <a:p>
            <a:r>
              <a:rPr lang="en-US" altLang="en-US" sz="2000" b="1"/>
              <a:t>  3</a:t>
            </a:r>
          </a:p>
          <a:p>
            <a:r>
              <a:rPr lang="en-US" altLang="en-US" sz="2000" b="1"/>
              <a:t>  6</a:t>
            </a:r>
          </a:p>
          <a:p>
            <a:r>
              <a:rPr lang="en-US" altLang="en-US" sz="2000" b="1"/>
              <a:t>  9</a:t>
            </a:r>
          </a:p>
        </p:txBody>
      </p:sp>
      <p:sp>
        <p:nvSpPr>
          <p:cNvPr id="16395" name="Text Box 34"/>
          <p:cNvSpPr txBox="1">
            <a:spLocks noChangeArrowheads="1"/>
          </p:cNvSpPr>
          <p:nvPr/>
        </p:nvSpPr>
        <p:spPr bwMode="auto">
          <a:xfrm>
            <a:off x="0" y="990600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2A: Identifying a Linear Function by Using Ordered Pairs</a:t>
            </a:r>
          </a:p>
        </p:txBody>
      </p:sp>
      <p:sp>
        <p:nvSpPr>
          <p:cNvPr id="16396" name="Text Box 35"/>
          <p:cNvSpPr txBox="1">
            <a:spLocks noChangeArrowheads="1"/>
          </p:cNvSpPr>
          <p:nvPr/>
        </p:nvSpPr>
        <p:spPr bwMode="auto">
          <a:xfrm>
            <a:off x="304800" y="1776413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975" indent="-53975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the set of ordered pairs satisfies a linear function. Explain.</a:t>
            </a:r>
          </a:p>
        </p:txBody>
      </p:sp>
      <p:sp>
        <p:nvSpPr>
          <p:cNvPr id="16397" name="Text Box 36"/>
          <p:cNvSpPr txBox="1">
            <a:spLocks noChangeArrowheads="1"/>
          </p:cNvSpPr>
          <p:nvPr/>
        </p:nvSpPr>
        <p:spPr bwMode="auto">
          <a:xfrm>
            <a:off x="898525" y="23415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1"/>
          </a:p>
        </p:txBody>
      </p:sp>
      <p:sp>
        <p:nvSpPr>
          <p:cNvPr id="16398" name="Text Box 37"/>
          <p:cNvSpPr txBox="1">
            <a:spLocks noChangeArrowheads="1"/>
          </p:cNvSpPr>
          <p:nvPr/>
        </p:nvSpPr>
        <p:spPr bwMode="auto">
          <a:xfrm>
            <a:off x="288925" y="2690813"/>
            <a:ext cx="702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{(0, –3), (4, 0), (8, 3), (12, 6), (16, 9)}</a:t>
            </a:r>
          </a:p>
        </p:txBody>
      </p:sp>
      <p:sp>
        <p:nvSpPr>
          <p:cNvPr id="91174" name="Text Box 38"/>
          <p:cNvSpPr txBox="1">
            <a:spLocks noChangeArrowheads="1"/>
          </p:cNvSpPr>
          <p:nvPr/>
        </p:nvSpPr>
        <p:spPr bwMode="auto">
          <a:xfrm>
            <a:off x="4419600" y="3224213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Write the ordered pairs in a table.</a:t>
            </a:r>
          </a:p>
        </p:txBody>
      </p:sp>
      <p:sp>
        <p:nvSpPr>
          <p:cNvPr id="91175" name="Text Box 39"/>
          <p:cNvSpPr txBox="1">
            <a:spLocks noChangeArrowheads="1"/>
          </p:cNvSpPr>
          <p:nvPr/>
        </p:nvSpPr>
        <p:spPr bwMode="auto">
          <a:xfrm>
            <a:off x="4419600" y="3681413"/>
            <a:ext cx="2657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Look for a pattern.</a:t>
            </a:r>
          </a:p>
        </p:txBody>
      </p:sp>
      <p:sp>
        <p:nvSpPr>
          <p:cNvPr id="91176" name="Text Box 40"/>
          <p:cNvSpPr txBox="1">
            <a:spLocks noChangeArrowheads="1"/>
          </p:cNvSpPr>
          <p:nvPr/>
        </p:nvSpPr>
        <p:spPr bwMode="auto">
          <a:xfrm>
            <a:off x="4419600" y="4178300"/>
            <a:ext cx="4664075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 constant change of  +4 in x corresponds to a constant change of  +3 in y.  </a:t>
            </a:r>
          </a:p>
        </p:txBody>
      </p:sp>
      <p:sp>
        <p:nvSpPr>
          <p:cNvPr id="91177" name="Text Box 41"/>
          <p:cNvSpPr txBox="1">
            <a:spLocks noChangeArrowheads="1"/>
          </p:cNvSpPr>
          <p:nvPr/>
        </p:nvSpPr>
        <p:spPr bwMode="auto">
          <a:xfrm>
            <a:off x="4419600" y="5578475"/>
            <a:ext cx="454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These points satisfy a linear 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1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91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91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1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9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1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1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9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1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91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68" grpId="0"/>
      <p:bldP spid="91169" grpId="0"/>
      <p:bldP spid="91174" grpId="0"/>
      <p:bldP spid="91175" grpId="0"/>
      <p:bldP spid="91176" grpId="0"/>
      <p:bldP spid="9117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175" indent="-3175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2B: Identifying a Linear Function by Using Ordered Pairs</a:t>
            </a:r>
          </a:p>
        </p:txBody>
      </p:sp>
      <p:grpSp>
        <p:nvGrpSpPr>
          <p:cNvPr id="17411" name="Group 68"/>
          <p:cNvGrpSpPr>
            <a:grpSpLocks/>
          </p:cNvGrpSpPr>
          <p:nvPr/>
        </p:nvGrpSpPr>
        <p:grpSpPr bwMode="auto">
          <a:xfrm>
            <a:off x="1358900" y="3467100"/>
            <a:ext cx="1828800" cy="2743200"/>
            <a:chOff x="3216" y="1296"/>
            <a:chExt cx="1440" cy="1728"/>
          </a:xfrm>
        </p:grpSpPr>
        <p:sp>
          <p:nvSpPr>
            <p:cNvPr id="17441" name="Rectangle 69"/>
            <p:cNvSpPr>
              <a:spLocks noChangeArrowheads="1"/>
            </p:cNvSpPr>
            <p:nvPr/>
          </p:nvSpPr>
          <p:spPr bwMode="auto">
            <a:xfrm>
              <a:off x="3216" y="1296"/>
              <a:ext cx="1440" cy="1728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442" name="Line 70"/>
            <p:cNvSpPr>
              <a:spLocks noChangeShapeType="1"/>
            </p:cNvSpPr>
            <p:nvPr/>
          </p:nvSpPr>
          <p:spPr bwMode="auto">
            <a:xfrm>
              <a:off x="3216" y="1584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3" name="Line 71"/>
            <p:cNvSpPr>
              <a:spLocks noChangeShapeType="1"/>
            </p:cNvSpPr>
            <p:nvPr/>
          </p:nvSpPr>
          <p:spPr bwMode="auto">
            <a:xfrm>
              <a:off x="3216" y="1872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4" name="Line 72"/>
            <p:cNvSpPr>
              <a:spLocks noChangeShapeType="1"/>
            </p:cNvSpPr>
            <p:nvPr/>
          </p:nvSpPr>
          <p:spPr bwMode="auto">
            <a:xfrm>
              <a:off x="3216" y="2160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5" name="Line 73"/>
            <p:cNvSpPr>
              <a:spLocks noChangeShapeType="1"/>
            </p:cNvSpPr>
            <p:nvPr/>
          </p:nvSpPr>
          <p:spPr bwMode="auto">
            <a:xfrm>
              <a:off x="3216" y="2448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6" name="Line 74"/>
            <p:cNvSpPr>
              <a:spLocks noChangeShapeType="1"/>
            </p:cNvSpPr>
            <p:nvPr/>
          </p:nvSpPr>
          <p:spPr bwMode="auto">
            <a:xfrm>
              <a:off x="3216" y="2736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7412" name="Rectangle 75"/>
          <p:cNvSpPr>
            <a:spLocks noChangeArrowheads="1"/>
          </p:cNvSpPr>
          <p:nvPr/>
        </p:nvSpPr>
        <p:spPr bwMode="auto">
          <a:xfrm>
            <a:off x="1358900" y="3467100"/>
            <a:ext cx="1828800" cy="457200"/>
          </a:xfrm>
          <a:prstGeom prst="rect">
            <a:avLst/>
          </a:prstGeom>
          <a:solidFill>
            <a:srgbClr val="99FF80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596900" y="4152900"/>
            <a:ext cx="1295400" cy="1866900"/>
            <a:chOff x="2976" y="1632"/>
            <a:chExt cx="816" cy="1176"/>
          </a:xfrm>
        </p:grpSpPr>
        <p:grpSp>
          <p:nvGrpSpPr>
            <p:cNvPr id="17435" name="Group 77"/>
            <p:cNvGrpSpPr>
              <a:grpSpLocks/>
            </p:cNvGrpSpPr>
            <p:nvPr/>
          </p:nvGrpSpPr>
          <p:grpSpPr bwMode="auto">
            <a:xfrm>
              <a:off x="3288" y="1632"/>
              <a:ext cx="504" cy="1176"/>
              <a:chOff x="936" y="1632"/>
              <a:chExt cx="504" cy="1176"/>
            </a:xfrm>
          </p:grpSpPr>
          <p:sp>
            <p:nvSpPr>
              <p:cNvPr id="17437" name="Arc 78"/>
              <p:cNvSpPr>
                <a:spLocks/>
              </p:cNvSpPr>
              <p:nvPr/>
            </p:nvSpPr>
            <p:spPr bwMode="auto">
              <a:xfrm rot="-10037559">
                <a:off x="936" y="1632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438" name="Arc 79"/>
              <p:cNvSpPr>
                <a:spLocks/>
              </p:cNvSpPr>
              <p:nvPr/>
            </p:nvSpPr>
            <p:spPr bwMode="auto">
              <a:xfrm rot="-10037559">
                <a:off x="960" y="1932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439" name="Arc 80"/>
              <p:cNvSpPr>
                <a:spLocks/>
              </p:cNvSpPr>
              <p:nvPr/>
            </p:nvSpPr>
            <p:spPr bwMode="auto">
              <a:xfrm rot="-10037559">
                <a:off x="960" y="2236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440" name="Arc 81"/>
              <p:cNvSpPr>
                <a:spLocks/>
              </p:cNvSpPr>
              <p:nvPr/>
            </p:nvSpPr>
            <p:spPr bwMode="auto">
              <a:xfrm rot="-10037559">
                <a:off x="960" y="2532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7436" name="Text Box 82"/>
            <p:cNvSpPr txBox="1">
              <a:spLocks noChangeArrowheads="1"/>
            </p:cNvSpPr>
            <p:nvPr/>
          </p:nvSpPr>
          <p:spPr bwMode="auto">
            <a:xfrm>
              <a:off x="2976" y="1632"/>
              <a:ext cx="369" cy="1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3333FF"/>
                  </a:solidFill>
                </a:rPr>
                <a:t>+2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+2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+2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+2</a:t>
              </a:r>
            </a:p>
          </p:txBody>
        </p:sp>
      </p:grp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2654300" y="4013200"/>
            <a:ext cx="1452563" cy="1905000"/>
            <a:chOff x="4272" y="1584"/>
            <a:chExt cx="915" cy="1200"/>
          </a:xfrm>
        </p:grpSpPr>
        <p:grpSp>
          <p:nvGrpSpPr>
            <p:cNvPr id="17429" name="Group 84"/>
            <p:cNvGrpSpPr>
              <a:grpSpLocks/>
            </p:cNvGrpSpPr>
            <p:nvPr/>
          </p:nvGrpSpPr>
          <p:grpSpPr bwMode="auto">
            <a:xfrm>
              <a:off x="4272" y="1584"/>
              <a:ext cx="496" cy="1176"/>
              <a:chOff x="1920" y="1584"/>
              <a:chExt cx="496" cy="1176"/>
            </a:xfrm>
          </p:grpSpPr>
          <p:sp>
            <p:nvSpPr>
              <p:cNvPr id="17431" name="Arc 85"/>
              <p:cNvSpPr>
                <a:spLocks/>
              </p:cNvSpPr>
              <p:nvPr/>
            </p:nvSpPr>
            <p:spPr bwMode="auto">
              <a:xfrm rot="687525">
                <a:off x="1920" y="1880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432" name="Arc 86"/>
              <p:cNvSpPr>
                <a:spLocks/>
              </p:cNvSpPr>
              <p:nvPr/>
            </p:nvSpPr>
            <p:spPr bwMode="auto">
              <a:xfrm rot="687525">
                <a:off x="1920" y="1584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433" name="Arc 87"/>
              <p:cNvSpPr>
                <a:spLocks/>
              </p:cNvSpPr>
              <p:nvPr/>
            </p:nvSpPr>
            <p:spPr bwMode="auto">
              <a:xfrm rot="687525">
                <a:off x="1928" y="2176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7434" name="Arc 88"/>
              <p:cNvSpPr>
                <a:spLocks/>
              </p:cNvSpPr>
              <p:nvPr/>
            </p:nvSpPr>
            <p:spPr bwMode="auto">
              <a:xfrm rot="687525">
                <a:off x="1936" y="2484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7430" name="Text Box 89"/>
            <p:cNvSpPr txBox="1">
              <a:spLocks noChangeArrowheads="1"/>
            </p:cNvSpPr>
            <p:nvPr/>
          </p:nvSpPr>
          <p:spPr bwMode="auto">
            <a:xfrm>
              <a:off x="4704" y="1670"/>
              <a:ext cx="483" cy="1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3333FF"/>
                  </a:solidFill>
                </a:rPr>
                <a:t>–12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–4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+4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+12</a:t>
              </a:r>
            </a:p>
          </p:txBody>
        </p:sp>
      </p:grpSp>
      <p:grpSp>
        <p:nvGrpSpPr>
          <p:cNvPr id="17415" name="Group 90"/>
          <p:cNvGrpSpPr>
            <a:grpSpLocks/>
          </p:cNvGrpSpPr>
          <p:nvPr/>
        </p:nvGrpSpPr>
        <p:grpSpPr bwMode="auto">
          <a:xfrm>
            <a:off x="1685925" y="3467100"/>
            <a:ext cx="1196975" cy="396875"/>
            <a:chOff x="1310" y="1200"/>
            <a:chExt cx="754" cy="250"/>
          </a:xfrm>
        </p:grpSpPr>
        <p:sp>
          <p:nvSpPr>
            <p:cNvPr id="17427" name="Text Box 91"/>
            <p:cNvSpPr txBox="1">
              <a:spLocks noChangeArrowheads="1"/>
            </p:cNvSpPr>
            <p:nvPr/>
          </p:nvSpPr>
          <p:spPr bwMode="auto">
            <a:xfrm>
              <a:off x="1310" y="1200"/>
              <a:ext cx="2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x</a:t>
              </a:r>
            </a:p>
          </p:txBody>
        </p:sp>
        <p:sp>
          <p:nvSpPr>
            <p:cNvPr id="17428" name="Text Box 92"/>
            <p:cNvSpPr txBox="1">
              <a:spLocks noChangeArrowheads="1"/>
            </p:cNvSpPr>
            <p:nvPr/>
          </p:nvSpPr>
          <p:spPr bwMode="auto">
            <a:xfrm>
              <a:off x="1844" y="1200"/>
              <a:ext cx="2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y</a:t>
              </a:r>
            </a:p>
          </p:txBody>
        </p:sp>
      </p:grpSp>
      <p:sp>
        <p:nvSpPr>
          <p:cNvPr id="17416" name="Line 93"/>
          <p:cNvSpPr>
            <a:spLocks noChangeShapeType="1"/>
          </p:cNvSpPr>
          <p:nvPr/>
        </p:nvSpPr>
        <p:spPr bwMode="auto">
          <a:xfrm>
            <a:off x="2273300" y="3467100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7" name="Line 94"/>
          <p:cNvSpPr>
            <a:spLocks noChangeShapeType="1"/>
          </p:cNvSpPr>
          <p:nvPr/>
        </p:nvSpPr>
        <p:spPr bwMode="auto">
          <a:xfrm>
            <a:off x="1358900" y="3924300"/>
            <a:ext cx="1828800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0207" name="Text Box 95"/>
          <p:cNvSpPr txBox="1">
            <a:spLocks noChangeArrowheads="1"/>
          </p:cNvSpPr>
          <p:nvPr/>
        </p:nvSpPr>
        <p:spPr bwMode="auto">
          <a:xfrm>
            <a:off x="1358900" y="3949700"/>
            <a:ext cx="9271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2000" b="1"/>
              <a:t>–4 </a:t>
            </a:r>
          </a:p>
          <a:p>
            <a:pPr algn="ctr"/>
            <a:r>
              <a:rPr lang="en-US" altLang="en-US" sz="2000" b="1"/>
              <a:t>–2</a:t>
            </a:r>
          </a:p>
          <a:p>
            <a:pPr algn="ctr"/>
            <a:r>
              <a:rPr lang="en-US" altLang="en-US" sz="2000" b="1"/>
              <a:t> 0</a:t>
            </a:r>
          </a:p>
          <a:p>
            <a:pPr algn="ctr"/>
            <a:r>
              <a:rPr lang="en-US" altLang="en-US" sz="2000" b="1"/>
              <a:t>2</a:t>
            </a:r>
          </a:p>
          <a:p>
            <a:pPr algn="ctr"/>
            <a:r>
              <a:rPr lang="en-US" altLang="en-US" sz="2000" b="1"/>
              <a:t>4</a:t>
            </a:r>
          </a:p>
        </p:txBody>
      </p:sp>
      <p:sp>
        <p:nvSpPr>
          <p:cNvPr id="90208" name="Text Box 96"/>
          <p:cNvSpPr txBox="1">
            <a:spLocks noChangeArrowheads="1"/>
          </p:cNvSpPr>
          <p:nvPr/>
        </p:nvSpPr>
        <p:spPr bwMode="auto">
          <a:xfrm>
            <a:off x="2438400" y="3975100"/>
            <a:ext cx="5461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2000" b="1"/>
              <a:t>13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–3</a:t>
            </a:r>
          </a:p>
          <a:p>
            <a:pPr algn="ctr"/>
            <a:r>
              <a:rPr lang="en-US" altLang="en-US" sz="2000" b="1"/>
              <a:t> 1</a:t>
            </a:r>
          </a:p>
          <a:p>
            <a:pPr algn="ctr"/>
            <a:r>
              <a:rPr lang="en-US" altLang="en-US" sz="2000" b="1"/>
              <a:t>13</a:t>
            </a:r>
          </a:p>
        </p:txBody>
      </p:sp>
      <p:sp>
        <p:nvSpPr>
          <p:cNvPr id="17420" name="Text Box 99"/>
          <p:cNvSpPr txBox="1">
            <a:spLocks noChangeArrowheads="1"/>
          </p:cNvSpPr>
          <p:nvPr/>
        </p:nvSpPr>
        <p:spPr bwMode="auto">
          <a:xfrm>
            <a:off x="1050925" y="25082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b="1"/>
          </a:p>
        </p:txBody>
      </p:sp>
      <p:sp>
        <p:nvSpPr>
          <p:cNvPr id="17421" name="Text Box 100"/>
          <p:cNvSpPr txBox="1">
            <a:spLocks noChangeArrowheads="1"/>
          </p:cNvSpPr>
          <p:nvPr/>
        </p:nvSpPr>
        <p:spPr bwMode="auto">
          <a:xfrm>
            <a:off x="311150" y="2705100"/>
            <a:ext cx="7461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{(–4, 13), (–2, 1), (0, –3), (2, 1), (4, 13)}</a:t>
            </a:r>
          </a:p>
        </p:txBody>
      </p:sp>
      <p:sp>
        <p:nvSpPr>
          <p:cNvPr id="90213" name="Text Box 101"/>
          <p:cNvSpPr txBox="1">
            <a:spLocks noChangeArrowheads="1"/>
          </p:cNvSpPr>
          <p:nvPr/>
        </p:nvSpPr>
        <p:spPr bwMode="auto">
          <a:xfrm>
            <a:off x="4394200" y="3390900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Write the ordered pairs in a table.</a:t>
            </a:r>
          </a:p>
        </p:txBody>
      </p:sp>
      <p:sp>
        <p:nvSpPr>
          <p:cNvPr id="90214" name="Text Box 102"/>
          <p:cNvSpPr txBox="1">
            <a:spLocks noChangeArrowheads="1"/>
          </p:cNvSpPr>
          <p:nvPr/>
        </p:nvSpPr>
        <p:spPr bwMode="auto">
          <a:xfrm>
            <a:off x="4394200" y="3848100"/>
            <a:ext cx="2657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Look for a pattern.</a:t>
            </a:r>
          </a:p>
        </p:txBody>
      </p:sp>
      <p:sp>
        <p:nvSpPr>
          <p:cNvPr id="90215" name="Text Box 103"/>
          <p:cNvSpPr txBox="1">
            <a:spLocks noChangeArrowheads="1"/>
          </p:cNvSpPr>
          <p:nvPr/>
        </p:nvSpPr>
        <p:spPr bwMode="auto">
          <a:xfrm>
            <a:off x="4394200" y="4498975"/>
            <a:ext cx="4664075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 constant change of  2 in x corresponds to different changes in y.  </a:t>
            </a:r>
          </a:p>
        </p:txBody>
      </p:sp>
      <p:sp>
        <p:nvSpPr>
          <p:cNvPr id="90216" name="Text Box 104"/>
          <p:cNvSpPr txBox="1">
            <a:spLocks noChangeArrowheads="1"/>
          </p:cNvSpPr>
          <p:nvPr/>
        </p:nvSpPr>
        <p:spPr bwMode="auto">
          <a:xfrm>
            <a:off x="4394200" y="5745163"/>
            <a:ext cx="454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These points do not satisfy a linear function.</a:t>
            </a:r>
          </a:p>
        </p:txBody>
      </p:sp>
      <p:sp>
        <p:nvSpPr>
          <p:cNvPr id="17426" name="Text Box 107"/>
          <p:cNvSpPr txBox="1">
            <a:spLocks noChangeArrowheads="1"/>
          </p:cNvSpPr>
          <p:nvPr/>
        </p:nvSpPr>
        <p:spPr bwMode="auto">
          <a:xfrm>
            <a:off x="304800" y="1790700"/>
            <a:ext cx="838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975" indent="-53975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the set of ordered pairs satisfies a linear function. Explain.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0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90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90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0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0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9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0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0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90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0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0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90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207" grpId="0"/>
      <p:bldP spid="90208" grpId="0"/>
      <p:bldP spid="90213" grpId="0"/>
      <p:bldP spid="90214" grpId="0"/>
      <p:bldP spid="90215" grpId="0"/>
      <p:bldP spid="902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669925" y="1555750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the set of ordered pairs {(3, 5), (5, 4), (7, 3), (9, 2), (11, 1)} satisfies a linear function. Explain.  </a:t>
            </a:r>
          </a:p>
        </p:txBody>
      </p:sp>
      <p:grpSp>
        <p:nvGrpSpPr>
          <p:cNvPr id="18436" name="Group 6"/>
          <p:cNvGrpSpPr>
            <a:grpSpLocks/>
          </p:cNvGrpSpPr>
          <p:nvPr/>
        </p:nvGrpSpPr>
        <p:grpSpPr bwMode="auto">
          <a:xfrm>
            <a:off x="1511300" y="2971800"/>
            <a:ext cx="1828800" cy="2743200"/>
            <a:chOff x="3216" y="1296"/>
            <a:chExt cx="1440" cy="1728"/>
          </a:xfrm>
        </p:grpSpPr>
        <p:sp>
          <p:nvSpPr>
            <p:cNvPr id="18463" name="Rectangle 7"/>
            <p:cNvSpPr>
              <a:spLocks noChangeArrowheads="1"/>
            </p:cNvSpPr>
            <p:nvPr/>
          </p:nvSpPr>
          <p:spPr bwMode="auto">
            <a:xfrm>
              <a:off x="3216" y="1296"/>
              <a:ext cx="1440" cy="1728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464" name="Line 8"/>
            <p:cNvSpPr>
              <a:spLocks noChangeShapeType="1"/>
            </p:cNvSpPr>
            <p:nvPr/>
          </p:nvSpPr>
          <p:spPr bwMode="auto">
            <a:xfrm>
              <a:off x="3216" y="1584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65" name="Line 9"/>
            <p:cNvSpPr>
              <a:spLocks noChangeShapeType="1"/>
            </p:cNvSpPr>
            <p:nvPr/>
          </p:nvSpPr>
          <p:spPr bwMode="auto">
            <a:xfrm>
              <a:off x="3216" y="1872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66" name="Line 10"/>
            <p:cNvSpPr>
              <a:spLocks noChangeShapeType="1"/>
            </p:cNvSpPr>
            <p:nvPr/>
          </p:nvSpPr>
          <p:spPr bwMode="auto">
            <a:xfrm>
              <a:off x="3216" y="2160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67" name="Line 11"/>
            <p:cNvSpPr>
              <a:spLocks noChangeShapeType="1"/>
            </p:cNvSpPr>
            <p:nvPr/>
          </p:nvSpPr>
          <p:spPr bwMode="auto">
            <a:xfrm>
              <a:off x="3216" y="2448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468" name="Line 12"/>
            <p:cNvSpPr>
              <a:spLocks noChangeShapeType="1"/>
            </p:cNvSpPr>
            <p:nvPr/>
          </p:nvSpPr>
          <p:spPr bwMode="auto">
            <a:xfrm>
              <a:off x="3216" y="2736"/>
              <a:ext cx="1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8437" name="Rectangle 13"/>
          <p:cNvSpPr>
            <a:spLocks noChangeArrowheads="1"/>
          </p:cNvSpPr>
          <p:nvPr/>
        </p:nvSpPr>
        <p:spPr bwMode="auto">
          <a:xfrm>
            <a:off x="1511300" y="2971800"/>
            <a:ext cx="1828800" cy="457200"/>
          </a:xfrm>
          <a:prstGeom prst="rect">
            <a:avLst/>
          </a:prstGeom>
          <a:solidFill>
            <a:srgbClr val="99FF80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749300" y="3657600"/>
            <a:ext cx="1295400" cy="1866900"/>
            <a:chOff x="2976" y="1632"/>
            <a:chExt cx="816" cy="1176"/>
          </a:xfrm>
        </p:grpSpPr>
        <p:grpSp>
          <p:nvGrpSpPr>
            <p:cNvPr id="18457" name="Group 15"/>
            <p:cNvGrpSpPr>
              <a:grpSpLocks/>
            </p:cNvGrpSpPr>
            <p:nvPr/>
          </p:nvGrpSpPr>
          <p:grpSpPr bwMode="auto">
            <a:xfrm>
              <a:off x="3288" y="1632"/>
              <a:ext cx="504" cy="1176"/>
              <a:chOff x="936" y="1632"/>
              <a:chExt cx="504" cy="1176"/>
            </a:xfrm>
          </p:grpSpPr>
          <p:sp>
            <p:nvSpPr>
              <p:cNvPr id="18459" name="Arc 16"/>
              <p:cNvSpPr>
                <a:spLocks/>
              </p:cNvSpPr>
              <p:nvPr/>
            </p:nvSpPr>
            <p:spPr bwMode="auto">
              <a:xfrm rot="-10037559">
                <a:off x="936" y="1632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460" name="Arc 17"/>
              <p:cNvSpPr>
                <a:spLocks/>
              </p:cNvSpPr>
              <p:nvPr/>
            </p:nvSpPr>
            <p:spPr bwMode="auto">
              <a:xfrm rot="-10037559">
                <a:off x="960" y="1932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461" name="Arc 18"/>
              <p:cNvSpPr>
                <a:spLocks/>
              </p:cNvSpPr>
              <p:nvPr/>
            </p:nvSpPr>
            <p:spPr bwMode="auto">
              <a:xfrm rot="-10037559">
                <a:off x="960" y="2236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462" name="Arc 19"/>
              <p:cNvSpPr>
                <a:spLocks/>
              </p:cNvSpPr>
              <p:nvPr/>
            </p:nvSpPr>
            <p:spPr bwMode="auto">
              <a:xfrm rot="-10037559">
                <a:off x="960" y="2532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8458" name="Text Box 20"/>
            <p:cNvSpPr txBox="1">
              <a:spLocks noChangeArrowheads="1"/>
            </p:cNvSpPr>
            <p:nvPr/>
          </p:nvSpPr>
          <p:spPr bwMode="auto">
            <a:xfrm>
              <a:off x="2976" y="1632"/>
              <a:ext cx="369" cy="1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3333FF"/>
                  </a:solidFill>
                </a:rPr>
                <a:t>+2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+2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+2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+2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2806700" y="3517900"/>
            <a:ext cx="1231900" cy="1905000"/>
            <a:chOff x="4272" y="1584"/>
            <a:chExt cx="776" cy="1200"/>
          </a:xfrm>
        </p:grpSpPr>
        <p:grpSp>
          <p:nvGrpSpPr>
            <p:cNvPr id="18451" name="Group 22"/>
            <p:cNvGrpSpPr>
              <a:grpSpLocks/>
            </p:cNvGrpSpPr>
            <p:nvPr/>
          </p:nvGrpSpPr>
          <p:grpSpPr bwMode="auto">
            <a:xfrm>
              <a:off x="4272" y="1584"/>
              <a:ext cx="496" cy="1176"/>
              <a:chOff x="1920" y="1584"/>
              <a:chExt cx="496" cy="1176"/>
            </a:xfrm>
          </p:grpSpPr>
          <p:sp>
            <p:nvSpPr>
              <p:cNvPr id="18453" name="Arc 23"/>
              <p:cNvSpPr>
                <a:spLocks/>
              </p:cNvSpPr>
              <p:nvPr/>
            </p:nvSpPr>
            <p:spPr bwMode="auto">
              <a:xfrm rot="687525">
                <a:off x="1920" y="1880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454" name="Arc 24"/>
              <p:cNvSpPr>
                <a:spLocks/>
              </p:cNvSpPr>
              <p:nvPr/>
            </p:nvSpPr>
            <p:spPr bwMode="auto">
              <a:xfrm rot="687525">
                <a:off x="1920" y="1584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455" name="Arc 25"/>
              <p:cNvSpPr>
                <a:spLocks/>
              </p:cNvSpPr>
              <p:nvPr/>
            </p:nvSpPr>
            <p:spPr bwMode="auto">
              <a:xfrm rot="687525">
                <a:off x="1928" y="2176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456" name="Arc 26"/>
              <p:cNvSpPr>
                <a:spLocks/>
              </p:cNvSpPr>
              <p:nvPr/>
            </p:nvSpPr>
            <p:spPr bwMode="auto">
              <a:xfrm rot="687525">
                <a:off x="1936" y="2484"/>
                <a:ext cx="480" cy="276"/>
              </a:xfrm>
              <a:custGeom>
                <a:avLst/>
                <a:gdLst>
                  <a:gd name="T0" fmla="*/ 0 w 21600"/>
                  <a:gd name="T1" fmla="*/ 0 h 29847"/>
                  <a:gd name="T2" fmla="*/ 0 w 21600"/>
                  <a:gd name="T3" fmla="*/ 0 h 29847"/>
                  <a:gd name="T4" fmla="*/ 0 w 21600"/>
                  <a:gd name="T5" fmla="*/ 0 h 2984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9847"/>
                  <a:gd name="T11" fmla="*/ 21600 w 21600"/>
                  <a:gd name="T12" fmla="*/ 29847 h 2984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9847" fill="none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</a:path>
                  <a:path w="21600" h="29847" stroke="0" extrusionOk="0">
                    <a:moveTo>
                      <a:pt x="14364" y="0"/>
                    </a:moveTo>
                    <a:cubicBezTo>
                      <a:pt x="18967" y="4098"/>
                      <a:pt x="21600" y="9968"/>
                      <a:pt x="21600" y="16131"/>
                    </a:cubicBezTo>
                    <a:cubicBezTo>
                      <a:pt x="21600" y="21134"/>
                      <a:pt x="19863" y="25982"/>
                      <a:pt x="16686" y="29847"/>
                    </a:cubicBezTo>
                    <a:lnTo>
                      <a:pt x="0" y="16131"/>
                    </a:lnTo>
                    <a:lnTo>
                      <a:pt x="14364" y="0"/>
                    </a:lnTo>
                    <a:close/>
                  </a:path>
                </a:pathLst>
              </a:custGeom>
              <a:noFill/>
              <a:ln w="12700">
                <a:solidFill>
                  <a:srgbClr val="3333FF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8452" name="Text Box 27"/>
            <p:cNvSpPr txBox="1">
              <a:spLocks noChangeArrowheads="1"/>
            </p:cNvSpPr>
            <p:nvPr/>
          </p:nvSpPr>
          <p:spPr bwMode="auto">
            <a:xfrm>
              <a:off x="4704" y="1670"/>
              <a:ext cx="344" cy="1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3333FF"/>
                  </a:solidFill>
                </a:rPr>
                <a:t>–1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–1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–1</a:t>
              </a:r>
            </a:p>
            <a:p>
              <a:r>
                <a:rPr lang="en-US" altLang="en-US" sz="2000" b="1">
                  <a:solidFill>
                    <a:srgbClr val="3333FF"/>
                  </a:solidFill>
                </a:rPr>
                <a:t>–1</a:t>
              </a:r>
            </a:p>
          </p:txBody>
        </p:sp>
      </p:grpSp>
      <p:grpSp>
        <p:nvGrpSpPr>
          <p:cNvPr id="18440" name="Group 28"/>
          <p:cNvGrpSpPr>
            <a:grpSpLocks/>
          </p:cNvGrpSpPr>
          <p:nvPr/>
        </p:nvGrpSpPr>
        <p:grpSpPr bwMode="auto">
          <a:xfrm>
            <a:off x="1838325" y="2971800"/>
            <a:ext cx="1196975" cy="396875"/>
            <a:chOff x="1310" y="1200"/>
            <a:chExt cx="754" cy="250"/>
          </a:xfrm>
        </p:grpSpPr>
        <p:sp>
          <p:nvSpPr>
            <p:cNvPr id="18449" name="Text Box 29"/>
            <p:cNvSpPr txBox="1">
              <a:spLocks noChangeArrowheads="1"/>
            </p:cNvSpPr>
            <p:nvPr/>
          </p:nvSpPr>
          <p:spPr bwMode="auto">
            <a:xfrm>
              <a:off x="1310" y="1200"/>
              <a:ext cx="22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x</a:t>
              </a:r>
            </a:p>
          </p:txBody>
        </p:sp>
        <p:sp>
          <p:nvSpPr>
            <p:cNvPr id="18450" name="Text Box 30"/>
            <p:cNvSpPr txBox="1">
              <a:spLocks noChangeArrowheads="1"/>
            </p:cNvSpPr>
            <p:nvPr/>
          </p:nvSpPr>
          <p:spPr bwMode="auto">
            <a:xfrm>
              <a:off x="1844" y="1200"/>
              <a:ext cx="2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y</a:t>
              </a:r>
            </a:p>
          </p:txBody>
        </p:sp>
      </p:grpSp>
      <p:sp>
        <p:nvSpPr>
          <p:cNvPr id="18441" name="Line 31"/>
          <p:cNvSpPr>
            <a:spLocks noChangeShapeType="1"/>
          </p:cNvSpPr>
          <p:nvPr/>
        </p:nvSpPr>
        <p:spPr bwMode="auto">
          <a:xfrm>
            <a:off x="2425700" y="2971800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442" name="Line 32"/>
          <p:cNvSpPr>
            <a:spLocks noChangeShapeType="1"/>
          </p:cNvSpPr>
          <p:nvPr/>
        </p:nvSpPr>
        <p:spPr bwMode="auto">
          <a:xfrm>
            <a:off x="1511300" y="3429000"/>
            <a:ext cx="1828800" cy="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193" name="Text Box 33"/>
          <p:cNvSpPr txBox="1">
            <a:spLocks noChangeArrowheads="1"/>
          </p:cNvSpPr>
          <p:nvPr/>
        </p:nvSpPr>
        <p:spPr bwMode="auto">
          <a:xfrm>
            <a:off x="1663700" y="3454400"/>
            <a:ext cx="6096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2000" b="1"/>
              <a:t> 3</a:t>
            </a:r>
          </a:p>
          <a:p>
            <a:pPr algn="ctr"/>
            <a:r>
              <a:rPr lang="en-US" altLang="en-US" sz="2000" b="1"/>
              <a:t> 5</a:t>
            </a:r>
          </a:p>
          <a:p>
            <a:pPr algn="ctr"/>
            <a:r>
              <a:rPr lang="en-US" altLang="en-US" sz="2000" b="1"/>
              <a:t> 7</a:t>
            </a:r>
          </a:p>
          <a:p>
            <a:pPr algn="ctr"/>
            <a:r>
              <a:rPr lang="en-US" altLang="en-US" sz="2000" b="1"/>
              <a:t> 9</a:t>
            </a:r>
          </a:p>
          <a:p>
            <a:pPr algn="ctr"/>
            <a:r>
              <a:rPr lang="en-US" altLang="en-US" sz="2000" b="1"/>
              <a:t>11</a:t>
            </a:r>
          </a:p>
        </p:txBody>
      </p:sp>
      <p:sp>
        <p:nvSpPr>
          <p:cNvPr id="92194" name="Text Box 34"/>
          <p:cNvSpPr txBox="1">
            <a:spLocks noChangeArrowheads="1"/>
          </p:cNvSpPr>
          <p:nvPr/>
        </p:nvSpPr>
        <p:spPr bwMode="auto">
          <a:xfrm>
            <a:off x="2595563" y="3457575"/>
            <a:ext cx="452437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b="1"/>
              <a:t> 5</a:t>
            </a:r>
          </a:p>
          <a:p>
            <a:r>
              <a:rPr lang="en-US" altLang="en-US" sz="2000" b="1"/>
              <a:t> 4</a:t>
            </a:r>
          </a:p>
          <a:p>
            <a:r>
              <a:rPr lang="en-US" altLang="en-US" sz="2000" b="1"/>
              <a:t> 3</a:t>
            </a:r>
          </a:p>
          <a:p>
            <a:r>
              <a:rPr lang="en-US" altLang="en-US" sz="2000" b="1"/>
              <a:t> 2</a:t>
            </a:r>
          </a:p>
          <a:p>
            <a:r>
              <a:rPr lang="en-US" altLang="en-US" sz="2000" b="1"/>
              <a:t> 1</a:t>
            </a:r>
          </a:p>
        </p:txBody>
      </p:sp>
      <p:sp>
        <p:nvSpPr>
          <p:cNvPr id="92195" name="Text Box 35"/>
          <p:cNvSpPr txBox="1">
            <a:spLocks noChangeArrowheads="1"/>
          </p:cNvSpPr>
          <p:nvPr/>
        </p:nvSpPr>
        <p:spPr bwMode="auto">
          <a:xfrm>
            <a:off x="4343400" y="2895600"/>
            <a:ext cx="472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Write the ordered pairs in a table.</a:t>
            </a:r>
          </a:p>
        </p:txBody>
      </p:sp>
      <p:sp>
        <p:nvSpPr>
          <p:cNvPr id="92196" name="Text Box 36"/>
          <p:cNvSpPr txBox="1">
            <a:spLocks noChangeArrowheads="1"/>
          </p:cNvSpPr>
          <p:nvPr/>
        </p:nvSpPr>
        <p:spPr bwMode="auto">
          <a:xfrm>
            <a:off x="4343400" y="3352800"/>
            <a:ext cx="2657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Look for a pattern.</a:t>
            </a:r>
          </a:p>
        </p:txBody>
      </p:sp>
      <p:sp>
        <p:nvSpPr>
          <p:cNvPr id="92197" name="Text Box 37"/>
          <p:cNvSpPr txBox="1">
            <a:spLocks noChangeArrowheads="1"/>
          </p:cNvSpPr>
          <p:nvPr/>
        </p:nvSpPr>
        <p:spPr bwMode="auto">
          <a:xfrm>
            <a:off x="4343400" y="4003675"/>
            <a:ext cx="4664075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 constant change of +2 in x corresponds to a constant change of –1 in y.</a:t>
            </a:r>
          </a:p>
        </p:txBody>
      </p:sp>
      <p:sp>
        <p:nvSpPr>
          <p:cNvPr id="92198" name="Text Box 38"/>
          <p:cNvSpPr txBox="1">
            <a:spLocks noChangeArrowheads="1"/>
          </p:cNvSpPr>
          <p:nvPr/>
        </p:nvSpPr>
        <p:spPr bwMode="auto">
          <a:xfrm>
            <a:off x="4343400" y="5249863"/>
            <a:ext cx="454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These points satisfy a linear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92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92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92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92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9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3" grpId="0"/>
      <p:bldP spid="92194" grpId="0"/>
      <p:bldP spid="92195" grpId="0"/>
      <p:bldP spid="92196" grpId="0"/>
      <p:bldP spid="92197" grpId="0"/>
      <p:bldP spid="9219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517525" y="1098550"/>
            <a:ext cx="8169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Another way to determine whether a function is linear is to look at its equation. A function is linear if it is described by a </a:t>
            </a:r>
            <a:r>
              <a:rPr lang="en-US" altLang="en-US" i="1"/>
              <a:t>linear equation. </a:t>
            </a:r>
            <a:r>
              <a:rPr lang="en-US" altLang="en-US"/>
              <a:t>A </a:t>
            </a:r>
            <a:r>
              <a:rPr lang="en-US" altLang="en-US" b="1" u="sng"/>
              <a:t>linear equation</a:t>
            </a:r>
            <a:r>
              <a:rPr lang="en-US" altLang="en-US"/>
              <a:t> is any equation that can be written in the </a:t>
            </a:r>
            <a:r>
              <a:rPr lang="en-US" altLang="en-US" i="1"/>
              <a:t>standard form</a:t>
            </a:r>
            <a:r>
              <a:rPr lang="en-US" altLang="en-US"/>
              <a:t> shown below.</a:t>
            </a:r>
            <a:endParaRPr lang="en-US" altLang="en-US" i="1"/>
          </a:p>
        </p:txBody>
      </p:sp>
      <p:pic>
        <p:nvPicPr>
          <p:cNvPr id="9319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0"/>
            <a:ext cx="8839200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533400" y="2058988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Notice that when a linear equation is written in standard form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762000" y="3049588"/>
            <a:ext cx="7978775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>
              <a:tabLst>
                <a:tab pos="5111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tabLst>
                <a:tab pos="5111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tabLst>
                <a:tab pos="5111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tabLst>
                <a:tab pos="5111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tabLst>
                <a:tab pos="5111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5111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5111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5111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tabLst>
                <a:tab pos="5111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50000"/>
              </a:lnSpc>
              <a:buFontTx/>
              <a:buChar char="•"/>
            </a:pPr>
            <a:r>
              <a:rPr lang="en-US" altLang="en-US" i="1"/>
              <a:t>x</a:t>
            </a:r>
            <a:r>
              <a:rPr lang="en-US" altLang="en-US"/>
              <a:t> and </a:t>
            </a:r>
            <a:r>
              <a:rPr lang="en-US" altLang="en-US" i="1"/>
              <a:t>y</a:t>
            </a:r>
            <a:r>
              <a:rPr lang="en-US" altLang="en-US"/>
              <a:t> both have exponents of 1.</a:t>
            </a:r>
          </a:p>
          <a:p>
            <a:pPr>
              <a:lnSpc>
                <a:spcPct val="50000"/>
              </a:lnSpc>
              <a:buFontTx/>
              <a:buChar char="•"/>
            </a:pPr>
            <a:r>
              <a:rPr lang="en-US" altLang="en-US" i="1"/>
              <a:t>x </a:t>
            </a:r>
            <a:r>
              <a:rPr lang="en-US" altLang="en-US"/>
              <a:t>and </a:t>
            </a:r>
            <a:r>
              <a:rPr lang="en-US" altLang="en-US" i="1"/>
              <a:t>y</a:t>
            </a:r>
            <a:r>
              <a:rPr lang="en-US" altLang="en-US"/>
              <a:t> are not multiplied together.</a:t>
            </a:r>
          </a:p>
          <a:p>
            <a:pPr>
              <a:lnSpc>
                <a:spcPct val="50000"/>
              </a:lnSpc>
              <a:buFontTx/>
              <a:buChar char="•"/>
            </a:pPr>
            <a:r>
              <a:rPr lang="en-US" altLang="en-US" i="1"/>
              <a:t>x</a:t>
            </a:r>
            <a:r>
              <a:rPr lang="en-US" altLang="en-US"/>
              <a:t> and </a:t>
            </a:r>
            <a:r>
              <a:rPr lang="en-US" altLang="en-US" i="1"/>
              <a:t>y</a:t>
            </a:r>
            <a:r>
              <a:rPr lang="en-US" altLang="en-US"/>
              <a:t> do not appear in denominators, </a:t>
            </a:r>
          </a:p>
          <a:p>
            <a:pPr>
              <a:lnSpc>
                <a:spcPct val="50000"/>
              </a:lnSpc>
            </a:pPr>
            <a:r>
              <a:rPr lang="en-US" altLang="en-US"/>
              <a:t>    exponents, or radical signs.</a:t>
            </a:r>
            <a:r>
              <a:rPr lang="en-US" altLang="en-US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990600"/>
            <a:ext cx="8305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>
                <a:solidFill>
                  <a:schemeClr val="accent2"/>
                </a:solidFill>
              </a:rPr>
              <a:t>Warm Up</a:t>
            </a:r>
            <a:endParaRPr lang="en-US" altLang="en-US" b="1"/>
          </a:p>
          <a:p>
            <a:pPr>
              <a:spcBef>
                <a:spcPct val="20000"/>
              </a:spcBef>
            </a:pPr>
            <a:r>
              <a:rPr lang="en-US" altLang="en-US" b="1"/>
              <a:t>         </a:t>
            </a:r>
            <a:r>
              <a:rPr lang="en-US" altLang="en-US"/>
              <a:t>                      </a:t>
            </a:r>
            <a:endParaRPr lang="en-US" altLang="en-US" sz="3200">
              <a:latin typeface="Times New Roman" pitchFamily="18" charset="0"/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1. </a:t>
            </a:r>
            <a:r>
              <a:rPr lang="en-US" altLang="en-US">
                <a:sym typeface="Symbol" pitchFamily="18" charset="2"/>
              </a:rPr>
              <a:t>Solve</a:t>
            </a:r>
            <a:r>
              <a:rPr lang="en-US" altLang="en-US" b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2</a:t>
            </a:r>
            <a:r>
              <a:rPr lang="en-US" altLang="en-US" i="1">
                <a:sym typeface="Symbol" pitchFamily="18" charset="2"/>
              </a:rPr>
              <a:t>x </a:t>
            </a:r>
            <a:r>
              <a:rPr lang="en-US" altLang="en-US">
                <a:sym typeface="Symbol" pitchFamily="18" charset="2"/>
              </a:rPr>
              <a:t>–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3</a:t>
            </a:r>
            <a:r>
              <a:rPr lang="en-US" altLang="en-US" i="1">
                <a:sym typeface="Symbol" pitchFamily="18" charset="2"/>
              </a:rPr>
              <a:t>y</a:t>
            </a:r>
            <a:r>
              <a:rPr lang="en-US" altLang="en-US">
                <a:sym typeface="Symbol" pitchFamily="18" charset="2"/>
              </a:rPr>
              <a:t> = 12 for </a:t>
            </a:r>
            <a:r>
              <a:rPr lang="en-US" altLang="en-US" i="1">
                <a:sym typeface="Symbol" pitchFamily="18" charset="2"/>
              </a:rPr>
              <a:t>y.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3641725" y="2727325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 sz="1600" b="1">
              <a:cs typeface="Arial" charset="0"/>
            </a:endParaRPr>
          </a:p>
        </p:txBody>
      </p:sp>
      <p:pic>
        <p:nvPicPr>
          <p:cNvPr id="82990" name="Picture 4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828800"/>
            <a:ext cx="1600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4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971800"/>
            <a:ext cx="15335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94" name="Picture 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810000"/>
            <a:ext cx="232410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51"/>
          <p:cNvSpPr>
            <a:spLocks noChangeArrowheads="1"/>
          </p:cNvSpPr>
          <p:nvPr/>
        </p:nvSpPr>
        <p:spPr bwMode="auto">
          <a:xfrm>
            <a:off x="533400" y="2806700"/>
            <a:ext cx="830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95000"/>
              </a:lnSpc>
              <a:spcBef>
                <a:spcPct val="20000"/>
              </a:spcBef>
            </a:pPr>
            <a:r>
              <a:rPr lang="en-US" altLang="en-US" b="1">
                <a:sym typeface="Symbol" pitchFamily="18" charset="2"/>
              </a:rPr>
              <a:t>2. </a:t>
            </a:r>
            <a:r>
              <a:rPr lang="en-US" altLang="en-US">
                <a:sym typeface="Symbol" pitchFamily="18" charset="2"/>
              </a:rPr>
              <a:t>Graph                for</a:t>
            </a:r>
            <a:r>
              <a:rPr lang="en-US" altLang="en-US" b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D:</a:t>
            </a:r>
            <a:r>
              <a:rPr lang="en-US" altLang="en-US" b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{–10, –5, 0, 5, 10}.</a:t>
            </a:r>
            <a:r>
              <a:rPr lang="en-US" altLang="en-US" b="1">
                <a:sym typeface="Symbol" pitchFamily="18" charset="2"/>
              </a:rPr>
              <a:t>  </a:t>
            </a:r>
            <a:r>
              <a:rPr lang="en-US" altLang="en-US">
                <a:sym typeface="Symbol" pitchFamily="18" charset="2"/>
              </a:rPr>
              <a:t> </a:t>
            </a:r>
            <a:endParaRPr lang="en-US" altLang="en-US" i="1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829627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762000" y="1936750"/>
            <a:ext cx="7696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For any two points, there is exactly one line that contains them both. This means you need only two ordered pairs to graph a line.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762000" y="990600"/>
            <a:ext cx="762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3A: Graphing Linear Functions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746125" y="1479550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the function is linear. If so, graph the function.</a:t>
            </a:r>
          </a:p>
        </p:txBody>
      </p:sp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1535113" y="2317750"/>
            <a:ext cx="1970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1"/>
              <a:t>x</a:t>
            </a:r>
            <a:r>
              <a:rPr lang="en-US" altLang="en-US" b="1"/>
              <a:t> = 2</a:t>
            </a:r>
            <a:r>
              <a:rPr lang="en-US" altLang="en-US" b="1" i="1"/>
              <a:t>y </a:t>
            </a:r>
            <a:r>
              <a:rPr lang="en-US" altLang="en-US" b="1"/>
              <a:t>+ 4</a:t>
            </a:r>
            <a:endParaRPr lang="en-US" altLang="en-US" b="1" i="1"/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4013200" y="2438400"/>
            <a:ext cx="5121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Write the equation in standard form. Try to get both variables on the same side. Subtract 2y from both sides.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733425" y="3352800"/>
            <a:ext cx="2695575" cy="1281113"/>
            <a:chOff x="462" y="2112"/>
            <a:chExt cx="1698" cy="807"/>
          </a:xfrm>
        </p:grpSpPr>
        <p:sp>
          <p:nvSpPr>
            <p:cNvPr id="23561" name="Text Box 7"/>
            <p:cNvSpPr txBox="1">
              <a:spLocks noChangeArrowheads="1"/>
            </p:cNvSpPr>
            <p:nvPr/>
          </p:nvSpPr>
          <p:spPr bwMode="auto">
            <a:xfrm>
              <a:off x="987" y="2112"/>
              <a:ext cx="11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1"/>
                <a:t>x</a:t>
              </a:r>
              <a:r>
                <a:rPr lang="en-US" altLang="en-US"/>
                <a:t> = 2</a:t>
              </a:r>
              <a:r>
                <a:rPr lang="en-US" altLang="en-US" i="1"/>
                <a:t>y </a:t>
              </a:r>
              <a:r>
                <a:rPr lang="en-US" altLang="en-US"/>
                <a:t>+ 4</a:t>
              </a:r>
              <a:endParaRPr lang="en-US" altLang="en-US" i="1"/>
            </a:p>
          </p:txBody>
        </p:sp>
        <p:sp>
          <p:nvSpPr>
            <p:cNvPr id="23562" name="Text Box 9"/>
            <p:cNvSpPr txBox="1">
              <a:spLocks noChangeArrowheads="1"/>
            </p:cNvSpPr>
            <p:nvPr/>
          </p:nvSpPr>
          <p:spPr bwMode="auto">
            <a:xfrm>
              <a:off x="720" y="2352"/>
              <a:ext cx="11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–2</a:t>
              </a:r>
              <a:r>
                <a:rPr lang="en-US" altLang="en-US" i="1">
                  <a:solidFill>
                    <a:srgbClr val="FF3300"/>
                  </a:solidFill>
                </a:rPr>
                <a:t>y   </a:t>
              </a:r>
              <a:r>
                <a:rPr lang="en-US" altLang="en-US">
                  <a:solidFill>
                    <a:srgbClr val="FF3300"/>
                  </a:solidFill>
                </a:rPr>
                <a:t>–2</a:t>
              </a:r>
              <a:r>
                <a:rPr lang="en-US" altLang="en-US" i="1">
                  <a:solidFill>
                    <a:srgbClr val="FF3300"/>
                  </a:solidFill>
                </a:rPr>
                <a:t>y </a:t>
              </a:r>
            </a:p>
          </p:txBody>
        </p:sp>
        <p:sp>
          <p:nvSpPr>
            <p:cNvPr id="23563" name="Line 19"/>
            <p:cNvSpPr>
              <a:spLocks noChangeShapeType="1"/>
            </p:cNvSpPr>
            <p:nvPr/>
          </p:nvSpPr>
          <p:spPr bwMode="auto">
            <a:xfrm>
              <a:off x="795" y="2640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4" name="Line 20"/>
            <p:cNvSpPr>
              <a:spLocks noChangeShapeType="1"/>
            </p:cNvSpPr>
            <p:nvPr/>
          </p:nvSpPr>
          <p:spPr bwMode="auto">
            <a:xfrm>
              <a:off x="1344" y="2640"/>
              <a:ext cx="76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5" name="Text Box 21"/>
            <p:cNvSpPr txBox="1">
              <a:spLocks noChangeArrowheads="1"/>
            </p:cNvSpPr>
            <p:nvPr/>
          </p:nvSpPr>
          <p:spPr bwMode="auto">
            <a:xfrm>
              <a:off x="462" y="2631"/>
              <a:ext cx="16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1"/>
                <a:t>x </a:t>
              </a:r>
              <a:r>
                <a:rPr lang="en-US" altLang="en-US"/>
                <a:t>–</a:t>
              </a:r>
              <a:r>
                <a:rPr lang="en-US" altLang="en-US" i="1"/>
                <a:t> </a:t>
              </a:r>
              <a:r>
                <a:rPr lang="en-US" altLang="en-US"/>
                <a:t>2</a:t>
              </a:r>
              <a:r>
                <a:rPr lang="en-US" altLang="en-US" i="1"/>
                <a:t>y </a:t>
              </a:r>
              <a:r>
                <a:rPr lang="en-US" altLang="en-US"/>
                <a:t>=         4</a:t>
              </a:r>
              <a:endParaRPr lang="en-US" altLang="en-US" i="1"/>
            </a:p>
          </p:txBody>
        </p:sp>
      </p:grpSp>
      <p:sp>
        <p:nvSpPr>
          <p:cNvPr id="98327" name="Text Box 23"/>
          <p:cNvSpPr txBox="1">
            <a:spLocks noChangeArrowheads="1"/>
          </p:cNvSpPr>
          <p:nvPr/>
        </p:nvSpPr>
        <p:spPr bwMode="auto">
          <a:xfrm>
            <a:off x="4013200" y="3962400"/>
            <a:ext cx="459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equation is in standard form (A = 1, B = –2, C = 4).</a:t>
            </a:r>
          </a:p>
        </p:txBody>
      </p:sp>
      <p:sp>
        <p:nvSpPr>
          <p:cNvPr id="98329" name="Text Box 25"/>
          <p:cNvSpPr txBox="1">
            <a:spLocks noChangeArrowheads="1"/>
          </p:cNvSpPr>
          <p:nvPr/>
        </p:nvSpPr>
        <p:spPr bwMode="auto">
          <a:xfrm>
            <a:off x="747713" y="51212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 equation can be written in standard form, so the function is linear.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8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8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8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8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2" grpId="0"/>
      <p:bldP spid="98327" grpId="0"/>
      <p:bldP spid="9832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3A Continued</a:t>
            </a:r>
          </a:p>
        </p:txBody>
      </p:sp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533400" y="1600200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1"/>
              <a:t>x</a:t>
            </a:r>
            <a:r>
              <a:rPr lang="en-US" altLang="en-US" b="1"/>
              <a:t> = 2</a:t>
            </a:r>
            <a:r>
              <a:rPr lang="en-US" altLang="en-US" b="1" i="1"/>
              <a:t>y </a:t>
            </a:r>
            <a:r>
              <a:rPr lang="en-US" altLang="en-US" b="1"/>
              <a:t>+ 4</a:t>
            </a:r>
            <a:endParaRPr lang="en-US" altLang="en-US" b="1" i="1"/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228600" y="2197100"/>
            <a:ext cx="4953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To graph, choose three values of </a:t>
            </a:r>
            <a:r>
              <a:rPr lang="en-US" altLang="en-US" i="1"/>
              <a:t>y</a:t>
            </a:r>
            <a:r>
              <a:rPr lang="en-US" altLang="en-US"/>
              <a:t>, and use them to generate ordered pairs. (You only need two, but graphing three points is a good check.) </a:t>
            </a: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5562600" y="2133600"/>
            <a:ext cx="3673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Plot the points and connect them with a straight line.</a:t>
            </a:r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5753100" y="3581400"/>
            <a:ext cx="3390900" cy="2819400"/>
            <a:chOff x="3624" y="2256"/>
            <a:chExt cx="2136" cy="1776"/>
          </a:xfrm>
        </p:grpSpPr>
        <p:pic>
          <p:nvPicPr>
            <p:cNvPr id="24605" name="Picture 6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4" y="2256"/>
              <a:ext cx="2136" cy="1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606" name="Line 66"/>
            <p:cNvSpPr>
              <a:spLocks noChangeShapeType="1"/>
            </p:cNvSpPr>
            <p:nvPr/>
          </p:nvSpPr>
          <p:spPr bwMode="auto">
            <a:xfrm flipV="1">
              <a:off x="5538" y="2799"/>
              <a:ext cx="96" cy="4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607" name="Line 67"/>
            <p:cNvSpPr>
              <a:spLocks noChangeShapeType="1"/>
            </p:cNvSpPr>
            <p:nvPr/>
          </p:nvSpPr>
          <p:spPr bwMode="auto">
            <a:xfrm flipH="1">
              <a:off x="3792" y="3416"/>
              <a:ext cx="144" cy="4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608" name="Text Box 72"/>
            <p:cNvSpPr txBox="1">
              <a:spLocks noChangeArrowheads="1"/>
            </p:cNvSpPr>
            <p:nvPr/>
          </p:nvSpPr>
          <p:spPr bwMode="auto">
            <a:xfrm>
              <a:off x="4304" y="3096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24609" name="Text Box 73"/>
            <p:cNvSpPr txBox="1">
              <a:spLocks noChangeArrowheads="1"/>
            </p:cNvSpPr>
            <p:nvPr/>
          </p:nvSpPr>
          <p:spPr bwMode="auto">
            <a:xfrm>
              <a:off x="4875" y="2896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24610" name="Text Box 74"/>
            <p:cNvSpPr txBox="1">
              <a:spLocks noChangeArrowheads="1"/>
            </p:cNvSpPr>
            <p:nvPr/>
          </p:nvSpPr>
          <p:spPr bwMode="auto">
            <a:xfrm>
              <a:off x="5443" y="2688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•</a:t>
              </a:r>
            </a:p>
          </p:txBody>
        </p:sp>
      </p:grpSp>
      <p:graphicFrame>
        <p:nvGraphicFramePr>
          <p:cNvPr id="99464" name="Group 136"/>
          <p:cNvGraphicFramePr>
            <a:graphicFrameLocks noGrp="1"/>
          </p:cNvGraphicFramePr>
          <p:nvPr/>
        </p:nvGraphicFramePr>
        <p:xfrm>
          <a:off x="228600" y="4419600"/>
          <a:ext cx="5486400" cy="1828800"/>
        </p:xfrm>
        <a:graphic>
          <a:graphicData uri="http://schemas.openxmlformats.org/drawingml/2006/table">
            <a:tbl>
              <a:tblPr/>
              <a:tblGrid>
                <a:gridCol w="806450"/>
                <a:gridCol w="3232150"/>
                <a:gridCol w="14478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 = 2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 + 4</a:t>
                      </a:r>
                      <a:endParaRPr kumimoji="0" 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2(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+ 4 =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2(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–1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+ 4 =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–1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x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2(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+ 4 =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7" grpId="0" autoUpdateAnimBg="0"/>
      <p:bldP spid="99336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3B: Graphing Linear Functions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746125" y="1479550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the function is linear. If so, graph the function.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784225" y="2438400"/>
            <a:ext cx="2035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1"/>
              <a:t>xy = </a:t>
            </a:r>
            <a:r>
              <a:rPr lang="en-US" altLang="en-US" b="1"/>
              <a:t>4</a:t>
            </a:r>
            <a:endParaRPr lang="en-US" altLang="en-US" b="1" i="1"/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749300" y="3048000"/>
            <a:ext cx="7023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This is not linear, because </a:t>
            </a:r>
            <a:r>
              <a:rPr lang="en-US" altLang="en-US" i="1"/>
              <a:t>x</a:t>
            </a:r>
            <a:r>
              <a:rPr lang="en-US" altLang="en-US"/>
              <a:t> and </a:t>
            </a:r>
            <a:r>
              <a:rPr lang="en-US" altLang="en-US" i="1"/>
              <a:t>y</a:t>
            </a:r>
            <a:r>
              <a:rPr lang="en-US" altLang="en-US"/>
              <a:t> are multiplied. It is not in standard form.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746125" y="1479550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the function is linear. If so, graph the function.</a:t>
            </a:r>
          </a:p>
        </p:txBody>
      </p:sp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1806575" y="2393950"/>
            <a:ext cx="192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1"/>
              <a:t>y</a:t>
            </a:r>
            <a:r>
              <a:rPr lang="en-US" altLang="en-US" b="1"/>
              <a:t> = 5</a:t>
            </a:r>
            <a:r>
              <a:rPr lang="en-US" altLang="en-US" b="1" i="1"/>
              <a:t>x</a:t>
            </a:r>
            <a:r>
              <a:rPr lang="en-US" altLang="en-US" b="1"/>
              <a:t> – 9</a:t>
            </a:r>
            <a:endParaRPr lang="en-US" altLang="en-US" b="1" i="1"/>
          </a:p>
        </p:txBody>
      </p:sp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4013200" y="2438400"/>
            <a:ext cx="5121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Write the equation in standard form. Try to get both variables on the same side. Subtract 5x from both sides.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4013200" y="3978275"/>
            <a:ext cx="5045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equation is in standard form </a:t>
            </a:r>
          </a:p>
          <a:p>
            <a:pPr>
              <a:spcBef>
                <a:spcPct val="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	(A = –5, B = 1, C = –9).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62000" y="3276600"/>
            <a:ext cx="3124200" cy="1143000"/>
            <a:chOff x="480" y="1872"/>
            <a:chExt cx="1968" cy="720"/>
          </a:xfrm>
        </p:grpSpPr>
        <p:sp>
          <p:nvSpPr>
            <p:cNvPr id="26633" name="Text Box 7"/>
            <p:cNvSpPr txBox="1">
              <a:spLocks noChangeArrowheads="1"/>
            </p:cNvSpPr>
            <p:nvPr/>
          </p:nvSpPr>
          <p:spPr bwMode="auto">
            <a:xfrm>
              <a:off x="1148" y="1872"/>
              <a:ext cx="11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1"/>
                <a:t>y</a:t>
              </a:r>
              <a:r>
                <a:rPr lang="en-US" altLang="en-US"/>
                <a:t> = 5</a:t>
              </a:r>
              <a:r>
                <a:rPr lang="en-US" altLang="en-US" i="1"/>
                <a:t>x</a:t>
              </a:r>
              <a:r>
                <a:rPr lang="en-US" altLang="en-US"/>
                <a:t> – 9</a:t>
              </a:r>
              <a:endParaRPr lang="en-US" altLang="en-US" i="1"/>
            </a:p>
          </p:txBody>
        </p:sp>
        <p:sp>
          <p:nvSpPr>
            <p:cNvPr id="26634" name="Text Box 8"/>
            <p:cNvSpPr txBox="1">
              <a:spLocks noChangeArrowheads="1"/>
            </p:cNvSpPr>
            <p:nvPr/>
          </p:nvSpPr>
          <p:spPr bwMode="auto">
            <a:xfrm>
              <a:off x="850" y="2064"/>
              <a:ext cx="10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–5</a:t>
              </a:r>
              <a:r>
                <a:rPr lang="en-US" altLang="en-US" i="1">
                  <a:solidFill>
                    <a:srgbClr val="FF3300"/>
                  </a:solidFill>
                </a:rPr>
                <a:t>x   </a:t>
              </a:r>
              <a:r>
                <a:rPr lang="en-US" altLang="en-US">
                  <a:solidFill>
                    <a:srgbClr val="FF3300"/>
                  </a:solidFill>
                </a:rPr>
                <a:t>–5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26635" name="Line 9"/>
            <p:cNvSpPr>
              <a:spLocks noChangeShapeType="1"/>
            </p:cNvSpPr>
            <p:nvPr/>
          </p:nvSpPr>
          <p:spPr bwMode="auto">
            <a:xfrm>
              <a:off x="946" y="2320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36" name="Text Box 11"/>
            <p:cNvSpPr txBox="1">
              <a:spLocks noChangeArrowheads="1"/>
            </p:cNvSpPr>
            <p:nvPr/>
          </p:nvSpPr>
          <p:spPr bwMode="auto">
            <a:xfrm>
              <a:off x="480" y="2304"/>
              <a:ext cx="19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–5</a:t>
              </a:r>
              <a:r>
                <a:rPr lang="en-US" altLang="en-US" i="1"/>
                <a:t>x + y =      </a:t>
              </a:r>
              <a:r>
                <a:rPr lang="en-US" altLang="en-US"/>
                <a:t>– 9</a:t>
              </a:r>
            </a:p>
          </p:txBody>
        </p:sp>
        <p:sp>
          <p:nvSpPr>
            <p:cNvPr id="26637" name="Line 15"/>
            <p:cNvSpPr>
              <a:spLocks noChangeShapeType="1"/>
            </p:cNvSpPr>
            <p:nvPr/>
          </p:nvSpPr>
          <p:spPr bwMode="auto">
            <a:xfrm>
              <a:off x="1536" y="2304"/>
              <a:ext cx="81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747713" y="51212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 equation can be written in standard form, so the function is linear.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4" grpId="0"/>
      <p:bldP spid="100366" grpId="0"/>
      <p:bldP spid="10036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304800" y="2133600"/>
            <a:ext cx="4953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To graph, choose three values of </a:t>
            </a:r>
            <a:r>
              <a:rPr lang="en-US" altLang="en-US" i="1"/>
              <a:t>x</a:t>
            </a:r>
            <a:r>
              <a:rPr lang="en-US" altLang="en-US"/>
              <a:t>, and use them to generate ordered pairs. (You only need two, but graphing three points is a good check.) </a:t>
            </a:r>
          </a:p>
        </p:txBody>
      </p:sp>
      <p:sp>
        <p:nvSpPr>
          <p:cNvPr id="27652" name="Text Box 43"/>
          <p:cNvSpPr txBox="1">
            <a:spLocks noChangeArrowheads="1"/>
          </p:cNvSpPr>
          <p:nvPr/>
        </p:nvSpPr>
        <p:spPr bwMode="auto">
          <a:xfrm>
            <a:off x="544513" y="1524000"/>
            <a:ext cx="1922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1"/>
              <a:t>y</a:t>
            </a:r>
            <a:r>
              <a:rPr lang="en-US" altLang="en-US" b="1"/>
              <a:t> = 5</a:t>
            </a:r>
            <a:r>
              <a:rPr lang="en-US" altLang="en-US" b="1" i="1"/>
              <a:t>x</a:t>
            </a:r>
            <a:r>
              <a:rPr lang="en-US" altLang="en-US" b="1"/>
              <a:t> – 9</a:t>
            </a:r>
            <a:endParaRPr lang="en-US" altLang="en-US" b="1" i="1"/>
          </a:p>
        </p:txBody>
      </p:sp>
      <p:sp>
        <p:nvSpPr>
          <p:cNvPr id="101421" name="Text Box 45"/>
          <p:cNvSpPr txBox="1">
            <a:spLocks noChangeArrowheads="1"/>
          </p:cNvSpPr>
          <p:nvPr/>
        </p:nvSpPr>
        <p:spPr bwMode="auto">
          <a:xfrm>
            <a:off x="5775325" y="2133600"/>
            <a:ext cx="3673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Plot the points and connect them with a straight line.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5486400" y="3505200"/>
            <a:ext cx="3657600" cy="2971800"/>
            <a:chOff x="3360" y="2256"/>
            <a:chExt cx="2304" cy="1872"/>
          </a:xfrm>
        </p:grpSpPr>
        <p:pic>
          <p:nvPicPr>
            <p:cNvPr id="27677" name="Picture 4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2256"/>
              <a:ext cx="2304" cy="1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78" name="Text Box 50"/>
            <p:cNvSpPr txBox="1">
              <a:spLocks noChangeArrowheads="1"/>
            </p:cNvSpPr>
            <p:nvPr/>
          </p:nvSpPr>
          <p:spPr bwMode="auto">
            <a:xfrm>
              <a:off x="4779" y="2976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27679" name="Text Box 51"/>
            <p:cNvSpPr txBox="1">
              <a:spLocks noChangeArrowheads="1"/>
            </p:cNvSpPr>
            <p:nvPr/>
          </p:nvSpPr>
          <p:spPr bwMode="auto">
            <a:xfrm>
              <a:off x="4595" y="3344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27680" name="Text Box 52"/>
            <p:cNvSpPr txBox="1">
              <a:spLocks noChangeArrowheads="1"/>
            </p:cNvSpPr>
            <p:nvPr/>
          </p:nvSpPr>
          <p:spPr bwMode="auto">
            <a:xfrm>
              <a:off x="4403" y="3720"/>
              <a:ext cx="22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27681" name="Line 54"/>
            <p:cNvSpPr>
              <a:spLocks noChangeShapeType="1"/>
            </p:cNvSpPr>
            <p:nvPr/>
          </p:nvSpPr>
          <p:spPr bwMode="auto">
            <a:xfrm flipV="1">
              <a:off x="5208" y="2368"/>
              <a:ext cx="48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682" name="Line 56"/>
            <p:cNvSpPr>
              <a:spLocks noChangeShapeType="1"/>
            </p:cNvSpPr>
            <p:nvPr/>
          </p:nvSpPr>
          <p:spPr bwMode="auto">
            <a:xfrm flipH="1">
              <a:off x="4432" y="3936"/>
              <a:ext cx="48" cy="4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aphicFrame>
        <p:nvGraphicFramePr>
          <p:cNvPr id="101495" name="Group 119"/>
          <p:cNvGraphicFramePr>
            <a:graphicFrameLocks noGrp="1"/>
          </p:cNvGraphicFramePr>
          <p:nvPr/>
        </p:nvGraphicFramePr>
        <p:xfrm>
          <a:off x="76200" y="4214813"/>
          <a:ext cx="5562600" cy="2109787"/>
        </p:xfrm>
        <a:graphic>
          <a:graphicData uri="http://schemas.openxmlformats.org/drawingml/2006/table">
            <a:tbl>
              <a:tblPr/>
              <a:tblGrid>
                <a:gridCol w="817563"/>
                <a:gridCol w="3276600"/>
                <a:gridCol w="1468437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 = 5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 – 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</a:tr>
              <a:tr h="5508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5(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– 9 =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–9</a:t>
                      </a: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–9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5(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– 9 =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–4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= 5(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– 9 =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1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2" grpId="0"/>
      <p:bldP spid="1014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746125" y="1479550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the function is linear. If so, graph the function.</a:t>
            </a:r>
          </a:p>
        </p:txBody>
      </p:sp>
      <p:sp>
        <p:nvSpPr>
          <p:cNvPr id="28676" name="Text Box 6"/>
          <p:cNvSpPr txBox="1">
            <a:spLocks noChangeArrowheads="1"/>
          </p:cNvSpPr>
          <p:nvPr/>
        </p:nvSpPr>
        <p:spPr bwMode="auto">
          <a:xfrm>
            <a:off x="762000" y="24384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1"/>
              <a:t>y = </a:t>
            </a:r>
            <a:r>
              <a:rPr lang="en-US" altLang="en-US" b="1"/>
              <a:t>12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838200" y="3581400"/>
            <a:ext cx="739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 equation can be written in standard form, so the function is linear.</a:t>
            </a:r>
          </a:p>
        </p:txBody>
      </p:sp>
      <p:sp>
        <p:nvSpPr>
          <p:cNvPr id="102415" name="Text Box 15"/>
          <p:cNvSpPr txBox="1">
            <a:spLocks noChangeArrowheads="1"/>
          </p:cNvSpPr>
          <p:nvPr/>
        </p:nvSpPr>
        <p:spPr bwMode="auto">
          <a:xfrm>
            <a:off x="3429000" y="2438400"/>
            <a:ext cx="5045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equation is in standard form </a:t>
            </a:r>
          </a:p>
          <a:p>
            <a:pPr>
              <a:spcBef>
                <a:spcPct val="0"/>
              </a:spcBef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	(A = 0, B = 1, C = 12).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8" grpId="0"/>
      <p:bldP spid="10241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544513" y="1524000"/>
            <a:ext cx="1292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1"/>
              <a:t>y</a:t>
            </a:r>
            <a:r>
              <a:rPr lang="en-US" altLang="en-US" b="1"/>
              <a:t> = 12</a:t>
            </a:r>
            <a:endParaRPr lang="en-US" altLang="en-US" b="1" i="1"/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667000" y="2133600"/>
            <a:ext cx="2857500" cy="2857500"/>
            <a:chOff x="1680" y="1344"/>
            <a:chExt cx="1800" cy="1800"/>
          </a:xfrm>
        </p:grpSpPr>
        <p:grpSp>
          <p:nvGrpSpPr>
            <p:cNvPr id="29701" name="Group 38"/>
            <p:cNvGrpSpPr>
              <a:grpSpLocks/>
            </p:cNvGrpSpPr>
            <p:nvPr/>
          </p:nvGrpSpPr>
          <p:grpSpPr bwMode="auto">
            <a:xfrm>
              <a:off x="1680" y="1344"/>
              <a:ext cx="1800" cy="1800"/>
              <a:chOff x="1680" y="1344"/>
              <a:chExt cx="1800" cy="1800"/>
            </a:xfrm>
          </p:grpSpPr>
          <p:pic>
            <p:nvPicPr>
              <p:cNvPr id="29703" name="Picture 36" descr="A151EX3B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0" y="1344"/>
                <a:ext cx="1800" cy="1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9704" name="Line 37"/>
              <p:cNvSpPr>
                <a:spLocks noChangeShapeType="1"/>
              </p:cNvSpPr>
              <p:nvPr/>
            </p:nvSpPr>
            <p:spPr bwMode="auto">
              <a:xfrm>
                <a:off x="1824" y="1714"/>
                <a:ext cx="153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9702" name="Text Box 39"/>
            <p:cNvSpPr txBox="1">
              <a:spLocks noChangeArrowheads="1"/>
            </p:cNvSpPr>
            <p:nvPr/>
          </p:nvSpPr>
          <p:spPr bwMode="auto">
            <a:xfrm>
              <a:off x="2592" y="1344"/>
              <a:ext cx="28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200" b="1" i="1"/>
                <a:t>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3c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746125" y="1479550"/>
            <a:ext cx="7712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the function is linear. If so, graph the function.</a:t>
            </a:r>
          </a:p>
        </p:txBody>
      </p:sp>
      <p:sp>
        <p:nvSpPr>
          <p:cNvPr id="30724" name="Text Box 7"/>
          <p:cNvSpPr txBox="1">
            <a:spLocks noChangeArrowheads="1"/>
          </p:cNvSpPr>
          <p:nvPr/>
        </p:nvSpPr>
        <p:spPr bwMode="auto">
          <a:xfrm>
            <a:off x="762000" y="2438400"/>
            <a:ext cx="1316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1"/>
              <a:t>y</a:t>
            </a:r>
            <a:r>
              <a:rPr lang="en-US" altLang="en-US" b="1"/>
              <a:t> = 2</a:t>
            </a:r>
            <a:r>
              <a:rPr lang="en-US" altLang="en-US" b="1" i="1" baseline="30000"/>
              <a:t>x</a:t>
            </a:r>
            <a:r>
              <a:rPr lang="en-US" altLang="en-US" b="1"/>
              <a:t> </a:t>
            </a:r>
          </a:p>
        </p:txBody>
      </p:sp>
      <p:sp>
        <p:nvSpPr>
          <p:cNvPr id="118794" name="Text Box 10"/>
          <p:cNvSpPr txBox="1">
            <a:spLocks noChangeArrowheads="1"/>
          </p:cNvSpPr>
          <p:nvPr/>
        </p:nvSpPr>
        <p:spPr bwMode="auto">
          <a:xfrm>
            <a:off x="762000" y="3140075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This is not linear, because </a:t>
            </a:r>
            <a:r>
              <a:rPr lang="en-US" altLang="en-US" i="1"/>
              <a:t>x</a:t>
            </a:r>
            <a:r>
              <a:rPr lang="en-US" altLang="en-US"/>
              <a:t> is an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81000" y="1828800"/>
            <a:ext cx="83820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/>
              <a:t>Identify linear functions and linear equations.</a:t>
            </a:r>
          </a:p>
          <a:p>
            <a:pPr>
              <a:spcBef>
                <a:spcPct val="20000"/>
              </a:spcBef>
            </a:pPr>
            <a:endParaRPr lang="en-US" altLang="en-US" sz="900"/>
          </a:p>
          <a:p>
            <a:pPr>
              <a:spcBef>
                <a:spcPct val="20000"/>
              </a:spcBef>
            </a:pPr>
            <a:r>
              <a:rPr lang="en-US" altLang="en-US" sz="2800"/>
              <a:t>Graph linear functions that represent real-world situations and give their domain and range.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898525" y="2209800"/>
            <a:ext cx="76358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For linear functions whose graphs are not horizontal, the domain and range are all real numbers. However, in many real-world situations, the domain and range must be restricted. For example, some quantities cannot be negative, such as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822325" y="2016125"/>
            <a:ext cx="7712075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Sometimes domain and range are restricted even further to a set of points. For example, a quantity such as number of people can only be whole numbers. When this happens, the graph is not actually connected because every point on the line is not a solution. However, you may see these graphs shown connected to indicate that the linear pattern, or trend, continues.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4: </a:t>
            </a:r>
            <a:r>
              <a:rPr lang="en-US" altLang="en-US" i="1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Application</a:t>
            </a:r>
            <a:endParaRPr lang="en-US" altLang="en-US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304800" y="1343025"/>
            <a:ext cx="83597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An approximate relationship between human years and dog years is given by the function </a:t>
            </a:r>
            <a:r>
              <a:rPr lang="en-US" altLang="en-US" b="1" i="1"/>
              <a:t>y = </a:t>
            </a:r>
            <a:r>
              <a:rPr lang="en-US" altLang="en-US" b="1"/>
              <a:t>7</a:t>
            </a:r>
            <a:r>
              <a:rPr lang="en-US" altLang="en-US" b="1" i="1"/>
              <a:t>x</a:t>
            </a:r>
            <a:r>
              <a:rPr lang="en-US" altLang="en-US" b="1"/>
              <a:t>, where </a:t>
            </a:r>
            <a:r>
              <a:rPr lang="en-US" altLang="en-US" b="1" i="1"/>
              <a:t>x </a:t>
            </a:r>
            <a:r>
              <a:rPr lang="en-US" altLang="en-US" b="1"/>
              <a:t>is the number of human years. Graph this function and give its domain and range. </a:t>
            </a:r>
          </a:p>
        </p:txBody>
      </p:sp>
      <p:sp>
        <p:nvSpPr>
          <p:cNvPr id="105502" name="Text Box 30"/>
          <p:cNvSpPr txBox="1">
            <a:spLocks noChangeArrowheads="1"/>
          </p:cNvSpPr>
          <p:nvPr/>
        </p:nvSpPr>
        <p:spPr bwMode="auto">
          <a:xfrm>
            <a:off x="304800" y="3244850"/>
            <a:ext cx="8305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Choose several values of x and make a table of ordered pairs.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381000" y="3962400"/>
            <a:ext cx="3733800" cy="2070100"/>
            <a:chOff x="576" y="2544"/>
            <a:chExt cx="2352" cy="1304"/>
          </a:xfrm>
        </p:grpSpPr>
        <p:grpSp>
          <p:nvGrpSpPr>
            <p:cNvPr id="33799" name="Group 44"/>
            <p:cNvGrpSpPr>
              <a:grpSpLocks/>
            </p:cNvGrpSpPr>
            <p:nvPr/>
          </p:nvGrpSpPr>
          <p:grpSpPr bwMode="auto">
            <a:xfrm>
              <a:off x="576" y="2544"/>
              <a:ext cx="2352" cy="1304"/>
              <a:chOff x="576" y="2544"/>
              <a:chExt cx="2352" cy="1304"/>
            </a:xfrm>
          </p:grpSpPr>
          <p:sp>
            <p:nvSpPr>
              <p:cNvPr id="33809" name="Rectangle 18"/>
              <p:cNvSpPr>
                <a:spLocks noChangeArrowheads="1"/>
              </p:cNvSpPr>
              <p:nvPr/>
            </p:nvSpPr>
            <p:spPr bwMode="auto">
              <a:xfrm>
                <a:off x="1046" y="3522"/>
                <a:ext cx="18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3810" name="Rectangle 17"/>
              <p:cNvSpPr>
                <a:spLocks noChangeArrowheads="1"/>
              </p:cNvSpPr>
              <p:nvPr/>
            </p:nvSpPr>
            <p:spPr bwMode="auto">
              <a:xfrm>
                <a:off x="576" y="3522"/>
                <a:ext cx="47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3811" name="Rectangle 16"/>
              <p:cNvSpPr>
                <a:spLocks noChangeArrowheads="1"/>
              </p:cNvSpPr>
              <p:nvPr/>
            </p:nvSpPr>
            <p:spPr bwMode="auto">
              <a:xfrm>
                <a:off x="1046" y="3196"/>
                <a:ext cx="18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3812" name="Rectangle 15"/>
              <p:cNvSpPr>
                <a:spLocks noChangeArrowheads="1"/>
              </p:cNvSpPr>
              <p:nvPr/>
            </p:nvSpPr>
            <p:spPr bwMode="auto">
              <a:xfrm>
                <a:off x="576" y="3196"/>
                <a:ext cx="47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3813" name="Rectangle 14"/>
              <p:cNvSpPr>
                <a:spLocks noChangeArrowheads="1"/>
              </p:cNvSpPr>
              <p:nvPr/>
            </p:nvSpPr>
            <p:spPr bwMode="auto">
              <a:xfrm>
                <a:off x="1046" y="2870"/>
                <a:ext cx="18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3814" name="Rectangle 13"/>
              <p:cNvSpPr>
                <a:spLocks noChangeArrowheads="1"/>
              </p:cNvSpPr>
              <p:nvPr/>
            </p:nvSpPr>
            <p:spPr bwMode="auto">
              <a:xfrm>
                <a:off x="576" y="2870"/>
                <a:ext cx="47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3815" name="Rectangle 12"/>
              <p:cNvSpPr>
                <a:spLocks noChangeArrowheads="1"/>
              </p:cNvSpPr>
              <p:nvPr/>
            </p:nvSpPr>
            <p:spPr bwMode="auto">
              <a:xfrm>
                <a:off x="1046" y="2544"/>
                <a:ext cx="18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3816" name="Rectangle 11"/>
              <p:cNvSpPr>
                <a:spLocks noChangeArrowheads="1"/>
              </p:cNvSpPr>
              <p:nvPr/>
            </p:nvSpPr>
            <p:spPr bwMode="auto">
              <a:xfrm>
                <a:off x="576" y="2544"/>
                <a:ext cx="47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3817" name="Line 19"/>
              <p:cNvSpPr>
                <a:spLocks noChangeShapeType="1"/>
              </p:cNvSpPr>
              <p:nvPr/>
            </p:nvSpPr>
            <p:spPr bwMode="auto">
              <a:xfrm>
                <a:off x="576" y="2544"/>
                <a:ext cx="2352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8" name="Line 20"/>
              <p:cNvSpPr>
                <a:spLocks noChangeShapeType="1"/>
              </p:cNvSpPr>
              <p:nvPr/>
            </p:nvSpPr>
            <p:spPr bwMode="auto">
              <a:xfrm>
                <a:off x="576" y="2870"/>
                <a:ext cx="23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9" name="Line 21"/>
              <p:cNvSpPr>
                <a:spLocks noChangeShapeType="1"/>
              </p:cNvSpPr>
              <p:nvPr/>
            </p:nvSpPr>
            <p:spPr bwMode="auto">
              <a:xfrm>
                <a:off x="576" y="3196"/>
                <a:ext cx="23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0" name="Line 22"/>
              <p:cNvSpPr>
                <a:spLocks noChangeShapeType="1"/>
              </p:cNvSpPr>
              <p:nvPr/>
            </p:nvSpPr>
            <p:spPr bwMode="auto">
              <a:xfrm>
                <a:off x="576" y="3522"/>
                <a:ext cx="23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1" name="Line 23"/>
              <p:cNvSpPr>
                <a:spLocks noChangeShapeType="1"/>
              </p:cNvSpPr>
              <p:nvPr/>
            </p:nvSpPr>
            <p:spPr bwMode="auto">
              <a:xfrm>
                <a:off x="576" y="3848"/>
                <a:ext cx="2352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2" name="Line 24"/>
              <p:cNvSpPr>
                <a:spLocks noChangeShapeType="1"/>
              </p:cNvSpPr>
              <p:nvPr/>
            </p:nvSpPr>
            <p:spPr bwMode="auto">
              <a:xfrm>
                <a:off x="576" y="2544"/>
                <a:ext cx="0" cy="130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3" name="Line 25"/>
              <p:cNvSpPr>
                <a:spLocks noChangeShapeType="1"/>
              </p:cNvSpPr>
              <p:nvPr/>
            </p:nvSpPr>
            <p:spPr bwMode="auto">
              <a:xfrm>
                <a:off x="1046" y="2544"/>
                <a:ext cx="0" cy="130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4" name="Line 26"/>
              <p:cNvSpPr>
                <a:spLocks noChangeShapeType="1"/>
              </p:cNvSpPr>
              <p:nvPr/>
            </p:nvSpPr>
            <p:spPr bwMode="auto">
              <a:xfrm>
                <a:off x="2928" y="2544"/>
                <a:ext cx="0" cy="130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3800" name="Text Box 32"/>
            <p:cNvSpPr txBox="1">
              <a:spLocks noChangeArrowheads="1"/>
            </p:cNvSpPr>
            <p:nvPr/>
          </p:nvSpPr>
          <p:spPr bwMode="auto">
            <a:xfrm>
              <a:off x="1046" y="2596"/>
              <a:ext cx="9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</a:t>
              </a:r>
              <a:r>
                <a:rPr lang="en-US" altLang="en-US" sz="2000" b="1" i="1"/>
                <a:t>x</a:t>
              </a:r>
              <a:r>
                <a:rPr lang="en-US" altLang="en-US" sz="2000" b="1"/>
                <a:t>) = 7</a:t>
              </a:r>
              <a:r>
                <a:rPr lang="en-US" altLang="en-US" sz="2000" b="1" i="1"/>
                <a:t>x</a:t>
              </a:r>
            </a:p>
          </p:txBody>
        </p:sp>
        <p:sp>
          <p:nvSpPr>
            <p:cNvPr id="33801" name="Text Box 33"/>
            <p:cNvSpPr txBox="1">
              <a:spLocks noChangeArrowheads="1"/>
            </p:cNvSpPr>
            <p:nvPr/>
          </p:nvSpPr>
          <p:spPr bwMode="auto">
            <a:xfrm>
              <a:off x="662" y="2596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x</a:t>
              </a:r>
            </a:p>
          </p:txBody>
        </p:sp>
        <p:sp>
          <p:nvSpPr>
            <p:cNvPr id="33802" name="Text Box 34"/>
            <p:cNvSpPr txBox="1">
              <a:spLocks noChangeArrowheads="1"/>
            </p:cNvSpPr>
            <p:nvPr/>
          </p:nvSpPr>
          <p:spPr bwMode="auto">
            <a:xfrm>
              <a:off x="672" y="2932"/>
              <a:ext cx="23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B050"/>
                  </a:solidFill>
                </a:rPr>
                <a:t>1</a:t>
              </a:r>
            </a:p>
          </p:txBody>
        </p:sp>
        <p:sp>
          <p:nvSpPr>
            <p:cNvPr id="33803" name="Text Box 35"/>
            <p:cNvSpPr txBox="1">
              <a:spLocks noChangeArrowheads="1"/>
            </p:cNvSpPr>
            <p:nvPr/>
          </p:nvSpPr>
          <p:spPr bwMode="auto">
            <a:xfrm>
              <a:off x="672" y="3254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B050"/>
                  </a:solidFill>
                </a:rPr>
                <a:t>2</a:t>
              </a:r>
            </a:p>
          </p:txBody>
        </p:sp>
        <p:sp>
          <p:nvSpPr>
            <p:cNvPr id="33804" name="Text Box 36"/>
            <p:cNvSpPr txBox="1">
              <a:spLocks noChangeArrowheads="1"/>
            </p:cNvSpPr>
            <p:nvPr/>
          </p:nvSpPr>
          <p:spPr bwMode="auto">
            <a:xfrm>
              <a:off x="670" y="3590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33805" name="Text Box 37"/>
            <p:cNvSpPr txBox="1">
              <a:spLocks noChangeArrowheads="1"/>
            </p:cNvSpPr>
            <p:nvPr/>
          </p:nvSpPr>
          <p:spPr bwMode="auto">
            <a:xfrm>
              <a:off x="1040" y="2942"/>
              <a:ext cx="14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</a:t>
              </a:r>
              <a:r>
                <a:rPr lang="en-US" altLang="en-US" sz="2000" b="1">
                  <a:solidFill>
                    <a:srgbClr val="00B050"/>
                  </a:solidFill>
                </a:rPr>
                <a:t>1</a:t>
              </a:r>
              <a:r>
                <a:rPr lang="en-US" altLang="en-US" sz="2000" b="1"/>
                <a:t>) = 7(</a:t>
              </a:r>
              <a:r>
                <a:rPr lang="en-US" altLang="en-US" sz="2000" b="1">
                  <a:solidFill>
                    <a:srgbClr val="00B050"/>
                  </a:solidFill>
                </a:rPr>
                <a:t>1</a:t>
              </a:r>
              <a:r>
                <a:rPr lang="en-US" altLang="en-US" sz="2000" b="1"/>
                <a:t>) = 7</a:t>
              </a:r>
            </a:p>
          </p:txBody>
        </p:sp>
        <p:sp>
          <p:nvSpPr>
            <p:cNvPr id="33806" name="Text Box 40"/>
            <p:cNvSpPr txBox="1">
              <a:spLocks noChangeArrowheads="1"/>
            </p:cNvSpPr>
            <p:nvPr/>
          </p:nvSpPr>
          <p:spPr bwMode="auto">
            <a:xfrm>
              <a:off x="1040" y="3254"/>
              <a:ext cx="16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</a:t>
              </a:r>
              <a:r>
                <a:rPr lang="en-US" altLang="en-US" sz="2000" b="1">
                  <a:solidFill>
                    <a:srgbClr val="00B050"/>
                  </a:solidFill>
                </a:rPr>
                <a:t>2</a:t>
              </a:r>
              <a:r>
                <a:rPr lang="en-US" altLang="en-US" sz="2000" b="1"/>
                <a:t>) = 7(</a:t>
              </a:r>
              <a:r>
                <a:rPr lang="en-US" altLang="en-US" sz="2000" b="1">
                  <a:solidFill>
                    <a:srgbClr val="00B050"/>
                  </a:solidFill>
                </a:rPr>
                <a:t>2</a:t>
              </a:r>
              <a:r>
                <a:rPr lang="en-US" altLang="en-US" sz="2000" b="1"/>
                <a:t>) = 14</a:t>
              </a:r>
            </a:p>
          </p:txBody>
        </p:sp>
        <p:sp>
          <p:nvSpPr>
            <p:cNvPr id="33807" name="Text Box 41"/>
            <p:cNvSpPr txBox="1">
              <a:spLocks noChangeArrowheads="1"/>
            </p:cNvSpPr>
            <p:nvPr/>
          </p:nvSpPr>
          <p:spPr bwMode="auto">
            <a:xfrm>
              <a:off x="1040" y="3582"/>
              <a:ext cx="16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</a:t>
              </a:r>
              <a:r>
                <a:rPr lang="en-US" altLang="en-US" sz="2000" b="1">
                  <a:solidFill>
                    <a:srgbClr val="00B050"/>
                  </a:solidFill>
                </a:rPr>
                <a:t>3</a:t>
              </a:r>
              <a:r>
                <a:rPr lang="en-US" altLang="en-US" sz="2000" b="1"/>
                <a:t>) = 7(</a:t>
              </a:r>
              <a:r>
                <a:rPr lang="en-US" altLang="en-US" sz="2000" b="1">
                  <a:solidFill>
                    <a:srgbClr val="00B050"/>
                  </a:solidFill>
                </a:rPr>
                <a:t>3</a:t>
              </a:r>
              <a:r>
                <a:rPr lang="en-US" altLang="en-US" sz="2000" b="1"/>
                <a:t>) = 21</a:t>
              </a:r>
            </a:p>
          </p:txBody>
        </p:sp>
        <p:sp>
          <p:nvSpPr>
            <p:cNvPr id="33808" name="Line 42"/>
            <p:cNvSpPr>
              <a:spLocks noChangeShapeType="1"/>
            </p:cNvSpPr>
            <p:nvPr/>
          </p:nvSpPr>
          <p:spPr bwMode="auto">
            <a:xfrm>
              <a:off x="576" y="2872"/>
              <a:ext cx="2352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05515" name="Text Box 43"/>
          <p:cNvSpPr txBox="1">
            <a:spLocks noChangeArrowheads="1"/>
          </p:cNvSpPr>
          <p:nvPr/>
        </p:nvSpPr>
        <p:spPr bwMode="auto">
          <a:xfrm>
            <a:off x="4419600" y="4114800"/>
            <a:ext cx="4572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The number of human years must be positive, so the domain is {</a:t>
            </a:r>
            <a:r>
              <a:rPr lang="en-US" altLang="en-US" i="1"/>
              <a:t>x</a:t>
            </a:r>
            <a:r>
              <a:rPr lang="en-US" altLang="en-US"/>
              <a:t> ≥ 0} and the range is {</a:t>
            </a:r>
            <a:r>
              <a:rPr lang="en-US" altLang="en-US" i="1"/>
              <a:t>y</a:t>
            </a:r>
            <a:r>
              <a:rPr lang="en-US" altLang="en-US"/>
              <a:t> ≥ 0}.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5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5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5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02" grpId="0"/>
      <p:bldP spid="10551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5"/>
          <p:cNvGrpSpPr>
            <a:grpSpLocks/>
          </p:cNvGrpSpPr>
          <p:nvPr/>
        </p:nvGrpSpPr>
        <p:grpSpPr bwMode="auto">
          <a:xfrm>
            <a:off x="381000" y="4038600"/>
            <a:ext cx="3733800" cy="2070100"/>
            <a:chOff x="576" y="2544"/>
            <a:chExt cx="2352" cy="1304"/>
          </a:xfrm>
        </p:grpSpPr>
        <p:grpSp>
          <p:nvGrpSpPr>
            <p:cNvPr id="34832" name="Group 6"/>
            <p:cNvGrpSpPr>
              <a:grpSpLocks/>
            </p:cNvGrpSpPr>
            <p:nvPr/>
          </p:nvGrpSpPr>
          <p:grpSpPr bwMode="auto">
            <a:xfrm>
              <a:off x="576" y="2544"/>
              <a:ext cx="2352" cy="1304"/>
              <a:chOff x="576" y="2544"/>
              <a:chExt cx="2352" cy="1304"/>
            </a:xfrm>
          </p:grpSpPr>
          <p:sp>
            <p:nvSpPr>
              <p:cNvPr id="34842" name="Rectangle 7"/>
              <p:cNvSpPr>
                <a:spLocks noChangeArrowheads="1"/>
              </p:cNvSpPr>
              <p:nvPr/>
            </p:nvSpPr>
            <p:spPr bwMode="auto">
              <a:xfrm>
                <a:off x="1046" y="3522"/>
                <a:ext cx="18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4843" name="Rectangle 8"/>
              <p:cNvSpPr>
                <a:spLocks noChangeArrowheads="1"/>
              </p:cNvSpPr>
              <p:nvPr/>
            </p:nvSpPr>
            <p:spPr bwMode="auto">
              <a:xfrm>
                <a:off x="576" y="3522"/>
                <a:ext cx="47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4844" name="Rectangle 9"/>
              <p:cNvSpPr>
                <a:spLocks noChangeArrowheads="1"/>
              </p:cNvSpPr>
              <p:nvPr/>
            </p:nvSpPr>
            <p:spPr bwMode="auto">
              <a:xfrm>
                <a:off x="1046" y="3196"/>
                <a:ext cx="18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4845" name="Rectangle 10"/>
              <p:cNvSpPr>
                <a:spLocks noChangeArrowheads="1"/>
              </p:cNvSpPr>
              <p:nvPr/>
            </p:nvSpPr>
            <p:spPr bwMode="auto">
              <a:xfrm>
                <a:off x="576" y="3196"/>
                <a:ext cx="47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4846" name="Rectangle 11"/>
              <p:cNvSpPr>
                <a:spLocks noChangeArrowheads="1"/>
              </p:cNvSpPr>
              <p:nvPr/>
            </p:nvSpPr>
            <p:spPr bwMode="auto">
              <a:xfrm>
                <a:off x="1046" y="2870"/>
                <a:ext cx="18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4847" name="Rectangle 12"/>
              <p:cNvSpPr>
                <a:spLocks noChangeArrowheads="1"/>
              </p:cNvSpPr>
              <p:nvPr/>
            </p:nvSpPr>
            <p:spPr bwMode="auto">
              <a:xfrm>
                <a:off x="576" y="2870"/>
                <a:ext cx="47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4848" name="Rectangle 13"/>
              <p:cNvSpPr>
                <a:spLocks noChangeArrowheads="1"/>
              </p:cNvSpPr>
              <p:nvPr/>
            </p:nvSpPr>
            <p:spPr bwMode="auto">
              <a:xfrm>
                <a:off x="1046" y="2544"/>
                <a:ext cx="18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4849" name="Rectangle 14"/>
              <p:cNvSpPr>
                <a:spLocks noChangeArrowheads="1"/>
              </p:cNvSpPr>
              <p:nvPr/>
            </p:nvSpPr>
            <p:spPr bwMode="auto">
              <a:xfrm>
                <a:off x="576" y="2544"/>
                <a:ext cx="470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endParaRPr lang="en-US" altLang="en-US" sz="2800">
                  <a:latin typeface="Times New Roman" pitchFamily="18" charset="0"/>
                </a:endParaRPr>
              </a:p>
            </p:txBody>
          </p:sp>
          <p:sp>
            <p:nvSpPr>
              <p:cNvPr id="34850" name="Line 15"/>
              <p:cNvSpPr>
                <a:spLocks noChangeShapeType="1"/>
              </p:cNvSpPr>
              <p:nvPr/>
            </p:nvSpPr>
            <p:spPr bwMode="auto">
              <a:xfrm>
                <a:off x="576" y="2544"/>
                <a:ext cx="2352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51" name="Line 16"/>
              <p:cNvSpPr>
                <a:spLocks noChangeShapeType="1"/>
              </p:cNvSpPr>
              <p:nvPr/>
            </p:nvSpPr>
            <p:spPr bwMode="auto">
              <a:xfrm>
                <a:off x="576" y="2870"/>
                <a:ext cx="23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52" name="Line 17"/>
              <p:cNvSpPr>
                <a:spLocks noChangeShapeType="1"/>
              </p:cNvSpPr>
              <p:nvPr/>
            </p:nvSpPr>
            <p:spPr bwMode="auto">
              <a:xfrm>
                <a:off x="576" y="3196"/>
                <a:ext cx="23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53" name="Line 18"/>
              <p:cNvSpPr>
                <a:spLocks noChangeShapeType="1"/>
              </p:cNvSpPr>
              <p:nvPr/>
            </p:nvSpPr>
            <p:spPr bwMode="auto">
              <a:xfrm>
                <a:off x="576" y="3522"/>
                <a:ext cx="235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54" name="Line 19"/>
              <p:cNvSpPr>
                <a:spLocks noChangeShapeType="1"/>
              </p:cNvSpPr>
              <p:nvPr/>
            </p:nvSpPr>
            <p:spPr bwMode="auto">
              <a:xfrm>
                <a:off x="576" y="3848"/>
                <a:ext cx="2352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55" name="Line 20"/>
              <p:cNvSpPr>
                <a:spLocks noChangeShapeType="1"/>
              </p:cNvSpPr>
              <p:nvPr/>
            </p:nvSpPr>
            <p:spPr bwMode="auto">
              <a:xfrm>
                <a:off x="576" y="2544"/>
                <a:ext cx="0" cy="130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56" name="Line 21"/>
              <p:cNvSpPr>
                <a:spLocks noChangeShapeType="1"/>
              </p:cNvSpPr>
              <p:nvPr/>
            </p:nvSpPr>
            <p:spPr bwMode="auto">
              <a:xfrm>
                <a:off x="1046" y="2544"/>
                <a:ext cx="0" cy="130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57" name="Line 22"/>
              <p:cNvSpPr>
                <a:spLocks noChangeShapeType="1"/>
              </p:cNvSpPr>
              <p:nvPr/>
            </p:nvSpPr>
            <p:spPr bwMode="auto">
              <a:xfrm>
                <a:off x="2928" y="2544"/>
                <a:ext cx="0" cy="130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4833" name="Text Box 23"/>
            <p:cNvSpPr txBox="1">
              <a:spLocks noChangeArrowheads="1"/>
            </p:cNvSpPr>
            <p:nvPr/>
          </p:nvSpPr>
          <p:spPr bwMode="auto">
            <a:xfrm>
              <a:off x="1046" y="2596"/>
              <a:ext cx="9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</a:t>
              </a:r>
              <a:r>
                <a:rPr lang="en-US" altLang="en-US" sz="2000" b="1" i="1"/>
                <a:t>x</a:t>
              </a:r>
              <a:r>
                <a:rPr lang="en-US" altLang="en-US" sz="2000" b="1"/>
                <a:t>) = 7</a:t>
              </a:r>
              <a:r>
                <a:rPr lang="en-US" altLang="en-US" sz="2000" b="1" i="1"/>
                <a:t>x</a:t>
              </a:r>
            </a:p>
          </p:txBody>
        </p:sp>
        <p:sp>
          <p:nvSpPr>
            <p:cNvPr id="34834" name="Text Box 24"/>
            <p:cNvSpPr txBox="1">
              <a:spLocks noChangeArrowheads="1"/>
            </p:cNvSpPr>
            <p:nvPr/>
          </p:nvSpPr>
          <p:spPr bwMode="auto">
            <a:xfrm>
              <a:off x="662" y="2596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x</a:t>
              </a:r>
            </a:p>
          </p:txBody>
        </p:sp>
        <p:sp>
          <p:nvSpPr>
            <p:cNvPr id="34835" name="Text Box 25"/>
            <p:cNvSpPr txBox="1">
              <a:spLocks noChangeArrowheads="1"/>
            </p:cNvSpPr>
            <p:nvPr/>
          </p:nvSpPr>
          <p:spPr bwMode="auto">
            <a:xfrm>
              <a:off x="672" y="2932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B050"/>
                  </a:solidFill>
                </a:rPr>
                <a:t>1</a:t>
              </a:r>
            </a:p>
          </p:txBody>
        </p:sp>
        <p:sp>
          <p:nvSpPr>
            <p:cNvPr id="34836" name="Text Box 26"/>
            <p:cNvSpPr txBox="1">
              <a:spLocks noChangeArrowheads="1"/>
            </p:cNvSpPr>
            <p:nvPr/>
          </p:nvSpPr>
          <p:spPr bwMode="auto">
            <a:xfrm>
              <a:off x="672" y="3254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B050"/>
                  </a:solidFill>
                </a:rPr>
                <a:t>2</a:t>
              </a:r>
            </a:p>
          </p:txBody>
        </p:sp>
        <p:sp>
          <p:nvSpPr>
            <p:cNvPr id="34837" name="Text Box 27"/>
            <p:cNvSpPr txBox="1">
              <a:spLocks noChangeArrowheads="1"/>
            </p:cNvSpPr>
            <p:nvPr/>
          </p:nvSpPr>
          <p:spPr bwMode="auto">
            <a:xfrm>
              <a:off x="670" y="3590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B050"/>
                  </a:solidFill>
                </a:rPr>
                <a:t>3</a:t>
              </a:r>
            </a:p>
          </p:txBody>
        </p:sp>
        <p:sp>
          <p:nvSpPr>
            <p:cNvPr id="34838" name="Text Box 28"/>
            <p:cNvSpPr txBox="1">
              <a:spLocks noChangeArrowheads="1"/>
            </p:cNvSpPr>
            <p:nvPr/>
          </p:nvSpPr>
          <p:spPr bwMode="auto">
            <a:xfrm>
              <a:off x="1040" y="2942"/>
              <a:ext cx="14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(1) = 7(</a:t>
              </a:r>
              <a:r>
                <a:rPr lang="en-US" altLang="en-US" sz="2000" b="1">
                  <a:solidFill>
                    <a:srgbClr val="00B050"/>
                  </a:solidFill>
                </a:rPr>
                <a:t>1</a:t>
              </a:r>
              <a:r>
                <a:rPr lang="en-US" altLang="en-US" sz="2000" b="1"/>
                <a:t>) = 7</a:t>
              </a:r>
            </a:p>
          </p:txBody>
        </p:sp>
        <p:sp>
          <p:nvSpPr>
            <p:cNvPr id="34839" name="Text Box 29"/>
            <p:cNvSpPr txBox="1">
              <a:spLocks noChangeArrowheads="1"/>
            </p:cNvSpPr>
            <p:nvPr/>
          </p:nvSpPr>
          <p:spPr bwMode="auto">
            <a:xfrm>
              <a:off x="1040" y="3254"/>
              <a:ext cx="16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</a:t>
              </a:r>
              <a:r>
                <a:rPr lang="en-US" altLang="en-US" sz="2000" b="1">
                  <a:solidFill>
                    <a:srgbClr val="00B050"/>
                  </a:solidFill>
                </a:rPr>
                <a:t>2</a:t>
              </a:r>
              <a:r>
                <a:rPr lang="en-US" altLang="en-US" sz="2000" b="1"/>
                <a:t>) = 7(</a:t>
              </a:r>
              <a:r>
                <a:rPr lang="en-US" altLang="en-US" sz="2000" b="1">
                  <a:solidFill>
                    <a:srgbClr val="00B050"/>
                  </a:solidFill>
                </a:rPr>
                <a:t>2</a:t>
              </a:r>
              <a:r>
                <a:rPr lang="en-US" altLang="en-US" sz="2000" b="1"/>
                <a:t>) = 14</a:t>
              </a:r>
            </a:p>
          </p:txBody>
        </p:sp>
        <p:sp>
          <p:nvSpPr>
            <p:cNvPr id="34840" name="Text Box 30"/>
            <p:cNvSpPr txBox="1">
              <a:spLocks noChangeArrowheads="1"/>
            </p:cNvSpPr>
            <p:nvPr/>
          </p:nvSpPr>
          <p:spPr bwMode="auto">
            <a:xfrm>
              <a:off x="1040" y="3582"/>
              <a:ext cx="16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</a:t>
              </a:r>
              <a:r>
                <a:rPr lang="en-US" altLang="en-US" sz="2000" b="1">
                  <a:solidFill>
                    <a:srgbClr val="00B050"/>
                  </a:solidFill>
                </a:rPr>
                <a:t>3</a:t>
              </a:r>
              <a:r>
                <a:rPr lang="en-US" altLang="en-US" sz="2000" b="1"/>
                <a:t>) = 7(</a:t>
              </a:r>
              <a:r>
                <a:rPr lang="en-US" altLang="en-US" sz="2000" b="1">
                  <a:solidFill>
                    <a:srgbClr val="00B050"/>
                  </a:solidFill>
                </a:rPr>
                <a:t>3</a:t>
              </a:r>
              <a:r>
                <a:rPr lang="en-US" altLang="en-US" sz="2000" b="1"/>
                <a:t>) = 21</a:t>
              </a:r>
            </a:p>
          </p:txBody>
        </p:sp>
        <p:sp>
          <p:nvSpPr>
            <p:cNvPr id="34841" name="Line 31"/>
            <p:cNvSpPr>
              <a:spLocks noChangeShapeType="1"/>
            </p:cNvSpPr>
            <p:nvPr/>
          </p:nvSpPr>
          <p:spPr bwMode="auto">
            <a:xfrm>
              <a:off x="576" y="2872"/>
              <a:ext cx="2352" cy="0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20865" name="Text Box 33"/>
          <p:cNvSpPr txBox="1">
            <a:spLocks noChangeArrowheads="1"/>
          </p:cNvSpPr>
          <p:nvPr/>
        </p:nvSpPr>
        <p:spPr bwMode="auto">
          <a:xfrm>
            <a:off x="304800" y="3352800"/>
            <a:ext cx="3983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Graph the ordered pairs.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4876800" y="3143250"/>
            <a:ext cx="4019550" cy="3409950"/>
            <a:chOff x="2316" y="1980"/>
            <a:chExt cx="2532" cy="2148"/>
          </a:xfrm>
        </p:grpSpPr>
        <p:grpSp>
          <p:nvGrpSpPr>
            <p:cNvPr id="34823" name="Group 35"/>
            <p:cNvGrpSpPr>
              <a:grpSpLocks/>
            </p:cNvGrpSpPr>
            <p:nvPr/>
          </p:nvGrpSpPr>
          <p:grpSpPr bwMode="auto">
            <a:xfrm>
              <a:off x="2316" y="1980"/>
              <a:ext cx="2532" cy="2148"/>
              <a:chOff x="2316" y="1980"/>
              <a:chExt cx="2532" cy="2148"/>
            </a:xfrm>
          </p:grpSpPr>
          <p:pic>
            <p:nvPicPr>
              <p:cNvPr id="34830" name="Picture 36" descr="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16" y="1980"/>
                <a:ext cx="2532" cy="21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4831" name="Line 37"/>
              <p:cNvSpPr>
                <a:spLocks noChangeShapeType="1"/>
              </p:cNvSpPr>
              <p:nvPr/>
            </p:nvSpPr>
            <p:spPr bwMode="auto">
              <a:xfrm flipV="1">
                <a:off x="3656" y="2120"/>
                <a:ext cx="48" cy="9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4824" name="Text Box 38"/>
            <p:cNvSpPr txBox="1">
              <a:spLocks noChangeArrowheads="1"/>
            </p:cNvSpPr>
            <p:nvPr/>
          </p:nvSpPr>
          <p:spPr bwMode="auto">
            <a:xfrm>
              <a:off x="3208" y="2601"/>
              <a:ext cx="2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800" b="1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34825" name="Text Box 39"/>
            <p:cNvSpPr txBox="1">
              <a:spLocks noChangeArrowheads="1"/>
            </p:cNvSpPr>
            <p:nvPr/>
          </p:nvSpPr>
          <p:spPr bwMode="auto">
            <a:xfrm>
              <a:off x="2971" y="2976"/>
              <a:ext cx="2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800" b="1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34826" name="Text Box 40"/>
            <p:cNvSpPr txBox="1">
              <a:spLocks noChangeArrowheads="1"/>
            </p:cNvSpPr>
            <p:nvPr/>
          </p:nvSpPr>
          <p:spPr bwMode="auto">
            <a:xfrm>
              <a:off x="2700" y="3417"/>
              <a:ext cx="2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800" b="1">
                  <a:solidFill>
                    <a:srgbClr val="FF3300"/>
                  </a:solidFill>
                </a:rPr>
                <a:t>•</a:t>
              </a:r>
            </a:p>
          </p:txBody>
        </p:sp>
        <p:sp>
          <p:nvSpPr>
            <p:cNvPr id="34827" name="Text Box 41"/>
            <p:cNvSpPr txBox="1">
              <a:spLocks noChangeArrowheads="1"/>
            </p:cNvSpPr>
            <p:nvPr/>
          </p:nvSpPr>
          <p:spPr bwMode="auto">
            <a:xfrm>
              <a:off x="2736" y="2574"/>
              <a:ext cx="5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/>
                <a:t>(3,21)</a:t>
              </a:r>
            </a:p>
          </p:txBody>
        </p:sp>
        <p:sp>
          <p:nvSpPr>
            <p:cNvPr id="34828" name="Text Box 42"/>
            <p:cNvSpPr txBox="1">
              <a:spLocks noChangeArrowheads="1"/>
            </p:cNvSpPr>
            <p:nvPr/>
          </p:nvSpPr>
          <p:spPr bwMode="auto">
            <a:xfrm>
              <a:off x="3103" y="3004"/>
              <a:ext cx="5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/>
                <a:t>(2,14)</a:t>
              </a:r>
            </a:p>
          </p:txBody>
        </p:sp>
        <p:sp>
          <p:nvSpPr>
            <p:cNvPr id="34829" name="Text Box 43"/>
            <p:cNvSpPr txBox="1">
              <a:spLocks noChangeArrowheads="1"/>
            </p:cNvSpPr>
            <p:nvPr/>
          </p:nvSpPr>
          <p:spPr bwMode="auto">
            <a:xfrm>
              <a:off x="2828" y="3436"/>
              <a:ext cx="4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b="1"/>
                <a:t>(1,7)</a:t>
              </a:r>
            </a:p>
          </p:txBody>
        </p:sp>
      </p:grpSp>
      <p:sp>
        <p:nvSpPr>
          <p:cNvPr id="34821" name="Text Box 47"/>
          <p:cNvSpPr txBox="1">
            <a:spLocks noChangeArrowheads="1"/>
          </p:cNvSpPr>
          <p:nvPr/>
        </p:nvSpPr>
        <p:spPr bwMode="auto">
          <a:xfrm>
            <a:off x="0" y="9906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38338" indent="-1938338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75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 Continued</a:t>
            </a:r>
          </a:p>
        </p:txBody>
      </p:sp>
      <p:sp>
        <p:nvSpPr>
          <p:cNvPr id="34822" name="Text Box 48"/>
          <p:cNvSpPr txBox="1">
            <a:spLocks noChangeArrowheads="1"/>
          </p:cNvSpPr>
          <p:nvPr/>
        </p:nvSpPr>
        <p:spPr bwMode="auto">
          <a:xfrm>
            <a:off x="304800" y="1343025"/>
            <a:ext cx="83597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An approximate relationship between human years and dog years is given by the function </a:t>
            </a:r>
            <a:r>
              <a:rPr lang="en-US" altLang="en-US" b="1" i="1"/>
              <a:t>y = </a:t>
            </a:r>
            <a:r>
              <a:rPr lang="en-US" altLang="en-US" b="1"/>
              <a:t>7</a:t>
            </a:r>
            <a:r>
              <a:rPr lang="en-US" altLang="en-US" b="1" i="1"/>
              <a:t>x</a:t>
            </a:r>
            <a:r>
              <a:rPr lang="en-US" altLang="en-US" b="1"/>
              <a:t>, where </a:t>
            </a:r>
            <a:r>
              <a:rPr lang="en-US" altLang="en-US" b="1" i="1"/>
              <a:t>x </a:t>
            </a:r>
            <a:r>
              <a:rPr lang="en-US" altLang="en-US" b="1"/>
              <a:t>is the number of human years. Graph this function and give its domain and range.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0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0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6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9594" name="Text Box 26"/>
          <p:cNvSpPr txBox="1">
            <a:spLocks noChangeArrowheads="1"/>
          </p:cNvSpPr>
          <p:nvPr/>
        </p:nvSpPr>
        <p:spPr bwMode="auto">
          <a:xfrm>
            <a:off x="517525" y="1450975"/>
            <a:ext cx="86264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>
                <a:solidFill>
                  <a:srgbClr val="FF3300"/>
                </a:solidFill>
              </a:rPr>
              <a:t>What if…? </a:t>
            </a:r>
            <a:r>
              <a:rPr lang="en-US" altLang="en-US" b="1"/>
              <a:t>At a salon, Sue can rent a station for $10.00 per day plus $3.00 per manicure. The amount she would pay each day is given by </a:t>
            </a:r>
            <a:r>
              <a:rPr lang="en-US" altLang="en-US" b="1" i="1"/>
              <a:t>f</a:t>
            </a:r>
            <a:r>
              <a:rPr lang="en-US" altLang="en-US" b="1"/>
              <a:t>(</a:t>
            </a:r>
            <a:r>
              <a:rPr lang="en-US" altLang="en-US" b="1" i="1"/>
              <a:t>x</a:t>
            </a:r>
            <a:r>
              <a:rPr lang="en-US" altLang="en-US" b="1"/>
              <a:t>) = 3</a:t>
            </a:r>
            <a:r>
              <a:rPr lang="en-US" altLang="en-US" b="1" i="1"/>
              <a:t>x </a:t>
            </a:r>
            <a:r>
              <a:rPr lang="en-US" altLang="en-US" b="1"/>
              <a:t>+ 10, where </a:t>
            </a:r>
            <a:r>
              <a:rPr lang="en-US" altLang="en-US" b="1" i="1"/>
              <a:t>x</a:t>
            </a:r>
            <a:r>
              <a:rPr lang="en-US" altLang="en-US" b="1"/>
              <a:t> is the number of manicures. Graph this function and give its domain and range. </a:t>
            </a:r>
            <a:endParaRPr lang="en-US" altLang="en-US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9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9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4724400" y="2347913"/>
            <a:ext cx="4648200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200"/>
              <a:t>The number of manicures </a:t>
            </a:r>
            <a:br>
              <a:rPr lang="en-US" altLang="en-US" sz="2200"/>
            </a:br>
            <a:r>
              <a:rPr lang="en-US" altLang="en-US" sz="2200"/>
              <a:t>must be a whole number, so the domain is {0, 1, 2, 3, …}. The range is {10.00, 13.00, 16.00, 19.00, …}.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304800" y="1524000"/>
            <a:ext cx="8382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75000"/>
              </a:lnSpc>
            </a:pP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Choose several values of x and make a table of ordered pairs.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8600" y="2362200"/>
            <a:ext cx="4511675" cy="3609975"/>
            <a:chOff x="432" y="1584"/>
            <a:chExt cx="2842" cy="2274"/>
          </a:xfrm>
        </p:grpSpPr>
        <p:sp>
          <p:nvSpPr>
            <p:cNvPr id="36870" name="Rectangle 7"/>
            <p:cNvSpPr>
              <a:spLocks noChangeArrowheads="1"/>
            </p:cNvSpPr>
            <p:nvPr/>
          </p:nvSpPr>
          <p:spPr bwMode="auto">
            <a:xfrm>
              <a:off x="912" y="3532"/>
              <a:ext cx="235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71" name="Rectangle 8"/>
            <p:cNvSpPr>
              <a:spLocks noChangeArrowheads="1"/>
            </p:cNvSpPr>
            <p:nvPr/>
          </p:nvSpPr>
          <p:spPr bwMode="auto">
            <a:xfrm>
              <a:off x="432" y="3532"/>
              <a:ext cx="48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72" name="Rectangle 9"/>
            <p:cNvSpPr>
              <a:spLocks noChangeArrowheads="1"/>
            </p:cNvSpPr>
            <p:nvPr/>
          </p:nvSpPr>
          <p:spPr bwMode="auto">
            <a:xfrm>
              <a:off x="912" y="3206"/>
              <a:ext cx="235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73" name="Rectangle 10"/>
            <p:cNvSpPr>
              <a:spLocks noChangeArrowheads="1"/>
            </p:cNvSpPr>
            <p:nvPr/>
          </p:nvSpPr>
          <p:spPr bwMode="auto">
            <a:xfrm>
              <a:off x="432" y="3206"/>
              <a:ext cx="48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74" name="Rectangle 11"/>
            <p:cNvSpPr>
              <a:spLocks noChangeArrowheads="1"/>
            </p:cNvSpPr>
            <p:nvPr/>
          </p:nvSpPr>
          <p:spPr bwMode="auto">
            <a:xfrm>
              <a:off x="912" y="2880"/>
              <a:ext cx="235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75" name="Rectangle 12"/>
            <p:cNvSpPr>
              <a:spLocks noChangeArrowheads="1"/>
            </p:cNvSpPr>
            <p:nvPr/>
          </p:nvSpPr>
          <p:spPr bwMode="auto">
            <a:xfrm>
              <a:off x="432" y="2880"/>
              <a:ext cx="48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76" name="Line 13"/>
            <p:cNvSpPr>
              <a:spLocks noChangeShapeType="1"/>
            </p:cNvSpPr>
            <p:nvPr/>
          </p:nvSpPr>
          <p:spPr bwMode="auto">
            <a:xfrm>
              <a:off x="432" y="2880"/>
              <a:ext cx="28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7" name="Line 14"/>
            <p:cNvSpPr>
              <a:spLocks noChangeShapeType="1"/>
            </p:cNvSpPr>
            <p:nvPr/>
          </p:nvSpPr>
          <p:spPr bwMode="auto">
            <a:xfrm>
              <a:off x="432" y="3206"/>
              <a:ext cx="28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8" name="Line 15"/>
            <p:cNvSpPr>
              <a:spLocks noChangeShapeType="1"/>
            </p:cNvSpPr>
            <p:nvPr/>
          </p:nvSpPr>
          <p:spPr bwMode="auto">
            <a:xfrm>
              <a:off x="432" y="3532"/>
              <a:ext cx="28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9" name="Line 16"/>
            <p:cNvSpPr>
              <a:spLocks noChangeShapeType="1"/>
            </p:cNvSpPr>
            <p:nvPr/>
          </p:nvSpPr>
          <p:spPr bwMode="auto">
            <a:xfrm>
              <a:off x="432" y="3858"/>
              <a:ext cx="28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0" name="Line 17"/>
            <p:cNvSpPr>
              <a:spLocks noChangeShapeType="1"/>
            </p:cNvSpPr>
            <p:nvPr/>
          </p:nvSpPr>
          <p:spPr bwMode="auto">
            <a:xfrm>
              <a:off x="432" y="2880"/>
              <a:ext cx="0" cy="97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1" name="Line 18"/>
            <p:cNvSpPr>
              <a:spLocks noChangeShapeType="1"/>
            </p:cNvSpPr>
            <p:nvPr/>
          </p:nvSpPr>
          <p:spPr bwMode="auto">
            <a:xfrm>
              <a:off x="912" y="2880"/>
              <a:ext cx="0" cy="9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2" name="Line 19"/>
            <p:cNvSpPr>
              <a:spLocks noChangeShapeType="1"/>
            </p:cNvSpPr>
            <p:nvPr/>
          </p:nvSpPr>
          <p:spPr bwMode="auto">
            <a:xfrm>
              <a:off x="3264" y="2880"/>
              <a:ext cx="0" cy="97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83" name="Rectangle 20"/>
            <p:cNvSpPr>
              <a:spLocks noChangeArrowheads="1"/>
            </p:cNvSpPr>
            <p:nvPr/>
          </p:nvSpPr>
          <p:spPr bwMode="auto">
            <a:xfrm>
              <a:off x="998" y="2556"/>
              <a:ext cx="22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84" name="Rectangle 21"/>
            <p:cNvSpPr>
              <a:spLocks noChangeArrowheads="1"/>
            </p:cNvSpPr>
            <p:nvPr/>
          </p:nvSpPr>
          <p:spPr bwMode="auto">
            <a:xfrm>
              <a:off x="432" y="2556"/>
              <a:ext cx="5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85" name="Rectangle 22"/>
            <p:cNvSpPr>
              <a:spLocks noChangeArrowheads="1"/>
            </p:cNvSpPr>
            <p:nvPr/>
          </p:nvSpPr>
          <p:spPr bwMode="auto">
            <a:xfrm>
              <a:off x="998" y="2232"/>
              <a:ext cx="22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86" name="Rectangle 23"/>
            <p:cNvSpPr>
              <a:spLocks noChangeArrowheads="1"/>
            </p:cNvSpPr>
            <p:nvPr/>
          </p:nvSpPr>
          <p:spPr bwMode="auto">
            <a:xfrm>
              <a:off x="432" y="2232"/>
              <a:ext cx="5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87" name="Rectangle 24"/>
            <p:cNvSpPr>
              <a:spLocks noChangeArrowheads="1"/>
            </p:cNvSpPr>
            <p:nvPr/>
          </p:nvSpPr>
          <p:spPr bwMode="auto">
            <a:xfrm>
              <a:off x="1008" y="1920"/>
              <a:ext cx="22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88" name="Rectangle 25"/>
            <p:cNvSpPr>
              <a:spLocks noChangeArrowheads="1"/>
            </p:cNvSpPr>
            <p:nvPr/>
          </p:nvSpPr>
          <p:spPr bwMode="auto">
            <a:xfrm>
              <a:off x="432" y="1908"/>
              <a:ext cx="5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89" name="Rectangle 26"/>
            <p:cNvSpPr>
              <a:spLocks noChangeArrowheads="1"/>
            </p:cNvSpPr>
            <p:nvPr/>
          </p:nvSpPr>
          <p:spPr bwMode="auto">
            <a:xfrm>
              <a:off x="998" y="1584"/>
              <a:ext cx="22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90" name="Rectangle 27"/>
            <p:cNvSpPr>
              <a:spLocks noChangeArrowheads="1"/>
            </p:cNvSpPr>
            <p:nvPr/>
          </p:nvSpPr>
          <p:spPr bwMode="auto">
            <a:xfrm>
              <a:off x="432" y="1584"/>
              <a:ext cx="5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891" name="Line 28"/>
            <p:cNvSpPr>
              <a:spLocks noChangeShapeType="1"/>
            </p:cNvSpPr>
            <p:nvPr/>
          </p:nvSpPr>
          <p:spPr bwMode="auto">
            <a:xfrm>
              <a:off x="432" y="1584"/>
              <a:ext cx="283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2" name="Line 29"/>
            <p:cNvSpPr>
              <a:spLocks noChangeShapeType="1"/>
            </p:cNvSpPr>
            <p:nvPr/>
          </p:nvSpPr>
          <p:spPr bwMode="auto">
            <a:xfrm>
              <a:off x="432" y="1908"/>
              <a:ext cx="28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3" name="Line 30"/>
            <p:cNvSpPr>
              <a:spLocks noChangeShapeType="1"/>
            </p:cNvSpPr>
            <p:nvPr/>
          </p:nvSpPr>
          <p:spPr bwMode="auto">
            <a:xfrm>
              <a:off x="432" y="2216"/>
              <a:ext cx="28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4" name="Line 31"/>
            <p:cNvSpPr>
              <a:spLocks noChangeShapeType="1"/>
            </p:cNvSpPr>
            <p:nvPr/>
          </p:nvSpPr>
          <p:spPr bwMode="auto">
            <a:xfrm>
              <a:off x="432" y="2556"/>
              <a:ext cx="28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5" name="Line 32"/>
            <p:cNvSpPr>
              <a:spLocks noChangeShapeType="1"/>
            </p:cNvSpPr>
            <p:nvPr/>
          </p:nvSpPr>
          <p:spPr bwMode="auto">
            <a:xfrm>
              <a:off x="432" y="2880"/>
              <a:ext cx="2832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6" name="Line 33"/>
            <p:cNvSpPr>
              <a:spLocks noChangeShapeType="1"/>
            </p:cNvSpPr>
            <p:nvPr/>
          </p:nvSpPr>
          <p:spPr bwMode="auto">
            <a:xfrm>
              <a:off x="432" y="1584"/>
              <a:ext cx="0" cy="129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7" name="Line 34"/>
            <p:cNvSpPr>
              <a:spLocks noChangeShapeType="1"/>
            </p:cNvSpPr>
            <p:nvPr/>
          </p:nvSpPr>
          <p:spPr bwMode="auto">
            <a:xfrm>
              <a:off x="912" y="1584"/>
              <a:ext cx="0" cy="1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8" name="Line 35"/>
            <p:cNvSpPr>
              <a:spLocks noChangeShapeType="1"/>
            </p:cNvSpPr>
            <p:nvPr/>
          </p:nvSpPr>
          <p:spPr bwMode="auto">
            <a:xfrm>
              <a:off x="3264" y="1584"/>
              <a:ext cx="0" cy="129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99" name="Text Box 36"/>
            <p:cNvSpPr txBox="1">
              <a:spLocks noChangeArrowheads="1"/>
            </p:cNvSpPr>
            <p:nvPr/>
          </p:nvSpPr>
          <p:spPr bwMode="auto">
            <a:xfrm>
              <a:off x="1008" y="1632"/>
              <a:ext cx="14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</a:t>
              </a:r>
              <a:r>
                <a:rPr lang="en-US" altLang="en-US" sz="2000" b="1" i="1"/>
                <a:t>x</a:t>
              </a:r>
              <a:r>
                <a:rPr lang="en-US" altLang="en-US" sz="2000" b="1"/>
                <a:t>) = 3</a:t>
              </a:r>
              <a:r>
                <a:rPr lang="en-US" altLang="en-US" sz="2000" b="1" i="1"/>
                <a:t>x + </a:t>
              </a:r>
              <a:r>
                <a:rPr lang="en-US" altLang="en-US" sz="2000" b="1"/>
                <a:t>10</a:t>
              </a:r>
            </a:p>
          </p:txBody>
        </p:sp>
        <p:sp>
          <p:nvSpPr>
            <p:cNvPr id="36900" name="Text Box 37"/>
            <p:cNvSpPr txBox="1">
              <a:spLocks noChangeArrowheads="1"/>
            </p:cNvSpPr>
            <p:nvPr/>
          </p:nvSpPr>
          <p:spPr bwMode="auto">
            <a:xfrm>
              <a:off x="614" y="1636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x</a:t>
              </a:r>
            </a:p>
          </p:txBody>
        </p:sp>
        <p:sp>
          <p:nvSpPr>
            <p:cNvPr id="36901" name="Text Box 38"/>
            <p:cNvSpPr txBox="1">
              <a:spLocks noChangeArrowheads="1"/>
            </p:cNvSpPr>
            <p:nvPr/>
          </p:nvSpPr>
          <p:spPr bwMode="auto">
            <a:xfrm>
              <a:off x="576" y="2294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1</a:t>
              </a:r>
            </a:p>
          </p:txBody>
        </p:sp>
        <p:sp>
          <p:nvSpPr>
            <p:cNvPr id="36902" name="Text Box 39"/>
            <p:cNvSpPr txBox="1">
              <a:spLocks noChangeArrowheads="1"/>
            </p:cNvSpPr>
            <p:nvPr/>
          </p:nvSpPr>
          <p:spPr bwMode="auto">
            <a:xfrm>
              <a:off x="576" y="2928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3</a:t>
              </a:r>
            </a:p>
          </p:txBody>
        </p:sp>
        <p:sp>
          <p:nvSpPr>
            <p:cNvPr id="36903" name="Text Box 40"/>
            <p:cNvSpPr txBox="1">
              <a:spLocks noChangeArrowheads="1"/>
            </p:cNvSpPr>
            <p:nvPr/>
          </p:nvSpPr>
          <p:spPr bwMode="auto">
            <a:xfrm>
              <a:off x="582" y="3566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5</a:t>
              </a:r>
            </a:p>
          </p:txBody>
        </p:sp>
        <p:sp>
          <p:nvSpPr>
            <p:cNvPr id="36904" name="Text Box 41"/>
            <p:cNvSpPr txBox="1">
              <a:spLocks noChangeArrowheads="1"/>
            </p:cNvSpPr>
            <p:nvPr/>
          </p:nvSpPr>
          <p:spPr bwMode="auto">
            <a:xfrm>
              <a:off x="1008" y="2294"/>
              <a:ext cx="20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(1) = 3(1) + 10 = 13</a:t>
              </a:r>
            </a:p>
          </p:txBody>
        </p:sp>
        <p:sp>
          <p:nvSpPr>
            <p:cNvPr id="36905" name="Text Box 42"/>
            <p:cNvSpPr txBox="1">
              <a:spLocks noChangeArrowheads="1"/>
            </p:cNvSpPr>
            <p:nvPr/>
          </p:nvSpPr>
          <p:spPr bwMode="auto">
            <a:xfrm>
              <a:off x="1008" y="2918"/>
              <a:ext cx="20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(3) = 3(3) + 10 = 19</a:t>
              </a:r>
            </a:p>
          </p:txBody>
        </p:sp>
        <p:sp>
          <p:nvSpPr>
            <p:cNvPr id="36906" name="Text Box 43"/>
            <p:cNvSpPr txBox="1">
              <a:spLocks noChangeArrowheads="1"/>
            </p:cNvSpPr>
            <p:nvPr/>
          </p:nvSpPr>
          <p:spPr bwMode="auto">
            <a:xfrm>
              <a:off x="992" y="3558"/>
              <a:ext cx="20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(5) = 3(5) + 10 = 25</a:t>
              </a:r>
            </a:p>
          </p:txBody>
        </p:sp>
        <p:sp>
          <p:nvSpPr>
            <p:cNvPr id="36907" name="Rectangle 44"/>
            <p:cNvSpPr>
              <a:spLocks noChangeArrowheads="1"/>
            </p:cNvSpPr>
            <p:nvPr/>
          </p:nvSpPr>
          <p:spPr bwMode="auto">
            <a:xfrm>
              <a:off x="912" y="2880"/>
              <a:ext cx="235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908" name="Line 45"/>
            <p:cNvSpPr>
              <a:spLocks noChangeShapeType="1"/>
            </p:cNvSpPr>
            <p:nvPr/>
          </p:nvSpPr>
          <p:spPr bwMode="auto">
            <a:xfrm>
              <a:off x="432" y="2880"/>
              <a:ext cx="2832" cy="0"/>
            </a:xfrm>
            <a:prstGeom prst="line">
              <a:avLst/>
            </a:prstGeom>
            <a:noFill/>
            <a:ln w="952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909" name="Line 46"/>
            <p:cNvSpPr>
              <a:spLocks noChangeShapeType="1"/>
            </p:cNvSpPr>
            <p:nvPr/>
          </p:nvSpPr>
          <p:spPr bwMode="auto">
            <a:xfrm>
              <a:off x="432" y="1912"/>
              <a:ext cx="2832" cy="0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910" name="Line 47"/>
            <p:cNvSpPr>
              <a:spLocks noChangeShapeType="1"/>
            </p:cNvSpPr>
            <p:nvPr/>
          </p:nvSpPr>
          <p:spPr bwMode="auto">
            <a:xfrm>
              <a:off x="432" y="3207"/>
              <a:ext cx="28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911" name="Line 48"/>
            <p:cNvSpPr>
              <a:spLocks noChangeShapeType="1"/>
            </p:cNvSpPr>
            <p:nvPr/>
          </p:nvSpPr>
          <p:spPr bwMode="auto">
            <a:xfrm>
              <a:off x="432" y="3531"/>
              <a:ext cx="28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912" name="Text Box 49"/>
            <p:cNvSpPr txBox="1">
              <a:spLocks noChangeArrowheads="1"/>
            </p:cNvSpPr>
            <p:nvPr/>
          </p:nvSpPr>
          <p:spPr bwMode="auto">
            <a:xfrm>
              <a:off x="1008" y="1952"/>
              <a:ext cx="20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(0) = 3(0) + 10 = 10</a:t>
              </a:r>
            </a:p>
          </p:txBody>
        </p:sp>
        <p:sp>
          <p:nvSpPr>
            <p:cNvPr id="36913" name="Text Box 50"/>
            <p:cNvSpPr txBox="1">
              <a:spLocks noChangeArrowheads="1"/>
            </p:cNvSpPr>
            <p:nvPr/>
          </p:nvSpPr>
          <p:spPr bwMode="auto">
            <a:xfrm>
              <a:off x="576" y="1944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0</a:t>
              </a:r>
            </a:p>
          </p:txBody>
        </p:sp>
        <p:sp>
          <p:nvSpPr>
            <p:cNvPr id="36914" name="Rectangle 51"/>
            <p:cNvSpPr>
              <a:spLocks noChangeArrowheads="1"/>
            </p:cNvSpPr>
            <p:nvPr/>
          </p:nvSpPr>
          <p:spPr bwMode="auto">
            <a:xfrm>
              <a:off x="432" y="2556"/>
              <a:ext cx="5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915" name="Text Box 52"/>
            <p:cNvSpPr txBox="1">
              <a:spLocks noChangeArrowheads="1"/>
            </p:cNvSpPr>
            <p:nvPr/>
          </p:nvSpPr>
          <p:spPr bwMode="auto">
            <a:xfrm>
              <a:off x="576" y="2618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2</a:t>
              </a:r>
            </a:p>
          </p:txBody>
        </p:sp>
        <p:sp>
          <p:nvSpPr>
            <p:cNvPr id="36916" name="Text Box 53"/>
            <p:cNvSpPr txBox="1">
              <a:spLocks noChangeArrowheads="1"/>
            </p:cNvSpPr>
            <p:nvPr/>
          </p:nvSpPr>
          <p:spPr bwMode="auto">
            <a:xfrm>
              <a:off x="1008" y="2618"/>
              <a:ext cx="20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(2) = 3(2) + 10 = 16</a:t>
              </a:r>
            </a:p>
          </p:txBody>
        </p:sp>
        <p:sp>
          <p:nvSpPr>
            <p:cNvPr id="36917" name="Rectangle 54"/>
            <p:cNvSpPr>
              <a:spLocks noChangeArrowheads="1"/>
            </p:cNvSpPr>
            <p:nvPr/>
          </p:nvSpPr>
          <p:spPr bwMode="auto">
            <a:xfrm>
              <a:off x="432" y="3180"/>
              <a:ext cx="566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6918" name="Text Box 55"/>
            <p:cNvSpPr txBox="1">
              <a:spLocks noChangeArrowheads="1"/>
            </p:cNvSpPr>
            <p:nvPr/>
          </p:nvSpPr>
          <p:spPr bwMode="auto">
            <a:xfrm>
              <a:off x="576" y="3242"/>
              <a:ext cx="2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4</a:t>
              </a:r>
            </a:p>
          </p:txBody>
        </p:sp>
        <p:sp>
          <p:nvSpPr>
            <p:cNvPr id="36919" name="Text Box 56"/>
            <p:cNvSpPr txBox="1">
              <a:spLocks noChangeArrowheads="1"/>
            </p:cNvSpPr>
            <p:nvPr/>
          </p:nvSpPr>
          <p:spPr bwMode="auto">
            <a:xfrm>
              <a:off x="1008" y="3242"/>
              <a:ext cx="207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 i="1"/>
                <a:t>f</a:t>
              </a:r>
              <a:r>
                <a:rPr lang="en-US" altLang="en-US" sz="2000" b="1"/>
                <a:t>(4) = 3(4) + 10 = 22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  <p:bldP spid="12186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2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7891" name="Text Box 130"/>
          <p:cNvSpPr txBox="1">
            <a:spLocks noChangeArrowheads="1"/>
          </p:cNvSpPr>
          <p:nvPr/>
        </p:nvSpPr>
        <p:spPr bwMode="auto">
          <a:xfrm>
            <a:off x="457200" y="1524000"/>
            <a:ext cx="3983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Graph the ordered pairs.</a:t>
            </a:r>
          </a:p>
        </p:txBody>
      </p:sp>
      <p:sp>
        <p:nvSpPr>
          <p:cNvPr id="110725" name="Line 133"/>
          <p:cNvSpPr>
            <a:spLocks noChangeShapeType="1"/>
          </p:cNvSpPr>
          <p:nvPr/>
        </p:nvSpPr>
        <p:spPr bwMode="auto">
          <a:xfrm>
            <a:off x="5257800" y="3276600"/>
            <a:ext cx="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7893" name="Group 149"/>
          <p:cNvGrpSpPr>
            <a:grpSpLocks/>
          </p:cNvGrpSpPr>
          <p:nvPr/>
        </p:nvGrpSpPr>
        <p:grpSpPr bwMode="auto">
          <a:xfrm>
            <a:off x="1143000" y="2438400"/>
            <a:ext cx="2857500" cy="2857500"/>
            <a:chOff x="720" y="1632"/>
            <a:chExt cx="1800" cy="1800"/>
          </a:xfrm>
        </p:grpSpPr>
        <p:pic>
          <p:nvPicPr>
            <p:cNvPr id="37898" name="Picture 147" descr="a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632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899" name="Line 148"/>
            <p:cNvSpPr>
              <a:spLocks noChangeShapeType="1"/>
            </p:cNvSpPr>
            <p:nvPr/>
          </p:nvSpPr>
          <p:spPr bwMode="auto">
            <a:xfrm flipV="1">
              <a:off x="1798" y="1740"/>
              <a:ext cx="75" cy="8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50"/>
          <p:cNvGrpSpPr>
            <a:grpSpLocks/>
          </p:cNvGrpSpPr>
          <p:nvPr/>
        </p:nvGrpSpPr>
        <p:grpSpPr bwMode="auto">
          <a:xfrm>
            <a:off x="3429000" y="2667000"/>
            <a:ext cx="2209800" cy="2209800"/>
            <a:chOff x="4416" y="2064"/>
            <a:chExt cx="1200" cy="1392"/>
          </a:xfrm>
        </p:grpSpPr>
        <p:sp>
          <p:nvSpPr>
            <p:cNvPr id="37896" name="AutoShape 151"/>
            <p:cNvSpPr>
              <a:spLocks noChangeArrowheads="1"/>
            </p:cNvSpPr>
            <p:nvPr/>
          </p:nvSpPr>
          <p:spPr bwMode="auto">
            <a:xfrm>
              <a:off x="4416" y="2064"/>
              <a:ext cx="1152" cy="1392"/>
            </a:xfrm>
            <a:prstGeom prst="wedgeRectCallout">
              <a:avLst>
                <a:gd name="adj1" fmla="val -93403"/>
                <a:gd name="adj2" fmla="val -36352"/>
              </a:avLst>
            </a:prstGeom>
            <a:solidFill>
              <a:schemeClr val="bg1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 b="1"/>
            </a:p>
          </p:txBody>
        </p:sp>
        <p:sp>
          <p:nvSpPr>
            <p:cNvPr id="37897" name="Text Box 152"/>
            <p:cNvSpPr txBox="1">
              <a:spLocks noChangeArrowheads="1"/>
            </p:cNvSpPr>
            <p:nvPr/>
          </p:nvSpPr>
          <p:spPr bwMode="auto">
            <a:xfrm>
              <a:off x="4416" y="2112"/>
              <a:ext cx="1200" cy="1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800"/>
                <a:t>The individual points are solutions in this situation. The line shows that the trend continues.</a:t>
              </a:r>
              <a:r>
                <a:rPr lang="en-US" altLang="en-US" sz="2000"/>
                <a:t> </a:t>
              </a:r>
            </a:p>
          </p:txBody>
        </p:sp>
      </p:grpSp>
      <p:sp>
        <p:nvSpPr>
          <p:cNvPr id="37895" name="Text Box 153"/>
          <p:cNvSpPr txBox="1">
            <a:spLocks noChangeArrowheads="1"/>
          </p:cNvSpPr>
          <p:nvPr/>
        </p:nvSpPr>
        <p:spPr bwMode="auto">
          <a:xfrm rot="-5400000">
            <a:off x="994569" y="3018631"/>
            <a:ext cx="457200" cy="2746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200"/>
              <a:t>($)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72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7864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each set of ordered pairs satisfies a linear function. Explain.</a:t>
            </a:r>
          </a:p>
        </p:txBody>
      </p:sp>
      <p:sp>
        <p:nvSpPr>
          <p:cNvPr id="38916" name="Text Box 6"/>
          <p:cNvSpPr txBox="1">
            <a:spLocks noChangeArrowheads="1"/>
          </p:cNvSpPr>
          <p:nvPr/>
        </p:nvSpPr>
        <p:spPr bwMode="auto">
          <a:xfrm>
            <a:off x="533400" y="2667000"/>
            <a:ext cx="687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1. </a:t>
            </a:r>
            <a:r>
              <a:rPr lang="en-US" altLang="en-US"/>
              <a:t>{(–3, 10), (–1, 9), (1, 7), (3, 4), (5, 0)}</a:t>
            </a:r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1006475" y="3108325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No; a constant change of +2 in 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corresponds to different changes in </a:t>
            </a:r>
            <a:r>
              <a:rPr lang="en-US" altLang="en-US" i="1">
                <a:solidFill>
                  <a:srgbClr val="FF0000"/>
                </a:solidFill>
              </a:rPr>
              <a:t>y.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38918" name="Text Box 8"/>
          <p:cNvSpPr txBox="1">
            <a:spLocks noChangeArrowheads="1"/>
          </p:cNvSpPr>
          <p:nvPr/>
        </p:nvSpPr>
        <p:spPr bwMode="auto">
          <a:xfrm>
            <a:off x="549275" y="4159250"/>
            <a:ext cx="7067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2. </a:t>
            </a:r>
            <a:r>
              <a:rPr lang="en-US" altLang="en-US"/>
              <a:t>{(3, 4), (5, 7), (7, 10), (9, 13), (11, 16)}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1006475" y="4632325"/>
            <a:ext cx="7331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Yes; a constant change of +2 in 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corresponds to a constant change of +3 in </a:t>
            </a:r>
            <a:r>
              <a:rPr lang="en-US" altLang="en-US" i="1">
                <a:solidFill>
                  <a:srgbClr val="FF0000"/>
                </a:solidFill>
              </a:rPr>
              <a:t>y.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3" grpId="0"/>
      <p:bldP spid="11162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533400" y="1524000"/>
            <a:ext cx="7826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Tell whether each function is linear. If so, graph the function.</a:t>
            </a:r>
          </a:p>
        </p:txBody>
      </p:sp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533400" y="243840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3. </a:t>
            </a:r>
            <a:r>
              <a:rPr lang="en-US" altLang="en-US" i="1"/>
              <a:t>y</a:t>
            </a:r>
            <a:r>
              <a:rPr lang="en-US" altLang="en-US"/>
              <a:t> = 3 – 2</a:t>
            </a:r>
            <a:r>
              <a:rPr lang="en-US" altLang="en-US" i="1" baseline="30000"/>
              <a:t>x</a:t>
            </a:r>
          </a:p>
        </p:txBody>
      </p:sp>
      <p:sp>
        <p:nvSpPr>
          <p:cNvPr id="39941" name="Text Box 8"/>
          <p:cNvSpPr txBox="1">
            <a:spLocks noChangeArrowheads="1"/>
          </p:cNvSpPr>
          <p:nvPr/>
        </p:nvSpPr>
        <p:spPr bwMode="auto">
          <a:xfrm>
            <a:off x="520700" y="3613150"/>
            <a:ext cx="1841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4. </a:t>
            </a:r>
            <a:r>
              <a:rPr lang="en-US" altLang="en-US"/>
              <a:t>3</a:t>
            </a:r>
            <a:r>
              <a:rPr lang="en-US" altLang="en-US" i="1"/>
              <a:t>y = </a:t>
            </a:r>
            <a:r>
              <a:rPr lang="en-US" altLang="en-US"/>
              <a:t>12</a:t>
            </a:r>
            <a:endParaRPr lang="en-US" altLang="en-US" b="1"/>
          </a:p>
        </p:txBody>
      </p:sp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2743200" y="2438400"/>
            <a:ext cx="563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12651" name="Text Box 11"/>
          <p:cNvSpPr txBox="1">
            <a:spLocks noChangeArrowheads="1"/>
          </p:cNvSpPr>
          <p:nvPr/>
        </p:nvSpPr>
        <p:spPr bwMode="auto">
          <a:xfrm>
            <a:off x="2362200" y="3581400"/>
            <a:ext cx="704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yes</a:t>
            </a:r>
          </a:p>
        </p:txBody>
      </p:sp>
      <p:pic>
        <p:nvPicPr>
          <p:cNvPr id="11265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429000"/>
            <a:ext cx="1952625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2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0" grpId="0"/>
      <p:bldP spid="11265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III</a:t>
            </a:r>
          </a:p>
        </p:txBody>
      </p:sp>
      <p:sp>
        <p:nvSpPr>
          <p:cNvPr id="40963" name="Text Box 5"/>
          <p:cNvSpPr txBox="1">
            <a:spLocks noChangeArrowheads="1"/>
          </p:cNvSpPr>
          <p:nvPr/>
        </p:nvSpPr>
        <p:spPr bwMode="auto">
          <a:xfrm>
            <a:off x="457200" y="1447800"/>
            <a:ext cx="8153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5. </a:t>
            </a:r>
            <a:r>
              <a:rPr lang="en-US" altLang="en-US"/>
              <a:t>The cost of a can of iced-tea mix at Save More Grocery is $4.75. The function </a:t>
            </a:r>
            <a:r>
              <a:rPr lang="en-US" altLang="en-US" i="1"/>
              <a:t>f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) = 4.75</a:t>
            </a:r>
            <a:r>
              <a:rPr lang="en-US" altLang="en-US" i="1"/>
              <a:t>x</a:t>
            </a:r>
            <a:r>
              <a:rPr lang="en-US" altLang="en-US"/>
              <a:t> gives the cost of </a:t>
            </a:r>
            <a:r>
              <a:rPr lang="en-US" altLang="en-US" i="1"/>
              <a:t>x </a:t>
            </a:r>
            <a:r>
              <a:rPr lang="en-US" altLang="en-US"/>
              <a:t>cans of iced-tea mix. Graph this function and give its domain and range.</a:t>
            </a:r>
            <a:endParaRPr lang="en-US" altLang="en-US" b="1"/>
          </a:p>
        </p:txBody>
      </p:sp>
      <p:sp>
        <p:nvSpPr>
          <p:cNvPr id="113679" name="Text Box 15"/>
          <p:cNvSpPr txBox="1">
            <a:spLocks noChangeArrowheads="1"/>
          </p:cNvSpPr>
          <p:nvPr/>
        </p:nvSpPr>
        <p:spPr bwMode="auto">
          <a:xfrm>
            <a:off x="5029200" y="3962400"/>
            <a:ext cx="32543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>
                <a:solidFill>
                  <a:srgbClr val="FF3300"/>
                </a:solidFill>
              </a:rPr>
              <a:t>D: {0, 1, 2, 3, …}</a:t>
            </a:r>
          </a:p>
          <a:p>
            <a:r>
              <a:rPr lang="en-US" altLang="en-US" b="1">
                <a:solidFill>
                  <a:srgbClr val="FF3300"/>
                </a:solidFill>
              </a:rPr>
              <a:t>R: {0, 4.75, 9.50,</a:t>
            </a:r>
          </a:p>
          <a:p>
            <a:r>
              <a:rPr lang="en-US" altLang="en-US" b="1">
                <a:solidFill>
                  <a:srgbClr val="FF3300"/>
                </a:solidFill>
              </a:rPr>
              <a:t>     14.25,…}</a:t>
            </a:r>
          </a:p>
        </p:txBody>
      </p:sp>
      <p:pic>
        <p:nvPicPr>
          <p:cNvPr id="11368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352800"/>
            <a:ext cx="28956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3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914400" y="2286000"/>
            <a:ext cx="69342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/>
              <a:t>linear function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linear equation</a:t>
            </a:r>
            <a:endParaRPr lang="en-US" altLang="en-US" sz="3200">
              <a:latin typeface="Times New Roman" pitchFamily="18" charset="0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600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441325" y="1219200"/>
            <a:ext cx="458787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 graph represents a function because each domain value (</a:t>
            </a:r>
            <a:r>
              <a:rPr lang="en-US" altLang="en-US" i="1"/>
              <a:t>x</a:t>
            </a:r>
            <a:r>
              <a:rPr lang="en-US" altLang="en-US"/>
              <a:t>-value) is paired with exactly one range value (</a:t>
            </a:r>
            <a:r>
              <a:rPr lang="en-US" altLang="en-US" i="1"/>
              <a:t>y</a:t>
            </a:r>
            <a:r>
              <a:rPr lang="en-US" altLang="en-US"/>
              <a:t>-value). Notice that the graph is a straight line. A function whose graph forms a straight line is called a </a:t>
            </a:r>
            <a:r>
              <a:rPr lang="en-US" altLang="en-US" b="1" u="sng"/>
              <a:t>linear function</a:t>
            </a:r>
            <a:r>
              <a:rPr lang="en-US" altLang="en-US"/>
              <a:t>.</a:t>
            </a:r>
          </a:p>
        </p:txBody>
      </p:sp>
      <p:pic>
        <p:nvPicPr>
          <p:cNvPr id="6147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371600"/>
            <a:ext cx="3933825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5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-114300" y="990600"/>
            <a:ext cx="9372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1A: Identifying a Linear Function by Its Graph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52400" y="1676400"/>
            <a:ext cx="8991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b="1">
                <a:cs typeface="Arial" charset="0"/>
              </a:rPr>
              <a:t>Identify whether the graph represents a function. Explain. If the graph does represent a function, is the function linear? </a:t>
            </a:r>
          </a:p>
        </p:txBody>
      </p:sp>
      <p:sp>
        <p:nvSpPr>
          <p:cNvPr id="86047" name="Text Box 31"/>
          <p:cNvSpPr txBox="1">
            <a:spLocks noChangeArrowheads="1"/>
          </p:cNvSpPr>
          <p:nvPr/>
        </p:nvSpPr>
        <p:spPr bwMode="auto">
          <a:xfrm>
            <a:off x="4343400" y="2971800"/>
            <a:ext cx="3581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Each domain value is paired with exactly one range value. The graph forms a line.</a:t>
            </a:r>
          </a:p>
        </p:txBody>
      </p:sp>
      <p:sp>
        <p:nvSpPr>
          <p:cNvPr id="86055" name="Text Box 39"/>
          <p:cNvSpPr txBox="1">
            <a:spLocks noChangeArrowheads="1"/>
          </p:cNvSpPr>
          <p:nvPr/>
        </p:nvSpPr>
        <p:spPr bwMode="auto">
          <a:xfrm>
            <a:off x="4343400" y="46482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/>
              <a:t>linear function</a:t>
            </a:r>
          </a:p>
        </p:txBody>
      </p:sp>
      <p:pic>
        <p:nvPicPr>
          <p:cNvPr id="7174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971800"/>
            <a:ext cx="21812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6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47" grpId="0"/>
      <p:bldP spid="860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-114300" y="990600"/>
            <a:ext cx="9372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1B: Identifying a Linear Function by Its Graph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28600" y="1655763"/>
            <a:ext cx="8991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b="1">
                <a:cs typeface="Arial" charset="0"/>
              </a:rPr>
              <a:t>Identify whether the graph represents a function. Explain. If the graph does represent a function, is the function linear? </a:t>
            </a:r>
          </a:p>
        </p:txBody>
      </p:sp>
      <p:sp>
        <p:nvSpPr>
          <p:cNvPr id="117780" name="Text Box 20"/>
          <p:cNvSpPr txBox="1">
            <a:spLocks noChangeArrowheads="1"/>
          </p:cNvSpPr>
          <p:nvPr/>
        </p:nvSpPr>
        <p:spPr bwMode="auto">
          <a:xfrm>
            <a:off x="4343400" y="3114675"/>
            <a:ext cx="3886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Each domain value is paired with exactly one range value. The graph is not a line.</a:t>
            </a:r>
          </a:p>
        </p:txBody>
      </p:sp>
      <p:sp>
        <p:nvSpPr>
          <p:cNvPr id="117781" name="Text Box 21"/>
          <p:cNvSpPr txBox="1">
            <a:spLocks noChangeArrowheads="1"/>
          </p:cNvSpPr>
          <p:nvPr/>
        </p:nvSpPr>
        <p:spPr bwMode="auto">
          <a:xfrm>
            <a:off x="4343400" y="4791075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/>
              <a:t>not a linear function</a:t>
            </a:r>
          </a:p>
        </p:txBody>
      </p:sp>
      <p:pic>
        <p:nvPicPr>
          <p:cNvPr id="8198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38475"/>
            <a:ext cx="223837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7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80" grpId="0"/>
      <p:bldP spid="1177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-114300" y="990600"/>
            <a:ext cx="9372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0113" indent="-2170113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1C: Identifying a Linear Function by Its Graph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28600" y="1590675"/>
            <a:ext cx="8991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b="1">
                <a:cs typeface="Arial" charset="0"/>
              </a:rPr>
              <a:t>Identify whether the graph represents a function. Explain. If the graph does represent a function, is the function linear? </a:t>
            </a:r>
          </a:p>
        </p:txBody>
      </p:sp>
      <p:sp>
        <p:nvSpPr>
          <p:cNvPr id="116756" name="Text Box 20"/>
          <p:cNvSpPr txBox="1">
            <a:spLocks noChangeArrowheads="1"/>
          </p:cNvSpPr>
          <p:nvPr/>
        </p:nvSpPr>
        <p:spPr bwMode="auto">
          <a:xfrm>
            <a:off x="4343400" y="3038475"/>
            <a:ext cx="419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The only domain value, </a:t>
            </a:r>
            <a:br>
              <a:rPr lang="en-US" altLang="en-US" i="1">
                <a:solidFill>
                  <a:srgbClr val="3333FF"/>
                </a:solidFill>
              </a:rPr>
            </a:br>
            <a:r>
              <a:rPr lang="en-US" altLang="en-US" i="1">
                <a:solidFill>
                  <a:srgbClr val="3333FF"/>
                </a:solidFill>
              </a:rPr>
              <a:t>–2, is paired with many different range values.</a:t>
            </a:r>
          </a:p>
        </p:txBody>
      </p:sp>
      <p:sp>
        <p:nvSpPr>
          <p:cNvPr id="116757" name="Text Box 21"/>
          <p:cNvSpPr txBox="1">
            <a:spLocks noChangeArrowheads="1"/>
          </p:cNvSpPr>
          <p:nvPr/>
        </p:nvSpPr>
        <p:spPr bwMode="auto">
          <a:xfrm>
            <a:off x="4343400" y="4333875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/>
              <a:t>not a function</a:t>
            </a:r>
          </a:p>
        </p:txBody>
      </p:sp>
      <p:pic>
        <p:nvPicPr>
          <p:cNvPr id="9222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09875"/>
            <a:ext cx="223837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6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56" grpId="0"/>
      <p:bldP spid="1167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23"/>
          <p:cNvSpPr txBox="1">
            <a:spLocks noChangeArrowheads="1"/>
          </p:cNvSpPr>
          <p:nvPr/>
        </p:nvSpPr>
        <p:spPr bwMode="auto">
          <a:xfrm>
            <a:off x="228600" y="1514475"/>
            <a:ext cx="8991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b="1">
                <a:cs typeface="Arial" charset="0"/>
              </a:rPr>
              <a:t>Identify whether the graph represents a function. Explain. If the graph does represent a function, is the function linear?</a:t>
            </a:r>
          </a:p>
        </p:txBody>
      </p:sp>
      <p:sp>
        <p:nvSpPr>
          <p:cNvPr id="87078" name="Text Box 38"/>
          <p:cNvSpPr txBox="1">
            <a:spLocks noChangeArrowheads="1"/>
          </p:cNvSpPr>
          <p:nvPr/>
        </p:nvSpPr>
        <p:spPr bwMode="auto">
          <a:xfrm>
            <a:off x="4343400" y="3114675"/>
            <a:ext cx="3581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</a:rPr>
              <a:t>Each domain value is paired with exactly one range value. The graph forms a line.</a:t>
            </a:r>
          </a:p>
        </p:txBody>
      </p:sp>
      <p:sp>
        <p:nvSpPr>
          <p:cNvPr id="87079" name="Text Box 39"/>
          <p:cNvSpPr txBox="1">
            <a:spLocks noChangeArrowheads="1"/>
          </p:cNvSpPr>
          <p:nvPr/>
        </p:nvSpPr>
        <p:spPr bwMode="auto">
          <a:xfrm>
            <a:off x="4343400" y="4791075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/>
              <a:t>linear function</a:t>
            </a:r>
          </a:p>
        </p:txBody>
      </p:sp>
      <p:pic>
        <p:nvPicPr>
          <p:cNvPr id="10246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038475"/>
            <a:ext cx="2371725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7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78" grpId="0"/>
      <p:bldP spid="8707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FF"/>
      </a:hlink>
      <a:folHlink>
        <a:srgbClr val="FFFFFF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3885</TotalTime>
  <Words>2271</Words>
  <Application>Microsoft Office PowerPoint</Application>
  <PresentationFormat>On-screen Show (4:3)</PresentationFormat>
  <Paragraphs>280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164</cp:revision>
  <cp:lastPrinted>2002-10-02T17:02:09Z</cp:lastPrinted>
  <dcterms:created xsi:type="dcterms:W3CDTF">2002-04-04T21:42:53Z</dcterms:created>
  <dcterms:modified xsi:type="dcterms:W3CDTF">2014-03-11T11:21:38Z</dcterms:modified>
</cp:coreProperties>
</file>