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60" r:id="rId3"/>
    <p:sldId id="262" r:id="rId4"/>
    <p:sldId id="266" r:id="rId5"/>
    <p:sldId id="274" r:id="rId6"/>
    <p:sldId id="267" r:id="rId7"/>
    <p:sldId id="275" r:id="rId8"/>
    <p:sldId id="295" r:id="rId9"/>
    <p:sldId id="277" r:id="rId10"/>
    <p:sldId id="281" r:id="rId11"/>
    <p:sldId id="278" r:id="rId12"/>
    <p:sldId id="279" r:id="rId13"/>
    <p:sldId id="285" r:id="rId14"/>
    <p:sldId id="280" r:id="rId15"/>
    <p:sldId id="286" r:id="rId16"/>
    <p:sldId id="283" r:id="rId17"/>
    <p:sldId id="297" r:id="rId18"/>
    <p:sldId id="284" r:id="rId19"/>
    <p:sldId id="298" r:id="rId20"/>
    <p:sldId id="287" r:id="rId21"/>
    <p:sldId id="288" r:id="rId22"/>
    <p:sldId id="292" r:id="rId23"/>
    <p:sldId id="268" r:id="rId24"/>
    <p:sldId id="294"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Verdana" pitchFamily="34" charset="0"/>
        <a:ea typeface="ＭＳ Ｐゴシック" charset="-128"/>
        <a:cs typeface="+mn-cs"/>
      </a:defRPr>
    </a:lvl5pPr>
    <a:lvl6pPr marL="2286000" algn="l" defTabSz="914400" rtl="0" eaLnBrk="1" latinLnBrk="0" hangingPunct="1">
      <a:defRPr sz="2400" kern="1200">
        <a:solidFill>
          <a:schemeClr val="tx1"/>
        </a:solidFill>
        <a:latin typeface="Verdana" pitchFamily="34" charset="0"/>
        <a:ea typeface="ＭＳ Ｐゴシック" charset="-128"/>
        <a:cs typeface="+mn-cs"/>
      </a:defRPr>
    </a:lvl6pPr>
    <a:lvl7pPr marL="2743200" algn="l" defTabSz="914400" rtl="0" eaLnBrk="1" latinLnBrk="0" hangingPunct="1">
      <a:defRPr sz="2400" kern="1200">
        <a:solidFill>
          <a:schemeClr val="tx1"/>
        </a:solidFill>
        <a:latin typeface="Verdana" pitchFamily="34" charset="0"/>
        <a:ea typeface="ＭＳ Ｐゴシック" charset="-128"/>
        <a:cs typeface="+mn-cs"/>
      </a:defRPr>
    </a:lvl7pPr>
    <a:lvl8pPr marL="3200400" algn="l" defTabSz="914400" rtl="0" eaLnBrk="1" latinLnBrk="0" hangingPunct="1">
      <a:defRPr sz="2400" kern="1200">
        <a:solidFill>
          <a:schemeClr val="tx1"/>
        </a:solidFill>
        <a:latin typeface="Verdana" pitchFamily="34" charset="0"/>
        <a:ea typeface="ＭＳ Ｐゴシック" charset="-128"/>
        <a:cs typeface="+mn-cs"/>
      </a:defRPr>
    </a:lvl8pPr>
    <a:lvl9pPr marL="3657600" algn="l" defTabSz="914400" rtl="0" eaLnBrk="1" latinLnBrk="0" hangingPunct="1">
      <a:defRPr sz="2400" kern="1200">
        <a:solidFill>
          <a:schemeClr val="tx1"/>
        </a:solidFill>
        <a:latin typeface="Verdan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33FF"/>
    <a:srgbClr val="3366FF"/>
    <a:srgbClr val="FF3300"/>
    <a:srgbClr val="FF0000"/>
    <a:srgbClr val="006699"/>
    <a:srgbClr val="3CD8BA"/>
    <a:srgbClr val="C400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90" y="-48"/>
      </p:cViewPr>
      <p:guideLst>
        <p:guide orient="horz" pos="576"/>
        <p:guide pos="2880"/>
      </p:guideLst>
    </p:cSldViewPr>
  </p:slideViewPr>
  <p:notesTextViewPr>
    <p:cViewPr>
      <p:scale>
        <a:sx n="100" d="100"/>
        <a:sy n="100" d="100"/>
      </p:scale>
      <p:origin x="0" y="0"/>
    </p:cViewPr>
  </p:notesTextViewPr>
  <p:notesViewPr>
    <p:cSldViewPr>
      <p:cViewPr varScale="1">
        <p:scale>
          <a:sx n="50" d="100"/>
          <a:sy n="50" d="100"/>
        </p:scale>
        <p:origin x="-199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F1C45C34-61FD-4052-90EF-B2221E3B850C}" type="slidenum">
              <a:rPr lang="en-US"/>
              <a:pPr>
                <a:defRPr/>
              </a:pPr>
              <a:t>‹#›</a:t>
            </a:fld>
            <a:endParaRPr lang="en-US"/>
          </a:p>
        </p:txBody>
      </p:sp>
    </p:spTree>
    <p:extLst>
      <p:ext uri="{BB962C8B-B14F-4D97-AF65-F5344CB8AC3E}">
        <p14:creationId xmlns:p14="http://schemas.microsoft.com/office/powerpoint/2010/main" val="4071894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fld id="{1205D418-D428-4C27-BB3C-EE0BA8876200}" type="slidenum">
              <a:rPr lang="en-US" altLang="en-US" sz="1200" smtClean="0">
                <a:latin typeface="Arial" charset="0"/>
              </a:rPr>
              <a:pPr eaLnBrk="1" hangingPunct="1"/>
              <a:t>23</a:t>
            </a:fld>
            <a:endParaRPr lang="en-US" altLang="en-US" sz="1200"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fld id="{842B1049-F534-4AAB-8A3D-45DA3AAA1071}" type="slidenum">
              <a:rPr lang="en-US" altLang="en-US" sz="1200" smtClean="0">
                <a:latin typeface="Arial" charset="0"/>
              </a:rPr>
              <a:pPr eaLnBrk="1" hangingPunct="1"/>
              <a:t>24</a:t>
            </a:fld>
            <a:endParaRPr lang="en-US" altLang="en-US" sz="1200" smtClean="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B2F5C9-95C8-4EC4-9635-342C8F9C60D4}" type="slidenum">
              <a:rPr lang="en-US"/>
              <a:pPr>
                <a:defRPr/>
              </a:pPr>
              <a:t>‹#›</a:t>
            </a:fld>
            <a:endParaRPr lang="en-US"/>
          </a:p>
        </p:txBody>
      </p:sp>
    </p:spTree>
    <p:extLst>
      <p:ext uri="{BB962C8B-B14F-4D97-AF65-F5344CB8AC3E}">
        <p14:creationId xmlns:p14="http://schemas.microsoft.com/office/powerpoint/2010/main" val="202555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9171B7-372B-4858-9046-EC6464361527}" type="slidenum">
              <a:rPr lang="en-US"/>
              <a:pPr>
                <a:defRPr/>
              </a:pPr>
              <a:t>‹#›</a:t>
            </a:fld>
            <a:endParaRPr lang="en-US"/>
          </a:p>
        </p:txBody>
      </p:sp>
    </p:spTree>
    <p:extLst>
      <p:ext uri="{BB962C8B-B14F-4D97-AF65-F5344CB8AC3E}">
        <p14:creationId xmlns:p14="http://schemas.microsoft.com/office/powerpoint/2010/main" val="317088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A17342-C3A5-47C5-A5F0-A71D5143002B}" type="slidenum">
              <a:rPr lang="en-US"/>
              <a:pPr>
                <a:defRPr/>
              </a:pPr>
              <a:t>‹#›</a:t>
            </a:fld>
            <a:endParaRPr lang="en-US"/>
          </a:p>
        </p:txBody>
      </p:sp>
    </p:spTree>
    <p:extLst>
      <p:ext uri="{BB962C8B-B14F-4D97-AF65-F5344CB8AC3E}">
        <p14:creationId xmlns:p14="http://schemas.microsoft.com/office/powerpoint/2010/main" val="362421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89E0CC-50FD-4A1B-9707-6AAD60A936F5}" type="slidenum">
              <a:rPr lang="en-US"/>
              <a:pPr>
                <a:defRPr/>
              </a:pPr>
              <a:t>‹#›</a:t>
            </a:fld>
            <a:endParaRPr lang="en-US"/>
          </a:p>
        </p:txBody>
      </p:sp>
    </p:spTree>
    <p:extLst>
      <p:ext uri="{BB962C8B-B14F-4D97-AF65-F5344CB8AC3E}">
        <p14:creationId xmlns:p14="http://schemas.microsoft.com/office/powerpoint/2010/main" val="150983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7570AF-82F9-488E-8B23-B063C8CAB281}" type="slidenum">
              <a:rPr lang="en-US"/>
              <a:pPr>
                <a:defRPr/>
              </a:pPr>
              <a:t>‹#›</a:t>
            </a:fld>
            <a:endParaRPr lang="en-US"/>
          </a:p>
        </p:txBody>
      </p:sp>
    </p:spTree>
    <p:extLst>
      <p:ext uri="{BB962C8B-B14F-4D97-AF65-F5344CB8AC3E}">
        <p14:creationId xmlns:p14="http://schemas.microsoft.com/office/powerpoint/2010/main" val="139650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C01969-64ED-4DC6-A89F-B08B7CCCC047}" type="slidenum">
              <a:rPr lang="en-US"/>
              <a:pPr>
                <a:defRPr/>
              </a:pPr>
              <a:t>‹#›</a:t>
            </a:fld>
            <a:endParaRPr lang="en-US"/>
          </a:p>
        </p:txBody>
      </p:sp>
    </p:spTree>
    <p:extLst>
      <p:ext uri="{BB962C8B-B14F-4D97-AF65-F5344CB8AC3E}">
        <p14:creationId xmlns:p14="http://schemas.microsoft.com/office/powerpoint/2010/main" val="48296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F5B229-CA16-413E-8F6C-4CC6D7B13FFD}" type="slidenum">
              <a:rPr lang="en-US"/>
              <a:pPr>
                <a:defRPr/>
              </a:pPr>
              <a:t>‹#›</a:t>
            </a:fld>
            <a:endParaRPr lang="en-US"/>
          </a:p>
        </p:txBody>
      </p:sp>
    </p:spTree>
    <p:extLst>
      <p:ext uri="{BB962C8B-B14F-4D97-AF65-F5344CB8AC3E}">
        <p14:creationId xmlns:p14="http://schemas.microsoft.com/office/powerpoint/2010/main" val="367272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04ED55-8909-4228-8A64-48F404472426}" type="slidenum">
              <a:rPr lang="en-US"/>
              <a:pPr>
                <a:defRPr/>
              </a:pPr>
              <a:t>‹#›</a:t>
            </a:fld>
            <a:endParaRPr lang="en-US"/>
          </a:p>
        </p:txBody>
      </p:sp>
    </p:spTree>
    <p:extLst>
      <p:ext uri="{BB962C8B-B14F-4D97-AF65-F5344CB8AC3E}">
        <p14:creationId xmlns:p14="http://schemas.microsoft.com/office/powerpoint/2010/main" val="91029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A84433-66BF-4198-905D-2F838057A15A}" type="slidenum">
              <a:rPr lang="en-US"/>
              <a:pPr>
                <a:defRPr/>
              </a:pPr>
              <a:t>‹#›</a:t>
            </a:fld>
            <a:endParaRPr lang="en-US"/>
          </a:p>
        </p:txBody>
      </p:sp>
    </p:spTree>
    <p:extLst>
      <p:ext uri="{BB962C8B-B14F-4D97-AF65-F5344CB8AC3E}">
        <p14:creationId xmlns:p14="http://schemas.microsoft.com/office/powerpoint/2010/main" val="144823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1B75B7-569E-4A4B-8FA7-2F5510D3A762}" type="slidenum">
              <a:rPr lang="en-US"/>
              <a:pPr>
                <a:defRPr/>
              </a:pPr>
              <a:t>‹#›</a:t>
            </a:fld>
            <a:endParaRPr lang="en-US"/>
          </a:p>
        </p:txBody>
      </p:sp>
    </p:spTree>
    <p:extLst>
      <p:ext uri="{BB962C8B-B14F-4D97-AF65-F5344CB8AC3E}">
        <p14:creationId xmlns:p14="http://schemas.microsoft.com/office/powerpoint/2010/main" val="31942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5F01EF-9028-4BCA-B33D-6569180A4DC5}" type="slidenum">
              <a:rPr lang="en-US"/>
              <a:pPr>
                <a:defRPr/>
              </a:pPr>
              <a:t>‹#›</a:t>
            </a:fld>
            <a:endParaRPr lang="en-US"/>
          </a:p>
        </p:txBody>
      </p:sp>
    </p:spTree>
    <p:extLst>
      <p:ext uri="{BB962C8B-B14F-4D97-AF65-F5344CB8AC3E}">
        <p14:creationId xmlns:p14="http://schemas.microsoft.com/office/powerpoint/2010/main" val="238201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101E7272-DEB0-4BDD-9EDF-A78B8159BD81}" type="slidenum">
              <a:rPr lang="en-US"/>
              <a:pPr>
                <a:defRPr/>
              </a:pPr>
              <a:t>‹#›</a:t>
            </a:fld>
            <a:endParaRPr lang="en-US"/>
          </a:p>
        </p:txBody>
      </p:sp>
      <p:pic>
        <p:nvPicPr>
          <p:cNvPr id="1031"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554788"/>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userDrawn="1"/>
        </p:nvSpPr>
        <p:spPr bwMode="auto">
          <a:xfrm>
            <a:off x="-3175" y="6556375"/>
            <a:ext cx="2822575" cy="307975"/>
          </a:xfrm>
          <a:prstGeom prst="rect">
            <a:avLst/>
          </a:prstGeom>
          <a:noFill/>
          <a:ln w="9525">
            <a:noFill/>
            <a:miter lim="800000"/>
            <a:headEnd/>
            <a:tailEnd/>
          </a:ln>
          <a:effectLst/>
        </p:spPr>
        <p:txBody>
          <a:bodyPr anchor="ctr">
            <a:spAutoFit/>
          </a:bodyPr>
          <a:lstStyle>
            <a:lvl1pPr eaLnBrk="0" hangingPunct="0">
              <a:defRPr sz="2400">
                <a:solidFill>
                  <a:schemeClr val="tx1"/>
                </a:solidFill>
                <a:latin typeface="Verdana" pitchFamily="34" charset="0"/>
                <a:ea typeface="ＭＳ Ｐゴシック" charset="-128"/>
              </a:defRPr>
            </a:lvl1pPr>
            <a:lvl2pPr marL="37931725" indent="-37474525" eaLnBrk="0" hangingPunct="0">
              <a:defRPr sz="2400">
                <a:solidFill>
                  <a:schemeClr val="tx1"/>
                </a:solidFill>
                <a:latin typeface="Verdana" pitchFamily="34" charset="0"/>
                <a:ea typeface="ＭＳ Ｐゴシック" charset="-128"/>
              </a:defRPr>
            </a:lvl2pPr>
            <a:lvl3pPr eaLnBrk="0" hangingPunct="0">
              <a:defRPr sz="2400">
                <a:solidFill>
                  <a:schemeClr val="tx1"/>
                </a:solidFill>
                <a:latin typeface="Verdana" pitchFamily="34" charset="0"/>
                <a:ea typeface="ＭＳ Ｐゴシック" charset="-128"/>
              </a:defRPr>
            </a:lvl3pPr>
            <a:lvl4pPr eaLnBrk="0" hangingPunct="0">
              <a:defRPr sz="2400">
                <a:solidFill>
                  <a:schemeClr val="tx1"/>
                </a:solidFill>
                <a:latin typeface="Verdana" pitchFamily="34" charset="0"/>
                <a:ea typeface="ＭＳ Ｐゴシック" charset="-128"/>
              </a:defRPr>
            </a:lvl4pPr>
            <a:lvl5pPr eaLnBrk="0" hangingPunct="0">
              <a:defRPr sz="2400">
                <a:solidFill>
                  <a:schemeClr val="tx1"/>
                </a:solidFill>
                <a:latin typeface="Verdana" pitchFamily="34" charset="0"/>
                <a:ea typeface="ＭＳ Ｐゴシック" charset="-128"/>
              </a:defRPr>
            </a:lvl5pPr>
            <a:lvl6pPr marL="457200" eaLnBrk="0" fontAlgn="base" hangingPunct="0">
              <a:spcBef>
                <a:spcPct val="0"/>
              </a:spcBef>
              <a:spcAft>
                <a:spcPct val="0"/>
              </a:spcAft>
              <a:defRPr sz="2400">
                <a:solidFill>
                  <a:schemeClr val="tx1"/>
                </a:solidFill>
                <a:latin typeface="Verdana" pitchFamily="34" charset="0"/>
                <a:ea typeface="ＭＳ Ｐゴシック" charset="-128"/>
              </a:defRPr>
            </a:lvl6pPr>
            <a:lvl7pPr marL="914400" eaLnBrk="0" fontAlgn="base" hangingPunct="0">
              <a:spcBef>
                <a:spcPct val="0"/>
              </a:spcBef>
              <a:spcAft>
                <a:spcPct val="0"/>
              </a:spcAft>
              <a:defRPr sz="2400">
                <a:solidFill>
                  <a:schemeClr val="tx1"/>
                </a:solidFill>
                <a:latin typeface="Verdana" pitchFamily="34" charset="0"/>
                <a:ea typeface="ＭＳ Ｐゴシック" charset="-128"/>
              </a:defRPr>
            </a:lvl7pPr>
            <a:lvl8pPr marL="1371600" eaLnBrk="0" fontAlgn="base" hangingPunct="0">
              <a:spcBef>
                <a:spcPct val="0"/>
              </a:spcBef>
              <a:spcAft>
                <a:spcPct val="0"/>
              </a:spcAft>
              <a:defRPr sz="2400">
                <a:solidFill>
                  <a:schemeClr val="tx1"/>
                </a:solidFill>
                <a:latin typeface="Verdana" pitchFamily="34" charset="0"/>
                <a:ea typeface="ＭＳ Ｐゴシック" charset="-128"/>
              </a:defRPr>
            </a:lvl8pPr>
            <a:lvl9pPr marL="18288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spcBef>
                <a:spcPct val="50000"/>
              </a:spcBef>
              <a:defRPr/>
            </a:pPr>
            <a:r>
              <a:rPr lang="en-US" sz="1400" b="1" smtClean="0">
                <a:solidFill>
                  <a:schemeClr val="bg1"/>
                </a:solidFill>
              </a:rPr>
              <a:t>Holt McDougal Geometry</a:t>
            </a:r>
            <a:endParaRPr lang="en-US" sz="800" b="1" smtClean="0">
              <a:latin typeface="Arial" pitchFamily="34" charset="0"/>
            </a:endParaRPr>
          </a:p>
        </p:txBody>
      </p:sp>
      <p:grpSp>
        <p:nvGrpSpPr>
          <p:cNvPr id="2" name="Group 13"/>
          <p:cNvGrpSpPr>
            <a:grpSpLocks/>
          </p:cNvGrpSpPr>
          <p:nvPr userDrawn="1"/>
        </p:nvGrpSpPr>
        <p:grpSpPr bwMode="auto">
          <a:xfrm>
            <a:off x="0" y="0"/>
            <a:ext cx="9144000" cy="6862763"/>
            <a:chOff x="0" y="0"/>
            <a:chExt cx="5760" cy="4323"/>
          </a:xfrm>
        </p:grpSpPr>
        <p:pic>
          <p:nvPicPr>
            <p:cNvPr id="3" name="Picture 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5760"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chater_screen"/>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74" y="4131"/>
              <a:ext cx="31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 name="Text Box 11"/>
          <p:cNvSpPr txBox="1">
            <a:spLocks noChangeArrowheads="1"/>
          </p:cNvSpPr>
          <p:nvPr userDrawn="1"/>
        </p:nvSpPr>
        <p:spPr bwMode="auto">
          <a:xfrm>
            <a:off x="1066800" y="128588"/>
            <a:ext cx="8077200" cy="519112"/>
          </a:xfrm>
          <a:prstGeom prst="rect">
            <a:avLst/>
          </a:prstGeom>
          <a:noFill/>
          <a:ln w="9525">
            <a:noFill/>
            <a:miter lim="800000"/>
            <a:headEnd/>
            <a:tailEnd/>
          </a:ln>
          <a:effectLst/>
        </p:spPr>
        <p:txBody>
          <a:bodyPr anchor="ctr">
            <a:spAutoFit/>
          </a:bodyPr>
          <a:lstStyle>
            <a:lvl1pPr eaLnBrk="0" hangingPunct="0">
              <a:defRPr sz="2400">
                <a:solidFill>
                  <a:schemeClr val="tx1"/>
                </a:solidFill>
                <a:latin typeface="Verdana" pitchFamily="34" charset="0"/>
                <a:ea typeface="ＭＳ Ｐゴシック" charset="-128"/>
              </a:defRPr>
            </a:lvl1pPr>
            <a:lvl2pPr marL="37931725" indent="-37474525" eaLnBrk="0" hangingPunct="0">
              <a:defRPr sz="2400">
                <a:solidFill>
                  <a:schemeClr val="tx1"/>
                </a:solidFill>
                <a:latin typeface="Verdana" pitchFamily="34" charset="0"/>
                <a:ea typeface="ＭＳ Ｐゴシック" charset="-128"/>
              </a:defRPr>
            </a:lvl2pPr>
            <a:lvl3pPr eaLnBrk="0" hangingPunct="0">
              <a:defRPr sz="2400">
                <a:solidFill>
                  <a:schemeClr val="tx1"/>
                </a:solidFill>
                <a:latin typeface="Verdana" pitchFamily="34" charset="0"/>
                <a:ea typeface="ＭＳ Ｐゴシック" charset="-128"/>
              </a:defRPr>
            </a:lvl3pPr>
            <a:lvl4pPr eaLnBrk="0" hangingPunct="0">
              <a:defRPr sz="2400">
                <a:solidFill>
                  <a:schemeClr val="tx1"/>
                </a:solidFill>
                <a:latin typeface="Verdana" pitchFamily="34" charset="0"/>
                <a:ea typeface="ＭＳ Ｐゴシック" charset="-128"/>
              </a:defRPr>
            </a:lvl4pPr>
            <a:lvl5pPr eaLnBrk="0" hangingPunct="0">
              <a:defRPr sz="2400">
                <a:solidFill>
                  <a:schemeClr val="tx1"/>
                </a:solidFill>
                <a:latin typeface="Verdana" pitchFamily="34" charset="0"/>
                <a:ea typeface="ＭＳ Ｐゴシック" charset="-128"/>
              </a:defRPr>
            </a:lvl5pPr>
            <a:lvl6pPr marL="457200" eaLnBrk="0" fontAlgn="base" hangingPunct="0">
              <a:spcBef>
                <a:spcPct val="0"/>
              </a:spcBef>
              <a:spcAft>
                <a:spcPct val="0"/>
              </a:spcAft>
              <a:defRPr sz="2400">
                <a:solidFill>
                  <a:schemeClr val="tx1"/>
                </a:solidFill>
                <a:latin typeface="Verdana" pitchFamily="34" charset="0"/>
                <a:ea typeface="ＭＳ Ｐゴシック" charset="-128"/>
              </a:defRPr>
            </a:lvl6pPr>
            <a:lvl7pPr marL="914400" eaLnBrk="0" fontAlgn="base" hangingPunct="0">
              <a:spcBef>
                <a:spcPct val="0"/>
              </a:spcBef>
              <a:spcAft>
                <a:spcPct val="0"/>
              </a:spcAft>
              <a:defRPr sz="2400">
                <a:solidFill>
                  <a:schemeClr val="tx1"/>
                </a:solidFill>
                <a:latin typeface="Verdana" pitchFamily="34" charset="0"/>
                <a:ea typeface="ＭＳ Ｐゴシック" charset="-128"/>
              </a:defRPr>
            </a:lvl7pPr>
            <a:lvl8pPr marL="1371600" eaLnBrk="0" fontAlgn="base" hangingPunct="0">
              <a:spcBef>
                <a:spcPct val="0"/>
              </a:spcBef>
              <a:spcAft>
                <a:spcPct val="0"/>
              </a:spcAft>
              <a:defRPr sz="2400">
                <a:solidFill>
                  <a:schemeClr val="tx1"/>
                </a:solidFill>
                <a:latin typeface="Verdana" pitchFamily="34" charset="0"/>
                <a:ea typeface="ＭＳ Ｐゴシック" charset="-128"/>
              </a:defRPr>
            </a:lvl8pPr>
            <a:lvl9pPr marL="18288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spcBef>
                <a:spcPct val="50000"/>
              </a:spcBef>
              <a:defRPr/>
            </a:pPr>
            <a:r>
              <a:rPr lang="en-US" sz="2800" smtClean="0">
                <a:solidFill>
                  <a:schemeClr val="bg1"/>
                </a:solidFill>
                <a:latin typeface="Arial Black" pitchFamily="34" charset="0"/>
              </a:rPr>
              <a:t>Triangle Similarity: AA, SSS, SAS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wm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4"/>
          <p:cNvSpPr txBox="1">
            <a:spLocks noChangeArrowheads="1"/>
          </p:cNvSpPr>
          <p:nvPr/>
        </p:nvSpPr>
        <p:spPr bwMode="auto">
          <a:xfrm>
            <a:off x="1295400" y="155575"/>
            <a:ext cx="7772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nSpc>
                <a:spcPct val="95000"/>
              </a:lnSpc>
            </a:pPr>
            <a:r>
              <a:rPr lang="en-US" altLang="en-US" sz="2800">
                <a:solidFill>
                  <a:schemeClr val="bg1"/>
                </a:solidFill>
                <a:latin typeface="Arial Black" pitchFamily="34" charset="0"/>
              </a:rPr>
              <a:t>Triangle Similarity: AA, SSS, SAS</a:t>
            </a:r>
          </a:p>
        </p:txBody>
      </p:sp>
      <p:sp>
        <p:nvSpPr>
          <p:cNvPr id="2052" name="Text Box 8"/>
          <p:cNvSpPr txBox="1">
            <a:spLocks noChangeArrowheads="1"/>
          </p:cNvSpPr>
          <p:nvPr/>
        </p:nvSpPr>
        <p:spPr bwMode="auto">
          <a:xfrm>
            <a:off x="152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spcBef>
                <a:spcPct val="50000"/>
              </a:spcBef>
            </a:pPr>
            <a:r>
              <a:rPr lang="en-US" altLang="en-US" sz="1400" b="1">
                <a:solidFill>
                  <a:schemeClr val="bg1"/>
                </a:solidFill>
              </a:rPr>
              <a:t>Holt Geometry</a:t>
            </a:r>
          </a:p>
        </p:txBody>
      </p:sp>
      <p:sp>
        <p:nvSpPr>
          <p:cNvPr id="4123" name="Text Box 27">
            <a:hlinkClick r:id="" action="ppaction://hlinkshowjump?jump=nextslide"/>
          </p:cNvPr>
          <p:cNvSpPr txBox="1">
            <a:spLocks noChangeArrowheads="1"/>
          </p:cNvSpPr>
          <p:nvPr/>
        </p:nvSpPr>
        <p:spPr bwMode="auto">
          <a:xfrm>
            <a:off x="3505200" y="2341563"/>
            <a:ext cx="1855788" cy="519112"/>
          </a:xfrm>
          <a:prstGeom prst="rect">
            <a:avLst/>
          </a:prstGeom>
          <a:noFill/>
          <a:ln w="9525">
            <a:noFill/>
            <a:miter lim="800000"/>
            <a:headEnd/>
            <a:tailEnd/>
          </a:ln>
          <a:effectLst/>
        </p:spPr>
        <p:txBody>
          <a:bodyPr wrap="none" anchor="ctr">
            <a:spAutoFit/>
          </a:bodyPr>
          <a:lstStyle>
            <a:lvl1pPr eaLnBrk="0" hangingPunct="0">
              <a:defRPr sz="2400">
                <a:solidFill>
                  <a:schemeClr val="tx1"/>
                </a:solidFill>
                <a:latin typeface="Verdana" pitchFamily="34" charset="0"/>
                <a:ea typeface="ＭＳ Ｐゴシック" charset="-128"/>
              </a:defRPr>
            </a:lvl1pPr>
            <a:lvl2pPr marL="37931725" indent="-37474525" eaLnBrk="0" hangingPunct="0">
              <a:defRPr sz="2400">
                <a:solidFill>
                  <a:schemeClr val="tx1"/>
                </a:solidFill>
                <a:latin typeface="Verdana" pitchFamily="34" charset="0"/>
                <a:ea typeface="ＭＳ Ｐゴシック" charset="-128"/>
              </a:defRPr>
            </a:lvl2pPr>
            <a:lvl3pPr eaLnBrk="0" hangingPunct="0">
              <a:defRPr sz="2400">
                <a:solidFill>
                  <a:schemeClr val="tx1"/>
                </a:solidFill>
                <a:latin typeface="Verdana" pitchFamily="34" charset="0"/>
                <a:ea typeface="ＭＳ Ｐゴシック" charset="-128"/>
              </a:defRPr>
            </a:lvl3pPr>
            <a:lvl4pPr eaLnBrk="0" hangingPunct="0">
              <a:defRPr sz="2400">
                <a:solidFill>
                  <a:schemeClr val="tx1"/>
                </a:solidFill>
                <a:latin typeface="Verdana" pitchFamily="34" charset="0"/>
                <a:ea typeface="ＭＳ Ｐゴシック" charset="-128"/>
              </a:defRPr>
            </a:lvl4pPr>
            <a:lvl5pPr eaLnBrk="0" hangingPunct="0">
              <a:defRPr sz="2400">
                <a:solidFill>
                  <a:schemeClr val="tx1"/>
                </a:solidFill>
                <a:latin typeface="Verdana" pitchFamily="34" charset="0"/>
                <a:ea typeface="ＭＳ Ｐゴシック" charset="-128"/>
              </a:defRPr>
            </a:lvl5pPr>
            <a:lvl6pPr marL="457200" eaLnBrk="0" fontAlgn="base" hangingPunct="0">
              <a:spcBef>
                <a:spcPct val="0"/>
              </a:spcBef>
              <a:spcAft>
                <a:spcPct val="0"/>
              </a:spcAft>
              <a:defRPr sz="2400">
                <a:solidFill>
                  <a:schemeClr val="tx1"/>
                </a:solidFill>
                <a:latin typeface="Verdana" pitchFamily="34" charset="0"/>
                <a:ea typeface="ＭＳ Ｐゴシック" charset="-128"/>
              </a:defRPr>
            </a:lvl6pPr>
            <a:lvl7pPr marL="914400" eaLnBrk="0" fontAlgn="base" hangingPunct="0">
              <a:spcBef>
                <a:spcPct val="0"/>
              </a:spcBef>
              <a:spcAft>
                <a:spcPct val="0"/>
              </a:spcAft>
              <a:defRPr sz="2400">
                <a:solidFill>
                  <a:schemeClr val="tx1"/>
                </a:solidFill>
                <a:latin typeface="Verdana" pitchFamily="34" charset="0"/>
                <a:ea typeface="ＭＳ Ｐゴシック" charset="-128"/>
              </a:defRPr>
            </a:lvl7pPr>
            <a:lvl8pPr marL="1371600" eaLnBrk="0" fontAlgn="base" hangingPunct="0">
              <a:spcBef>
                <a:spcPct val="0"/>
              </a:spcBef>
              <a:spcAft>
                <a:spcPct val="0"/>
              </a:spcAft>
              <a:defRPr sz="2400">
                <a:solidFill>
                  <a:schemeClr val="tx1"/>
                </a:solidFill>
                <a:latin typeface="Verdana" pitchFamily="34" charset="0"/>
                <a:ea typeface="ＭＳ Ｐゴシック" charset="-128"/>
              </a:defRPr>
            </a:lvl8pPr>
            <a:lvl9pPr marL="18288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defRPr/>
            </a:pPr>
            <a:r>
              <a:rPr lang="en-US" sz="2800" u="sng" dirty="0" smtClean="0">
                <a:solidFill>
                  <a:schemeClr val="bg1"/>
                </a:solidFill>
                <a:effectLst>
                  <a:outerShdw blurRad="38100" dist="38100" dir="2700000" algn="tl">
                    <a:srgbClr val="C0C0C0"/>
                  </a:outerShdw>
                </a:effectLst>
              </a:rPr>
              <a:t>Warm Up</a:t>
            </a:r>
          </a:p>
        </p:txBody>
      </p:sp>
      <p:sp>
        <p:nvSpPr>
          <p:cNvPr id="4124" name="Text Box 28">
            <a:hlinkClick r:id="rId3" action="ppaction://hlinksldjump"/>
          </p:cNvPr>
          <p:cNvSpPr txBox="1">
            <a:spLocks noChangeArrowheads="1"/>
          </p:cNvSpPr>
          <p:nvPr/>
        </p:nvSpPr>
        <p:spPr bwMode="auto">
          <a:xfrm>
            <a:off x="3517900" y="2989263"/>
            <a:ext cx="3763963" cy="519112"/>
          </a:xfrm>
          <a:prstGeom prst="rect">
            <a:avLst/>
          </a:prstGeom>
          <a:noFill/>
          <a:ln w="9525">
            <a:noFill/>
            <a:miter lim="800000"/>
            <a:headEnd/>
            <a:tailEnd/>
          </a:ln>
          <a:effectLst/>
        </p:spPr>
        <p:txBody>
          <a:bodyPr wrap="none" anchor="ctr">
            <a:spAutoFit/>
          </a:bodyPr>
          <a:lstStyle>
            <a:lvl1pPr eaLnBrk="0" hangingPunct="0">
              <a:defRPr sz="2400">
                <a:solidFill>
                  <a:schemeClr val="tx1"/>
                </a:solidFill>
                <a:latin typeface="Verdana" pitchFamily="34" charset="0"/>
                <a:ea typeface="ＭＳ Ｐゴシック" charset="-128"/>
              </a:defRPr>
            </a:lvl1pPr>
            <a:lvl2pPr marL="37931725" indent="-37474525" eaLnBrk="0" hangingPunct="0">
              <a:defRPr sz="2400">
                <a:solidFill>
                  <a:schemeClr val="tx1"/>
                </a:solidFill>
                <a:latin typeface="Verdana" pitchFamily="34" charset="0"/>
                <a:ea typeface="ＭＳ Ｐゴシック" charset="-128"/>
              </a:defRPr>
            </a:lvl2pPr>
            <a:lvl3pPr eaLnBrk="0" hangingPunct="0">
              <a:defRPr sz="2400">
                <a:solidFill>
                  <a:schemeClr val="tx1"/>
                </a:solidFill>
                <a:latin typeface="Verdana" pitchFamily="34" charset="0"/>
                <a:ea typeface="ＭＳ Ｐゴシック" charset="-128"/>
              </a:defRPr>
            </a:lvl3pPr>
            <a:lvl4pPr eaLnBrk="0" hangingPunct="0">
              <a:defRPr sz="2400">
                <a:solidFill>
                  <a:schemeClr val="tx1"/>
                </a:solidFill>
                <a:latin typeface="Verdana" pitchFamily="34" charset="0"/>
                <a:ea typeface="ＭＳ Ｐゴシック" charset="-128"/>
              </a:defRPr>
            </a:lvl4pPr>
            <a:lvl5pPr eaLnBrk="0" hangingPunct="0">
              <a:defRPr sz="2400">
                <a:solidFill>
                  <a:schemeClr val="tx1"/>
                </a:solidFill>
                <a:latin typeface="Verdana" pitchFamily="34" charset="0"/>
                <a:ea typeface="ＭＳ Ｐゴシック" charset="-128"/>
              </a:defRPr>
            </a:lvl5pPr>
            <a:lvl6pPr marL="457200" eaLnBrk="0" fontAlgn="base" hangingPunct="0">
              <a:spcBef>
                <a:spcPct val="0"/>
              </a:spcBef>
              <a:spcAft>
                <a:spcPct val="0"/>
              </a:spcAft>
              <a:defRPr sz="2400">
                <a:solidFill>
                  <a:schemeClr val="tx1"/>
                </a:solidFill>
                <a:latin typeface="Verdana" pitchFamily="34" charset="0"/>
                <a:ea typeface="ＭＳ Ｐゴシック" charset="-128"/>
              </a:defRPr>
            </a:lvl6pPr>
            <a:lvl7pPr marL="914400" eaLnBrk="0" fontAlgn="base" hangingPunct="0">
              <a:spcBef>
                <a:spcPct val="0"/>
              </a:spcBef>
              <a:spcAft>
                <a:spcPct val="0"/>
              </a:spcAft>
              <a:defRPr sz="2400">
                <a:solidFill>
                  <a:schemeClr val="tx1"/>
                </a:solidFill>
                <a:latin typeface="Verdana" pitchFamily="34" charset="0"/>
                <a:ea typeface="ＭＳ Ｐゴシック" charset="-128"/>
              </a:defRPr>
            </a:lvl7pPr>
            <a:lvl8pPr marL="1371600" eaLnBrk="0" fontAlgn="base" hangingPunct="0">
              <a:spcBef>
                <a:spcPct val="0"/>
              </a:spcBef>
              <a:spcAft>
                <a:spcPct val="0"/>
              </a:spcAft>
              <a:defRPr sz="2400">
                <a:solidFill>
                  <a:schemeClr val="tx1"/>
                </a:solidFill>
                <a:latin typeface="Verdana" pitchFamily="34" charset="0"/>
                <a:ea typeface="ＭＳ Ｐゴシック" charset="-128"/>
              </a:defRPr>
            </a:lvl8pPr>
            <a:lvl9pPr marL="18288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defRPr/>
            </a:pPr>
            <a:r>
              <a:rPr lang="en-US" sz="2800" u="sng" dirty="0" smtClean="0">
                <a:solidFill>
                  <a:schemeClr val="bg1"/>
                </a:solidFill>
                <a:effectLst>
                  <a:outerShdw blurRad="38100" dist="38100" dir="2700000" algn="tl">
                    <a:srgbClr val="C0C0C0"/>
                  </a:outerShdw>
                </a:effectLst>
              </a:rPr>
              <a:t>Lesson Presentation</a:t>
            </a:r>
          </a:p>
        </p:txBody>
      </p:sp>
      <p:sp>
        <p:nvSpPr>
          <p:cNvPr id="4125" name="Text Box 29">
            <a:hlinkClick r:id="rId4" action="ppaction://hlinksldjump"/>
          </p:cNvPr>
          <p:cNvSpPr txBox="1">
            <a:spLocks noChangeArrowheads="1"/>
          </p:cNvSpPr>
          <p:nvPr/>
        </p:nvSpPr>
        <p:spPr bwMode="auto">
          <a:xfrm>
            <a:off x="3519488" y="3632200"/>
            <a:ext cx="2320925" cy="519113"/>
          </a:xfrm>
          <a:prstGeom prst="rect">
            <a:avLst/>
          </a:prstGeom>
          <a:noFill/>
          <a:ln w="9525">
            <a:noFill/>
            <a:miter lim="800000"/>
            <a:headEnd/>
            <a:tailEnd/>
          </a:ln>
          <a:effectLst/>
        </p:spPr>
        <p:txBody>
          <a:bodyPr wrap="none" anchor="ctr">
            <a:spAutoFit/>
          </a:bodyPr>
          <a:lstStyle>
            <a:lvl1pPr eaLnBrk="0" hangingPunct="0">
              <a:defRPr sz="2400">
                <a:solidFill>
                  <a:schemeClr val="tx1"/>
                </a:solidFill>
                <a:latin typeface="Verdana" pitchFamily="34" charset="0"/>
                <a:ea typeface="ＭＳ Ｐゴシック" charset="-128"/>
              </a:defRPr>
            </a:lvl1pPr>
            <a:lvl2pPr marL="37931725" indent="-37474525" eaLnBrk="0" hangingPunct="0">
              <a:defRPr sz="2400">
                <a:solidFill>
                  <a:schemeClr val="tx1"/>
                </a:solidFill>
                <a:latin typeface="Verdana" pitchFamily="34" charset="0"/>
                <a:ea typeface="ＭＳ Ｐゴシック" charset="-128"/>
              </a:defRPr>
            </a:lvl2pPr>
            <a:lvl3pPr eaLnBrk="0" hangingPunct="0">
              <a:defRPr sz="2400">
                <a:solidFill>
                  <a:schemeClr val="tx1"/>
                </a:solidFill>
                <a:latin typeface="Verdana" pitchFamily="34" charset="0"/>
                <a:ea typeface="ＭＳ Ｐゴシック" charset="-128"/>
              </a:defRPr>
            </a:lvl3pPr>
            <a:lvl4pPr eaLnBrk="0" hangingPunct="0">
              <a:defRPr sz="2400">
                <a:solidFill>
                  <a:schemeClr val="tx1"/>
                </a:solidFill>
                <a:latin typeface="Verdana" pitchFamily="34" charset="0"/>
                <a:ea typeface="ＭＳ Ｐゴシック" charset="-128"/>
              </a:defRPr>
            </a:lvl4pPr>
            <a:lvl5pPr eaLnBrk="0" hangingPunct="0">
              <a:defRPr sz="2400">
                <a:solidFill>
                  <a:schemeClr val="tx1"/>
                </a:solidFill>
                <a:latin typeface="Verdana" pitchFamily="34" charset="0"/>
                <a:ea typeface="ＭＳ Ｐゴシック" charset="-128"/>
              </a:defRPr>
            </a:lvl5pPr>
            <a:lvl6pPr marL="457200" eaLnBrk="0" fontAlgn="base" hangingPunct="0">
              <a:spcBef>
                <a:spcPct val="0"/>
              </a:spcBef>
              <a:spcAft>
                <a:spcPct val="0"/>
              </a:spcAft>
              <a:defRPr sz="2400">
                <a:solidFill>
                  <a:schemeClr val="tx1"/>
                </a:solidFill>
                <a:latin typeface="Verdana" pitchFamily="34" charset="0"/>
                <a:ea typeface="ＭＳ Ｐゴシック" charset="-128"/>
              </a:defRPr>
            </a:lvl6pPr>
            <a:lvl7pPr marL="914400" eaLnBrk="0" fontAlgn="base" hangingPunct="0">
              <a:spcBef>
                <a:spcPct val="0"/>
              </a:spcBef>
              <a:spcAft>
                <a:spcPct val="0"/>
              </a:spcAft>
              <a:defRPr sz="2400">
                <a:solidFill>
                  <a:schemeClr val="tx1"/>
                </a:solidFill>
                <a:latin typeface="Verdana" pitchFamily="34" charset="0"/>
                <a:ea typeface="ＭＳ Ｐゴシック" charset="-128"/>
              </a:defRPr>
            </a:lvl7pPr>
            <a:lvl8pPr marL="1371600" eaLnBrk="0" fontAlgn="base" hangingPunct="0">
              <a:spcBef>
                <a:spcPct val="0"/>
              </a:spcBef>
              <a:spcAft>
                <a:spcPct val="0"/>
              </a:spcAft>
              <a:defRPr sz="2400">
                <a:solidFill>
                  <a:schemeClr val="tx1"/>
                </a:solidFill>
                <a:latin typeface="Verdana" pitchFamily="34" charset="0"/>
                <a:ea typeface="ＭＳ Ｐゴシック" charset="-128"/>
              </a:defRPr>
            </a:lvl8pPr>
            <a:lvl9pPr marL="18288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defRPr/>
            </a:pPr>
            <a:r>
              <a:rPr lang="en-US" sz="2800" u="sng" smtClean="0">
                <a:solidFill>
                  <a:schemeClr val="bg1"/>
                </a:solidFill>
                <a:effectLst>
                  <a:outerShdw blurRad="38100" dist="38100" dir="2700000" algn="tl">
                    <a:srgbClr val="C0C0C0"/>
                  </a:outerShdw>
                </a:effectLst>
              </a:rPr>
              <a:t>Lesson Quiz</a:t>
            </a:r>
          </a:p>
        </p:txBody>
      </p:sp>
      <p:pic>
        <p:nvPicPr>
          <p:cNvPr id="2056" name="Picture 30" descr="splash_firs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34150"/>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31"/>
          <p:cNvSpPr txBox="1">
            <a:spLocks noChangeArrowheads="1"/>
          </p:cNvSpPr>
          <p:nvPr/>
        </p:nvSpPr>
        <p:spPr bwMode="auto">
          <a:xfrm>
            <a:off x="76200" y="6553200"/>
            <a:ext cx="312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sz="1400" b="1">
                <a:solidFill>
                  <a:schemeClr val="bg1"/>
                </a:solidFill>
              </a:rPr>
              <a:t>Holt McDougal Geometry</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006699"/>
                </a:solidFill>
                <a:latin typeface="Arial Black" pitchFamily="34" charset="0"/>
              </a:rPr>
              <a:t>Example 2B: Verifying Triangle Similarity</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34607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p:cNvSpPr>
            <a:spLocks noChangeArrowheads="1"/>
          </p:cNvSpPr>
          <p:nvPr/>
        </p:nvSpPr>
        <p:spPr bwMode="auto">
          <a:xfrm>
            <a:off x="304800" y="2209800"/>
            <a:ext cx="279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l-GR" altLang="en-US"/>
              <a:t>∆</a:t>
            </a:r>
            <a:r>
              <a:rPr lang="en-US" altLang="en-US" b="1" i="1"/>
              <a:t>DEF </a:t>
            </a:r>
            <a:r>
              <a:rPr lang="en-US" altLang="en-US" b="1"/>
              <a:t>and </a:t>
            </a:r>
            <a:r>
              <a:rPr lang="el-GR" altLang="en-US"/>
              <a:t>∆</a:t>
            </a:r>
            <a:r>
              <a:rPr lang="en-US" altLang="en-US" b="1" i="1"/>
              <a:t>HJK</a:t>
            </a:r>
          </a:p>
        </p:txBody>
      </p:sp>
      <p:sp>
        <p:nvSpPr>
          <p:cNvPr id="11269" name="Rectangle 5"/>
          <p:cNvSpPr>
            <a:spLocks noChangeArrowheads="1"/>
          </p:cNvSpPr>
          <p:nvPr/>
        </p:nvSpPr>
        <p:spPr bwMode="auto">
          <a:xfrm>
            <a:off x="228600" y="16002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1pPr>
            <a:lvl2pPr marL="742950" indent="-285750" eaLnBrk="0" hangingPunct="0">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2pPr>
            <a:lvl3pPr marL="1143000" indent="-228600" eaLnBrk="0" hangingPunct="0">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3pPr>
            <a:lvl4pPr marL="1600200" indent="-228600" eaLnBrk="0" hangingPunct="0">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4pPr>
            <a:lvl5pPr marL="2057400" indent="-228600" eaLnBrk="0" hangingPunct="0">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9pPr>
          </a:lstStyle>
          <a:p>
            <a:pPr eaLnBrk="1" hangingPunct="1"/>
            <a:r>
              <a:rPr lang="en-US" altLang="en-US" b="1"/>
              <a:t>Verify that the triangles are similar.</a:t>
            </a:r>
          </a:p>
        </p:txBody>
      </p:sp>
      <p:sp>
        <p:nvSpPr>
          <p:cNvPr id="37895" name="Rectangle 7"/>
          <p:cNvSpPr>
            <a:spLocks noChangeArrowheads="1"/>
          </p:cNvSpPr>
          <p:nvPr/>
        </p:nvSpPr>
        <p:spPr bwMode="auto">
          <a:xfrm>
            <a:off x="381000" y="3657600"/>
            <a:ext cx="750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a:sym typeface="Symbol" pitchFamily="18" charset="2"/>
              </a:rPr>
              <a:t></a:t>
            </a:r>
            <a:r>
              <a:rPr lang="en-US" altLang="en-US" i="1">
                <a:sym typeface="Symbol" pitchFamily="18" charset="2"/>
              </a:rPr>
              <a:t>D</a:t>
            </a:r>
            <a:r>
              <a:rPr lang="en-US" altLang="en-US">
                <a:sym typeface="Symbol" pitchFamily="18" charset="2"/>
              </a:rPr>
              <a:t>  </a:t>
            </a:r>
            <a:r>
              <a:rPr lang="en-US" altLang="en-US" i="1">
                <a:sym typeface="Symbol" pitchFamily="18" charset="2"/>
              </a:rPr>
              <a:t>H</a:t>
            </a:r>
            <a:r>
              <a:rPr lang="en-US" altLang="en-US"/>
              <a:t> by the Definition of Congruent Angles.</a:t>
            </a:r>
          </a:p>
        </p:txBody>
      </p:sp>
      <p:sp>
        <p:nvSpPr>
          <p:cNvPr id="37898" name="Rectangle 10"/>
          <p:cNvSpPr>
            <a:spLocks noChangeArrowheads="1"/>
          </p:cNvSpPr>
          <p:nvPr/>
        </p:nvSpPr>
        <p:spPr bwMode="auto">
          <a:xfrm>
            <a:off x="228600" y="54102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a:t>Therefore </a:t>
            </a:r>
            <a:r>
              <a:rPr lang="el-GR" altLang="en-US"/>
              <a:t>∆</a:t>
            </a:r>
            <a:r>
              <a:rPr lang="en-US" altLang="en-US" i="1"/>
              <a:t>DEF </a:t>
            </a:r>
            <a:r>
              <a:rPr lang="en-US" altLang="en-US" b="1"/>
              <a:t>~ </a:t>
            </a:r>
            <a:r>
              <a:rPr lang="el-GR" altLang="en-US"/>
              <a:t>∆</a:t>
            </a:r>
            <a:r>
              <a:rPr lang="en-US" altLang="en-US" i="1"/>
              <a:t>HJK </a:t>
            </a:r>
            <a:r>
              <a:rPr lang="en-US" altLang="en-US"/>
              <a:t>by SAS ~.</a:t>
            </a:r>
          </a:p>
        </p:txBody>
      </p:sp>
      <p:pic>
        <p:nvPicPr>
          <p:cNvPr id="37899" name="Picture 11"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19600"/>
            <a:ext cx="1543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343400"/>
            <a:ext cx="18097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dissolve">
                                      <p:cBhvr>
                                        <p:cTn id="7" dur="500"/>
                                        <p:tgtEl>
                                          <p:spTgt spid="378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899"/>
                                        </p:tgtEl>
                                        <p:attrNameLst>
                                          <p:attrName>style.visibility</p:attrName>
                                        </p:attrNameLst>
                                      </p:cBhvr>
                                      <p:to>
                                        <p:strVal val="visible"/>
                                      </p:to>
                                    </p:set>
                                    <p:animEffect transition="in" filter="dissolve">
                                      <p:cBhvr>
                                        <p:cTn id="12" dur="500"/>
                                        <p:tgtEl>
                                          <p:spTgt spid="378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7900"/>
                                        </p:tgtEl>
                                        <p:attrNameLst>
                                          <p:attrName>style.visibility</p:attrName>
                                        </p:attrNameLst>
                                      </p:cBhvr>
                                      <p:to>
                                        <p:strVal val="visible"/>
                                      </p:to>
                                    </p:set>
                                    <p:animEffect transition="in" filter="dissolve">
                                      <p:cBhvr>
                                        <p:cTn id="17" dur="500"/>
                                        <p:tgtEl>
                                          <p:spTgt spid="379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8"/>
                                        </p:tgtEl>
                                        <p:attrNameLst>
                                          <p:attrName>style.visibility</p:attrName>
                                        </p:attrNameLst>
                                      </p:cBhvr>
                                      <p:to>
                                        <p:strVal val="visible"/>
                                      </p:to>
                                    </p:set>
                                    <p:animEffect transition="in" filter="dissolve">
                                      <p:cBhvr>
                                        <p:cTn id="22" dur="500"/>
                                        <p:tgtEl>
                                          <p:spTgt spid="37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378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FF0000"/>
                </a:solidFill>
                <a:latin typeface="Arial Black" pitchFamily="34" charset="0"/>
              </a:rPr>
              <a:t>Check It Out!</a:t>
            </a:r>
            <a:r>
              <a:rPr lang="en-US" altLang="en-US">
                <a:solidFill>
                  <a:srgbClr val="006699"/>
                </a:solidFill>
                <a:latin typeface="Arial Black" pitchFamily="34" charset="0"/>
              </a:rPr>
              <a:t> Example 2 </a:t>
            </a:r>
            <a:endParaRPr lang="en-US" altLang="en-US" sz="2600">
              <a:solidFill>
                <a:schemeClr val="accent2"/>
              </a:solidFill>
              <a:latin typeface="Arial MT Bl" charset="0"/>
            </a:endParaRPr>
          </a:p>
        </p:txBody>
      </p:sp>
      <p:sp>
        <p:nvSpPr>
          <p:cNvPr id="12291" name="Rectangle 3"/>
          <p:cNvSpPr>
            <a:spLocks noChangeArrowheads="1"/>
          </p:cNvSpPr>
          <p:nvPr/>
        </p:nvSpPr>
        <p:spPr bwMode="auto">
          <a:xfrm>
            <a:off x="304800" y="1905000"/>
            <a:ext cx="463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Verify that </a:t>
            </a:r>
            <a:r>
              <a:rPr lang="el-GR" altLang="en-US"/>
              <a:t>∆</a:t>
            </a:r>
            <a:r>
              <a:rPr lang="en-US" altLang="en-US" b="1" i="1"/>
              <a:t>TXU </a:t>
            </a:r>
            <a:r>
              <a:rPr lang="en-US" altLang="en-US" b="1"/>
              <a:t>~ </a:t>
            </a:r>
            <a:r>
              <a:rPr lang="el-GR" altLang="en-US"/>
              <a:t>∆</a:t>
            </a:r>
            <a:r>
              <a:rPr lang="en-US" altLang="en-US" b="1" i="1"/>
              <a:t>VXW</a:t>
            </a:r>
            <a:r>
              <a:rPr lang="en-US" altLang="en-US" b="1"/>
              <a:t>.</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8623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7"/>
          <p:cNvSpPr>
            <a:spLocks noChangeArrowheads="1"/>
          </p:cNvSpPr>
          <p:nvPr/>
        </p:nvSpPr>
        <p:spPr bwMode="auto">
          <a:xfrm>
            <a:off x="304800" y="2667000"/>
            <a:ext cx="441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a:sym typeface="Symbol" pitchFamily="18" charset="2"/>
              </a:rPr>
              <a:t></a:t>
            </a:r>
            <a:r>
              <a:rPr lang="en-US" altLang="en-US" i="1"/>
              <a:t>TXU </a:t>
            </a:r>
            <a:r>
              <a:rPr lang="en-US" altLang="en-US" i="1">
                <a:sym typeface="Symbol" pitchFamily="18" charset="2"/>
              </a:rPr>
              <a:t></a:t>
            </a:r>
            <a:r>
              <a:rPr lang="en-US" altLang="en-US" i="1"/>
              <a:t> </a:t>
            </a:r>
            <a:r>
              <a:rPr lang="en-US" altLang="en-US">
                <a:sym typeface="Symbol" pitchFamily="18" charset="2"/>
              </a:rPr>
              <a:t></a:t>
            </a:r>
            <a:r>
              <a:rPr lang="en-US" altLang="en-US" i="1"/>
              <a:t>VXW </a:t>
            </a:r>
            <a:r>
              <a:rPr lang="en-US" altLang="en-US"/>
              <a:t>by the Vertical </a:t>
            </a:r>
            <a:r>
              <a:rPr lang="en-US" altLang="en-US">
                <a:sym typeface="Symbol" pitchFamily="18" charset="2"/>
              </a:rPr>
              <a:t>Angles</a:t>
            </a:r>
            <a:r>
              <a:rPr lang="en-US" altLang="en-US"/>
              <a:t> Theorem.</a:t>
            </a:r>
          </a:p>
        </p:txBody>
      </p:sp>
      <p:sp>
        <p:nvSpPr>
          <p:cNvPr id="33803" name="Rectangle 11"/>
          <p:cNvSpPr>
            <a:spLocks noChangeArrowheads="1"/>
          </p:cNvSpPr>
          <p:nvPr/>
        </p:nvSpPr>
        <p:spPr bwMode="auto">
          <a:xfrm>
            <a:off x="381000" y="50292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a:t>Therefore </a:t>
            </a:r>
            <a:r>
              <a:rPr lang="el-GR" altLang="en-US"/>
              <a:t>∆</a:t>
            </a:r>
            <a:r>
              <a:rPr lang="en-US" altLang="en-US" i="1"/>
              <a:t>TXU </a:t>
            </a:r>
            <a:r>
              <a:rPr lang="en-US" altLang="en-US"/>
              <a:t>~ </a:t>
            </a:r>
            <a:r>
              <a:rPr lang="el-GR" altLang="en-US"/>
              <a:t>∆</a:t>
            </a:r>
            <a:r>
              <a:rPr lang="en-US" altLang="en-US" i="1"/>
              <a:t>VXW </a:t>
            </a:r>
            <a:r>
              <a:rPr lang="en-US" altLang="en-US"/>
              <a:t>by SAS ~.</a:t>
            </a:r>
          </a:p>
        </p:txBody>
      </p:sp>
      <p:pic>
        <p:nvPicPr>
          <p:cNvPr id="33804" name="Picture 12"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0"/>
            <a:ext cx="17240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3"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810000"/>
            <a:ext cx="19145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dissolve">
                                      <p:cBhvr>
                                        <p:cTn id="7" dur="500"/>
                                        <p:tgtEl>
                                          <p:spTgt spid="3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804"/>
                                        </p:tgtEl>
                                        <p:attrNameLst>
                                          <p:attrName>style.visibility</p:attrName>
                                        </p:attrNameLst>
                                      </p:cBhvr>
                                      <p:to>
                                        <p:strVal val="visible"/>
                                      </p:to>
                                    </p:set>
                                    <p:animEffect transition="in" filter="box(in)">
                                      <p:cBhvr>
                                        <p:cTn id="12" dur="500"/>
                                        <p:tgtEl>
                                          <p:spTgt spid="338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3805"/>
                                        </p:tgtEl>
                                        <p:attrNameLst>
                                          <p:attrName>style.visibility</p:attrName>
                                        </p:attrNameLst>
                                      </p:cBhvr>
                                      <p:to>
                                        <p:strVal val="visible"/>
                                      </p:to>
                                    </p:set>
                                    <p:animEffect transition="in" filter="box(in)">
                                      <p:cBhvr>
                                        <p:cTn id="17" dur="500"/>
                                        <p:tgtEl>
                                          <p:spTgt spid="338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803"/>
                                        </p:tgtEl>
                                        <p:attrNameLst>
                                          <p:attrName>style.visibility</p:attrName>
                                        </p:attrNameLst>
                                      </p:cBhvr>
                                      <p:to>
                                        <p:strVal val="visible"/>
                                      </p:to>
                                    </p:set>
                                    <p:animEffect transition="in" filter="dissolve">
                                      <p:cBhvr>
                                        <p:cTn id="22"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Rectangle 8"/>
          <p:cNvSpPr>
            <a:spLocks noChangeArrowheads="1"/>
          </p:cNvSpPr>
          <p:nvPr/>
        </p:nvSpPr>
        <p:spPr bwMode="auto">
          <a:xfrm>
            <a:off x="304800" y="4038600"/>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a:sym typeface="Symbol" pitchFamily="18" charset="2"/>
              </a:rPr>
              <a:t></a:t>
            </a:r>
            <a:r>
              <a:rPr lang="en-US" altLang="en-US" i="1"/>
              <a:t>A </a:t>
            </a:r>
            <a:r>
              <a:rPr lang="en-US" altLang="en-US">
                <a:sym typeface="Symbol" pitchFamily="18" charset="2"/>
              </a:rPr>
              <a:t></a:t>
            </a:r>
            <a:r>
              <a:rPr lang="en-US" altLang="en-US" i="1"/>
              <a:t> </a:t>
            </a:r>
            <a:r>
              <a:rPr lang="en-US" altLang="en-US">
                <a:sym typeface="Symbol" pitchFamily="18" charset="2"/>
              </a:rPr>
              <a:t></a:t>
            </a:r>
            <a:r>
              <a:rPr lang="en-US" altLang="en-US" i="1"/>
              <a:t>A </a:t>
            </a:r>
            <a:r>
              <a:rPr lang="en-US" altLang="en-US"/>
              <a:t>by Reflexive Property of </a:t>
            </a:r>
            <a:r>
              <a:rPr lang="en-US" altLang="en-US">
                <a:sym typeface="Symbol" pitchFamily="18" charset="2"/>
              </a:rPr>
              <a:t></a:t>
            </a:r>
            <a:r>
              <a:rPr lang="en-US" altLang="en-US"/>
              <a:t>, and </a:t>
            </a:r>
            <a:r>
              <a:rPr lang="en-US" altLang="en-US">
                <a:sym typeface="Symbol" pitchFamily="18" charset="2"/>
              </a:rPr>
              <a:t></a:t>
            </a:r>
            <a:r>
              <a:rPr lang="en-US" altLang="en-US" i="1"/>
              <a:t>B </a:t>
            </a:r>
            <a:r>
              <a:rPr lang="en-US" altLang="en-US">
                <a:sym typeface="Symbol" pitchFamily="18" charset="2"/>
              </a:rPr>
              <a:t></a:t>
            </a:r>
            <a:r>
              <a:rPr lang="en-US" altLang="en-US" i="1"/>
              <a:t> </a:t>
            </a:r>
            <a:r>
              <a:rPr lang="en-US" altLang="en-US">
                <a:sym typeface="Symbol" pitchFamily="18" charset="2"/>
              </a:rPr>
              <a:t></a:t>
            </a:r>
            <a:r>
              <a:rPr lang="en-US" altLang="en-US" i="1"/>
              <a:t>C</a:t>
            </a:r>
            <a:r>
              <a:rPr lang="en-US" altLang="en-US"/>
              <a:t> since they are both right angles.</a:t>
            </a:r>
          </a:p>
        </p:txBody>
      </p:sp>
      <p:sp>
        <p:nvSpPr>
          <p:cNvPr id="13315" name="Text Box 2"/>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006699"/>
                </a:solidFill>
                <a:latin typeface="Arial Black" pitchFamily="34" charset="0"/>
              </a:rPr>
              <a:t>Example 3: Finding Lengths in Similar Triangles</a:t>
            </a:r>
          </a:p>
        </p:txBody>
      </p:sp>
      <p:pic>
        <p:nvPicPr>
          <p:cNvPr id="133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1660525"/>
            <a:ext cx="3262312"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
          <p:cNvSpPr>
            <a:spLocks noChangeArrowheads="1"/>
          </p:cNvSpPr>
          <p:nvPr/>
        </p:nvSpPr>
        <p:spPr bwMode="auto">
          <a:xfrm>
            <a:off x="304800" y="1752600"/>
            <a:ext cx="617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Explain why </a:t>
            </a:r>
            <a:r>
              <a:rPr lang="el-GR" altLang="en-US"/>
              <a:t>∆</a:t>
            </a:r>
            <a:r>
              <a:rPr lang="en-US" altLang="en-US" b="1" i="1"/>
              <a:t>ABE </a:t>
            </a:r>
            <a:r>
              <a:rPr lang="en-US" altLang="en-US" b="1"/>
              <a:t>~ </a:t>
            </a:r>
            <a:r>
              <a:rPr lang="el-GR" altLang="en-US"/>
              <a:t>∆</a:t>
            </a:r>
            <a:r>
              <a:rPr lang="en-US" altLang="en-US" b="1" i="1"/>
              <a:t>ACD</a:t>
            </a:r>
            <a:r>
              <a:rPr lang="en-US" altLang="en-US" b="1"/>
              <a:t>, and then find </a:t>
            </a:r>
            <a:r>
              <a:rPr lang="en-US" altLang="en-US" b="1" i="1"/>
              <a:t>CD</a:t>
            </a:r>
            <a:r>
              <a:rPr lang="en-US" altLang="en-US" b="1"/>
              <a:t>.</a:t>
            </a:r>
          </a:p>
        </p:txBody>
      </p:sp>
      <p:sp>
        <p:nvSpPr>
          <p:cNvPr id="35845" name="Rectangle 5"/>
          <p:cNvSpPr>
            <a:spLocks noChangeArrowheads="1"/>
          </p:cNvSpPr>
          <p:nvPr/>
        </p:nvSpPr>
        <p:spPr bwMode="auto">
          <a:xfrm>
            <a:off x="304800" y="3048000"/>
            <a:ext cx="552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Step 1</a:t>
            </a:r>
            <a:r>
              <a:rPr lang="en-US" altLang="en-US"/>
              <a:t> Prove triangles are similar.</a:t>
            </a:r>
          </a:p>
        </p:txBody>
      </p:sp>
      <p:sp>
        <p:nvSpPr>
          <p:cNvPr id="35850" name="Rectangle 10"/>
          <p:cNvSpPr>
            <a:spLocks noChangeArrowheads="1"/>
          </p:cNvSpPr>
          <p:nvPr/>
        </p:nvSpPr>
        <p:spPr bwMode="auto">
          <a:xfrm>
            <a:off x="381000" y="5334000"/>
            <a:ext cx="5522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a:t>Therefore </a:t>
            </a:r>
            <a:r>
              <a:rPr lang="el-GR" altLang="en-US"/>
              <a:t>∆</a:t>
            </a:r>
            <a:r>
              <a:rPr lang="en-US" altLang="en-US" i="1"/>
              <a:t>ABE </a:t>
            </a:r>
            <a:r>
              <a:rPr lang="en-US" altLang="en-US"/>
              <a:t>~ </a:t>
            </a:r>
            <a:r>
              <a:rPr lang="el-GR" altLang="en-US"/>
              <a:t>∆</a:t>
            </a:r>
            <a:r>
              <a:rPr lang="en-US" altLang="en-US" i="1"/>
              <a:t>ACD</a:t>
            </a:r>
            <a:r>
              <a:rPr lang="en-US" altLang="en-US"/>
              <a:t> by AA ~.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dissolve">
                                      <p:cBhvr>
                                        <p:cTn id="7" dur="500"/>
                                        <p:tgtEl>
                                          <p:spTgt spid="35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8"/>
                                        </p:tgtEl>
                                        <p:attrNameLst>
                                          <p:attrName>style.visibility</p:attrName>
                                        </p:attrNameLst>
                                      </p:cBhvr>
                                      <p:to>
                                        <p:strVal val="visible"/>
                                      </p:to>
                                    </p:set>
                                    <p:animEffect transition="in" filter="dissolve">
                                      <p:cBhvr>
                                        <p:cTn id="12" dur="500"/>
                                        <p:tgtEl>
                                          <p:spTgt spid="358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50"/>
                                        </p:tgtEl>
                                        <p:attrNameLst>
                                          <p:attrName>style.visibility</p:attrName>
                                        </p:attrNameLst>
                                      </p:cBhvr>
                                      <p:to>
                                        <p:strVal val="visible"/>
                                      </p:to>
                                    </p:set>
                                    <p:animEffect transition="in" filter="dissolve">
                                      <p:cBhvr>
                                        <p:cTn id="17"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p:bldP spid="35845" grpId="0"/>
      <p:bldP spid="358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006699"/>
                </a:solidFill>
                <a:latin typeface="Arial Black" pitchFamily="34" charset="0"/>
              </a:rPr>
              <a:t>Example 3 Continued</a:t>
            </a:r>
          </a:p>
        </p:txBody>
      </p:sp>
      <p:sp>
        <p:nvSpPr>
          <p:cNvPr id="14339" name="Rectangle 11"/>
          <p:cNvSpPr>
            <a:spLocks noChangeArrowheads="1"/>
          </p:cNvSpPr>
          <p:nvPr/>
        </p:nvSpPr>
        <p:spPr bwMode="auto">
          <a:xfrm>
            <a:off x="457200" y="1524000"/>
            <a:ext cx="268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Step 2 </a:t>
            </a:r>
            <a:r>
              <a:rPr lang="en-US" altLang="en-US"/>
              <a:t>Find </a:t>
            </a:r>
            <a:r>
              <a:rPr lang="en-US" altLang="en-US" i="1"/>
              <a:t>CD</a:t>
            </a:r>
            <a:r>
              <a:rPr lang="en-US" altLang="en-US"/>
              <a:t>.</a:t>
            </a:r>
          </a:p>
        </p:txBody>
      </p:sp>
      <p:pic>
        <p:nvPicPr>
          <p:cNvPr id="42001" name="Picture 1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27527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2" name="Text Box 18"/>
          <p:cNvSpPr txBox="1">
            <a:spLocks noChangeArrowheads="1"/>
          </p:cNvSpPr>
          <p:nvPr/>
        </p:nvSpPr>
        <p:spPr bwMode="auto">
          <a:xfrm>
            <a:off x="3810000" y="2149475"/>
            <a:ext cx="480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solidFill>
                  <a:srgbClr val="3333FF"/>
                </a:solidFill>
              </a:rPr>
              <a:t>Corr. sides are proportional. Seg. Add. Postulate. </a:t>
            </a:r>
          </a:p>
        </p:txBody>
      </p:sp>
      <p:pic>
        <p:nvPicPr>
          <p:cNvPr id="42003" name="Picture 19"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12573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4" name="Text Box 20"/>
          <p:cNvSpPr txBox="1">
            <a:spLocks noChangeArrowheads="1"/>
          </p:cNvSpPr>
          <p:nvPr/>
        </p:nvSpPr>
        <p:spPr bwMode="auto">
          <a:xfrm>
            <a:off x="3810000" y="3140075"/>
            <a:ext cx="480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solidFill>
                  <a:srgbClr val="3333FF"/>
                </a:solidFill>
              </a:rPr>
              <a:t>Substitute x for CD, 5 for BE, 3 for CB, and 9 for BA. </a:t>
            </a:r>
          </a:p>
        </p:txBody>
      </p:sp>
      <p:sp>
        <p:nvSpPr>
          <p:cNvPr id="42005" name="Text Box 21"/>
          <p:cNvSpPr txBox="1">
            <a:spLocks noChangeArrowheads="1"/>
          </p:cNvSpPr>
          <p:nvPr/>
        </p:nvSpPr>
        <p:spPr bwMode="auto">
          <a:xfrm>
            <a:off x="3810000" y="39624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solidFill>
                  <a:srgbClr val="3333FF"/>
                </a:solidFill>
              </a:rPr>
              <a:t>Cross Products Prop. </a:t>
            </a:r>
          </a:p>
        </p:txBody>
      </p:sp>
      <p:sp>
        <p:nvSpPr>
          <p:cNvPr id="42006" name="Text Box 22"/>
          <p:cNvSpPr txBox="1">
            <a:spLocks noChangeArrowheads="1"/>
          </p:cNvSpPr>
          <p:nvPr/>
        </p:nvSpPr>
        <p:spPr bwMode="auto">
          <a:xfrm>
            <a:off x="152400" y="3962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t>x</a:t>
            </a:r>
            <a:r>
              <a:rPr lang="en-US" altLang="en-US"/>
              <a:t>(9) = 5(3 + 9)</a:t>
            </a:r>
          </a:p>
        </p:txBody>
      </p:sp>
      <p:sp>
        <p:nvSpPr>
          <p:cNvPr id="42007" name="Text Box 23"/>
          <p:cNvSpPr txBox="1">
            <a:spLocks noChangeArrowheads="1"/>
          </p:cNvSpPr>
          <p:nvPr/>
        </p:nvSpPr>
        <p:spPr bwMode="auto">
          <a:xfrm>
            <a:off x="3810000" y="44958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solidFill>
                  <a:srgbClr val="3333FF"/>
                </a:solidFill>
              </a:rPr>
              <a:t>Simplify. </a:t>
            </a:r>
          </a:p>
        </p:txBody>
      </p:sp>
      <p:sp>
        <p:nvSpPr>
          <p:cNvPr id="42008" name="Text Box 24"/>
          <p:cNvSpPr txBox="1">
            <a:spLocks noChangeArrowheads="1"/>
          </p:cNvSpPr>
          <p:nvPr/>
        </p:nvSpPr>
        <p:spPr bwMode="auto">
          <a:xfrm>
            <a:off x="457200" y="4495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a:t>9</a:t>
            </a:r>
            <a:r>
              <a:rPr lang="en-US" altLang="en-US" i="1"/>
              <a:t>x</a:t>
            </a:r>
            <a:r>
              <a:rPr lang="en-US" altLang="en-US"/>
              <a:t> = 60</a:t>
            </a:r>
          </a:p>
        </p:txBody>
      </p:sp>
      <p:sp>
        <p:nvSpPr>
          <p:cNvPr id="42009" name="Text Box 25"/>
          <p:cNvSpPr txBox="1">
            <a:spLocks noChangeArrowheads="1"/>
          </p:cNvSpPr>
          <p:nvPr/>
        </p:nvSpPr>
        <p:spPr bwMode="auto">
          <a:xfrm>
            <a:off x="3810000" y="51816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solidFill>
                  <a:srgbClr val="3333FF"/>
                </a:solidFill>
              </a:rPr>
              <a:t>Divide both sides by 9. </a:t>
            </a:r>
          </a:p>
        </p:txBody>
      </p:sp>
      <p:pic>
        <p:nvPicPr>
          <p:cNvPr id="42010" name="Picture 26"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029200"/>
            <a:ext cx="16573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002"/>
                                        </p:tgtEl>
                                        <p:attrNameLst>
                                          <p:attrName>style.visibility</p:attrName>
                                        </p:attrNameLst>
                                      </p:cBhvr>
                                      <p:to>
                                        <p:strVal val="visible"/>
                                      </p:to>
                                    </p:set>
                                    <p:animEffect transition="in" filter="box(in)">
                                      <p:cBhvr>
                                        <p:cTn id="7" dur="500"/>
                                        <p:tgtEl>
                                          <p:spTgt spid="42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001"/>
                                        </p:tgtEl>
                                        <p:attrNameLst>
                                          <p:attrName>style.visibility</p:attrName>
                                        </p:attrNameLst>
                                      </p:cBhvr>
                                      <p:to>
                                        <p:strVal val="visible"/>
                                      </p:to>
                                    </p:set>
                                    <p:animEffect transition="in" filter="box(in)">
                                      <p:cBhvr>
                                        <p:cTn id="12" dur="500"/>
                                        <p:tgtEl>
                                          <p:spTgt spid="420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2004"/>
                                        </p:tgtEl>
                                        <p:attrNameLst>
                                          <p:attrName>style.visibility</p:attrName>
                                        </p:attrNameLst>
                                      </p:cBhvr>
                                      <p:to>
                                        <p:strVal val="visible"/>
                                      </p:to>
                                    </p:set>
                                    <p:animEffect transition="in" filter="box(in)">
                                      <p:cBhvr>
                                        <p:cTn id="17" dur="500"/>
                                        <p:tgtEl>
                                          <p:spTgt spid="420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2003"/>
                                        </p:tgtEl>
                                        <p:attrNameLst>
                                          <p:attrName>style.visibility</p:attrName>
                                        </p:attrNameLst>
                                      </p:cBhvr>
                                      <p:to>
                                        <p:strVal val="visible"/>
                                      </p:to>
                                    </p:set>
                                    <p:animEffect transition="in" filter="box(in)">
                                      <p:cBhvr>
                                        <p:cTn id="22" dur="500"/>
                                        <p:tgtEl>
                                          <p:spTgt spid="420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2005"/>
                                        </p:tgtEl>
                                        <p:attrNameLst>
                                          <p:attrName>style.visibility</p:attrName>
                                        </p:attrNameLst>
                                      </p:cBhvr>
                                      <p:to>
                                        <p:strVal val="visible"/>
                                      </p:to>
                                    </p:set>
                                    <p:animEffect transition="in" filter="box(in)">
                                      <p:cBhvr>
                                        <p:cTn id="27" dur="500"/>
                                        <p:tgtEl>
                                          <p:spTgt spid="420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2006"/>
                                        </p:tgtEl>
                                        <p:attrNameLst>
                                          <p:attrName>style.visibility</p:attrName>
                                        </p:attrNameLst>
                                      </p:cBhvr>
                                      <p:to>
                                        <p:strVal val="visible"/>
                                      </p:to>
                                    </p:set>
                                    <p:animEffect transition="in" filter="box(in)">
                                      <p:cBhvr>
                                        <p:cTn id="32" dur="500"/>
                                        <p:tgtEl>
                                          <p:spTgt spid="420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2007"/>
                                        </p:tgtEl>
                                        <p:attrNameLst>
                                          <p:attrName>style.visibility</p:attrName>
                                        </p:attrNameLst>
                                      </p:cBhvr>
                                      <p:to>
                                        <p:strVal val="visible"/>
                                      </p:to>
                                    </p:set>
                                    <p:animEffect transition="in" filter="box(in)">
                                      <p:cBhvr>
                                        <p:cTn id="37" dur="500"/>
                                        <p:tgtEl>
                                          <p:spTgt spid="4200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2008"/>
                                        </p:tgtEl>
                                        <p:attrNameLst>
                                          <p:attrName>style.visibility</p:attrName>
                                        </p:attrNameLst>
                                      </p:cBhvr>
                                      <p:to>
                                        <p:strVal val="visible"/>
                                      </p:to>
                                    </p:set>
                                    <p:animEffect transition="in" filter="box(in)">
                                      <p:cBhvr>
                                        <p:cTn id="42" dur="500"/>
                                        <p:tgtEl>
                                          <p:spTgt spid="420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2009"/>
                                        </p:tgtEl>
                                        <p:attrNameLst>
                                          <p:attrName>style.visibility</p:attrName>
                                        </p:attrNameLst>
                                      </p:cBhvr>
                                      <p:to>
                                        <p:strVal val="visible"/>
                                      </p:to>
                                    </p:set>
                                    <p:animEffect transition="in" filter="box(in)">
                                      <p:cBhvr>
                                        <p:cTn id="47" dur="500"/>
                                        <p:tgtEl>
                                          <p:spTgt spid="420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42010"/>
                                        </p:tgtEl>
                                        <p:attrNameLst>
                                          <p:attrName>style.visibility</p:attrName>
                                        </p:attrNameLst>
                                      </p:cBhvr>
                                      <p:to>
                                        <p:strVal val="visible"/>
                                      </p:to>
                                    </p:set>
                                    <p:animEffect transition="in" filter="box(in)">
                                      <p:cBhvr>
                                        <p:cTn id="52" dur="500"/>
                                        <p:tgtEl>
                                          <p:spTgt spid="42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2" grpId="0"/>
      <p:bldP spid="42004" grpId="0"/>
      <p:bldP spid="42005" grpId="0"/>
      <p:bldP spid="42006" grpId="0"/>
      <p:bldP spid="42007" grpId="0"/>
      <p:bldP spid="42008" grpId="0"/>
      <p:bldP spid="420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FF0000"/>
                </a:solidFill>
                <a:latin typeface="Arial Black" pitchFamily="34" charset="0"/>
              </a:rPr>
              <a:t>Check It Out!</a:t>
            </a:r>
            <a:r>
              <a:rPr lang="en-US" altLang="en-US">
                <a:solidFill>
                  <a:srgbClr val="006699"/>
                </a:solidFill>
                <a:latin typeface="Arial Black" pitchFamily="34" charset="0"/>
              </a:rPr>
              <a:t> Example 3 </a:t>
            </a:r>
            <a:endParaRPr lang="en-US" altLang="en-US" sz="2600">
              <a:solidFill>
                <a:schemeClr val="accent2"/>
              </a:solidFill>
              <a:latin typeface="Arial MT Bl" charset="0"/>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200" y="1752600"/>
            <a:ext cx="30734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228600" y="1828800"/>
            <a:ext cx="518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Explain why </a:t>
            </a:r>
            <a:r>
              <a:rPr lang="el-GR" altLang="en-US"/>
              <a:t>∆</a:t>
            </a:r>
            <a:r>
              <a:rPr lang="en-US" altLang="en-US" b="1" i="1"/>
              <a:t>RSV </a:t>
            </a:r>
            <a:r>
              <a:rPr lang="en-US" altLang="en-US" b="1"/>
              <a:t>~ </a:t>
            </a:r>
            <a:r>
              <a:rPr lang="el-GR" altLang="en-US"/>
              <a:t>∆</a:t>
            </a:r>
            <a:r>
              <a:rPr lang="en-US" altLang="en-US" b="1" i="1"/>
              <a:t>RTU </a:t>
            </a:r>
            <a:r>
              <a:rPr lang="en-US" altLang="en-US" b="1"/>
              <a:t>and then find </a:t>
            </a:r>
            <a:r>
              <a:rPr lang="en-US" altLang="en-US" b="1" i="1"/>
              <a:t>RT</a:t>
            </a:r>
            <a:r>
              <a:rPr lang="en-US" altLang="en-US" b="1"/>
              <a:t>.</a:t>
            </a:r>
          </a:p>
        </p:txBody>
      </p:sp>
      <p:sp>
        <p:nvSpPr>
          <p:cNvPr id="36869" name="Rectangle 5"/>
          <p:cNvSpPr>
            <a:spLocks noChangeArrowheads="1"/>
          </p:cNvSpPr>
          <p:nvPr/>
        </p:nvSpPr>
        <p:spPr bwMode="auto">
          <a:xfrm>
            <a:off x="269875" y="2971800"/>
            <a:ext cx="552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Step 1</a:t>
            </a:r>
            <a:r>
              <a:rPr lang="en-US" altLang="en-US"/>
              <a:t> Prove triangles are similar.</a:t>
            </a:r>
          </a:p>
        </p:txBody>
      </p:sp>
      <p:sp>
        <p:nvSpPr>
          <p:cNvPr id="36870" name="Rectangle 6"/>
          <p:cNvSpPr>
            <a:spLocks noChangeArrowheads="1"/>
          </p:cNvSpPr>
          <p:nvPr/>
        </p:nvSpPr>
        <p:spPr bwMode="auto">
          <a:xfrm>
            <a:off x="228600" y="3810000"/>
            <a:ext cx="655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a:sym typeface="Symbol" pitchFamily="18" charset="2"/>
              </a:rPr>
              <a:t>It is given that </a:t>
            </a:r>
            <a:r>
              <a:rPr lang="en-US" altLang="en-US" i="1"/>
              <a:t>S </a:t>
            </a:r>
            <a:r>
              <a:rPr lang="en-US" altLang="en-US">
                <a:sym typeface="Symbol" pitchFamily="18" charset="2"/>
              </a:rPr>
              <a:t></a:t>
            </a:r>
            <a:r>
              <a:rPr lang="en-US" altLang="en-US" i="1"/>
              <a:t> </a:t>
            </a:r>
            <a:r>
              <a:rPr lang="en-US" altLang="en-US">
                <a:sym typeface="Symbol" pitchFamily="18" charset="2"/>
              </a:rPr>
              <a:t></a:t>
            </a:r>
            <a:r>
              <a:rPr lang="en-US" altLang="en-US" i="1"/>
              <a:t>T</a:t>
            </a:r>
            <a:r>
              <a:rPr lang="en-US" altLang="en-US"/>
              <a:t>. </a:t>
            </a:r>
          </a:p>
          <a:p>
            <a:pPr eaLnBrk="1" hangingPunct="1"/>
            <a:r>
              <a:rPr lang="en-US" altLang="en-US">
                <a:sym typeface="Symbol" pitchFamily="18" charset="2"/>
              </a:rPr>
              <a:t></a:t>
            </a:r>
            <a:r>
              <a:rPr lang="en-US" altLang="en-US" i="1"/>
              <a:t>R </a:t>
            </a:r>
            <a:r>
              <a:rPr lang="en-US" altLang="en-US">
                <a:sym typeface="Symbol" pitchFamily="18" charset="2"/>
              </a:rPr>
              <a:t></a:t>
            </a:r>
            <a:r>
              <a:rPr lang="en-US" altLang="en-US" i="1"/>
              <a:t> </a:t>
            </a:r>
            <a:r>
              <a:rPr lang="en-US" altLang="en-US">
                <a:sym typeface="Symbol" pitchFamily="18" charset="2"/>
              </a:rPr>
              <a:t></a:t>
            </a:r>
            <a:r>
              <a:rPr lang="en-US" altLang="en-US" i="1"/>
              <a:t>R</a:t>
            </a:r>
            <a:r>
              <a:rPr lang="en-US" altLang="en-US"/>
              <a:t> by Reflexive Property of </a:t>
            </a:r>
            <a:r>
              <a:rPr lang="en-US" altLang="en-US">
                <a:sym typeface="Symbol" pitchFamily="18" charset="2"/>
              </a:rPr>
              <a:t></a:t>
            </a:r>
            <a:r>
              <a:rPr lang="en-US" altLang="en-US"/>
              <a:t>.</a:t>
            </a:r>
          </a:p>
        </p:txBody>
      </p:sp>
      <p:sp>
        <p:nvSpPr>
          <p:cNvPr id="36876" name="Rectangle 12"/>
          <p:cNvSpPr>
            <a:spLocks noChangeArrowheads="1"/>
          </p:cNvSpPr>
          <p:nvPr/>
        </p:nvSpPr>
        <p:spPr bwMode="auto">
          <a:xfrm>
            <a:off x="228600" y="4953000"/>
            <a:ext cx="551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a:t>Therefore </a:t>
            </a:r>
            <a:r>
              <a:rPr lang="el-GR" altLang="en-US"/>
              <a:t>∆</a:t>
            </a:r>
            <a:r>
              <a:rPr lang="en-US" altLang="en-US" i="1"/>
              <a:t>RSV </a:t>
            </a:r>
            <a:r>
              <a:rPr lang="en-US" altLang="en-US"/>
              <a:t>~ </a:t>
            </a:r>
            <a:r>
              <a:rPr lang="el-GR" altLang="en-US"/>
              <a:t>∆</a:t>
            </a:r>
            <a:r>
              <a:rPr lang="en-US" altLang="en-US" i="1"/>
              <a:t>RTU</a:t>
            </a:r>
            <a:r>
              <a:rPr lang="en-US" altLang="en-US"/>
              <a:t> by AA ~.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dissolve">
                                      <p:cBhvr>
                                        <p:cTn id="7" dur="500"/>
                                        <p:tgtEl>
                                          <p:spTgt spid="3686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870"/>
                                        </p:tgtEl>
                                        <p:attrNameLst>
                                          <p:attrName>style.visibility</p:attrName>
                                        </p:attrNameLst>
                                      </p:cBhvr>
                                      <p:to>
                                        <p:strVal val="visible"/>
                                      </p:to>
                                    </p:set>
                                    <p:animEffect transition="in" filter="dissolve">
                                      <p:cBhvr>
                                        <p:cTn id="10" dur="500"/>
                                        <p:tgtEl>
                                          <p:spTgt spid="368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6876"/>
                                        </p:tgtEl>
                                        <p:attrNameLst>
                                          <p:attrName>style.visibility</p:attrName>
                                        </p:attrNameLst>
                                      </p:cBhvr>
                                      <p:to>
                                        <p:strVal val="visible"/>
                                      </p:to>
                                    </p:set>
                                    <p:animEffect transition="in" filter="dissolve">
                                      <p:cBhvr>
                                        <p:cTn id="15" dur="500"/>
                                        <p:tgtEl>
                                          <p:spTgt spid="36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368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FF0000"/>
                </a:solidFill>
                <a:latin typeface="Arial Black" pitchFamily="34" charset="0"/>
              </a:rPr>
              <a:t>Check It Out!</a:t>
            </a:r>
            <a:r>
              <a:rPr lang="en-US" altLang="en-US">
                <a:solidFill>
                  <a:srgbClr val="006699"/>
                </a:solidFill>
                <a:latin typeface="Arial Black" pitchFamily="34" charset="0"/>
              </a:rPr>
              <a:t> Example 3 Continued</a:t>
            </a:r>
            <a:endParaRPr lang="en-US" altLang="en-US" sz="2600">
              <a:solidFill>
                <a:schemeClr val="accent2"/>
              </a:solidFill>
              <a:latin typeface="Arial MT Bl" charset="0"/>
            </a:endParaRPr>
          </a:p>
        </p:txBody>
      </p:sp>
      <p:sp>
        <p:nvSpPr>
          <p:cNvPr id="16387" name="Rectangle 5"/>
          <p:cNvSpPr>
            <a:spLocks noChangeArrowheads="1"/>
          </p:cNvSpPr>
          <p:nvPr/>
        </p:nvSpPr>
        <p:spPr bwMode="auto">
          <a:xfrm>
            <a:off x="457200" y="1676400"/>
            <a:ext cx="2643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Step 2 </a:t>
            </a:r>
            <a:r>
              <a:rPr lang="en-US" altLang="en-US"/>
              <a:t>Find </a:t>
            </a:r>
            <a:r>
              <a:rPr lang="en-US" altLang="en-US" i="1"/>
              <a:t>RT</a:t>
            </a:r>
            <a:r>
              <a:rPr lang="en-US" altLang="en-US"/>
              <a:t>.</a:t>
            </a:r>
          </a:p>
        </p:txBody>
      </p:sp>
      <p:sp>
        <p:nvSpPr>
          <p:cNvPr id="43019" name="Text Box 11"/>
          <p:cNvSpPr txBox="1">
            <a:spLocks noChangeArrowheads="1"/>
          </p:cNvSpPr>
          <p:nvPr/>
        </p:nvSpPr>
        <p:spPr bwMode="auto">
          <a:xfrm>
            <a:off x="2895600" y="25146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solidFill>
                  <a:srgbClr val="3333FF"/>
                </a:solidFill>
              </a:rPr>
              <a:t>Corr. sides are proportional. </a:t>
            </a:r>
          </a:p>
        </p:txBody>
      </p:sp>
      <p:sp>
        <p:nvSpPr>
          <p:cNvPr id="43020" name="Text Box 12"/>
          <p:cNvSpPr txBox="1">
            <a:spLocks noChangeArrowheads="1"/>
          </p:cNvSpPr>
          <p:nvPr/>
        </p:nvSpPr>
        <p:spPr bwMode="auto">
          <a:xfrm>
            <a:off x="2895600" y="3124200"/>
            <a:ext cx="480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solidFill>
                  <a:srgbClr val="3333FF"/>
                </a:solidFill>
              </a:rPr>
              <a:t>Substitute RS for 10, 12 for TU, 8 for SV. </a:t>
            </a:r>
          </a:p>
        </p:txBody>
      </p:sp>
      <p:sp>
        <p:nvSpPr>
          <p:cNvPr id="43021" name="Text Box 13"/>
          <p:cNvSpPr txBox="1">
            <a:spLocks noChangeArrowheads="1"/>
          </p:cNvSpPr>
          <p:nvPr/>
        </p:nvSpPr>
        <p:spPr bwMode="auto">
          <a:xfrm>
            <a:off x="2895600" y="4060825"/>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solidFill>
                  <a:srgbClr val="3333FF"/>
                </a:solidFill>
              </a:rPr>
              <a:t>Cross Products Prop. </a:t>
            </a:r>
          </a:p>
        </p:txBody>
      </p:sp>
      <p:sp>
        <p:nvSpPr>
          <p:cNvPr id="43022" name="Text Box 14"/>
          <p:cNvSpPr txBox="1">
            <a:spLocks noChangeArrowheads="1"/>
          </p:cNvSpPr>
          <p:nvPr/>
        </p:nvSpPr>
        <p:spPr bwMode="auto">
          <a:xfrm>
            <a:off x="2971800" y="47244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solidFill>
                  <a:srgbClr val="3333FF"/>
                </a:solidFill>
              </a:rPr>
              <a:t>Simplify. </a:t>
            </a:r>
          </a:p>
        </p:txBody>
      </p:sp>
      <p:sp>
        <p:nvSpPr>
          <p:cNvPr id="43023" name="Text Box 15"/>
          <p:cNvSpPr txBox="1">
            <a:spLocks noChangeArrowheads="1"/>
          </p:cNvSpPr>
          <p:nvPr/>
        </p:nvSpPr>
        <p:spPr bwMode="auto">
          <a:xfrm>
            <a:off x="2971800" y="53340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solidFill>
                  <a:srgbClr val="3333FF"/>
                </a:solidFill>
              </a:rPr>
              <a:t>Divide both sides by 8. </a:t>
            </a:r>
          </a:p>
        </p:txBody>
      </p:sp>
      <p:pic>
        <p:nvPicPr>
          <p:cNvPr id="43024" name="Picture 1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0"/>
            <a:ext cx="1333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17"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400"/>
            <a:ext cx="12001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6" name="Text Box 18"/>
          <p:cNvSpPr txBox="1">
            <a:spLocks noChangeArrowheads="1"/>
          </p:cNvSpPr>
          <p:nvPr/>
        </p:nvSpPr>
        <p:spPr bwMode="auto">
          <a:xfrm>
            <a:off x="228600" y="4038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t>RT</a:t>
            </a:r>
            <a:r>
              <a:rPr lang="en-US" altLang="en-US"/>
              <a:t>(8) = 10(12)</a:t>
            </a:r>
          </a:p>
        </p:txBody>
      </p:sp>
      <p:sp>
        <p:nvSpPr>
          <p:cNvPr id="43027" name="Text Box 19"/>
          <p:cNvSpPr txBox="1">
            <a:spLocks noChangeArrowheads="1"/>
          </p:cNvSpPr>
          <p:nvPr/>
        </p:nvSpPr>
        <p:spPr bwMode="auto">
          <a:xfrm>
            <a:off x="533400" y="4648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a:t>8</a:t>
            </a:r>
            <a:r>
              <a:rPr lang="en-US" altLang="en-US" i="1"/>
              <a:t>RT</a:t>
            </a:r>
            <a:r>
              <a:rPr lang="en-US" altLang="en-US"/>
              <a:t> = 120</a:t>
            </a:r>
          </a:p>
        </p:txBody>
      </p:sp>
      <p:sp>
        <p:nvSpPr>
          <p:cNvPr id="43028" name="Text Box 20"/>
          <p:cNvSpPr txBox="1">
            <a:spLocks noChangeArrowheads="1"/>
          </p:cNvSpPr>
          <p:nvPr/>
        </p:nvSpPr>
        <p:spPr bwMode="auto">
          <a:xfrm>
            <a:off x="762000" y="5334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t>RT</a:t>
            </a:r>
            <a:r>
              <a:rPr lang="en-US" altLang="en-US"/>
              <a:t> = 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19"/>
                                        </p:tgtEl>
                                        <p:attrNameLst>
                                          <p:attrName>style.visibility</p:attrName>
                                        </p:attrNameLst>
                                      </p:cBhvr>
                                      <p:to>
                                        <p:strVal val="visible"/>
                                      </p:to>
                                    </p:set>
                                    <p:animEffect transition="in" filter="box(in)">
                                      <p:cBhvr>
                                        <p:cTn id="7" dur="500"/>
                                        <p:tgtEl>
                                          <p:spTgt spid="430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024"/>
                                        </p:tgtEl>
                                        <p:attrNameLst>
                                          <p:attrName>style.visibility</p:attrName>
                                        </p:attrNameLst>
                                      </p:cBhvr>
                                      <p:to>
                                        <p:strVal val="visible"/>
                                      </p:to>
                                    </p:set>
                                    <p:animEffect transition="in" filter="box(in)">
                                      <p:cBhvr>
                                        <p:cTn id="12" dur="500"/>
                                        <p:tgtEl>
                                          <p:spTgt spid="430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020"/>
                                        </p:tgtEl>
                                        <p:attrNameLst>
                                          <p:attrName>style.visibility</p:attrName>
                                        </p:attrNameLst>
                                      </p:cBhvr>
                                      <p:to>
                                        <p:strVal val="visible"/>
                                      </p:to>
                                    </p:set>
                                    <p:animEffect transition="in" filter="box(in)">
                                      <p:cBhvr>
                                        <p:cTn id="17" dur="500"/>
                                        <p:tgtEl>
                                          <p:spTgt spid="430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3025"/>
                                        </p:tgtEl>
                                        <p:attrNameLst>
                                          <p:attrName>style.visibility</p:attrName>
                                        </p:attrNameLst>
                                      </p:cBhvr>
                                      <p:to>
                                        <p:strVal val="visible"/>
                                      </p:to>
                                    </p:set>
                                    <p:animEffect transition="in" filter="box(in)">
                                      <p:cBhvr>
                                        <p:cTn id="22" dur="500"/>
                                        <p:tgtEl>
                                          <p:spTgt spid="430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3021"/>
                                        </p:tgtEl>
                                        <p:attrNameLst>
                                          <p:attrName>style.visibility</p:attrName>
                                        </p:attrNameLst>
                                      </p:cBhvr>
                                      <p:to>
                                        <p:strVal val="visible"/>
                                      </p:to>
                                    </p:set>
                                    <p:animEffect transition="in" filter="box(in)">
                                      <p:cBhvr>
                                        <p:cTn id="27" dur="500"/>
                                        <p:tgtEl>
                                          <p:spTgt spid="430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3026"/>
                                        </p:tgtEl>
                                        <p:attrNameLst>
                                          <p:attrName>style.visibility</p:attrName>
                                        </p:attrNameLst>
                                      </p:cBhvr>
                                      <p:to>
                                        <p:strVal val="visible"/>
                                      </p:to>
                                    </p:set>
                                    <p:animEffect transition="in" filter="box(in)">
                                      <p:cBhvr>
                                        <p:cTn id="32" dur="500"/>
                                        <p:tgtEl>
                                          <p:spTgt spid="430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022"/>
                                        </p:tgtEl>
                                        <p:attrNameLst>
                                          <p:attrName>style.visibility</p:attrName>
                                        </p:attrNameLst>
                                      </p:cBhvr>
                                      <p:to>
                                        <p:strVal val="visible"/>
                                      </p:to>
                                    </p:set>
                                    <p:animEffect transition="in" filter="box(in)">
                                      <p:cBhvr>
                                        <p:cTn id="37" dur="500"/>
                                        <p:tgtEl>
                                          <p:spTgt spid="43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3027"/>
                                        </p:tgtEl>
                                        <p:attrNameLst>
                                          <p:attrName>style.visibility</p:attrName>
                                        </p:attrNameLst>
                                      </p:cBhvr>
                                      <p:to>
                                        <p:strVal val="visible"/>
                                      </p:to>
                                    </p:set>
                                    <p:animEffect transition="in" filter="box(in)">
                                      <p:cBhvr>
                                        <p:cTn id="42" dur="500"/>
                                        <p:tgtEl>
                                          <p:spTgt spid="430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3023"/>
                                        </p:tgtEl>
                                        <p:attrNameLst>
                                          <p:attrName>style.visibility</p:attrName>
                                        </p:attrNameLst>
                                      </p:cBhvr>
                                      <p:to>
                                        <p:strVal val="visible"/>
                                      </p:to>
                                    </p:set>
                                    <p:animEffect transition="in" filter="box(in)">
                                      <p:cBhvr>
                                        <p:cTn id="47" dur="500"/>
                                        <p:tgtEl>
                                          <p:spTgt spid="430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3028"/>
                                        </p:tgtEl>
                                        <p:attrNameLst>
                                          <p:attrName>style.visibility</p:attrName>
                                        </p:attrNameLst>
                                      </p:cBhvr>
                                      <p:to>
                                        <p:strVal val="visible"/>
                                      </p:to>
                                    </p:set>
                                    <p:animEffect transition="in" filter="box(in)">
                                      <p:cBhvr>
                                        <p:cTn id="52" dur="500"/>
                                        <p:tgtEl>
                                          <p:spTgt spid="43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p:bldP spid="43020" grpId="0"/>
      <p:bldP spid="43021" grpId="0"/>
      <p:bldP spid="43022" grpId="0"/>
      <p:bldP spid="43023" grpId="0"/>
      <p:bldP spid="43026" grpId="0"/>
      <p:bldP spid="43027" grpId="0"/>
      <p:bldP spid="430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006699"/>
                </a:solidFill>
                <a:latin typeface="Arial Black" pitchFamily="34" charset="0"/>
              </a:rPr>
              <a:t>Example 4: Writing Proofs with Similar Triangles</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52600"/>
            <a:ext cx="33528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ChangeArrowheads="1"/>
          </p:cNvSpPr>
          <p:nvPr/>
        </p:nvSpPr>
        <p:spPr bwMode="auto">
          <a:xfrm>
            <a:off x="522288" y="19050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Given: 3</a:t>
            </a:r>
            <a:r>
              <a:rPr lang="en-US" altLang="en-US" b="1" i="1"/>
              <a:t>UT </a:t>
            </a:r>
            <a:r>
              <a:rPr lang="en-US" altLang="en-US" b="1"/>
              <a:t>= 5</a:t>
            </a:r>
            <a:r>
              <a:rPr lang="en-US" altLang="en-US" b="1" i="1"/>
              <a:t>RT </a:t>
            </a:r>
            <a:r>
              <a:rPr lang="en-US" altLang="en-US" b="1"/>
              <a:t>and 3</a:t>
            </a:r>
            <a:r>
              <a:rPr lang="en-US" altLang="en-US" b="1" i="1"/>
              <a:t>VT </a:t>
            </a:r>
            <a:r>
              <a:rPr lang="en-US" altLang="en-US" b="1"/>
              <a:t>= 5</a:t>
            </a:r>
            <a:r>
              <a:rPr lang="en-US" altLang="en-US" b="1" i="1"/>
              <a:t>ST</a:t>
            </a:r>
          </a:p>
        </p:txBody>
      </p:sp>
      <p:sp>
        <p:nvSpPr>
          <p:cNvPr id="17413" name="Rectangle 5"/>
          <p:cNvSpPr>
            <a:spLocks noChangeArrowheads="1"/>
          </p:cNvSpPr>
          <p:nvPr/>
        </p:nvSpPr>
        <p:spPr bwMode="auto">
          <a:xfrm>
            <a:off x="533400" y="2438400"/>
            <a:ext cx="366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Prove: </a:t>
            </a:r>
            <a:r>
              <a:rPr lang="el-GR" altLang="en-US"/>
              <a:t>∆</a:t>
            </a:r>
            <a:r>
              <a:rPr lang="en-US" altLang="en-US" b="1" i="1"/>
              <a:t>UVT </a:t>
            </a:r>
            <a:r>
              <a:rPr lang="en-US" altLang="en-US" b="1"/>
              <a:t>~ </a:t>
            </a:r>
            <a:r>
              <a:rPr lang="el-GR" altLang="en-US"/>
              <a:t>∆</a:t>
            </a:r>
            <a:r>
              <a:rPr lang="en-US" altLang="en-US" b="1" i="1"/>
              <a:t>RST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54" name="Group 58"/>
          <p:cNvGraphicFramePr>
            <a:graphicFrameLocks noGrp="1"/>
          </p:cNvGraphicFramePr>
          <p:nvPr/>
        </p:nvGraphicFramePr>
        <p:xfrm>
          <a:off x="533400" y="1676400"/>
          <a:ext cx="8001000" cy="4764087"/>
        </p:xfrm>
        <a:graphic>
          <a:graphicData uri="http://schemas.openxmlformats.org/drawingml/2006/table">
            <a:tbl>
              <a:tblPr/>
              <a:tblGrid>
                <a:gridCol w="3429000"/>
                <a:gridCol w="4572000"/>
              </a:tblGrid>
              <a:tr h="5334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Verdana" pitchFamily="34" charset="0"/>
                          <a:ea typeface="ＭＳ Ｐゴシック" charset="-128"/>
                        </a:rPr>
                        <a:t>Statements </a:t>
                      </a:r>
                    </a:p>
                  </a:txBody>
                  <a:tcPr marT="45721" marB="45721" anchor="ctr" horzOverflow="overflow">
                    <a:lnL w="38100" cap="flat" cmpd="sng" algn="ctr">
                      <a:solidFill>
                        <a:schemeClr val="bg2"/>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004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Verdana" pitchFamily="34" charset="0"/>
                          <a:ea typeface="ＭＳ Ｐゴシック" charset="-128"/>
                        </a:rPr>
                        <a:t>Reasons</a:t>
                      </a:r>
                    </a:p>
                  </a:txBody>
                  <a:tcPr marT="45721" marB="45721" anchor="ctr" horzOverflow="overflow">
                    <a:lnL w="381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004F"/>
                    </a:solidFill>
                  </a:tcPr>
                </a:tc>
              </a:tr>
              <a:tr h="5334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txBody>
                  <a:tcPr marT="45721" marB="45721" anchor="ctr" horzOverflow="overflow">
                    <a:lnL w="38100" cap="flat" cmpd="sng" algn="ctr">
                      <a:solidFill>
                        <a:schemeClr val="bg2"/>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charset="-128"/>
                      </a:endParaRPr>
                    </a:p>
                  </a:txBody>
                  <a:tcPr marT="45721" marB="45721" anchor="ctr" horzOverflow="overflow">
                    <a:lnL w="381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1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txBody>
                  <a:tcPr marT="45721" marB="45721" anchor="ctr" horzOverflow="overflow">
                    <a:lnL w="38100" cap="flat" cmpd="sng" algn="ctr">
                      <a:solidFill>
                        <a:schemeClr val="bg2"/>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a typeface="ＭＳ Ｐゴシック" charset="-128"/>
                      </a:endParaRPr>
                    </a:p>
                  </a:txBody>
                  <a:tcPr marT="45721" marB="45721" anchor="ctr" horzOverflow="overflow">
                    <a:lnL w="381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txBody>
                  <a:tcPr marT="45721" marB="45721" anchor="ctr" horzOverflow="overflow">
                    <a:lnL w="38100" cap="flat" cmpd="sng" algn="ctr">
                      <a:solidFill>
                        <a:schemeClr val="bg2"/>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txBody>
                  <a:tcPr marT="45721" marB="45721" anchor="ctr" horzOverflow="overflow">
                    <a:lnL w="381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1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txBody>
                  <a:tcPr marT="45721" marB="45721" anchor="ctr" horzOverflow="overflow">
                    <a:lnL w="38100" cap="flat" cmpd="sng" algn="ctr">
                      <a:solidFill>
                        <a:schemeClr val="bg2"/>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a typeface="ＭＳ Ｐゴシック" charset="-128"/>
                      </a:endParaRPr>
                    </a:p>
                  </a:txBody>
                  <a:tcPr marT="45721" marB="45721" anchor="ctr" horzOverflow="overflow">
                    <a:lnL w="381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txBody>
                  <a:tcPr marT="45721" marB="45721" anchor="ctr" horzOverflow="overflow">
                    <a:lnL w="38100" cap="flat" cmpd="sng" algn="ctr">
                      <a:solidFill>
                        <a:schemeClr val="bg2"/>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charset="-128"/>
                      </a:endParaRPr>
                    </a:p>
                  </a:txBody>
                  <a:tcPr marT="45721" marB="45721" anchor="ctr" horzOverflow="overflow">
                    <a:lnL w="381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chemeClr val="tx1"/>
                        </a:solidFill>
                        <a:effectLst/>
                        <a:latin typeface="Arial" pitchFamily="34" charset="0"/>
                        <a:ea typeface="ＭＳ Ｐゴシック" charset="-128"/>
                      </a:endParaRPr>
                    </a:p>
                  </a:txBody>
                  <a:tcPr marT="45721" marB="45721" anchor="ctr" horzOverflow="overflow">
                    <a:lnL w="38100" cap="flat" cmpd="sng" algn="ctr">
                      <a:solidFill>
                        <a:schemeClr val="bg2"/>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3366FF"/>
                        </a:solidFill>
                        <a:effectLst/>
                        <a:latin typeface="Verdana" pitchFamily="34" charset="0"/>
                        <a:ea typeface="ＭＳ Ｐゴシック" charset="-128"/>
                      </a:endParaRPr>
                    </a:p>
                  </a:txBody>
                  <a:tcPr marT="45721" marB="45721" anchor="ctr" horzOverflow="overflow">
                    <a:lnL w="381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55341" name="Rectangle 45"/>
          <p:cNvSpPr>
            <a:spLocks noChangeArrowheads="1"/>
          </p:cNvSpPr>
          <p:nvPr/>
        </p:nvSpPr>
        <p:spPr bwMode="auto">
          <a:xfrm>
            <a:off x="3962400" y="2252663"/>
            <a:ext cx="1495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20000"/>
              </a:spcBef>
            </a:pPr>
            <a:r>
              <a:rPr lang="en-US" altLang="en-US" b="1"/>
              <a:t>1.</a:t>
            </a:r>
            <a:r>
              <a:rPr lang="en-US" altLang="en-US"/>
              <a:t> Given</a:t>
            </a:r>
          </a:p>
        </p:txBody>
      </p:sp>
      <p:sp>
        <p:nvSpPr>
          <p:cNvPr id="55342" name="Rectangle 46"/>
          <p:cNvSpPr>
            <a:spLocks noChangeArrowheads="1"/>
          </p:cNvSpPr>
          <p:nvPr/>
        </p:nvSpPr>
        <p:spPr bwMode="auto">
          <a:xfrm>
            <a:off x="609600" y="2286000"/>
            <a:ext cx="227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20000"/>
              </a:spcBef>
            </a:pPr>
            <a:r>
              <a:rPr lang="en-US" altLang="en-US" b="1"/>
              <a:t>1. </a:t>
            </a:r>
            <a:r>
              <a:rPr lang="en-US" altLang="en-US"/>
              <a:t>3</a:t>
            </a:r>
            <a:r>
              <a:rPr lang="en-US" altLang="en-US" i="1"/>
              <a:t>UT</a:t>
            </a:r>
            <a:r>
              <a:rPr lang="en-US" altLang="en-US"/>
              <a:t> = 5</a:t>
            </a:r>
            <a:r>
              <a:rPr lang="en-US" altLang="en-US" i="1"/>
              <a:t>RT</a:t>
            </a:r>
          </a:p>
        </p:txBody>
      </p:sp>
      <p:sp>
        <p:nvSpPr>
          <p:cNvPr id="55343" name="Rectangle 47"/>
          <p:cNvSpPr>
            <a:spLocks noChangeArrowheads="1"/>
          </p:cNvSpPr>
          <p:nvPr/>
        </p:nvSpPr>
        <p:spPr bwMode="auto">
          <a:xfrm>
            <a:off x="3962400" y="2971800"/>
            <a:ext cx="454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2. </a:t>
            </a:r>
            <a:r>
              <a:rPr lang="en-US" altLang="en-US"/>
              <a:t>Divide both sides by 3</a:t>
            </a:r>
            <a:r>
              <a:rPr lang="en-US" altLang="en-US" i="1"/>
              <a:t>RT</a:t>
            </a:r>
            <a:r>
              <a:rPr lang="en-US" altLang="en-US"/>
              <a:t>.</a:t>
            </a:r>
          </a:p>
        </p:txBody>
      </p:sp>
      <p:grpSp>
        <p:nvGrpSpPr>
          <p:cNvPr id="2" name="Group 48"/>
          <p:cNvGrpSpPr>
            <a:grpSpLocks/>
          </p:cNvGrpSpPr>
          <p:nvPr/>
        </p:nvGrpSpPr>
        <p:grpSpPr bwMode="auto">
          <a:xfrm>
            <a:off x="609600" y="2819400"/>
            <a:ext cx="1524000" cy="733425"/>
            <a:chOff x="720" y="1824"/>
            <a:chExt cx="960" cy="462"/>
          </a:xfrm>
        </p:grpSpPr>
        <p:pic>
          <p:nvPicPr>
            <p:cNvPr id="18475" name="Picture 49"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1824"/>
              <a:ext cx="672"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6" name="Text Box 50"/>
            <p:cNvSpPr txBox="1">
              <a:spLocks noChangeArrowheads="1"/>
            </p:cNvSpPr>
            <p:nvPr/>
          </p:nvSpPr>
          <p:spPr bwMode="auto">
            <a:xfrm>
              <a:off x="720" y="1920"/>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b="1"/>
                <a:t>2.</a:t>
              </a:r>
            </a:p>
          </p:txBody>
        </p:sp>
      </p:grpSp>
      <p:sp>
        <p:nvSpPr>
          <p:cNvPr id="55348" name="Rectangle 52"/>
          <p:cNvSpPr>
            <a:spLocks noChangeArrowheads="1"/>
          </p:cNvSpPr>
          <p:nvPr/>
        </p:nvSpPr>
        <p:spPr bwMode="auto">
          <a:xfrm>
            <a:off x="3962400" y="3733800"/>
            <a:ext cx="1603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20000"/>
              </a:spcBef>
            </a:pPr>
            <a:r>
              <a:rPr lang="en-US" altLang="en-US" b="1"/>
              <a:t>3. </a:t>
            </a:r>
            <a:r>
              <a:rPr lang="en-US" altLang="en-US"/>
              <a:t>Given.</a:t>
            </a:r>
          </a:p>
        </p:txBody>
      </p:sp>
      <p:sp>
        <p:nvSpPr>
          <p:cNvPr id="55349" name="Rectangle 53"/>
          <p:cNvSpPr>
            <a:spLocks noChangeArrowheads="1"/>
          </p:cNvSpPr>
          <p:nvPr/>
        </p:nvSpPr>
        <p:spPr bwMode="auto">
          <a:xfrm>
            <a:off x="633413" y="3733800"/>
            <a:ext cx="2262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20000"/>
              </a:spcBef>
            </a:pPr>
            <a:r>
              <a:rPr lang="en-US" altLang="en-US" b="1"/>
              <a:t>3.</a:t>
            </a:r>
            <a:r>
              <a:rPr lang="en-US" altLang="en-US"/>
              <a:t> 3</a:t>
            </a:r>
            <a:r>
              <a:rPr lang="en-US" altLang="en-US" i="1"/>
              <a:t>VT</a:t>
            </a:r>
            <a:r>
              <a:rPr lang="en-US" altLang="en-US"/>
              <a:t> = 5</a:t>
            </a:r>
            <a:r>
              <a:rPr lang="en-US" altLang="en-US" i="1"/>
              <a:t>ST</a:t>
            </a:r>
          </a:p>
        </p:txBody>
      </p:sp>
      <p:sp>
        <p:nvSpPr>
          <p:cNvPr id="55350" name="Rectangle 54"/>
          <p:cNvSpPr>
            <a:spLocks noChangeArrowheads="1"/>
          </p:cNvSpPr>
          <p:nvPr/>
        </p:nvSpPr>
        <p:spPr bwMode="auto">
          <a:xfrm>
            <a:off x="3973513" y="4419600"/>
            <a:ext cx="4430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4. </a:t>
            </a:r>
            <a:r>
              <a:rPr lang="en-US" altLang="en-US"/>
              <a:t>Divide both sides by3</a:t>
            </a:r>
            <a:r>
              <a:rPr lang="en-US" altLang="en-US" i="1"/>
              <a:t>ST</a:t>
            </a:r>
            <a:r>
              <a:rPr lang="en-US" altLang="en-US"/>
              <a:t>.</a:t>
            </a:r>
          </a:p>
        </p:txBody>
      </p:sp>
      <p:grpSp>
        <p:nvGrpSpPr>
          <p:cNvPr id="3" name="Group 55"/>
          <p:cNvGrpSpPr>
            <a:grpSpLocks/>
          </p:cNvGrpSpPr>
          <p:nvPr/>
        </p:nvGrpSpPr>
        <p:grpSpPr bwMode="auto">
          <a:xfrm>
            <a:off x="609600" y="4289425"/>
            <a:ext cx="1495425" cy="733425"/>
            <a:chOff x="672" y="2880"/>
            <a:chExt cx="942" cy="462"/>
          </a:xfrm>
        </p:grpSpPr>
        <p:pic>
          <p:nvPicPr>
            <p:cNvPr id="18473" name="Picture 5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2880"/>
              <a:ext cx="654"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4" name="Text Box 57"/>
            <p:cNvSpPr txBox="1">
              <a:spLocks noChangeArrowheads="1"/>
            </p:cNvSpPr>
            <p:nvPr/>
          </p:nvSpPr>
          <p:spPr bwMode="auto">
            <a:xfrm>
              <a:off x="672" y="29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b="1"/>
                <a:t>4.</a:t>
              </a:r>
            </a:p>
          </p:txBody>
        </p:sp>
      </p:grpSp>
      <p:sp>
        <p:nvSpPr>
          <p:cNvPr id="55355" name="Rectangle 59"/>
          <p:cNvSpPr>
            <a:spLocks noChangeArrowheads="1"/>
          </p:cNvSpPr>
          <p:nvPr/>
        </p:nvSpPr>
        <p:spPr bwMode="auto">
          <a:xfrm>
            <a:off x="4014788" y="5216525"/>
            <a:ext cx="2767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20000"/>
              </a:spcBef>
            </a:pPr>
            <a:r>
              <a:rPr lang="en-US" altLang="en-US" b="1"/>
              <a:t>5.</a:t>
            </a:r>
            <a:r>
              <a:rPr lang="en-US" altLang="en-US"/>
              <a:t> Vert. </a:t>
            </a:r>
            <a:r>
              <a:rPr lang="en-US" altLang="en-US">
                <a:sym typeface="Symbol" pitchFamily="18" charset="2"/>
              </a:rPr>
              <a:t></a:t>
            </a:r>
            <a:r>
              <a:rPr lang="en-US" altLang="en-US"/>
              <a:t>s Thm.</a:t>
            </a:r>
          </a:p>
        </p:txBody>
      </p:sp>
      <p:sp>
        <p:nvSpPr>
          <p:cNvPr id="55356" name="Text Box 60"/>
          <p:cNvSpPr txBox="1">
            <a:spLocks noChangeArrowheads="1"/>
          </p:cNvSpPr>
          <p:nvPr/>
        </p:nvSpPr>
        <p:spPr bwMode="auto">
          <a:xfrm>
            <a:off x="638175" y="523398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b="1"/>
              <a:t>5.</a:t>
            </a:r>
            <a:r>
              <a:rPr lang="en-US" altLang="en-US"/>
              <a:t> </a:t>
            </a:r>
            <a:r>
              <a:rPr lang="en-US" altLang="en-US">
                <a:sym typeface="Symbol" pitchFamily="18" charset="2"/>
              </a:rPr>
              <a:t></a:t>
            </a:r>
            <a:r>
              <a:rPr lang="en-US" altLang="en-US" i="1">
                <a:sym typeface="Symbol" pitchFamily="18" charset="2"/>
              </a:rPr>
              <a:t>RT</a:t>
            </a:r>
            <a:r>
              <a:rPr lang="en-US" altLang="en-US" i="1"/>
              <a:t>S </a:t>
            </a:r>
            <a:r>
              <a:rPr lang="en-US" altLang="en-US">
                <a:sym typeface="Symbol" pitchFamily="18" charset="2"/>
              </a:rPr>
              <a:t></a:t>
            </a:r>
            <a:r>
              <a:rPr lang="en-US" altLang="en-US" i="1"/>
              <a:t> </a:t>
            </a:r>
            <a:r>
              <a:rPr lang="en-US" altLang="en-US">
                <a:sym typeface="Symbol" pitchFamily="18" charset="2"/>
              </a:rPr>
              <a:t></a:t>
            </a:r>
            <a:r>
              <a:rPr lang="en-US" altLang="en-US" i="1">
                <a:sym typeface="Symbol" pitchFamily="18" charset="2"/>
              </a:rPr>
              <a:t>V</a:t>
            </a:r>
            <a:r>
              <a:rPr lang="en-US" altLang="en-US" i="1"/>
              <a:t>TU</a:t>
            </a:r>
          </a:p>
        </p:txBody>
      </p:sp>
      <p:sp>
        <p:nvSpPr>
          <p:cNvPr id="55357" name="Rectangle 61"/>
          <p:cNvSpPr>
            <a:spLocks noChangeArrowheads="1"/>
          </p:cNvSpPr>
          <p:nvPr/>
        </p:nvSpPr>
        <p:spPr bwMode="auto">
          <a:xfrm>
            <a:off x="4038600" y="5802313"/>
            <a:ext cx="404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20000"/>
              </a:spcBef>
            </a:pPr>
            <a:r>
              <a:rPr lang="en-US" altLang="en-US" b="1"/>
              <a:t>6. </a:t>
            </a:r>
            <a:r>
              <a:rPr lang="en-US" altLang="en-US"/>
              <a:t>SAS ~</a:t>
            </a:r>
            <a:r>
              <a:rPr lang="en-US" altLang="en-US" b="1"/>
              <a:t>   </a:t>
            </a:r>
            <a:r>
              <a:rPr lang="en-US" altLang="en-US" b="1">
                <a:solidFill>
                  <a:srgbClr val="3366FF"/>
                </a:solidFill>
              </a:rPr>
              <a:t>Steps 2, 4, 5</a:t>
            </a:r>
          </a:p>
        </p:txBody>
      </p:sp>
      <p:sp>
        <p:nvSpPr>
          <p:cNvPr id="55358" name="Rectangle 62"/>
          <p:cNvSpPr>
            <a:spLocks noChangeArrowheads="1"/>
          </p:cNvSpPr>
          <p:nvPr/>
        </p:nvSpPr>
        <p:spPr bwMode="auto">
          <a:xfrm>
            <a:off x="609600" y="5802313"/>
            <a:ext cx="275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20000"/>
              </a:spcBef>
            </a:pPr>
            <a:r>
              <a:rPr lang="en-US" altLang="en-US" b="1"/>
              <a:t>6.</a:t>
            </a:r>
            <a:r>
              <a:rPr lang="en-US" altLang="en-US"/>
              <a:t> </a:t>
            </a:r>
            <a:r>
              <a:rPr lang="el-GR" altLang="en-US"/>
              <a:t>∆</a:t>
            </a:r>
            <a:r>
              <a:rPr lang="en-US" altLang="en-US" i="1"/>
              <a:t>UVT </a:t>
            </a:r>
            <a:r>
              <a:rPr lang="en-US" altLang="en-US"/>
              <a:t>~ </a:t>
            </a:r>
            <a:r>
              <a:rPr lang="el-GR" altLang="en-US"/>
              <a:t>∆</a:t>
            </a:r>
            <a:r>
              <a:rPr lang="en-US" altLang="en-US" i="1"/>
              <a:t>RST</a:t>
            </a:r>
          </a:p>
        </p:txBody>
      </p:sp>
      <p:sp>
        <p:nvSpPr>
          <p:cNvPr id="18472" name="Text Box 63"/>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006699"/>
                </a:solidFill>
                <a:latin typeface="Arial Black" pitchFamily="34" charset="0"/>
              </a:rPr>
              <a:t>Example 4 Continued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341"/>
                                        </p:tgtEl>
                                        <p:attrNameLst>
                                          <p:attrName>style.visibility</p:attrName>
                                        </p:attrNameLst>
                                      </p:cBhvr>
                                      <p:to>
                                        <p:strVal val="visible"/>
                                      </p:to>
                                    </p:set>
                                    <p:animEffect transition="in" filter="box(in)">
                                      <p:cBhvr>
                                        <p:cTn id="7" dur="500"/>
                                        <p:tgtEl>
                                          <p:spTgt spid="5534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5342"/>
                                        </p:tgtEl>
                                        <p:attrNameLst>
                                          <p:attrName>style.visibility</p:attrName>
                                        </p:attrNameLst>
                                      </p:cBhvr>
                                      <p:to>
                                        <p:strVal val="visible"/>
                                      </p:to>
                                    </p:set>
                                    <p:animEffect transition="in" filter="box(in)">
                                      <p:cBhvr>
                                        <p:cTn id="10" dur="500"/>
                                        <p:tgtEl>
                                          <p:spTgt spid="553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5343"/>
                                        </p:tgtEl>
                                        <p:attrNameLst>
                                          <p:attrName>style.visibility</p:attrName>
                                        </p:attrNameLst>
                                      </p:cBhvr>
                                      <p:to>
                                        <p:strVal val="visible"/>
                                      </p:to>
                                    </p:set>
                                    <p:animEffect transition="in" filter="box(in)">
                                      <p:cBhvr>
                                        <p:cTn id="15" dur="500"/>
                                        <p:tgtEl>
                                          <p:spTgt spid="55343"/>
                                        </p:tgtEl>
                                      </p:cBhvr>
                                    </p:animEffect>
                                  </p:childTnLst>
                                </p:cTn>
                              </p:par>
                              <p:par>
                                <p:cTn id="16" presetID="4"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5348"/>
                                        </p:tgtEl>
                                        <p:attrNameLst>
                                          <p:attrName>style.visibility</p:attrName>
                                        </p:attrNameLst>
                                      </p:cBhvr>
                                      <p:to>
                                        <p:strVal val="visible"/>
                                      </p:to>
                                    </p:set>
                                    <p:animEffect transition="in" filter="box(in)">
                                      <p:cBhvr>
                                        <p:cTn id="23" dur="500"/>
                                        <p:tgtEl>
                                          <p:spTgt spid="5534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5349"/>
                                        </p:tgtEl>
                                        <p:attrNameLst>
                                          <p:attrName>style.visibility</p:attrName>
                                        </p:attrNameLst>
                                      </p:cBhvr>
                                      <p:to>
                                        <p:strVal val="visible"/>
                                      </p:to>
                                    </p:set>
                                    <p:animEffect transition="in" filter="box(in)">
                                      <p:cBhvr>
                                        <p:cTn id="26" dur="500"/>
                                        <p:tgtEl>
                                          <p:spTgt spid="553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5350"/>
                                        </p:tgtEl>
                                        <p:attrNameLst>
                                          <p:attrName>style.visibility</p:attrName>
                                        </p:attrNameLst>
                                      </p:cBhvr>
                                      <p:to>
                                        <p:strVal val="visible"/>
                                      </p:to>
                                    </p:set>
                                    <p:animEffect transition="in" filter="box(in)">
                                      <p:cBhvr>
                                        <p:cTn id="31" dur="500"/>
                                        <p:tgtEl>
                                          <p:spTgt spid="55350"/>
                                        </p:tgtEl>
                                      </p:cBhvr>
                                    </p:animEffect>
                                  </p:childTnLst>
                                </p:cTn>
                              </p:par>
                              <p:par>
                                <p:cTn id="32" presetID="4" presetClass="entr" presetSubtype="16"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ox(in)">
                                      <p:cBhvr>
                                        <p:cTn id="34" dur="500"/>
                                        <p:tgtEl>
                                          <p:spTgt spid="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55355"/>
                                        </p:tgtEl>
                                        <p:attrNameLst>
                                          <p:attrName>style.visibility</p:attrName>
                                        </p:attrNameLst>
                                      </p:cBhvr>
                                      <p:to>
                                        <p:strVal val="visible"/>
                                      </p:to>
                                    </p:set>
                                    <p:animEffect transition="in" filter="box(in)">
                                      <p:cBhvr>
                                        <p:cTn id="39" dur="500"/>
                                        <p:tgtEl>
                                          <p:spTgt spid="5535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55356"/>
                                        </p:tgtEl>
                                        <p:attrNameLst>
                                          <p:attrName>style.visibility</p:attrName>
                                        </p:attrNameLst>
                                      </p:cBhvr>
                                      <p:to>
                                        <p:strVal val="visible"/>
                                      </p:to>
                                    </p:set>
                                    <p:animEffect transition="in" filter="box(in)">
                                      <p:cBhvr>
                                        <p:cTn id="42" dur="500"/>
                                        <p:tgtEl>
                                          <p:spTgt spid="5535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5358"/>
                                        </p:tgtEl>
                                        <p:attrNameLst>
                                          <p:attrName>style.visibility</p:attrName>
                                        </p:attrNameLst>
                                      </p:cBhvr>
                                      <p:to>
                                        <p:strVal val="visible"/>
                                      </p:to>
                                    </p:set>
                                    <p:animEffect transition="in" filter="box(in)">
                                      <p:cBhvr>
                                        <p:cTn id="47" dur="500"/>
                                        <p:tgtEl>
                                          <p:spTgt spid="5535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55357"/>
                                        </p:tgtEl>
                                        <p:attrNameLst>
                                          <p:attrName>style.visibility</p:attrName>
                                        </p:attrNameLst>
                                      </p:cBhvr>
                                      <p:to>
                                        <p:strVal val="visible"/>
                                      </p:to>
                                    </p:set>
                                    <p:animEffect transition="in" filter="box(in)">
                                      <p:cBhvr>
                                        <p:cTn id="50" dur="500"/>
                                        <p:tgtEl>
                                          <p:spTgt spid="55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41" grpId="0"/>
      <p:bldP spid="55342" grpId="0"/>
      <p:bldP spid="55343" grpId="0"/>
      <p:bldP spid="55348" grpId="0"/>
      <p:bldP spid="55349" grpId="0"/>
      <p:bldP spid="55350" grpId="0"/>
      <p:bldP spid="55355" grpId="0"/>
      <p:bldP spid="55356" grpId="0"/>
      <p:bldP spid="55357" grpId="0"/>
      <p:bldP spid="553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FF0000"/>
                </a:solidFill>
                <a:latin typeface="Arial Black" pitchFamily="34" charset="0"/>
              </a:rPr>
              <a:t>Check It Out!</a:t>
            </a:r>
            <a:r>
              <a:rPr lang="en-US" altLang="en-US">
                <a:solidFill>
                  <a:srgbClr val="006699"/>
                </a:solidFill>
                <a:latin typeface="Arial Black" pitchFamily="34" charset="0"/>
              </a:rPr>
              <a:t> Example 4 </a:t>
            </a:r>
            <a:endParaRPr lang="en-US" altLang="en-US" sz="2600">
              <a:solidFill>
                <a:schemeClr val="accent2"/>
              </a:solidFill>
              <a:latin typeface="Arial MT Bl" charset="0"/>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19400"/>
            <a:ext cx="35179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9"/>
          <p:cNvGrpSpPr>
            <a:grpSpLocks/>
          </p:cNvGrpSpPr>
          <p:nvPr/>
        </p:nvGrpSpPr>
        <p:grpSpPr bwMode="auto">
          <a:xfrm>
            <a:off x="228600" y="1739900"/>
            <a:ext cx="8382000" cy="822325"/>
            <a:chOff x="144" y="1096"/>
            <a:chExt cx="5280" cy="518"/>
          </a:xfrm>
        </p:grpSpPr>
        <p:sp>
          <p:nvSpPr>
            <p:cNvPr id="19461" name="Rectangle 5"/>
            <p:cNvSpPr>
              <a:spLocks noChangeArrowheads="1"/>
            </p:cNvSpPr>
            <p:nvPr/>
          </p:nvSpPr>
          <p:spPr bwMode="auto">
            <a:xfrm>
              <a:off x="144" y="1096"/>
              <a:ext cx="528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Given: </a:t>
              </a:r>
              <a:r>
                <a:rPr lang="en-US" altLang="en-US" b="1" i="1"/>
                <a:t>M </a:t>
              </a:r>
              <a:r>
                <a:rPr lang="en-US" altLang="en-US" b="1"/>
                <a:t>is the midpoint of </a:t>
              </a:r>
              <a:r>
                <a:rPr lang="en-US" altLang="en-US" b="1" i="1"/>
                <a:t>JK</a:t>
              </a:r>
              <a:r>
                <a:rPr lang="en-US" altLang="en-US" b="1"/>
                <a:t>. </a:t>
              </a:r>
              <a:r>
                <a:rPr lang="en-US" altLang="en-US" b="1" i="1"/>
                <a:t>N </a:t>
              </a:r>
              <a:r>
                <a:rPr lang="en-US" altLang="en-US" b="1"/>
                <a:t>is the midpoint of </a:t>
              </a:r>
              <a:r>
                <a:rPr lang="en-US" altLang="en-US" b="1" i="1"/>
                <a:t>KL</a:t>
              </a:r>
              <a:r>
                <a:rPr lang="en-US" altLang="en-US" b="1"/>
                <a:t>, and </a:t>
              </a:r>
              <a:r>
                <a:rPr lang="en-US" altLang="en-US" b="1" i="1"/>
                <a:t>P </a:t>
              </a:r>
              <a:r>
                <a:rPr lang="en-US" altLang="en-US" b="1"/>
                <a:t>is the midpoint of </a:t>
              </a:r>
              <a:r>
                <a:rPr lang="en-US" altLang="en-US" b="1" i="1"/>
                <a:t>JL</a:t>
              </a:r>
              <a:r>
                <a:rPr lang="en-US" altLang="en-US" b="1"/>
                <a:t>.</a:t>
              </a:r>
            </a:p>
          </p:txBody>
        </p:sp>
        <p:sp>
          <p:nvSpPr>
            <p:cNvPr id="19462" name="Line 6"/>
            <p:cNvSpPr>
              <a:spLocks noChangeShapeType="1"/>
            </p:cNvSpPr>
            <p:nvPr/>
          </p:nvSpPr>
          <p:spPr bwMode="auto">
            <a:xfrm>
              <a:off x="3216" y="1138"/>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3" name="Line 7"/>
            <p:cNvSpPr>
              <a:spLocks noChangeShapeType="1"/>
            </p:cNvSpPr>
            <p:nvPr/>
          </p:nvSpPr>
          <p:spPr bwMode="auto">
            <a:xfrm>
              <a:off x="1536" y="1364"/>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4" name="Line 8"/>
            <p:cNvSpPr>
              <a:spLocks noChangeShapeType="1"/>
            </p:cNvSpPr>
            <p:nvPr/>
          </p:nvSpPr>
          <p:spPr bwMode="auto">
            <a:xfrm>
              <a:off x="4560" y="1371"/>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66" name="Group 46"/>
          <p:cNvGraphicFramePr>
            <a:graphicFrameLocks noGrp="1"/>
          </p:cNvGraphicFramePr>
          <p:nvPr/>
        </p:nvGraphicFramePr>
        <p:xfrm>
          <a:off x="228600" y="1752600"/>
          <a:ext cx="8686800" cy="4364195"/>
        </p:xfrm>
        <a:graphic>
          <a:graphicData uri="http://schemas.openxmlformats.org/drawingml/2006/table">
            <a:tbl>
              <a:tblPr/>
              <a:tblGrid>
                <a:gridCol w="5181600"/>
                <a:gridCol w="3505200"/>
              </a:tblGrid>
              <a:tr h="533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Verdana" pitchFamily="34" charset="0"/>
                          <a:ea typeface="ＭＳ Ｐゴシック" charset="-128"/>
                        </a:rPr>
                        <a:t>Statements </a:t>
                      </a:r>
                    </a:p>
                  </a:txBody>
                  <a:tcPr marT="45710" marB="45710" anchor="ctr" horzOverflow="overflow">
                    <a:lnL w="38100" cap="flat" cmpd="sng" algn="ctr">
                      <a:solidFill>
                        <a:schemeClr val="bg2"/>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CD8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Verdana" pitchFamily="34" charset="0"/>
                          <a:ea typeface="ＭＳ Ｐゴシック" charset="-128"/>
                        </a:rPr>
                        <a:t>Reasons</a:t>
                      </a:r>
                    </a:p>
                  </a:txBody>
                  <a:tcPr marT="45710" marB="45710" anchor="ctr" horzOverflow="overflow">
                    <a:lnL w="381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CD8BA"/>
                    </a:solidFill>
                  </a:tcPr>
                </a:tc>
              </a:tr>
              <a:tr h="13349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txBody>
                  <a:tcPr marT="45710" marB="45710" anchor="ctr" horzOverflow="overflow">
                    <a:lnL w="38100" cap="flat" cmpd="sng" algn="ctr">
                      <a:solidFill>
                        <a:schemeClr val="bg2"/>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charset="-128"/>
                      </a:endParaRPr>
                    </a:p>
                  </a:txBody>
                  <a:tcPr marT="45710" marB="45710" anchor="ctr" horzOverflow="overflow">
                    <a:lnL w="381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txBody>
                  <a:tcPr marT="45710" marB="45710" anchor="ctr" horzOverflow="overflow">
                    <a:lnL w="38100" cap="flat" cmpd="sng" algn="ctr">
                      <a:solidFill>
                        <a:schemeClr val="bg2"/>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a typeface="ＭＳ Ｐゴシック" charset="-128"/>
                      </a:endParaRPr>
                    </a:p>
                  </a:txBody>
                  <a:tcPr marT="45710" marB="45710" anchor="ctr" horzOverflow="overflow">
                    <a:lnL w="381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0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Verdana" pitchFamily="34" charset="0"/>
                          <a:ea typeface="ＭＳ Ｐゴシック" charset="-128"/>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txBody>
                  <a:tcPr marT="45710" marB="45710" anchor="ctr" horzOverflow="overflow">
                    <a:lnL w="38100" cap="flat" cmpd="sng" algn="ctr">
                      <a:solidFill>
                        <a:schemeClr val="bg2"/>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txBody>
                  <a:tcPr marT="45710" marB="45710" anchor="ctr" horzOverflow="overflow">
                    <a:lnL w="381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4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a typeface="ＭＳ Ｐゴシック" charset="-128"/>
                      </a:endParaRPr>
                    </a:p>
                  </a:txBody>
                  <a:tcPr marT="45710" marB="45710" anchor="ctr" horzOverflow="overflow">
                    <a:lnL w="38100" cap="flat" cmpd="sng" algn="ctr">
                      <a:solidFill>
                        <a:schemeClr val="bg2"/>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a typeface="ＭＳ Ｐゴシック" charset="-128"/>
                      </a:endParaRPr>
                    </a:p>
                  </a:txBody>
                  <a:tcPr marT="45710" marB="45710" anchor="ctr" horzOverflow="overflow">
                    <a:lnL w="381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20502" name="Text Box 26"/>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FF0000"/>
                </a:solidFill>
                <a:latin typeface="Arial Black" pitchFamily="34" charset="0"/>
              </a:rPr>
              <a:t>Check It Out!</a:t>
            </a:r>
            <a:r>
              <a:rPr lang="en-US" altLang="en-US">
                <a:solidFill>
                  <a:srgbClr val="006699"/>
                </a:solidFill>
                <a:latin typeface="Arial Black" pitchFamily="34" charset="0"/>
              </a:rPr>
              <a:t> Example 4 Continued</a:t>
            </a:r>
            <a:endParaRPr lang="en-US" altLang="en-US" sz="2600">
              <a:solidFill>
                <a:schemeClr val="accent2"/>
              </a:solidFill>
              <a:latin typeface="Arial MT Bl" charset="0"/>
            </a:endParaRPr>
          </a:p>
        </p:txBody>
      </p:sp>
      <p:sp>
        <p:nvSpPr>
          <p:cNvPr id="56355" name="Rectangle 35"/>
          <p:cNvSpPr>
            <a:spLocks noChangeArrowheads="1"/>
          </p:cNvSpPr>
          <p:nvPr/>
        </p:nvSpPr>
        <p:spPr bwMode="auto">
          <a:xfrm>
            <a:off x="5486400" y="2286000"/>
            <a:ext cx="1495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20000"/>
              </a:spcBef>
            </a:pPr>
            <a:r>
              <a:rPr lang="en-US" altLang="en-US" b="1"/>
              <a:t>1.</a:t>
            </a:r>
            <a:r>
              <a:rPr lang="en-US" altLang="en-US"/>
              <a:t> Given</a:t>
            </a:r>
          </a:p>
        </p:txBody>
      </p:sp>
      <p:grpSp>
        <p:nvGrpSpPr>
          <p:cNvPr id="2" name="Group 36"/>
          <p:cNvGrpSpPr>
            <a:grpSpLocks/>
          </p:cNvGrpSpPr>
          <p:nvPr/>
        </p:nvGrpSpPr>
        <p:grpSpPr bwMode="auto">
          <a:xfrm>
            <a:off x="257175" y="2317750"/>
            <a:ext cx="4572000" cy="1187450"/>
            <a:chOff x="240" y="1392"/>
            <a:chExt cx="2880" cy="748"/>
          </a:xfrm>
        </p:grpSpPr>
        <p:sp>
          <p:nvSpPr>
            <p:cNvPr id="20515" name="Rectangle 37"/>
            <p:cNvSpPr>
              <a:spLocks noChangeArrowheads="1"/>
            </p:cNvSpPr>
            <p:nvPr/>
          </p:nvSpPr>
          <p:spPr bwMode="auto">
            <a:xfrm>
              <a:off x="240" y="1392"/>
              <a:ext cx="288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1.</a:t>
              </a:r>
              <a:r>
                <a:rPr lang="en-US" altLang="en-US" i="1"/>
                <a:t> M </a:t>
              </a:r>
              <a:r>
                <a:rPr lang="en-US" altLang="en-US"/>
                <a:t>is the mdpt. of </a:t>
              </a:r>
              <a:r>
                <a:rPr lang="en-US" altLang="en-US" i="1"/>
                <a:t>JK</a:t>
              </a:r>
              <a:r>
                <a:rPr lang="en-US" altLang="en-US"/>
                <a:t>, </a:t>
              </a:r>
            </a:p>
            <a:p>
              <a:pPr eaLnBrk="1" hangingPunct="1"/>
              <a:r>
                <a:rPr lang="en-US" altLang="en-US"/>
                <a:t>	</a:t>
              </a:r>
              <a:r>
                <a:rPr lang="en-US" altLang="en-US" i="1"/>
                <a:t>N </a:t>
              </a:r>
              <a:r>
                <a:rPr lang="en-US" altLang="en-US"/>
                <a:t>is the mdpt. of </a:t>
              </a:r>
              <a:r>
                <a:rPr lang="en-US" altLang="en-US" i="1"/>
                <a:t>KL</a:t>
              </a:r>
              <a:r>
                <a:rPr lang="en-US" altLang="en-US"/>
                <a:t>, </a:t>
              </a:r>
            </a:p>
            <a:p>
              <a:pPr eaLnBrk="1" hangingPunct="1"/>
              <a:r>
                <a:rPr lang="en-US" altLang="en-US"/>
                <a:t> 	and </a:t>
              </a:r>
              <a:r>
                <a:rPr lang="en-US" altLang="en-US" i="1"/>
                <a:t>P </a:t>
              </a:r>
              <a:r>
                <a:rPr lang="en-US" altLang="en-US"/>
                <a:t>is the mdpt. of </a:t>
              </a:r>
              <a:r>
                <a:rPr lang="en-US" altLang="en-US" i="1"/>
                <a:t>JL</a:t>
              </a:r>
              <a:r>
                <a:rPr lang="en-US" altLang="en-US"/>
                <a:t>.</a:t>
              </a:r>
            </a:p>
          </p:txBody>
        </p:sp>
        <p:grpSp>
          <p:nvGrpSpPr>
            <p:cNvPr id="20516" name="Group 38"/>
            <p:cNvGrpSpPr>
              <a:grpSpLocks/>
            </p:cNvGrpSpPr>
            <p:nvPr/>
          </p:nvGrpSpPr>
          <p:grpSpPr bwMode="auto">
            <a:xfrm>
              <a:off x="2235" y="1440"/>
              <a:ext cx="645" cy="466"/>
              <a:chOff x="2235" y="1440"/>
              <a:chExt cx="645" cy="466"/>
            </a:xfrm>
          </p:grpSpPr>
          <p:sp>
            <p:nvSpPr>
              <p:cNvPr id="20517" name="Line 39"/>
              <p:cNvSpPr>
                <a:spLocks noChangeShapeType="1"/>
              </p:cNvSpPr>
              <p:nvPr/>
            </p:nvSpPr>
            <p:spPr bwMode="auto">
              <a:xfrm>
                <a:off x="2304" y="1440"/>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8" name="Line 40"/>
              <p:cNvSpPr>
                <a:spLocks noChangeShapeType="1"/>
              </p:cNvSpPr>
              <p:nvPr/>
            </p:nvSpPr>
            <p:spPr bwMode="auto">
              <a:xfrm>
                <a:off x="2235" y="1666"/>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9" name="Line 41"/>
              <p:cNvSpPr>
                <a:spLocks noChangeShapeType="1"/>
              </p:cNvSpPr>
              <p:nvPr/>
            </p:nvSpPr>
            <p:spPr bwMode="auto">
              <a:xfrm>
                <a:off x="2640" y="1906"/>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6362" name="Rectangle 42"/>
          <p:cNvSpPr>
            <a:spLocks noChangeArrowheads="1"/>
          </p:cNvSpPr>
          <p:nvPr/>
        </p:nvSpPr>
        <p:spPr bwMode="auto">
          <a:xfrm>
            <a:off x="5475288" y="3848100"/>
            <a:ext cx="306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2.</a:t>
            </a:r>
            <a:r>
              <a:rPr lang="en-US" altLang="en-US"/>
              <a:t> </a:t>
            </a:r>
            <a:r>
              <a:rPr lang="el-GR" altLang="en-US"/>
              <a:t>∆</a:t>
            </a:r>
            <a:r>
              <a:rPr lang="en-US" altLang="en-US"/>
              <a:t> Midsegs. Thm</a:t>
            </a:r>
            <a:endParaRPr lang="el-GR" altLang="en-US"/>
          </a:p>
        </p:txBody>
      </p:sp>
      <p:grpSp>
        <p:nvGrpSpPr>
          <p:cNvPr id="4" name="Group 43"/>
          <p:cNvGrpSpPr>
            <a:grpSpLocks/>
          </p:cNvGrpSpPr>
          <p:nvPr/>
        </p:nvGrpSpPr>
        <p:grpSpPr bwMode="auto">
          <a:xfrm>
            <a:off x="206375" y="3695700"/>
            <a:ext cx="5168900" cy="723900"/>
            <a:chOff x="260" y="2208"/>
            <a:chExt cx="3256" cy="456"/>
          </a:xfrm>
        </p:grpSpPr>
        <p:pic>
          <p:nvPicPr>
            <p:cNvPr id="20513" name="Picture 4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2208"/>
              <a:ext cx="294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4" name="Text Box 45"/>
            <p:cNvSpPr txBox="1">
              <a:spLocks noChangeArrowheads="1"/>
            </p:cNvSpPr>
            <p:nvPr/>
          </p:nvSpPr>
          <p:spPr bwMode="auto">
            <a:xfrm>
              <a:off x="260" y="2284"/>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b="1"/>
                <a:t>2.</a:t>
              </a:r>
            </a:p>
          </p:txBody>
        </p:sp>
      </p:grpSp>
      <p:sp>
        <p:nvSpPr>
          <p:cNvPr id="56367" name="Rectangle 47"/>
          <p:cNvSpPr>
            <a:spLocks noChangeArrowheads="1"/>
          </p:cNvSpPr>
          <p:nvPr/>
        </p:nvSpPr>
        <p:spPr bwMode="auto">
          <a:xfrm>
            <a:off x="5448300" y="4724400"/>
            <a:ext cx="300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20000"/>
              </a:spcBef>
            </a:pPr>
            <a:r>
              <a:rPr lang="en-US" altLang="en-US" b="1"/>
              <a:t>3.</a:t>
            </a:r>
            <a:r>
              <a:rPr lang="en-US" altLang="en-US"/>
              <a:t> Div. Prop. of =.</a:t>
            </a:r>
          </a:p>
        </p:txBody>
      </p:sp>
      <p:grpSp>
        <p:nvGrpSpPr>
          <p:cNvPr id="5" name="Group 48"/>
          <p:cNvGrpSpPr>
            <a:grpSpLocks/>
          </p:cNvGrpSpPr>
          <p:nvPr/>
        </p:nvGrpSpPr>
        <p:grpSpPr bwMode="auto">
          <a:xfrm>
            <a:off x="201613" y="4600575"/>
            <a:ext cx="3198812" cy="733425"/>
            <a:chOff x="151" y="2784"/>
            <a:chExt cx="2015" cy="462"/>
          </a:xfrm>
        </p:grpSpPr>
        <p:pic>
          <p:nvPicPr>
            <p:cNvPr id="20511" name="Picture 49"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2784"/>
              <a:ext cx="1734"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2" name="Text Box 50"/>
            <p:cNvSpPr txBox="1">
              <a:spLocks noChangeArrowheads="1"/>
            </p:cNvSpPr>
            <p:nvPr/>
          </p:nvSpPr>
          <p:spPr bwMode="auto">
            <a:xfrm>
              <a:off x="151" y="2832"/>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b="1"/>
                <a:t>3.</a:t>
              </a:r>
            </a:p>
          </p:txBody>
        </p:sp>
      </p:grpSp>
      <p:sp>
        <p:nvSpPr>
          <p:cNvPr id="56371" name="Rectangle 51"/>
          <p:cNvSpPr>
            <a:spLocks noChangeArrowheads="1"/>
          </p:cNvSpPr>
          <p:nvPr/>
        </p:nvSpPr>
        <p:spPr bwMode="auto">
          <a:xfrm>
            <a:off x="5505450" y="5486400"/>
            <a:ext cx="280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4.</a:t>
            </a:r>
            <a:r>
              <a:rPr lang="en-US" altLang="en-US"/>
              <a:t> SSS ~ </a:t>
            </a:r>
            <a:r>
              <a:rPr lang="en-US" altLang="en-US" b="1">
                <a:solidFill>
                  <a:srgbClr val="3366FF"/>
                </a:solidFill>
              </a:rPr>
              <a:t>Step 3</a:t>
            </a:r>
          </a:p>
        </p:txBody>
      </p:sp>
      <p:sp>
        <p:nvSpPr>
          <p:cNvPr id="56372" name="Rectangle 52"/>
          <p:cNvSpPr>
            <a:spLocks noChangeArrowheads="1"/>
          </p:cNvSpPr>
          <p:nvPr/>
        </p:nvSpPr>
        <p:spPr bwMode="auto">
          <a:xfrm>
            <a:off x="279400" y="5486400"/>
            <a:ext cx="271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4.</a:t>
            </a:r>
            <a:r>
              <a:rPr lang="en-US" altLang="en-US"/>
              <a:t> </a:t>
            </a:r>
            <a:r>
              <a:rPr lang="el-GR" altLang="en-US"/>
              <a:t>∆</a:t>
            </a:r>
            <a:r>
              <a:rPr lang="en-US" altLang="en-US" i="1"/>
              <a:t>JKL </a:t>
            </a:r>
            <a:r>
              <a:rPr lang="en-US" altLang="en-US"/>
              <a:t>~ </a:t>
            </a:r>
            <a:r>
              <a:rPr lang="el-GR" altLang="en-US"/>
              <a:t>∆</a:t>
            </a:r>
            <a:r>
              <a:rPr lang="en-US" altLang="en-US" i="1"/>
              <a:t>NPM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6355"/>
                                        </p:tgtEl>
                                        <p:attrNameLst>
                                          <p:attrName>style.visibility</p:attrName>
                                        </p:attrNameLst>
                                      </p:cBhvr>
                                      <p:to>
                                        <p:strVal val="visible"/>
                                      </p:to>
                                    </p:set>
                                    <p:animEffect transition="in" filter="box(in)">
                                      <p:cBhvr>
                                        <p:cTn id="10" dur="500"/>
                                        <p:tgtEl>
                                          <p:spTgt spid="563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6362"/>
                                        </p:tgtEl>
                                        <p:attrNameLst>
                                          <p:attrName>style.visibility</p:attrName>
                                        </p:attrNameLst>
                                      </p:cBhvr>
                                      <p:to>
                                        <p:strVal val="visible"/>
                                      </p:to>
                                    </p:set>
                                    <p:animEffect transition="in" filter="box(in)">
                                      <p:cBhvr>
                                        <p:cTn id="18" dur="500"/>
                                        <p:tgtEl>
                                          <p:spTgt spid="563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6367"/>
                                        </p:tgtEl>
                                        <p:attrNameLst>
                                          <p:attrName>style.visibility</p:attrName>
                                        </p:attrNameLst>
                                      </p:cBhvr>
                                      <p:to>
                                        <p:strVal val="visible"/>
                                      </p:to>
                                    </p:set>
                                    <p:animEffect transition="in" filter="box(in)">
                                      <p:cBhvr>
                                        <p:cTn id="26" dur="500"/>
                                        <p:tgtEl>
                                          <p:spTgt spid="5636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6372"/>
                                        </p:tgtEl>
                                        <p:attrNameLst>
                                          <p:attrName>style.visibility</p:attrName>
                                        </p:attrNameLst>
                                      </p:cBhvr>
                                      <p:to>
                                        <p:strVal val="visible"/>
                                      </p:to>
                                    </p:set>
                                    <p:animEffect transition="in" filter="box(in)">
                                      <p:cBhvr>
                                        <p:cTn id="31" dur="500"/>
                                        <p:tgtEl>
                                          <p:spTgt spid="5637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6371"/>
                                        </p:tgtEl>
                                        <p:attrNameLst>
                                          <p:attrName>style.visibility</p:attrName>
                                        </p:attrNameLst>
                                      </p:cBhvr>
                                      <p:to>
                                        <p:strVal val="visible"/>
                                      </p:to>
                                    </p:set>
                                    <p:animEffect transition="in" filter="box(in)">
                                      <p:cBhvr>
                                        <p:cTn id="34" dur="500"/>
                                        <p:tgtEl>
                                          <p:spTgt spid="56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5" grpId="0"/>
      <p:bldP spid="56362" grpId="0"/>
      <p:bldP spid="56367" grpId="0"/>
      <p:bldP spid="56371" grpId="0"/>
      <p:bldP spid="563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 y="990600"/>
            <a:ext cx="8077200" cy="5181600"/>
          </a:xfrm>
          <a:prstGeom prst="rect">
            <a:avLst/>
          </a:prstGeom>
          <a:noFill/>
          <a:ln w="28575">
            <a:solidFill>
              <a:srgbClr val="DBDBDB"/>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03225" indent="-403225"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sz="2800" b="1" dirty="0">
                <a:solidFill>
                  <a:srgbClr val="3333CC"/>
                </a:solidFill>
              </a:rPr>
              <a:t>Warm Up</a:t>
            </a:r>
            <a:endParaRPr lang="en-US" altLang="en-US" sz="2800" dirty="0"/>
          </a:p>
          <a:p>
            <a:pPr eaLnBrk="1" hangingPunct="1"/>
            <a:r>
              <a:rPr lang="en-US" altLang="en-US" b="1" dirty="0"/>
              <a:t>Solve each proportion.</a:t>
            </a:r>
          </a:p>
          <a:p>
            <a:pPr eaLnBrk="1" hangingPunct="1"/>
            <a:endParaRPr lang="en-US" altLang="en-US" sz="800" b="1" dirty="0"/>
          </a:p>
          <a:p>
            <a:pPr eaLnBrk="1" hangingPunct="1"/>
            <a:endParaRPr lang="en-US" altLang="en-US" sz="800" dirty="0"/>
          </a:p>
          <a:p>
            <a:pPr eaLnBrk="1" hangingPunct="1">
              <a:lnSpc>
                <a:spcPct val="140000"/>
              </a:lnSpc>
            </a:pPr>
            <a:r>
              <a:rPr lang="en-US" altLang="en-US" b="1" dirty="0"/>
              <a:t>1.</a:t>
            </a:r>
            <a:r>
              <a:rPr lang="en-US" altLang="en-US" dirty="0"/>
              <a:t> </a:t>
            </a:r>
            <a:r>
              <a:rPr lang="en-US" altLang="en-US" dirty="0">
                <a:sym typeface="Symbol" pitchFamily="18" charset="2"/>
              </a:rPr>
              <a:t> 			</a:t>
            </a:r>
            <a:r>
              <a:rPr lang="en-US" altLang="en-US" b="1" dirty="0">
                <a:sym typeface="Symbol" pitchFamily="18" charset="2"/>
              </a:rPr>
              <a:t>2.</a:t>
            </a:r>
            <a:r>
              <a:rPr lang="en-US" altLang="en-US" dirty="0">
                <a:sym typeface="Symbol" pitchFamily="18" charset="2"/>
              </a:rPr>
              <a:t>  			</a:t>
            </a:r>
            <a:r>
              <a:rPr lang="en-US" altLang="en-US" b="1" dirty="0">
                <a:sym typeface="Symbol" pitchFamily="18" charset="2"/>
              </a:rPr>
              <a:t>3.</a:t>
            </a:r>
          </a:p>
          <a:p>
            <a:pPr eaLnBrk="1" hangingPunct="1">
              <a:lnSpc>
                <a:spcPct val="140000"/>
              </a:lnSpc>
            </a:pPr>
            <a:endParaRPr lang="en-US" altLang="en-US" b="1" dirty="0">
              <a:sym typeface="Symbol" pitchFamily="18" charset="2"/>
            </a:endParaRPr>
          </a:p>
          <a:p>
            <a:pPr eaLnBrk="1" hangingPunct="1"/>
            <a:endParaRPr lang="en-US" altLang="en-US" b="1" dirty="0">
              <a:sym typeface="Symbol" pitchFamily="18" charset="2"/>
            </a:endParaRPr>
          </a:p>
          <a:p>
            <a:pPr eaLnBrk="1" hangingPunct="1"/>
            <a:r>
              <a:rPr lang="en-US" altLang="en-US" b="1" dirty="0">
                <a:sym typeface="Symbol" pitchFamily="18" charset="2"/>
              </a:rPr>
              <a:t>4. </a:t>
            </a:r>
            <a:r>
              <a:rPr lang="en-US" altLang="en-US" dirty="0">
                <a:sym typeface="Symbol" pitchFamily="18" charset="2"/>
              </a:rPr>
              <a:t>If </a:t>
            </a:r>
            <a:r>
              <a:rPr lang="el-GR" altLang="en-US" dirty="0"/>
              <a:t>∆</a:t>
            </a:r>
            <a:r>
              <a:rPr lang="en-US" altLang="en-US" i="1" dirty="0">
                <a:sym typeface="Symbol" pitchFamily="18" charset="2"/>
              </a:rPr>
              <a:t>QRS </a:t>
            </a:r>
            <a:r>
              <a:rPr lang="en-US" altLang="en-US" b="1" dirty="0">
                <a:sym typeface="Symbol" pitchFamily="18" charset="2"/>
              </a:rPr>
              <a:t>~ </a:t>
            </a:r>
            <a:r>
              <a:rPr lang="el-GR" altLang="en-US" dirty="0"/>
              <a:t>∆</a:t>
            </a:r>
            <a:r>
              <a:rPr lang="en-US" altLang="en-US" i="1" dirty="0">
                <a:sym typeface="Symbol" pitchFamily="18" charset="2"/>
              </a:rPr>
              <a:t>XYZ</a:t>
            </a:r>
            <a:r>
              <a:rPr lang="en-US" altLang="en-US" dirty="0">
                <a:sym typeface="Symbol" pitchFamily="18" charset="2"/>
              </a:rPr>
              <a:t>, identify the pairs of congruent angles and write 3 proportions using pairs of corresponding sides.</a:t>
            </a:r>
            <a:r>
              <a:rPr lang="en-US" altLang="en-US" sz="2800" dirty="0">
                <a:sym typeface="Symbol" pitchFamily="18" charset="2"/>
              </a:rPr>
              <a:t> </a:t>
            </a:r>
          </a:p>
          <a:p>
            <a:pPr eaLnBrk="1" hangingPunct="1"/>
            <a:r>
              <a:rPr lang="en-US" altLang="en-US" sz="2800" dirty="0">
                <a:solidFill>
                  <a:srgbClr val="FF0000"/>
                </a:solidFill>
              </a:rPr>
              <a:t>		</a:t>
            </a:r>
          </a:p>
        </p:txBody>
      </p:sp>
      <p:sp>
        <p:nvSpPr>
          <p:cNvPr id="7198" name="Rectangle 30"/>
          <p:cNvSpPr>
            <a:spLocks noChangeArrowheads="1"/>
          </p:cNvSpPr>
          <p:nvPr/>
        </p:nvSpPr>
        <p:spPr bwMode="auto">
          <a:xfrm>
            <a:off x="3735388" y="2895600"/>
            <a:ext cx="1446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i="1">
                <a:solidFill>
                  <a:srgbClr val="FF0000"/>
                </a:solidFill>
              </a:rPr>
              <a:t>z </a:t>
            </a:r>
            <a:r>
              <a:rPr lang="en-US" altLang="en-US">
                <a:solidFill>
                  <a:srgbClr val="FF0000"/>
                </a:solidFill>
              </a:rPr>
              <a:t>= ±10</a:t>
            </a:r>
          </a:p>
        </p:txBody>
      </p:sp>
      <p:sp>
        <p:nvSpPr>
          <p:cNvPr id="7199" name="Rectangle 31"/>
          <p:cNvSpPr>
            <a:spLocks noChangeArrowheads="1"/>
          </p:cNvSpPr>
          <p:nvPr/>
        </p:nvSpPr>
        <p:spPr bwMode="auto">
          <a:xfrm>
            <a:off x="6477000" y="2819400"/>
            <a:ext cx="1023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i="1">
                <a:solidFill>
                  <a:srgbClr val="FF0000"/>
                </a:solidFill>
              </a:rPr>
              <a:t>x </a:t>
            </a:r>
            <a:r>
              <a:rPr lang="en-US" altLang="en-US">
                <a:solidFill>
                  <a:srgbClr val="FF0000"/>
                </a:solidFill>
              </a:rPr>
              <a:t>= 8</a:t>
            </a:r>
          </a:p>
        </p:txBody>
      </p:sp>
      <p:pic>
        <p:nvPicPr>
          <p:cNvPr id="3077"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8953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57400"/>
            <a:ext cx="952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7"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981200"/>
            <a:ext cx="1543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38"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819400"/>
            <a:ext cx="20002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7" name="Text Box 39"/>
          <p:cNvSpPr txBox="1">
            <a:spLocks noChangeArrowheads="1"/>
          </p:cNvSpPr>
          <p:nvPr/>
        </p:nvSpPr>
        <p:spPr bwMode="auto">
          <a:xfrm>
            <a:off x="838200" y="46482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a:solidFill>
                  <a:srgbClr val="FF0000"/>
                </a:solidFill>
                <a:sym typeface="Symbol" pitchFamily="18" charset="2"/>
              </a:rPr>
              <a:t></a:t>
            </a:r>
            <a:r>
              <a:rPr lang="en-US" altLang="en-US" i="1">
                <a:solidFill>
                  <a:srgbClr val="FF0000"/>
                </a:solidFill>
                <a:sym typeface="Symbol" pitchFamily="18" charset="2"/>
              </a:rPr>
              <a:t>Q</a:t>
            </a:r>
            <a:r>
              <a:rPr lang="en-US" altLang="en-US">
                <a:solidFill>
                  <a:srgbClr val="FF0000"/>
                </a:solidFill>
                <a:sym typeface="Symbol" pitchFamily="18" charset="2"/>
              </a:rPr>
              <a:t>  X; </a:t>
            </a:r>
            <a:r>
              <a:rPr lang="en-US" altLang="en-US" i="1">
                <a:solidFill>
                  <a:srgbClr val="FF0000"/>
                </a:solidFill>
                <a:sym typeface="Symbol" pitchFamily="18" charset="2"/>
              </a:rPr>
              <a:t>R</a:t>
            </a:r>
            <a:r>
              <a:rPr lang="en-US" altLang="en-US">
                <a:solidFill>
                  <a:srgbClr val="FF0000"/>
                </a:solidFill>
                <a:sym typeface="Symbol" pitchFamily="18" charset="2"/>
              </a:rPr>
              <a:t>  Y; </a:t>
            </a:r>
            <a:r>
              <a:rPr lang="en-US" altLang="en-US" i="1">
                <a:solidFill>
                  <a:srgbClr val="FF0000"/>
                </a:solidFill>
                <a:sym typeface="Symbol" pitchFamily="18" charset="2"/>
              </a:rPr>
              <a:t>S</a:t>
            </a:r>
            <a:r>
              <a:rPr lang="en-US" altLang="en-US">
                <a:solidFill>
                  <a:srgbClr val="FF0000"/>
                </a:solidFill>
                <a:sym typeface="Symbol" pitchFamily="18" charset="2"/>
              </a:rPr>
              <a:t>  Z;</a:t>
            </a:r>
          </a:p>
        </p:txBody>
      </p:sp>
      <p:pic>
        <p:nvPicPr>
          <p:cNvPr id="7208" name="Picture 40"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334000"/>
            <a:ext cx="43053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06"/>
                                        </p:tgtEl>
                                        <p:attrNameLst>
                                          <p:attrName>style.visibility</p:attrName>
                                        </p:attrNameLst>
                                      </p:cBhvr>
                                      <p:to>
                                        <p:strVal val="visible"/>
                                      </p:to>
                                    </p:set>
                                    <p:animEffect transition="in" filter="dissolve">
                                      <p:cBhvr>
                                        <p:cTn id="7" dur="500"/>
                                        <p:tgtEl>
                                          <p:spTgt spid="7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98"/>
                                        </p:tgtEl>
                                        <p:attrNameLst>
                                          <p:attrName>style.visibility</p:attrName>
                                        </p:attrNameLst>
                                      </p:cBhvr>
                                      <p:to>
                                        <p:strVal val="visible"/>
                                      </p:to>
                                    </p:set>
                                    <p:animEffect transition="in" filter="dissolve">
                                      <p:cBhvr>
                                        <p:cTn id="12" dur="500"/>
                                        <p:tgtEl>
                                          <p:spTgt spid="7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99"/>
                                        </p:tgtEl>
                                        <p:attrNameLst>
                                          <p:attrName>style.visibility</p:attrName>
                                        </p:attrNameLst>
                                      </p:cBhvr>
                                      <p:to>
                                        <p:strVal val="visible"/>
                                      </p:to>
                                    </p:set>
                                    <p:animEffect transition="in" filter="dissolve">
                                      <p:cBhvr>
                                        <p:cTn id="17" dur="500"/>
                                        <p:tgtEl>
                                          <p:spTgt spid="71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207"/>
                                        </p:tgtEl>
                                        <p:attrNameLst>
                                          <p:attrName>style.visibility</p:attrName>
                                        </p:attrNameLst>
                                      </p:cBhvr>
                                      <p:to>
                                        <p:strVal val="visible"/>
                                      </p:to>
                                    </p:set>
                                    <p:animEffect transition="in" filter="dissolve">
                                      <p:cBhvr>
                                        <p:cTn id="22" dur="500"/>
                                        <p:tgtEl>
                                          <p:spTgt spid="7207"/>
                                        </p:tgtEl>
                                      </p:cBhvr>
                                    </p:animEffect>
                                  </p:childTnLst>
                                </p:cTn>
                              </p:par>
                              <p:par>
                                <p:cTn id="23" presetID="9" presetClass="entr" presetSubtype="0" fill="hold" nodeType="withEffect">
                                  <p:stCondLst>
                                    <p:cond delay="0"/>
                                  </p:stCondLst>
                                  <p:childTnLst>
                                    <p:set>
                                      <p:cBhvr>
                                        <p:cTn id="24" dur="1" fill="hold">
                                          <p:stCondLst>
                                            <p:cond delay="0"/>
                                          </p:stCondLst>
                                        </p:cTn>
                                        <p:tgtEl>
                                          <p:spTgt spid="7208"/>
                                        </p:tgtEl>
                                        <p:attrNameLst>
                                          <p:attrName>style.visibility</p:attrName>
                                        </p:attrNameLst>
                                      </p:cBhvr>
                                      <p:to>
                                        <p:strVal val="visible"/>
                                      </p:to>
                                    </p:set>
                                    <p:animEffect transition="in" filter="dissolve">
                                      <p:cBhvr>
                                        <p:cTn id="25" dur="500"/>
                                        <p:tgtEl>
                                          <p:spTgt spid="7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 grpId="0"/>
      <p:bldP spid="7199" grpId="0"/>
      <p:bldP spid="72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006699"/>
                </a:solidFill>
                <a:latin typeface="Arial Black" pitchFamily="34" charset="0"/>
              </a:rPr>
              <a:t>Example 5: Engineering Application </a:t>
            </a: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24200"/>
            <a:ext cx="4170363"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Group 10"/>
          <p:cNvGrpSpPr>
            <a:grpSpLocks/>
          </p:cNvGrpSpPr>
          <p:nvPr/>
        </p:nvGrpSpPr>
        <p:grpSpPr bwMode="auto">
          <a:xfrm>
            <a:off x="533400" y="1905000"/>
            <a:ext cx="7848600" cy="1187450"/>
            <a:chOff x="336" y="1200"/>
            <a:chExt cx="4944" cy="748"/>
          </a:xfrm>
        </p:grpSpPr>
        <p:sp>
          <p:nvSpPr>
            <p:cNvPr id="21514" name="Rectangle 3"/>
            <p:cNvSpPr>
              <a:spLocks noChangeArrowheads="1"/>
            </p:cNvSpPr>
            <p:nvPr/>
          </p:nvSpPr>
          <p:spPr bwMode="auto">
            <a:xfrm>
              <a:off x="336" y="1200"/>
              <a:ext cx="494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The photo shows a gable roof. </a:t>
              </a:r>
              <a:r>
                <a:rPr lang="en-US" altLang="en-US" b="1" i="1"/>
                <a:t>AC</a:t>
              </a:r>
              <a:r>
                <a:rPr lang="en-US" altLang="en-US" b="1"/>
                <a:t> || </a:t>
              </a:r>
              <a:r>
                <a:rPr lang="en-US" altLang="en-US" b="1" i="1"/>
                <a:t>FG</a:t>
              </a:r>
              <a:r>
                <a:rPr lang="en-US" altLang="en-US" b="1"/>
                <a:t>. </a:t>
              </a:r>
              <a:r>
                <a:rPr lang="el-GR" altLang="en-US"/>
                <a:t>∆</a:t>
              </a:r>
              <a:r>
                <a:rPr lang="en-US" altLang="en-US" b="1" i="1"/>
                <a:t>ABC</a:t>
              </a:r>
              <a:r>
                <a:rPr lang="en-US" altLang="en-US" b="1"/>
                <a:t> ~ </a:t>
              </a:r>
              <a:r>
                <a:rPr lang="el-GR" altLang="en-US"/>
                <a:t>∆</a:t>
              </a:r>
              <a:r>
                <a:rPr lang="en-US" altLang="en-US" b="1" i="1"/>
                <a:t>FBG.</a:t>
              </a:r>
              <a:r>
                <a:rPr lang="en-US" altLang="en-US" b="1"/>
                <a:t> Find </a:t>
              </a:r>
              <a:r>
                <a:rPr lang="en-US" altLang="en-US" b="1" i="1"/>
                <a:t>BA</a:t>
              </a:r>
              <a:r>
                <a:rPr lang="en-US" altLang="en-US" b="1"/>
                <a:t> to the nearest tenth of a foot.</a:t>
              </a:r>
            </a:p>
          </p:txBody>
        </p:sp>
        <p:sp>
          <p:nvSpPr>
            <p:cNvPr id="21515" name="Line 5"/>
            <p:cNvSpPr>
              <a:spLocks noChangeShapeType="1"/>
            </p:cNvSpPr>
            <p:nvPr/>
          </p:nvSpPr>
          <p:spPr bwMode="auto">
            <a:xfrm>
              <a:off x="3744" y="1248"/>
              <a:ext cx="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Line 6"/>
            <p:cNvSpPr>
              <a:spLocks noChangeShapeType="1"/>
            </p:cNvSpPr>
            <p:nvPr/>
          </p:nvSpPr>
          <p:spPr bwMode="auto">
            <a:xfrm>
              <a:off x="4368" y="1248"/>
              <a:ext cx="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7" name="Line 8"/>
            <p:cNvSpPr>
              <a:spLocks noChangeShapeType="1"/>
            </p:cNvSpPr>
            <p:nvPr/>
          </p:nvSpPr>
          <p:spPr bwMode="auto">
            <a:xfrm>
              <a:off x="2496" y="1488"/>
              <a:ext cx="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043" name="Rectangle 11"/>
          <p:cNvSpPr>
            <a:spLocks noChangeArrowheads="1"/>
          </p:cNvSpPr>
          <p:nvPr/>
        </p:nvSpPr>
        <p:spPr bwMode="auto">
          <a:xfrm>
            <a:off x="4724400" y="3200400"/>
            <a:ext cx="4110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i="1">
                <a:solidFill>
                  <a:srgbClr val="3366FF"/>
                </a:solidFill>
              </a:rPr>
              <a:t>From p. 473, BF </a:t>
            </a:r>
            <a:r>
              <a:rPr lang="en-US" altLang="en-US" i="1">
                <a:solidFill>
                  <a:srgbClr val="3366FF"/>
                </a:solidFill>
                <a:sym typeface="Symbol" pitchFamily="18" charset="2"/>
              </a:rPr>
              <a:t> 4.6 ft. </a:t>
            </a:r>
          </a:p>
        </p:txBody>
      </p:sp>
      <p:sp>
        <p:nvSpPr>
          <p:cNvPr id="44044" name="Text Box 12"/>
          <p:cNvSpPr txBox="1">
            <a:spLocks noChangeArrowheads="1"/>
          </p:cNvSpPr>
          <p:nvPr/>
        </p:nvSpPr>
        <p:spPr bwMode="auto">
          <a:xfrm>
            <a:off x="4800600" y="38100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t>BA</a:t>
            </a:r>
            <a:r>
              <a:rPr lang="en-US" altLang="en-US"/>
              <a:t> = </a:t>
            </a:r>
            <a:r>
              <a:rPr lang="en-US" altLang="en-US" i="1"/>
              <a:t>BF + FA</a:t>
            </a:r>
          </a:p>
        </p:txBody>
      </p:sp>
      <p:sp>
        <p:nvSpPr>
          <p:cNvPr id="44045" name="Text Box 13"/>
          <p:cNvSpPr txBox="1">
            <a:spLocks noChangeArrowheads="1"/>
          </p:cNvSpPr>
          <p:nvPr/>
        </p:nvSpPr>
        <p:spPr bwMode="auto">
          <a:xfrm>
            <a:off x="4811713" y="4267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a:sym typeface="Symbol" pitchFamily="18" charset="2"/>
              </a:rPr>
              <a:t>     </a:t>
            </a:r>
            <a:r>
              <a:rPr lang="en-US" altLang="en-US"/>
              <a:t> 6.3 + 17</a:t>
            </a:r>
          </a:p>
        </p:txBody>
      </p:sp>
      <p:sp>
        <p:nvSpPr>
          <p:cNvPr id="44046" name="Text Box 14"/>
          <p:cNvSpPr txBox="1">
            <a:spLocks noChangeArrowheads="1"/>
          </p:cNvSpPr>
          <p:nvPr/>
        </p:nvSpPr>
        <p:spPr bwMode="auto">
          <a:xfrm>
            <a:off x="4876800" y="4724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a:sym typeface="Symbol" pitchFamily="18" charset="2"/>
              </a:rPr>
              <a:t>     </a:t>
            </a:r>
            <a:r>
              <a:rPr lang="en-US" altLang="en-US"/>
              <a:t> 23.3 ft</a:t>
            </a:r>
          </a:p>
        </p:txBody>
      </p:sp>
      <p:sp>
        <p:nvSpPr>
          <p:cNvPr id="44047" name="Text Box 15"/>
          <p:cNvSpPr txBox="1">
            <a:spLocks noChangeArrowheads="1"/>
          </p:cNvSpPr>
          <p:nvPr/>
        </p:nvSpPr>
        <p:spPr bwMode="auto">
          <a:xfrm>
            <a:off x="4800600" y="54864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a:t>Therefore, </a:t>
            </a:r>
            <a:r>
              <a:rPr lang="en-US" altLang="en-US" i="1"/>
              <a:t>BA</a:t>
            </a:r>
            <a:r>
              <a:rPr lang="en-US" altLang="en-US"/>
              <a:t> = 23.3 ft. </a:t>
            </a:r>
            <a:endParaRPr lang="en-US" altLang="en-US" b="1" i="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43"/>
                                        </p:tgtEl>
                                        <p:attrNameLst>
                                          <p:attrName>style.visibility</p:attrName>
                                        </p:attrNameLst>
                                      </p:cBhvr>
                                      <p:to>
                                        <p:strVal val="visible"/>
                                      </p:to>
                                    </p:set>
                                    <p:animEffect transition="in" filter="dissolve">
                                      <p:cBhvr>
                                        <p:cTn id="7" dur="500"/>
                                        <p:tgtEl>
                                          <p:spTgt spid="44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44"/>
                                        </p:tgtEl>
                                        <p:attrNameLst>
                                          <p:attrName>style.visibility</p:attrName>
                                        </p:attrNameLst>
                                      </p:cBhvr>
                                      <p:to>
                                        <p:strVal val="visible"/>
                                      </p:to>
                                    </p:set>
                                    <p:animEffect transition="in" filter="box(in)">
                                      <p:cBhvr>
                                        <p:cTn id="12" dur="500"/>
                                        <p:tgtEl>
                                          <p:spTgt spid="440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45"/>
                                        </p:tgtEl>
                                        <p:attrNameLst>
                                          <p:attrName>style.visibility</p:attrName>
                                        </p:attrNameLst>
                                      </p:cBhvr>
                                      <p:to>
                                        <p:strVal val="visible"/>
                                      </p:to>
                                    </p:set>
                                    <p:animEffect transition="in" filter="box(in)">
                                      <p:cBhvr>
                                        <p:cTn id="17" dur="500"/>
                                        <p:tgtEl>
                                          <p:spTgt spid="440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046"/>
                                        </p:tgtEl>
                                        <p:attrNameLst>
                                          <p:attrName>style.visibility</p:attrName>
                                        </p:attrNameLst>
                                      </p:cBhvr>
                                      <p:to>
                                        <p:strVal val="visible"/>
                                      </p:to>
                                    </p:set>
                                    <p:animEffect transition="in" filter="box(in)">
                                      <p:cBhvr>
                                        <p:cTn id="22" dur="500"/>
                                        <p:tgtEl>
                                          <p:spTgt spid="440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047"/>
                                        </p:tgtEl>
                                        <p:attrNameLst>
                                          <p:attrName>style.visibility</p:attrName>
                                        </p:attrNameLst>
                                      </p:cBhvr>
                                      <p:to>
                                        <p:strVal val="visible"/>
                                      </p:to>
                                    </p:set>
                                    <p:animEffect transition="in" filter="dissolve">
                                      <p:cBhvr>
                                        <p:cTn id="27" dur="500"/>
                                        <p:tgtEl>
                                          <p:spTgt spid="44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p:bldP spid="44044" grpId="0"/>
      <p:bldP spid="44045" grpId="0"/>
      <p:bldP spid="44046" grpId="0"/>
      <p:bldP spid="440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FF0000"/>
                </a:solidFill>
                <a:latin typeface="Arial Black" pitchFamily="34" charset="0"/>
              </a:rPr>
              <a:t>Check It Out!</a:t>
            </a:r>
            <a:r>
              <a:rPr lang="en-US" altLang="en-US">
                <a:solidFill>
                  <a:srgbClr val="006699"/>
                </a:solidFill>
                <a:latin typeface="Arial Black" pitchFamily="34" charset="0"/>
              </a:rPr>
              <a:t> Example 5 </a:t>
            </a:r>
            <a:endParaRPr lang="en-US" altLang="en-US" sz="2600">
              <a:solidFill>
                <a:schemeClr val="accent2"/>
              </a:solidFill>
              <a:latin typeface="Arial MT Bl" charset="0"/>
            </a:endParaRPr>
          </a:p>
        </p:txBody>
      </p:sp>
      <p:sp>
        <p:nvSpPr>
          <p:cNvPr id="22531" name="Rectangle 3"/>
          <p:cNvSpPr>
            <a:spLocks noChangeArrowheads="1"/>
          </p:cNvSpPr>
          <p:nvPr/>
        </p:nvSpPr>
        <p:spPr bwMode="auto">
          <a:xfrm>
            <a:off x="163513" y="1524000"/>
            <a:ext cx="8980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solidFill>
                  <a:srgbClr val="FF0000"/>
                </a:solidFill>
              </a:rPr>
              <a:t>What if…?</a:t>
            </a:r>
            <a:r>
              <a:rPr lang="en-US" altLang="en-US" b="1"/>
              <a:t> If </a:t>
            </a:r>
            <a:r>
              <a:rPr lang="en-US" altLang="en-US" b="1" i="1"/>
              <a:t>AB </a:t>
            </a:r>
            <a:r>
              <a:rPr lang="en-US" altLang="en-US" b="1"/>
              <a:t>= 4</a:t>
            </a:r>
            <a:r>
              <a:rPr lang="en-US" altLang="en-US" b="1" i="1"/>
              <a:t>x</a:t>
            </a:r>
            <a:r>
              <a:rPr lang="en-US" altLang="en-US" b="1"/>
              <a:t>, </a:t>
            </a:r>
            <a:r>
              <a:rPr lang="en-US" altLang="en-US" b="1" i="1"/>
              <a:t>AC </a:t>
            </a:r>
            <a:r>
              <a:rPr lang="en-US" altLang="en-US" b="1"/>
              <a:t>= 5</a:t>
            </a:r>
            <a:r>
              <a:rPr lang="en-US" altLang="en-US" b="1" i="1"/>
              <a:t>x</a:t>
            </a:r>
            <a:r>
              <a:rPr lang="en-US" altLang="en-US" b="1"/>
              <a:t>, and </a:t>
            </a:r>
            <a:r>
              <a:rPr lang="en-US" altLang="en-US" b="1" i="1"/>
              <a:t>BF </a:t>
            </a:r>
            <a:r>
              <a:rPr lang="en-US" altLang="en-US" b="1"/>
              <a:t>= 4, find </a:t>
            </a:r>
            <a:r>
              <a:rPr lang="en-US" altLang="en-US" b="1" i="1"/>
              <a:t>FG</a:t>
            </a:r>
            <a:r>
              <a:rPr lang="en-US" altLang="en-US" b="1"/>
              <a:t>.</a:t>
            </a:r>
          </a:p>
        </p:txBody>
      </p:sp>
      <p:sp>
        <p:nvSpPr>
          <p:cNvPr id="45064" name="Rectangle 8"/>
          <p:cNvSpPr>
            <a:spLocks noChangeArrowheads="1"/>
          </p:cNvSpPr>
          <p:nvPr/>
        </p:nvSpPr>
        <p:spPr bwMode="auto">
          <a:xfrm>
            <a:off x="4014788" y="2373313"/>
            <a:ext cx="451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i="1">
                <a:solidFill>
                  <a:srgbClr val="3366FF"/>
                </a:solidFill>
              </a:rPr>
              <a:t>Corr. sides are proportional.</a:t>
            </a:r>
          </a:p>
        </p:txBody>
      </p:sp>
      <p:sp>
        <p:nvSpPr>
          <p:cNvPr id="45065" name="Rectangle 9"/>
          <p:cNvSpPr>
            <a:spLocks noChangeArrowheads="1"/>
          </p:cNvSpPr>
          <p:nvPr/>
        </p:nvSpPr>
        <p:spPr bwMode="auto">
          <a:xfrm>
            <a:off x="4114800" y="32004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i="1">
                <a:solidFill>
                  <a:srgbClr val="3366FF"/>
                </a:solidFill>
              </a:rPr>
              <a:t>Substitute given quantities.</a:t>
            </a:r>
          </a:p>
        </p:txBody>
      </p:sp>
      <p:sp>
        <p:nvSpPr>
          <p:cNvPr id="45066" name="Rectangle 10"/>
          <p:cNvSpPr>
            <a:spLocks noChangeArrowheads="1"/>
          </p:cNvSpPr>
          <p:nvPr/>
        </p:nvSpPr>
        <p:spPr bwMode="auto">
          <a:xfrm>
            <a:off x="4143375" y="4038600"/>
            <a:ext cx="2849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i="1">
                <a:solidFill>
                  <a:srgbClr val="3366FF"/>
                </a:solidFill>
              </a:rPr>
              <a:t>Cross Prod. Prop.</a:t>
            </a:r>
          </a:p>
        </p:txBody>
      </p:sp>
      <p:sp>
        <p:nvSpPr>
          <p:cNvPr id="45067" name="Rectangle 11"/>
          <p:cNvSpPr>
            <a:spLocks noChangeArrowheads="1"/>
          </p:cNvSpPr>
          <p:nvPr/>
        </p:nvSpPr>
        <p:spPr bwMode="auto">
          <a:xfrm>
            <a:off x="4191000" y="4560888"/>
            <a:ext cx="153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i="1">
                <a:solidFill>
                  <a:srgbClr val="3366FF"/>
                </a:solidFill>
              </a:rPr>
              <a:t>Simplify.</a:t>
            </a:r>
          </a:p>
        </p:txBody>
      </p:sp>
      <p:pic>
        <p:nvPicPr>
          <p:cNvPr id="45069" name="Picture 1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124200"/>
            <a:ext cx="12382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0"/>
            <a:ext cx="1333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Text Box 15"/>
          <p:cNvSpPr txBox="1">
            <a:spLocks noChangeArrowheads="1"/>
          </p:cNvSpPr>
          <p:nvPr/>
        </p:nvSpPr>
        <p:spPr bwMode="auto">
          <a:xfrm>
            <a:off x="1524000" y="40386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a:t>4</a:t>
            </a:r>
            <a:r>
              <a:rPr lang="en-US" altLang="en-US" i="1"/>
              <a:t>x</a:t>
            </a:r>
            <a:r>
              <a:rPr lang="en-US" altLang="en-US"/>
              <a:t>(</a:t>
            </a:r>
            <a:r>
              <a:rPr lang="en-US" altLang="en-US" i="1"/>
              <a:t>FG</a:t>
            </a:r>
            <a:r>
              <a:rPr lang="en-US" altLang="en-US"/>
              <a:t>) = 4(5</a:t>
            </a:r>
            <a:r>
              <a:rPr lang="en-US" altLang="en-US" i="1"/>
              <a:t>x</a:t>
            </a:r>
            <a:r>
              <a:rPr lang="en-US" altLang="en-US"/>
              <a:t>)</a:t>
            </a:r>
          </a:p>
        </p:txBody>
      </p:sp>
      <p:sp>
        <p:nvSpPr>
          <p:cNvPr id="45072" name="Text Box 16"/>
          <p:cNvSpPr txBox="1">
            <a:spLocks noChangeArrowheads="1"/>
          </p:cNvSpPr>
          <p:nvPr/>
        </p:nvSpPr>
        <p:spPr bwMode="auto">
          <a:xfrm>
            <a:off x="2209800" y="45720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50000"/>
              </a:spcBef>
            </a:pPr>
            <a:r>
              <a:rPr lang="en-US" altLang="en-US" i="1"/>
              <a:t>FG</a:t>
            </a:r>
            <a:r>
              <a:rPr lang="en-US" altLang="en-US"/>
              <a:t> =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box(in)">
                                      <p:cBhvr>
                                        <p:cTn id="7" dur="500"/>
                                        <p:tgtEl>
                                          <p:spTgt spid="450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70"/>
                                        </p:tgtEl>
                                        <p:attrNameLst>
                                          <p:attrName>style.visibility</p:attrName>
                                        </p:attrNameLst>
                                      </p:cBhvr>
                                      <p:to>
                                        <p:strVal val="visible"/>
                                      </p:to>
                                    </p:set>
                                    <p:animEffect transition="in" filter="box(in)">
                                      <p:cBhvr>
                                        <p:cTn id="12" dur="500"/>
                                        <p:tgtEl>
                                          <p:spTgt spid="450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065"/>
                                        </p:tgtEl>
                                        <p:attrNameLst>
                                          <p:attrName>style.visibility</p:attrName>
                                        </p:attrNameLst>
                                      </p:cBhvr>
                                      <p:to>
                                        <p:strVal val="visible"/>
                                      </p:to>
                                    </p:set>
                                    <p:animEffect transition="in" filter="box(in)">
                                      <p:cBhvr>
                                        <p:cTn id="17" dur="500"/>
                                        <p:tgtEl>
                                          <p:spTgt spid="450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5069"/>
                                        </p:tgtEl>
                                        <p:attrNameLst>
                                          <p:attrName>style.visibility</p:attrName>
                                        </p:attrNameLst>
                                      </p:cBhvr>
                                      <p:to>
                                        <p:strVal val="visible"/>
                                      </p:to>
                                    </p:set>
                                    <p:animEffect transition="in" filter="box(in)">
                                      <p:cBhvr>
                                        <p:cTn id="22" dur="500"/>
                                        <p:tgtEl>
                                          <p:spTgt spid="450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5066"/>
                                        </p:tgtEl>
                                        <p:attrNameLst>
                                          <p:attrName>style.visibility</p:attrName>
                                        </p:attrNameLst>
                                      </p:cBhvr>
                                      <p:to>
                                        <p:strVal val="visible"/>
                                      </p:to>
                                    </p:set>
                                    <p:animEffect transition="in" filter="box(in)">
                                      <p:cBhvr>
                                        <p:cTn id="27" dur="500"/>
                                        <p:tgtEl>
                                          <p:spTgt spid="450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5071"/>
                                        </p:tgtEl>
                                        <p:attrNameLst>
                                          <p:attrName>style.visibility</p:attrName>
                                        </p:attrNameLst>
                                      </p:cBhvr>
                                      <p:to>
                                        <p:strVal val="visible"/>
                                      </p:to>
                                    </p:set>
                                    <p:animEffect transition="in" filter="box(in)">
                                      <p:cBhvr>
                                        <p:cTn id="32" dur="500"/>
                                        <p:tgtEl>
                                          <p:spTgt spid="450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5067"/>
                                        </p:tgtEl>
                                        <p:attrNameLst>
                                          <p:attrName>style.visibility</p:attrName>
                                        </p:attrNameLst>
                                      </p:cBhvr>
                                      <p:to>
                                        <p:strVal val="visible"/>
                                      </p:to>
                                    </p:set>
                                    <p:animEffect transition="in" filter="box(in)">
                                      <p:cBhvr>
                                        <p:cTn id="37" dur="500"/>
                                        <p:tgtEl>
                                          <p:spTgt spid="450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072"/>
                                        </p:tgtEl>
                                        <p:attrNameLst>
                                          <p:attrName>style.visibility</p:attrName>
                                        </p:attrNameLst>
                                      </p:cBhvr>
                                      <p:to>
                                        <p:strVal val="visible"/>
                                      </p:to>
                                    </p:set>
                                    <p:animEffect transition="in" filter="box(in)">
                                      <p:cBhvr>
                                        <p:cTn id="42" dur="500"/>
                                        <p:tgtEl>
                                          <p:spTgt spid="45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p:bldP spid="45065" grpId="0"/>
      <p:bldP spid="45066" grpId="0"/>
      <p:bldP spid="45067" grpId="0"/>
      <p:bldP spid="45071" grpId="0"/>
      <p:bldP spid="450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533400" y="990600"/>
            <a:ext cx="8077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a:t>You learned in Chapter 2 that the Reflexive, Symmetric, and Transitive Properties of Equality have corresponding properties of congruence. These properties also hold true for similarity of triangles.</a:t>
            </a:r>
          </a:p>
        </p:txBody>
      </p:sp>
      <p:pic>
        <p:nvPicPr>
          <p:cNvPr id="491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77724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9157"/>
                                        </p:tgtEl>
                                        <p:attrNameLst>
                                          <p:attrName>style.visibility</p:attrName>
                                        </p:attrNameLst>
                                      </p:cBhvr>
                                      <p:to>
                                        <p:strVal val="visible"/>
                                      </p:to>
                                    </p:set>
                                    <p:animEffect transition="in" filter="dissolve">
                                      <p:cBhvr>
                                        <p:cTn id="11"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143000"/>
            <a:ext cx="3141663"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2"/>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006699"/>
                </a:solidFill>
                <a:latin typeface="Arial Black" pitchFamily="34" charset="0"/>
              </a:rPr>
              <a:t>Lesson Quiz</a:t>
            </a:r>
          </a:p>
        </p:txBody>
      </p:sp>
      <p:sp>
        <p:nvSpPr>
          <p:cNvPr id="24580" name="Text Box 3"/>
          <p:cNvSpPr txBox="1">
            <a:spLocks noChangeArrowheads="1"/>
          </p:cNvSpPr>
          <p:nvPr/>
        </p:nvSpPr>
        <p:spPr bwMode="auto">
          <a:xfrm>
            <a:off x="304800" y="1676400"/>
            <a:ext cx="60960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63550" indent="-463550"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nSpc>
                <a:spcPct val="125000"/>
              </a:lnSpc>
              <a:spcBef>
                <a:spcPct val="50000"/>
              </a:spcBef>
            </a:pPr>
            <a:r>
              <a:rPr lang="en-US" altLang="en-US" b="1"/>
              <a:t>1.</a:t>
            </a:r>
            <a:r>
              <a:rPr lang="en-US" altLang="en-US"/>
              <a:t> Explain why the triangles are similar and write a similarity statement.	</a:t>
            </a:r>
          </a:p>
          <a:p>
            <a:pPr>
              <a:lnSpc>
                <a:spcPct val="125000"/>
              </a:lnSpc>
              <a:spcBef>
                <a:spcPct val="50000"/>
              </a:spcBef>
            </a:pPr>
            <a:endParaRPr lang="en-US" altLang="en-US"/>
          </a:p>
          <a:p>
            <a:pPr>
              <a:lnSpc>
                <a:spcPct val="125000"/>
              </a:lnSpc>
              <a:spcBef>
                <a:spcPct val="50000"/>
              </a:spcBef>
            </a:pPr>
            <a:r>
              <a:rPr lang="en-US" altLang="en-US" b="1"/>
              <a:t>2.</a:t>
            </a:r>
            <a:r>
              <a:rPr lang="en-US" altLang="en-US"/>
              <a:t> Explain why the triangles are similar, then find </a:t>
            </a:r>
            <a:r>
              <a:rPr lang="en-US" altLang="en-US" i="1"/>
              <a:t>BE</a:t>
            </a:r>
            <a:r>
              <a:rPr lang="en-US" altLang="en-US"/>
              <a:t> and </a:t>
            </a:r>
            <a:r>
              <a:rPr lang="en-US" altLang="en-US" i="1"/>
              <a:t>CD</a:t>
            </a:r>
            <a:r>
              <a:rPr lang="en-US" altLang="en-US"/>
              <a:t>.</a:t>
            </a:r>
            <a:r>
              <a:rPr lang="en-US" altLang="en-US" sz="800">
                <a:latin typeface="Arial" charset="0"/>
              </a:rPr>
              <a:t> </a:t>
            </a:r>
          </a:p>
          <a:p>
            <a:pPr>
              <a:spcBef>
                <a:spcPct val="50000"/>
              </a:spcBef>
            </a:pPr>
            <a:endParaRPr lang="en-US" altLang="en-US" sz="800">
              <a:latin typeface="Arial" charset="0"/>
            </a:endParaRPr>
          </a:p>
        </p:txBody>
      </p:sp>
      <p:pic>
        <p:nvPicPr>
          <p:cNvPr id="2458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1812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006699"/>
                </a:solidFill>
                <a:latin typeface="Arial Black" pitchFamily="34" charset="0"/>
              </a:rPr>
              <a:t>Lesson Quiz</a:t>
            </a:r>
          </a:p>
        </p:txBody>
      </p:sp>
      <p:sp>
        <p:nvSpPr>
          <p:cNvPr id="51208" name="Rectangle 8"/>
          <p:cNvSpPr>
            <a:spLocks noChangeArrowheads="1"/>
          </p:cNvSpPr>
          <p:nvPr/>
        </p:nvSpPr>
        <p:spPr bwMode="auto">
          <a:xfrm>
            <a:off x="533400" y="1619250"/>
            <a:ext cx="8382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a:solidFill>
                  <a:srgbClr val="FF0000"/>
                </a:solidFill>
              </a:rPr>
              <a:t>1. By the Isosc. </a:t>
            </a:r>
            <a:r>
              <a:rPr lang="el-GR" altLang="en-US">
                <a:solidFill>
                  <a:srgbClr val="FF0000"/>
                </a:solidFill>
              </a:rPr>
              <a:t>∆</a:t>
            </a:r>
            <a:r>
              <a:rPr lang="en-US" altLang="en-US" b="1">
                <a:solidFill>
                  <a:srgbClr val="FF0000"/>
                </a:solidFill>
              </a:rPr>
              <a:t> </a:t>
            </a:r>
            <a:r>
              <a:rPr lang="en-US" altLang="en-US">
                <a:solidFill>
                  <a:srgbClr val="FF0000"/>
                </a:solidFill>
              </a:rPr>
              <a:t>Thm., </a:t>
            </a:r>
            <a:r>
              <a:rPr lang="en-US" altLang="en-US" b="1">
                <a:solidFill>
                  <a:srgbClr val="FF0000"/>
                </a:solidFill>
                <a:sym typeface="Symbol" pitchFamily="18" charset="2"/>
              </a:rPr>
              <a:t></a:t>
            </a:r>
            <a:r>
              <a:rPr lang="en-US" altLang="en-US" i="1">
                <a:solidFill>
                  <a:srgbClr val="FF0000"/>
                </a:solidFill>
              </a:rPr>
              <a:t>A </a:t>
            </a:r>
            <a:r>
              <a:rPr lang="en-US" altLang="en-US" b="1">
                <a:solidFill>
                  <a:srgbClr val="FF0000"/>
                </a:solidFill>
                <a:sym typeface="Symbol" pitchFamily="18" charset="2"/>
              </a:rPr>
              <a:t></a:t>
            </a:r>
            <a:r>
              <a:rPr lang="en-US" altLang="en-US" b="1">
                <a:solidFill>
                  <a:srgbClr val="FF0000"/>
                </a:solidFill>
              </a:rPr>
              <a:t> </a:t>
            </a:r>
            <a:r>
              <a:rPr lang="en-US" altLang="en-US" b="1">
                <a:solidFill>
                  <a:srgbClr val="FF0000"/>
                </a:solidFill>
                <a:sym typeface="Symbol" pitchFamily="18" charset="2"/>
              </a:rPr>
              <a:t></a:t>
            </a:r>
            <a:r>
              <a:rPr lang="en-US" altLang="en-US" i="1">
                <a:solidFill>
                  <a:srgbClr val="FF0000"/>
                </a:solidFill>
              </a:rPr>
              <a:t>C, </a:t>
            </a:r>
            <a:r>
              <a:rPr lang="en-US" altLang="en-US">
                <a:solidFill>
                  <a:srgbClr val="FF0000"/>
                </a:solidFill>
              </a:rPr>
              <a:t>so by the def. </a:t>
            </a:r>
            <a:br>
              <a:rPr lang="en-US" altLang="en-US">
                <a:solidFill>
                  <a:srgbClr val="FF0000"/>
                </a:solidFill>
              </a:rPr>
            </a:br>
            <a:r>
              <a:rPr lang="en-US" altLang="en-US">
                <a:solidFill>
                  <a:srgbClr val="FF0000"/>
                </a:solidFill>
              </a:rPr>
              <a:t>of </a:t>
            </a:r>
            <a:r>
              <a:rPr lang="en-US" altLang="en-US" b="1">
                <a:solidFill>
                  <a:srgbClr val="FF0000"/>
                </a:solidFill>
                <a:sym typeface="Symbol" pitchFamily="18" charset="2"/>
              </a:rPr>
              <a:t></a:t>
            </a:r>
            <a:r>
              <a:rPr lang="en-US" altLang="en-US">
                <a:solidFill>
                  <a:srgbClr val="FF0000"/>
                </a:solidFill>
              </a:rPr>
              <a:t>, m</a:t>
            </a:r>
            <a:r>
              <a:rPr lang="en-US" altLang="en-US" b="1">
                <a:solidFill>
                  <a:srgbClr val="FF0000"/>
                </a:solidFill>
                <a:sym typeface="Symbol" pitchFamily="18" charset="2"/>
              </a:rPr>
              <a:t></a:t>
            </a:r>
            <a:r>
              <a:rPr lang="en-US" altLang="en-US" i="1">
                <a:solidFill>
                  <a:srgbClr val="FF0000"/>
                </a:solidFill>
              </a:rPr>
              <a:t>C </a:t>
            </a:r>
            <a:r>
              <a:rPr lang="en-US" altLang="en-US" b="1">
                <a:solidFill>
                  <a:srgbClr val="FF0000"/>
                </a:solidFill>
              </a:rPr>
              <a:t>= </a:t>
            </a:r>
            <a:r>
              <a:rPr lang="en-US" altLang="en-US">
                <a:solidFill>
                  <a:srgbClr val="FF0000"/>
                </a:solidFill>
              </a:rPr>
              <a:t>m</a:t>
            </a:r>
            <a:r>
              <a:rPr lang="en-US" altLang="en-US" b="1">
                <a:solidFill>
                  <a:srgbClr val="FF0000"/>
                </a:solidFill>
                <a:sym typeface="Symbol" pitchFamily="18" charset="2"/>
              </a:rPr>
              <a:t></a:t>
            </a:r>
            <a:r>
              <a:rPr lang="en-US" altLang="en-US" i="1">
                <a:solidFill>
                  <a:srgbClr val="FF0000"/>
                </a:solidFill>
              </a:rPr>
              <a:t>A</a:t>
            </a:r>
            <a:r>
              <a:rPr lang="en-US" altLang="en-US">
                <a:solidFill>
                  <a:srgbClr val="FF0000"/>
                </a:solidFill>
              </a:rPr>
              <a:t>. Thus m</a:t>
            </a:r>
            <a:r>
              <a:rPr lang="en-US" altLang="en-US" b="1">
                <a:solidFill>
                  <a:srgbClr val="FF0000"/>
                </a:solidFill>
                <a:sym typeface="Symbol" pitchFamily="18" charset="2"/>
              </a:rPr>
              <a:t></a:t>
            </a:r>
            <a:r>
              <a:rPr lang="en-US" altLang="en-US" i="1">
                <a:solidFill>
                  <a:srgbClr val="FF0000"/>
                </a:solidFill>
              </a:rPr>
              <a:t>C </a:t>
            </a:r>
            <a:r>
              <a:rPr lang="en-US" altLang="en-US" b="1">
                <a:solidFill>
                  <a:srgbClr val="FF0000"/>
                </a:solidFill>
              </a:rPr>
              <a:t>= </a:t>
            </a:r>
            <a:r>
              <a:rPr lang="en-US" altLang="en-US">
                <a:solidFill>
                  <a:srgbClr val="FF0000"/>
                </a:solidFill>
              </a:rPr>
              <a:t>70° by subst. </a:t>
            </a:r>
            <a:br>
              <a:rPr lang="en-US" altLang="en-US">
                <a:solidFill>
                  <a:srgbClr val="FF0000"/>
                </a:solidFill>
              </a:rPr>
            </a:br>
            <a:r>
              <a:rPr lang="en-US" altLang="en-US">
                <a:solidFill>
                  <a:srgbClr val="FF0000"/>
                </a:solidFill>
              </a:rPr>
              <a:t>By the </a:t>
            </a:r>
            <a:r>
              <a:rPr lang="el-GR" altLang="en-US">
                <a:solidFill>
                  <a:srgbClr val="FF0000"/>
                </a:solidFill>
              </a:rPr>
              <a:t>∆</a:t>
            </a:r>
            <a:r>
              <a:rPr lang="en-US" altLang="en-US" b="1">
                <a:solidFill>
                  <a:srgbClr val="FF0000"/>
                </a:solidFill>
              </a:rPr>
              <a:t> </a:t>
            </a:r>
            <a:r>
              <a:rPr lang="en-US" altLang="en-US">
                <a:solidFill>
                  <a:srgbClr val="FF0000"/>
                </a:solidFill>
              </a:rPr>
              <a:t>Sum Thm., m</a:t>
            </a:r>
            <a:r>
              <a:rPr lang="en-US" altLang="en-US" b="1">
                <a:solidFill>
                  <a:srgbClr val="FF0000"/>
                </a:solidFill>
                <a:sym typeface="Symbol" pitchFamily="18" charset="2"/>
              </a:rPr>
              <a:t></a:t>
            </a:r>
            <a:r>
              <a:rPr lang="en-US" altLang="en-US" i="1">
                <a:solidFill>
                  <a:srgbClr val="FF0000"/>
                </a:solidFill>
              </a:rPr>
              <a:t>B </a:t>
            </a:r>
            <a:r>
              <a:rPr lang="en-US" altLang="en-US" b="1">
                <a:solidFill>
                  <a:srgbClr val="FF0000"/>
                </a:solidFill>
              </a:rPr>
              <a:t>= </a:t>
            </a:r>
            <a:r>
              <a:rPr lang="en-US" altLang="en-US">
                <a:solidFill>
                  <a:srgbClr val="FF0000"/>
                </a:solidFill>
              </a:rPr>
              <a:t>40°. Apply the </a:t>
            </a:r>
            <a:br>
              <a:rPr lang="en-US" altLang="en-US">
                <a:solidFill>
                  <a:srgbClr val="FF0000"/>
                </a:solidFill>
              </a:rPr>
            </a:br>
            <a:r>
              <a:rPr lang="en-US" altLang="en-US">
                <a:solidFill>
                  <a:srgbClr val="FF0000"/>
                </a:solidFill>
              </a:rPr>
              <a:t>Isosc. </a:t>
            </a:r>
            <a:r>
              <a:rPr lang="el-GR" altLang="en-US">
                <a:solidFill>
                  <a:srgbClr val="FF0000"/>
                </a:solidFill>
              </a:rPr>
              <a:t>∆</a:t>
            </a:r>
            <a:r>
              <a:rPr lang="en-US" altLang="en-US" b="1">
                <a:solidFill>
                  <a:srgbClr val="FF0000"/>
                </a:solidFill>
              </a:rPr>
              <a:t> </a:t>
            </a:r>
            <a:r>
              <a:rPr lang="en-US" altLang="en-US">
                <a:solidFill>
                  <a:srgbClr val="FF0000"/>
                </a:solidFill>
              </a:rPr>
              <a:t>Thm. and the </a:t>
            </a:r>
            <a:r>
              <a:rPr lang="el-GR" altLang="en-US">
                <a:solidFill>
                  <a:srgbClr val="FF0000"/>
                </a:solidFill>
              </a:rPr>
              <a:t>∆</a:t>
            </a:r>
            <a:r>
              <a:rPr lang="en-US" altLang="en-US" b="1">
                <a:solidFill>
                  <a:srgbClr val="FF0000"/>
                </a:solidFill>
              </a:rPr>
              <a:t> </a:t>
            </a:r>
            <a:r>
              <a:rPr lang="en-US" altLang="en-US">
                <a:solidFill>
                  <a:srgbClr val="FF0000"/>
                </a:solidFill>
              </a:rPr>
              <a:t>Sum Thm. to </a:t>
            </a:r>
            <a:r>
              <a:rPr lang="el-GR" altLang="en-US">
                <a:solidFill>
                  <a:srgbClr val="FF0000"/>
                </a:solidFill>
              </a:rPr>
              <a:t>∆</a:t>
            </a:r>
            <a:r>
              <a:rPr lang="en-US" altLang="en-US" i="1">
                <a:solidFill>
                  <a:srgbClr val="FF0000"/>
                </a:solidFill>
              </a:rPr>
              <a:t>PQR</a:t>
            </a:r>
            <a:r>
              <a:rPr lang="en-US" altLang="en-US">
                <a:solidFill>
                  <a:srgbClr val="FF0000"/>
                </a:solidFill>
              </a:rPr>
              <a:t>. </a:t>
            </a:r>
            <a:br>
              <a:rPr lang="en-US" altLang="en-US">
                <a:solidFill>
                  <a:srgbClr val="FF0000"/>
                </a:solidFill>
              </a:rPr>
            </a:br>
            <a:r>
              <a:rPr lang="en-US" altLang="en-US">
                <a:solidFill>
                  <a:srgbClr val="FF0000"/>
                </a:solidFill>
              </a:rPr>
              <a:t>m</a:t>
            </a:r>
            <a:r>
              <a:rPr lang="en-US" altLang="en-US" b="1">
                <a:solidFill>
                  <a:srgbClr val="FF0000"/>
                </a:solidFill>
                <a:sym typeface="Symbol" pitchFamily="18" charset="2"/>
              </a:rPr>
              <a:t></a:t>
            </a:r>
            <a:r>
              <a:rPr lang="en-US" altLang="en-US" i="1">
                <a:solidFill>
                  <a:srgbClr val="FF0000"/>
                </a:solidFill>
              </a:rPr>
              <a:t>R </a:t>
            </a:r>
            <a:r>
              <a:rPr lang="en-US" altLang="en-US">
                <a:solidFill>
                  <a:srgbClr val="FF0000"/>
                </a:solidFill>
              </a:rPr>
              <a:t>= m</a:t>
            </a:r>
            <a:r>
              <a:rPr lang="en-US" altLang="en-US" b="1">
                <a:solidFill>
                  <a:srgbClr val="FF0000"/>
                </a:solidFill>
                <a:sym typeface="Symbol" pitchFamily="18" charset="2"/>
              </a:rPr>
              <a:t></a:t>
            </a:r>
            <a:r>
              <a:rPr lang="en-US" altLang="en-US" i="1">
                <a:solidFill>
                  <a:srgbClr val="FF0000"/>
                </a:solidFill>
              </a:rPr>
              <a:t>P </a:t>
            </a:r>
            <a:r>
              <a:rPr lang="en-US" altLang="en-US" b="1">
                <a:solidFill>
                  <a:srgbClr val="FF0000"/>
                </a:solidFill>
              </a:rPr>
              <a:t>= </a:t>
            </a:r>
            <a:r>
              <a:rPr lang="en-US" altLang="en-US">
                <a:solidFill>
                  <a:srgbClr val="FF0000"/>
                </a:solidFill>
              </a:rPr>
              <a:t>70°. So by the def. of </a:t>
            </a:r>
            <a:r>
              <a:rPr lang="en-US" altLang="en-US" b="1">
                <a:solidFill>
                  <a:srgbClr val="FF0000"/>
                </a:solidFill>
                <a:sym typeface="Symbol" pitchFamily="18" charset="2"/>
              </a:rPr>
              <a:t></a:t>
            </a:r>
            <a:r>
              <a:rPr lang="en-US" altLang="en-US">
                <a:solidFill>
                  <a:srgbClr val="FF0000"/>
                </a:solidFill>
              </a:rPr>
              <a:t>, </a:t>
            </a:r>
            <a:r>
              <a:rPr lang="en-US" altLang="en-US" b="1">
                <a:solidFill>
                  <a:srgbClr val="FF0000"/>
                </a:solidFill>
                <a:sym typeface="Symbol" pitchFamily="18" charset="2"/>
              </a:rPr>
              <a:t></a:t>
            </a:r>
            <a:r>
              <a:rPr lang="en-US" altLang="en-US" i="1">
                <a:solidFill>
                  <a:srgbClr val="FF0000"/>
                </a:solidFill>
              </a:rPr>
              <a:t>A </a:t>
            </a:r>
            <a:r>
              <a:rPr lang="en-US" altLang="en-US" b="1">
                <a:solidFill>
                  <a:srgbClr val="FF0000"/>
                </a:solidFill>
                <a:sym typeface="Symbol" pitchFamily="18" charset="2"/>
              </a:rPr>
              <a:t></a:t>
            </a:r>
            <a:r>
              <a:rPr lang="en-US" altLang="en-US" b="1">
                <a:solidFill>
                  <a:srgbClr val="FF0000"/>
                </a:solidFill>
              </a:rPr>
              <a:t> </a:t>
            </a:r>
            <a:r>
              <a:rPr lang="en-US" altLang="en-US" b="1">
                <a:solidFill>
                  <a:srgbClr val="FF0000"/>
                </a:solidFill>
                <a:sym typeface="Symbol" pitchFamily="18" charset="2"/>
              </a:rPr>
              <a:t></a:t>
            </a:r>
            <a:r>
              <a:rPr lang="en-US" altLang="en-US" i="1">
                <a:solidFill>
                  <a:srgbClr val="FF0000"/>
                </a:solidFill>
              </a:rPr>
              <a:t>P, </a:t>
            </a:r>
            <a:r>
              <a:rPr lang="en-US" altLang="en-US">
                <a:solidFill>
                  <a:srgbClr val="FF0000"/>
                </a:solidFill>
              </a:rPr>
              <a:t>and </a:t>
            </a:r>
            <a:r>
              <a:rPr lang="en-US" altLang="en-US" b="1">
                <a:solidFill>
                  <a:srgbClr val="FF0000"/>
                </a:solidFill>
                <a:sym typeface="Symbol" pitchFamily="18" charset="2"/>
              </a:rPr>
              <a:t></a:t>
            </a:r>
            <a:r>
              <a:rPr lang="en-US" altLang="en-US" i="1">
                <a:solidFill>
                  <a:srgbClr val="FF0000"/>
                </a:solidFill>
              </a:rPr>
              <a:t>C </a:t>
            </a:r>
            <a:r>
              <a:rPr lang="en-US" altLang="en-US" b="1">
                <a:solidFill>
                  <a:srgbClr val="FF0000"/>
                </a:solidFill>
                <a:sym typeface="Symbol" pitchFamily="18" charset="2"/>
              </a:rPr>
              <a:t></a:t>
            </a:r>
            <a:r>
              <a:rPr lang="en-US" altLang="en-US" b="1">
                <a:solidFill>
                  <a:srgbClr val="FF0000"/>
                </a:solidFill>
              </a:rPr>
              <a:t> </a:t>
            </a:r>
            <a:r>
              <a:rPr lang="en-US" altLang="en-US" b="1">
                <a:solidFill>
                  <a:srgbClr val="FF0000"/>
                </a:solidFill>
                <a:sym typeface="Symbol" pitchFamily="18" charset="2"/>
              </a:rPr>
              <a:t></a:t>
            </a:r>
            <a:r>
              <a:rPr lang="en-US" altLang="en-US" i="1">
                <a:solidFill>
                  <a:srgbClr val="FF0000"/>
                </a:solidFill>
              </a:rPr>
              <a:t>R</a:t>
            </a:r>
            <a:r>
              <a:rPr lang="en-US" altLang="en-US">
                <a:solidFill>
                  <a:srgbClr val="FF0000"/>
                </a:solidFill>
              </a:rPr>
              <a:t>. Therefore </a:t>
            </a:r>
            <a:r>
              <a:rPr lang="el-GR" altLang="en-US">
                <a:solidFill>
                  <a:srgbClr val="FF0000"/>
                </a:solidFill>
              </a:rPr>
              <a:t>∆</a:t>
            </a:r>
            <a:r>
              <a:rPr lang="en-US" altLang="en-US" i="1">
                <a:solidFill>
                  <a:srgbClr val="FF0000"/>
                </a:solidFill>
              </a:rPr>
              <a:t>ABC </a:t>
            </a:r>
            <a:r>
              <a:rPr lang="en-US" altLang="en-US" b="1">
                <a:solidFill>
                  <a:srgbClr val="FF0000"/>
                </a:solidFill>
              </a:rPr>
              <a:t>~ </a:t>
            </a:r>
            <a:r>
              <a:rPr lang="el-GR" altLang="en-US">
                <a:solidFill>
                  <a:srgbClr val="FF0000"/>
                </a:solidFill>
              </a:rPr>
              <a:t>∆</a:t>
            </a:r>
            <a:r>
              <a:rPr lang="en-US" altLang="en-US" i="1">
                <a:solidFill>
                  <a:srgbClr val="FF0000"/>
                </a:solidFill>
              </a:rPr>
              <a:t>PQR </a:t>
            </a:r>
            <a:r>
              <a:rPr lang="en-US" altLang="en-US">
                <a:solidFill>
                  <a:srgbClr val="FF0000"/>
                </a:solidFill>
              </a:rPr>
              <a:t>by AA </a:t>
            </a:r>
            <a:r>
              <a:rPr lang="en-US" altLang="en-US" b="1">
                <a:solidFill>
                  <a:srgbClr val="FF0000"/>
                </a:solidFill>
              </a:rPr>
              <a:t>~</a:t>
            </a:r>
            <a:r>
              <a:rPr lang="en-US" altLang="en-US">
                <a:solidFill>
                  <a:srgbClr val="FF0000"/>
                </a:solidFill>
              </a:rPr>
              <a:t>.</a:t>
            </a:r>
          </a:p>
        </p:txBody>
      </p:sp>
      <p:sp>
        <p:nvSpPr>
          <p:cNvPr id="51209" name="Rectangle 9"/>
          <p:cNvSpPr>
            <a:spLocks noChangeArrowheads="1"/>
          </p:cNvSpPr>
          <p:nvPr/>
        </p:nvSpPr>
        <p:spPr bwMode="auto">
          <a:xfrm>
            <a:off x="457200" y="4527550"/>
            <a:ext cx="7924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a:solidFill>
                  <a:srgbClr val="FF0000"/>
                </a:solidFill>
              </a:rPr>
              <a:t>2. </a:t>
            </a:r>
            <a:r>
              <a:rPr lang="en-US" altLang="en-US" b="1">
                <a:solidFill>
                  <a:srgbClr val="FF0000"/>
                </a:solidFill>
                <a:sym typeface="Symbol" pitchFamily="18" charset="2"/>
              </a:rPr>
              <a:t></a:t>
            </a:r>
            <a:r>
              <a:rPr lang="en-US" altLang="en-US" i="1">
                <a:solidFill>
                  <a:srgbClr val="FF0000"/>
                </a:solidFill>
              </a:rPr>
              <a:t>A </a:t>
            </a:r>
            <a:r>
              <a:rPr lang="en-US" altLang="en-US">
                <a:solidFill>
                  <a:srgbClr val="FF0000"/>
                </a:solidFill>
                <a:sym typeface="Symbol" pitchFamily="18" charset="2"/>
              </a:rPr>
              <a:t></a:t>
            </a:r>
            <a:r>
              <a:rPr lang="en-US" altLang="en-US">
                <a:solidFill>
                  <a:srgbClr val="FF0000"/>
                </a:solidFill>
              </a:rPr>
              <a:t> </a:t>
            </a:r>
            <a:r>
              <a:rPr lang="en-US" altLang="en-US" b="1">
                <a:solidFill>
                  <a:srgbClr val="FF0000"/>
                </a:solidFill>
                <a:sym typeface="Symbol" pitchFamily="18" charset="2"/>
              </a:rPr>
              <a:t></a:t>
            </a:r>
            <a:r>
              <a:rPr lang="en-US" altLang="en-US" i="1">
                <a:solidFill>
                  <a:srgbClr val="FF0000"/>
                </a:solidFill>
              </a:rPr>
              <a:t>A </a:t>
            </a:r>
            <a:r>
              <a:rPr lang="en-US" altLang="en-US">
                <a:solidFill>
                  <a:srgbClr val="FF0000"/>
                </a:solidFill>
              </a:rPr>
              <a:t>by the Reflex. Prop. of </a:t>
            </a:r>
            <a:r>
              <a:rPr lang="en-US" altLang="en-US">
                <a:solidFill>
                  <a:srgbClr val="FF0000"/>
                </a:solidFill>
                <a:sym typeface="Symbol" pitchFamily="18" charset="2"/>
              </a:rPr>
              <a:t></a:t>
            </a:r>
            <a:r>
              <a:rPr lang="en-US" altLang="en-US">
                <a:solidFill>
                  <a:srgbClr val="FF0000"/>
                </a:solidFill>
              </a:rPr>
              <a:t>. Since </a:t>
            </a:r>
            <a:r>
              <a:rPr lang="en-US" altLang="en-US" i="1">
                <a:solidFill>
                  <a:srgbClr val="FF0000"/>
                </a:solidFill>
              </a:rPr>
              <a:t>BE </a:t>
            </a:r>
            <a:r>
              <a:rPr lang="en-US" altLang="en-US">
                <a:solidFill>
                  <a:srgbClr val="FF0000"/>
                </a:solidFill>
              </a:rPr>
              <a:t>|| </a:t>
            </a:r>
            <a:r>
              <a:rPr lang="en-US" altLang="en-US" i="1">
                <a:solidFill>
                  <a:srgbClr val="FF0000"/>
                </a:solidFill>
              </a:rPr>
              <a:t>CD</a:t>
            </a:r>
            <a:r>
              <a:rPr lang="en-US" altLang="en-US">
                <a:solidFill>
                  <a:srgbClr val="FF0000"/>
                </a:solidFill>
              </a:rPr>
              <a:t>, </a:t>
            </a:r>
            <a:r>
              <a:rPr lang="en-US" altLang="en-US" b="1">
                <a:solidFill>
                  <a:srgbClr val="FF0000"/>
                </a:solidFill>
                <a:sym typeface="Symbol" pitchFamily="18" charset="2"/>
              </a:rPr>
              <a:t></a:t>
            </a:r>
            <a:r>
              <a:rPr lang="en-US" altLang="en-US" i="1">
                <a:solidFill>
                  <a:srgbClr val="FF0000"/>
                </a:solidFill>
              </a:rPr>
              <a:t>ABE </a:t>
            </a:r>
            <a:r>
              <a:rPr lang="en-US" altLang="en-US">
                <a:solidFill>
                  <a:srgbClr val="FF0000"/>
                </a:solidFill>
                <a:sym typeface="Symbol" pitchFamily="18" charset="2"/>
              </a:rPr>
              <a:t></a:t>
            </a:r>
            <a:r>
              <a:rPr lang="en-US" altLang="en-US">
                <a:solidFill>
                  <a:srgbClr val="FF0000"/>
                </a:solidFill>
              </a:rPr>
              <a:t> </a:t>
            </a:r>
            <a:r>
              <a:rPr lang="en-US" altLang="en-US" b="1">
                <a:solidFill>
                  <a:srgbClr val="FF0000"/>
                </a:solidFill>
                <a:sym typeface="Symbol" pitchFamily="18" charset="2"/>
              </a:rPr>
              <a:t></a:t>
            </a:r>
            <a:r>
              <a:rPr lang="en-US" altLang="en-US" i="1">
                <a:solidFill>
                  <a:srgbClr val="FF0000"/>
                </a:solidFill>
              </a:rPr>
              <a:t>ACD </a:t>
            </a:r>
            <a:r>
              <a:rPr lang="en-US" altLang="en-US">
                <a:solidFill>
                  <a:srgbClr val="FF0000"/>
                </a:solidFill>
              </a:rPr>
              <a:t>by the Corr. </a:t>
            </a:r>
            <a:r>
              <a:rPr lang="en-US" altLang="en-US" b="1">
                <a:solidFill>
                  <a:srgbClr val="FF0000"/>
                </a:solidFill>
                <a:sym typeface="Symbol" pitchFamily="18" charset="2"/>
              </a:rPr>
              <a:t></a:t>
            </a:r>
            <a:r>
              <a:rPr lang="en-US" altLang="en-US">
                <a:solidFill>
                  <a:srgbClr val="FF0000"/>
                </a:solidFill>
              </a:rPr>
              <a:t>s Post. Therefore </a:t>
            </a:r>
            <a:r>
              <a:rPr lang="el-GR" altLang="en-US">
                <a:solidFill>
                  <a:srgbClr val="FF0000"/>
                </a:solidFill>
              </a:rPr>
              <a:t>∆</a:t>
            </a:r>
            <a:r>
              <a:rPr lang="en-US" altLang="en-US" i="1">
                <a:solidFill>
                  <a:srgbClr val="FF0000"/>
                </a:solidFill>
              </a:rPr>
              <a:t>ABE </a:t>
            </a:r>
            <a:r>
              <a:rPr lang="en-US" altLang="en-US">
                <a:solidFill>
                  <a:srgbClr val="FF0000"/>
                </a:solidFill>
              </a:rPr>
              <a:t>~ </a:t>
            </a:r>
            <a:r>
              <a:rPr lang="el-GR" altLang="en-US">
                <a:solidFill>
                  <a:srgbClr val="FF0000"/>
                </a:solidFill>
              </a:rPr>
              <a:t>∆</a:t>
            </a:r>
            <a:r>
              <a:rPr lang="en-US" altLang="en-US" i="1">
                <a:solidFill>
                  <a:srgbClr val="FF0000"/>
                </a:solidFill>
              </a:rPr>
              <a:t>ACD </a:t>
            </a:r>
            <a:r>
              <a:rPr lang="en-US" altLang="en-US">
                <a:solidFill>
                  <a:srgbClr val="FF0000"/>
                </a:solidFill>
              </a:rPr>
              <a:t>by AA ~. </a:t>
            </a:r>
            <a:r>
              <a:rPr lang="en-US" altLang="en-US" i="1">
                <a:solidFill>
                  <a:srgbClr val="FF0000"/>
                </a:solidFill>
              </a:rPr>
              <a:t>BE </a:t>
            </a:r>
            <a:r>
              <a:rPr lang="en-US" altLang="en-US">
                <a:solidFill>
                  <a:srgbClr val="FF0000"/>
                </a:solidFill>
              </a:rPr>
              <a:t>= 4 and </a:t>
            </a:r>
            <a:r>
              <a:rPr lang="en-US" altLang="en-US" i="1">
                <a:solidFill>
                  <a:srgbClr val="FF0000"/>
                </a:solidFill>
              </a:rPr>
              <a:t>CD </a:t>
            </a:r>
            <a:r>
              <a:rPr lang="en-US" altLang="en-US">
                <a:solidFill>
                  <a:srgbClr val="FF0000"/>
                </a:solidFill>
              </a:rPr>
              <a:t>= 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Effect transition="in" filter="dissolve">
                                      <p:cBhvr>
                                        <p:cTn id="7" dur="500"/>
                                        <p:tgtEl>
                                          <p:spTgt spid="512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09"/>
                                        </p:tgtEl>
                                        <p:attrNameLst>
                                          <p:attrName>style.visibility</p:attrName>
                                        </p:attrNameLst>
                                      </p:cBhvr>
                                      <p:to>
                                        <p:strVal val="visible"/>
                                      </p:to>
                                    </p:set>
                                    <p:animEffect transition="in" filter="dissolve">
                                      <p:cBhvr>
                                        <p:cTn id="12" dur="5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p:bldP spid="512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8" name="Rectangle 14"/>
          <p:cNvSpPr>
            <a:spLocks noChangeArrowheads="1"/>
          </p:cNvSpPr>
          <p:nvPr/>
        </p:nvSpPr>
        <p:spPr bwMode="auto">
          <a:xfrm>
            <a:off x="152400" y="1981200"/>
            <a:ext cx="8763000" cy="2209800"/>
          </a:xfrm>
          <a:prstGeom prst="rect">
            <a:avLst/>
          </a:prstGeom>
          <a:noFill/>
          <a:ln w="28575">
            <a:solidFill>
              <a:srgbClr val="DBDBD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ct val="20000"/>
              </a:spcBef>
            </a:pPr>
            <a:r>
              <a:rPr lang="en-US" altLang="en-US" sz="3200"/>
              <a:t>Prove certain triangles are similar by using AA, SSS, and SAS.</a:t>
            </a:r>
          </a:p>
          <a:p>
            <a:pPr eaLnBrk="1" hangingPunct="1">
              <a:spcBef>
                <a:spcPct val="20000"/>
              </a:spcBef>
            </a:pPr>
            <a:endParaRPr lang="en-US" altLang="en-US" sz="1000"/>
          </a:p>
          <a:p>
            <a:pPr eaLnBrk="1" hangingPunct="1">
              <a:spcBef>
                <a:spcPct val="20000"/>
              </a:spcBef>
            </a:pPr>
            <a:r>
              <a:rPr lang="en-US" altLang="en-US" sz="3200"/>
              <a:t>Use triangle similarity to solve problems.</a:t>
            </a:r>
          </a:p>
        </p:txBody>
      </p:sp>
      <p:sp>
        <p:nvSpPr>
          <p:cNvPr id="4099" name="Rectangle 15"/>
          <p:cNvSpPr>
            <a:spLocks noChangeArrowheads="1"/>
          </p:cNvSpPr>
          <p:nvPr/>
        </p:nvSpPr>
        <p:spPr bwMode="auto">
          <a:xfrm>
            <a:off x="0" y="1371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eaLnBrk="1" hangingPunct="1"/>
            <a:r>
              <a:rPr lang="en-US" altLang="en-US" sz="3600" i="1">
                <a:solidFill>
                  <a:srgbClr val="FF6600"/>
                </a:solidFill>
                <a:latin typeface="Arial Black" pitchFamily="34" charset="0"/>
              </a:rPr>
              <a:t>Objectives</a:t>
            </a:r>
            <a:endParaRPr lang="en-US" altLang="en-US" sz="3600" i="1">
              <a:solidFill>
                <a:srgbClr val="FF66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278">
                                            <p:txEl>
                                              <p:pRg st="0" end="0"/>
                                            </p:txEl>
                                          </p:spTgt>
                                        </p:tgtEl>
                                        <p:attrNameLst>
                                          <p:attrName>style.visibility</p:attrName>
                                        </p:attrNameLst>
                                      </p:cBhvr>
                                      <p:to>
                                        <p:strVal val="visible"/>
                                      </p:to>
                                    </p:set>
                                    <p:animEffect transition="in" filter="wipe(left)">
                                      <p:cBhvr>
                                        <p:cTn id="7" dur="500"/>
                                        <p:tgtEl>
                                          <p:spTgt spid="11278">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278">
                                            <p:txEl>
                                              <p:pRg st="2" end="2"/>
                                            </p:txEl>
                                          </p:spTgt>
                                        </p:tgtEl>
                                        <p:attrNameLst>
                                          <p:attrName>style.visibility</p:attrName>
                                        </p:attrNameLst>
                                      </p:cBhvr>
                                      <p:to>
                                        <p:strVal val="visible"/>
                                      </p:to>
                                    </p:set>
                                    <p:animEffect transition="in" filter="wipe(left)">
                                      <p:cBhvr>
                                        <p:cTn id="11" dur="500"/>
                                        <p:tgtEl>
                                          <p:spTgt spid="112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9" name="Rectangle 19"/>
          <p:cNvSpPr>
            <a:spLocks noChangeArrowheads="1"/>
          </p:cNvSpPr>
          <p:nvPr/>
        </p:nvSpPr>
        <p:spPr bwMode="auto">
          <a:xfrm>
            <a:off x="381000" y="990600"/>
            <a:ext cx="8382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a:t>There are several ways to prove certain triangles are similar. The following postulate, as well as the SSS and SAS Similarity Theorems, will be used in proofs just as SSS, SAS, ASA, HL, and AAS were used to prove triangles congruent.</a:t>
            </a:r>
          </a:p>
        </p:txBody>
      </p:sp>
      <p:pic>
        <p:nvPicPr>
          <p:cNvPr id="15381"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76600"/>
            <a:ext cx="78581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79"/>
                                        </p:tgtEl>
                                        <p:attrNameLst>
                                          <p:attrName>style.visibility</p:attrName>
                                        </p:attrNameLst>
                                      </p:cBhvr>
                                      <p:to>
                                        <p:strVal val="visible"/>
                                      </p:to>
                                    </p:set>
                                    <p:animEffect transition="in" filter="dissolve">
                                      <p:cBhvr>
                                        <p:cTn id="7" dur="500"/>
                                        <p:tgtEl>
                                          <p:spTgt spid="15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5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006699"/>
                </a:solidFill>
                <a:latin typeface="Arial Black" pitchFamily="34" charset="0"/>
              </a:rPr>
              <a:t>Example 1: Using the AA Similarity Postulate</a:t>
            </a:r>
          </a:p>
        </p:txBody>
      </p:sp>
      <p:pic>
        <p:nvPicPr>
          <p:cNvPr id="61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335438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8"/>
          <p:cNvSpPr>
            <a:spLocks noChangeArrowheads="1"/>
          </p:cNvSpPr>
          <p:nvPr/>
        </p:nvSpPr>
        <p:spPr bwMode="auto">
          <a:xfrm>
            <a:off x="228600" y="1905000"/>
            <a:ext cx="5040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Explain why the triangles are similar and write a similarity statement.</a:t>
            </a:r>
          </a:p>
        </p:txBody>
      </p:sp>
      <p:sp>
        <p:nvSpPr>
          <p:cNvPr id="6150" name="Rectangle 9"/>
          <p:cNvSpPr>
            <a:spLocks noChangeArrowheads="1"/>
          </p:cNvSpPr>
          <p:nvPr/>
        </p:nvSpPr>
        <p:spPr bwMode="auto">
          <a:xfrm>
            <a:off x="228600" y="3733801"/>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dirty="0" smtClean="0"/>
              <a:t>Since</a:t>
            </a:r>
            <a:r>
              <a:rPr lang="en-US" altLang="en-US" dirty="0">
                <a:sym typeface="Symbol" pitchFamily="18" charset="2"/>
              </a:rPr>
              <a:t> </a:t>
            </a:r>
            <a:r>
              <a:rPr lang="en-US" altLang="en-US" dirty="0" smtClean="0">
                <a:sym typeface="Symbol" pitchFamily="18" charset="2"/>
              </a:rPr>
              <a:t>A </a:t>
            </a:r>
            <a:r>
              <a:rPr lang="en-US" altLang="en-US" dirty="0">
                <a:sym typeface="Symbol" pitchFamily="18" charset="2"/>
              </a:rPr>
              <a:t></a:t>
            </a:r>
            <a:r>
              <a:rPr lang="en-US" altLang="en-US" dirty="0" smtClean="0">
                <a:sym typeface="Symbol" pitchFamily="18" charset="2"/>
              </a:rPr>
              <a:t> D</a:t>
            </a:r>
            <a:r>
              <a:rPr lang="en-US" altLang="en-US" dirty="0" smtClean="0"/>
              <a:t>, </a:t>
            </a:r>
            <a:r>
              <a:rPr lang="en-US" altLang="en-US" dirty="0" smtClean="0">
                <a:sym typeface="Symbol" pitchFamily="18" charset="2"/>
              </a:rPr>
              <a:t></a:t>
            </a:r>
            <a:r>
              <a:rPr lang="en-US" altLang="en-US" i="1" dirty="0" smtClean="0">
                <a:sym typeface="Symbol" pitchFamily="18" charset="2"/>
              </a:rPr>
              <a:t>BC</a:t>
            </a:r>
            <a:r>
              <a:rPr lang="en-US" altLang="en-US" dirty="0" smtClean="0">
                <a:sym typeface="Symbol" pitchFamily="18" charset="2"/>
              </a:rPr>
              <a:t>A  </a:t>
            </a:r>
            <a:r>
              <a:rPr lang="en-US" altLang="en-US" dirty="0">
                <a:sym typeface="Symbol" pitchFamily="18" charset="2"/>
              </a:rPr>
              <a:t></a:t>
            </a:r>
            <a:r>
              <a:rPr lang="en-US" altLang="en-US" i="1" dirty="0" smtClean="0">
                <a:sym typeface="Symbol" pitchFamily="18" charset="2"/>
              </a:rPr>
              <a:t>ECD</a:t>
            </a:r>
            <a:r>
              <a:rPr lang="en-US" altLang="en-US" dirty="0" smtClean="0"/>
              <a:t> </a:t>
            </a:r>
            <a:r>
              <a:rPr lang="en-US" altLang="en-US" dirty="0"/>
              <a:t>by the </a:t>
            </a:r>
            <a:r>
              <a:rPr lang="en-US" altLang="en-US" dirty="0" smtClean="0"/>
              <a:t>vertical </a:t>
            </a:r>
            <a:r>
              <a:rPr lang="en-US" altLang="en-US" dirty="0"/>
              <a:t>Angles Theorem</a:t>
            </a:r>
            <a:r>
              <a:rPr lang="en-US" altLang="en-US" dirty="0" smtClean="0"/>
              <a:t>. </a:t>
            </a:r>
            <a:r>
              <a:rPr lang="en-US" altLang="en-US" dirty="0"/>
              <a:t>Therefore </a:t>
            </a:r>
            <a:r>
              <a:rPr lang="el-GR" altLang="en-US" dirty="0"/>
              <a:t>∆</a:t>
            </a:r>
            <a:r>
              <a:rPr lang="en-US" altLang="en-US" i="1" dirty="0">
                <a:sym typeface="Symbol" pitchFamily="18" charset="2"/>
              </a:rPr>
              <a:t>ABC </a:t>
            </a:r>
            <a:r>
              <a:rPr lang="en-US" altLang="en-US" b="1" dirty="0">
                <a:sym typeface="Symbol" pitchFamily="18" charset="2"/>
              </a:rPr>
              <a:t>~ </a:t>
            </a:r>
            <a:r>
              <a:rPr lang="el-GR" altLang="en-US" dirty="0"/>
              <a:t>∆</a:t>
            </a:r>
            <a:r>
              <a:rPr lang="en-US" altLang="en-US" i="1" dirty="0">
                <a:sym typeface="Symbol" pitchFamily="18" charset="2"/>
              </a:rPr>
              <a:t>DEC</a:t>
            </a:r>
            <a:r>
              <a:rPr lang="en-US" altLang="en-US" dirty="0"/>
              <a:t> by AA~.</a:t>
            </a:r>
          </a:p>
        </p:txBody>
      </p:sp>
      <p:sp>
        <p:nvSpPr>
          <p:cNvPr id="3" name="Rectangle 2"/>
          <p:cNvSpPr/>
          <p:nvPr/>
        </p:nvSpPr>
        <p:spPr>
          <a:xfrm>
            <a:off x="4361846" y="3198168"/>
            <a:ext cx="420308" cy="461665"/>
          </a:xfrm>
          <a:prstGeom prst="rect">
            <a:avLst/>
          </a:prstGeom>
        </p:spPr>
        <p:txBody>
          <a:bodyPr wrap="none">
            <a:spAutoFit/>
          </a:bodyPr>
          <a:lstStyle/>
          <a:p>
            <a:r>
              <a:rPr lang="en-US" altLang="en-US" dirty="0">
                <a:sym typeface="Symbol" pitchFamily="18" charset="2"/>
              </a:rPr>
              <a:t></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5"/>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FF0000"/>
                </a:solidFill>
                <a:latin typeface="Arial Black" pitchFamily="34" charset="0"/>
              </a:rPr>
              <a:t>Check It Out!</a:t>
            </a:r>
            <a:r>
              <a:rPr lang="en-US" altLang="en-US">
                <a:solidFill>
                  <a:srgbClr val="006699"/>
                </a:solidFill>
                <a:latin typeface="Arial Black" pitchFamily="34" charset="0"/>
              </a:rPr>
              <a:t> Example 1 </a:t>
            </a:r>
            <a:endParaRPr lang="en-US" altLang="en-US" sz="2600">
              <a:solidFill>
                <a:schemeClr val="accent2"/>
              </a:solidFill>
              <a:latin typeface="Arial MT Bl" charset="0"/>
            </a:endParaRPr>
          </a:p>
        </p:txBody>
      </p:sp>
      <p:pic>
        <p:nvPicPr>
          <p:cNvPr id="7171"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76400"/>
            <a:ext cx="4170363"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1"/>
          <p:cNvSpPr>
            <a:spLocks noChangeArrowheads="1"/>
          </p:cNvSpPr>
          <p:nvPr/>
        </p:nvSpPr>
        <p:spPr bwMode="auto">
          <a:xfrm>
            <a:off x="152400" y="2362200"/>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b="1"/>
              <a:t>Explain why the triangles</a:t>
            </a:r>
          </a:p>
          <a:p>
            <a:pPr eaLnBrk="1" hangingPunct="1"/>
            <a:r>
              <a:rPr lang="en-US" altLang="en-US" b="1"/>
              <a:t>are similar and write a</a:t>
            </a:r>
          </a:p>
          <a:p>
            <a:pPr eaLnBrk="1" hangingPunct="1"/>
            <a:r>
              <a:rPr lang="en-US" altLang="en-US" b="1"/>
              <a:t>similarity statement.</a:t>
            </a:r>
          </a:p>
        </p:txBody>
      </p:sp>
      <p:sp>
        <p:nvSpPr>
          <p:cNvPr id="16406" name="Rectangle 22"/>
          <p:cNvSpPr>
            <a:spLocks noChangeArrowheads="1"/>
          </p:cNvSpPr>
          <p:nvPr/>
        </p:nvSpPr>
        <p:spPr bwMode="auto">
          <a:xfrm>
            <a:off x="152400" y="4114800"/>
            <a:ext cx="8839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a:t>By the Triangle Sum Theorem, m</a:t>
            </a:r>
            <a:r>
              <a:rPr lang="en-US" altLang="en-US">
                <a:sym typeface="Symbol" pitchFamily="18" charset="2"/>
              </a:rPr>
              <a:t></a:t>
            </a:r>
            <a:r>
              <a:rPr lang="en-US" altLang="en-US" i="1"/>
              <a:t>C </a:t>
            </a:r>
            <a:r>
              <a:rPr lang="en-US" altLang="en-US"/>
              <a:t>= 47°, so </a:t>
            </a:r>
            <a:r>
              <a:rPr lang="en-US" altLang="en-US">
                <a:sym typeface="Symbol" pitchFamily="18" charset="2"/>
              </a:rPr>
              <a:t></a:t>
            </a:r>
            <a:r>
              <a:rPr lang="en-US" altLang="en-US" i="1"/>
              <a:t>C </a:t>
            </a:r>
            <a:r>
              <a:rPr lang="en-US" altLang="en-US">
                <a:sym typeface="Symbol" pitchFamily="18" charset="2"/>
              </a:rPr>
              <a:t></a:t>
            </a:r>
            <a:r>
              <a:rPr lang="en-US" altLang="en-US" i="1">
                <a:sym typeface="Symbol" pitchFamily="18" charset="2"/>
              </a:rPr>
              <a:t> </a:t>
            </a:r>
            <a:r>
              <a:rPr lang="en-US" altLang="en-US">
                <a:sym typeface="Symbol" pitchFamily="18" charset="2"/>
              </a:rPr>
              <a:t></a:t>
            </a:r>
            <a:r>
              <a:rPr lang="en-US" altLang="en-US" i="1"/>
              <a:t>F</a:t>
            </a:r>
            <a:r>
              <a:rPr lang="en-US" altLang="en-US"/>
              <a:t>. </a:t>
            </a:r>
            <a:r>
              <a:rPr lang="en-US" altLang="en-US">
                <a:sym typeface="Symbol" pitchFamily="18" charset="2"/>
              </a:rPr>
              <a:t></a:t>
            </a:r>
            <a:r>
              <a:rPr lang="en-US" altLang="en-US" i="1"/>
              <a:t>B </a:t>
            </a:r>
            <a:r>
              <a:rPr lang="en-US" altLang="en-US">
                <a:sym typeface="Symbol" pitchFamily="18" charset="2"/>
              </a:rPr>
              <a:t></a:t>
            </a:r>
            <a:r>
              <a:rPr lang="en-US" altLang="en-US"/>
              <a:t> </a:t>
            </a:r>
            <a:r>
              <a:rPr lang="en-US" altLang="en-US">
                <a:sym typeface="Symbol" pitchFamily="18" charset="2"/>
              </a:rPr>
              <a:t></a:t>
            </a:r>
            <a:r>
              <a:rPr lang="en-US" altLang="en-US" i="1"/>
              <a:t>E </a:t>
            </a:r>
            <a:r>
              <a:rPr lang="en-US" altLang="en-US"/>
              <a:t>by the Right Angle Congruence Theorem. </a:t>
            </a:r>
          </a:p>
          <a:p>
            <a:pPr eaLnBrk="1" hangingPunct="1"/>
            <a:r>
              <a:rPr lang="en-US" altLang="en-US"/>
              <a:t>Therefore, </a:t>
            </a:r>
            <a:r>
              <a:rPr lang="el-GR" altLang="en-US"/>
              <a:t>∆</a:t>
            </a:r>
            <a:r>
              <a:rPr lang="en-US" altLang="en-US" i="1"/>
              <a:t>ABC </a:t>
            </a:r>
            <a:r>
              <a:rPr lang="en-US" altLang="en-US"/>
              <a:t>~ </a:t>
            </a:r>
            <a:r>
              <a:rPr lang="el-GR" altLang="en-US"/>
              <a:t>∆</a:t>
            </a:r>
            <a:r>
              <a:rPr lang="en-US" altLang="en-US" i="1"/>
              <a:t>DEF </a:t>
            </a:r>
            <a:r>
              <a:rPr lang="en-US" altLang="en-US"/>
              <a:t>by AA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406"/>
                                        </p:tgtEl>
                                        <p:attrNameLst>
                                          <p:attrName>style.visibility</p:attrName>
                                        </p:attrNameLst>
                                      </p:cBhvr>
                                      <p:to>
                                        <p:strVal val="visible"/>
                                      </p:to>
                                    </p:set>
                                    <p:animEffect transition="in" filter="dissolve">
                                      <p:cBhvr>
                                        <p:cTn id="7" dur="500"/>
                                        <p:tgtEl>
                                          <p:spTgt spid="1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8105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7533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spcBef>
                <a:spcPct val="50000"/>
              </a:spcBef>
            </a:pPr>
            <a:r>
              <a:rPr lang="en-US" altLang="en-US">
                <a:solidFill>
                  <a:srgbClr val="006699"/>
                </a:solidFill>
                <a:latin typeface="Arial Black" pitchFamily="34" charset="0"/>
              </a:rPr>
              <a:t>Example 2A: Verifying Triangle Similarity</a:t>
            </a:r>
          </a:p>
        </p:txBody>
      </p:sp>
      <p:sp>
        <p:nvSpPr>
          <p:cNvPr id="10243" name="Rectangle 3"/>
          <p:cNvSpPr>
            <a:spLocks noChangeArrowheads="1"/>
          </p:cNvSpPr>
          <p:nvPr/>
        </p:nvSpPr>
        <p:spPr bwMode="auto">
          <a:xfrm>
            <a:off x="152400" y="1798638"/>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1pPr>
            <a:lvl2pPr marL="742950" indent="-285750" eaLnBrk="0" hangingPunct="0">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2pPr>
            <a:lvl3pPr marL="1143000" indent="-228600" eaLnBrk="0" hangingPunct="0">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3pPr>
            <a:lvl4pPr marL="1600200" indent="-228600" eaLnBrk="0" hangingPunct="0">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4pPr>
            <a:lvl5pPr marL="2057400" indent="-228600" eaLnBrk="0" hangingPunct="0">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978400" algn="l"/>
              </a:tabLst>
              <a:defRPr sz="2400">
                <a:solidFill>
                  <a:schemeClr val="tx1"/>
                </a:solidFill>
                <a:latin typeface="Verdana" pitchFamily="34" charset="0"/>
                <a:ea typeface="ＭＳ Ｐゴシック" charset="-128"/>
              </a:defRPr>
            </a:lvl9pPr>
          </a:lstStyle>
          <a:p>
            <a:pPr eaLnBrk="1" hangingPunct="1"/>
            <a:r>
              <a:rPr lang="en-US" altLang="en-US" b="1"/>
              <a:t>Verify that the triangles are similar.</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819400"/>
            <a:ext cx="31559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914400" y="25146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l-GR" altLang="en-US"/>
              <a:t>∆</a:t>
            </a:r>
            <a:r>
              <a:rPr lang="en-US" altLang="en-US" b="1" i="1"/>
              <a:t>PQR </a:t>
            </a:r>
            <a:r>
              <a:rPr lang="en-US" altLang="en-US" b="1"/>
              <a:t>and </a:t>
            </a:r>
            <a:r>
              <a:rPr lang="el-GR" altLang="en-US"/>
              <a:t>∆</a:t>
            </a:r>
            <a:r>
              <a:rPr lang="en-US" altLang="en-US" b="1" i="1"/>
              <a:t>STU</a:t>
            </a:r>
          </a:p>
        </p:txBody>
      </p:sp>
      <p:sp>
        <p:nvSpPr>
          <p:cNvPr id="32779" name="Rectangle 11"/>
          <p:cNvSpPr>
            <a:spLocks noChangeArrowheads="1"/>
          </p:cNvSpPr>
          <p:nvPr/>
        </p:nvSpPr>
        <p:spPr bwMode="auto">
          <a:xfrm>
            <a:off x="228600" y="58674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r>
              <a:rPr lang="en-US" altLang="en-US"/>
              <a:t>Therefore </a:t>
            </a:r>
            <a:r>
              <a:rPr lang="el-GR" altLang="en-US"/>
              <a:t>∆</a:t>
            </a:r>
            <a:r>
              <a:rPr lang="en-US" altLang="en-US" i="1"/>
              <a:t>PQR </a:t>
            </a:r>
            <a:r>
              <a:rPr lang="en-US" altLang="en-US" b="1"/>
              <a:t>~ </a:t>
            </a:r>
            <a:r>
              <a:rPr lang="el-GR" altLang="en-US"/>
              <a:t>∆</a:t>
            </a:r>
            <a:r>
              <a:rPr lang="en-US" altLang="en-US" i="1"/>
              <a:t>STU </a:t>
            </a:r>
            <a:r>
              <a:rPr lang="en-US" altLang="en-US"/>
              <a:t>by SSS </a:t>
            </a:r>
            <a:r>
              <a:rPr lang="en-US" altLang="en-US" b="1"/>
              <a:t>~</a:t>
            </a:r>
            <a:r>
              <a:rPr lang="en-US" altLang="en-US"/>
              <a:t>.</a:t>
            </a:r>
          </a:p>
        </p:txBody>
      </p:sp>
      <p:pic>
        <p:nvPicPr>
          <p:cNvPr id="32781" name="Picture 13"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00400"/>
            <a:ext cx="18669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4"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14800"/>
            <a:ext cx="1876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5"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029200"/>
            <a:ext cx="10477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781"/>
                                        </p:tgtEl>
                                        <p:attrNameLst>
                                          <p:attrName>style.visibility</p:attrName>
                                        </p:attrNameLst>
                                      </p:cBhvr>
                                      <p:to>
                                        <p:strVal val="visible"/>
                                      </p:to>
                                    </p:set>
                                    <p:animEffect transition="in" filter="box(in)">
                                      <p:cBhvr>
                                        <p:cTn id="7" dur="500"/>
                                        <p:tgtEl>
                                          <p:spTgt spid="32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2782"/>
                                        </p:tgtEl>
                                        <p:attrNameLst>
                                          <p:attrName>style.visibility</p:attrName>
                                        </p:attrNameLst>
                                      </p:cBhvr>
                                      <p:to>
                                        <p:strVal val="visible"/>
                                      </p:to>
                                    </p:set>
                                    <p:animEffect transition="in" filter="box(in)">
                                      <p:cBhvr>
                                        <p:cTn id="12" dur="500"/>
                                        <p:tgtEl>
                                          <p:spTgt spid="327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2783"/>
                                        </p:tgtEl>
                                        <p:attrNameLst>
                                          <p:attrName>style.visibility</p:attrName>
                                        </p:attrNameLst>
                                      </p:cBhvr>
                                      <p:to>
                                        <p:strVal val="visible"/>
                                      </p:to>
                                    </p:set>
                                    <p:animEffect transition="in" filter="box(in)">
                                      <p:cBhvr>
                                        <p:cTn id="17" dur="500"/>
                                        <p:tgtEl>
                                          <p:spTgt spid="327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9"/>
                                        </p:tgtEl>
                                        <p:attrNameLst>
                                          <p:attrName>style.visibility</p:attrName>
                                        </p:attrNameLst>
                                      </p:cBhvr>
                                      <p:to>
                                        <p:strVal val="visible"/>
                                      </p:to>
                                    </p:set>
                                    <p:animEffect transition="in" filter="dissolve">
                                      <p:cBhvr>
                                        <p:cTn id="22" dur="500"/>
                                        <p:tgtEl>
                                          <p:spTgt spid="3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1156</TotalTime>
  <Words>978</Words>
  <Application>Microsoft Office PowerPoint</Application>
  <PresentationFormat>On-screen Show (4:3)</PresentationFormat>
  <Paragraphs>136</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Holt, Rinehart and Winston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HRW</dc:creator>
  <cp:lastModifiedBy>Trenton Murphey</cp:lastModifiedBy>
  <cp:revision>129</cp:revision>
  <dcterms:created xsi:type="dcterms:W3CDTF">2002-10-14T18:20:28Z</dcterms:created>
  <dcterms:modified xsi:type="dcterms:W3CDTF">2014-03-11T16:21:49Z</dcterms:modified>
</cp:coreProperties>
</file>