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7" r:id="rId2"/>
    <p:sldId id="260" r:id="rId3"/>
    <p:sldId id="262" r:id="rId4"/>
    <p:sldId id="266" r:id="rId5"/>
    <p:sldId id="278" r:id="rId6"/>
    <p:sldId id="274" r:id="rId7"/>
    <p:sldId id="267" r:id="rId8"/>
    <p:sldId id="290" r:id="rId9"/>
    <p:sldId id="276" r:id="rId10"/>
    <p:sldId id="277" r:id="rId11"/>
    <p:sldId id="275" r:id="rId12"/>
    <p:sldId id="279" r:id="rId13"/>
    <p:sldId id="284" r:id="rId14"/>
    <p:sldId id="285" r:id="rId15"/>
    <p:sldId id="280" r:id="rId16"/>
    <p:sldId id="286" r:id="rId17"/>
    <p:sldId id="291" r:id="rId18"/>
    <p:sldId id="281" r:id="rId19"/>
    <p:sldId id="282" r:id="rId20"/>
    <p:sldId id="288" r:id="rId21"/>
    <p:sldId id="283" r:id="rId22"/>
    <p:sldId id="268" r:id="rId23"/>
    <p:sldId id="289" r:id="rId24"/>
  </p:sldIdLst>
  <p:sldSz cx="9144000" cy="6858000" type="screen4x3"/>
  <p:notesSz cx="6858000" cy="9144000"/>
  <p:custDataLst>
    <p:tags r:id="rId2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3366FF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3412" autoAdjust="0"/>
  </p:normalViewPr>
  <p:slideViewPr>
    <p:cSldViewPr>
      <p:cViewPr>
        <p:scale>
          <a:sx n="102" d="100"/>
          <a:sy n="102" d="100"/>
        </p:scale>
        <p:origin x="-108" y="-90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60B04A62-AFB9-4653-9D48-3AC3B5EF42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5173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F53F491-FF62-411E-8BF5-CB44822FF38E}" type="slidenum">
              <a:rPr lang="en-US" altLang="en-US" sz="1200">
                <a:latin typeface="Arial" charset="0"/>
              </a:rPr>
              <a:pPr eaLnBrk="1" hangingPunct="1"/>
              <a:t>22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590EC0E-147C-4A6C-9C3C-F8B5A7D89B56}" type="slidenum">
              <a:rPr lang="en-US" altLang="en-US" sz="1200">
                <a:latin typeface="Arial" charset="0"/>
              </a:rPr>
              <a:pPr eaLnBrk="1" hangingPunct="1"/>
              <a:t>23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2E516-E5BF-41F4-A376-89B279CC3E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35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0CD55-EB7A-4FCE-978D-F33E17380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388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ED2ED-128E-4522-8416-47845BE91C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11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825B52-CB2C-40A4-A884-4490D7673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401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1374-B9F5-47D9-B465-F3BC23ADAB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448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F4848-AA2E-422F-92DB-001B297A6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62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B4C6C-F8D8-4D7D-B3C3-7860B63AF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498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D3C95-6250-408D-ABAB-1ECE59417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7B7CA-A133-44EE-9074-49F84F90D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386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CCB36-FA34-4D67-B8E4-F7CB5EFE2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28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A932B-F8F4-4178-97DF-CDD4719992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122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1C91C206-F054-4D8D-81EC-8C665A50B3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73025" y="6556375"/>
            <a:ext cx="2746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128588"/>
            <a:ext cx="8077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chemeClr val="bg1"/>
                </a:solidFill>
                <a:latin typeface="Arial Black" pitchFamily="34" charset="0"/>
              </a:rPr>
              <a:t>Applying Properties of Similar Triangles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8.png"/><Relationship Id="rId4" Type="http://schemas.openxmlformats.org/officeDocument/2006/relationships/image" Target="../media/image37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5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7" Type="http://schemas.openxmlformats.org/officeDocument/2006/relationships/image" Target="../media/image5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-30163"/>
            <a:ext cx="7772400" cy="968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Applying Properties </a:t>
            </a:r>
          </a:p>
          <a:p>
            <a:pPr>
              <a:lnSpc>
                <a:spcPct val="90000"/>
              </a:lnSpc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of Similar Triangles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3622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209800"/>
            <a:ext cx="3132138" cy="176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755" name="Picture 1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124200"/>
            <a:ext cx="18764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56" name="Picture 1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124200"/>
            <a:ext cx="18097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270" name="Group 16"/>
          <p:cNvGrpSpPr>
            <a:grpSpLocks/>
          </p:cNvGrpSpPr>
          <p:nvPr/>
        </p:nvGrpSpPr>
        <p:grpSpPr bwMode="auto">
          <a:xfrm>
            <a:off x="381000" y="1524000"/>
            <a:ext cx="5334000" cy="1152525"/>
            <a:chOff x="240" y="960"/>
            <a:chExt cx="3360" cy="726"/>
          </a:xfrm>
        </p:grpSpPr>
        <p:sp>
          <p:nvSpPr>
            <p:cNvPr id="11275" name="Rectangle 4"/>
            <p:cNvSpPr>
              <a:spLocks noChangeArrowheads="1"/>
            </p:cNvSpPr>
            <p:nvPr/>
          </p:nvSpPr>
          <p:spPr bwMode="auto">
            <a:xfrm>
              <a:off x="240" y="960"/>
              <a:ext cx="3360" cy="7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145000"/>
                </a:lnSpc>
              </a:pPr>
              <a:r>
                <a:rPr lang="en-US" altLang="en-US" b="1" i="1"/>
                <a:t>AC </a:t>
              </a:r>
              <a:r>
                <a:rPr lang="en-US" altLang="en-US" b="1"/>
                <a:t>= 36 cm, and </a:t>
              </a:r>
              <a:r>
                <a:rPr lang="en-US" altLang="en-US" b="1" i="1"/>
                <a:t>BC </a:t>
              </a:r>
              <a:r>
                <a:rPr lang="en-US" altLang="en-US" b="1"/>
                <a:t>= 27 cm. Verify that             .</a:t>
              </a:r>
            </a:p>
          </p:txBody>
        </p:sp>
        <p:pic>
          <p:nvPicPr>
            <p:cNvPr id="11276" name="Picture 14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60" y="1392"/>
              <a:ext cx="74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1761" name="Group 17"/>
          <p:cNvGrpSpPr>
            <a:grpSpLocks/>
          </p:cNvGrpSpPr>
          <p:nvPr/>
        </p:nvGrpSpPr>
        <p:grpSpPr bwMode="auto">
          <a:xfrm>
            <a:off x="381000" y="4295775"/>
            <a:ext cx="8458200" cy="1311275"/>
            <a:chOff x="240" y="2706"/>
            <a:chExt cx="5328" cy="826"/>
          </a:xfrm>
        </p:grpSpPr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240" y="2784"/>
              <a:ext cx="5328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Since               ,           </a:t>
              </a:r>
              <a:r>
                <a:rPr lang="en-US" altLang="en-US" i="1"/>
                <a:t> </a:t>
              </a:r>
              <a:r>
                <a:rPr lang="en-US" altLang="en-US"/>
                <a:t>by the Converse of the</a:t>
              </a:r>
            </a:p>
            <a:p>
              <a:pPr eaLnBrk="1" hangingPunct="1"/>
              <a:endParaRPr lang="en-US" altLang="en-US"/>
            </a:p>
            <a:p>
              <a:pPr eaLnBrk="1" hangingPunct="1"/>
              <a:r>
                <a:rPr lang="en-US" altLang="en-US"/>
                <a:t>Triangle Proportionality Theorem.</a:t>
              </a:r>
            </a:p>
          </p:txBody>
        </p:sp>
        <p:pic>
          <p:nvPicPr>
            <p:cNvPr id="11273" name="Picture 13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4" y="2706"/>
              <a:ext cx="864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274" name="Picture 15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20" y="2808"/>
              <a:ext cx="74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057400"/>
            <a:ext cx="7924800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3: Art Application</a:t>
            </a:r>
          </a:p>
        </p:txBody>
      </p:sp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152400" y="1450975"/>
            <a:ext cx="47244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Suppose that an artist decided to make a larger sketch of the trees. In the figure, if </a:t>
            </a:r>
            <a:r>
              <a:rPr lang="en-US" altLang="en-US" b="1" i="1"/>
              <a:t>AB</a:t>
            </a:r>
            <a:r>
              <a:rPr lang="en-US" altLang="en-US" b="1"/>
              <a:t> = 4.5 in., </a:t>
            </a:r>
            <a:r>
              <a:rPr lang="en-US" altLang="en-US" b="1" i="1"/>
              <a:t>BC</a:t>
            </a:r>
            <a:r>
              <a:rPr lang="en-US" altLang="en-US" b="1"/>
              <a:t> = 2.6 in., </a:t>
            </a:r>
            <a:r>
              <a:rPr lang="en-US" altLang="en-US" b="1" i="1"/>
              <a:t>CD</a:t>
            </a:r>
            <a:r>
              <a:rPr lang="en-US" altLang="en-US" b="1"/>
              <a:t> = 4.1 in., and </a:t>
            </a:r>
            <a:r>
              <a:rPr lang="en-US" altLang="en-US" b="1" i="1"/>
              <a:t>KL</a:t>
            </a:r>
            <a:r>
              <a:rPr lang="en-US" altLang="en-US" b="1"/>
              <a:t> = 4.9 in., find </a:t>
            </a:r>
            <a:r>
              <a:rPr lang="en-US" altLang="en-US" b="1" i="1"/>
              <a:t>LM</a:t>
            </a:r>
            <a:r>
              <a:rPr lang="en-US" altLang="en-US" b="1"/>
              <a:t> and </a:t>
            </a:r>
            <a:r>
              <a:rPr lang="en-US" altLang="en-US" b="1" i="1"/>
              <a:t>MN</a:t>
            </a:r>
            <a:r>
              <a:rPr lang="en-US" altLang="en-US" b="1"/>
              <a:t> to the nearest tenth of an inch.</a:t>
            </a:r>
            <a:r>
              <a:rPr lang="en-US" altLang="en-US"/>
              <a:t> </a:t>
            </a:r>
          </a:p>
        </p:txBody>
      </p:sp>
      <p:pic>
        <p:nvPicPr>
          <p:cNvPr id="1331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371600"/>
            <a:ext cx="41910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3352800" y="1905000"/>
            <a:ext cx="1166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Given</a:t>
            </a:r>
            <a:r>
              <a:rPr lang="en-US" altLang="en-US"/>
              <a:t> </a:t>
            </a:r>
          </a:p>
        </p:txBody>
      </p:sp>
      <p:pic>
        <p:nvPicPr>
          <p:cNvPr id="39948" name="Picture 1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43200"/>
            <a:ext cx="13525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9" name="Rectangle 13"/>
          <p:cNvSpPr>
            <a:spLocks noChangeArrowheads="1"/>
          </p:cNvSpPr>
          <p:nvPr/>
        </p:nvSpPr>
        <p:spPr bwMode="auto">
          <a:xfrm>
            <a:off x="2057400" y="2622550"/>
            <a:ext cx="2895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2-Trans. Proportionality Corollary</a:t>
            </a:r>
            <a:endParaRPr lang="en-US" altLang="en-US"/>
          </a:p>
        </p:txBody>
      </p:sp>
      <p:pic>
        <p:nvPicPr>
          <p:cNvPr id="14342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295400"/>
            <a:ext cx="41910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951" name="Picture 15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81200"/>
            <a:ext cx="26003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2" name="Picture 16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067175"/>
            <a:ext cx="13906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53" name="Rectangle 17"/>
          <p:cNvSpPr>
            <a:spLocks noChangeArrowheads="1"/>
          </p:cNvSpPr>
          <p:nvPr/>
        </p:nvSpPr>
        <p:spPr bwMode="auto">
          <a:xfrm>
            <a:off x="2057400" y="4054475"/>
            <a:ext cx="563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Substitute 4.9 for KL, 4.5 for AB, and 2.6 for BC.</a:t>
            </a:r>
            <a:endParaRPr lang="en-US" altLang="en-US"/>
          </a:p>
        </p:txBody>
      </p:sp>
      <p:sp>
        <p:nvSpPr>
          <p:cNvPr id="39954" name="Rectangle 18"/>
          <p:cNvSpPr>
            <a:spLocks noChangeArrowheads="1"/>
          </p:cNvSpPr>
          <p:nvPr/>
        </p:nvSpPr>
        <p:spPr bwMode="auto">
          <a:xfrm>
            <a:off x="3124200" y="51816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Cross Products Prop.</a:t>
            </a:r>
            <a:endParaRPr lang="en-US" altLang="en-US"/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0" y="51816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4.5(</a:t>
            </a:r>
            <a:r>
              <a:rPr lang="en-US" altLang="en-US" i="1"/>
              <a:t>LM</a:t>
            </a:r>
            <a:r>
              <a:rPr lang="en-US" altLang="en-US"/>
              <a:t>) = 4.9(2.6)</a:t>
            </a:r>
          </a:p>
        </p:txBody>
      </p:sp>
      <p:sp>
        <p:nvSpPr>
          <p:cNvPr id="39956" name="Rectangle 20"/>
          <p:cNvSpPr>
            <a:spLocks noChangeArrowheads="1"/>
          </p:cNvSpPr>
          <p:nvPr/>
        </p:nvSpPr>
        <p:spPr bwMode="auto">
          <a:xfrm>
            <a:off x="3124200" y="5775325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Divide both sides by 4.5.</a:t>
            </a:r>
            <a:endParaRPr lang="en-US" altLang="en-US"/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0" y="57912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LM</a:t>
            </a:r>
            <a:r>
              <a:rPr lang="en-US" altLang="en-US"/>
              <a:t> </a:t>
            </a:r>
            <a:r>
              <a:rPr lang="en-US" altLang="en-US">
                <a:sym typeface="Symbol" pitchFamily="18" charset="2"/>
              </a:rPr>
              <a:t></a:t>
            </a:r>
            <a:r>
              <a:rPr lang="en-US" altLang="en-US"/>
              <a:t> 2.8 in.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99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9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9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9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9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2" grpId="0"/>
      <p:bldP spid="39949" grpId="0"/>
      <p:bldP spid="39953" grpId="0"/>
      <p:bldP spid="39954" grpId="0"/>
      <p:bldP spid="39955" grpId="0"/>
      <p:bldP spid="39956" grpId="0"/>
      <p:bldP spid="3995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</a:p>
        </p:txBody>
      </p:sp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2057400" y="1828800"/>
            <a:ext cx="2895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2-Trans. Proportionality Corollary</a:t>
            </a:r>
            <a:endParaRPr lang="en-US" altLang="en-US"/>
          </a:p>
        </p:txBody>
      </p:sp>
      <p:pic>
        <p:nvPicPr>
          <p:cNvPr id="15364" name="Picture 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295400"/>
            <a:ext cx="41910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75" name="Rectangle 15"/>
          <p:cNvSpPr>
            <a:spLocks noChangeArrowheads="1"/>
          </p:cNvSpPr>
          <p:nvPr/>
        </p:nvSpPr>
        <p:spPr bwMode="auto">
          <a:xfrm>
            <a:off x="2057400" y="3124200"/>
            <a:ext cx="2971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Substitute 4.9 for KL, 4.5 for AB, and 4.1 for CD.</a:t>
            </a:r>
            <a:endParaRPr lang="en-US" altLang="en-US"/>
          </a:p>
        </p:txBody>
      </p:sp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3124200" y="48768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Cross Products Prop.</a:t>
            </a:r>
            <a:endParaRPr lang="en-US" altLang="en-US"/>
          </a:p>
        </p:txBody>
      </p:sp>
      <p:sp>
        <p:nvSpPr>
          <p:cNvPr id="40977" name="Text Box 17"/>
          <p:cNvSpPr txBox="1">
            <a:spLocks noChangeArrowheads="1"/>
          </p:cNvSpPr>
          <p:nvPr/>
        </p:nvSpPr>
        <p:spPr bwMode="auto">
          <a:xfrm>
            <a:off x="0" y="48768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4.5(</a:t>
            </a:r>
            <a:r>
              <a:rPr lang="en-US" altLang="en-US" i="1"/>
              <a:t>MN</a:t>
            </a:r>
            <a:r>
              <a:rPr lang="en-US" altLang="en-US"/>
              <a:t>) = 4.9(4.1)</a:t>
            </a:r>
          </a:p>
        </p:txBody>
      </p:sp>
      <p:sp>
        <p:nvSpPr>
          <p:cNvPr id="40978" name="Rectangle 18"/>
          <p:cNvSpPr>
            <a:spLocks noChangeArrowheads="1"/>
          </p:cNvSpPr>
          <p:nvPr/>
        </p:nvSpPr>
        <p:spPr bwMode="auto">
          <a:xfrm>
            <a:off x="3124200" y="5470525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Divide both sides by 4.5.</a:t>
            </a:r>
            <a:endParaRPr lang="en-US" altLang="en-US"/>
          </a:p>
        </p:txBody>
      </p:sp>
      <p:sp>
        <p:nvSpPr>
          <p:cNvPr id="40979" name="Text Box 19"/>
          <p:cNvSpPr txBox="1">
            <a:spLocks noChangeArrowheads="1"/>
          </p:cNvSpPr>
          <p:nvPr/>
        </p:nvSpPr>
        <p:spPr bwMode="auto">
          <a:xfrm>
            <a:off x="838200" y="54864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MN</a:t>
            </a:r>
            <a:r>
              <a:rPr lang="en-US" altLang="en-US"/>
              <a:t> </a:t>
            </a:r>
            <a:r>
              <a:rPr lang="en-US" altLang="en-US">
                <a:sym typeface="Symbol" pitchFamily="18" charset="2"/>
              </a:rPr>
              <a:t></a:t>
            </a:r>
            <a:r>
              <a:rPr lang="en-US" altLang="en-US"/>
              <a:t> 4.5 in.</a:t>
            </a:r>
          </a:p>
        </p:txBody>
      </p:sp>
      <p:pic>
        <p:nvPicPr>
          <p:cNvPr id="40983" name="Picture 2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057400"/>
            <a:ext cx="14097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4" name="Picture 2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305175"/>
            <a:ext cx="14287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0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0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0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0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3" grpId="0"/>
      <p:bldP spid="40975" grpId="0"/>
      <p:bldP spid="40976" grpId="0"/>
      <p:bldP spid="40977" grpId="0"/>
      <p:bldP spid="40978" grpId="0"/>
      <p:bldP spid="4097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000" y="1981200"/>
            <a:ext cx="43830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Use the diagram to find </a:t>
            </a:r>
            <a:r>
              <a:rPr lang="en-US" altLang="en-US" b="1" i="1"/>
              <a:t>LM </a:t>
            </a:r>
            <a:r>
              <a:rPr lang="en-US" altLang="en-US" b="1"/>
              <a:t>and </a:t>
            </a:r>
            <a:r>
              <a:rPr lang="en-US" altLang="en-US" b="1" i="1"/>
              <a:t>MN </a:t>
            </a:r>
            <a:r>
              <a:rPr lang="en-US" altLang="en-US" b="1"/>
              <a:t>to the nearest tenth.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81163"/>
            <a:ext cx="4038600" cy="281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3048000" y="1676400"/>
            <a:ext cx="1166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Given</a:t>
            </a:r>
            <a:r>
              <a:rPr lang="en-US" altLang="en-US"/>
              <a:t> </a:t>
            </a:r>
          </a:p>
        </p:txBody>
      </p:sp>
      <p:sp>
        <p:nvSpPr>
          <p:cNvPr id="17411" name="Text Box 9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7412" name="Picture 1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400"/>
            <a:ext cx="260032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5" name="Picture 1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438400"/>
            <a:ext cx="13525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2362200" y="2209800"/>
            <a:ext cx="2895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2-Trans. Proportionality Corollary</a:t>
            </a:r>
            <a:endParaRPr lang="en-US" altLang="en-US"/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2438400" y="3517900"/>
            <a:ext cx="2514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Substitute 2.6 for KL, 2.4 for AB, and 1.4 for BC.</a:t>
            </a:r>
            <a:endParaRPr lang="en-US" altLang="en-US"/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3657600" y="54102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Cross Products Prop.</a:t>
            </a:r>
            <a:endParaRPr lang="en-US" altLang="en-US"/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533400" y="54102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2.4(</a:t>
            </a:r>
            <a:r>
              <a:rPr lang="en-US" altLang="en-US" i="1"/>
              <a:t>LM</a:t>
            </a:r>
            <a:r>
              <a:rPr lang="en-US" altLang="en-US"/>
              <a:t>) = 1.4(2.6)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3657600" y="6019800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Divide both sides by 2.4.</a:t>
            </a:r>
            <a:endParaRPr lang="en-US" altLang="en-US"/>
          </a:p>
        </p:txBody>
      </p:sp>
      <p:sp>
        <p:nvSpPr>
          <p:cNvPr id="42002" name="Text Box 18"/>
          <p:cNvSpPr txBox="1">
            <a:spLocks noChangeArrowheads="1"/>
          </p:cNvSpPr>
          <p:nvPr/>
        </p:nvSpPr>
        <p:spPr bwMode="auto">
          <a:xfrm>
            <a:off x="1371600" y="60198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LM</a:t>
            </a:r>
            <a:r>
              <a:rPr lang="en-US" altLang="en-US"/>
              <a:t> </a:t>
            </a:r>
            <a:r>
              <a:rPr lang="en-US" altLang="en-US">
                <a:sym typeface="Symbol" pitchFamily="18" charset="2"/>
              </a:rPr>
              <a:t></a:t>
            </a:r>
            <a:r>
              <a:rPr lang="en-US" altLang="en-US"/>
              <a:t> 1.5 cm</a:t>
            </a:r>
          </a:p>
        </p:txBody>
      </p:sp>
      <p:pic>
        <p:nvPicPr>
          <p:cNvPr id="17420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81163"/>
            <a:ext cx="4038600" cy="281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005" name="Picture 21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838575"/>
            <a:ext cx="13716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2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2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2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6" grpId="0"/>
      <p:bldP spid="41998" grpId="0"/>
      <p:bldP spid="41999" grpId="0"/>
      <p:bldP spid="42000" grpId="0"/>
      <p:bldP spid="42001" grpId="0"/>
      <p:bldP spid="4200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2362200" y="2209800"/>
            <a:ext cx="2895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2-Trans. Proportionality Corollary</a:t>
            </a:r>
            <a:endParaRPr lang="en-US" altLang="en-US"/>
          </a:p>
        </p:txBody>
      </p:sp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2438400" y="3517900"/>
            <a:ext cx="2514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Substitute 2.6 for KL, 2.4 for AB, and 2.2 for CD.</a:t>
            </a:r>
            <a:endParaRPr lang="en-US" altLang="en-US"/>
          </a:p>
        </p:txBody>
      </p:sp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3657600" y="54102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Cross Products Prop.</a:t>
            </a:r>
            <a:endParaRPr lang="en-US" altLang="en-US"/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533400" y="54102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2.4(</a:t>
            </a:r>
            <a:r>
              <a:rPr lang="en-US" altLang="en-US" i="1"/>
              <a:t>MN</a:t>
            </a:r>
            <a:r>
              <a:rPr lang="en-US" altLang="en-US"/>
              <a:t>) = 2.2(2.6)</a:t>
            </a:r>
          </a:p>
        </p:txBody>
      </p:sp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3657600" y="6019800"/>
            <a:ext cx="464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Divide both sides by 2.4.</a:t>
            </a:r>
            <a:endParaRPr lang="en-US" altLang="en-US"/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1371600" y="60198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MN</a:t>
            </a:r>
            <a:r>
              <a:rPr lang="en-US" altLang="en-US"/>
              <a:t> </a:t>
            </a:r>
            <a:r>
              <a:rPr lang="en-US" altLang="en-US">
                <a:sym typeface="Symbol" pitchFamily="18" charset="2"/>
              </a:rPr>
              <a:t></a:t>
            </a:r>
            <a:r>
              <a:rPr lang="en-US" altLang="en-US"/>
              <a:t> 2.4 cm</a:t>
            </a:r>
          </a:p>
        </p:txBody>
      </p:sp>
      <p:pic>
        <p:nvPicPr>
          <p:cNvPr id="18441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81163"/>
            <a:ext cx="4038600" cy="281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9166" name="Picture 14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3838575"/>
            <a:ext cx="14192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8" name="Picture 16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38400"/>
            <a:ext cx="14097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9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9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8" grpId="0"/>
      <p:bldP spid="49159" grpId="0"/>
      <p:bldP spid="49160" grpId="0"/>
      <p:bldP spid="49161" grpId="0"/>
      <p:bldP spid="49162" grpId="0"/>
      <p:bldP spid="4916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09600" y="1143000"/>
            <a:ext cx="8534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previous theorems and corollary lead to the following conclusion.</a:t>
            </a:r>
          </a:p>
        </p:txBody>
      </p:sp>
      <p:pic>
        <p:nvPicPr>
          <p:cNvPr id="1945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" y="2495550"/>
            <a:ext cx="7753350" cy="268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 Using the Triangle Angle Bisector Theorem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7388" y="1371600"/>
            <a:ext cx="3376612" cy="210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762000" y="1828800"/>
            <a:ext cx="2868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Find </a:t>
            </a:r>
            <a:r>
              <a:rPr lang="en-US" altLang="en-US" b="1" i="1"/>
              <a:t>PS </a:t>
            </a:r>
            <a:r>
              <a:rPr lang="en-US" altLang="en-US" b="1"/>
              <a:t>and </a:t>
            </a:r>
            <a:r>
              <a:rPr lang="en-US" altLang="en-US" b="1" i="1"/>
              <a:t>SR</a:t>
            </a:r>
            <a:r>
              <a:rPr lang="en-US" altLang="en-US" b="1"/>
              <a:t>.</a:t>
            </a: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3657600" y="3733800"/>
            <a:ext cx="4600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Substitute the given values.</a:t>
            </a:r>
            <a:r>
              <a:rPr lang="en-US" altLang="en-US">
                <a:solidFill>
                  <a:srgbClr val="3366FF"/>
                </a:solidFill>
              </a:rPr>
              <a:t> </a:t>
            </a:r>
          </a:p>
        </p:txBody>
      </p:sp>
      <p:sp>
        <p:nvSpPr>
          <p:cNvPr id="36875" name="Rectangle 11"/>
          <p:cNvSpPr>
            <a:spLocks noChangeArrowheads="1"/>
          </p:cNvSpPr>
          <p:nvPr/>
        </p:nvSpPr>
        <p:spPr bwMode="auto">
          <a:xfrm>
            <a:off x="3683000" y="4800600"/>
            <a:ext cx="3978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Cross Products Property</a:t>
            </a:r>
            <a:r>
              <a:rPr lang="en-US" altLang="en-US">
                <a:solidFill>
                  <a:srgbClr val="3366FF"/>
                </a:solidFill>
              </a:rPr>
              <a:t> 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3729038" y="5486400"/>
            <a:ext cx="34623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Distributive Property</a:t>
            </a:r>
            <a:r>
              <a:rPr lang="en-US" altLang="en-US">
                <a:solidFill>
                  <a:srgbClr val="3366FF"/>
                </a:solidFill>
              </a:rPr>
              <a:t> </a:t>
            </a:r>
          </a:p>
        </p:txBody>
      </p:sp>
      <p:grpSp>
        <p:nvGrpSpPr>
          <p:cNvPr id="36878" name="Group 14"/>
          <p:cNvGrpSpPr>
            <a:grpSpLocks/>
          </p:cNvGrpSpPr>
          <p:nvPr/>
        </p:nvGrpSpPr>
        <p:grpSpPr bwMode="auto">
          <a:xfrm>
            <a:off x="304800" y="2438400"/>
            <a:ext cx="6180138" cy="781050"/>
            <a:chOff x="240" y="1536"/>
            <a:chExt cx="3893" cy="492"/>
          </a:xfrm>
        </p:grpSpPr>
        <p:sp>
          <p:nvSpPr>
            <p:cNvPr id="20492" name="Rectangle 6"/>
            <p:cNvSpPr>
              <a:spLocks noChangeArrowheads="1"/>
            </p:cNvSpPr>
            <p:nvPr/>
          </p:nvSpPr>
          <p:spPr bwMode="auto">
            <a:xfrm>
              <a:off x="1146" y="1632"/>
              <a:ext cx="29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by the </a:t>
              </a:r>
              <a:r>
                <a:rPr lang="el-GR" altLang="en-US"/>
                <a:t>∆</a:t>
              </a:r>
              <a:r>
                <a:rPr lang="en-US" altLang="en-US"/>
                <a:t> </a:t>
              </a:r>
              <a:r>
                <a:rPr lang="en-US" altLang="en-US">
                  <a:sym typeface="Symbol" pitchFamily="18" charset="2"/>
                </a:rPr>
                <a:t></a:t>
              </a:r>
              <a:r>
                <a:rPr lang="en-US" altLang="en-US"/>
                <a:t> Bisector Theorem.</a:t>
              </a:r>
            </a:p>
          </p:txBody>
        </p:sp>
        <p:pic>
          <p:nvPicPr>
            <p:cNvPr id="20493" name="Picture 13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" y="1536"/>
              <a:ext cx="828" cy="4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6879" name="Picture 15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581400"/>
            <a:ext cx="15240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80" name="Text Box 16"/>
          <p:cNvSpPr txBox="1">
            <a:spLocks noChangeArrowheads="1"/>
          </p:cNvSpPr>
          <p:nvPr/>
        </p:nvSpPr>
        <p:spPr bwMode="auto">
          <a:xfrm>
            <a:off x="-76200" y="48006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40(</a:t>
            </a:r>
            <a:r>
              <a:rPr lang="en-US" altLang="en-US" i="1"/>
              <a:t>x</a:t>
            </a:r>
            <a:r>
              <a:rPr lang="en-US" altLang="en-US"/>
              <a:t> – 2) = 32(</a:t>
            </a:r>
            <a:r>
              <a:rPr lang="en-US" altLang="en-US" i="1"/>
              <a:t>x</a:t>
            </a:r>
            <a:r>
              <a:rPr lang="en-US" altLang="en-US"/>
              <a:t> + 5) </a:t>
            </a:r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0" y="54864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40</a:t>
            </a:r>
            <a:r>
              <a:rPr lang="en-US" altLang="en-US" i="1"/>
              <a:t>x</a:t>
            </a:r>
            <a:r>
              <a:rPr lang="en-US" altLang="en-US"/>
              <a:t> – 80 = 32</a:t>
            </a:r>
            <a:r>
              <a:rPr lang="en-US" altLang="en-US" i="1"/>
              <a:t>x</a:t>
            </a:r>
            <a:r>
              <a:rPr lang="en-US" altLang="en-US"/>
              <a:t> + 160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4" grpId="0"/>
      <p:bldP spid="36875" grpId="0"/>
      <p:bldP spid="36876" grpId="0"/>
      <p:bldP spid="36880" grpId="0"/>
      <p:bldP spid="3688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600200"/>
            <a:ext cx="8153400" cy="3886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</a:rPr>
              <a:t>Warm Up</a:t>
            </a:r>
            <a:endParaRPr lang="en-US" altLang="en-US" sz="2800"/>
          </a:p>
          <a:p>
            <a:pPr eaLnBrk="1" hangingPunct="1"/>
            <a:r>
              <a:rPr lang="en-US" altLang="en-US" sz="2800" b="1"/>
              <a:t>Solve each proportion.</a:t>
            </a:r>
          </a:p>
          <a:p>
            <a:pPr eaLnBrk="1" hangingPunct="1"/>
            <a:endParaRPr lang="en-US" altLang="en-US" sz="800" b="1"/>
          </a:p>
          <a:p>
            <a:pPr eaLnBrk="1" hangingPunct="1"/>
            <a:endParaRPr lang="en-US" altLang="en-US" sz="800"/>
          </a:p>
          <a:p>
            <a:pPr eaLnBrk="1" hangingPunct="1">
              <a:lnSpc>
                <a:spcPct val="140000"/>
              </a:lnSpc>
            </a:pPr>
            <a:r>
              <a:rPr lang="en-US" altLang="en-US" sz="2800" b="1"/>
              <a:t>1.</a:t>
            </a:r>
            <a:r>
              <a:rPr lang="en-US" altLang="en-US" sz="2800"/>
              <a:t> </a:t>
            </a:r>
            <a:r>
              <a:rPr lang="en-US" altLang="en-US" sz="2800">
                <a:sym typeface="Symbol" pitchFamily="18" charset="2"/>
              </a:rPr>
              <a:t> 				</a:t>
            </a:r>
            <a:r>
              <a:rPr lang="en-US" altLang="en-US" sz="2800" b="1">
                <a:sym typeface="Symbol" pitchFamily="18" charset="2"/>
              </a:rPr>
              <a:t>2.</a:t>
            </a:r>
            <a:r>
              <a:rPr lang="en-US" altLang="en-US" sz="2800">
                <a:sym typeface="Symbol" pitchFamily="18" charset="2"/>
              </a:rPr>
              <a:t> 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800">
                <a:sym typeface="Symbol" pitchFamily="18" charset="2"/>
              </a:rPr>
              <a:t> 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800" b="1">
                <a:sym typeface="Symbol" pitchFamily="18" charset="2"/>
              </a:rPr>
              <a:t>3.</a:t>
            </a:r>
            <a:r>
              <a:rPr lang="en-US" altLang="en-US" sz="2800">
                <a:sym typeface="Symbol" pitchFamily="18" charset="2"/>
              </a:rPr>
              <a:t>  				</a:t>
            </a:r>
            <a:r>
              <a:rPr lang="en-US" altLang="en-US" sz="2800" b="1">
                <a:sym typeface="Symbol" pitchFamily="18" charset="2"/>
              </a:rPr>
              <a:t>4.</a:t>
            </a:r>
          </a:p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		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514600" y="2895600"/>
            <a:ext cx="16637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i="1">
                <a:solidFill>
                  <a:srgbClr val="FF3300"/>
                </a:solidFill>
                <a:sym typeface="Symbol" pitchFamily="18" charset="2"/>
              </a:rPr>
              <a:t>AB</a:t>
            </a:r>
            <a:r>
              <a:rPr lang="en-US" altLang="en-US" sz="2800">
                <a:solidFill>
                  <a:srgbClr val="FF3300"/>
                </a:solidFill>
                <a:sym typeface="Symbol" pitchFamily="18" charset="2"/>
              </a:rPr>
              <a:t> = 16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6324600" y="2895600"/>
            <a:ext cx="2057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i="1">
                <a:solidFill>
                  <a:srgbClr val="FF3300"/>
                </a:solidFill>
                <a:sym typeface="Symbol" pitchFamily="18" charset="2"/>
              </a:rPr>
              <a:t>QR</a:t>
            </a:r>
            <a:r>
              <a:rPr lang="en-US" altLang="en-US" sz="2800">
                <a:solidFill>
                  <a:srgbClr val="FF3300"/>
                </a:solidFill>
                <a:sym typeface="Symbol" pitchFamily="18" charset="2"/>
              </a:rPr>
              <a:t> = 10.5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803525" y="4038600"/>
            <a:ext cx="1387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i="1">
                <a:solidFill>
                  <a:srgbClr val="FF3300"/>
                </a:solidFill>
                <a:sym typeface="Symbol" pitchFamily="18" charset="2"/>
              </a:rPr>
              <a:t>x</a:t>
            </a:r>
            <a:r>
              <a:rPr lang="en-US" altLang="en-US" sz="2800">
                <a:solidFill>
                  <a:srgbClr val="FF3300"/>
                </a:solidFill>
                <a:sym typeface="Symbol" pitchFamily="18" charset="2"/>
              </a:rPr>
              <a:t> = 21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6610350" y="4038600"/>
            <a:ext cx="1162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i="1">
                <a:solidFill>
                  <a:srgbClr val="FF3300"/>
                </a:solidFill>
                <a:sym typeface="Symbol" pitchFamily="18" charset="2"/>
              </a:rPr>
              <a:t>y</a:t>
            </a:r>
            <a:r>
              <a:rPr lang="en-US" altLang="en-US" sz="2800">
                <a:solidFill>
                  <a:srgbClr val="FF3300"/>
                </a:solidFill>
                <a:sym typeface="Symbol" pitchFamily="18" charset="2"/>
              </a:rPr>
              <a:t> = 8</a:t>
            </a:r>
          </a:p>
        </p:txBody>
      </p:sp>
      <p:pic>
        <p:nvPicPr>
          <p:cNvPr id="3079" name="Picture 31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819400"/>
            <a:ext cx="12573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3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75" y="2819400"/>
            <a:ext cx="13811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33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962400"/>
            <a:ext cx="18097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34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5350" y="3962400"/>
            <a:ext cx="177165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72" grpId="0" autoUpdateAnimBg="0"/>
      <p:bldP spid="7173" grpId="0" autoUpdateAnimBg="0"/>
      <p:bldP spid="7198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 Continued</a:t>
            </a:r>
          </a:p>
        </p:txBody>
      </p:sp>
      <p:sp>
        <p:nvSpPr>
          <p:cNvPr id="44049" name="Rectangle 17"/>
          <p:cNvSpPr>
            <a:spLocks noChangeArrowheads="1"/>
          </p:cNvSpPr>
          <p:nvPr/>
        </p:nvSpPr>
        <p:spPr bwMode="auto">
          <a:xfrm>
            <a:off x="4267200" y="2438400"/>
            <a:ext cx="163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Simplify.</a:t>
            </a:r>
            <a:r>
              <a:rPr lang="en-US" altLang="en-US">
                <a:solidFill>
                  <a:srgbClr val="3366FF"/>
                </a:solidFill>
              </a:rPr>
              <a:t> </a:t>
            </a:r>
          </a:p>
        </p:txBody>
      </p:sp>
      <p:sp>
        <p:nvSpPr>
          <p:cNvPr id="44050" name="Rectangle 18"/>
          <p:cNvSpPr>
            <a:spLocks noChangeArrowheads="1"/>
          </p:cNvSpPr>
          <p:nvPr/>
        </p:nvSpPr>
        <p:spPr bwMode="auto">
          <a:xfrm>
            <a:off x="4267200" y="2971800"/>
            <a:ext cx="3814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Divide both sides by 8.</a:t>
            </a:r>
            <a:r>
              <a:rPr lang="en-US" altLang="en-US">
                <a:solidFill>
                  <a:srgbClr val="3366FF"/>
                </a:solidFill>
              </a:rPr>
              <a:t> </a:t>
            </a:r>
          </a:p>
        </p:txBody>
      </p:sp>
      <p:sp>
        <p:nvSpPr>
          <p:cNvPr id="44051" name="Rectangle 19"/>
          <p:cNvSpPr>
            <a:spLocks noChangeArrowheads="1"/>
          </p:cNvSpPr>
          <p:nvPr/>
        </p:nvSpPr>
        <p:spPr bwMode="auto">
          <a:xfrm>
            <a:off x="1905000" y="3657600"/>
            <a:ext cx="31829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2057400" algn="l"/>
                <a:tab pos="3886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tabLst>
                <a:tab pos="2057400" algn="l"/>
                <a:tab pos="3886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tabLst>
                <a:tab pos="2057400" algn="l"/>
                <a:tab pos="3886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tabLst>
                <a:tab pos="2057400" algn="l"/>
                <a:tab pos="3886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tabLst>
                <a:tab pos="2057400" algn="l"/>
                <a:tab pos="3886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057400" algn="l"/>
                <a:tab pos="3886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057400" algn="l"/>
                <a:tab pos="3886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057400" algn="l"/>
                <a:tab pos="3886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057400" algn="l"/>
                <a:tab pos="3886200" algn="l"/>
              </a:tabLs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Substitute 30 for x.</a:t>
            </a:r>
          </a:p>
        </p:txBody>
      </p:sp>
      <p:sp>
        <p:nvSpPr>
          <p:cNvPr id="21510" name="Text Box 20"/>
          <p:cNvSpPr txBox="1">
            <a:spLocks noChangeArrowheads="1"/>
          </p:cNvSpPr>
          <p:nvPr/>
        </p:nvSpPr>
        <p:spPr bwMode="auto">
          <a:xfrm>
            <a:off x="533400" y="1828800"/>
            <a:ext cx="381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40</a:t>
            </a:r>
            <a:r>
              <a:rPr lang="en-US" altLang="en-US" i="1"/>
              <a:t>x</a:t>
            </a:r>
            <a:r>
              <a:rPr lang="en-US" altLang="en-US"/>
              <a:t> – 80 = 32</a:t>
            </a:r>
            <a:r>
              <a:rPr lang="en-US" altLang="en-US" i="1"/>
              <a:t>x</a:t>
            </a:r>
            <a:r>
              <a:rPr lang="en-US" altLang="en-US"/>
              <a:t> + 160 </a:t>
            </a:r>
          </a:p>
        </p:txBody>
      </p:sp>
      <p:sp>
        <p:nvSpPr>
          <p:cNvPr id="44053" name="Text Box 21"/>
          <p:cNvSpPr txBox="1">
            <a:spLocks noChangeArrowheads="1"/>
          </p:cNvSpPr>
          <p:nvPr/>
        </p:nvSpPr>
        <p:spPr bwMode="auto">
          <a:xfrm>
            <a:off x="1524000" y="24384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8</a:t>
            </a:r>
            <a:r>
              <a:rPr lang="en-US" altLang="en-US" i="1"/>
              <a:t>x</a:t>
            </a:r>
            <a:r>
              <a:rPr lang="en-US" altLang="en-US"/>
              <a:t> = 240 </a:t>
            </a:r>
          </a:p>
        </p:txBody>
      </p:sp>
      <p:sp>
        <p:nvSpPr>
          <p:cNvPr id="44054" name="Text Box 22"/>
          <p:cNvSpPr txBox="1">
            <a:spLocks noChangeArrowheads="1"/>
          </p:cNvSpPr>
          <p:nvPr/>
        </p:nvSpPr>
        <p:spPr bwMode="auto">
          <a:xfrm>
            <a:off x="1752600" y="29718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x</a:t>
            </a:r>
            <a:r>
              <a:rPr lang="en-US" altLang="en-US"/>
              <a:t> = 30</a:t>
            </a:r>
          </a:p>
        </p:txBody>
      </p:sp>
      <p:sp>
        <p:nvSpPr>
          <p:cNvPr id="44055" name="Text Box 23"/>
          <p:cNvSpPr txBox="1">
            <a:spLocks noChangeArrowheads="1"/>
          </p:cNvSpPr>
          <p:nvPr/>
        </p:nvSpPr>
        <p:spPr bwMode="auto">
          <a:xfrm>
            <a:off x="685800" y="4267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PS</a:t>
            </a:r>
            <a:r>
              <a:rPr lang="en-US" altLang="en-US"/>
              <a:t> = </a:t>
            </a:r>
            <a:r>
              <a:rPr lang="en-US" altLang="en-US" i="1"/>
              <a:t>x</a:t>
            </a:r>
            <a:r>
              <a:rPr lang="en-US" altLang="en-US"/>
              <a:t> – 2 </a:t>
            </a:r>
          </a:p>
        </p:txBody>
      </p:sp>
      <p:sp>
        <p:nvSpPr>
          <p:cNvPr id="44056" name="Text Box 24"/>
          <p:cNvSpPr txBox="1">
            <a:spLocks noChangeArrowheads="1"/>
          </p:cNvSpPr>
          <p:nvPr/>
        </p:nvSpPr>
        <p:spPr bwMode="auto">
          <a:xfrm>
            <a:off x="3962400" y="4267200"/>
            <a:ext cx="243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SR</a:t>
            </a:r>
            <a:r>
              <a:rPr lang="en-US" altLang="en-US"/>
              <a:t> = </a:t>
            </a:r>
            <a:r>
              <a:rPr lang="en-US" altLang="en-US" i="1"/>
              <a:t>x</a:t>
            </a:r>
            <a:r>
              <a:rPr lang="en-US" altLang="en-US"/>
              <a:t> + 5 </a:t>
            </a:r>
          </a:p>
        </p:txBody>
      </p:sp>
      <p:sp>
        <p:nvSpPr>
          <p:cNvPr id="44057" name="Text Box 25"/>
          <p:cNvSpPr txBox="1">
            <a:spLocks noChangeArrowheads="1"/>
          </p:cNvSpPr>
          <p:nvPr/>
        </p:nvSpPr>
        <p:spPr bwMode="auto">
          <a:xfrm>
            <a:off x="1143000" y="4800600"/>
            <a:ext cx="2667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30 – 2 = 28 </a:t>
            </a:r>
          </a:p>
        </p:txBody>
      </p:sp>
      <p:sp>
        <p:nvSpPr>
          <p:cNvPr id="44058" name="Text Box 26"/>
          <p:cNvSpPr txBox="1">
            <a:spLocks noChangeArrowheads="1"/>
          </p:cNvSpPr>
          <p:nvPr/>
        </p:nvSpPr>
        <p:spPr bwMode="auto">
          <a:xfrm>
            <a:off x="4495800" y="48006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= 30 + 5 = 35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4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4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4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4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44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44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44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9" grpId="0"/>
      <p:bldP spid="44050" grpId="0"/>
      <p:bldP spid="44051" grpId="0"/>
      <p:bldP spid="44053" grpId="0"/>
      <p:bldP spid="44054" grpId="0"/>
      <p:bldP spid="44055" grpId="0"/>
      <p:bldP spid="44056" grpId="0"/>
      <p:bldP spid="44057" grpId="0"/>
      <p:bldP spid="4405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600200"/>
            <a:ext cx="2976563" cy="220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609600" y="1600200"/>
            <a:ext cx="2905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Find </a:t>
            </a:r>
            <a:r>
              <a:rPr lang="en-US" altLang="en-US" b="1" i="1"/>
              <a:t>AC </a:t>
            </a:r>
            <a:r>
              <a:rPr lang="en-US" altLang="en-US" b="1"/>
              <a:t>and </a:t>
            </a:r>
            <a:r>
              <a:rPr lang="en-US" altLang="en-US" b="1" i="1"/>
              <a:t>DC</a:t>
            </a:r>
            <a:r>
              <a:rPr lang="en-US" altLang="en-US" b="1"/>
              <a:t>.</a:t>
            </a:r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2971800" y="3581400"/>
            <a:ext cx="438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Substitute in given values.</a:t>
            </a:r>
            <a:r>
              <a:rPr lang="en-US" altLang="en-US">
                <a:solidFill>
                  <a:srgbClr val="3366FF"/>
                </a:solidFill>
              </a:rPr>
              <a:t> </a:t>
            </a: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3067050" y="4572000"/>
            <a:ext cx="4032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Cross Products Theorem</a:t>
            </a:r>
            <a:r>
              <a:rPr lang="en-US" altLang="en-US">
                <a:solidFill>
                  <a:srgbClr val="3366FF"/>
                </a:solidFill>
              </a:rPr>
              <a:t> </a:t>
            </a:r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228600" y="6172200"/>
            <a:ext cx="525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So </a:t>
            </a:r>
            <a:r>
              <a:rPr lang="en-US" altLang="en-US" i="1"/>
              <a:t>DC</a:t>
            </a:r>
            <a:r>
              <a:rPr lang="en-US" altLang="en-US"/>
              <a:t> = 9 and </a:t>
            </a:r>
            <a:r>
              <a:rPr lang="en-US" altLang="en-US" i="1"/>
              <a:t>AC</a:t>
            </a:r>
            <a:r>
              <a:rPr lang="en-US" altLang="en-US"/>
              <a:t> = 16.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078163" y="5181600"/>
            <a:ext cx="1638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Simplify.</a:t>
            </a:r>
            <a:r>
              <a:rPr lang="en-US" altLang="en-US">
                <a:solidFill>
                  <a:srgbClr val="3366FF"/>
                </a:solidFill>
              </a:rPr>
              <a:t> </a:t>
            </a:r>
          </a:p>
        </p:txBody>
      </p:sp>
      <p:grpSp>
        <p:nvGrpSpPr>
          <p:cNvPr id="37911" name="Group 23"/>
          <p:cNvGrpSpPr>
            <a:grpSpLocks/>
          </p:cNvGrpSpPr>
          <p:nvPr/>
        </p:nvGrpSpPr>
        <p:grpSpPr bwMode="auto">
          <a:xfrm>
            <a:off x="38100" y="2438400"/>
            <a:ext cx="6142038" cy="733425"/>
            <a:chOff x="24" y="1536"/>
            <a:chExt cx="3869" cy="462"/>
          </a:xfrm>
        </p:grpSpPr>
        <p:sp>
          <p:nvSpPr>
            <p:cNvPr id="22543" name="Rectangle 5"/>
            <p:cNvSpPr>
              <a:spLocks noChangeArrowheads="1"/>
            </p:cNvSpPr>
            <p:nvPr/>
          </p:nvSpPr>
          <p:spPr bwMode="auto">
            <a:xfrm>
              <a:off x="906" y="1634"/>
              <a:ext cx="298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by the </a:t>
              </a:r>
              <a:r>
                <a:rPr lang="el-GR" altLang="en-US"/>
                <a:t>∆</a:t>
              </a:r>
              <a:r>
                <a:rPr lang="en-US" altLang="en-US"/>
                <a:t> </a:t>
              </a:r>
              <a:r>
                <a:rPr lang="en-US" altLang="en-US">
                  <a:sym typeface="Symbol" pitchFamily="18" charset="2"/>
                </a:rPr>
                <a:t></a:t>
              </a:r>
              <a:r>
                <a:rPr lang="en-US" altLang="en-US"/>
                <a:t> Bisector Theorem.</a:t>
              </a:r>
            </a:p>
          </p:txBody>
        </p:sp>
        <p:pic>
          <p:nvPicPr>
            <p:cNvPr id="22544" name="Picture 22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" y="1536"/>
              <a:ext cx="888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7912" name="Picture 2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352800"/>
            <a:ext cx="1600200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913" name="Text Box 25"/>
          <p:cNvSpPr txBox="1">
            <a:spLocks noChangeArrowheads="1"/>
          </p:cNvSpPr>
          <p:nvPr/>
        </p:nvSpPr>
        <p:spPr bwMode="auto">
          <a:xfrm>
            <a:off x="533400" y="45720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4</a:t>
            </a:r>
            <a:r>
              <a:rPr lang="en-US" altLang="en-US" i="1"/>
              <a:t>y</a:t>
            </a:r>
            <a:r>
              <a:rPr lang="en-US" altLang="en-US"/>
              <a:t> = 4.5</a:t>
            </a:r>
            <a:r>
              <a:rPr lang="en-US" altLang="en-US" i="1"/>
              <a:t>y</a:t>
            </a:r>
            <a:r>
              <a:rPr lang="en-US" altLang="en-US"/>
              <a:t> – 9 </a:t>
            </a:r>
          </a:p>
        </p:txBody>
      </p:sp>
      <p:sp>
        <p:nvSpPr>
          <p:cNvPr id="37914" name="Text Box 26"/>
          <p:cNvSpPr txBox="1">
            <a:spLocks noChangeArrowheads="1"/>
          </p:cNvSpPr>
          <p:nvPr/>
        </p:nvSpPr>
        <p:spPr bwMode="auto">
          <a:xfrm>
            <a:off x="76200" y="51816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–0.5</a:t>
            </a:r>
            <a:r>
              <a:rPr lang="en-US" altLang="en-US" i="1"/>
              <a:t>y</a:t>
            </a:r>
            <a:r>
              <a:rPr lang="en-US" altLang="en-US"/>
              <a:t> = –9 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3078163" y="5715000"/>
            <a:ext cx="43132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Divide both sides by –0.5.</a:t>
            </a:r>
            <a:r>
              <a:rPr lang="en-US" altLang="en-US">
                <a:solidFill>
                  <a:srgbClr val="3366FF"/>
                </a:solidFill>
              </a:rPr>
              <a:t> </a:t>
            </a:r>
          </a:p>
        </p:txBody>
      </p:sp>
      <p:sp>
        <p:nvSpPr>
          <p:cNvPr id="37916" name="Text Box 28"/>
          <p:cNvSpPr txBox="1">
            <a:spLocks noChangeArrowheads="1"/>
          </p:cNvSpPr>
          <p:nvPr/>
        </p:nvSpPr>
        <p:spPr bwMode="auto">
          <a:xfrm>
            <a:off x="762000" y="5715000"/>
            <a:ext cx="259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y</a:t>
            </a:r>
            <a:r>
              <a:rPr lang="en-US" altLang="en-US"/>
              <a:t> = 18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7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7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7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7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7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1" grpId="0"/>
      <p:bldP spid="37902" grpId="0"/>
      <p:bldP spid="37908" grpId="0"/>
      <p:bldP spid="37909" grpId="0"/>
      <p:bldP spid="37913" grpId="0"/>
      <p:bldP spid="37914" grpId="0"/>
      <p:bldP spid="37915" grpId="0"/>
      <p:bldP spid="3791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457200" y="1538288"/>
            <a:ext cx="7924800" cy="402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Find the length of each segment.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r>
              <a:rPr lang="en-US" altLang="en-US" b="1"/>
              <a:t>1.</a:t>
            </a:r>
            <a:r>
              <a:rPr lang="en-US" altLang="en-US"/>
              <a:t>  					</a:t>
            </a:r>
            <a:r>
              <a:rPr lang="en-US" altLang="en-US" b="1"/>
              <a:t>2.</a:t>
            </a:r>
            <a:r>
              <a:rPr lang="en-US" altLang="en-US"/>
              <a:t>  </a:t>
            </a:r>
          </a:p>
          <a:p>
            <a:pPr>
              <a:lnSpc>
                <a:spcPct val="125000"/>
              </a:lnSpc>
              <a:spcBef>
                <a:spcPct val="50000"/>
              </a:spcBef>
            </a:pPr>
            <a:endParaRPr lang="en-US" altLang="en-US"/>
          </a:p>
          <a:p>
            <a:pPr>
              <a:lnSpc>
                <a:spcPct val="125000"/>
              </a:lnSpc>
              <a:spcBef>
                <a:spcPct val="50000"/>
              </a:spcBef>
            </a:pPr>
            <a:endParaRPr lang="en-US" altLang="en-US"/>
          </a:p>
          <a:p>
            <a:pPr>
              <a:lnSpc>
                <a:spcPct val="125000"/>
              </a:lnSpc>
              <a:spcBef>
                <a:spcPct val="50000"/>
              </a:spcBef>
            </a:pPr>
            <a:endParaRPr lang="en-US" altLang="en-US"/>
          </a:p>
          <a:p>
            <a:pPr>
              <a:lnSpc>
                <a:spcPct val="125000"/>
              </a:lnSpc>
              <a:spcBef>
                <a:spcPct val="50000"/>
              </a:spcBef>
            </a:pPr>
            <a:endParaRPr lang="en-US" altLang="en-US" b="1"/>
          </a:p>
          <a:p>
            <a:pPr>
              <a:spcBef>
                <a:spcPct val="50000"/>
              </a:spcBef>
            </a:pPr>
            <a:r>
              <a:rPr lang="en-US" altLang="en-US" sz="800">
                <a:latin typeface="Arial" charset="0"/>
              </a:rPr>
              <a:t> </a:t>
            </a:r>
          </a:p>
          <a:p>
            <a:pPr>
              <a:spcBef>
                <a:spcPct val="50000"/>
              </a:spcBef>
            </a:pPr>
            <a:endParaRPr lang="en-US" altLang="en-US" sz="800">
              <a:latin typeface="Arial" charset="0"/>
            </a:endParaRPr>
          </a:p>
        </p:txBody>
      </p:sp>
      <p:sp>
        <p:nvSpPr>
          <p:cNvPr id="23555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17433" name="Rectangle 25"/>
          <p:cNvSpPr>
            <a:spLocks noChangeArrowheads="1"/>
          </p:cNvSpPr>
          <p:nvPr/>
        </p:nvSpPr>
        <p:spPr bwMode="auto">
          <a:xfrm>
            <a:off x="5105400" y="5638800"/>
            <a:ext cx="2924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3300"/>
                </a:solidFill>
              </a:rPr>
              <a:t>SR </a:t>
            </a:r>
            <a:r>
              <a:rPr lang="en-US" altLang="en-US">
                <a:solidFill>
                  <a:srgbClr val="FF3300"/>
                </a:solidFill>
              </a:rPr>
              <a:t>= 25, </a:t>
            </a:r>
            <a:r>
              <a:rPr lang="en-US" altLang="en-US" i="1">
                <a:solidFill>
                  <a:srgbClr val="FF3300"/>
                </a:solidFill>
              </a:rPr>
              <a:t>ST </a:t>
            </a:r>
            <a:r>
              <a:rPr lang="en-US" altLang="en-US">
                <a:solidFill>
                  <a:srgbClr val="FF3300"/>
                </a:solidFill>
              </a:rPr>
              <a:t>= 15</a:t>
            </a:r>
          </a:p>
        </p:txBody>
      </p:sp>
      <p:pic>
        <p:nvPicPr>
          <p:cNvPr id="23557" name="Picture 26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09800"/>
            <a:ext cx="43815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2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2152650"/>
            <a:ext cx="1714500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9" name="Picture 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67000"/>
            <a:ext cx="3181350" cy="208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560" name="Picture 3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590800"/>
            <a:ext cx="2552700" cy="302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439" name="Picture 31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486400"/>
            <a:ext cx="16764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7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pic>
        <p:nvPicPr>
          <p:cNvPr id="2457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617788"/>
            <a:ext cx="2822575" cy="355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4580" name="Group 22"/>
          <p:cNvGrpSpPr>
            <a:grpSpLocks/>
          </p:cNvGrpSpPr>
          <p:nvPr/>
        </p:nvGrpSpPr>
        <p:grpSpPr bwMode="auto">
          <a:xfrm>
            <a:off x="457200" y="1704975"/>
            <a:ext cx="7924800" cy="825500"/>
            <a:chOff x="288" y="1074"/>
            <a:chExt cx="4992" cy="520"/>
          </a:xfrm>
        </p:grpSpPr>
        <p:sp>
          <p:nvSpPr>
            <p:cNvPr id="24587" name="Text Box 2"/>
            <p:cNvSpPr txBox="1">
              <a:spLocks noChangeArrowheads="1"/>
            </p:cNvSpPr>
            <p:nvPr/>
          </p:nvSpPr>
          <p:spPr bwMode="auto">
            <a:xfrm>
              <a:off x="288" y="1074"/>
              <a:ext cx="4992" cy="5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3.</a:t>
              </a:r>
              <a:r>
                <a:rPr lang="en-US" altLang="en-US"/>
                <a:t> </a:t>
              </a:r>
              <a:r>
                <a:rPr lang="en-US" altLang="en-US" b="1"/>
                <a:t>Verify that </a:t>
              </a:r>
              <a:r>
                <a:rPr lang="en-US" altLang="en-US" b="1" i="1"/>
                <a:t>BE </a:t>
              </a:r>
              <a:r>
                <a:rPr lang="en-US" altLang="en-US" b="1"/>
                <a:t>and </a:t>
              </a:r>
              <a:r>
                <a:rPr lang="en-US" altLang="en-US" b="1" i="1"/>
                <a:t>CD </a:t>
              </a:r>
              <a:r>
                <a:rPr lang="en-US" altLang="en-US" b="1"/>
                <a:t>are parallel.</a:t>
              </a:r>
            </a:p>
            <a:p>
              <a:pPr>
                <a:spcBef>
                  <a:spcPct val="50000"/>
                </a:spcBef>
              </a:pPr>
              <a:r>
                <a:rPr lang="en-US" altLang="en-US" sz="800">
                  <a:latin typeface="Arial" charset="0"/>
                </a:rPr>
                <a:t> </a:t>
              </a:r>
            </a:p>
            <a:p>
              <a:pPr>
                <a:spcBef>
                  <a:spcPct val="50000"/>
                </a:spcBef>
              </a:pPr>
              <a:endParaRPr lang="en-US" altLang="en-US" sz="800">
                <a:latin typeface="Arial" charset="0"/>
              </a:endParaRPr>
            </a:p>
          </p:txBody>
        </p:sp>
        <p:sp>
          <p:nvSpPr>
            <p:cNvPr id="24588" name="Line 8"/>
            <p:cNvSpPr>
              <a:spLocks noChangeShapeType="1"/>
            </p:cNvSpPr>
            <p:nvPr/>
          </p:nvSpPr>
          <p:spPr bwMode="auto">
            <a:xfrm>
              <a:off x="1824" y="1104"/>
              <a:ext cx="28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9" name="Line 9"/>
            <p:cNvSpPr>
              <a:spLocks noChangeShapeType="1"/>
            </p:cNvSpPr>
            <p:nvPr/>
          </p:nvSpPr>
          <p:spPr bwMode="auto">
            <a:xfrm>
              <a:off x="2613" y="1104"/>
              <a:ext cx="31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01" name="Group 21"/>
          <p:cNvGrpSpPr>
            <a:grpSpLocks/>
          </p:cNvGrpSpPr>
          <p:nvPr/>
        </p:nvGrpSpPr>
        <p:grpSpPr bwMode="auto">
          <a:xfrm>
            <a:off x="3581400" y="3200400"/>
            <a:ext cx="5334000" cy="2743200"/>
            <a:chOff x="2256" y="2016"/>
            <a:chExt cx="3360" cy="1728"/>
          </a:xfrm>
        </p:grpSpPr>
        <p:sp>
          <p:nvSpPr>
            <p:cNvPr id="24582" name="Rectangle 14"/>
            <p:cNvSpPr>
              <a:spLocks noChangeArrowheads="1"/>
            </p:cNvSpPr>
            <p:nvPr/>
          </p:nvSpPr>
          <p:spPr bwMode="auto">
            <a:xfrm>
              <a:off x="2256" y="2766"/>
              <a:ext cx="3360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rgbClr val="FF0000"/>
                  </a:solidFill>
                </a:rPr>
                <a:t>Since              ,             by the</a:t>
              </a:r>
            </a:p>
            <a:p>
              <a:pPr eaLnBrk="1" hangingPunct="1"/>
              <a:endParaRPr lang="en-US" altLang="en-US">
                <a:solidFill>
                  <a:srgbClr val="FF0000"/>
                </a:solidFill>
              </a:endParaRPr>
            </a:p>
            <a:p>
              <a:pPr eaLnBrk="1" hangingPunct="1"/>
              <a:r>
                <a:rPr lang="en-US" altLang="en-US">
                  <a:solidFill>
                    <a:srgbClr val="FF0000"/>
                  </a:solidFill>
                </a:rPr>
                <a:t>Converse of the ∆</a:t>
              </a:r>
              <a:r>
                <a:rPr lang="en-US" altLang="en-US" b="1">
                  <a:solidFill>
                    <a:srgbClr val="FF0000"/>
                  </a:solidFill>
                </a:rPr>
                <a:t> </a:t>
              </a:r>
              <a:r>
                <a:rPr lang="en-US" altLang="en-US">
                  <a:solidFill>
                    <a:srgbClr val="FF0000"/>
                  </a:solidFill>
                </a:rPr>
                <a:t>Proportionality Thm.</a:t>
              </a:r>
            </a:p>
          </p:txBody>
        </p:sp>
        <p:pic>
          <p:nvPicPr>
            <p:cNvPr id="24583" name="Picture 15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2064"/>
              <a:ext cx="145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4" name="Picture 16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8" y="2016"/>
              <a:ext cx="1278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5" name="Picture 17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" y="2688"/>
              <a:ext cx="852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4586" name="Picture 18" descr="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82" y="2760"/>
              <a:ext cx="726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6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2133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Use properties of similar triangles to find segment lengths.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Apply proportionality and triangle angle bisector theorems.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381000" y="1143000"/>
            <a:ext cx="82296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Artists use mathematical techniques to make two-dimensional paintings appear three-dimensional. The invention of </a:t>
            </a:r>
            <a:r>
              <a:rPr lang="en-US" altLang="en-US" i="1"/>
              <a:t>perspective </a:t>
            </a:r>
            <a:r>
              <a:rPr lang="en-US" altLang="en-US"/>
              <a:t>was based on the observation that far away objects look smaller and</a:t>
            </a:r>
          </a:p>
          <a:p>
            <a:pPr eaLnBrk="1" hangingPunct="1"/>
            <a:r>
              <a:rPr lang="en-US" altLang="en-US"/>
              <a:t>closer objects look larger.</a:t>
            </a:r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381000" y="3400425"/>
            <a:ext cx="8077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Mathematical theorems like the Triangle Proportionality Theorem are important in making perspective drawings.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0" grpId="0"/>
      <p:bldP spid="1538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7781925" cy="2552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066800"/>
            <a:ext cx="1673225" cy="263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71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Finding the Length of a Segment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762000" y="1524000"/>
            <a:ext cx="15954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Find </a:t>
            </a:r>
            <a:r>
              <a:rPr lang="en-US" altLang="en-US" b="1" i="1"/>
              <a:t>US</a:t>
            </a:r>
            <a:r>
              <a:rPr lang="en-US" altLang="en-US" b="1"/>
              <a:t>.</a:t>
            </a:r>
          </a:p>
        </p:txBody>
      </p:sp>
      <p:pic>
        <p:nvPicPr>
          <p:cNvPr id="29718" name="Picture 22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657600"/>
            <a:ext cx="1238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3200400" y="3673475"/>
            <a:ext cx="426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Substitute 14 for RU, </a:t>
            </a:r>
          </a:p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4 for VT, and 10 for RV.</a:t>
            </a:r>
          </a:p>
        </p:txBody>
      </p:sp>
      <p:sp>
        <p:nvSpPr>
          <p:cNvPr id="29720" name="Text Box 24"/>
          <p:cNvSpPr txBox="1">
            <a:spLocks noChangeArrowheads="1"/>
          </p:cNvSpPr>
          <p:nvPr/>
        </p:nvSpPr>
        <p:spPr bwMode="auto">
          <a:xfrm>
            <a:off x="3200400" y="4572000"/>
            <a:ext cx="533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66FF"/>
                </a:solidFill>
              </a:rPr>
              <a:t>Cross Products Prop.</a:t>
            </a:r>
          </a:p>
        </p:txBody>
      </p:sp>
      <p:sp>
        <p:nvSpPr>
          <p:cNvPr id="29721" name="Text Box 25"/>
          <p:cNvSpPr txBox="1">
            <a:spLocks noChangeArrowheads="1"/>
          </p:cNvSpPr>
          <p:nvPr/>
        </p:nvSpPr>
        <p:spPr bwMode="auto">
          <a:xfrm>
            <a:off x="628650" y="4605338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US</a:t>
            </a:r>
            <a:r>
              <a:rPr lang="en-US" altLang="en-US"/>
              <a:t>(10) = 56</a:t>
            </a:r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3200400" y="5334000"/>
            <a:ext cx="533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66FF"/>
                </a:solidFill>
              </a:rPr>
              <a:t>Divide both sides by 10.</a:t>
            </a:r>
          </a:p>
        </p:txBody>
      </p:sp>
      <p:pic>
        <p:nvPicPr>
          <p:cNvPr id="29723" name="Picture 27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210175"/>
            <a:ext cx="23050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726" name="Group 30"/>
          <p:cNvGrpSpPr>
            <a:grpSpLocks/>
          </p:cNvGrpSpPr>
          <p:nvPr/>
        </p:nvGrpSpPr>
        <p:grpSpPr bwMode="auto">
          <a:xfrm>
            <a:off x="762000" y="2120900"/>
            <a:ext cx="6248400" cy="1079500"/>
            <a:chOff x="480" y="1506"/>
            <a:chExt cx="3936" cy="680"/>
          </a:xfrm>
        </p:grpSpPr>
        <p:sp>
          <p:nvSpPr>
            <p:cNvPr id="7180" name="Rectangle 5"/>
            <p:cNvSpPr>
              <a:spLocks noChangeArrowheads="1"/>
            </p:cNvSpPr>
            <p:nvPr/>
          </p:nvSpPr>
          <p:spPr bwMode="auto">
            <a:xfrm>
              <a:off x="480" y="1506"/>
              <a:ext cx="3936" cy="6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135000"/>
                </a:lnSpc>
              </a:pPr>
              <a:r>
                <a:rPr lang="en-US" altLang="en-US"/>
                <a:t>It is given that             , so             by the Triangle Proportionality Theorem. </a:t>
              </a:r>
            </a:p>
          </p:txBody>
        </p:sp>
        <p:pic>
          <p:nvPicPr>
            <p:cNvPr id="7181" name="Picture 28" descr="1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64" y="1535"/>
              <a:ext cx="720" cy="3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182" name="Picture 29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3" y="1602"/>
              <a:ext cx="792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9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9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9" grpId="0"/>
      <p:bldP spid="29720" grpId="0"/>
      <p:bldP spid="29721" grpId="0"/>
      <p:bldP spid="297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8195" name="Rectangle 20"/>
          <p:cNvSpPr>
            <a:spLocks noChangeArrowheads="1"/>
          </p:cNvSpPr>
          <p:nvPr/>
        </p:nvSpPr>
        <p:spPr bwMode="auto">
          <a:xfrm>
            <a:off x="838200" y="1524000"/>
            <a:ext cx="2286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Find </a:t>
            </a:r>
            <a:r>
              <a:rPr lang="en-US" altLang="en-US" b="1" i="1"/>
              <a:t>PN</a:t>
            </a:r>
            <a:r>
              <a:rPr lang="en-US" altLang="en-US" b="1"/>
              <a:t>.</a:t>
            </a: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4191000" y="4114800"/>
            <a:ext cx="502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66FF"/>
                </a:solidFill>
              </a:rPr>
              <a:t>Substitute in the given values.</a:t>
            </a: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4191000" y="48768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66FF"/>
                </a:solidFill>
              </a:rPr>
              <a:t>Cross Products Prop.</a:t>
            </a:r>
          </a:p>
        </p:txBody>
      </p:sp>
      <p:pic>
        <p:nvPicPr>
          <p:cNvPr id="8198" name="Picture 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600200"/>
            <a:ext cx="24003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416" name="Text Box 32"/>
          <p:cNvSpPr txBox="1">
            <a:spLocks noChangeArrowheads="1"/>
          </p:cNvSpPr>
          <p:nvPr/>
        </p:nvSpPr>
        <p:spPr bwMode="auto">
          <a:xfrm>
            <a:off x="1828800" y="4973638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2</a:t>
            </a:r>
            <a:r>
              <a:rPr lang="en-US" altLang="en-US" i="1"/>
              <a:t>PN</a:t>
            </a:r>
            <a:r>
              <a:rPr lang="en-US" altLang="en-US"/>
              <a:t> = 15</a:t>
            </a:r>
            <a:endParaRPr lang="en-US" altLang="en-US" i="1"/>
          </a:p>
        </p:txBody>
      </p:sp>
      <p:sp>
        <p:nvSpPr>
          <p:cNvPr id="16417" name="Text Box 33"/>
          <p:cNvSpPr txBox="1">
            <a:spLocks noChangeArrowheads="1"/>
          </p:cNvSpPr>
          <p:nvPr/>
        </p:nvSpPr>
        <p:spPr bwMode="auto">
          <a:xfrm>
            <a:off x="2057400" y="55626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PN</a:t>
            </a:r>
            <a:r>
              <a:rPr lang="en-US" altLang="en-US"/>
              <a:t> = 7.5</a:t>
            </a:r>
            <a:endParaRPr lang="en-US" altLang="en-US" i="1"/>
          </a:p>
        </p:txBody>
      </p:sp>
      <p:sp>
        <p:nvSpPr>
          <p:cNvPr id="16419" name="Text Box 35"/>
          <p:cNvSpPr txBox="1">
            <a:spLocks noChangeArrowheads="1"/>
          </p:cNvSpPr>
          <p:nvPr/>
        </p:nvSpPr>
        <p:spPr bwMode="auto">
          <a:xfrm>
            <a:off x="4191000" y="55626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66FF"/>
                </a:solidFill>
              </a:rPr>
              <a:t>Divide both sides by 2.</a:t>
            </a:r>
          </a:p>
        </p:txBody>
      </p:sp>
      <p:pic>
        <p:nvPicPr>
          <p:cNvPr id="16422" name="Picture 3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200400"/>
            <a:ext cx="1381125" cy="78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423" name="Picture 39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038600"/>
            <a:ext cx="10477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424" name="Text Box 40"/>
          <p:cNvSpPr txBox="1">
            <a:spLocks noChangeArrowheads="1"/>
          </p:cNvSpPr>
          <p:nvPr/>
        </p:nvSpPr>
        <p:spPr bwMode="auto">
          <a:xfrm>
            <a:off x="838200" y="2209800"/>
            <a:ext cx="434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Use the Triangle Proportionality Theorem.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6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0" grpId="0"/>
      <p:bldP spid="16411" grpId="0"/>
      <p:bldP spid="16416" grpId="0"/>
      <p:bldP spid="16417" grpId="0"/>
      <p:bldP spid="16419" grpId="0"/>
      <p:bldP spid="164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981200"/>
            <a:ext cx="7886700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Verifying Segments are Parallel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600200"/>
            <a:ext cx="2552700" cy="2195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0244" name="Group 17"/>
          <p:cNvGrpSpPr>
            <a:grpSpLocks/>
          </p:cNvGrpSpPr>
          <p:nvPr/>
        </p:nvGrpSpPr>
        <p:grpSpPr bwMode="auto">
          <a:xfrm>
            <a:off x="304800" y="1676400"/>
            <a:ext cx="3371850" cy="457200"/>
            <a:chOff x="192" y="1056"/>
            <a:chExt cx="2124" cy="288"/>
          </a:xfrm>
        </p:grpSpPr>
        <p:sp>
          <p:nvSpPr>
            <p:cNvPr id="10251" name="Rectangle 4"/>
            <p:cNvSpPr>
              <a:spLocks noChangeArrowheads="1"/>
            </p:cNvSpPr>
            <p:nvPr/>
          </p:nvSpPr>
          <p:spPr bwMode="auto">
            <a:xfrm>
              <a:off x="192" y="1056"/>
              <a:ext cx="21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Verify that            .</a:t>
              </a:r>
            </a:p>
          </p:txBody>
        </p:sp>
        <p:pic>
          <p:nvPicPr>
            <p:cNvPr id="10252" name="Picture 11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8" y="1065"/>
              <a:ext cx="750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0732" name="Picture 1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75" y="2438400"/>
            <a:ext cx="18383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33" name="Picture 13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429000"/>
            <a:ext cx="18097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736" name="Group 16"/>
          <p:cNvGrpSpPr>
            <a:grpSpLocks/>
          </p:cNvGrpSpPr>
          <p:nvPr/>
        </p:nvGrpSpPr>
        <p:grpSpPr bwMode="auto">
          <a:xfrm>
            <a:off x="381000" y="4648200"/>
            <a:ext cx="8077200" cy="1187450"/>
            <a:chOff x="240" y="3072"/>
            <a:chExt cx="5088" cy="748"/>
          </a:xfrm>
        </p:grpSpPr>
        <p:sp>
          <p:nvSpPr>
            <p:cNvPr id="10248" name="Rectangle 8"/>
            <p:cNvSpPr>
              <a:spLocks noChangeArrowheads="1"/>
            </p:cNvSpPr>
            <p:nvPr/>
          </p:nvSpPr>
          <p:spPr bwMode="auto">
            <a:xfrm>
              <a:off x="240" y="3072"/>
              <a:ext cx="5088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lnSpc>
                  <a:spcPct val="150000"/>
                </a:lnSpc>
              </a:pPr>
              <a:r>
                <a:rPr lang="en-US" altLang="en-US"/>
                <a:t>Since               ,             by the Converse of the Triangle Proportionality Theorem.</a:t>
              </a:r>
            </a:p>
          </p:txBody>
        </p:sp>
        <p:pic>
          <p:nvPicPr>
            <p:cNvPr id="10249" name="Picture 14" descr="1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6" y="3090"/>
              <a:ext cx="870" cy="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0" name="Picture 15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8" y="3192"/>
              <a:ext cx="750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897</TotalTime>
  <Words>706</Words>
  <Application>Microsoft Office PowerPoint</Application>
  <PresentationFormat>On-screen Show (4:3)</PresentationFormat>
  <Paragraphs>131</Paragraphs>
  <Slides>23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Verdana</vt:lpstr>
      <vt:lpstr>Arial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103</cp:revision>
  <dcterms:created xsi:type="dcterms:W3CDTF">2002-10-14T18:20:28Z</dcterms:created>
  <dcterms:modified xsi:type="dcterms:W3CDTF">2014-03-11T11:38:16Z</dcterms:modified>
</cp:coreProperties>
</file>