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9" r:id="rId2"/>
    <p:sldId id="293" r:id="rId3"/>
    <p:sldId id="292" r:id="rId4"/>
    <p:sldId id="362" r:id="rId5"/>
    <p:sldId id="363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4" r:id="rId15"/>
    <p:sldId id="373" r:id="rId16"/>
    <p:sldId id="384" r:id="rId17"/>
    <p:sldId id="375" r:id="rId18"/>
    <p:sldId id="376" r:id="rId19"/>
    <p:sldId id="378" r:id="rId20"/>
    <p:sldId id="379" r:id="rId21"/>
    <p:sldId id="381" r:id="rId22"/>
    <p:sldId id="377" r:id="rId23"/>
    <p:sldId id="380" r:id="rId24"/>
    <p:sldId id="385" r:id="rId25"/>
    <p:sldId id="382" r:id="rId26"/>
    <p:sldId id="383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CC3300"/>
    <a:srgbClr val="00CC00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8946" autoAdjust="0"/>
  </p:normalViewPr>
  <p:slideViewPr>
    <p:cSldViewPr>
      <p:cViewPr>
        <p:scale>
          <a:sx n="69" d="100"/>
          <a:sy n="69" d="100"/>
        </p:scale>
        <p:origin x="-1140" y="-94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fld id="{842D6ABB-DA0E-4FA3-A1EF-9A032586B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29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fld id="{5BC521F5-0D64-443F-B23C-2133B394A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63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5440B-B7CD-4EED-816D-6D28098D5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0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4BE7D-9AE2-4882-B559-FA3D541DE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2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2080F-E804-487E-848A-13288C018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1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0B60D-EB50-4363-8D83-B8429BA21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3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9F28C-3BC2-4F94-A3FE-1CDB1752B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6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0ED2D-C613-4A9A-A2C0-1938412A0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4FBBE-373F-4E8A-862C-C4C6AA64B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2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3865F-A45A-4413-90DF-EE0186ABA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2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91AAA-D9B7-4637-9E0B-F2527851B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6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B8E2D-BBB2-4704-B1BA-F8B453445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7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E5692-4D0D-421C-BD82-7E1852BCC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4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fld id="{FB2882B5-D5FA-4FC8-813D-D50C3AEF5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2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>
                  <a:defRPr/>
                </a:pPr>
                <a:endParaRPr lang="en-US" sz="2800" b="0" i="0" dirty="0" smtClean="0">
                  <a:latin typeface="Arial" charset="0"/>
                </a:endParaRPr>
              </a:p>
            </p:txBody>
          </p:sp>
          <p:sp>
            <p:nvSpPr>
              <p:cNvPr id="3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735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defRPr/>
                </a:pPr>
                <a:r>
                  <a:rPr lang="en-US" sz="3200" b="0" i="0" smtClean="0">
                    <a:solidFill>
                      <a:schemeClr val="bg1"/>
                    </a:solidFill>
                    <a:latin typeface="Arial Black" pitchFamily="34" charset="0"/>
                  </a:rPr>
                  <a:t>The Slope Formula</a:t>
                </a:r>
                <a:endParaRPr lang="en-US" b="0" i="0" smtClean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9588"/>
            <a:chOff x="0" y="0"/>
            <a:chExt cx="5760" cy="4323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 sz="800" b="0" i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57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 b="0" i="0">
                  <a:solidFill>
                    <a:schemeClr val="bg1"/>
                  </a:solidFill>
                  <a:latin typeface="Arial Black" pitchFamily="34" charset="0"/>
                </a:rPr>
                <a:t>The Slope Formula</a:t>
              </a:r>
              <a:endParaRPr lang="en-US" altLang="en-US" sz="3200" b="0" i="0">
                <a:latin typeface="Arial Black" pitchFamily="34" charset="0"/>
              </a:endParaRP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i="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62200"/>
            <a:ext cx="29718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7696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800" b="0" i="0"/>
              <a:t>Sometimes you are not given two points to use in the formula. You might have to choose two points from a graph or a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2A: Finding Slope from Graphs and Tables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463675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graph shows a linear relationship. Find the slope.</a:t>
            </a:r>
          </a:p>
        </p:txBody>
      </p:sp>
      <p:pic>
        <p:nvPicPr>
          <p:cNvPr id="163852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5743575"/>
            <a:ext cx="476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956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5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724400"/>
            <a:ext cx="6953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6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37719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17"/>
          <p:cNvSpPr txBox="1">
            <a:spLocks noChangeArrowheads="1"/>
          </p:cNvSpPr>
          <p:nvPr/>
        </p:nvSpPr>
        <p:spPr bwMode="auto">
          <a:xfrm>
            <a:off x="3444875" y="21701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0">
              <a:latin typeface="Arial" charset="0"/>
              <a:cs typeface="Arial" charset="0"/>
            </a:endParaRPr>
          </a:p>
        </p:txBody>
      </p:sp>
      <p:sp>
        <p:nvSpPr>
          <p:cNvPr id="163858" name="Text Box 18"/>
          <p:cNvSpPr txBox="1">
            <a:spLocks noChangeArrowheads="1"/>
          </p:cNvSpPr>
          <p:nvPr/>
        </p:nvSpPr>
        <p:spPr bwMode="auto">
          <a:xfrm>
            <a:off x="228600" y="2362200"/>
            <a:ext cx="611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(0, 2) be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(–2, –2) be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3880" name="Text Box 40"/>
          <p:cNvSpPr txBox="1">
            <a:spLocks noChangeArrowheads="1"/>
          </p:cNvSpPr>
          <p:nvPr/>
        </p:nvSpPr>
        <p:spPr bwMode="auto">
          <a:xfrm>
            <a:off x="5307013" y="4876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3881" name="Text Box 41"/>
          <p:cNvSpPr txBox="1">
            <a:spLocks noChangeArrowheads="1"/>
          </p:cNvSpPr>
          <p:nvPr/>
        </p:nvSpPr>
        <p:spPr bwMode="auto">
          <a:xfrm>
            <a:off x="5307013" y="2971800"/>
            <a:ext cx="340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3882" name="Rectangle 42"/>
          <p:cNvSpPr>
            <a:spLocks noChangeArrowheads="1"/>
          </p:cNvSpPr>
          <p:nvPr/>
        </p:nvSpPr>
        <p:spPr bwMode="auto">
          <a:xfrm>
            <a:off x="5307013" y="3597275"/>
            <a:ext cx="3905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2) for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(–2, –2) for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2301" name="Picture 4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00400"/>
            <a:ext cx="2667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3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8" grpId="0"/>
      <p:bldP spid="163880" grpId="0"/>
      <p:bldP spid="163881" grpId="0"/>
      <p:bldP spid="1638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2B: Finding Slope from Graphs and Tables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7239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table shows a linear relationship. Find the slope.</a:t>
            </a:r>
          </a:p>
        </p:txBody>
      </p:sp>
      <p:sp>
        <p:nvSpPr>
          <p:cNvPr id="13316" name="Text Box 40"/>
          <p:cNvSpPr txBox="1">
            <a:spLocks noChangeArrowheads="1"/>
          </p:cNvSpPr>
          <p:nvPr/>
        </p:nvSpPr>
        <p:spPr bwMode="auto">
          <a:xfrm>
            <a:off x="381000" y="3314700"/>
            <a:ext cx="81692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Choose any two points from the table. Let </a:t>
            </a:r>
            <a:r>
              <a:rPr lang="en-US" altLang="en-US" b="0" i="0">
                <a:solidFill>
                  <a:schemeClr val="accent2"/>
                </a:solidFill>
              </a:rPr>
              <a:t>(0, 1)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altLang="en-US" b="0" i="0"/>
              <a:t> and </a:t>
            </a:r>
            <a:r>
              <a:rPr lang="en-US" altLang="en-US" b="0" i="0">
                <a:solidFill>
                  <a:schemeClr val="accent2"/>
                </a:solidFill>
              </a:rPr>
              <a:t>(–2, 5)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</a:rPr>
              <a:t>(</a:t>
            </a:r>
            <a:r>
              <a:rPr lang="en-US" altLang="en-US" b="0">
                <a:solidFill>
                  <a:srgbClr val="3333FF"/>
                </a:solidFill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,</a:t>
            </a:r>
            <a:r>
              <a:rPr lang="en-US" altLang="en-US" b="0">
                <a:solidFill>
                  <a:srgbClr val="3333FF"/>
                </a:solidFill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)</a:t>
            </a:r>
            <a:r>
              <a:rPr lang="en-US" altLang="en-US" b="0" i="0"/>
              <a:t>.</a:t>
            </a:r>
          </a:p>
        </p:txBody>
      </p:sp>
      <p:sp>
        <p:nvSpPr>
          <p:cNvPr id="164908" name="Text Box 44"/>
          <p:cNvSpPr txBox="1">
            <a:spLocks noChangeArrowheads="1"/>
          </p:cNvSpPr>
          <p:nvPr/>
        </p:nvSpPr>
        <p:spPr bwMode="auto">
          <a:xfrm>
            <a:off x="396875" y="4089400"/>
            <a:ext cx="5083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Use the slope formula.</a:t>
            </a:r>
            <a:endParaRPr lang="en-US" altLang="en-US" i="0"/>
          </a:p>
        </p:txBody>
      </p:sp>
      <p:pic>
        <p:nvPicPr>
          <p:cNvPr id="164909" name="Picture 4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593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910" name="Picture 4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5407025"/>
            <a:ext cx="2781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911" name="Text Box 47"/>
          <p:cNvSpPr txBox="1">
            <a:spLocks noChangeArrowheads="1"/>
          </p:cNvSpPr>
          <p:nvPr/>
        </p:nvSpPr>
        <p:spPr bwMode="auto">
          <a:xfrm>
            <a:off x="431800" y="6096000"/>
            <a:ext cx="3248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The slope equals –2</a:t>
            </a:r>
          </a:p>
        </p:txBody>
      </p:sp>
      <p:sp>
        <p:nvSpPr>
          <p:cNvPr id="164912" name="Text Box 48"/>
          <p:cNvSpPr txBox="1">
            <a:spLocks noChangeArrowheads="1"/>
          </p:cNvSpPr>
          <p:nvPr/>
        </p:nvSpPr>
        <p:spPr bwMode="auto">
          <a:xfrm>
            <a:off x="4327525" y="4459288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4327525" y="4876800"/>
            <a:ext cx="3752850" cy="876300"/>
            <a:chOff x="2752" y="3147"/>
            <a:chExt cx="2364" cy="552"/>
          </a:xfrm>
        </p:grpSpPr>
        <p:sp>
          <p:nvSpPr>
            <p:cNvPr id="13325" name="Text Box 50"/>
            <p:cNvSpPr txBox="1">
              <a:spLocks noChangeArrowheads="1"/>
            </p:cNvSpPr>
            <p:nvPr/>
          </p:nvSpPr>
          <p:spPr bwMode="auto">
            <a:xfrm>
              <a:off x="2906" y="326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 b="0">
                <a:latin typeface="Arial" charset="0"/>
                <a:cs typeface="Arial" charset="0"/>
              </a:endParaRPr>
            </a:p>
          </p:txBody>
        </p:sp>
        <p:sp>
          <p:nvSpPr>
            <p:cNvPr id="13326" name="Text Box 51"/>
            <p:cNvSpPr txBox="1">
              <a:spLocks noChangeArrowheads="1"/>
            </p:cNvSpPr>
            <p:nvPr/>
          </p:nvSpPr>
          <p:spPr bwMode="auto">
            <a:xfrm>
              <a:off x="2752" y="3147"/>
              <a:ext cx="17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(0, 1) for</a:t>
              </a:r>
            </a:p>
          </p:txBody>
        </p:sp>
        <p:pic>
          <p:nvPicPr>
            <p:cNvPr id="13327" name="Picture 52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0" y="3191"/>
              <a:ext cx="6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8" name="Text Box 53"/>
            <p:cNvSpPr txBox="1">
              <a:spLocks noChangeArrowheads="1"/>
            </p:cNvSpPr>
            <p:nvPr/>
          </p:nvSpPr>
          <p:spPr bwMode="auto">
            <a:xfrm>
              <a:off x="2896" y="3357"/>
              <a:ext cx="13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and (–2, 5) for</a:t>
              </a:r>
            </a:p>
          </p:txBody>
        </p:sp>
        <p:pic>
          <p:nvPicPr>
            <p:cNvPr id="13329" name="Picture 5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3410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0" name="Text Box 55"/>
            <p:cNvSpPr txBox="1">
              <a:spLocks noChangeArrowheads="1"/>
            </p:cNvSpPr>
            <p:nvPr/>
          </p:nvSpPr>
          <p:spPr bwMode="auto">
            <a:xfrm>
              <a:off x="4848" y="3408"/>
              <a:ext cx="18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</a:rPr>
                <a:t>.</a:t>
              </a:r>
            </a:p>
          </p:txBody>
        </p:sp>
      </p:grpSp>
      <p:sp>
        <p:nvSpPr>
          <p:cNvPr id="164920" name="Text Box 56"/>
          <p:cNvSpPr txBox="1">
            <a:spLocks noChangeArrowheads="1"/>
          </p:cNvSpPr>
          <p:nvPr/>
        </p:nvSpPr>
        <p:spPr bwMode="auto">
          <a:xfrm>
            <a:off x="4327525" y="5562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pic>
        <p:nvPicPr>
          <p:cNvPr id="13324" name="Picture 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3048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4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4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4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08" grpId="0"/>
      <p:bldP spid="164911" grpId="0"/>
      <p:bldP spid="164912" grpId="0"/>
      <p:bldP spid="1649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62000" y="1560513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graph shows a linear relationship. Find the slope.</a:t>
            </a:r>
          </a:p>
        </p:txBody>
      </p:sp>
      <p:pic>
        <p:nvPicPr>
          <p:cNvPr id="165897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24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5791200" y="5029200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5916" name="Text Box 28"/>
          <p:cNvSpPr txBox="1">
            <a:spLocks noChangeArrowheads="1"/>
          </p:cNvSpPr>
          <p:nvPr/>
        </p:nvSpPr>
        <p:spPr bwMode="auto">
          <a:xfrm>
            <a:off x="5791200" y="32766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65919" name="Picture 3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953000"/>
            <a:ext cx="514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934" name="Text Box 46"/>
          <p:cNvSpPr txBox="1">
            <a:spLocks noChangeArrowheads="1"/>
          </p:cNvSpPr>
          <p:nvPr/>
        </p:nvSpPr>
        <p:spPr bwMode="auto">
          <a:xfrm>
            <a:off x="762000" y="2438400"/>
            <a:ext cx="578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(4, 4) be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(8, 6) be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5936" name="Text Box 48"/>
          <p:cNvSpPr txBox="1">
            <a:spLocks noChangeArrowheads="1"/>
          </p:cNvSpPr>
          <p:nvPr/>
        </p:nvSpPr>
        <p:spPr bwMode="auto">
          <a:xfrm>
            <a:off x="5791200" y="4022725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(4, 4) for 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(8, 6) for 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4347" name="Picture 12" descr="C:\Users\Steve\Desktop\Steve red marbles\mathtype\5.4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022725"/>
            <a:ext cx="10477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838200" y="3124200"/>
          <a:ext cx="2816225" cy="287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Image" r:id="rId6" imgW="3339683" imgH="3403175" progId="Photoshop.Image.7">
                  <p:embed/>
                </p:oleObj>
              </mc:Choice>
              <mc:Fallback>
                <p:oleObj name="Image" r:id="rId6" imgW="3339683" imgH="3403175" progId="Photoshop.Image.7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816225" cy="287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5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entr" presetSubtype="2848983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5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00" grpId="0" autoUpdateAnimBg="0"/>
      <p:bldP spid="165916" grpId="0" autoUpdateAnimBg="0"/>
      <p:bldP spid="165934" grpId="0" autoUpdateAnimBg="0"/>
      <p:bldP spid="16593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67944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7" name="Text Box 11"/>
          <p:cNvSpPr txBox="1">
            <a:spLocks noChangeArrowheads="1"/>
          </p:cNvSpPr>
          <p:nvPr/>
        </p:nvSpPr>
        <p:spPr bwMode="auto">
          <a:xfrm>
            <a:off x="5867400" y="4937125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7963" name="Text Box 27"/>
          <p:cNvSpPr txBox="1">
            <a:spLocks noChangeArrowheads="1"/>
          </p:cNvSpPr>
          <p:nvPr/>
        </p:nvSpPr>
        <p:spPr bwMode="auto">
          <a:xfrm>
            <a:off x="5867400" y="3200400"/>
            <a:ext cx="340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67964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038600"/>
            <a:ext cx="14573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965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800600"/>
            <a:ext cx="723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966" name="Picture 30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638800"/>
            <a:ext cx="685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3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76" name="Text Box 40"/>
          <p:cNvSpPr txBox="1">
            <a:spLocks noChangeArrowheads="1"/>
          </p:cNvSpPr>
          <p:nvPr/>
        </p:nvSpPr>
        <p:spPr bwMode="auto">
          <a:xfrm>
            <a:off x="762000" y="2438400"/>
            <a:ext cx="611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(–2, 4) be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(0, –2) be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7977" name="Text Box 41"/>
          <p:cNvSpPr txBox="1">
            <a:spLocks noChangeArrowheads="1"/>
          </p:cNvSpPr>
          <p:nvPr/>
        </p:nvSpPr>
        <p:spPr bwMode="auto">
          <a:xfrm>
            <a:off x="5867400" y="4022725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(–2, 4) for 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(0, –2) for 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5372" name="Text Box 42"/>
          <p:cNvSpPr txBox="1">
            <a:spLocks noChangeArrowheads="1"/>
          </p:cNvSpPr>
          <p:nvPr/>
        </p:nvSpPr>
        <p:spPr bwMode="auto">
          <a:xfrm>
            <a:off x="746125" y="155575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graph shows a linear relationship. Find the slope.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7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7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7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7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6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67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7" grpId="0"/>
      <p:bldP spid="167963" grpId="0"/>
      <p:bldP spid="167976" grpId="0"/>
      <p:bldP spid="1679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table shows a linear relationship. Find the slope.</a:t>
            </a:r>
          </a:p>
        </p:txBody>
      </p:sp>
      <p:sp>
        <p:nvSpPr>
          <p:cNvPr id="166950" name="Text Box 38"/>
          <p:cNvSpPr txBox="1">
            <a:spLocks noChangeArrowheads="1"/>
          </p:cNvSpPr>
          <p:nvPr/>
        </p:nvSpPr>
        <p:spPr bwMode="auto">
          <a:xfrm>
            <a:off x="533400" y="3352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Choose any two points from the table. Let </a:t>
            </a:r>
            <a:r>
              <a:rPr lang="en-US" altLang="en-US" b="0" i="0">
                <a:solidFill>
                  <a:schemeClr val="accent2"/>
                </a:solidFill>
              </a:rPr>
              <a:t>(0, 1)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altLang="en-US" b="0" i="0"/>
              <a:t> and </a:t>
            </a:r>
            <a:r>
              <a:rPr lang="en-US" altLang="en-US" b="0" i="0">
                <a:solidFill>
                  <a:schemeClr val="accent2"/>
                </a:solidFill>
              </a:rPr>
              <a:t>(2, 5)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</a:rPr>
              <a:t>(</a:t>
            </a:r>
            <a:r>
              <a:rPr lang="en-US" altLang="en-US" b="0">
                <a:solidFill>
                  <a:srgbClr val="3333FF"/>
                </a:solidFill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,</a:t>
            </a:r>
            <a:r>
              <a:rPr lang="en-US" altLang="en-US" b="0">
                <a:solidFill>
                  <a:srgbClr val="3333FF"/>
                </a:solidFill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)</a:t>
            </a:r>
            <a:r>
              <a:rPr lang="en-US" altLang="en-US" b="0" i="0"/>
              <a:t>.</a:t>
            </a:r>
          </a:p>
        </p:txBody>
      </p:sp>
      <p:sp>
        <p:nvSpPr>
          <p:cNvPr id="166953" name="Text Box 41"/>
          <p:cNvSpPr txBox="1">
            <a:spLocks noChangeArrowheads="1"/>
          </p:cNvSpPr>
          <p:nvPr/>
        </p:nvSpPr>
        <p:spPr bwMode="auto">
          <a:xfrm>
            <a:off x="549275" y="4318000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Use the slope formula.</a:t>
            </a:r>
            <a:endParaRPr lang="en-US" altLang="en-US" i="0"/>
          </a:p>
        </p:txBody>
      </p:sp>
      <p:pic>
        <p:nvPicPr>
          <p:cNvPr id="166954" name="Picture 4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19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56" name="Text Box 44"/>
          <p:cNvSpPr txBox="1">
            <a:spLocks noChangeArrowheads="1"/>
          </p:cNvSpPr>
          <p:nvPr/>
        </p:nvSpPr>
        <p:spPr bwMode="auto">
          <a:xfrm>
            <a:off x="4419600" y="5029200"/>
            <a:ext cx="2722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6964" name="Text Box 52"/>
          <p:cNvSpPr txBox="1">
            <a:spLocks noChangeArrowheads="1"/>
          </p:cNvSpPr>
          <p:nvPr/>
        </p:nvSpPr>
        <p:spPr bwMode="auto">
          <a:xfrm>
            <a:off x="4419600" y="6172200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pic>
        <p:nvPicPr>
          <p:cNvPr id="166965" name="Picture 5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67375"/>
            <a:ext cx="2219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2590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68" name="Text Box 56"/>
          <p:cNvSpPr txBox="1">
            <a:spLocks noChangeArrowheads="1"/>
          </p:cNvSpPr>
          <p:nvPr/>
        </p:nvSpPr>
        <p:spPr bwMode="auto">
          <a:xfrm>
            <a:off x="4419600" y="55626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1) for 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(2, 5) for 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50" grpId="0"/>
      <p:bldP spid="166953" grpId="0"/>
      <p:bldP spid="166956" grpId="0"/>
      <p:bldP spid="166964" grpId="0"/>
      <p:bldP spid="16696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2d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table shows a linear relationship. Find the slope.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Choose any two points from the table. Let </a:t>
            </a:r>
            <a:r>
              <a:rPr lang="en-US" altLang="en-US" b="0" i="0">
                <a:solidFill>
                  <a:schemeClr val="accent2"/>
                </a:solidFill>
              </a:rPr>
              <a:t>(0, 0)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alt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altLang="en-US" b="0" i="0"/>
              <a:t> and </a:t>
            </a:r>
            <a:r>
              <a:rPr lang="en-US" altLang="en-US" b="0" i="0">
                <a:solidFill>
                  <a:schemeClr val="accent2"/>
                </a:solidFill>
              </a:rPr>
              <a:t>(–2, 3)</a:t>
            </a:r>
            <a:r>
              <a:rPr lang="en-US" altLang="en-US" b="0" i="0"/>
              <a:t> be </a:t>
            </a:r>
            <a:r>
              <a:rPr lang="en-US" altLang="en-US" b="0" i="0">
                <a:solidFill>
                  <a:srgbClr val="3333FF"/>
                </a:solidFill>
              </a:rPr>
              <a:t>(</a:t>
            </a:r>
            <a:r>
              <a:rPr lang="en-US" altLang="en-US" b="0">
                <a:solidFill>
                  <a:srgbClr val="3333FF"/>
                </a:solidFill>
              </a:rPr>
              <a:t>x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,</a:t>
            </a:r>
            <a:r>
              <a:rPr lang="en-US" altLang="en-US" b="0">
                <a:solidFill>
                  <a:srgbClr val="3333FF"/>
                </a:solidFill>
              </a:rPr>
              <a:t> y</a:t>
            </a:r>
            <a:r>
              <a:rPr lang="en-US" altLang="en-US" b="0" i="0" baseline="-25000">
                <a:solidFill>
                  <a:srgbClr val="3333FF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)</a:t>
            </a:r>
            <a:r>
              <a:rPr lang="en-US" altLang="en-US" b="0" i="0"/>
              <a:t>.</a:t>
            </a:r>
          </a:p>
        </p:txBody>
      </p:sp>
      <p:sp>
        <p:nvSpPr>
          <p:cNvPr id="179205" name="Text Box 5"/>
          <p:cNvSpPr txBox="1">
            <a:spLocks noChangeArrowheads="1"/>
          </p:cNvSpPr>
          <p:nvPr/>
        </p:nvSpPr>
        <p:spPr bwMode="auto">
          <a:xfrm>
            <a:off x="549275" y="4318000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Use the slope formula.</a:t>
            </a:r>
            <a:endParaRPr lang="en-US" altLang="en-US" i="0"/>
          </a:p>
        </p:txBody>
      </p:sp>
      <p:pic>
        <p:nvPicPr>
          <p:cNvPr id="179206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19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4419600" y="5029200"/>
            <a:ext cx="2722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4419600" y="6172200"/>
            <a:ext cx="1074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4419600" y="55626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0) for 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(–2, 3) for 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741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2638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213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43575"/>
            <a:ext cx="2562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4" grpId="0"/>
      <p:bldP spid="179205" grpId="0"/>
      <p:bldP spid="179207" grpId="0"/>
      <p:bldP spid="179208" grpId="0"/>
      <p:bldP spid="1792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7882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800" b="0" i="0"/>
              <a:t>Remember that slope is a rate of change. In real-world problems, finding the slope can give you information about how a quantity is changing.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</a:t>
            </a:r>
            <a:r>
              <a:rPr lang="en-US" altLang="en-US" b="0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Application</a:t>
            </a:r>
            <a:endParaRPr lang="en-US" altLang="en-US" b="0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4953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graph shows the average electricity costs (in dollars) for operating a refrigerator for several months. Find the slope of the line. Then tell what the slope represents.</a:t>
            </a:r>
          </a:p>
        </p:txBody>
      </p:sp>
      <p:pic>
        <p:nvPicPr>
          <p:cNvPr id="169998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48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999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638800"/>
            <a:ext cx="12954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000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38800"/>
            <a:ext cx="13525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304800" y="4114800"/>
            <a:ext cx="485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Use the slope formula.</a:t>
            </a:r>
            <a:endParaRPr lang="en-US" altLang="en-US" i="0"/>
          </a:p>
        </p:txBody>
      </p:sp>
      <p:pic>
        <p:nvPicPr>
          <p:cNvPr id="19464" name="Picture 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24000"/>
            <a:ext cx="34194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0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62000" y="1479550"/>
            <a:ext cx="612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Tell what the slope represents.</a:t>
            </a:r>
            <a:endParaRPr lang="en-US" altLang="en-US" i="0"/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777875" y="20891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In this situation </a:t>
            </a:r>
            <a:r>
              <a:rPr lang="en-US" altLang="en-US" b="0">
                <a:solidFill>
                  <a:srgbClr val="3333FF"/>
                </a:solidFill>
              </a:rPr>
              <a:t>y</a:t>
            </a:r>
            <a:r>
              <a:rPr lang="en-US" altLang="en-US" b="0" i="0">
                <a:solidFill>
                  <a:srgbClr val="3333FF"/>
                </a:solidFill>
              </a:rPr>
              <a:t> </a:t>
            </a:r>
            <a:r>
              <a:rPr lang="en-US" altLang="en-US" b="0" i="0"/>
              <a:t>represents </a:t>
            </a:r>
            <a:r>
              <a:rPr lang="en-US" altLang="en-US" b="0" i="0">
                <a:solidFill>
                  <a:srgbClr val="3333FF"/>
                </a:solidFill>
              </a:rPr>
              <a:t>the cost of electricity </a:t>
            </a:r>
            <a:r>
              <a:rPr lang="en-US" altLang="en-US" b="0" i="0"/>
              <a:t>and </a:t>
            </a:r>
            <a:r>
              <a:rPr lang="en-US" altLang="en-US" b="0">
                <a:solidFill>
                  <a:srgbClr val="008000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 </a:t>
            </a:r>
            <a:r>
              <a:rPr lang="en-US" altLang="en-US" b="0" i="0"/>
              <a:t>represents </a:t>
            </a:r>
            <a:r>
              <a:rPr lang="en-US" altLang="en-US" b="0" i="0">
                <a:solidFill>
                  <a:srgbClr val="008000"/>
                </a:solidFill>
              </a:rPr>
              <a:t>time</a:t>
            </a:r>
            <a:r>
              <a:rPr lang="en-US" altLang="en-US" b="0" i="0"/>
              <a:t>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14400" y="3143250"/>
            <a:ext cx="7635875" cy="1200150"/>
            <a:chOff x="576" y="1980"/>
            <a:chExt cx="4810" cy="756"/>
          </a:xfrm>
        </p:grpSpPr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576" y="2048"/>
              <a:ext cx="4810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So slope represents                     in units of      </a:t>
              </a:r>
            </a:p>
            <a:p>
              <a:r>
                <a:rPr lang="en-US" altLang="en-US" b="0" i="0"/>
                <a:t>                  . </a:t>
              </a:r>
            </a:p>
          </p:txBody>
        </p:sp>
        <p:pic>
          <p:nvPicPr>
            <p:cNvPr id="20488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4" y="1980"/>
              <a:ext cx="123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9" name="Picture 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" y="2316"/>
              <a:ext cx="118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914400" y="46640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A slope of 6 mean the cost of running the refrigerator is a rate of 6 dollars per month.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1143000"/>
            <a:ext cx="8229600" cy="464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chemeClr val="accent2"/>
                </a:solidFill>
              </a:rPr>
              <a:t>Warm Up</a:t>
            </a:r>
            <a:endParaRPr lang="en-US" altLang="en-US" i="0"/>
          </a:p>
          <a:p>
            <a:pPr>
              <a:spcBef>
                <a:spcPct val="20000"/>
              </a:spcBef>
            </a:pPr>
            <a:endParaRPr lang="en-US" altLang="en-US" sz="800" i="0"/>
          </a:p>
          <a:p>
            <a:pPr>
              <a:spcBef>
                <a:spcPct val="20000"/>
              </a:spcBef>
            </a:pPr>
            <a:r>
              <a:rPr lang="en-US" altLang="en-US" i="0">
                <a:sym typeface="Symbol" pitchFamily="18" charset="2"/>
              </a:rPr>
              <a:t>Add or subtract.</a:t>
            </a:r>
          </a:p>
          <a:p>
            <a:pPr>
              <a:spcBef>
                <a:spcPct val="20000"/>
              </a:spcBef>
            </a:pPr>
            <a:r>
              <a:rPr lang="en-US" altLang="en-US" i="0">
                <a:sym typeface="Symbol" pitchFamily="18" charset="2"/>
              </a:rPr>
              <a:t>1. </a:t>
            </a:r>
            <a:r>
              <a:rPr lang="en-US" altLang="en-US" b="0" i="0">
                <a:sym typeface="Symbol" pitchFamily="18" charset="2"/>
              </a:rPr>
              <a:t>4 + (–6)                </a:t>
            </a:r>
            <a:r>
              <a:rPr lang="en-US" altLang="en-US" i="0">
                <a:sym typeface="Symbol" pitchFamily="18" charset="2"/>
              </a:rPr>
              <a:t>2. </a:t>
            </a:r>
            <a:r>
              <a:rPr lang="en-US" altLang="en-US" b="0" i="0">
                <a:sym typeface="Symbol" pitchFamily="18" charset="2"/>
              </a:rPr>
              <a:t>–3 + 5</a:t>
            </a:r>
          </a:p>
          <a:p>
            <a:pPr>
              <a:spcBef>
                <a:spcPct val="20000"/>
              </a:spcBef>
            </a:pPr>
            <a:r>
              <a:rPr lang="en-US" altLang="en-US" i="0">
                <a:sym typeface="Symbol" pitchFamily="18" charset="2"/>
              </a:rPr>
              <a:t> </a:t>
            </a:r>
            <a:endParaRPr lang="en-US" altLang="en-US" b="0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i="0">
                <a:sym typeface="Symbol" pitchFamily="18" charset="2"/>
              </a:rPr>
              <a:t>3. </a:t>
            </a:r>
            <a:r>
              <a:rPr lang="en-US" altLang="en-US" b="0" i="0">
                <a:sym typeface="Symbol" pitchFamily="18" charset="2"/>
              </a:rPr>
              <a:t>–7 – 7                   </a:t>
            </a:r>
            <a:r>
              <a:rPr lang="en-US" altLang="en-US" i="0">
                <a:sym typeface="Symbol" pitchFamily="18" charset="2"/>
              </a:rPr>
              <a:t>4. </a:t>
            </a:r>
            <a:r>
              <a:rPr lang="en-US" altLang="en-US" b="0" i="0">
                <a:sym typeface="Symbol" pitchFamily="18" charset="2"/>
              </a:rPr>
              <a:t>2 – (–1)</a:t>
            </a:r>
            <a:r>
              <a:rPr lang="en-US" altLang="en-US" i="0">
                <a:sym typeface="Symbol" pitchFamily="18" charset="2"/>
              </a:rPr>
              <a:t>  </a:t>
            </a:r>
          </a:p>
          <a:p>
            <a:pPr>
              <a:spcBef>
                <a:spcPct val="20000"/>
              </a:spcBef>
            </a:pPr>
            <a:endParaRPr lang="en-US" altLang="en-US" sz="400" i="0"/>
          </a:p>
          <a:p>
            <a:pPr>
              <a:spcBef>
                <a:spcPct val="20000"/>
              </a:spcBef>
            </a:pPr>
            <a:endParaRPr lang="en-US" altLang="en-US" sz="400" i="0"/>
          </a:p>
          <a:p>
            <a:pPr>
              <a:spcBef>
                <a:spcPct val="20000"/>
              </a:spcBef>
            </a:pPr>
            <a:r>
              <a:rPr lang="en-US" altLang="en-US" i="0"/>
              <a:t> </a:t>
            </a:r>
            <a:endParaRPr lang="en-US" altLang="en-US" b="0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b="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533400" y="4038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 dirty="0"/>
              <a:t>Find the </a:t>
            </a:r>
            <a:r>
              <a:rPr lang="en-US" altLang="en-US" dirty="0"/>
              <a:t>x- </a:t>
            </a:r>
            <a:r>
              <a:rPr lang="en-US" altLang="en-US" i="0" dirty="0"/>
              <a:t>and </a:t>
            </a:r>
            <a:r>
              <a:rPr lang="en-US" altLang="en-US" dirty="0"/>
              <a:t>y-</a:t>
            </a:r>
            <a:r>
              <a:rPr lang="en-US" altLang="en-US" i="0" dirty="0"/>
              <a:t>intercepts.</a:t>
            </a:r>
          </a:p>
        </p:txBody>
      </p:sp>
      <p:sp>
        <p:nvSpPr>
          <p:cNvPr id="3076" name="Text Box 63"/>
          <p:cNvSpPr txBox="1">
            <a:spLocks noChangeArrowheads="1"/>
          </p:cNvSpPr>
          <p:nvPr/>
        </p:nvSpPr>
        <p:spPr bwMode="auto">
          <a:xfrm>
            <a:off x="533400" y="4572000"/>
            <a:ext cx="2874963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 dirty="0"/>
              <a:t>5. </a:t>
            </a:r>
            <a:r>
              <a:rPr lang="en-US" altLang="en-US" b="0" dirty="0"/>
              <a:t>x</a:t>
            </a:r>
            <a:r>
              <a:rPr lang="en-US" altLang="en-US" b="0" i="0" dirty="0"/>
              <a:t> + 2</a:t>
            </a:r>
            <a:r>
              <a:rPr lang="en-US" altLang="en-US" b="0" dirty="0"/>
              <a:t>y</a:t>
            </a:r>
            <a:r>
              <a:rPr lang="en-US" altLang="en-US" b="0" i="0" dirty="0"/>
              <a:t> = 8</a:t>
            </a:r>
          </a:p>
          <a:p>
            <a:r>
              <a:rPr lang="en-US" altLang="en-US" i="0" dirty="0"/>
              <a:t>6. </a:t>
            </a:r>
            <a:r>
              <a:rPr lang="en-US" altLang="en-US" b="0" i="0" dirty="0"/>
              <a:t>3</a:t>
            </a:r>
            <a:r>
              <a:rPr lang="en-US" altLang="en-US" b="0" dirty="0"/>
              <a:t>x</a:t>
            </a:r>
            <a:r>
              <a:rPr lang="en-US" altLang="en-US" b="0" i="0" dirty="0"/>
              <a:t> + 5</a:t>
            </a:r>
            <a:r>
              <a:rPr lang="en-US" altLang="en-US" b="0" dirty="0"/>
              <a:t>y</a:t>
            </a:r>
            <a:r>
              <a:rPr lang="en-US" altLang="en-US" b="0" i="0" dirty="0"/>
              <a:t> = </a:t>
            </a:r>
            <a:r>
              <a:rPr lang="en-US" altLang="en-US" b="0" i="0" dirty="0">
                <a:sym typeface="Symbol" pitchFamily="18" charset="2"/>
              </a:rPr>
              <a:t>–</a:t>
            </a:r>
            <a:r>
              <a:rPr lang="en-US" altLang="en-US" b="0" i="0" dirty="0"/>
              <a:t>15</a:t>
            </a:r>
          </a:p>
        </p:txBody>
      </p:sp>
      <p:sp>
        <p:nvSpPr>
          <p:cNvPr id="83008" name="Text Box 64"/>
          <p:cNvSpPr txBox="1">
            <a:spLocks noChangeArrowheads="1"/>
          </p:cNvSpPr>
          <p:nvPr/>
        </p:nvSpPr>
        <p:spPr bwMode="auto">
          <a:xfrm>
            <a:off x="3546475" y="5105400"/>
            <a:ext cx="505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x-</a:t>
            </a:r>
            <a:r>
              <a:rPr lang="en-US" altLang="en-US" b="0" i="0">
                <a:solidFill>
                  <a:srgbClr val="FF3300"/>
                </a:solidFill>
              </a:rPr>
              <a:t>intercept: –5; </a:t>
            </a:r>
            <a:r>
              <a:rPr lang="en-US" altLang="en-US" b="0">
                <a:solidFill>
                  <a:srgbClr val="FF3300"/>
                </a:solidFill>
              </a:rPr>
              <a:t>y-</a:t>
            </a:r>
            <a:r>
              <a:rPr lang="en-US" altLang="en-US" b="0" i="0">
                <a:solidFill>
                  <a:srgbClr val="FF3300"/>
                </a:solidFill>
              </a:rPr>
              <a:t>intercept: –3</a:t>
            </a:r>
          </a:p>
        </p:txBody>
      </p:sp>
      <p:sp>
        <p:nvSpPr>
          <p:cNvPr id="83009" name="Text Box 65"/>
          <p:cNvSpPr txBox="1">
            <a:spLocks noChangeArrowheads="1"/>
          </p:cNvSpPr>
          <p:nvPr/>
        </p:nvSpPr>
        <p:spPr bwMode="auto">
          <a:xfrm>
            <a:off x="3200400" y="4572000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x-</a:t>
            </a:r>
            <a:r>
              <a:rPr lang="en-US" altLang="en-US" b="0" i="0">
                <a:solidFill>
                  <a:srgbClr val="FF3300"/>
                </a:solidFill>
              </a:rPr>
              <a:t>intercept: 8; </a:t>
            </a:r>
            <a:r>
              <a:rPr lang="en-US" altLang="en-US" b="0">
                <a:solidFill>
                  <a:srgbClr val="FF3300"/>
                </a:solidFill>
              </a:rPr>
              <a:t>y-</a:t>
            </a:r>
            <a:r>
              <a:rPr lang="en-US" altLang="en-US" b="0" i="0">
                <a:solidFill>
                  <a:srgbClr val="FF3300"/>
                </a:solidFill>
              </a:rPr>
              <a:t>intercept: 4</a:t>
            </a:r>
            <a:endParaRPr lang="en-US" altLang="en-US" b="0">
              <a:solidFill>
                <a:srgbClr val="FF3300"/>
              </a:solidFill>
            </a:endParaRPr>
          </a:p>
        </p:txBody>
      </p:sp>
      <p:sp>
        <p:nvSpPr>
          <p:cNvPr id="83010" name="Text Box 66"/>
          <p:cNvSpPr txBox="1">
            <a:spLocks noChangeArrowheads="1"/>
          </p:cNvSpPr>
          <p:nvPr/>
        </p:nvSpPr>
        <p:spPr bwMode="auto">
          <a:xfrm>
            <a:off x="2476500" y="22352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>
                <a:solidFill>
                  <a:srgbClr val="FF3300"/>
                </a:solidFill>
              </a:rPr>
              <a:t>–2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5715000" y="22479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83013" name="Text Box 69"/>
          <p:cNvSpPr txBox="1">
            <a:spLocks noChangeArrowheads="1"/>
          </p:cNvSpPr>
          <p:nvPr/>
        </p:nvSpPr>
        <p:spPr bwMode="auto">
          <a:xfrm>
            <a:off x="5905500" y="31353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83014" name="Text Box 70"/>
          <p:cNvSpPr txBox="1">
            <a:spLocks noChangeArrowheads="1"/>
          </p:cNvSpPr>
          <p:nvPr/>
        </p:nvSpPr>
        <p:spPr bwMode="auto">
          <a:xfrm>
            <a:off x="2057400" y="3124200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>
                <a:solidFill>
                  <a:srgbClr val="FF3300"/>
                </a:solidFill>
              </a:rPr>
              <a:t>–14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83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8" grpId="0"/>
      <p:bldP spid="83009" grpId="0"/>
      <p:bldP spid="83010" grpId="0"/>
      <p:bldP spid="83011" grpId="0"/>
      <p:bldP spid="83013" grpId="0"/>
      <p:bldP spid="830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533400" y="1219200"/>
            <a:ext cx="45878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graph shows the height of a plant over a period of days. Find the slope of the line. Then tell what the slope  represents.</a:t>
            </a:r>
          </a:p>
        </p:txBody>
      </p:sp>
      <p:pic>
        <p:nvPicPr>
          <p:cNvPr id="173070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86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533400" y="3505200"/>
            <a:ext cx="485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Use the slope formula.</a:t>
            </a:r>
            <a:endParaRPr lang="en-US" altLang="en-US" i="0"/>
          </a:p>
        </p:txBody>
      </p:sp>
      <p:pic>
        <p:nvPicPr>
          <p:cNvPr id="173078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19650"/>
            <a:ext cx="13049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79" name="Picture 2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657850"/>
            <a:ext cx="13811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447800"/>
            <a:ext cx="33528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7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898525" y="1479550"/>
            <a:ext cx="612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Tell what the slope represents.</a:t>
            </a:r>
            <a:endParaRPr lang="en-US" altLang="en-US" i="0"/>
          </a:p>
        </p:txBody>
      </p:sp>
      <p:sp>
        <p:nvSpPr>
          <p:cNvPr id="175115" name="Text Box 11"/>
          <p:cNvSpPr txBox="1">
            <a:spLocks noChangeArrowheads="1"/>
          </p:cNvSpPr>
          <p:nvPr/>
        </p:nvSpPr>
        <p:spPr bwMode="auto">
          <a:xfrm>
            <a:off x="914400" y="20891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In this situation </a:t>
            </a:r>
            <a:r>
              <a:rPr lang="en-US" altLang="en-US" b="0">
                <a:solidFill>
                  <a:srgbClr val="3333FF"/>
                </a:solidFill>
              </a:rPr>
              <a:t>y</a:t>
            </a:r>
            <a:r>
              <a:rPr lang="en-US" altLang="en-US" b="0" i="0">
                <a:solidFill>
                  <a:srgbClr val="3333FF"/>
                </a:solidFill>
              </a:rPr>
              <a:t> </a:t>
            </a:r>
            <a:r>
              <a:rPr lang="en-US" altLang="en-US" b="0" i="0"/>
              <a:t>represents </a:t>
            </a:r>
            <a:r>
              <a:rPr lang="en-US" altLang="en-US" b="0" i="0">
                <a:solidFill>
                  <a:srgbClr val="3333FF"/>
                </a:solidFill>
              </a:rPr>
              <a:t>the height of the plant </a:t>
            </a:r>
            <a:r>
              <a:rPr lang="en-US" altLang="en-US" b="0" i="0"/>
              <a:t>and </a:t>
            </a:r>
            <a:r>
              <a:rPr lang="en-US" altLang="en-US" b="0">
                <a:solidFill>
                  <a:srgbClr val="008000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 </a:t>
            </a:r>
            <a:r>
              <a:rPr lang="en-US" altLang="en-US" b="0" i="0"/>
              <a:t>represents </a:t>
            </a:r>
            <a:r>
              <a:rPr lang="en-US" altLang="en-US" b="0" i="0">
                <a:solidFill>
                  <a:srgbClr val="008000"/>
                </a:solidFill>
              </a:rPr>
              <a:t>time</a:t>
            </a:r>
            <a:r>
              <a:rPr lang="en-US" altLang="en-US" b="0" i="0"/>
              <a:t>.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14400" y="3151188"/>
            <a:ext cx="7635875" cy="1316037"/>
            <a:chOff x="576" y="1985"/>
            <a:chExt cx="4810" cy="829"/>
          </a:xfrm>
        </p:grpSpPr>
        <p:sp>
          <p:nvSpPr>
            <p:cNvPr id="22537" name="Text Box 7"/>
            <p:cNvSpPr txBox="1">
              <a:spLocks noChangeArrowheads="1"/>
            </p:cNvSpPr>
            <p:nvPr/>
          </p:nvSpPr>
          <p:spPr bwMode="auto">
            <a:xfrm>
              <a:off x="576" y="2036"/>
              <a:ext cx="4810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So slope represents                       in units of      </a:t>
              </a:r>
            </a:p>
            <a:p>
              <a:r>
                <a:rPr lang="en-US" altLang="en-US" b="0" i="0"/>
                <a:t>                . </a:t>
              </a:r>
            </a:p>
          </p:txBody>
        </p:sp>
        <p:pic>
          <p:nvPicPr>
            <p:cNvPr id="22538" name="Picture 1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0" y="1985"/>
              <a:ext cx="139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9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352"/>
              <a:ext cx="106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914400" y="4730750"/>
            <a:ext cx="7712075" cy="1016000"/>
            <a:chOff x="576" y="2980"/>
            <a:chExt cx="4858" cy="640"/>
          </a:xfrm>
        </p:grpSpPr>
        <p:sp>
          <p:nvSpPr>
            <p:cNvPr id="22535" name="Text Box 10"/>
            <p:cNvSpPr txBox="1">
              <a:spLocks noChangeArrowheads="1"/>
            </p:cNvSpPr>
            <p:nvPr/>
          </p:nvSpPr>
          <p:spPr bwMode="auto">
            <a:xfrm>
              <a:off x="576" y="2986"/>
              <a:ext cx="4858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altLang="en-US" b="0" i="0"/>
                <a:t>A slope of     mean the plant grows at rate of 1 centimeter every two days.</a:t>
              </a:r>
            </a:p>
          </p:txBody>
        </p:sp>
        <p:pic>
          <p:nvPicPr>
            <p:cNvPr id="22536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4" y="2980"/>
              <a:ext cx="13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914400" y="2028825"/>
            <a:ext cx="7559675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800" b="0" i="0"/>
              <a:t>If you know the equation that describes a line, you can find its slope by using any two ordered-pair solutions. It is often easiest to use the ordered pairs that contain the intercepts.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Finding Slope from an Equation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0" y="14478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 dirty="0"/>
              <a:t>Find the slope of the line described by 4</a:t>
            </a:r>
            <a:r>
              <a:rPr lang="en-US" altLang="en-US" dirty="0"/>
              <a:t>x </a:t>
            </a:r>
            <a:r>
              <a:rPr lang="en-US" altLang="en-US" i="0" dirty="0"/>
              <a:t>– 2</a:t>
            </a:r>
            <a:r>
              <a:rPr lang="en-US" altLang="en-US" dirty="0"/>
              <a:t>y</a:t>
            </a:r>
            <a:r>
              <a:rPr lang="en-US" altLang="en-US" i="0" dirty="0"/>
              <a:t> = 16.</a:t>
            </a:r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76200" y="22860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Find the </a:t>
            </a:r>
            <a:r>
              <a:rPr lang="en-US" altLang="en-US" b="0"/>
              <a:t>x</a:t>
            </a:r>
            <a:r>
              <a:rPr lang="en-US" altLang="en-US" b="0" i="0"/>
              <a:t>-intercept.</a:t>
            </a:r>
            <a:endParaRPr lang="en-US" altLang="en-US" i="0"/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4670425" y="2286000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Find the </a:t>
            </a:r>
            <a:r>
              <a:rPr lang="en-US" altLang="en-US" b="0"/>
              <a:t>y</a:t>
            </a:r>
            <a:r>
              <a:rPr lang="en-US" altLang="en-US" b="0" i="0"/>
              <a:t>-intercept.</a:t>
            </a:r>
            <a:endParaRPr lang="en-US" altLang="en-US" i="0"/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1012825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4</a:t>
            </a:r>
            <a:r>
              <a:rPr lang="en-US" altLang="en-US" b="0"/>
              <a:t>x – </a:t>
            </a:r>
            <a:r>
              <a:rPr lang="en-US" altLang="en-US" b="0" i="0"/>
              <a:t>2</a:t>
            </a:r>
            <a:r>
              <a:rPr lang="en-US" altLang="en-US" b="0">
                <a:solidFill>
                  <a:srgbClr val="FF3300"/>
                </a:solidFill>
              </a:rPr>
              <a:t>y</a:t>
            </a:r>
            <a:r>
              <a:rPr lang="en-US" altLang="en-US" b="0" i="0"/>
              <a:t> = 16</a:t>
            </a:r>
            <a:endParaRPr lang="en-US" altLang="en-US" b="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866900" y="3822700"/>
            <a:ext cx="1577975" cy="1587500"/>
            <a:chOff x="1176" y="2408"/>
            <a:chExt cx="994" cy="1000"/>
          </a:xfrm>
        </p:grpSpPr>
        <p:sp>
          <p:nvSpPr>
            <p:cNvPr id="24597" name="Text Box 10"/>
            <p:cNvSpPr txBox="1">
              <a:spLocks noChangeArrowheads="1"/>
            </p:cNvSpPr>
            <p:nvPr/>
          </p:nvSpPr>
          <p:spPr bwMode="auto">
            <a:xfrm>
              <a:off x="1176" y="2408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4</a:t>
              </a:r>
              <a:r>
                <a:rPr lang="en-US" altLang="en-US" b="0"/>
                <a:t>x</a:t>
              </a:r>
              <a:r>
                <a:rPr lang="en-US" altLang="en-US" b="0" i="0"/>
                <a:t> = 16</a:t>
              </a:r>
            </a:p>
          </p:txBody>
        </p:sp>
        <p:pic>
          <p:nvPicPr>
            <p:cNvPr id="24598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" y="2712"/>
              <a:ext cx="70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9" name="Text Box 12"/>
            <p:cNvSpPr txBox="1">
              <a:spLocks noChangeArrowheads="1"/>
            </p:cNvSpPr>
            <p:nvPr/>
          </p:nvSpPr>
          <p:spPr bwMode="auto">
            <a:xfrm>
              <a:off x="1286" y="3120"/>
              <a:ext cx="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/>
                <a:t>x</a:t>
              </a:r>
              <a:r>
                <a:rPr lang="en-US" altLang="en-US" b="0" i="0"/>
                <a:t> = 4</a:t>
              </a:r>
            </a:p>
          </p:txBody>
        </p:sp>
      </p:grp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76200" y="5241925"/>
            <a:ext cx="8778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i="0"/>
              <a:t>Step 3 </a:t>
            </a:r>
            <a:r>
              <a:rPr lang="en-US" altLang="en-US" b="0" i="0"/>
              <a:t>The line contains (</a:t>
            </a:r>
            <a:r>
              <a:rPr lang="en-US" altLang="en-US" b="0" i="0">
                <a:solidFill>
                  <a:srgbClr val="008000"/>
                </a:solidFill>
              </a:rPr>
              <a:t>4</a:t>
            </a:r>
            <a:r>
              <a:rPr lang="en-US" altLang="en-US" b="0" i="0"/>
              <a:t>, </a:t>
            </a:r>
            <a:r>
              <a:rPr lang="en-US" altLang="en-US" b="0" i="0">
                <a:solidFill>
                  <a:schemeClr val="accent2"/>
                </a:solidFill>
              </a:rPr>
              <a:t>0</a:t>
            </a:r>
            <a:r>
              <a:rPr lang="en-US" altLang="en-US" b="0" i="0"/>
              <a:t>) and (</a:t>
            </a:r>
            <a:r>
              <a:rPr lang="en-US" altLang="en-US" b="0" i="0">
                <a:solidFill>
                  <a:srgbClr val="008000"/>
                </a:solidFill>
              </a:rPr>
              <a:t>0</a:t>
            </a:r>
            <a:r>
              <a:rPr lang="en-US" altLang="en-US" b="0" i="0"/>
              <a:t>, </a:t>
            </a:r>
            <a:r>
              <a:rPr lang="en-US" altLang="en-US" b="0" i="0">
                <a:solidFill>
                  <a:schemeClr val="accent2"/>
                </a:solidFill>
              </a:rPr>
              <a:t>–8</a:t>
            </a:r>
            <a:r>
              <a:rPr lang="en-US" altLang="en-US" b="0" i="0"/>
              <a:t>). Use the slope formula.</a:t>
            </a:r>
            <a:endParaRPr lang="en-US" altLang="en-US" i="0"/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5308600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4</a:t>
            </a:r>
            <a:r>
              <a:rPr lang="en-US" altLang="en-US" b="0">
                <a:solidFill>
                  <a:srgbClr val="FF3300"/>
                </a:solidFill>
              </a:rPr>
              <a:t>x</a:t>
            </a:r>
            <a:r>
              <a:rPr lang="en-US" altLang="en-US" b="0"/>
              <a:t> – </a:t>
            </a:r>
            <a:r>
              <a:rPr lang="en-US" altLang="en-US" b="0" i="0"/>
              <a:t>2</a:t>
            </a:r>
            <a:r>
              <a:rPr lang="en-US" altLang="en-US" b="0"/>
              <a:t>y</a:t>
            </a:r>
            <a:r>
              <a:rPr lang="en-US" altLang="en-US" b="0" i="0"/>
              <a:t> = 16</a:t>
            </a:r>
            <a:endParaRPr lang="en-US" altLang="en-US" b="0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908675" y="3822700"/>
            <a:ext cx="1806575" cy="1555750"/>
            <a:chOff x="3722" y="2408"/>
            <a:chExt cx="1138" cy="980"/>
          </a:xfrm>
        </p:grpSpPr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3722" y="2408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–2</a:t>
              </a:r>
              <a:r>
                <a:rPr lang="en-US" altLang="en-US" b="0"/>
                <a:t>y</a:t>
              </a:r>
              <a:r>
                <a:rPr lang="en-US" altLang="en-US" b="0" i="0"/>
                <a:t> = 16</a:t>
              </a:r>
            </a:p>
          </p:txBody>
        </p:sp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3998" y="3100"/>
              <a:ext cx="7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/>
                <a:t>y = </a:t>
              </a:r>
              <a:r>
                <a:rPr lang="en-US" altLang="en-US" b="0" i="0"/>
                <a:t>–8</a:t>
              </a:r>
              <a:endParaRPr lang="en-US" altLang="en-US" b="0"/>
            </a:p>
          </p:txBody>
        </p:sp>
        <p:pic>
          <p:nvPicPr>
            <p:cNvPr id="24596" name="Picture 2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6" y="2715"/>
              <a:ext cx="804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23900" y="3352800"/>
            <a:ext cx="4152900" cy="457200"/>
            <a:chOff x="456" y="2112"/>
            <a:chExt cx="2616" cy="288"/>
          </a:xfrm>
        </p:grpSpPr>
        <p:sp>
          <p:nvSpPr>
            <p:cNvPr id="24592" name="Text Box 9"/>
            <p:cNvSpPr txBox="1">
              <a:spLocks noChangeArrowheads="1"/>
            </p:cNvSpPr>
            <p:nvPr/>
          </p:nvSpPr>
          <p:spPr bwMode="auto">
            <a:xfrm>
              <a:off x="456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4</a:t>
              </a:r>
              <a:r>
                <a:rPr lang="en-US" altLang="en-US" b="0"/>
                <a:t>x – </a:t>
              </a:r>
              <a:r>
                <a:rPr lang="en-US" altLang="en-US" b="0" i="0"/>
                <a:t>2</a:t>
              </a:r>
              <a:r>
                <a:rPr lang="en-US" altLang="en-US" b="0" i="0">
                  <a:solidFill>
                    <a:srgbClr val="FF3300"/>
                  </a:solidFill>
                </a:rPr>
                <a:t>(0)</a:t>
              </a:r>
              <a:r>
                <a:rPr lang="en-US" altLang="en-US" b="0" i="0"/>
                <a:t> = 16</a:t>
              </a:r>
              <a:endParaRPr lang="en-US" altLang="en-US" b="0"/>
            </a:p>
          </p:txBody>
        </p:sp>
        <p:sp>
          <p:nvSpPr>
            <p:cNvPr id="24593" name="Text Box 23"/>
            <p:cNvSpPr txBox="1">
              <a:spLocks noChangeArrowheads="1"/>
            </p:cNvSpPr>
            <p:nvPr/>
          </p:nvSpPr>
          <p:spPr bwMode="auto">
            <a:xfrm>
              <a:off x="2126" y="2112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y = 0.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029200" y="3352800"/>
            <a:ext cx="4119563" cy="485775"/>
            <a:chOff x="3168" y="2112"/>
            <a:chExt cx="2595" cy="306"/>
          </a:xfrm>
        </p:grpSpPr>
        <p:sp>
          <p:nvSpPr>
            <p:cNvPr id="24590" name="Text Box 16"/>
            <p:cNvSpPr txBox="1">
              <a:spLocks noChangeArrowheads="1"/>
            </p:cNvSpPr>
            <p:nvPr/>
          </p:nvSpPr>
          <p:spPr bwMode="auto">
            <a:xfrm>
              <a:off x="3168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4</a:t>
              </a:r>
              <a:r>
                <a:rPr lang="en-US" altLang="en-US" b="0" i="0">
                  <a:solidFill>
                    <a:srgbClr val="FF3300"/>
                  </a:solidFill>
                </a:rPr>
                <a:t>(0)</a:t>
              </a:r>
              <a:r>
                <a:rPr lang="en-US" altLang="en-US" b="0"/>
                <a:t> – </a:t>
              </a:r>
              <a:r>
                <a:rPr lang="en-US" altLang="en-US" b="0" i="0"/>
                <a:t>2</a:t>
              </a:r>
              <a:r>
                <a:rPr lang="en-US" altLang="en-US" b="0"/>
                <a:t>y</a:t>
              </a:r>
              <a:r>
                <a:rPr lang="en-US" altLang="en-US" b="0" i="0"/>
                <a:t> = 16</a:t>
              </a:r>
              <a:endParaRPr lang="en-US" altLang="en-US" b="0"/>
            </a:p>
          </p:txBody>
        </p:sp>
        <p:sp>
          <p:nvSpPr>
            <p:cNvPr id="24591" name="Text Box 24"/>
            <p:cNvSpPr txBox="1">
              <a:spLocks noChangeArrowheads="1"/>
            </p:cNvSpPr>
            <p:nvPr/>
          </p:nvSpPr>
          <p:spPr bwMode="auto">
            <a:xfrm>
              <a:off x="4817" y="2130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x = 0.</a:t>
              </a:r>
            </a:p>
          </p:txBody>
        </p:sp>
      </p:grpSp>
      <p:pic>
        <p:nvPicPr>
          <p:cNvPr id="174109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15000"/>
            <a:ext cx="38862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6" grpId="0"/>
      <p:bldP spid="174087" grpId="0"/>
      <p:bldP spid="174088" grpId="0"/>
      <p:bldP spid="174093" grpId="0"/>
      <p:bldP spid="17409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28600" y="18288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 dirty="0" smtClean="0"/>
              <a:t>On </a:t>
            </a:r>
            <a:r>
              <a:rPr lang="en-US" altLang="en-US" i="0" dirty="0" err="1" smtClean="0"/>
              <a:t>pg</a:t>
            </a:r>
            <a:r>
              <a:rPr lang="en-US" altLang="en-US" i="0" dirty="0" smtClean="0"/>
              <a:t> 267 # 3, 4, 7, 8, 10 on pg. 93 in notebook</a:t>
            </a:r>
            <a:endParaRPr lang="en-US" altLang="en-US" i="0" dirty="0"/>
          </a:p>
        </p:txBody>
      </p:sp>
      <p:sp>
        <p:nvSpPr>
          <p:cNvPr id="3" name="Rectangle 2"/>
          <p:cNvSpPr/>
          <p:nvPr/>
        </p:nvSpPr>
        <p:spPr>
          <a:xfrm>
            <a:off x="193964" y="986135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i="0" dirty="0" smtClean="0"/>
              <a:t>Exit Ticket 4</a:t>
            </a:r>
            <a:endParaRPr lang="en-US" altLang="en-US" i="0" dirty="0"/>
          </a:p>
        </p:txBody>
      </p:sp>
    </p:spTree>
    <p:extLst>
      <p:ext uri="{BB962C8B-B14F-4D97-AF65-F5344CB8AC3E}">
        <p14:creationId xmlns:p14="http://schemas.microsoft.com/office/powerpoint/2010/main" val="27295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0" y="1524000"/>
            <a:ext cx="937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Find the slope of the line described by 2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/>
              <a:t>y</a:t>
            </a:r>
            <a:r>
              <a:rPr lang="en-US" altLang="en-US" i="0"/>
              <a:t> = 12.</a:t>
            </a: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76200" y="22860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1 </a:t>
            </a:r>
            <a:r>
              <a:rPr lang="en-US" altLang="en-US" b="0" i="0"/>
              <a:t>Find the </a:t>
            </a:r>
            <a:r>
              <a:rPr lang="en-US" altLang="en-US" b="0"/>
              <a:t>x</a:t>
            </a:r>
            <a:r>
              <a:rPr lang="en-US" altLang="en-US" b="0" i="0"/>
              <a:t>-intercept.</a:t>
            </a:r>
            <a:endParaRPr lang="en-US" altLang="en-US" i="0"/>
          </a:p>
        </p:txBody>
      </p:sp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4670425" y="2286000"/>
            <a:ext cx="500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Step 2 </a:t>
            </a:r>
            <a:r>
              <a:rPr lang="en-US" altLang="en-US" b="0" i="0"/>
              <a:t>Find the </a:t>
            </a:r>
            <a:r>
              <a:rPr lang="en-US" altLang="en-US" b="0"/>
              <a:t>y</a:t>
            </a:r>
            <a:r>
              <a:rPr lang="en-US" altLang="en-US" b="0" i="0"/>
              <a:t>-intercept.</a:t>
            </a:r>
            <a:endParaRPr lang="en-US" altLang="en-US" i="0"/>
          </a:p>
        </p:txBody>
      </p:sp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1012825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2</a:t>
            </a:r>
            <a:r>
              <a:rPr lang="en-US" altLang="en-US" b="0"/>
              <a:t>x + </a:t>
            </a:r>
            <a:r>
              <a:rPr lang="en-US" altLang="en-US" b="0" i="0"/>
              <a:t>3</a:t>
            </a:r>
            <a:r>
              <a:rPr lang="en-US" altLang="en-US" b="0">
                <a:solidFill>
                  <a:srgbClr val="FF3300"/>
                </a:solidFill>
              </a:rPr>
              <a:t>y</a:t>
            </a:r>
            <a:r>
              <a:rPr lang="en-US" altLang="en-US" b="0" i="0"/>
              <a:t> = 12</a:t>
            </a:r>
            <a:endParaRPr lang="en-US" altLang="en-US" b="0"/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5308600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2</a:t>
            </a:r>
            <a:r>
              <a:rPr lang="en-US" altLang="en-US" b="0">
                <a:solidFill>
                  <a:srgbClr val="FF3300"/>
                </a:solidFill>
              </a:rPr>
              <a:t>x</a:t>
            </a:r>
            <a:r>
              <a:rPr lang="en-US" altLang="en-US" b="0"/>
              <a:t> + </a:t>
            </a:r>
            <a:r>
              <a:rPr lang="en-US" altLang="en-US" b="0" i="0"/>
              <a:t>3</a:t>
            </a:r>
            <a:r>
              <a:rPr lang="en-US" altLang="en-US" b="0"/>
              <a:t>y</a:t>
            </a:r>
            <a:r>
              <a:rPr lang="en-US" altLang="en-US" b="0" i="0"/>
              <a:t> = 12</a:t>
            </a:r>
            <a:endParaRPr lang="en-US" altLang="en-US" b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723900" y="3352800"/>
            <a:ext cx="4152900" cy="457200"/>
            <a:chOff x="456" y="2112"/>
            <a:chExt cx="2616" cy="288"/>
          </a:xfrm>
        </p:grpSpPr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456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2</a:t>
              </a:r>
              <a:r>
                <a:rPr lang="en-US" altLang="en-US" b="0"/>
                <a:t>x + </a:t>
              </a:r>
              <a:r>
                <a:rPr lang="en-US" altLang="en-US" b="0" i="0"/>
                <a:t>3</a:t>
              </a:r>
              <a:r>
                <a:rPr lang="en-US" altLang="en-US" b="0" i="0">
                  <a:solidFill>
                    <a:srgbClr val="FF3300"/>
                  </a:solidFill>
                </a:rPr>
                <a:t>(0)</a:t>
              </a:r>
              <a:r>
                <a:rPr lang="en-US" altLang="en-US" b="0" i="0"/>
                <a:t> = 12</a:t>
              </a:r>
              <a:endParaRPr lang="en-US" altLang="en-US" b="0"/>
            </a:p>
          </p:txBody>
        </p:sp>
        <p:sp>
          <p:nvSpPr>
            <p:cNvPr id="25623" name="Text Box 23"/>
            <p:cNvSpPr txBox="1">
              <a:spLocks noChangeArrowheads="1"/>
            </p:cNvSpPr>
            <p:nvPr/>
          </p:nvSpPr>
          <p:spPr bwMode="auto">
            <a:xfrm>
              <a:off x="2126" y="2112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y = 0.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029200" y="3352800"/>
            <a:ext cx="4119563" cy="485775"/>
            <a:chOff x="3168" y="2112"/>
            <a:chExt cx="2595" cy="306"/>
          </a:xfrm>
        </p:grpSpPr>
        <p:sp>
          <p:nvSpPr>
            <p:cNvPr id="25620" name="Text Box 25"/>
            <p:cNvSpPr txBox="1">
              <a:spLocks noChangeArrowheads="1"/>
            </p:cNvSpPr>
            <p:nvPr/>
          </p:nvSpPr>
          <p:spPr bwMode="auto">
            <a:xfrm>
              <a:off x="3168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2</a:t>
              </a:r>
              <a:r>
                <a:rPr lang="en-US" altLang="en-US" b="0" i="0">
                  <a:solidFill>
                    <a:srgbClr val="FF3300"/>
                  </a:solidFill>
                </a:rPr>
                <a:t>(0)</a:t>
              </a:r>
              <a:r>
                <a:rPr lang="en-US" altLang="en-US" b="0"/>
                <a:t> + </a:t>
              </a:r>
              <a:r>
                <a:rPr lang="en-US" altLang="en-US" b="0" i="0"/>
                <a:t>3</a:t>
              </a:r>
              <a:r>
                <a:rPr lang="en-US" altLang="en-US" b="0"/>
                <a:t>y</a:t>
              </a:r>
              <a:r>
                <a:rPr lang="en-US" altLang="en-US" b="0" i="0"/>
                <a:t> = 12</a:t>
              </a:r>
              <a:endParaRPr lang="en-US" altLang="en-US" b="0"/>
            </a:p>
          </p:txBody>
        </p:sp>
        <p:sp>
          <p:nvSpPr>
            <p:cNvPr id="25621" name="Text Box 26"/>
            <p:cNvSpPr txBox="1">
              <a:spLocks noChangeArrowheads="1"/>
            </p:cNvSpPr>
            <p:nvPr/>
          </p:nvSpPr>
          <p:spPr bwMode="auto">
            <a:xfrm>
              <a:off x="4817" y="2130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x = 0.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841500" y="3822700"/>
            <a:ext cx="1577975" cy="1587500"/>
            <a:chOff x="1160" y="2408"/>
            <a:chExt cx="994" cy="1000"/>
          </a:xfrm>
        </p:grpSpPr>
        <p:sp>
          <p:nvSpPr>
            <p:cNvPr id="25617" name="Text Box 10"/>
            <p:cNvSpPr txBox="1">
              <a:spLocks noChangeArrowheads="1"/>
            </p:cNvSpPr>
            <p:nvPr/>
          </p:nvSpPr>
          <p:spPr bwMode="auto">
            <a:xfrm>
              <a:off x="1160" y="2408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2</a:t>
              </a:r>
              <a:r>
                <a:rPr lang="en-US" altLang="en-US" b="0"/>
                <a:t>x</a:t>
              </a:r>
              <a:r>
                <a:rPr lang="en-US" altLang="en-US" b="0" i="0"/>
                <a:t> = 12</a:t>
              </a:r>
            </a:p>
          </p:txBody>
        </p:sp>
        <p:sp>
          <p:nvSpPr>
            <p:cNvPr id="25618" name="Text Box 12"/>
            <p:cNvSpPr txBox="1">
              <a:spLocks noChangeArrowheads="1"/>
            </p:cNvSpPr>
            <p:nvPr/>
          </p:nvSpPr>
          <p:spPr bwMode="auto">
            <a:xfrm>
              <a:off x="1248" y="3120"/>
              <a:ext cx="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/>
                <a:t>x</a:t>
              </a:r>
              <a:r>
                <a:rPr lang="en-US" altLang="en-US" b="0" i="0"/>
                <a:t> = 6</a:t>
              </a:r>
            </a:p>
          </p:txBody>
        </p:sp>
        <p:pic>
          <p:nvPicPr>
            <p:cNvPr id="25619" name="Picture 2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700"/>
              <a:ext cx="69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146800" y="3810000"/>
            <a:ext cx="1549400" cy="1555750"/>
            <a:chOff x="3872" y="2400"/>
            <a:chExt cx="976" cy="980"/>
          </a:xfrm>
        </p:grpSpPr>
        <p:sp>
          <p:nvSpPr>
            <p:cNvPr id="25614" name="Text Box 18"/>
            <p:cNvSpPr txBox="1">
              <a:spLocks noChangeArrowheads="1"/>
            </p:cNvSpPr>
            <p:nvPr/>
          </p:nvSpPr>
          <p:spPr bwMode="auto">
            <a:xfrm>
              <a:off x="3872" y="2400"/>
              <a:ext cx="9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3</a:t>
              </a:r>
              <a:r>
                <a:rPr lang="en-US" altLang="en-US" b="0"/>
                <a:t>y</a:t>
              </a:r>
              <a:r>
                <a:rPr lang="en-US" altLang="en-US" b="0" i="0"/>
                <a:t> = 12</a:t>
              </a:r>
            </a:p>
          </p:txBody>
        </p:sp>
        <p:sp>
          <p:nvSpPr>
            <p:cNvPr id="25615" name="Text Box 19"/>
            <p:cNvSpPr txBox="1">
              <a:spLocks noChangeArrowheads="1"/>
            </p:cNvSpPr>
            <p:nvPr/>
          </p:nvSpPr>
          <p:spPr bwMode="auto">
            <a:xfrm>
              <a:off x="3984" y="3092"/>
              <a:ext cx="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/>
                <a:t>y = </a:t>
              </a:r>
              <a:r>
                <a:rPr lang="en-US" altLang="en-US" b="0" i="0"/>
                <a:t>4</a:t>
              </a:r>
            </a:p>
          </p:txBody>
        </p:sp>
        <p:pic>
          <p:nvPicPr>
            <p:cNvPr id="25616" name="Picture 2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" y="2688"/>
              <a:ext cx="684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76200" y="5241925"/>
            <a:ext cx="8778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i="0"/>
              <a:t>Step 3 </a:t>
            </a:r>
            <a:r>
              <a:rPr lang="en-US" altLang="en-US" b="0" i="0"/>
              <a:t>The line contains (</a:t>
            </a:r>
            <a:r>
              <a:rPr lang="en-US" altLang="en-US" b="0" i="0">
                <a:solidFill>
                  <a:srgbClr val="008000"/>
                </a:solidFill>
              </a:rPr>
              <a:t>6</a:t>
            </a:r>
            <a:r>
              <a:rPr lang="en-US" altLang="en-US" b="0" i="0"/>
              <a:t>, </a:t>
            </a:r>
            <a:r>
              <a:rPr lang="en-US" altLang="en-US" b="0" i="0">
                <a:solidFill>
                  <a:schemeClr val="accent2"/>
                </a:solidFill>
              </a:rPr>
              <a:t>0</a:t>
            </a:r>
            <a:r>
              <a:rPr lang="en-US" altLang="en-US" b="0" i="0"/>
              <a:t>) and (</a:t>
            </a:r>
            <a:r>
              <a:rPr lang="en-US" altLang="en-US" b="0" i="0">
                <a:solidFill>
                  <a:srgbClr val="008000"/>
                </a:solidFill>
              </a:rPr>
              <a:t>0</a:t>
            </a:r>
            <a:r>
              <a:rPr lang="en-US" altLang="en-US" b="0" i="0"/>
              <a:t>, </a:t>
            </a:r>
            <a:r>
              <a:rPr lang="en-US" altLang="en-US" b="0" i="0">
                <a:solidFill>
                  <a:schemeClr val="accent2"/>
                </a:solidFill>
              </a:rPr>
              <a:t>4</a:t>
            </a:r>
            <a:r>
              <a:rPr lang="en-US" altLang="en-US" b="0" i="0"/>
              <a:t>). Use the slope formula.</a:t>
            </a:r>
            <a:endParaRPr lang="en-US" altLang="en-US" i="0"/>
          </a:p>
        </p:txBody>
      </p:sp>
      <p:pic>
        <p:nvPicPr>
          <p:cNvPr id="176162" name="Picture 3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5715000"/>
            <a:ext cx="3971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7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4" grpId="0"/>
      <p:bldP spid="176135" grpId="0"/>
      <p:bldP spid="176136" grpId="0"/>
      <p:bldP spid="176144" grpId="0"/>
      <p:bldP spid="1761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33400" y="1508125"/>
            <a:ext cx="7559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i="0"/>
              <a:t>1. </a:t>
            </a:r>
            <a:r>
              <a:rPr lang="en-US" altLang="en-US" b="0" i="0"/>
              <a:t>Find the slope of the line that contains (5, 3) and (–1, 4).</a:t>
            </a:r>
            <a:endParaRPr lang="en-US" altLang="en-US" i="0"/>
          </a:p>
        </p:txBody>
      </p:sp>
      <p:pic>
        <p:nvPicPr>
          <p:cNvPr id="177158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1200"/>
            <a:ext cx="457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533400" y="26066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2. </a:t>
            </a:r>
            <a:r>
              <a:rPr lang="en-US" altLang="en-US" b="0" i="0"/>
              <a:t>Find the slope of the line. Then tell what the slope represents.</a:t>
            </a:r>
            <a:endParaRPr lang="en-US" altLang="en-US" i="0"/>
          </a:p>
        </p:txBody>
      </p:sp>
      <p:sp>
        <p:nvSpPr>
          <p:cNvPr id="177167" name="Text Box 15"/>
          <p:cNvSpPr txBox="1">
            <a:spLocks noChangeArrowheads="1"/>
          </p:cNvSpPr>
          <p:nvPr/>
        </p:nvSpPr>
        <p:spPr bwMode="auto">
          <a:xfrm>
            <a:off x="4495800" y="43434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>
                <a:solidFill>
                  <a:srgbClr val="FF3300"/>
                </a:solidFill>
              </a:rPr>
              <a:t>50; speed of bus is 50 mi/h</a:t>
            </a:r>
          </a:p>
        </p:txBody>
      </p:sp>
      <p:sp>
        <p:nvSpPr>
          <p:cNvPr id="26631" name="Text Box 17"/>
          <p:cNvSpPr txBox="1">
            <a:spLocks noChangeArrowheads="1"/>
          </p:cNvSpPr>
          <p:nvPr/>
        </p:nvSpPr>
        <p:spPr bwMode="auto">
          <a:xfrm>
            <a:off x="533400" y="5927725"/>
            <a:ext cx="8610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i="0"/>
              <a:t>3. </a:t>
            </a:r>
            <a:r>
              <a:rPr lang="en-US" altLang="en-US" b="0" i="0"/>
              <a:t>Find the slope of the line described by </a:t>
            </a:r>
            <a:r>
              <a:rPr lang="en-US" altLang="en-US" b="0"/>
              <a:t>x</a:t>
            </a:r>
            <a:r>
              <a:rPr lang="en-US" altLang="en-US" b="0" i="0"/>
              <a:t> + 2</a:t>
            </a:r>
            <a:r>
              <a:rPr lang="en-US" altLang="en-US" b="0"/>
              <a:t>y = </a:t>
            </a:r>
            <a:r>
              <a:rPr lang="en-US" altLang="en-US" b="0" i="0"/>
              <a:t>8. </a:t>
            </a:r>
            <a:endParaRPr lang="en-US" altLang="en-US" i="0"/>
          </a:p>
        </p:txBody>
      </p:sp>
      <p:pic>
        <p:nvPicPr>
          <p:cNvPr id="177170" name="Picture 1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410200"/>
            <a:ext cx="4381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35147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438400"/>
            <a:ext cx="8305800" cy="685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0" i="0"/>
              <a:t>Find slope by using the slope formula.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 b="0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7750175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In Lesson 5-3, slope was described as the constant rate of change of a line. You saw how to find the slope of a line by using its graph.</a:t>
            </a:r>
          </a:p>
          <a:p>
            <a:r>
              <a:rPr lang="en-US" altLang="en-US" b="0" i="0"/>
              <a:t>There is also a formula you can use to find the slope of a line, which is usually represented by the letter </a:t>
            </a:r>
            <a:r>
              <a:rPr lang="en-US" altLang="en-US" b="0"/>
              <a:t>m. </a:t>
            </a:r>
            <a:r>
              <a:rPr lang="en-US" altLang="en-US" b="0" i="0"/>
              <a:t>To use this formula, you need the coordinates of two different points on the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8392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03425" indent="-2003425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1: Finding Slope by Using the Slope Formula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Find the slope of the line that contains (2, 5) and (8, 1).</a:t>
            </a:r>
          </a:p>
        </p:txBody>
      </p:sp>
      <p:pic>
        <p:nvPicPr>
          <p:cNvPr id="158727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67075"/>
            <a:ext cx="9715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728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4038600"/>
            <a:ext cx="685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729" name="Picture 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91075"/>
            <a:ext cx="7239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0"/>
          </a:p>
        </p:txBody>
      </p:sp>
      <p:sp>
        <p:nvSpPr>
          <p:cNvPr id="158732" name="Text Box 12"/>
          <p:cNvSpPr txBox="1">
            <a:spLocks noChangeArrowheads="1"/>
          </p:cNvSpPr>
          <p:nvPr/>
        </p:nvSpPr>
        <p:spPr bwMode="auto">
          <a:xfrm>
            <a:off x="3108325" y="2563813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3108325" y="3276600"/>
            <a:ext cx="4660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(2, 5) for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(8, 1) for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                            </a:t>
            </a:r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3108325" y="4800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57200" y="5410200"/>
            <a:ext cx="8077200" cy="1066800"/>
            <a:chOff x="288" y="3408"/>
            <a:chExt cx="5088" cy="672"/>
          </a:xfrm>
        </p:grpSpPr>
        <p:sp>
          <p:nvSpPr>
            <p:cNvPr id="7181" name="Text Box 19"/>
            <p:cNvSpPr txBox="1">
              <a:spLocks noChangeArrowheads="1"/>
            </p:cNvSpPr>
            <p:nvPr/>
          </p:nvSpPr>
          <p:spPr bwMode="auto">
            <a:xfrm>
              <a:off x="288" y="3408"/>
              <a:ext cx="50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The slope of the line that contains (2, 5) and (8, 1)</a:t>
              </a:r>
            </a:p>
          </p:txBody>
        </p:sp>
        <p:sp>
          <p:nvSpPr>
            <p:cNvPr id="7182" name="Text Box 20"/>
            <p:cNvSpPr txBox="1">
              <a:spLocks noChangeArrowheads="1"/>
            </p:cNvSpPr>
            <p:nvPr/>
          </p:nvSpPr>
          <p:spPr bwMode="auto">
            <a:xfrm>
              <a:off x="320" y="3696"/>
              <a:ext cx="7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0"/>
                <a:t>is      .</a:t>
              </a:r>
            </a:p>
          </p:txBody>
        </p:sp>
        <p:pic>
          <p:nvPicPr>
            <p:cNvPr id="7183" name="Picture 2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3636"/>
              <a:ext cx="366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8746" name="Picture 2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5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2" grpId="0"/>
      <p:bldP spid="158733" grpId="0"/>
      <p:bldP spid="1587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Find the slope of the line that contains (–2, –2) and (7, –2).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0"/>
          </a:p>
        </p:txBody>
      </p:sp>
      <p:sp>
        <p:nvSpPr>
          <p:cNvPr id="159755" name="Text Box 11"/>
          <p:cNvSpPr txBox="1">
            <a:spLocks noChangeArrowheads="1"/>
          </p:cNvSpPr>
          <p:nvPr/>
        </p:nvSpPr>
        <p:spPr bwMode="auto">
          <a:xfrm>
            <a:off x="3108325" y="24384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3108325" y="3200400"/>
            <a:ext cx="518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(–2, </a:t>
            </a:r>
            <a:r>
              <a:rPr lang="en-US" altLang="en-US" b="0">
                <a:solidFill>
                  <a:srgbClr val="3333FF"/>
                </a:solidFill>
              </a:rPr>
              <a:t>–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2)  for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(7, –2) for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59760" name="Text Box 16"/>
          <p:cNvSpPr txBox="1">
            <a:spLocks noChangeArrowheads="1"/>
          </p:cNvSpPr>
          <p:nvPr/>
        </p:nvSpPr>
        <p:spPr bwMode="auto">
          <a:xfrm>
            <a:off x="3108325" y="42672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59762" name="Text Box 18"/>
          <p:cNvSpPr txBox="1">
            <a:spLocks noChangeArrowheads="1"/>
          </p:cNvSpPr>
          <p:nvPr/>
        </p:nvSpPr>
        <p:spPr bwMode="auto">
          <a:xfrm>
            <a:off x="457200" y="541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The slope of the line that contains (–2, –2) and (7, –2) is 0.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762000" y="495300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 i="0"/>
              <a:t>0</a:t>
            </a:r>
            <a:endParaRPr lang="en-US" altLang="en-US" b="0"/>
          </a:p>
        </p:txBody>
      </p:sp>
      <p:pic>
        <p:nvPicPr>
          <p:cNvPr id="159771" name="Picture 2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050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73" name="Picture 2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1638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74" name="Picture 3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14800"/>
            <a:ext cx="533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5" grpId="0"/>
      <p:bldP spid="159757" grpId="0"/>
      <p:bldP spid="159760" grpId="0"/>
      <p:bldP spid="159762" grpId="0"/>
      <p:bldP spid="1597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13716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Find the slope of the line that contains (5, –7) and (6, –4).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0"/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3108325" y="24384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3108325" y="3048000"/>
            <a:ext cx="495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(5, –7)  for 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(6, –4) for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alt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3108325" y="39624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0780" name="Text Box 12"/>
          <p:cNvSpPr txBox="1">
            <a:spLocks noChangeArrowheads="1"/>
          </p:cNvSpPr>
          <p:nvPr/>
        </p:nvSpPr>
        <p:spPr bwMode="auto">
          <a:xfrm>
            <a:off x="457200" y="541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 i="0"/>
              <a:t>The slope of the line that contains (5, –7) and (6, –4) is 3.</a:t>
            </a:r>
          </a:p>
        </p:txBody>
      </p:sp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812800" y="467995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 i="0"/>
              <a:t>3</a:t>
            </a:r>
            <a:endParaRPr lang="en-US" altLang="en-US" b="0"/>
          </a:p>
        </p:txBody>
      </p:sp>
      <p:pic>
        <p:nvPicPr>
          <p:cNvPr id="16078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81350"/>
            <a:ext cx="15621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85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3886200"/>
            <a:ext cx="4762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88" name="Picture 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/>
      <p:bldP spid="160776" grpId="0"/>
      <p:bldP spid="160779" grpId="0"/>
      <p:bldP spid="160780" grpId="0"/>
      <p:bldP spid="1607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59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altLang="en-US" i="0"/>
              <a:t>Find the slope of the line that contains           and 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4410075" y="26670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0245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143000"/>
            <a:ext cx="914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19250"/>
            <a:ext cx="10096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410075" y="3429000"/>
            <a:ext cx="4495800" cy="1657350"/>
            <a:chOff x="2784" y="2160"/>
            <a:chExt cx="2832" cy="1044"/>
          </a:xfrm>
        </p:grpSpPr>
        <p:sp>
          <p:nvSpPr>
            <p:cNvPr id="10256" name="Text Box 10"/>
            <p:cNvSpPr txBox="1">
              <a:spLocks noChangeArrowheads="1"/>
            </p:cNvSpPr>
            <p:nvPr/>
          </p:nvSpPr>
          <p:spPr bwMode="auto">
            <a:xfrm>
              <a:off x="2784" y="2180"/>
              <a:ext cx="2832" cy="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9250" indent="-3492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40000"/>
                </a:lnSpc>
              </a:pPr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            for (x</a:t>
              </a:r>
              <a:r>
                <a:rPr lang="en-US" altLang="en-US" b="0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, y</a:t>
              </a:r>
              <a:r>
                <a:rPr lang="en-US" altLang="en-US" b="0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) and            for 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(x</a:t>
              </a:r>
              <a:r>
                <a:rPr lang="en-US" altLang="en-US" b="0" baseline="-25000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, y</a:t>
              </a:r>
              <a:r>
                <a:rPr lang="en-US" altLang="en-US" b="0" baseline="-25000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)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 and simplify.                             </a:t>
              </a:r>
            </a:p>
          </p:txBody>
        </p:sp>
        <p:pic>
          <p:nvPicPr>
            <p:cNvPr id="10257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" y="2160"/>
              <a:ext cx="54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8" name="Picture 3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0" y="2544"/>
              <a:ext cx="53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79413" y="5181600"/>
            <a:ext cx="7635875" cy="1200150"/>
            <a:chOff x="470" y="3264"/>
            <a:chExt cx="4810" cy="756"/>
          </a:xfrm>
        </p:grpSpPr>
        <p:sp>
          <p:nvSpPr>
            <p:cNvPr id="10251" name="Text Box 14"/>
            <p:cNvSpPr txBox="1">
              <a:spLocks noChangeArrowheads="1"/>
            </p:cNvSpPr>
            <p:nvPr/>
          </p:nvSpPr>
          <p:spPr bwMode="auto">
            <a:xfrm>
              <a:off x="470" y="3264"/>
              <a:ext cx="481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96975" indent="-1196975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b="0" i="0"/>
                <a:t>The slope of the line that contains           and    is 2.</a:t>
              </a:r>
            </a:p>
          </p:txBody>
        </p:sp>
        <p:pic>
          <p:nvPicPr>
            <p:cNvPr id="10252" name="Picture 3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2" y="3276"/>
              <a:ext cx="57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Picture 3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3552"/>
              <a:ext cx="63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4" name="Text Box 35"/>
            <p:cNvSpPr txBox="1">
              <a:spLocks noChangeArrowheads="1"/>
            </p:cNvSpPr>
            <p:nvPr/>
          </p:nvSpPr>
          <p:spPr bwMode="auto">
            <a:xfrm>
              <a:off x="1142" y="3620"/>
              <a:ext cx="1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/>
                <a:t> </a:t>
              </a:r>
            </a:p>
          </p:txBody>
        </p:sp>
        <p:sp>
          <p:nvSpPr>
            <p:cNvPr id="10255" name="Rectangle 36"/>
            <p:cNvSpPr>
              <a:spLocks noChangeArrowheads="1"/>
            </p:cNvSpPr>
            <p:nvPr/>
          </p:nvSpPr>
          <p:spPr bwMode="auto">
            <a:xfrm>
              <a:off x="1152" y="3648"/>
              <a:ext cx="48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161832" name="Picture 4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2533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839" name="Picture 47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29000"/>
            <a:ext cx="32575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7190</TotalTime>
  <Words>1528</Words>
  <Application>Microsoft Office PowerPoint</Application>
  <PresentationFormat>On-screen Show (4:3)</PresentationFormat>
  <Paragraphs>156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199</cp:revision>
  <cp:lastPrinted>2002-10-02T17:02:09Z</cp:lastPrinted>
  <dcterms:created xsi:type="dcterms:W3CDTF">2002-04-04T21:42:53Z</dcterms:created>
  <dcterms:modified xsi:type="dcterms:W3CDTF">2014-03-12T13:43:00Z</dcterms:modified>
</cp:coreProperties>
</file>