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7" r:id="rId2"/>
    <p:sldId id="260" r:id="rId3"/>
    <p:sldId id="262" r:id="rId4"/>
    <p:sldId id="269" r:id="rId5"/>
    <p:sldId id="266" r:id="rId6"/>
    <p:sldId id="278" r:id="rId7"/>
    <p:sldId id="304" r:id="rId8"/>
    <p:sldId id="274" r:id="rId9"/>
    <p:sldId id="279" r:id="rId10"/>
    <p:sldId id="280" r:id="rId11"/>
    <p:sldId id="267" r:id="rId12"/>
    <p:sldId id="303" r:id="rId13"/>
    <p:sldId id="281" r:id="rId14"/>
    <p:sldId id="276" r:id="rId15"/>
    <p:sldId id="286" r:id="rId16"/>
    <p:sldId id="277" r:id="rId17"/>
    <p:sldId id="287" r:id="rId18"/>
    <p:sldId id="282" r:id="rId19"/>
    <p:sldId id="289" r:id="rId20"/>
    <p:sldId id="290" r:id="rId21"/>
    <p:sldId id="283" r:id="rId22"/>
    <p:sldId id="291" r:id="rId23"/>
    <p:sldId id="292" r:id="rId24"/>
    <p:sldId id="293" r:id="rId25"/>
    <p:sldId id="284" r:id="rId26"/>
    <p:sldId id="294" r:id="rId27"/>
    <p:sldId id="295" r:id="rId28"/>
    <p:sldId id="296" r:id="rId29"/>
    <p:sldId id="297" r:id="rId30"/>
    <p:sldId id="285" r:id="rId31"/>
    <p:sldId id="298" r:id="rId32"/>
    <p:sldId id="299" r:id="rId33"/>
    <p:sldId id="300" r:id="rId34"/>
    <p:sldId id="301" r:id="rId35"/>
    <p:sldId id="268" r:id="rId36"/>
    <p:sldId id="302" r:id="rId37"/>
  </p:sldIdLst>
  <p:sldSz cx="9144000" cy="6858000" type="screen4x3"/>
  <p:notesSz cx="6858000" cy="9144000"/>
  <p:custDataLst>
    <p:tags r:id="rId3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00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5F540DEF-3299-41E5-9D4B-08481231F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39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fld id="{E934B54A-20A3-4869-98A6-F6FB24017AFE}" type="slidenum">
              <a:rPr lang="en-US" altLang="en-US" sz="1200">
                <a:latin typeface="Arial" charset="0"/>
              </a:rPr>
              <a:pPr eaLnBrk="1" hangingPunct="1"/>
              <a:t>35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fld id="{F9A4528B-B7DE-4538-A12E-96075B312A40}" type="slidenum">
              <a:rPr lang="en-US" altLang="en-US" sz="1200">
                <a:latin typeface="Arial" charset="0"/>
              </a:rPr>
              <a:pPr eaLnBrk="1" hangingPunct="1"/>
              <a:t>36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C316F-8A2B-463B-B017-6DCE52041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8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C3524-41A5-4FD2-9D72-111EB7BB1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3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6A4FF-CDB5-4C0E-900A-CAF05E8B0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0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30208-71F0-4C80-8D12-45672AF4F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3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A90B-C665-45C3-AE79-F458AB775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166FF-ED8F-4CA8-8A65-F3580A457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6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8DDAA-6AD2-4598-BD4A-782E4C722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2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F1AE3-AE6A-474B-8BC4-44D43EEFF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4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A34F-16C7-4776-B475-BA83B728E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1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D64F7-46EC-4D41-BA38-CEADF4F58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3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9867-A528-44D5-A5BA-7A0046DEF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5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D495C6B1-6B32-4155-B592-82998C5C6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67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400" b="1" smtClean="0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2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Text Box 4"/>
          <p:cNvSpPr txBox="1">
            <a:spLocks noChangeArrowheads="1"/>
          </p:cNvSpPr>
          <p:nvPr userDrawn="1"/>
        </p:nvSpPr>
        <p:spPr bwMode="auto">
          <a:xfrm>
            <a:off x="1143000" y="115888"/>
            <a:ext cx="7772400" cy="41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2300" smtClean="0">
                <a:solidFill>
                  <a:schemeClr val="bg1"/>
                </a:solidFill>
                <a:latin typeface="Arial Black" pitchFamily="34" charset="0"/>
              </a:rPr>
              <a:t>Dilations and Similarity in the Coordinate Plane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228600"/>
            <a:ext cx="77724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300">
                <a:solidFill>
                  <a:schemeClr val="bg1"/>
                </a:solidFill>
                <a:latin typeface="Arial Black" pitchFamily="34" charset="0"/>
              </a:rPr>
              <a:t>Dilations and Similarity in the Coordinate Plane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76488"/>
            <a:ext cx="185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800" u="sng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800" u="sng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800" u="sng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762000" y="1463675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Plot points </a:t>
            </a:r>
            <a:r>
              <a:rPr lang="en-US" altLang="en-US" i="1"/>
              <a:t>A</a:t>
            </a:r>
            <a:r>
              <a:rPr lang="en-US" altLang="en-US"/>
              <a:t>’(0, 0), </a:t>
            </a:r>
            <a:r>
              <a:rPr lang="en-US" altLang="en-US" i="1"/>
              <a:t>B</a:t>
            </a:r>
            <a:r>
              <a:rPr lang="en-US" altLang="en-US"/>
              <a:t>’(0, 10), </a:t>
            </a:r>
            <a:r>
              <a:rPr lang="en-US" altLang="en-US" i="1"/>
              <a:t>C</a:t>
            </a:r>
            <a:r>
              <a:rPr lang="en-US" altLang="en-US"/>
              <a:t>’(7.5, 10), and </a:t>
            </a:r>
            <a:r>
              <a:rPr lang="en-US" altLang="en-US" i="1"/>
              <a:t>D</a:t>
            </a:r>
            <a:r>
              <a:rPr lang="en-US" altLang="en-US"/>
              <a:t>’(7.5, 0).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762000" y="2438400"/>
            <a:ext cx="333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Draw the rectangle. </a:t>
            </a:r>
          </a:p>
        </p:txBody>
      </p:sp>
      <p:pic>
        <p:nvPicPr>
          <p:cNvPr id="3688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0"/>
            <a:ext cx="267652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1267" name="Group 29"/>
          <p:cNvGrpSpPr>
            <a:grpSpLocks/>
          </p:cNvGrpSpPr>
          <p:nvPr/>
        </p:nvGrpSpPr>
        <p:grpSpPr bwMode="auto">
          <a:xfrm>
            <a:off x="304800" y="1447800"/>
            <a:ext cx="8382000" cy="1219200"/>
            <a:chOff x="192" y="912"/>
            <a:chExt cx="5280" cy="768"/>
          </a:xfrm>
        </p:grpSpPr>
        <p:sp>
          <p:nvSpPr>
            <p:cNvPr id="11269" name="Rectangle 20"/>
            <p:cNvSpPr>
              <a:spLocks noChangeArrowheads="1"/>
            </p:cNvSpPr>
            <p:nvPr/>
          </p:nvSpPr>
          <p:spPr bwMode="auto">
            <a:xfrm>
              <a:off x="192" y="912"/>
              <a:ext cx="5280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1">
                  <a:solidFill>
                    <a:srgbClr val="FF0000"/>
                  </a:solidFill>
                </a:rPr>
                <a:t>What if…?</a:t>
              </a:r>
              <a:r>
                <a:rPr lang="en-US" altLang="en-US" b="1"/>
                <a:t> </a:t>
              </a:r>
              <a:r>
                <a:rPr lang="en-US" altLang="en-US"/>
                <a:t>Draw the border of the original photo after a dilation with scale factor  </a:t>
              </a:r>
            </a:p>
          </p:txBody>
        </p:sp>
        <p:pic>
          <p:nvPicPr>
            <p:cNvPr id="11270" name="Picture 28" descr="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4" y="1218"/>
              <a:ext cx="21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268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76600"/>
            <a:ext cx="20288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2291" name="Group 11"/>
          <p:cNvGrpSpPr>
            <a:grpSpLocks/>
          </p:cNvGrpSpPr>
          <p:nvPr/>
        </p:nvGrpSpPr>
        <p:grpSpPr bwMode="auto">
          <a:xfrm>
            <a:off x="381000" y="1066800"/>
            <a:ext cx="8458200" cy="1250950"/>
            <a:chOff x="288" y="2170"/>
            <a:chExt cx="5328" cy="788"/>
          </a:xfrm>
        </p:grpSpPr>
        <p:sp>
          <p:nvSpPr>
            <p:cNvPr id="12298" name="Rectangle 12"/>
            <p:cNvSpPr>
              <a:spLocks noChangeArrowheads="1"/>
            </p:cNvSpPr>
            <p:nvPr/>
          </p:nvSpPr>
          <p:spPr bwMode="auto">
            <a:xfrm>
              <a:off x="288" y="2170"/>
              <a:ext cx="5328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1"/>
                <a:t>Step 1</a:t>
              </a:r>
              <a:r>
                <a:rPr lang="en-US" altLang="en-US"/>
                <a:t> Multiply the vertices of the photo </a:t>
              </a:r>
              <a:r>
                <a:rPr lang="en-US" altLang="en-US" i="1"/>
                <a:t>A</a:t>
              </a:r>
              <a:r>
                <a:rPr lang="en-US" altLang="en-US"/>
                <a:t>(0, 0), </a:t>
              </a:r>
              <a:r>
                <a:rPr lang="en-US" altLang="en-US" i="1"/>
                <a:t>B</a:t>
              </a:r>
              <a:r>
                <a:rPr lang="en-US" altLang="en-US"/>
                <a:t>(0, 4), </a:t>
              </a:r>
              <a:r>
                <a:rPr lang="en-US" altLang="en-US" i="1"/>
                <a:t>C</a:t>
              </a:r>
              <a:r>
                <a:rPr lang="en-US" altLang="en-US"/>
                <a:t>(3, 4), and </a:t>
              </a:r>
              <a:r>
                <a:rPr lang="en-US" altLang="en-US" i="1"/>
                <a:t>D</a:t>
              </a:r>
              <a:r>
                <a:rPr lang="en-US" altLang="en-US"/>
                <a:t>(3, 0) by    </a:t>
              </a:r>
            </a:p>
          </p:txBody>
        </p:sp>
        <p:pic>
          <p:nvPicPr>
            <p:cNvPr id="12299" name="Picture 13" descr="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" y="2496"/>
              <a:ext cx="21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8622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09900"/>
            <a:ext cx="5724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23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3905250"/>
            <a:ext cx="56959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24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743450"/>
            <a:ext cx="59912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25" name="Picture 17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657850"/>
            <a:ext cx="59912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6" name="Rectangle 18"/>
          <p:cNvSpPr>
            <a:spLocks noChangeArrowheads="1"/>
          </p:cNvSpPr>
          <p:nvPr/>
        </p:nvSpPr>
        <p:spPr bwMode="auto">
          <a:xfrm>
            <a:off x="990600" y="2286000"/>
            <a:ext cx="1687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/>
              <a:t>Rectangle</a:t>
            </a:r>
          </a:p>
          <a:p>
            <a:pPr algn="ctr" eaLnBrk="1" hangingPunct="1"/>
            <a:r>
              <a:rPr lang="en-US" altLang="en-US" i="1"/>
              <a:t>ABCD</a:t>
            </a:r>
            <a:r>
              <a:rPr lang="en-US" altLang="en-US"/>
              <a:t> </a:t>
            </a:r>
          </a:p>
        </p:txBody>
      </p: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5486400" y="2301875"/>
            <a:ext cx="1687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accent2"/>
                </a:solidFill>
              </a:rPr>
              <a:t>Rectangle</a:t>
            </a:r>
          </a:p>
          <a:p>
            <a:pPr algn="ctr" eaLnBrk="1" hangingPunct="1"/>
            <a:r>
              <a:rPr lang="en-US" altLang="en-US" i="1">
                <a:solidFill>
                  <a:schemeClr val="accent2"/>
                </a:solidFill>
              </a:rPr>
              <a:t>A’B’C’D’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6" grpId="0"/>
      <p:bldP spid="686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457200" y="13716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Plot points </a:t>
            </a:r>
            <a:r>
              <a:rPr lang="en-US" altLang="en-US" i="1"/>
              <a:t>A</a:t>
            </a:r>
            <a:r>
              <a:rPr lang="en-US" altLang="en-US"/>
              <a:t>’(0, 0), </a:t>
            </a:r>
            <a:r>
              <a:rPr lang="en-US" altLang="en-US" i="1"/>
              <a:t>B</a:t>
            </a:r>
            <a:r>
              <a:rPr lang="en-US" altLang="en-US"/>
              <a:t>’(0, 2), </a:t>
            </a:r>
            <a:r>
              <a:rPr lang="en-US" altLang="en-US" i="1"/>
              <a:t>C</a:t>
            </a:r>
            <a:r>
              <a:rPr lang="en-US" altLang="en-US"/>
              <a:t>’(1.5, 2), and </a:t>
            </a:r>
            <a:r>
              <a:rPr lang="en-US" altLang="en-US" i="1"/>
              <a:t>D</a:t>
            </a:r>
            <a:r>
              <a:rPr lang="en-US" altLang="en-US"/>
              <a:t>’(1.5, 0).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476250" y="2286000"/>
            <a:ext cx="333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Draw the rectangle.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895600" y="3124200"/>
            <a:ext cx="1981200" cy="2378075"/>
            <a:chOff x="1824" y="1968"/>
            <a:chExt cx="1248" cy="1498"/>
          </a:xfrm>
        </p:grpSpPr>
        <p:pic>
          <p:nvPicPr>
            <p:cNvPr id="13318" name="Picture 1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448"/>
              <a:ext cx="576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9" name="Line 16"/>
            <p:cNvSpPr>
              <a:spLocks noChangeShapeType="1"/>
            </p:cNvSpPr>
            <p:nvPr/>
          </p:nvSpPr>
          <p:spPr bwMode="auto">
            <a:xfrm>
              <a:off x="2016" y="3189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Line 17"/>
            <p:cNvSpPr>
              <a:spLocks noChangeShapeType="1"/>
            </p:cNvSpPr>
            <p:nvPr/>
          </p:nvSpPr>
          <p:spPr bwMode="auto">
            <a:xfrm flipV="1">
              <a:off x="2016" y="1968"/>
              <a:ext cx="0" cy="12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Oval 18"/>
            <p:cNvSpPr>
              <a:spLocks noChangeArrowheads="1"/>
            </p:cNvSpPr>
            <p:nvPr/>
          </p:nvSpPr>
          <p:spPr bwMode="auto">
            <a:xfrm>
              <a:off x="2007" y="3159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2" name="Oval 19"/>
            <p:cNvSpPr>
              <a:spLocks noChangeArrowheads="1"/>
            </p:cNvSpPr>
            <p:nvPr/>
          </p:nvSpPr>
          <p:spPr bwMode="auto">
            <a:xfrm>
              <a:off x="2571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3" name="Oval 20"/>
            <p:cNvSpPr>
              <a:spLocks noChangeArrowheads="1"/>
            </p:cNvSpPr>
            <p:nvPr/>
          </p:nvSpPr>
          <p:spPr bwMode="auto">
            <a:xfrm>
              <a:off x="2553" y="243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4" name="Oval 21"/>
            <p:cNvSpPr>
              <a:spLocks noChangeArrowheads="1"/>
            </p:cNvSpPr>
            <p:nvPr/>
          </p:nvSpPr>
          <p:spPr bwMode="auto">
            <a:xfrm>
              <a:off x="1998" y="2427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5" name="Text Box 22"/>
            <p:cNvSpPr txBox="1">
              <a:spLocks noChangeArrowheads="1"/>
            </p:cNvSpPr>
            <p:nvPr/>
          </p:nvSpPr>
          <p:spPr bwMode="auto">
            <a:xfrm>
              <a:off x="1872" y="321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A</a:t>
              </a:r>
              <a:r>
                <a:rPr lang="en-US" altLang="en-US" sz="2000"/>
                <a:t>’</a:t>
              </a:r>
            </a:p>
          </p:txBody>
        </p:sp>
        <p:sp>
          <p:nvSpPr>
            <p:cNvPr id="13326" name="Text Box 23"/>
            <p:cNvSpPr txBox="1">
              <a:spLocks noChangeArrowheads="1"/>
            </p:cNvSpPr>
            <p:nvPr/>
          </p:nvSpPr>
          <p:spPr bwMode="auto">
            <a:xfrm>
              <a:off x="2688" y="321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D</a:t>
              </a:r>
              <a:r>
                <a:rPr lang="en-US" altLang="en-US" sz="2000"/>
                <a:t>’</a:t>
              </a:r>
            </a:p>
          </p:txBody>
        </p:sp>
        <p:sp>
          <p:nvSpPr>
            <p:cNvPr id="13327" name="Text Box 24"/>
            <p:cNvSpPr txBox="1">
              <a:spLocks noChangeArrowheads="1"/>
            </p:cNvSpPr>
            <p:nvPr/>
          </p:nvSpPr>
          <p:spPr bwMode="auto">
            <a:xfrm>
              <a:off x="2016" y="2208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B</a:t>
              </a:r>
              <a:r>
                <a:rPr lang="en-US" altLang="en-US" sz="2000"/>
                <a:t>’</a:t>
              </a:r>
            </a:p>
          </p:txBody>
        </p: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2592" y="2208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/>
                <a:t>C</a:t>
              </a:r>
              <a:r>
                <a:rPr lang="en-US" altLang="en-US" sz="2000"/>
                <a:t>’</a:t>
              </a: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1824" y="3081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/>
                <a:t>0</a:t>
              </a:r>
            </a:p>
          </p:txBody>
        </p:sp>
        <p:sp>
          <p:nvSpPr>
            <p:cNvPr id="13330" name="Text Box 27"/>
            <p:cNvSpPr txBox="1">
              <a:spLocks noChangeArrowheads="1"/>
            </p:cNvSpPr>
            <p:nvPr/>
          </p:nvSpPr>
          <p:spPr bwMode="auto">
            <a:xfrm>
              <a:off x="2400" y="3177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/>
                <a:t>1.5</a:t>
              </a:r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1824" y="2313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/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  <p:bldP spid="379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104" y="1295400"/>
            <a:ext cx="3238246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Finding Coordinates of Similar Triangle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1447800"/>
            <a:ext cx="60833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Given that </a:t>
            </a:r>
            <a:r>
              <a:rPr lang="el-GR" altLang="en-US" b="1"/>
              <a:t>∆</a:t>
            </a:r>
            <a:r>
              <a:rPr lang="en-US" altLang="en-US" b="1" i="1"/>
              <a:t>TUO</a:t>
            </a:r>
            <a:r>
              <a:rPr lang="en-US" altLang="en-US" b="1"/>
              <a:t> ~ </a:t>
            </a:r>
            <a:r>
              <a:rPr lang="el-GR" altLang="en-US" b="1"/>
              <a:t>∆</a:t>
            </a:r>
            <a:r>
              <a:rPr lang="en-US" altLang="en-US" b="1" i="1"/>
              <a:t>RSO</a:t>
            </a:r>
            <a:r>
              <a:rPr lang="en-US" altLang="en-US" b="1"/>
              <a:t>, find the coordinates of </a:t>
            </a:r>
            <a:r>
              <a:rPr lang="en-US" altLang="en-US" b="1" i="1"/>
              <a:t>U</a:t>
            </a:r>
            <a:r>
              <a:rPr lang="en-US" altLang="en-US" b="1"/>
              <a:t> and the scale factor.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Since </a:t>
            </a:r>
            <a:r>
              <a:rPr lang="el-GR" altLang="en-US"/>
              <a:t>∆</a:t>
            </a:r>
            <a:r>
              <a:rPr lang="en-US" altLang="en-US" i="1"/>
              <a:t>TUO ~ </a:t>
            </a:r>
            <a:r>
              <a:rPr lang="el-GR" altLang="en-US"/>
              <a:t>∆</a:t>
            </a:r>
            <a:r>
              <a:rPr lang="en-US" altLang="en-US" i="1"/>
              <a:t>RSO,</a:t>
            </a:r>
            <a:r>
              <a:rPr lang="en-US" altLang="en-US"/>
              <a:t> </a:t>
            </a:r>
          </a:p>
        </p:txBody>
      </p:sp>
      <p:pic>
        <p:nvPicPr>
          <p:cNvPr id="30729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429000"/>
            <a:ext cx="1381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667000" y="4206875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Substitute 12 for RO,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9 for TO, and 16 for OY.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81000" y="5181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12</a:t>
            </a:r>
            <a:r>
              <a:rPr lang="en-US" altLang="en-US" i="1"/>
              <a:t>OU</a:t>
            </a:r>
            <a:r>
              <a:rPr lang="en-US" altLang="en-US"/>
              <a:t> = 144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2667000" y="51816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Cross Products Prop.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762000" y="5715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OU</a:t>
            </a:r>
            <a:r>
              <a:rPr lang="en-US" altLang="en-US"/>
              <a:t> = 12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667000" y="57150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Divide both sides by 12.</a:t>
            </a:r>
          </a:p>
        </p:txBody>
      </p:sp>
      <p:pic>
        <p:nvPicPr>
          <p:cNvPr id="30736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4267200"/>
            <a:ext cx="1276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31" grpId="0"/>
      <p:bldP spid="30732" grpId="0"/>
      <p:bldP spid="30733" grpId="0"/>
      <p:bldP spid="30734" grpId="0"/>
      <p:bldP spid="307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81000" y="1524000"/>
            <a:ext cx="8458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U</a:t>
            </a:r>
            <a:r>
              <a:rPr lang="en-US" altLang="en-US"/>
              <a:t> lies on the </a:t>
            </a:r>
            <a:r>
              <a:rPr lang="en-US" altLang="en-US" i="1"/>
              <a:t>y</a:t>
            </a:r>
            <a:r>
              <a:rPr lang="en-US" altLang="en-US"/>
              <a:t>-axis, so its </a:t>
            </a:r>
            <a:r>
              <a:rPr lang="en-US" altLang="en-US" i="1"/>
              <a:t>x</a:t>
            </a:r>
            <a:r>
              <a:rPr lang="en-US" altLang="en-US"/>
              <a:t>-coordinate is 0. Since </a:t>
            </a:r>
            <a:r>
              <a:rPr lang="en-US" altLang="en-US" i="1"/>
              <a:t>OU </a:t>
            </a:r>
            <a:r>
              <a:rPr lang="en-US" altLang="en-US"/>
              <a:t>= 12, its </a:t>
            </a:r>
            <a:r>
              <a:rPr lang="en-US" altLang="en-US" i="1"/>
              <a:t>y</a:t>
            </a:r>
            <a:r>
              <a:rPr lang="en-US" altLang="en-US"/>
              <a:t>-coordinate must be 12. The coordinates of </a:t>
            </a:r>
            <a:r>
              <a:rPr lang="en-US" altLang="en-US" i="1"/>
              <a:t>U</a:t>
            </a:r>
            <a:r>
              <a:rPr lang="en-US" altLang="en-US"/>
              <a:t> are (0, 12).</a:t>
            </a:r>
          </a:p>
        </p:txBody>
      </p:sp>
      <p:pic>
        <p:nvPicPr>
          <p:cNvPr id="44040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53911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22363" y="4038600"/>
            <a:ext cx="3830637" cy="733425"/>
            <a:chOff x="720" y="2610"/>
            <a:chExt cx="2413" cy="462"/>
          </a:xfrm>
        </p:grpSpPr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720" y="2688"/>
              <a:ext cx="24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So the scale factor is    </a:t>
              </a:r>
            </a:p>
          </p:txBody>
        </p:sp>
        <p:pic>
          <p:nvPicPr>
            <p:cNvPr id="15367" name="Picture 9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2610"/>
              <a:ext cx="22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" y="1524000"/>
            <a:ext cx="6400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Given that </a:t>
            </a:r>
            <a:r>
              <a:rPr lang="el-GR" altLang="en-US" b="1"/>
              <a:t>∆</a:t>
            </a:r>
            <a:r>
              <a:rPr lang="en-US" altLang="en-US" b="1" i="1"/>
              <a:t>MON </a:t>
            </a:r>
            <a:r>
              <a:rPr lang="en-US" altLang="en-US" b="1"/>
              <a:t>~ </a:t>
            </a:r>
            <a:r>
              <a:rPr lang="el-GR" altLang="en-US" b="1"/>
              <a:t>∆</a:t>
            </a:r>
            <a:r>
              <a:rPr lang="en-US" altLang="en-US" b="1" i="1"/>
              <a:t>POQ </a:t>
            </a:r>
            <a:r>
              <a:rPr lang="en-US" altLang="en-US" b="1"/>
              <a:t>and coordinates </a:t>
            </a:r>
            <a:r>
              <a:rPr lang="en-US" altLang="en-US" b="1" i="1"/>
              <a:t>P </a:t>
            </a:r>
            <a:r>
              <a:rPr lang="en-US" altLang="en-US" b="1"/>
              <a:t>(–15, 0), </a:t>
            </a:r>
            <a:r>
              <a:rPr lang="en-US" altLang="en-US" b="1" i="1"/>
              <a:t>M</a:t>
            </a:r>
            <a:r>
              <a:rPr lang="en-US" altLang="en-US" b="1"/>
              <a:t>(–10, 0), and </a:t>
            </a:r>
            <a:r>
              <a:rPr lang="en-US" altLang="en-US" b="1" i="1"/>
              <a:t>Q</a:t>
            </a:r>
            <a:r>
              <a:rPr lang="en-US" altLang="en-US" b="1"/>
              <a:t>(0, –30), find the coordinates of </a:t>
            </a:r>
            <a:r>
              <a:rPr lang="en-US" altLang="en-US" b="1" i="1"/>
              <a:t>N </a:t>
            </a:r>
            <a:r>
              <a:rPr lang="en-US" altLang="en-US" b="1"/>
              <a:t>and the scale factor.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600200"/>
            <a:ext cx="203200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28600" y="320040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Since </a:t>
            </a:r>
            <a:r>
              <a:rPr lang="el-GR" altLang="en-US"/>
              <a:t>∆</a:t>
            </a:r>
            <a:r>
              <a:rPr lang="en-US" altLang="en-US" i="1"/>
              <a:t>MON ~ </a:t>
            </a:r>
            <a:r>
              <a:rPr lang="el-GR" altLang="en-US"/>
              <a:t>∆</a:t>
            </a:r>
            <a:r>
              <a:rPr lang="en-US" altLang="en-US" i="1"/>
              <a:t>POQ,</a:t>
            </a:r>
            <a:r>
              <a:rPr lang="en-US" altLang="en-US"/>
              <a:t> </a:t>
            </a:r>
          </a:p>
        </p:txBody>
      </p:sp>
      <p:pic>
        <p:nvPicPr>
          <p:cNvPr id="31753" name="Picture 9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0"/>
            <a:ext cx="142875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657600" y="4511675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Substitute 10 for OM,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15 for OP, and 30 for OQ.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1219200" y="54864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15 </a:t>
            </a:r>
            <a:r>
              <a:rPr lang="en-US" altLang="en-US" i="1"/>
              <a:t>ON</a:t>
            </a:r>
            <a:r>
              <a:rPr lang="en-US" altLang="en-US"/>
              <a:t> = 300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657600" y="5486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Cross Products Prop.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752600" y="6019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ON</a:t>
            </a:r>
            <a:r>
              <a:rPr lang="en-US" altLang="en-US"/>
              <a:t> = 20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657600" y="6080125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Divide both sides by 15.</a:t>
            </a:r>
          </a:p>
        </p:txBody>
      </p:sp>
      <p:pic>
        <p:nvPicPr>
          <p:cNvPr id="31760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4648200"/>
            <a:ext cx="1276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5" grpId="0"/>
      <p:bldP spid="31756" grpId="0"/>
      <p:bldP spid="31757" grpId="0"/>
      <p:bldP spid="31758" grpId="0"/>
      <p:bldP spid="317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381000" y="1708150"/>
            <a:ext cx="8458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N</a:t>
            </a:r>
            <a:r>
              <a:rPr lang="en-US" altLang="en-US"/>
              <a:t> lies on the </a:t>
            </a:r>
            <a:r>
              <a:rPr lang="en-US" altLang="en-US" i="1"/>
              <a:t>y</a:t>
            </a:r>
            <a:r>
              <a:rPr lang="en-US" altLang="en-US"/>
              <a:t>-axis, so its </a:t>
            </a:r>
            <a:r>
              <a:rPr lang="en-US" altLang="en-US" i="1"/>
              <a:t>x</a:t>
            </a:r>
            <a:r>
              <a:rPr lang="en-US" altLang="en-US"/>
              <a:t>-coordinate is 0. Since </a:t>
            </a:r>
            <a:r>
              <a:rPr lang="en-US" altLang="en-US" i="1"/>
              <a:t>ON </a:t>
            </a:r>
            <a:r>
              <a:rPr lang="en-US" altLang="en-US"/>
              <a:t>= 20, its </a:t>
            </a:r>
            <a:r>
              <a:rPr lang="en-US" altLang="en-US" i="1"/>
              <a:t>y</a:t>
            </a:r>
            <a:r>
              <a:rPr lang="en-US" altLang="en-US"/>
              <a:t>-coordinate must be –20. The coordinates of </a:t>
            </a:r>
            <a:r>
              <a:rPr lang="en-US" altLang="en-US" i="1"/>
              <a:t>N</a:t>
            </a:r>
            <a:r>
              <a:rPr lang="en-US" altLang="en-US"/>
              <a:t> are (0, –20).</a:t>
            </a:r>
          </a:p>
        </p:txBody>
      </p:sp>
      <p:pic>
        <p:nvPicPr>
          <p:cNvPr id="45066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71800"/>
            <a:ext cx="61150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447800" y="4114800"/>
            <a:ext cx="3830638" cy="733425"/>
            <a:chOff x="1296" y="2706"/>
            <a:chExt cx="2413" cy="462"/>
          </a:xfrm>
        </p:grpSpPr>
        <p:sp>
          <p:nvSpPr>
            <p:cNvPr id="17414" name="Rectangle 8"/>
            <p:cNvSpPr>
              <a:spLocks noChangeArrowheads="1"/>
            </p:cNvSpPr>
            <p:nvPr/>
          </p:nvSpPr>
          <p:spPr bwMode="auto">
            <a:xfrm>
              <a:off x="1296" y="2784"/>
              <a:ext cx="24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So the scale factor is    </a:t>
              </a:r>
            </a:p>
          </p:txBody>
        </p:sp>
        <p:pic>
          <p:nvPicPr>
            <p:cNvPr id="17415" name="Picture 11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2706"/>
              <a:ext cx="21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Proving Triangles Are Similar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41338" y="2514600"/>
            <a:ext cx="3760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Prove: ∆</a:t>
            </a:r>
            <a:r>
              <a:rPr lang="en-US" altLang="en-US" b="1" i="1"/>
              <a:t>EHJ </a:t>
            </a:r>
            <a:r>
              <a:rPr lang="en-US" altLang="en-US" b="1"/>
              <a:t>~ ∆</a:t>
            </a:r>
            <a:r>
              <a:rPr lang="en-US" altLang="en-US" b="1" i="1"/>
              <a:t>EFG</a:t>
            </a:r>
            <a:r>
              <a:rPr lang="en-US" altLang="en-US" b="1"/>
              <a:t>.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33400" y="16002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Given: </a:t>
            </a:r>
            <a:r>
              <a:rPr lang="en-US" altLang="en-US" b="1" i="1"/>
              <a:t>E</a:t>
            </a:r>
            <a:r>
              <a:rPr lang="en-US" altLang="en-US" b="1"/>
              <a:t>(–2, –6), </a:t>
            </a:r>
            <a:r>
              <a:rPr lang="en-US" altLang="en-US" b="1" i="1"/>
              <a:t>F</a:t>
            </a:r>
            <a:r>
              <a:rPr lang="en-US" altLang="en-US" b="1"/>
              <a:t>(–3, –2), </a:t>
            </a:r>
            <a:r>
              <a:rPr lang="en-US" altLang="en-US" b="1" i="1"/>
              <a:t>G</a:t>
            </a:r>
            <a:r>
              <a:rPr lang="en-US" altLang="en-US" b="1"/>
              <a:t>(2, –2), </a:t>
            </a:r>
            <a:r>
              <a:rPr lang="en-US" altLang="en-US" b="1" i="1"/>
              <a:t>H</a:t>
            </a:r>
            <a:r>
              <a:rPr lang="en-US" altLang="en-US" b="1"/>
              <a:t>(–4, 2), and </a:t>
            </a:r>
            <a:r>
              <a:rPr lang="en-US" altLang="en-US" b="1" i="1"/>
              <a:t>J</a:t>
            </a:r>
            <a:r>
              <a:rPr lang="en-US" altLang="en-US" b="1"/>
              <a:t>(6, 2).</a:t>
            </a:r>
          </a:p>
        </p:txBody>
      </p:sp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2771775"/>
            <a:ext cx="3533775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533400" y="3276600"/>
            <a:ext cx="40068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Plot the points and draw the triangles.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-26988" y="1447800"/>
            <a:ext cx="9199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Use the Distance Formula to find the side lengths. </a:t>
            </a:r>
          </a:p>
        </p:txBody>
      </p:sp>
      <p:pic>
        <p:nvPicPr>
          <p:cNvPr id="47114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45434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2400"/>
            <a:ext cx="46958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62200"/>
            <a:ext cx="42672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8" name="Picture 1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5" y="3905250"/>
            <a:ext cx="45434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153400" cy="502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  <a:endParaRPr lang="en-US" altLang="en-US" sz="2800"/>
          </a:p>
          <a:p>
            <a:pPr eaLnBrk="1" hangingPunct="1"/>
            <a:r>
              <a:rPr lang="en-US" altLang="en-US" sz="2800" b="1"/>
              <a:t>Simplify each radical.</a:t>
            </a:r>
          </a:p>
          <a:p>
            <a:pPr eaLnBrk="1" hangingPunct="1"/>
            <a:endParaRPr lang="en-US" altLang="en-US" sz="800" b="1"/>
          </a:p>
          <a:p>
            <a:pPr eaLnBrk="1" hangingPunct="1"/>
            <a:endParaRPr lang="en-US" altLang="en-US" sz="800"/>
          </a:p>
          <a:p>
            <a:pPr eaLnBrk="1" hangingPunct="1">
              <a:lnSpc>
                <a:spcPct val="140000"/>
              </a:lnSpc>
            </a:pPr>
            <a:r>
              <a:rPr lang="en-US" altLang="en-US" sz="2800" b="1"/>
              <a:t>1.</a:t>
            </a:r>
            <a:r>
              <a:rPr lang="en-US" altLang="en-US" sz="2800"/>
              <a:t> </a:t>
            </a:r>
            <a:r>
              <a:rPr lang="en-US" altLang="en-US" sz="2800">
                <a:sym typeface="Symbol" pitchFamily="18" charset="2"/>
              </a:rPr>
              <a:t> 			</a:t>
            </a:r>
            <a:r>
              <a:rPr lang="en-US" altLang="en-US" sz="2800" b="1">
                <a:sym typeface="Symbol" pitchFamily="18" charset="2"/>
              </a:rPr>
              <a:t>2.</a:t>
            </a:r>
            <a:r>
              <a:rPr lang="en-US" altLang="en-US" sz="2800">
                <a:sym typeface="Symbol" pitchFamily="18" charset="2"/>
              </a:rPr>
              <a:t> 			</a:t>
            </a:r>
            <a:r>
              <a:rPr lang="en-US" altLang="en-US" sz="2800" b="1">
                <a:sym typeface="Symbol" pitchFamily="18" charset="2"/>
              </a:rPr>
              <a:t>3.</a:t>
            </a:r>
            <a:r>
              <a:rPr lang="en-US" altLang="en-US" sz="2800">
                <a:sym typeface="Symbol" pitchFamily="18" charset="2"/>
              </a:rPr>
              <a:t> </a:t>
            </a:r>
          </a:p>
          <a:p>
            <a:pPr eaLnBrk="1" hangingPunct="1"/>
            <a:endParaRPr lang="en-US" altLang="en-US" sz="900" b="1">
              <a:sym typeface="Symbol" pitchFamily="18" charset="2"/>
            </a:endParaRPr>
          </a:p>
          <a:p>
            <a:pPr eaLnBrk="1" hangingPunct="1"/>
            <a:endParaRPr lang="en-US" altLang="en-US" sz="900" b="1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Find the distance between each pair of points. Write your answer in simplest radical form.</a:t>
            </a:r>
          </a:p>
          <a:p>
            <a:pPr eaLnBrk="1" hangingPunct="1">
              <a:lnSpc>
                <a:spcPct val="140000"/>
              </a:lnSpc>
            </a:pPr>
            <a:endParaRPr lang="en-US" altLang="en-US" sz="800" b="1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sym typeface="Symbol" pitchFamily="18" charset="2"/>
              </a:rPr>
              <a:t>4. </a:t>
            </a:r>
            <a:r>
              <a:rPr lang="en-US" altLang="en-US" sz="2800" i="1">
                <a:sym typeface="Symbol" pitchFamily="18" charset="2"/>
              </a:rPr>
              <a:t>C </a:t>
            </a:r>
            <a:r>
              <a:rPr lang="en-US" altLang="en-US" sz="2800">
                <a:sym typeface="Symbol" pitchFamily="18" charset="2"/>
              </a:rPr>
              <a:t>(1, 6) and </a:t>
            </a:r>
            <a:r>
              <a:rPr lang="en-US" altLang="en-US" sz="2800" i="1">
                <a:sym typeface="Symbol" pitchFamily="18" charset="2"/>
              </a:rPr>
              <a:t>D </a:t>
            </a:r>
            <a:r>
              <a:rPr lang="en-US" altLang="en-US" sz="2800">
                <a:sym typeface="Symbol" pitchFamily="18" charset="2"/>
              </a:rPr>
              <a:t>(</a:t>
            </a:r>
            <a:r>
              <a:rPr lang="en-US" altLang="en-US" sz="2800"/>
              <a:t>–</a:t>
            </a:r>
            <a:r>
              <a:rPr lang="en-US" altLang="en-US" sz="2800">
                <a:sym typeface="Symbol" pitchFamily="18" charset="2"/>
              </a:rPr>
              <a:t>2, 0)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/>
              <a:t>5.</a:t>
            </a:r>
            <a:r>
              <a:rPr lang="en-US" altLang="en-US" sz="2800">
                <a:solidFill>
                  <a:srgbClr val="FF0000"/>
                </a:solidFill>
              </a:rPr>
              <a:t> </a:t>
            </a:r>
            <a:r>
              <a:rPr lang="en-US" altLang="en-US" sz="2800" i="1"/>
              <a:t>E</a:t>
            </a:r>
            <a:r>
              <a:rPr lang="en-US" altLang="en-US" sz="2800"/>
              <a:t>(–7, –1) and </a:t>
            </a:r>
            <a:r>
              <a:rPr lang="en-US" altLang="en-US" sz="2800" i="1"/>
              <a:t>F</a:t>
            </a:r>
            <a:r>
              <a:rPr lang="en-US" altLang="en-US" sz="2800"/>
              <a:t>(–1, –5)</a:t>
            </a:r>
            <a:endParaRPr lang="en-US" altLang="en-US" sz="2800">
              <a:solidFill>
                <a:srgbClr val="FF0000"/>
              </a:solidFill>
            </a:endParaRPr>
          </a:p>
        </p:txBody>
      </p:sp>
      <p:pic>
        <p:nvPicPr>
          <p:cNvPr id="3075" name="Picture 3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62200"/>
            <a:ext cx="6191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3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62200"/>
            <a:ext cx="6286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3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362200"/>
            <a:ext cx="6286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5" name="Picture 3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52675"/>
            <a:ext cx="6096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6" name="Picture 38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36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7" name="Picture 39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362200"/>
            <a:ext cx="5905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9" name="Picture 41" descr="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24400"/>
            <a:ext cx="5905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0" name="Picture 42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00663"/>
            <a:ext cx="7810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228600" y="1524000"/>
            <a:ext cx="506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Find the similarity ratio.</a:t>
            </a:r>
          </a:p>
        </p:txBody>
      </p:sp>
      <p:pic>
        <p:nvPicPr>
          <p:cNvPr id="48139" name="Picture 11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6000"/>
            <a:ext cx="16573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0" name="Picture 12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86000"/>
            <a:ext cx="14573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1" name="Picture 13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533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828800" y="3962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2</a:t>
            </a:r>
          </a:p>
        </p:txBody>
      </p:sp>
      <p:pic>
        <p:nvPicPr>
          <p:cNvPr id="48143" name="Picture 15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24200"/>
            <a:ext cx="514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4724400" y="3962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28600" y="4876800"/>
            <a:ext cx="8915400" cy="1152525"/>
            <a:chOff x="144" y="3264"/>
            <a:chExt cx="5616" cy="726"/>
          </a:xfrm>
        </p:grpSpPr>
        <p:sp>
          <p:nvSpPr>
            <p:cNvPr id="20491" name="Rectangle 9"/>
            <p:cNvSpPr>
              <a:spLocks noChangeArrowheads="1"/>
            </p:cNvSpPr>
            <p:nvPr/>
          </p:nvSpPr>
          <p:spPr bwMode="auto">
            <a:xfrm>
              <a:off x="144" y="3264"/>
              <a:ext cx="5616" cy="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5000"/>
                </a:lnSpc>
              </a:pPr>
              <a:r>
                <a:rPr lang="en-US" altLang="en-US"/>
                <a:t>Since              and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 i="1">
                  <a:sym typeface="Symbol" pitchFamily="18" charset="2"/>
                </a:rPr>
                <a:t>E</a:t>
              </a:r>
              <a:r>
                <a:rPr lang="en-US" altLang="en-US">
                  <a:sym typeface="Symbol" pitchFamily="18" charset="2"/>
                </a:rPr>
                <a:t>  </a:t>
              </a:r>
              <a:r>
                <a:rPr lang="en-US" altLang="en-US" i="1">
                  <a:sym typeface="Symbol" pitchFamily="18" charset="2"/>
                </a:rPr>
                <a:t>E</a:t>
              </a:r>
              <a:r>
                <a:rPr lang="en-US" altLang="en-US"/>
                <a:t>, by the Reflexive Property, </a:t>
              </a:r>
              <a:r>
                <a:rPr lang="el-GR" altLang="en-US"/>
                <a:t>∆</a:t>
              </a:r>
              <a:r>
                <a:rPr lang="en-US" altLang="en-US" i="1"/>
                <a:t>EHJ</a:t>
              </a:r>
              <a:r>
                <a:rPr lang="en-US" altLang="en-US"/>
                <a:t> ~ </a:t>
              </a:r>
              <a:r>
                <a:rPr lang="el-GR" altLang="en-US"/>
                <a:t>∆</a:t>
              </a:r>
              <a:r>
                <a:rPr lang="en-US" altLang="en-US" i="1"/>
                <a:t>EFG</a:t>
              </a:r>
              <a:r>
                <a:rPr lang="en-US" altLang="en-US"/>
                <a:t> by SAS ~ .</a:t>
              </a:r>
            </a:p>
          </p:txBody>
        </p:sp>
        <p:pic>
          <p:nvPicPr>
            <p:cNvPr id="20492" name="Picture 18" descr="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264"/>
              <a:ext cx="84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2" grpId="0"/>
      <p:bldP spid="481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04800" y="16002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Given: </a:t>
            </a:r>
            <a:r>
              <a:rPr lang="en-US" altLang="en-US" i="1"/>
              <a:t>R</a:t>
            </a:r>
            <a:r>
              <a:rPr lang="en-US" altLang="en-US"/>
              <a:t>(–2, 0), </a:t>
            </a:r>
            <a:r>
              <a:rPr lang="en-US" altLang="en-US" i="1"/>
              <a:t>S</a:t>
            </a:r>
            <a:r>
              <a:rPr lang="en-US" altLang="en-US"/>
              <a:t>(–3, 1), </a:t>
            </a:r>
            <a:r>
              <a:rPr lang="en-US" altLang="en-US" i="1"/>
              <a:t>T</a:t>
            </a:r>
            <a:r>
              <a:rPr lang="en-US" altLang="en-US"/>
              <a:t>(0, 1), </a:t>
            </a:r>
            <a:r>
              <a:rPr lang="en-US" altLang="en-US" i="1"/>
              <a:t>U</a:t>
            </a:r>
            <a:r>
              <a:rPr lang="en-US" altLang="en-US"/>
              <a:t>(–5, 3), and </a:t>
            </a:r>
            <a:r>
              <a:rPr lang="en-US" altLang="en-US" i="1"/>
              <a:t>V</a:t>
            </a:r>
            <a:r>
              <a:rPr lang="en-US" altLang="en-US"/>
              <a:t>(4, 3).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25908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Prove: </a:t>
            </a:r>
            <a:r>
              <a:rPr lang="el-GR" altLang="en-US"/>
              <a:t>∆</a:t>
            </a:r>
            <a:r>
              <a:rPr lang="en-US" altLang="en-US" i="1"/>
              <a:t>RST </a:t>
            </a:r>
            <a:r>
              <a:rPr lang="en-US" altLang="en-US"/>
              <a:t>~ ∆</a:t>
            </a:r>
            <a:r>
              <a:rPr lang="en-US" altLang="en-US" i="1"/>
              <a:t>RUV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88950" y="1600200"/>
            <a:ext cx="728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Plot the points and draw the triangles.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05000" y="2133600"/>
            <a:ext cx="5791200" cy="4279900"/>
            <a:chOff x="1200" y="1344"/>
            <a:chExt cx="3648" cy="2696"/>
          </a:xfrm>
        </p:grpSpPr>
        <p:pic>
          <p:nvPicPr>
            <p:cNvPr id="22533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344"/>
              <a:ext cx="3595" cy="2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4" name="Line 7"/>
            <p:cNvSpPr>
              <a:spLocks noChangeShapeType="1"/>
            </p:cNvSpPr>
            <p:nvPr/>
          </p:nvSpPr>
          <p:spPr bwMode="auto">
            <a:xfrm flipH="1">
              <a:off x="1968" y="2337"/>
              <a:ext cx="182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5" name="Line 8"/>
            <p:cNvSpPr>
              <a:spLocks noChangeShapeType="1"/>
            </p:cNvSpPr>
            <p:nvPr/>
          </p:nvSpPr>
          <p:spPr bwMode="auto">
            <a:xfrm flipH="1" flipV="1">
              <a:off x="2002" y="2352"/>
              <a:ext cx="576" cy="105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9"/>
            <p:cNvSpPr>
              <a:spLocks noChangeShapeType="1"/>
            </p:cNvSpPr>
            <p:nvPr/>
          </p:nvSpPr>
          <p:spPr bwMode="auto">
            <a:xfrm flipH="1">
              <a:off x="2599" y="2311"/>
              <a:ext cx="1248" cy="110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10"/>
            <p:cNvSpPr>
              <a:spLocks noChangeShapeType="1"/>
            </p:cNvSpPr>
            <p:nvPr/>
          </p:nvSpPr>
          <p:spPr bwMode="auto">
            <a:xfrm flipH="1">
              <a:off x="2400" y="3051"/>
              <a:ext cx="57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Rectangle 11"/>
            <p:cNvSpPr>
              <a:spLocks noChangeArrowheads="1"/>
            </p:cNvSpPr>
            <p:nvPr/>
          </p:nvSpPr>
          <p:spPr bwMode="auto">
            <a:xfrm>
              <a:off x="2249" y="3456"/>
              <a:ext cx="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FF0000"/>
                  </a:solidFill>
                </a:rPr>
                <a:t>R</a:t>
              </a:r>
            </a:p>
          </p:txBody>
        </p:sp>
        <p:sp>
          <p:nvSpPr>
            <p:cNvPr id="22539" name="Rectangle 12"/>
            <p:cNvSpPr>
              <a:spLocks noChangeArrowheads="1"/>
            </p:cNvSpPr>
            <p:nvPr/>
          </p:nvSpPr>
          <p:spPr bwMode="auto">
            <a:xfrm>
              <a:off x="1919" y="2832"/>
              <a:ext cx="2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FF0000"/>
                  </a:solidFill>
                </a:rPr>
                <a:t>S</a:t>
              </a:r>
            </a:p>
          </p:txBody>
        </p:sp>
        <p:sp>
          <p:nvSpPr>
            <p:cNvPr id="22540" name="Rectangle 13"/>
            <p:cNvSpPr>
              <a:spLocks noChangeArrowheads="1"/>
            </p:cNvSpPr>
            <p:nvPr/>
          </p:nvSpPr>
          <p:spPr bwMode="auto">
            <a:xfrm>
              <a:off x="3168" y="2976"/>
              <a:ext cx="2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22541" name="Rectangle 14"/>
            <p:cNvSpPr>
              <a:spLocks noChangeArrowheads="1"/>
            </p:cNvSpPr>
            <p:nvPr/>
          </p:nvSpPr>
          <p:spPr bwMode="auto">
            <a:xfrm>
              <a:off x="1632" y="2016"/>
              <a:ext cx="2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FF0000"/>
                  </a:solidFill>
                </a:rPr>
                <a:t>U</a:t>
              </a:r>
            </a:p>
          </p:txBody>
        </p: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>
              <a:off x="3888" y="2160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b="1" i="1">
                  <a:solidFill>
                    <a:srgbClr val="FF0000"/>
                  </a:solidFill>
                </a:rPr>
                <a:t>V</a:t>
              </a:r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>
              <a:off x="1872" y="1344"/>
              <a:ext cx="38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4" name="Rectangle 17"/>
            <p:cNvSpPr>
              <a:spLocks noChangeArrowheads="1"/>
            </p:cNvSpPr>
            <p:nvPr/>
          </p:nvSpPr>
          <p:spPr bwMode="auto">
            <a:xfrm>
              <a:off x="4464" y="2832"/>
              <a:ext cx="38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-26988" y="1676400"/>
            <a:ext cx="9199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Use the Distance Formula to find the side lengths. </a:t>
            </a:r>
          </a:p>
        </p:txBody>
      </p:sp>
      <p:pic>
        <p:nvPicPr>
          <p:cNvPr id="51210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19375"/>
            <a:ext cx="43148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1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2514600"/>
            <a:ext cx="41529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2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33850"/>
            <a:ext cx="43529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3" name="Picture 1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81450"/>
            <a:ext cx="4191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Rectangle 8"/>
          <p:cNvSpPr>
            <a:spLocks noChangeArrowheads="1"/>
          </p:cNvSpPr>
          <p:nvPr/>
        </p:nvSpPr>
        <p:spPr bwMode="auto">
          <a:xfrm>
            <a:off x="228600" y="1676400"/>
            <a:ext cx="506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861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Find the similarity ratio.</a:t>
            </a:r>
          </a:p>
        </p:txBody>
      </p:sp>
      <p:pic>
        <p:nvPicPr>
          <p:cNvPr id="52238" name="Picture 1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0"/>
            <a:ext cx="14954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9" name="Picture 15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0"/>
            <a:ext cx="14859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0" name="Picture 16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352800"/>
            <a:ext cx="504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1" name="Picture 17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381375"/>
            <a:ext cx="504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81000" y="4876800"/>
            <a:ext cx="8458200" cy="1152525"/>
            <a:chOff x="240" y="3072"/>
            <a:chExt cx="5328" cy="726"/>
          </a:xfrm>
        </p:grpSpPr>
        <p:sp>
          <p:nvSpPr>
            <p:cNvPr id="24585" name="Rectangle 18"/>
            <p:cNvSpPr>
              <a:spLocks noChangeArrowheads="1"/>
            </p:cNvSpPr>
            <p:nvPr/>
          </p:nvSpPr>
          <p:spPr bwMode="auto">
            <a:xfrm>
              <a:off x="240" y="3072"/>
              <a:ext cx="5328" cy="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5000"/>
                </a:lnSpc>
              </a:pPr>
              <a:r>
                <a:rPr lang="en-US" altLang="en-US"/>
                <a:t>Since               and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 i="1">
                  <a:sym typeface="Symbol" pitchFamily="18" charset="2"/>
                </a:rPr>
                <a:t>R</a:t>
              </a:r>
              <a:r>
                <a:rPr lang="en-US" altLang="en-US">
                  <a:sym typeface="Symbol" pitchFamily="18" charset="2"/>
                </a:rPr>
                <a:t>  </a:t>
              </a:r>
              <a:r>
                <a:rPr lang="en-US" altLang="en-US" i="1">
                  <a:sym typeface="Symbol" pitchFamily="18" charset="2"/>
                </a:rPr>
                <a:t>R</a:t>
              </a:r>
              <a:r>
                <a:rPr lang="en-US" altLang="en-US"/>
                <a:t>, by the Reflexive Property, </a:t>
              </a:r>
              <a:r>
                <a:rPr lang="el-GR" altLang="en-US"/>
                <a:t>∆</a:t>
              </a:r>
              <a:r>
                <a:rPr lang="en-US" altLang="en-US" i="1"/>
                <a:t>RST</a:t>
              </a:r>
              <a:r>
                <a:rPr lang="en-US" altLang="en-US"/>
                <a:t> ~ </a:t>
              </a:r>
              <a:r>
                <a:rPr lang="el-GR" altLang="en-US"/>
                <a:t>∆</a:t>
              </a:r>
              <a:r>
                <a:rPr lang="en-US" altLang="en-US" i="1"/>
                <a:t>RUV</a:t>
              </a:r>
              <a:r>
                <a:rPr lang="en-US" altLang="en-US"/>
                <a:t> by SAS ~ .</a:t>
              </a:r>
            </a:p>
          </p:txBody>
        </p:sp>
        <p:pic>
          <p:nvPicPr>
            <p:cNvPr id="24586" name="Picture 19" descr="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072"/>
              <a:ext cx="8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Using the SSS Similarity Theorem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676400"/>
            <a:ext cx="3665538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293688" y="3733800"/>
            <a:ext cx="4868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Verify that </a:t>
            </a:r>
            <a:r>
              <a:rPr lang="el-GR" altLang="en-US" b="1"/>
              <a:t>∆</a:t>
            </a:r>
            <a:r>
              <a:rPr lang="en-US" altLang="en-US" b="1" i="1"/>
              <a:t>A'B'C'</a:t>
            </a:r>
            <a:r>
              <a:rPr lang="en-US" altLang="en-US" b="1"/>
              <a:t> ~ </a:t>
            </a:r>
            <a:r>
              <a:rPr lang="el-GR" altLang="en-US" b="1"/>
              <a:t>∆</a:t>
            </a:r>
            <a:r>
              <a:rPr lang="en-US" altLang="en-US" b="1" i="1"/>
              <a:t>ABC</a:t>
            </a:r>
            <a:r>
              <a:rPr lang="en-US" altLang="en-US" b="1"/>
              <a:t>.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304800" y="1600200"/>
            <a:ext cx="48768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b="1"/>
              <a:t>Graph the image of </a:t>
            </a:r>
            <a:r>
              <a:rPr lang="el-GR" altLang="en-US" b="1"/>
              <a:t>∆</a:t>
            </a:r>
            <a:r>
              <a:rPr lang="en-US" altLang="en-US" b="1" i="1"/>
              <a:t>ABC </a:t>
            </a:r>
            <a:r>
              <a:rPr lang="en-US" altLang="en-US" b="1"/>
              <a:t>after a dilation with scale factor    </a:t>
            </a:r>
          </a:p>
        </p:txBody>
      </p:sp>
      <p:pic>
        <p:nvPicPr>
          <p:cNvPr id="25606" name="Picture 7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67000"/>
            <a:ext cx="342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grpSp>
        <p:nvGrpSpPr>
          <p:cNvPr id="26627" name="Group 14"/>
          <p:cNvGrpSpPr>
            <a:grpSpLocks/>
          </p:cNvGrpSpPr>
          <p:nvPr/>
        </p:nvGrpSpPr>
        <p:grpSpPr bwMode="auto">
          <a:xfrm>
            <a:off x="381000" y="1566863"/>
            <a:ext cx="8458200" cy="1147762"/>
            <a:chOff x="144" y="987"/>
            <a:chExt cx="5328" cy="723"/>
          </a:xfrm>
        </p:grpSpPr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144" y="1008"/>
              <a:ext cx="5328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1"/>
                <a:t>Step 1</a:t>
              </a:r>
              <a:r>
                <a:rPr lang="en-US" altLang="en-US"/>
                <a:t> Multiply each coordinate by    to find the coordinates of the vertices of </a:t>
              </a:r>
              <a:r>
                <a:rPr lang="el-GR" altLang="en-US"/>
                <a:t>∆</a:t>
              </a:r>
              <a:r>
                <a:rPr lang="en-US" altLang="en-US" i="1"/>
                <a:t>A’B’C’</a:t>
              </a:r>
              <a:r>
                <a:rPr lang="en-US" altLang="en-US"/>
                <a:t>.</a:t>
              </a:r>
            </a:p>
          </p:txBody>
        </p:sp>
        <p:pic>
          <p:nvPicPr>
            <p:cNvPr id="26632" name="Picture 13" descr="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4" y="987"/>
              <a:ext cx="15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5311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57340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2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905250"/>
            <a:ext cx="57150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3" name="Picture 17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4819650"/>
            <a:ext cx="58007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ChangeArrowheads="1"/>
          </p:cNvSpPr>
          <p:nvPr/>
        </p:nvSpPr>
        <p:spPr bwMode="auto">
          <a:xfrm>
            <a:off x="304800" y="1600200"/>
            <a:ext cx="363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Graph </a:t>
            </a:r>
            <a:r>
              <a:rPr lang="el-GR" altLang="en-US"/>
              <a:t>∆</a:t>
            </a:r>
            <a:r>
              <a:rPr lang="en-US" altLang="en-US" i="1"/>
              <a:t>A’B’C’</a:t>
            </a:r>
            <a:r>
              <a:rPr lang="en-US" altLang="en-US"/>
              <a:t>.</a:t>
            </a:r>
          </a:p>
        </p:txBody>
      </p:sp>
      <p:sp>
        <p:nvSpPr>
          <p:cNvPr id="27651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pic>
        <p:nvPicPr>
          <p:cNvPr id="2765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4600"/>
            <a:ext cx="3665538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409825" y="3824288"/>
            <a:ext cx="1476375" cy="1504950"/>
            <a:chOff x="1518" y="2409"/>
            <a:chExt cx="930" cy="948"/>
          </a:xfrm>
        </p:grpSpPr>
        <p:sp>
          <p:nvSpPr>
            <p:cNvPr id="27657" name="Oval 11"/>
            <p:cNvSpPr>
              <a:spLocks noChangeArrowheads="1"/>
            </p:cNvSpPr>
            <p:nvPr/>
          </p:nvSpPr>
          <p:spPr bwMode="auto">
            <a:xfrm>
              <a:off x="1518" y="2832"/>
              <a:ext cx="96" cy="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58" name="Oval 12"/>
            <p:cNvSpPr>
              <a:spLocks noChangeArrowheads="1"/>
            </p:cNvSpPr>
            <p:nvPr/>
          </p:nvSpPr>
          <p:spPr bwMode="auto">
            <a:xfrm>
              <a:off x="1929" y="2409"/>
              <a:ext cx="96" cy="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59" name="Oval 13"/>
            <p:cNvSpPr>
              <a:spLocks noChangeArrowheads="1"/>
            </p:cNvSpPr>
            <p:nvPr/>
          </p:nvSpPr>
          <p:spPr bwMode="auto">
            <a:xfrm>
              <a:off x="2352" y="3261"/>
              <a:ext cx="96" cy="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660" name="Freeform 14"/>
            <p:cNvSpPr>
              <a:spLocks/>
            </p:cNvSpPr>
            <p:nvPr/>
          </p:nvSpPr>
          <p:spPr bwMode="auto">
            <a:xfrm>
              <a:off x="1584" y="2448"/>
              <a:ext cx="816" cy="864"/>
            </a:xfrm>
            <a:custGeom>
              <a:avLst/>
              <a:gdLst>
                <a:gd name="T0" fmla="*/ 0 w 816"/>
                <a:gd name="T1" fmla="*/ 432 h 864"/>
                <a:gd name="T2" fmla="*/ 384 w 816"/>
                <a:gd name="T3" fmla="*/ 0 h 864"/>
                <a:gd name="T4" fmla="*/ 816 w 816"/>
                <a:gd name="T5" fmla="*/ 864 h 864"/>
                <a:gd name="T6" fmla="*/ 0 w 816"/>
                <a:gd name="T7" fmla="*/ 432 h 8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6"/>
                <a:gd name="T13" fmla="*/ 0 h 864"/>
                <a:gd name="T14" fmla="*/ 816 w 816"/>
                <a:gd name="T15" fmla="*/ 864 h 8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6" h="864">
                  <a:moveTo>
                    <a:pt x="0" y="432"/>
                  </a:moveTo>
                  <a:lnTo>
                    <a:pt x="384" y="0"/>
                  </a:lnTo>
                  <a:lnTo>
                    <a:pt x="816" y="864"/>
                  </a:lnTo>
                  <a:lnTo>
                    <a:pt x="0" y="432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2895600" y="54864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C’ (4, 0)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1219200" y="45720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FF0000"/>
                </a:solidFill>
              </a:rPr>
              <a:t>A</a:t>
            </a:r>
            <a:r>
              <a:rPr lang="en-US" altLang="en-US" sz="2000">
                <a:solidFill>
                  <a:srgbClr val="FF0000"/>
                </a:solidFill>
              </a:rPr>
              <a:t>’ (0, 2)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124200" y="35814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FF0000"/>
                </a:solidFill>
              </a:rPr>
              <a:t>B</a:t>
            </a:r>
            <a:r>
              <a:rPr lang="en-US" altLang="en-US" sz="2000">
                <a:solidFill>
                  <a:srgbClr val="FF0000"/>
                </a:solidFill>
              </a:rPr>
              <a:t>’ (2, 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6" grpId="0"/>
      <p:bldP spid="56337" grpId="0"/>
      <p:bldP spid="563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0" y="1447800"/>
            <a:ext cx="909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Use the Distance Formula to find the side lengths.</a:t>
            </a:r>
          </a:p>
        </p:txBody>
      </p:sp>
      <p:sp>
        <p:nvSpPr>
          <p:cNvPr id="28675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pic>
        <p:nvPicPr>
          <p:cNvPr id="57354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4099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24275"/>
            <a:ext cx="3429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657600"/>
            <a:ext cx="3638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7" name="Picture 1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2133600"/>
            <a:ext cx="36290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60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095875"/>
            <a:ext cx="36385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61" name="Picture 17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5105400"/>
            <a:ext cx="34480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sp>
        <p:nvSpPr>
          <p:cNvPr id="29699" name="Rectangle 14"/>
          <p:cNvSpPr>
            <a:spLocks noChangeArrowheads="1"/>
          </p:cNvSpPr>
          <p:nvPr/>
        </p:nvSpPr>
        <p:spPr bwMode="auto">
          <a:xfrm>
            <a:off x="0" y="1447800"/>
            <a:ext cx="506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4</a:t>
            </a:r>
            <a:r>
              <a:rPr lang="en-US" altLang="en-US"/>
              <a:t> Find the similarity ratio.</a:t>
            </a:r>
          </a:p>
        </p:txBody>
      </p:sp>
      <p:pic>
        <p:nvPicPr>
          <p:cNvPr id="58383" name="Picture 15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69818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4800" y="3657600"/>
            <a:ext cx="8534400" cy="733425"/>
            <a:chOff x="192" y="3312"/>
            <a:chExt cx="5376" cy="462"/>
          </a:xfrm>
        </p:grpSpPr>
        <p:sp>
          <p:nvSpPr>
            <p:cNvPr id="29702" name="Rectangle 10"/>
            <p:cNvSpPr>
              <a:spLocks noChangeArrowheads="1"/>
            </p:cNvSpPr>
            <p:nvPr/>
          </p:nvSpPr>
          <p:spPr bwMode="auto">
            <a:xfrm>
              <a:off x="192" y="3408"/>
              <a:ext cx="5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Since                           , </a:t>
              </a:r>
              <a:r>
                <a:rPr lang="el-GR" altLang="en-US"/>
                <a:t>∆</a:t>
              </a:r>
              <a:r>
                <a:rPr lang="en-US" altLang="en-US" i="1"/>
                <a:t>ABC</a:t>
              </a:r>
              <a:r>
                <a:rPr lang="en-US" altLang="en-US"/>
                <a:t> ~ </a:t>
              </a:r>
              <a:r>
                <a:rPr lang="el-GR" altLang="en-US"/>
                <a:t>∆</a:t>
              </a:r>
              <a:r>
                <a:rPr lang="en-US" altLang="en-US" i="1"/>
                <a:t>A’B’C’</a:t>
              </a:r>
              <a:r>
                <a:rPr lang="en-US" altLang="en-US"/>
                <a:t> by SSS ~.</a:t>
              </a:r>
            </a:p>
          </p:txBody>
        </p:sp>
        <p:pic>
          <p:nvPicPr>
            <p:cNvPr id="29703" name="Picture 16" descr="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3312"/>
              <a:ext cx="17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Apply similarity properties in the coordinate plane.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Use coordinate proof to prove figures similar.</a:t>
            </a:r>
            <a:endParaRPr lang="en-US" altLang="en-US" sz="3200">
              <a:latin typeface="Arial" charset="0"/>
            </a:endParaRP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31950"/>
            <a:ext cx="2860675" cy="286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81000" y="1676400"/>
            <a:ext cx="5486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Graph the image of </a:t>
            </a:r>
            <a:r>
              <a:rPr lang="el-GR" altLang="en-US" b="1"/>
              <a:t>∆</a:t>
            </a:r>
            <a:r>
              <a:rPr lang="en-US" altLang="en-US" b="1" i="1"/>
              <a:t>MNP </a:t>
            </a:r>
            <a:r>
              <a:rPr lang="en-US" altLang="en-US" b="1"/>
              <a:t>after a dilation with scale factor 3. </a:t>
            </a:r>
          </a:p>
          <a:p>
            <a:pPr eaLnBrk="1" hangingPunct="1"/>
            <a:r>
              <a:rPr lang="en-US" altLang="en-US" b="1"/>
              <a:t>Verify that </a:t>
            </a:r>
            <a:r>
              <a:rPr lang="el-GR" altLang="en-US" b="1"/>
              <a:t>∆</a:t>
            </a:r>
            <a:r>
              <a:rPr lang="en-US" altLang="en-US" b="1" i="1"/>
              <a:t>M</a:t>
            </a:r>
            <a:r>
              <a:rPr lang="en-US" altLang="en-US" b="1"/>
              <a:t>'</a:t>
            </a:r>
            <a:r>
              <a:rPr lang="en-US" altLang="en-US" b="1" i="1"/>
              <a:t>N</a:t>
            </a:r>
            <a:r>
              <a:rPr lang="en-US" altLang="en-US" b="1"/>
              <a:t>'</a:t>
            </a:r>
            <a:r>
              <a:rPr lang="en-US" altLang="en-US" b="1" i="1"/>
              <a:t>P</a:t>
            </a:r>
            <a:r>
              <a:rPr lang="en-US" altLang="en-US" b="1"/>
              <a:t>' ~ </a:t>
            </a:r>
            <a:r>
              <a:rPr lang="el-GR" altLang="en-US" b="1"/>
              <a:t>∆</a:t>
            </a:r>
            <a:r>
              <a:rPr lang="en-US" altLang="en-US" b="1" i="1"/>
              <a:t>MNP</a:t>
            </a:r>
            <a:r>
              <a:rPr lang="en-US" altLang="en-US" b="1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28600" y="16002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Multiply each coordinate by 3 to find the coordinates of the vertices of </a:t>
            </a:r>
            <a:r>
              <a:rPr lang="el-GR" altLang="en-US"/>
              <a:t>∆</a:t>
            </a:r>
            <a:r>
              <a:rPr lang="en-US" altLang="en-US" i="1"/>
              <a:t>M’N’P’</a:t>
            </a:r>
            <a:r>
              <a:rPr lang="en-US" altLang="en-US"/>
              <a:t>.</a:t>
            </a:r>
          </a:p>
        </p:txBody>
      </p:sp>
      <p:pic>
        <p:nvPicPr>
          <p:cNvPr id="62472" name="Picture 8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743200"/>
            <a:ext cx="625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3" name="Picture 9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3352800"/>
            <a:ext cx="568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4" name="Picture 10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038600"/>
            <a:ext cx="674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304800" y="1676400"/>
            <a:ext cx="367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Graph </a:t>
            </a:r>
            <a:r>
              <a:rPr lang="el-GR" altLang="en-US"/>
              <a:t>∆</a:t>
            </a:r>
            <a:r>
              <a:rPr lang="en-US" altLang="en-US" i="1"/>
              <a:t>M’N’P’</a:t>
            </a:r>
            <a:r>
              <a:rPr lang="en-US" altLang="en-US"/>
              <a:t>.</a:t>
            </a:r>
          </a:p>
        </p:txBody>
      </p:sp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81200" y="2147888"/>
            <a:ext cx="5867400" cy="4398962"/>
            <a:chOff x="1248" y="1353"/>
            <a:chExt cx="3696" cy="2771"/>
          </a:xfrm>
        </p:grpSpPr>
        <p:pic>
          <p:nvPicPr>
            <p:cNvPr id="3277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1392"/>
              <a:ext cx="3643" cy="2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4" name="Rectangle 7"/>
            <p:cNvSpPr>
              <a:spLocks noChangeArrowheads="1"/>
            </p:cNvSpPr>
            <p:nvPr/>
          </p:nvSpPr>
          <p:spPr bwMode="auto">
            <a:xfrm>
              <a:off x="1968" y="1353"/>
              <a:ext cx="38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75" name="Rectangle 8"/>
            <p:cNvSpPr>
              <a:spLocks noChangeArrowheads="1"/>
            </p:cNvSpPr>
            <p:nvPr/>
          </p:nvSpPr>
          <p:spPr bwMode="auto">
            <a:xfrm>
              <a:off x="4560" y="2880"/>
              <a:ext cx="38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0" y="1600200"/>
            <a:ext cx="9094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3</a:t>
            </a:r>
            <a:r>
              <a:rPr lang="en-US" altLang="en-US"/>
              <a:t> Use the Distance Formula to find the side lengths.</a:t>
            </a:r>
          </a:p>
        </p:txBody>
      </p:sp>
      <p:sp>
        <p:nvSpPr>
          <p:cNvPr id="33795" name="Text Box 10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64523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4191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38400"/>
            <a:ext cx="44577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752850"/>
            <a:ext cx="41529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48250"/>
            <a:ext cx="45148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7" name="Picture 15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0"/>
            <a:ext cx="38671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8" name="Picture 16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105400"/>
            <a:ext cx="42481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Rectangle 7"/>
          <p:cNvSpPr>
            <a:spLocks noChangeArrowheads="1"/>
          </p:cNvSpPr>
          <p:nvPr/>
        </p:nvSpPr>
        <p:spPr bwMode="auto">
          <a:xfrm>
            <a:off x="0" y="1524000"/>
            <a:ext cx="506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/>
              <a:t>Step 4</a:t>
            </a:r>
            <a:r>
              <a:rPr lang="en-US" altLang="en-US"/>
              <a:t> Find the similarity ratio.</a:t>
            </a:r>
          </a:p>
        </p:txBody>
      </p:sp>
      <p:pic>
        <p:nvPicPr>
          <p:cNvPr id="65544" name="Picture 8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70580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0" y="3657600"/>
            <a:ext cx="9144000" cy="733425"/>
            <a:chOff x="0" y="2304"/>
            <a:chExt cx="5760" cy="462"/>
          </a:xfrm>
        </p:grpSpPr>
        <p:sp>
          <p:nvSpPr>
            <p:cNvPr id="34822" name="Rectangle 4"/>
            <p:cNvSpPr>
              <a:spLocks noChangeArrowheads="1"/>
            </p:cNvSpPr>
            <p:nvPr/>
          </p:nvSpPr>
          <p:spPr bwMode="auto">
            <a:xfrm>
              <a:off x="0" y="2352"/>
              <a:ext cx="57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Since                             , </a:t>
              </a:r>
              <a:r>
                <a:rPr lang="el-GR" altLang="en-US"/>
                <a:t>∆</a:t>
              </a:r>
              <a:r>
                <a:rPr lang="en-US" altLang="en-US" i="1"/>
                <a:t>MNP</a:t>
              </a:r>
              <a:r>
                <a:rPr lang="en-US" altLang="en-US"/>
                <a:t> ~ </a:t>
              </a:r>
              <a:r>
                <a:rPr lang="el-GR" altLang="en-US"/>
                <a:t>∆</a:t>
              </a:r>
              <a:r>
                <a:rPr lang="en-US" altLang="en-US" i="1"/>
                <a:t>M’N’P’</a:t>
              </a:r>
              <a:r>
                <a:rPr lang="en-US" altLang="en-US"/>
                <a:t> by SSS ~.</a:t>
              </a:r>
            </a:p>
          </p:txBody>
        </p:sp>
        <p:pic>
          <p:nvPicPr>
            <p:cNvPr id="34823" name="Picture 9" descr="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0" y="2304"/>
              <a:ext cx="183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8382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Given </a:t>
            </a:r>
            <a:r>
              <a:rPr lang="en-US" altLang="en-US" i="1"/>
              <a:t>X</a:t>
            </a:r>
            <a:r>
              <a:rPr lang="en-US" altLang="en-US"/>
              <a:t>(0, 2), </a:t>
            </a:r>
            <a:r>
              <a:rPr lang="en-US" altLang="en-US" i="1"/>
              <a:t>Y</a:t>
            </a:r>
            <a:r>
              <a:rPr lang="en-US" altLang="en-US"/>
              <a:t>(–2, 2), and </a:t>
            </a:r>
            <a:r>
              <a:rPr lang="en-US" altLang="en-US" i="1"/>
              <a:t>Z</a:t>
            </a:r>
            <a:r>
              <a:rPr lang="en-US" altLang="en-US"/>
              <a:t>(–2, 0), find the coordinates of </a:t>
            </a:r>
            <a:r>
              <a:rPr lang="en-US" altLang="en-US" i="1"/>
              <a:t>X</a:t>
            </a:r>
            <a:r>
              <a:rPr lang="en-US" altLang="en-US"/>
              <a:t>', </a:t>
            </a:r>
            <a:r>
              <a:rPr lang="en-US" altLang="en-US" i="1"/>
              <a:t>Y</a:t>
            </a:r>
            <a:r>
              <a:rPr lang="en-US" altLang="en-US"/>
              <a:t>, and Z' after a dilation with scale factor –4.		</a:t>
            </a:r>
          </a:p>
          <a:p>
            <a:pPr eaLnBrk="1" hangingPunct="1"/>
            <a:endParaRPr lang="en-US" altLang="en-US" b="1"/>
          </a:p>
          <a:p>
            <a:pPr eaLnBrk="1" hangingPunct="1"/>
            <a:r>
              <a:rPr lang="en-US" altLang="en-US" b="1"/>
              <a:t>2.</a:t>
            </a:r>
            <a:r>
              <a:rPr lang="en-US" altLang="en-US"/>
              <a:t> ∆</a:t>
            </a:r>
            <a:r>
              <a:rPr lang="en-US" altLang="en-US" i="1"/>
              <a:t>JOK </a:t>
            </a:r>
            <a:r>
              <a:rPr lang="en-US" altLang="en-US" b="1"/>
              <a:t>~ </a:t>
            </a:r>
            <a:r>
              <a:rPr lang="en-US" altLang="en-US"/>
              <a:t>∆</a:t>
            </a:r>
            <a:r>
              <a:rPr lang="en-US" altLang="en-US" i="1"/>
              <a:t>LOM. </a:t>
            </a:r>
            <a:r>
              <a:rPr lang="en-US" altLang="en-US"/>
              <a:t>Find the coordinates of </a:t>
            </a:r>
            <a:r>
              <a:rPr lang="en-US" altLang="en-US" i="1"/>
              <a:t>M </a:t>
            </a:r>
            <a:r>
              <a:rPr lang="en-US" altLang="en-US"/>
              <a:t>and the scale factor.</a:t>
            </a:r>
            <a:r>
              <a:rPr lang="en-US" altLang="en-US" sz="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429000" y="25146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altLang="en-US" i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pl-PL" altLang="en-US">
                <a:solidFill>
                  <a:srgbClr val="FF0000"/>
                </a:solidFill>
                <a:latin typeface="Arial" charset="0"/>
              </a:rPr>
              <a:t>'(0, </a:t>
            </a:r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–</a:t>
            </a:r>
            <a:r>
              <a:rPr lang="pl-PL" altLang="en-US">
                <a:solidFill>
                  <a:srgbClr val="FF0000"/>
                </a:solidFill>
                <a:latin typeface="Arial" charset="0"/>
                <a:cs typeface="Arial" charset="0"/>
              </a:rPr>
              <a:t>8); </a:t>
            </a:r>
            <a:r>
              <a:rPr lang="pl-PL" altLang="en-US" i="1">
                <a:solidFill>
                  <a:srgbClr val="FF0000"/>
                </a:solidFill>
                <a:latin typeface="Arial" charset="0"/>
                <a:cs typeface="Arial" charset="0"/>
              </a:rPr>
              <a:t>Y</a:t>
            </a:r>
            <a:r>
              <a:rPr lang="pl-PL" altLang="en-US">
                <a:solidFill>
                  <a:srgbClr val="FF0000"/>
                </a:solidFill>
                <a:latin typeface="Arial" charset="0"/>
                <a:cs typeface="Arial" charset="0"/>
              </a:rPr>
              <a:t>'(8, </a:t>
            </a:r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–</a:t>
            </a:r>
            <a:r>
              <a:rPr lang="pl-PL" altLang="en-US">
                <a:solidFill>
                  <a:srgbClr val="FF0000"/>
                </a:solidFill>
                <a:latin typeface="Arial" charset="0"/>
                <a:cs typeface="Arial" charset="0"/>
              </a:rPr>
              <a:t>8); Z</a:t>
            </a:r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'</a:t>
            </a:r>
            <a:r>
              <a:rPr lang="pl-PL" altLang="en-US">
                <a:solidFill>
                  <a:srgbClr val="FF0000"/>
                </a:solidFill>
                <a:latin typeface="Arial" charset="0"/>
                <a:cs typeface="Arial" charset="0"/>
              </a:rPr>
              <a:t>(8, </a:t>
            </a:r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pl-PL" altLang="en-US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endParaRPr lang="en-US" altLang="en-US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35845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14800"/>
            <a:ext cx="3236913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800600"/>
            <a:ext cx="1647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7924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eaLnBrk="0" hangingPunct="0"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</a:tabLs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3.</a:t>
            </a:r>
            <a:r>
              <a:rPr lang="en-US" altLang="en-US"/>
              <a:t> </a:t>
            </a:r>
            <a:r>
              <a:rPr lang="en-US" altLang="en-US" b="1"/>
              <a:t>Given:</a:t>
            </a:r>
            <a:r>
              <a:rPr lang="en-US" altLang="en-US"/>
              <a:t> </a:t>
            </a:r>
            <a:r>
              <a:rPr lang="en-US" altLang="en-US" i="1"/>
              <a:t>A</a:t>
            </a:r>
            <a:r>
              <a:rPr lang="en-US" altLang="en-US"/>
              <a:t>(–1, 0), </a:t>
            </a:r>
            <a:r>
              <a:rPr lang="en-US" altLang="en-US" i="1"/>
              <a:t>B</a:t>
            </a:r>
            <a:r>
              <a:rPr lang="en-US" altLang="en-US"/>
              <a:t>(–4, 5), </a:t>
            </a:r>
            <a:r>
              <a:rPr lang="en-US" altLang="en-US" i="1"/>
              <a:t>C</a:t>
            </a:r>
            <a:r>
              <a:rPr lang="en-US" altLang="en-US"/>
              <a:t>(2, 2), </a:t>
            </a:r>
            <a:r>
              <a:rPr lang="en-US" altLang="en-US" i="1"/>
              <a:t>D</a:t>
            </a:r>
            <a:r>
              <a:rPr lang="en-US" altLang="en-US"/>
              <a:t>(2, –1), 	</a:t>
            </a:r>
            <a:r>
              <a:rPr lang="en-US" altLang="en-US" i="1"/>
              <a:t>E</a:t>
            </a:r>
            <a:r>
              <a:rPr lang="en-US" altLang="en-US"/>
              <a:t>(–4, 9), and </a:t>
            </a:r>
            <a:r>
              <a:rPr lang="en-US" altLang="en-US" i="1"/>
              <a:t>F</a:t>
            </a:r>
            <a:r>
              <a:rPr lang="en-US" altLang="en-US"/>
              <a:t>(8, 3)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	Prove:</a:t>
            </a:r>
            <a:r>
              <a:rPr lang="en-US" altLang="en-US"/>
              <a:t> ∆</a:t>
            </a:r>
            <a:r>
              <a:rPr lang="en-US" altLang="en-US" i="1"/>
              <a:t>ABC</a:t>
            </a:r>
            <a:r>
              <a:rPr lang="en-US" altLang="en-US"/>
              <a:t> ~ ∆</a:t>
            </a:r>
            <a:r>
              <a:rPr lang="en-US" altLang="en-US" i="1"/>
              <a:t>DEF</a:t>
            </a:r>
            <a:r>
              <a:rPr lang="en-US" altLang="en-US"/>
              <a:t>		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pic>
        <p:nvPicPr>
          <p:cNvPr id="66573" name="Picture 13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54197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33400" y="5105400"/>
            <a:ext cx="8001000" cy="1143000"/>
            <a:chOff x="336" y="3216"/>
            <a:chExt cx="5040" cy="720"/>
          </a:xfrm>
        </p:grpSpPr>
        <p:sp>
          <p:nvSpPr>
            <p:cNvPr id="36870" name="Rectangle 12"/>
            <p:cNvSpPr>
              <a:spLocks noChangeArrowheads="1"/>
            </p:cNvSpPr>
            <p:nvPr/>
          </p:nvSpPr>
          <p:spPr bwMode="auto">
            <a:xfrm>
              <a:off x="336" y="3303"/>
              <a:ext cx="5040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Therefore,                           and ∆</a:t>
              </a:r>
              <a:r>
                <a:rPr lang="en-US" altLang="en-US" i="1">
                  <a:solidFill>
                    <a:srgbClr val="FF0000"/>
                  </a:solidFill>
                </a:rPr>
                <a:t>ABC</a:t>
              </a:r>
              <a:r>
                <a:rPr lang="en-US" altLang="en-US">
                  <a:solidFill>
                    <a:srgbClr val="FF0000"/>
                  </a:solidFill>
                </a:rPr>
                <a:t> ~ ∆</a:t>
              </a:r>
              <a:r>
                <a:rPr lang="en-US" altLang="en-US" i="1">
                  <a:solidFill>
                    <a:srgbClr val="FF0000"/>
                  </a:solidFill>
                </a:rPr>
                <a:t>DEF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by SSS ~.</a:t>
              </a:r>
            </a:p>
          </p:txBody>
        </p:sp>
        <p:pic>
          <p:nvPicPr>
            <p:cNvPr id="36871" name="Picture 14" descr="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16"/>
              <a:ext cx="174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dilation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scale factor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33400" y="1752600"/>
            <a:ext cx="81534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A </a:t>
            </a:r>
            <a:r>
              <a:rPr lang="en-US" altLang="en-US" b="1" u="sng"/>
              <a:t>dilation</a:t>
            </a:r>
            <a:r>
              <a:rPr lang="en-US" altLang="en-US" b="1"/>
              <a:t> </a:t>
            </a:r>
            <a:r>
              <a:rPr lang="en-US" altLang="en-US"/>
              <a:t>is a transformation that changes the size of a figure but not its shape. The preimage and the image are always similar. A </a:t>
            </a:r>
            <a:r>
              <a:rPr lang="en-US" altLang="en-US" b="1" u="sng"/>
              <a:t>scale factor</a:t>
            </a:r>
            <a:r>
              <a:rPr lang="en-US" altLang="en-US" b="1"/>
              <a:t> </a:t>
            </a:r>
            <a:r>
              <a:rPr lang="en-US" altLang="en-US"/>
              <a:t>describes how much the figure is enlarged or reduced. For a dilation with scale factor </a:t>
            </a:r>
            <a:r>
              <a:rPr lang="en-US" altLang="en-US" i="1"/>
              <a:t>k</a:t>
            </a:r>
            <a:r>
              <a:rPr lang="en-US" altLang="en-US"/>
              <a:t>, you can find the image of a point by multiplying each coordinate by </a:t>
            </a:r>
            <a:r>
              <a:rPr lang="en-US" altLang="en-US" i="1"/>
              <a:t>k</a:t>
            </a:r>
            <a:r>
              <a:rPr lang="en-US" altLang="en-US"/>
              <a:t>: (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b</a:t>
            </a:r>
            <a:r>
              <a:rPr lang="en-US" altLang="en-US"/>
              <a:t>) </a:t>
            </a:r>
            <a:r>
              <a:rPr lang="en-US" altLang="en-US">
                <a:sym typeface="Symbol" pitchFamily="18" charset="2"/>
              </a:rPr>
              <a:t></a:t>
            </a:r>
            <a:r>
              <a:rPr lang="en-US" altLang="en-US"/>
              <a:t> (</a:t>
            </a:r>
            <a:r>
              <a:rPr lang="en-US" altLang="en-US" i="1"/>
              <a:t>ka</a:t>
            </a:r>
            <a:r>
              <a:rPr lang="en-US" altLang="en-US"/>
              <a:t>, </a:t>
            </a:r>
            <a:r>
              <a:rPr lang="en-US" altLang="en-US" i="1"/>
              <a:t>kb</a:t>
            </a:r>
            <a:r>
              <a:rPr lang="en-US" altLang="en-US"/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33400" y="2209800"/>
            <a:ext cx="7854950" cy="1668463"/>
            <a:chOff x="236" y="2256"/>
            <a:chExt cx="4948" cy="1051"/>
          </a:xfrm>
        </p:grpSpPr>
        <p:sp>
          <p:nvSpPr>
            <p:cNvPr id="7171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If the scale factor of a dilation is greater than 1 (</a:t>
              </a:r>
              <a:r>
                <a:rPr lang="en-US" altLang="en-US" i="1"/>
                <a:t>k </a:t>
              </a:r>
              <a:r>
                <a:rPr lang="en-US" altLang="en-US"/>
                <a:t>&gt; 1), it is an </a:t>
              </a:r>
              <a:r>
                <a:rPr lang="en-US" altLang="en-US" i="1"/>
                <a:t>enlargement</a:t>
              </a:r>
              <a:r>
                <a:rPr lang="en-US" altLang="en-US"/>
                <a:t>. If the scale factor is less than 1 (</a:t>
              </a:r>
              <a:r>
                <a:rPr lang="en-US" altLang="en-US" i="1"/>
                <a:t>k </a:t>
              </a:r>
              <a:r>
                <a:rPr lang="en-US" altLang="en-US"/>
                <a:t>&lt; 1), it is a </a:t>
              </a:r>
              <a:r>
                <a:rPr lang="en-US" altLang="en-US" i="1"/>
                <a:t>reduction</a:t>
              </a:r>
              <a:r>
                <a:rPr lang="en-US" altLang="en-US"/>
                <a:t>.</a:t>
              </a:r>
            </a:p>
          </p:txBody>
        </p:sp>
        <p:sp>
          <p:nvSpPr>
            <p:cNvPr id="7172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images?q=tbn:ANd9GcScrICeuXRQ6pw4bNcs68hjKOUd_XvCk89Ct3alKP5-2om4w2M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820" y="2362200"/>
            <a:ext cx="3581779" cy="2868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73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Computer Graphics Application</a:t>
            </a:r>
          </a:p>
        </p:txBody>
      </p:sp>
      <p:grpSp>
        <p:nvGrpSpPr>
          <p:cNvPr id="8195" name="Group 8"/>
          <p:cNvGrpSpPr>
            <a:grpSpLocks/>
          </p:cNvGrpSpPr>
          <p:nvPr/>
        </p:nvGrpSpPr>
        <p:grpSpPr bwMode="auto">
          <a:xfrm>
            <a:off x="762000" y="1600200"/>
            <a:ext cx="7620000" cy="1266825"/>
            <a:chOff x="480" y="1008"/>
            <a:chExt cx="4800" cy="798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480" y="1008"/>
              <a:ext cx="4800" cy="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5000"/>
                </a:lnSpc>
              </a:pPr>
              <a:r>
                <a:rPr lang="en-US" altLang="en-US" b="1"/>
                <a:t>Draw the border of the photo after a dilation with scale factor     </a:t>
              </a:r>
            </a:p>
          </p:txBody>
        </p:sp>
        <p:pic>
          <p:nvPicPr>
            <p:cNvPr id="8198" name="Picture 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344"/>
              <a:ext cx="21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19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971800"/>
            <a:ext cx="25241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1447800" y="2286000"/>
            <a:ext cx="1687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/>
              <a:t>Rectangle</a:t>
            </a:r>
          </a:p>
          <a:p>
            <a:pPr algn="ctr" eaLnBrk="1" hangingPunct="1"/>
            <a:r>
              <a:rPr lang="en-US" altLang="en-US" i="1"/>
              <a:t>ABCD</a:t>
            </a:r>
            <a:r>
              <a:rPr lang="en-US" altLang="en-US"/>
              <a:t> </a:t>
            </a:r>
          </a:p>
        </p:txBody>
      </p:sp>
      <p:grpSp>
        <p:nvGrpSpPr>
          <p:cNvPr id="9220" name="Group 17"/>
          <p:cNvGrpSpPr>
            <a:grpSpLocks/>
          </p:cNvGrpSpPr>
          <p:nvPr/>
        </p:nvGrpSpPr>
        <p:grpSpPr bwMode="auto">
          <a:xfrm>
            <a:off x="457200" y="1066800"/>
            <a:ext cx="8458200" cy="1295400"/>
            <a:chOff x="288" y="864"/>
            <a:chExt cx="5328" cy="816"/>
          </a:xfrm>
        </p:grpSpPr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288" y="864"/>
              <a:ext cx="5328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altLang="en-US" b="1"/>
                <a:t>Step 1</a:t>
              </a:r>
              <a:r>
                <a:rPr lang="en-US" altLang="en-US"/>
                <a:t> Multiply the vertices of the photo </a:t>
              </a:r>
              <a:r>
                <a:rPr lang="en-US" altLang="en-US" i="1"/>
                <a:t>A</a:t>
              </a:r>
              <a:r>
                <a:rPr lang="en-US" altLang="en-US"/>
                <a:t>(0, 0), </a:t>
              </a:r>
              <a:r>
                <a:rPr lang="en-US" altLang="en-US" i="1"/>
                <a:t>B</a:t>
              </a:r>
              <a:r>
                <a:rPr lang="en-US" altLang="en-US"/>
                <a:t>(0, 4), </a:t>
              </a:r>
              <a:r>
                <a:rPr lang="en-US" altLang="en-US" i="1"/>
                <a:t>C</a:t>
              </a:r>
              <a:r>
                <a:rPr lang="en-US" altLang="en-US"/>
                <a:t>(3, 4), and </a:t>
              </a:r>
              <a:r>
                <a:rPr lang="en-US" altLang="en-US" i="1"/>
                <a:t>D</a:t>
              </a:r>
              <a:r>
                <a:rPr lang="en-US" altLang="en-US"/>
                <a:t>(3, 0) by  </a:t>
              </a:r>
            </a:p>
          </p:txBody>
        </p:sp>
        <p:pic>
          <p:nvPicPr>
            <p:cNvPr id="9227" name="Picture 1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8" y="1218"/>
              <a:ext cx="21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5943600" y="2301875"/>
            <a:ext cx="1687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accent2"/>
                </a:solidFill>
              </a:rPr>
              <a:t>Rectangle</a:t>
            </a:r>
          </a:p>
          <a:p>
            <a:pPr algn="ctr" eaLnBrk="1" hangingPunct="1"/>
            <a:r>
              <a:rPr lang="en-US" altLang="en-US" i="1">
                <a:solidFill>
                  <a:schemeClr val="accent2"/>
                </a:solidFill>
              </a:rPr>
              <a:t>A’B’C’D’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35862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34050"/>
            <a:ext cx="60007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3" name="Picture 2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4819650"/>
            <a:ext cx="61817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5" name="Picture 2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3962400"/>
            <a:ext cx="5876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7" name="Picture 27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48000"/>
            <a:ext cx="5724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1" grpId="0"/>
      <p:bldP spid="358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1154</Words>
  <Application>Microsoft Office PowerPoint</Application>
  <PresentationFormat>On-screen Show (4:3)</PresentationFormat>
  <Paragraphs>146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138</cp:revision>
  <dcterms:created xsi:type="dcterms:W3CDTF">2002-10-14T18:20:28Z</dcterms:created>
  <dcterms:modified xsi:type="dcterms:W3CDTF">2014-03-12T15:23:36Z</dcterms:modified>
</cp:coreProperties>
</file>