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69" r:id="rId2"/>
    <p:sldId id="293" r:id="rId3"/>
    <p:sldId id="292" r:id="rId4"/>
    <p:sldId id="384" r:id="rId5"/>
    <p:sldId id="362" r:id="rId6"/>
    <p:sldId id="410" r:id="rId7"/>
    <p:sldId id="385" r:id="rId8"/>
    <p:sldId id="386" r:id="rId9"/>
    <p:sldId id="387" r:id="rId10"/>
    <p:sldId id="388" r:id="rId11"/>
    <p:sldId id="389" r:id="rId12"/>
    <p:sldId id="390" r:id="rId13"/>
    <p:sldId id="391" r:id="rId14"/>
    <p:sldId id="392" r:id="rId15"/>
    <p:sldId id="411" r:id="rId16"/>
    <p:sldId id="394" r:id="rId17"/>
    <p:sldId id="412" r:id="rId18"/>
    <p:sldId id="395" r:id="rId19"/>
    <p:sldId id="396" r:id="rId20"/>
    <p:sldId id="413" r:id="rId21"/>
    <p:sldId id="397" r:id="rId22"/>
    <p:sldId id="398" r:id="rId23"/>
    <p:sldId id="399" r:id="rId24"/>
    <p:sldId id="400" r:id="rId25"/>
    <p:sldId id="401" r:id="rId26"/>
    <p:sldId id="402" r:id="rId27"/>
    <p:sldId id="403" r:id="rId28"/>
    <p:sldId id="404" r:id="rId29"/>
    <p:sldId id="405" r:id="rId30"/>
    <p:sldId id="406" r:id="rId31"/>
    <p:sldId id="414" r:id="rId32"/>
    <p:sldId id="408" r:id="rId33"/>
    <p:sldId id="409" r:id="rId3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FF3300"/>
    <a:srgbClr val="FF6600"/>
    <a:srgbClr val="CEE1FE"/>
    <a:srgbClr val="66FF99"/>
    <a:srgbClr val="99FFCC"/>
    <a:srgbClr val="FFCCFF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85" autoAdjust="0"/>
    <p:restoredTop sz="98912" autoAdjust="0"/>
  </p:normalViewPr>
  <p:slideViewPr>
    <p:cSldViewPr>
      <p:cViewPr>
        <p:scale>
          <a:sx n="69" d="100"/>
          <a:sy n="69" d="100"/>
        </p:scale>
        <p:origin x="-1140" y="-948"/>
      </p:cViewPr>
      <p:guideLst>
        <p:guide orient="horz" pos="2160"/>
        <p:guide orient="horz" pos="62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/>
            </a:lvl1pPr>
          </a:lstStyle>
          <a:p>
            <a:pPr>
              <a:defRPr/>
            </a:pPr>
            <a:fld id="{E084D121-45B6-46C2-AB8F-19CDB43FB0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9717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>
                <a:latin typeface="Times New Roman" pitchFamily="18" charset="0"/>
              </a:defRPr>
            </a:lvl1pPr>
          </a:lstStyle>
          <a:p>
            <a:pPr>
              <a:defRPr/>
            </a:pPr>
            <a:fld id="{520D516C-2A2E-4AAF-B72E-08666EFB23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2464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BD167A-F616-4F91-8ABE-5A9A9B897D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86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0D3752-E4FA-4E4F-83C5-F6E0BFAC04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054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BB06BB-E5B6-4FA3-A9CD-DB0D010E6F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114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7B583F-1270-4A1F-BDFB-86ADED6FD7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991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50F7C7-B756-40DB-A482-115CD94F35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013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315FF-7CBB-42B0-876D-4D026430E9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457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DC08A0-1013-4E13-99A5-D1732C406F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755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565CC5-9C6E-4702-82B4-55035A2050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573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FD961A-7D78-4ED9-B78D-49984D75F2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92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B1F22C-3317-46BE-8C80-ACCB6E91B5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364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4E8B7-FF87-42F8-A71D-AFC1A9955B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467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i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 i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i="0">
                <a:latin typeface="+mn-lt"/>
              </a:defRPr>
            </a:lvl1pPr>
          </a:lstStyle>
          <a:p>
            <a:pPr>
              <a:defRPr/>
            </a:pPr>
            <a:fld id="{BF04B111-818E-4D1E-8382-D6924B9598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1" name="Group 14"/>
          <p:cNvGrpSpPr>
            <a:grpSpLocks/>
          </p:cNvGrpSpPr>
          <p:nvPr userDrawn="1"/>
        </p:nvGrpSpPr>
        <p:grpSpPr bwMode="auto">
          <a:xfrm>
            <a:off x="0" y="0"/>
            <a:ext cx="9144000" cy="6862763"/>
            <a:chOff x="0" y="0"/>
            <a:chExt cx="5760" cy="4323"/>
          </a:xfrm>
        </p:grpSpPr>
        <p:grpSp>
          <p:nvGrpSpPr>
            <p:cNvPr id="1032" name="Group 7"/>
            <p:cNvGrpSpPr>
              <a:grpSpLocks/>
            </p:cNvGrpSpPr>
            <p:nvPr userDrawn="1"/>
          </p:nvGrpSpPr>
          <p:grpSpPr bwMode="auto">
            <a:xfrm>
              <a:off x="0" y="0"/>
              <a:ext cx="5760" cy="4323"/>
              <a:chOff x="0" y="0"/>
              <a:chExt cx="5760" cy="4323"/>
            </a:xfrm>
          </p:grpSpPr>
          <p:pic>
            <p:nvPicPr>
              <p:cNvPr id="1034" name="Picture 8"/>
              <p:cNvPicPr>
                <a:picLocks noChangeAspect="1" noChangeArrowheads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5760" cy="4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35" name="Picture 9"/>
              <p:cNvPicPr>
                <a:picLocks noChangeAspect="1" noChangeArrowheads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4129"/>
                <a:ext cx="5760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36" name="Text Box 10"/>
              <p:cNvSpPr txBox="1">
                <a:spLocks noChangeArrowheads="1"/>
              </p:cNvSpPr>
              <p:nvPr/>
            </p:nvSpPr>
            <p:spPr bwMode="auto">
              <a:xfrm>
                <a:off x="0" y="4131"/>
                <a:ext cx="1669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r>
                  <a:rPr lang="en-US" altLang="en-US" sz="1400" b="1" i="0">
                    <a:solidFill>
                      <a:schemeClr val="bg1"/>
                    </a:solidFill>
                  </a:rPr>
                  <a:t>Holt McDougal Algebra 1</a:t>
                </a:r>
              </a:p>
            </p:txBody>
          </p:sp>
          <p:sp>
            <p:nvSpPr>
              <p:cNvPr id="1037" name="Text Box 11"/>
              <p:cNvSpPr txBox="1">
                <a:spLocks noChangeArrowheads="1"/>
              </p:cNvSpPr>
              <p:nvPr/>
            </p:nvSpPr>
            <p:spPr bwMode="auto">
              <a:xfrm>
                <a:off x="309" y="71"/>
                <a:ext cx="116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pPr algn="ctr"/>
                <a:endParaRPr lang="en-US" altLang="en-US" sz="2800" i="0">
                  <a:latin typeface="Arial" pitchFamily="34" charset="0"/>
                </a:endParaRPr>
              </a:p>
            </p:txBody>
          </p:sp>
          <p:sp>
            <p:nvSpPr>
              <p:cNvPr id="1038" name="Text Box 12"/>
              <p:cNvSpPr txBox="1">
                <a:spLocks noChangeArrowheads="1"/>
              </p:cNvSpPr>
              <p:nvPr/>
            </p:nvSpPr>
            <p:spPr bwMode="auto">
              <a:xfrm>
                <a:off x="750" y="62"/>
                <a:ext cx="2336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r>
                  <a:rPr lang="en-US" altLang="en-US" sz="3200" i="0">
                    <a:solidFill>
                      <a:schemeClr val="bg1"/>
                    </a:solidFill>
                    <a:latin typeface="Arial Black" pitchFamily="34" charset="0"/>
                  </a:rPr>
                  <a:t>Direct Variation</a:t>
                </a:r>
                <a:endParaRPr lang="en-US" altLang="en-US" i="0"/>
              </a:p>
            </p:txBody>
          </p:sp>
        </p:grpSp>
        <p:pic>
          <p:nvPicPr>
            <p:cNvPr id="1033" name="Picture 13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6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02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106363"/>
            <a:ext cx="753268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3200" i="0">
                <a:solidFill>
                  <a:schemeClr val="bg1"/>
                </a:solidFill>
                <a:latin typeface="Arial Black" pitchFamily="34" charset="0"/>
              </a:rPr>
              <a:t>Direct Variation</a:t>
            </a:r>
            <a:endParaRPr lang="en-US" altLang="en-US" sz="3200" i="0">
              <a:latin typeface="Arial Black" pitchFamily="34" charset="0"/>
            </a:endParaRP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0" y="6550025"/>
            <a:ext cx="19970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 b="1" i="0">
                <a:solidFill>
                  <a:schemeClr val="bg1"/>
                </a:solidFill>
              </a:rPr>
              <a:t>Holt Algebra 1</a:t>
            </a:r>
          </a:p>
        </p:txBody>
      </p:sp>
      <p:sp>
        <p:nvSpPr>
          <p:cNvPr id="19491" name="Text Box 35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617913"/>
            <a:ext cx="4038600" cy="5191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sp>
        <p:nvSpPr>
          <p:cNvPr id="19493" name="Text Box 37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019425"/>
            <a:ext cx="40386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19494" name="Text Box 38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657600" y="2346325"/>
            <a:ext cx="29718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i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pic>
        <p:nvPicPr>
          <p:cNvPr id="2056" name="Picture 10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11"/>
          <p:cNvSpPr txBox="1">
            <a:spLocks noChangeArrowheads="1"/>
          </p:cNvSpPr>
          <p:nvPr/>
        </p:nvSpPr>
        <p:spPr bwMode="auto">
          <a:xfrm>
            <a:off x="76200" y="6553200"/>
            <a:ext cx="2895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1400" b="1" i="0">
                <a:solidFill>
                  <a:schemeClr val="bg1"/>
                </a:solidFill>
              </a:rPr>
              <a:t>Holt McDougal Algebra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1a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1267" name="Text Box 6"/>
          <p:cNvSpPr txBox="1">
            <a:spLocks noChangeArrowheads="1"/>
          </p:cNvSpPr>
          <p:nvPr/>
        </p:nvSpPr>
        <p:spPr bwMode="auto">
          <a:xfrm>
            <a:off x="304800" y="2667000"/>
            <a:ext cx="2187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3</a:t>
            </a:r>
            <a:r>
              <a:rPr lang="en-US" altLang="en-US" b="1"/>
              <a:t>y</a:t>
            </a:r>
            <a:r>
              <a:rPr lang="en-US" altLang="en-US" b="1" i="0"/>
              <a:t> = 4</a:t>
            </a:r>
            <a:r>
              <a:rPr lang="en-US" altLang="en-US" b="1"/>
              <a:t>x + </a:t>
            </a:r>
            <a:r>
              <a:rPr lang="en-US" altLang="en-US" b="1" i="0"/>
              <a:t>1</a:t>
            </a:r>
          </a:p>
        </p:txBody>
      </p:sp>
      <p:sp>
        <p:nvSpPr>
          <p:cNvPr id="182279" name="Text Box 7"/>
          <p:cNvSpPr txBox="1">
            <a:spLocks noChangeArrowheads="1"/>
          </p:cNvSpPr>
          <p:nvPr/>
        </p:nvSpPr>
        <p:spPr bwMode="auto">
          <a:xfrm>
            <a:off x="288925" y="4267200"/>
            <a:ext cx="8093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This equation is not a direct variation because it is not written in the form </a:t>
            </a:r>
            <a:r>
              <a:rPr lang="en-US" altLang="en-US"/>
              <a:t>y = kx.</a:t>
            </a:r>
            <a:endParaRPr lang="en-US" altLang="en-US" i="0"/>
          </a:p>
        </p:txBody>
      </p:sp>
      <p:sp>
        <p:nvSpPr>
          <p:cNvPr id="11269" name="Text Box 8"/>
          <p:cNvSpPr txBox="1">
            <a:spLocks noChangeArrowheads="1"/>
          </p:cNvSpPr>
          <p:nvPr/>
        </p:nvSpPr>
        <p:spPr bwMode="auto">
          <a:xfrm>
            <a:off x="228600" y="1524000"/>
            <a:ext cx="8702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Tell whether the equation represents a direct variation. If so, identify the constant of variation.</a:t>
            </a:r>
          </a:p>
        </p:txBody>
      </p:sp>
      <p:pic>
        <p:nvPicPr>
          <p:cNvPr id="182282" name="Picture 10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200400"/>
            <a:ext cx="165735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2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2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2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2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27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1b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2291" name="Text Box 6"/>
          <p:cNvSpPr txBox="1">
            <a:spLocks noChangeArrowheads="1"/>
          </p:cNvSpPr>
          <p:nvPr/>
        </p:nvSpPr>
        <p:spPr bwMode="auto">
          <a:xfrm>
            <a:off x="898525" y="2209800"/>
            <a:ext cx="1817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3</a:t>
            </a:r>
            <a:r>
              <a:rPr lang="en-US" altLang="en-US" b="1"/>
              <a:t>x</a:t>
            </a:r>
            <a:r>
              <a:rPr lang="en-US" altLang="en-US" b="1" i="0"/>
              <a:t> = –4</a:t>
            </a:r>
            <a:r>
              <a:rPr lang="en-US" altLang="en-US" b="1"/>
              <a:t>y </a:t>
            </a:r>
            <a:endParaRPr lang="en-US" altLang="en-US" b="1" i="0"/>
          </a:p>
        </p:txBody>
      </p:sp>
      <p:sp>
        <p:nvSpPr>
          <p:cNvPr id="183303" name="Text Box 7"/>
          <p:cNvSpPr txBox="1">
            <a:spLocks noChangeArrowheads="1"/>
          </p:cNvSpPr>
          <p:nvPr/>
        </p:nvSpPr>
        <p:spPr bwMode="auto">
          <a:xfrm>
            <a:off x="4137025" y="2257425"/>
            <a:ext cx="4854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Solve the equation for y.</a:t>
            </a:r>
          </a:p>
        </p:txBody>
      </p:sp>
      <p:sp>
        <p:nvSpPr>
          <p:cNvPr id="183305" name="Text Box 9"/>
          <p:cNvSpPr txBox="1">
            <a:spLocks noChangeArrowheads="1"/>
          </p:cNvSpPr>
          <p:nvPr/>
        </p:nvSpPr>
        <p:spPr bwMode="auto">
          <a:xfrm>
            <a:off x="762000" y="2743200"/>
            <a:ext cx="1698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–4</a:t>
            </a:r>
            <a:r>
              <a:rPr lang="en-US" altLang="en-US"/>
              <a:t>y</a:t>
            </a:r>
            <a:r>
              <a:rPr lang="en-US" altLang="en-US" i="0"/>
              <a:t> = 3</a:t>
            </a:r>
            <a:r>
              <a:rPr lang="en-US" altLang="en-US"/>
              <a:t>x </a:t>
            </a:r>
          </a:p>
        </p:txBody>
      </p:sp>
      <p:sp>
        <p:nvSpPr>
          <p:cNvPr id="183308" name="Text Box 12"/>
          <p:cNvSpPr txBox="1">
            <a:spLocks noChangeArrowheads="1"/>
          </p:cNvSpPr>
          <p:nvPr/>
        </p:nvSpPr>
        <p:spPr bwMode="auto">
          <a:xfrm>
            <a:off x="4137025" y="3276600"/>
            <a:ext cx="43211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Since y is multiplied by –4, divide both sides by –4.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304800" y="4953000"/>
            <a:ext cx="8093075" cy="1530350"/>
            <a:chOff x="192" y="3120"/>
            <a:chExt cx="5098" cy="964"/>
          </a:xfrm>
        </p:grpSpPr>
        <p:sp>
          <p:nvSpPr>
            <p:cNvPr id="12299" name="Text Box 16"/>
            <p:cNvSpPr txBox="1">
              <a:spLocks noChangeArrowheads="1"/>
            </p:cNvSpPr>
            <p:nvPr/>
          </p:nvSpPr>
          <p:spPr bwMode="auto">
            <a:xfrm>
              <a:off x="192" y="3120"/>
              <a:ext cx="5098" cy="8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lnSpc>
                  <a:spcPct val="115000"/>
                </a:lnSpc>
              </a:pPr>
              <a:r>
                <a:rPr lang="en-US" altLang="en-US" i="0"/>
                <a:t>This equation represents a direct variation because it is in the form of </a:t>
              </a:r>
              <a:r>
                <a:rPr lang="en-US" altLang="en-US"/>
                <a:t>y = kx</a:t>
              </a:r>
              <a:r>
                <a:rPr lang="en-US" altLang="en-US" i="0"/>
                <a:t>. The constant of variation is      .</a:t>
              </a:r>
            </a:p>
          </p:txBody>
        </p:sp>
        <p:pic>
          <p:nvPicPr>
            <p:cNvPr id="12300" name="Picture 18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92" y="3664"/>
              <a:ext cx="288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296" name="Text Box 21"/>
          <p:cNvSpPr txBox="1">
            <a:spLocks noChangeArrowheads="1"/>
          </p:cNvSpPr>
          <p:nvPr/>
        </p:nvSpPr>
        <p:spPr bwMode="auto">
          <a:xfrm>
            <a:off x="228600" y="1371600"/>
            <a:ext cx="8702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Tell whether the equation represents a direct variation. If so, identify the constant of variation.</a:t>
            </a:r>
          </a:p>
        </p:txBody>
      </p:sp>
      <p:pic>
        <p:nvPicPr>
          <p:cNvPr id="183318" name="Picture 22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352800"/>
            <a:ext cx="1343025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3319" name="Picture 23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4450" y="4267200"/>
            <a:ext cx="120015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3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33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33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3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3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3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83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8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8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303" grpId="0"/>
      <p:bldP spid="183305" grpId="0"/>
      <p:bldP spid="18330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1c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3315" name="Text Box 6"/>
          <p:cNvSpPr txBox="1">
            <a:spLocks noChangeArrowheads="1"/>
          </p:cNvSpPr>
          <p:nvPr/>
        </p:nvSpPr>
        <p:spPr bwMode="auto">
          <a:xfrm>
            <a:off x="898525" y="2209800"/>
            <a:ext cx="2074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/>
              <a:t>y + </a:t>
            </a:r>
            <a:r>
              <a:rPr lang="en-US" altLang="en-US" b="1" i="0"/>
              <a:t>3</a:t>
            </a:r>
            <a:r>
              <a:rPr lang="en-US" altLang="en-US" b="1"/>
              <a:t>x</a:t>
            </a:r>
            <a:r>
              <a:rPr lang="en-US" altLang="en-US" b="1" i="0"/>
              <a:t> = 0</a:t>
            </a:r>
            <a:r>
              <a:rPr lang="en-US" altLang="en-US" b="1"/>
              <a:t> </a:t>
            </a:r>
            <a:endParaRPr lang="en-US" altLang="en-US" b="1" i="0"/>
          </a:p>
        </p:txBody>
      </p:sp>
      <p:sp>
        <p:nvSpPr>
          <p:cNvPr id="184327" name="Text Box 7"/>
          <p:cNvSpPr txBox="1">
            <a:spLocks noChangeArrowheads="1"/>
          </p:cNvSpPr>
          <p:nvPr/>
        </p:nvSpPr>
        <p:spPr bwMode="auto">
          <a:xfrm>
            <a:off x="4137025" y="2257425"/>
            <a:ext cx="4854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Solve the equation for y.</a:t>
            </a:r>
          </a:p>
        </p:txBody>
      </p:sp>
      <p:sp>
        <p:nvSpPr>
          <p:cNvPr id="184328" name="Text Box 8"/>
          <p:cNvSpPr txBox="1">
            <a:spLocks noChangeArrowheads="1"/>
          </p:cNvSpPr>
          <p:nvPr/>
        </p:nvSpPr>
        <p:spPr bwMode="auto">
          <a:xfrm>
            <a:off x="4137025" y="2682875"/>
            <a:ext cx="4892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Since 3x is added to y, subtract 3x from both sides.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1216025" y="2590800"/>
            <a:ext cx="2263775" cy="825500"/>
            <a:chOff x="766" y="1632"/>
            <a:chExt cx="1426" cy="520"/>
          </a:xfrm>
        </p:grpSpPr>
        <p:sp>
          <p:nvSpPr>
            <p:cNvPr id="13321" name="Text Box 9"/>
            <p:cNvSpPr txBox="1">
              <a:spLocks noChangeArrowheads="1"/>
            </p:cNvSpPr>
            <p:nvPr/>
          </p:nvSpPr>
          <p:spPr bwMode="auto">
            <a:xfrm>
              <a:off x="766" y="1632"/>
              <a:ext cx="142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>
                  <a:solidFill>
                    <a:srgbClr val="FF3300"/>
                  </a:solidFill>
                </a:rPr>
                <a:t>– 3</a:t>
              </a:r>
              <a:r>
                <a:rPr lang="en-US" altLang="en-US">
                  <a:solidFill>
                    <a:srgbClr val="FF3300"/>
                  </a:solidFill>
                </a:rPr>
                <a:t>x</a:t>
              </a:r>
              <a:r>
                <a:rPr lang="en-US" altLang="en-US" i="0">
                  <a:solidFill>
                    <a:srgbClr val="FF3300"/>
                  </a:solidFill>
                </a:rPr>
                <a:t>    –3</a:t>
              </a:r>
              <a:r>
                <a:rPr lang="en-US" altLang="en-US">
                  <a:solidFill>
                    <a:srgbClr val="FF3300"/>
                  </a:solidFill>
                </a:rPr>
                <a:t>x</a:t>
              </a:r>
            </a:p>
          </p:txBody>
        </p:sp>
        <p:sp>
          <p:nvSpPr>
            <p:cNvPr id="13322" name="Line 10"/>
            <p:cNvSpPr>
              <a:spLocks noChangeShapeType="1"/>
            </p:cNvSpPr>
            <p:nvPr/>
          </p:nvSpPr>
          <p:spPr bwMode="auto">
            <a:xfrm>
              <a:off x="816" y="1872"/>
              <a:ext cx="480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3323" name="Line 11"/>
            <p:cNvSpPr>
              <a:spLocks noChangeShapeType="1"/>
            </p:cNvSpPr>
            <p:nvPr/>
          </p:nvSpPr>
          <p:spPr bwMode="auto">
            <a:xfrm>
              <a:off x="1440" y="1872"/>
              <a:ext cx="480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3324" name="Text Box 12"/>
            <p:cNvSpPr txBox="1">
              <a:spLocks noChangeArrowheads="1"/>
            </p:cNvSpPr>
            <p:nvPr/>
          </p:nvSpPr>
          <p:spPr bwMode="auto">
            <a:xfrm>
              <a:off x="949" y="1864"/>
              <a:ext cx="10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/>
                <a:t>y   = </a:t>
              </a:r>
              <a:r>
                <a:rPr lang="en-US" altLang="en-US" i="0"/>
                <a:t>–3</a:t>
              </a:r>
              <a:r>
                <a:rPr lang="en-US" altLang="en-US"/>
                <a:t>x</a:t>
              </a:r>
            </a:p>
          </p:txBody>
        </p:sp>
      </p:grpSp>
      <p:sp>
        <p:nvSpPr>
          <p:cNvPr id="184335" name="Text Box 15"/>
          <p:cNvSpPr txBox="1">
            <a:spLocks noChangeArrowheads="1"/>
          </p:cNvSpPr>
          <p:nvPr/>
        </p:nvSpPr>
        <p:spPr bwMode="auto">
          <a:xfrm>
            <a:off x="304800" y="3657600"/>
            <a:ext cx="8093075" cy="1354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115000"/>
              </a:lnSpc>
            </a:pPr>
            <a:r>
              <a:rPr lang="en-US" altLang="en-US" i="0"/>
              <a:t>This equation represents a direct variation because it is in the form of </a:t>
            </a:r>
            <a:r>
              <a:rPr lang="en-US" altLang="en-US"/>
              <a:t>y = kx</a:t>
            </a:r>
            <a:r>
              <a:rPr lang="en-US" altLang="en-US" i="0"/>
              <a:t>. The constant of variation is –3.</a:t>
            </a:r>
          </a:p>
        </p:txBody>
      </p:sp>
      <p:sp>
        <p:nvSpPr>
          <p:cNvPr id="13320" name="Text Box 19"/>
          <p:cNvSpPr txBox="1">
            <a:spLocks noChangeArrowheads="1"/>
          </p:cNvSpPr>
          <p:nvPr/>
        </p:nvSpPr>
        <p:spPr bwMode="auto">
          <a:xfrm>
            <a:off x="228600" y="1371600"/>
            <a:ext cx="8702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Tell whether the equation represents a direct variation. If so, identify the constant of variation.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4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4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4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84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184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27" grpId="0"/>
      <p:bldP spid="184328" grpId="0"/>
      <p:bldP spid="18433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381000" y="1143000"/>
            <a:ext cx="6346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What happens if you solve </a:t>
            </a:r>
            <a:r>
              <a:rPr lang="en-US" altLang="en-US"/>
              <a:t>y = kx </a:t>
            </a:r>
            <a:r>
              <a:rPr lang="en-US" altLang="en-US" i="0"/>
              <a:t>for </a:t>
            </a:r>
            <a:r>
              <a:rPr lang="en-US" altLang="en-US"/>
              <a:t>k</a:t>
            </a:r>
            <a:r>
              <a:rPr lang="en-US" altLang="en-US" i="0"/>
              <a:t>?</a:t>
            </a:r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1295400" y="1600200"/>
            <a:ext cx="1189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= kx</a:t>
            </a:r>
          </a:p>
        </p:txBody>
      </p:sp>
      <p:pic>
        <p:nvPicPr>
          <p:cNvPr id="185350" name="Picture 6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057400"/>
            <a:ext cx="10668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5352" name="Picture 8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0" y="2895600"/>
            <a:ext cx="8572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533400" y="3886200"/>
            <a:ext cx="7864475" cy="1782763"/>
            <a:chOff x="672" y="2751"/>
            <a:chExt cx="4954" cy="1123"/>
          </a:xfrm>
        </p:grpSpPr>
        <p:sp>
          <p:nvSpPr>
            <p:cNvPr id="14344" name="Text Box 9"/>
            <p:cNvSpPr txBox="1">
              <a:spLocks noChangeArrowheads="1"/>
            </p:cNvSpPr>
            <p:nvPr/>
          </p:nvSpPr>
          <p:spPr bwMode="auto">
            <a:xfrm>
              <a:off x="672" y="2756"/>
              <a:ext cx="4954" cy="1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lnSpc>
                  <a:spcPct val="115000"/>
                </a:lnSpc>
              </a:pPr>
              <a:r>
                <a:rPr lang="en-US" altLang="en-US" i="0"/>
                <a:t>So, in a direct variation, the ratio    is equal to the constant of variation. Another way to identify a direct variation is to check whether     is the same for each ordered pair (except where </a:t>
              </a:r>
              <a:r>
                <a:rPr lang="en-US" altLang="en-US"/>
                <a:t>x</a:t>
              </a:r>
              <a:r>
                <a:rPr lang="en-US" altLang="en-US" i="0"/>
                <a:t> = 0).</a:t>
              </a:r>
            </a:p>
          </p:txBody>
        </p:sp>
        <p:pic>
          <p:nvPicPr>
            <p:cNvPr id="14345" name="Picture 10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08" y="2751"/>
              <a:ext cx="150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6" name="Picture 14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10" y="3285"/>
              <a:ext cx="150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85361" name="Text Box 17"/>
          <p:cNvSpPr txBox="1">
            <a:spLocks noChangeArrowheads="1"/>
          </p:cNvSpPr>
          <p:nvPr/>
        </p:nvSpPr>
        <p:spPr bwMode="auto">
          <a:xfrm>
            <a:off x="3048000" y="2133600"/>
            <a:ext cx="5026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</a:rPr>
              <a:t>Divide both sides by x (x ≠ 0).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53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53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85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53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53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5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6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pitchFamily="34" charset="0"/>
              </a:rPr>
              <a:t>Example 2A: Identifying Direct Variations from Ordered Pairs</a:t>
            </a:r>
          </a:p>
        </p:txBody>
      </p:sp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381000" y="1828800"/>
            <a:ext cx="533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Tell whether the relationship is a direct variation. Explain.</a:t>
            </a:r>
          </a:p>
        </p:txBody>
      </p:sp>
      <p:sp>
        <p:nvSpPr>
          <p:cNvPr id="186408" name="Text Box 40"/>
          <p:cNvSpPr txBox="1">
            <a:spLocks noChangeArrowheads="1"/>
          </p:cNvSpPr>
          <p:nvPr/>
        </p:nvSpPr>
        <p:spPr bwMode="auto">
          <a:xfrm>
            <a:off x="457200" y="2895600"/>
            <a:ext cx="4778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Method 1 </a:t>
            </a:r>
            <a:r>
              <a:rPr lang="en-US" altLang="en-US" i="0"/>
              <a:t>Write an equation.</a:t>
            </a:r>
            <a:endParaRPr lang="en-US" altLang="en-US" b="1" i="0"/>
          </a:p>
        </p:txBody>
      </p:sp>
      <p:sp>
        <p:nvSpPr>
          <p:cNvPr id="186409" name="Text Box 41"/>
          <p:cNvSpPr txBox="1">
            <a:spLocks noChangeArrowheads="1"/>
          </p:cNvSpPr>
          <p:nvPr/>
        </p:nvSpPr>
        <p:spPr bwMode="auto">
          <a:xfrm>
            <a:off x="457200" y="3505200"/>
            <a:ext cx="1203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= </a:t>
            </a:r>
            <a:r>
              <a:rPr lang="en-US" altLang="en-US" i="0"/>
              <a:t>3</a:t>
            </a:r>
            <a:r>
              <a:rPr lang="en-US" altLang="en-US"/>
              <a:t>x</a:t>
            </a:r>
          </a:p>
        </p:txBody>
      </p:sp>
      <p:sp>
        <p:nvSpPr>
          <p:cNvPr id="186410" name="Text Box 42"/>
          <p:cNvSpPr txBox="1">
            <a:spLocks noChangeArrowheads="1"/>
          </p:cNvSpPr>
          <p:nvPr/>
        </p:nvSpPr>
        <p:spPr bwMode="auto">
          <a:xfrm>
            <a:off x="381000" y="4419600"/>
            <a:ext cx="8458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This is direct variation because it can be written as   </a:t>
            </a:r>
            <a:r>
              <a:rPr lang="en-US" altLang="en-US"/>
              <a:t>y = kx, </a:t>
            </a:r>
            <a:r>
              <a:rPr lang="en-US" altLang="en-US" i="0"/>
              <a:t>where </a:t>
            </a:r>
            <a:r>
              <a:rPr lang="en-US" altLang="en-US"/>
              <a:t>k = </a:t>
            </a:r>
            <a:r>
              <a:rPr lang="en-US" altLang="en-US" i="0"/>
              <a:t>3.</a:t>
            </a:r>
          </a:p>
        </p:txBody>
      </p:sp>
      <p:pic>
        <p:nvPicPr>
          <p:cNvPr id="15367" name="Picture 5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828800"/>
            <a:ext cx="18573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6419" name="Text Box 51"/>
          <p:cNvSpPr txBox="1">
            <a:spLocks noChangeArrowheads="1"/>
          </p:cNvSpPr>
          <p:nvPr/>
        </p:nvSpPr>
        <p:spPr bwMode="auto">
          <a:xfrm>
            <a:off x="2667000" y="3429000"/>
            <a:ext cx="5578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Each y-value is 3 times the corresponding x-value.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6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6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86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6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6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86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86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6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6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6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408" grpId="0"/>
      <p:bldP spid="186409" grpId="0"/>
      <p:bldP spid="186410" grpId="0"/>
      <p:bldP spid="1864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pitchFamily="34" charset="0"/>
              </a:rPr>
              <a:t>Example 2A Continued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381000" y="1828800"/>
            <a:ext cx="533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Tell whether the relationship is a direct variation. Explain.</a:t>
            </a:r>
          </a:p>
        </p:txBody>
      </p:sp>
      <p:sp>
        <p:nvSpPr>
          <p:cNvPr id="16388" name="Text Box 7"/>
          <p:cNvSpPr txBox="1">
            <a:spLocks noChangeArrowheads="1"/>
          </p:cNvSpPr>
          <p:nvPr/>
        </p:nvSpPr>
        <p:spPr bwMode="auto">
          <a:xfrm>
            <a:off x="381000" y="2971800"/>
            <a:ext cx="7216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Method 2 </a:t>
            </a:r>
            <a:r>
              <a:rPr lang="en-US" altLang="en-US" i="0"/>
              <a:t>Find    for each ordered pair.</a:t>
            </a:r>
            <a:endParaRPr lang="en-US" altLang="en-US" b="1" i="0"/>
          </a:p>
        </p:txBody>
      </p:sp>
      <p:pic>
        <p:nvPicPr>
          <p:cNvPr id="16389" name="Picture 8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860675"/>
            <a:ext cx="24765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381000" y="4865688"/>
            <a:ext cx="8321675" cy="922337"/>
            <a:chOff x="240" y="3065"/>
            <a:chExt cx="5242" cy="581"/>
          </a:xfrm>
        </p:grpSpPr>
        <p:sp>
          <p:nvSpPr>
            <p:cNvPr id="16393" name="Text Box 10"/>
            <p:cNvSpPr txBox="1">
              <a:spLocks noChangeArrowheads="1"/>
            </p:cNvSpPr>
            <p:nvPr/>
          </p:nvSpPr>
          <p:spPr bwMode="auto">
            <a:xfrm>
              <a:off x="240" y="3128"/>
              <a:ext cx="5242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This is a direct variation because     is the same for each ordered pair.</a:t>
              </a:r>
            </a:p>
          </p:txBody>
        </p:sp>
        <p:pic>
          <p:nvPicPr>
            <p:cNvPr id="16394" name="Picture 11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66" y="3065"/>
              <a:ext cx="15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05836" name="Picture 12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810000"/>
            <a:ext cx="4695825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2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828800"/>
            <a:ext cx="18573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48" name="Text Box 32"/>
          <p:cNvSpPr txBox="1">
            <a:spLocks noChangeArrowheads="1"/>
          </p:cNvSpPr>
          <p:nvPr/>
        </p:nvSpPr>
        <p:spPr bwMode="auto">
          <a:xfrm>
            <a:off x="457200" y="2819400"/>
            <a:ext cx="4733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Method 1 </a:t>
            </a:r>
            <a:r>
              <a:rPr lang="en-US" altLang="en-US" i="0"/>
              <a:t>Write an equation.</a:t>
            </a:r>
            <a:endParaRPr lang="en-US" altLang="en-US" b="1" i="0"/>
          </a:p>
        </p:txBody>
      </p:sp>
      <p:sp>
        <p:nvSpPr>
          <p:cNvPr id="188449" name="Text Box 33"/>
          <p:cNvSpPr txBox="1">
            <a:spLocks noChangeArrowheads="1"/>
          </p:cNvSpPr>
          <p:nvPr/>
        </p:nvSpPr>
        <p:spPr bwMode="auto">
          <a:xfrm>
            <a:off x="533400" y="3505200"/>
            <a:ext cx="1720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= x </a:t>
            </a:r>
            <a:r>
              <a:rPr lang="en-US" altLang="en-US" i="0"/>
              <a:t>– 3 </a:t>
            </a:r>
            <a:endParaRPr lang="en-US" altLang="en-US"/>
          </a:p>
        </p:txBody>
      </p:sp>
      <p:sp>
        <p:nvSpPr>
          <p:cNvPr id="188450" name="Text Box 34"/>
          <p:cNvSpPr txBox="1">
            <a:spLocks noChangeArrowheads="1"/>
          </p:cNvSpPr>
          <p:nvPr/>
        </p:nvSpPr>
        <p:spPr bwMode="auto">
          <a:xfrm>
            <a:off x="2667000" y="3505200"/>
            <a:ext cx="5578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Each y-value is 3 less than the corresponding x-value. </a:t>
            </a:r>
          </a:p>
        </p:txBody>
      </p:sp>
      <p:sp>
        <p:nvSpPr>
          <p:cNvPr id="188451" name="Text Box 35"/>
          <p:cNvSpPr txBox="1">
            <a:spLocks noChangeArrowheads="1"/>
          </p:cNvSpPr>
          <p:nvPr/>
        </p:nvSpPr>
        <p:spPr bwMode="auto">
          <a:xfrm>
            <a:off x="457200" y="4572000"/>
            <a:ext cx="8435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This is not a direct variation because it cannot be written as </a:t>
            </a:r>
            <a:r>
              <a:rPr lang="en-US" altLang="en-US"/>
              <a:t>y = kx.</a:t>
            </a:r>
            <a:endParaRPr lang="en-US" altLang="en-US" i="0"/>
          </a:p>
        </p:txBody>
      </p:sp>
      <p:sp>
        <p:nvSpPr>
          <p:cNvPr id="17414" name="Text Box 42"/>
          <p:cNvSpPr txBox="1">
            <a:spLocks noChangeArrowheads="1"/>
          </p:cNvSpPr>
          <p:nvPr/>
        </p:nvSpPr>
        <p:spPr bwMode="auto">
          <a:xfrm>
            <a:off x="0" y="990600"/>
            <a:ext cx="914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pitchFamily="34" charset="0"/>
              </a:rPr>
              <a:t>Example 2B: Identifying Direct Variations from Ordered Pairs</a:t>
            </a:r>
          </a:p>
        </p:txBody>
      </p:sp>
      <p:sp>
        <p:nvSpPr>
          <p:cNvPr id="17415" name="Text Box 43"/>
          <p:cNvSpPr txBox="1">
            <a:spLocks noChangeArrowheads="1"/>
          </p:cNvSpPr>
          <p:nvPr/>
        </p:nvSpPr>
        <p:spPr bwMode="auto">
          <a:xfrm>
            <a:off x="381000" y="1828800"/>
            <a:ext cx="533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Tell whether the relationship is a direct variation. Explain.</a:t>
            </a:r>
          </a:p>
        </p:txBody>
      </p:sp>
      <p:pic>
        <p:nvPicPr>
          <p:cNvPr id="17416" name="Picture 4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752600"/>
            <a:ext cx="1914525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8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8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8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8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8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8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88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48" grpId="0"/>
      <p:bldP spid="188449" grpId="0"/>
      <p:bldP spid="18845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6"/>
          <p:cNvSpPr txBox="1">
            <a:spLocks noChangeArrowheads="1"/>
          </p:cNvSpPr>
          <p:nvPr/>
        </p:nvSpPr>
        <p:spPr bwMode="auto">
          <a:xfrm>
            <a:off x="381000" y="2895600"/>
            <a:ext cx="7216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Method 2 </a:t>
            </a:r>
            <a:r>
              <a:rPr lang="en-US" altLang="en-US" i="0"/>
              <a:t>Find    for each ordered pair.</a:t>
            </a:r>
            <a:endParaRPr lang="en-US" altLang="en-US" b="1" i="0"/>
          </a:p>
        </p:txBody>
      </p:sp>
      <p:pic>
        <p:nvPicPr>
          <p:cNvPr id="18435" name="Picture 7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819400"/>
            <a:ext cx="24765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856" name="Text Box 8"/>
          <p:cNvSpPr txBox="1">
            <a:spLocks noChangeArrowheads="1"/>
          </p:cNvSpPr>
          <p:nvPr/>
        </p:nvSpPr>
        <p:spPr bwMode="auto">
          <a:xfrm>
            <a:off x="381000" y="4953000"/>
            <a:ext cx="8321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This is not direct variation because    is the not the same for all ordered pairs.</a:t>
            </a:r>
          </a:p>
        </p:txBody>
      </p:sp>
      <p:pic>
        <p:nvPicPr>
          <p:cNvPr id="206857" name="Picture 9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4550" y="4819650"/>
            <a:ext cx="24765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8" name="Text Box 11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pitchFamily="34" charset="0"/>
              </a:rPr>
              <a:t>Example 2B Continued</a:t>
            </a:r>
          </a:p>
        </p:txBody>
      </p:sp>
      <p:sp>
        <p:nvSpPr>
          <p:cNvPr id="18439" name="Text Box 12"/>
          <p:cNvSpPr txBox="1">
            <a:spLocks noChangeArrowheads="1"/>
          </p:cNvSpPr>
          <p:nvPr/>
        </p:nvSpPr>
        <p:spPr bwMode="auto">
          <a:xfrm>
            <a:off x="381000" y="1828800"/>
            <a:ext cx="533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Tell whether the relationship is a direct variation. Explain.</a:t>
            </a:r>
          </a:p>
        </p:txBody>
      </p:sp>
      <p:pic>
        <p:nvPicPr>
          <p:cNvPr id="18440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752600"/>
            <a:ext cx="1914525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143000" y="3886200"/>
            <a:ext cx="6400800" cy="666750"/>
            <a:chOff x="720" y="2448"/>
            <a:chExt cx="4032" cy="420"/>
          </a:xfrm>
        </p:grpSpPr>
        <p:pic>
          <p:nvPicPr>
            <p:cNvPr id="18442" name="Picture 10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0" y="2448"/>
              <a:ext cx="3180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443" name="Text Box 14"/>
            <p:cNvSpPr txBox="1">
              <a:spLocks noChangeArrowheads="1"/>
            </p:cNvSpPr>
            <p:nvPr/>
          </p:nvSpPr>
          <p:spPr bwMode="auto">
            <a:xfrm>
              <a:off x="3792" y="2496"/>
              <a:ext cx="9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>
                  <a:solidFill>
                    <a:srgbClr val="FF0000"/>
                  </a:solidFill>
                </a:rPr>
                <a:t>…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68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68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6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68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68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6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5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2a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9459" name="Text Box 5"/>
          <p:cNvSpPr txBox="1">
            <a:spLocks noChangeArrowheads="1"/>
          </p:cNvSpPr>
          <p:nvPr/>
        </p:nvSpPr>
        <p:spPr bwMode="auto">
          <a:xfrm>
            <a:off x="609600" y="1752600"/>
            <a:ext cx="55403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Tell whether the relationship is a direct variation. Explain. </a:t>
            </a:r>
          </a:p>
        </p:txBody>
      </p:sp>
      <p:grpSp>
        <p:nvGrpSpPr>
          <p:cNvPr id="2" name="Group 69"/>
          <p:cNvGrpSpPr>
            <a:grpSpLocks/>
          </p:cNvGrpSpPr>
          <p:nvPr/>
        </p:nvGrpSpPr>
        <p:grpSpPr bwMode="auto">
          <a:xfrm>
            <a:off x="555625" y="3048000"/>
            <a:ext cx="7216775" cy="666750"/>
            <a:chOff x="398" y="2284"/>
            <a:chExt cx="4546" cy="420"/>
          </a:xfrm>
        </p:grpSpPr>
        <p:sp>
          <p:nvSpPr>
            <p:cNvPr id="19466" name="Text Box 70"/>
            <p:cNvSpPr txBox="1">
              <a:spLocks noChangeArrowheads="1"/>
            </p:cNvSpPr>
            <p:nvPr/>
          </p:nvSpPr>
          <p:spPr bwMode="auto">
            <a:xfrm>
              <a:off x="398" y="2352"/>
              <a:ext cx="454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 i="0"/>
                <a:t>Method 2 </a:t>
              </a:r>
              <a:r>
                <a:rPr lang="en-US" altLang="en-US" i="0"/>
                <a:t>Find    for each ordered pair.</a:t>
              </a:r>
              <a:endParaRPr lang="en-US" altLang="en-US" b="1" i="0"/>
            </a:p>
          </p:txBody>
        </p:sp>
        <p:pic>
          <p:nvPicPr>
            <p:cNvPr id="19467" name="Picture 71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92" y="2284"/>
              <a:ext cx="15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76"/>
          <p:cNvGrpSpPr>
            <a:grpSpLocks/>
          </p:cNvGrpSpPr>
          <p:nvPr/>
        </p:nvGrpSpPr>
        <p:grpSpPr bwMode="auto">
          <a:xfrm>
            <a:off x="457200" y="5029200"/>
            <a:ext cx="8321675" cy="911225"/>
            <a:chOff x="288" y="3312"/>
            <a:chExt cx="5242" cy="574"/>
          </a:xfrm>
        </p:grpSpPr>
        <p:sp>
          <p:nvSpPr>
            <p:cNvPr id="19464" name="Text Box 73"/>
            <p:cNvSpPr txBox="1">
              <a:spLocks noChangeArrowheads="1"/>
            </p:cNvSpPr>
            <p:nvPr/>
          </p:nvSpPr>
          <p:spPr bwMode="auto">
            <a:xfrm>
              <a:off x="288" y="3368"/>
              <a:ext cx="5242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This is not direct variation because    is the not the same for all ordered pairs.</a:t>
              </a:r>
            </a:p>
          </p:txBody>
        </p:sp>
        <p:pic>
          <p:nvPicPr>
            <p:cNvPr id="19465" name="Picture 74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2" y="3312"/>
              <a:ext cx="15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89515" name="Picture 75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038600"/>
            <a:ext cx="37338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Picture 7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371600"/>
            <a:ext cx="1333500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9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609600" y="1600200"/>
            <a:ext cx="5638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Tell whether the relationship is a direct variation. Explain. </a:t>
            </a:r>
          </a:p>
        </p:txBody>
      </p:sp>
      <p:sp>
        <p:nvSpPr>
          <p:cNvPr id="20483" name="Text Box 30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2b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90527" name="Text Box 63"/>
          <p:cNvSpPr txBox="1">
            <a:spLocks noChangeArrowheads="1"/>
          </p:cNvSpPr>
          <p:nvPr/>
        </p:nvSpPr>
        <p:spPr bwMode="auto">
          <a:xfrm>
            <a:off x="762000" y="2895600"/>
            <a:ext cx="4733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Method 1 </a:t>
            </a:r>
            <a:r>
              <a:rPr lang="en-US" altLang="en-US" i="0"/>
              <a:t>Write an equation.</a:t>
            </a:r>
            <a:endParaRPr lang="en-US" altLang="en-US" b="1" i="0"/>
          </a:p>
        </p:txBody>
      </p:sp>
      <p:sp>
        <p:nvSpPr>
          <p:cNvPr id="190528" name="Text Box 64"/>
          <p:cNvSpPr txBox="1">
            <a:spLocks noChangeArrowheads="1"/>
          </p:cNvSpPr>
          <p:nvPr/>
        </p:nvSpPr>
        <p:spPr bwMode="auto">
          <a:xfrm>
            <a:off x="838200" y="3810000"/>
            <a:ext cx="1730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 = </a:t>
            </a:r>
            <a:r>
              <a:rPr lang="en-US" altLang="en-US" i="0"/>
              <a:t>–4</a:t>
            </a:r>
            <a:r>
              <a:rPr lang="en-US" altLang="en-US"/>
              <a:t>x</a:t>
            </a:r>
          </a:p>
        </p:txBody>
      </p:sp>
      <p:sp>
        <p:nvSpPr>
          <p:cNvPr id="190529" name="Text Box 65"/>
          <p:cNvSpPr txBox="1">
            <a:spLocks noChangeArrowheads="1"/>
          </p:cNvSpPr>
          <p:nvPr/>
        </p:nvSpPr>
        <p:spPr bwMode="auto">
          <a:xfrm>
            <a:off x="3276600" y="3657600"/>
            <a:ext cx="4892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4488" indent="-34448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Each y-value is –4 times the corresponding x-value .</a:t>
            </a:r>
          </a:p>
        </p:txBody>
      </p:sp>
      <p:sp>
        <p:nvSpPr>
          <p:cNvPr id="190530" name="Text Box 66"/>
          <p:cNvSpPr txBox="1">
            <a:spLocks noChangeArrowheads="1"/>
          </p:cNvSpPr>
          <p:nvPr/>
        </p:nvSpPr>
        <p:spPr bwMode="auto">
          <a:xfrm>
            <a:off x="685800" y="4800600"/>
            <a:ext cx="8016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This is a direct variation because it can be written as </a:t>
            </a:r>
            <a:r>
              <a:rPr lang="en-US" altLang="en-US"/>
              <a:t>y = kx, </a:t>
            </a:r>
            <a:r>
              <a:rPr lang="en-US" altLang="en-US" i="0"/>
              <a:t>where </a:t>
            </a:r>
            <a:r>
              <a:rPr lang="en-US" altLang="en-US"/>
              <a:t>k </a:t>
            </a:r>
            <a:r>
              <a:rPr lang="en-US" altLang="en-US" i="0"/>
              <a:t>= –4.</a:t>
            </a:r>
          </a:p>
        </p:txBody>
      </p:sp>
      <p:pic>
        <p:nvPicPr>
          <p:cNvPr id="20488" name="Picture 7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371600"/>
            <a:ext cx="1638300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05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05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0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0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0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90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90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0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0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527" grpId="0"/>
      <p:bldP spid="190528" grpId="0"/>
      <p:bldP spid="190529" grpId="0"/>
      <p:bldP spid="19053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533400" y="990600"/>
            <a:ext cx="8229600" cy="54102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800" b="1" i="0">
                <a:solidFill>
                  <a:schemeClr val="accent2"/>
                </a:solidFill>
              </a:rPr>
              <a:t>Warm Up</a:t>
            </a:r>
            <a:endParaRPr lang="en-US" altLang="en-US" b="1" i="0"/>
          </a:p>
          <a:p>
            <a:pPr>
              <a:spcBef>
                <a:spcPct val="20000"/>
              </a:spcBef>
            </a:pPr>
            <a:r>
              <a:rPr lang="en-US" altLang="en-US" b="1" i="0">
                <a:sym typeface="Symbol" pitchFamily="18" charset="2"/>
              </a:rPr>
              <a:t>Solve for </a:t>
            </a:r>
            <a:r>
              <a:rPr lang="en-US" altLang="en-US" b="1">
                <a:sym typeface="Symbol" pitchFamily="18" charset="2"/>
              </a:rPr>
              <a:t>y</a:t>
            </a:r>
            <a:r>
              <a:rPr lang="en-US" altLang="en-US" b="1" i="0">
                <a:sym typeface="Symbol" pitchFamily="18" charset="2"/>
              </a:rPr>
              <a:t>.</a:t>
            </a:r>
          </a:p>
          <a:p>
            <a:pPr>
              <a:spcBef>
                <a:spcPct val="20000"/>
              </a:spcBef>
            </a:pPr>
            <a:r>
              <a:rPr lang="en-US" altLang="en-US" b="1" i="0">
                <a:sym typeface="Symbol" pitchFamily="18" charset="2"/>
              </a:rPr>
              <a:t>1. </a:t>
            </a:r>
            <a:r>
              <a:rPr lang="en-US" altLang="en-US" i="0">
                <a:sym typeface="Symbol" pitchFamily="18" charset="2"/>
              </a:rPr>
              <a:t>3 + </a:t>
            </a:r>
            <a:r>
              <a:rPr lang="en-US" altLang="en-US">
                <a:sym typeface="Symbol" pitchFamily="18" charset="2"/>
              </a:rPr>
              <a:t>y</a:t>
            </a:r>
            <a:r>
              <a:rPr lang="en-US" altLang="en-US" i="0">
                <a:sym typeface="Symbol" pitchFamily="18" charset="2"/>
              </a:rPr>
              <a:t> = 2</a:t>
            </a:r>
            <a:r>
              <a:rPr lang="en-US" altLang="en-US">
                <a:sym typeface="Symbol" pitchFamily="18" charset="2"/>
              </a:rPr>
              <a:t>x</a:t>
            </a:r>
            <a:r>
              <a:rPr lang="en-US" altLang="en-US" i="0">
                <a:sym typeface="Symbol" pitchFamily="18" charset="2"/>
              </a:rPr>
              <a:t>                </a:t>
            </a:r>
            <a:r>
              <a:rPr lang="en-US" altLang="en-US" b="1" i="0">
                <a:sym typeface="Symbol" pitchFamily="18" charset="2"/>
              </a:rPr>
              <a:t>2. </a:t>
            </a:r>
            <a:r>
              <a:rPr lang="en-US" altLang="en-US" i="0">
                <a:sym typeface="Symbol" pitchFamily="18" charset="2"/>
              </a:rPr>
              <a:t>6</a:t>
            </a:r>
            <a:r>
              <a:rPr lang="en-US" altLang="en-US">
                <a:sym typeface="Symbol" pitchFamily="18" charset="2"/>
              </a:rPr>
              <a:t>x</a:t>
            </a:r>
            <a:r>
              <a:rPr lang="en-US" altLang="en-US" i="0">
                <a:sym typeface="Symbol" pitchFamily="18" charset="2"/>
              </a:rPr>
              <a:t> = 3</a:t>
            </a:r>
            <a:r>
              <a:rPr lang="en-US" altLang="en-US">
                <a:sym typeface="Symbol" pitchFamily="18" charset="2"/>
              </a:rPr>
              <a:t>y</a:t>
            </a:r>
            <a:endParaRPr lang="en-US" altLang="en-US" i="0"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r>
              <a:rPr lang="en-US" altLang="en-US" b="1" i="0">
                <a:sym typeface="Symbol" pitchFamily="18" charset="2"/>
              </a:rPr>
              <a:t> </a:t>
            </a:r>
            <a:endParaRPr lang="en-US" altLang="en-US" i="0"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endParaRPr lang="en-US" altLang="en-US" i="0"/>
          </a:p>
          <a:p>
            <a:pPr>
              <a:spcBef>
                <a:spcPct val="20000"/>
              </a:spcBef>
            </a:pPr>
            <a:endParaRPr lang="en-US" altLang="en-US" i="0"/>
          </a:p>
          <a:p>
            <a:pPr>
              <a:spcBef>
                <a:spcPct val="20000"/>
              </a:spcBef>
            </a:pPr>
            <a:endParaRPr lang="en-US" altLang="en-US" b="1" i="0"/>
          </a:p>
          <a:p>
            <a:pPr>
              <a:spcBef>
                <a:spcPct val="20000"/>
              </a:spcBef>
            </a:pPr>
            <a:endParaRPr lang="en-US" altLang="en-US" b="1" i="0"/>
          </a:p>
          <a:p>
            <a:pPr>
              <a:spcBef>
                <a:spcPct val="20000"/>
              </a:spcBef>
            </a:pPr>
            <a:endParaRPr lang="en-US" altLang="en-US" sz="400" b="1" i="0"/>
          </a:p>
          <a:p>
            <a:pPr>
              <a:spcBef>
                <a:spcPct val="20000"/>
              </a:spcBef>
            </a:pPr>
            <a:endParaRPr lang="en-US" altLang="en-US" sz="400" b="1" i="0"/>
          </a:p>
          <a:p>
            <a:pPr>
              <a:spcBef>
                <a:spcPct val="20000"/>
              </a:spcBef>
            </a:pPr>
            <a:r>
              <a:rPr lang="en-US" altLang="en-US" b="1" i="0"/>
              <a:t> </a:t>
            </a:r>
            <a:endParaRPr lang="en-US" altLang="en-US" i="0">
              <a:sym typeface="Symbol" pitchFamily="18" charset="2"/>
            </a:endParaRPr>
          </a:p>
          <a:p>
            <a:pPr>
              <a:spcBef>
                <a:spcPct val="20000"/>
              </a:spcBef>
            </a:pPr>
            <a:r>
              <a:rPr lang="en-US" altLang="en-US" sz="2800" i="0">
                <a:solidFill>
                  <a:srgbClr val="FF0000"/>
                </a:solidFill>
              </a:rPr>
              <a:t>		</a:t>
            </a:r>
          </a:p>
        </p:txBody>
      </p:sp>
      <p:sp>
        <p:nvSpPr>
          <p:cNvPr id="3075" name="Text Box 62"/>
          <p:cNvSpPr txBox="1">
            <a:spLocks noChangeArrowheads="1"/>
          </p:cNvSpPr>
          <p:nvPr/>
        </p:nvSpPr>
        <p:spPr bwMode="auto">
          <a:xfrm>
            <a:off x="533400" y="2895600"/>
            <a:ext cx="7239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Write an equation that describes the relationship.</a:t>
            </a:r>
          </a:p>
        </p:txBody>
      </p:sp>
      <p:sp>
        <p:nvSpPr>
          <p:cNvPr id="3076" name="Text Box 63"/>
          <p:cNvSpPr txBox="1">
            <a:spLocks noChangeArrowheads="1"/>
          </p:cNvSpPr>
          <p:nvPr/>
        </p:nvSpPr>
        <p:spPr bwMode="auto">
          <a:xfrm>
            <a:off x="533400" y="3810000"/>
            <a:ext cx="51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3.</a:t>
            </a:r>
          </a:p>
        </p:txBody>
      </p:sp>
      <p:sp>
        <p:nvSpPr>
          <p:cNvPr id="83011" name="Text Box 67"/>
          <p:cNvSpPr txBox="1">
            <a:spLocks noChangeArrowheads="1"/>
          </p:cNvSpPr>
          <p:nvPr/>
        </p:nvSpPr>
        <p:spPr bwMode="auto">
          <a:xfrm>
            <a:off x="4968875" y="2286000"/>
            <a:ext cx="1203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y</a:t>
            </a:r>
            <a:r>
              <a:rPr lang="en-US" altLang="en-US" i="0">
                <a:solidFill>
                  <a:srgbClr val="FF3300"/>
                </a:solidFill>
              </a:rPr>
              <a:t> = 2</a:t>
            </a:r>
            <a:r>
              <a:rPr lang="en-US" altLang="en-US">
                <a:solidFill>
                  <a:srgbClr val="FF3300"/>
                </a:solidFill>
              </a:rPr>
              <a:t>x</a:t>
            </a:r>
          </a:p>
        </p:txBody>
      </p:sp>
      <p:sp>
        <p:nvSpPr>
          <p:cNvPr id="83015" name="Text Box 71"/>
          <p:cNvSpPr txBox="1">
            <a:spLocks noChangeArrowheads="1"/>
          </p:cNvSpPr>
          <p:nvPr/>
        </p:nvSpPr>
        <p:spPr bwMode="auto">
          <a:xfrm>
            <a:off x="990600" y="2286000"/>
            <a:ext cx="1806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y</a:t>
            </a:r>
            <a:r>
              <a:rPr lang="en-US" altLang="en-US" i="0">
                <a:solidFill>
                  <a:srgbClr val="FF3300"/>
                </a:solidFill>
              </a:rPr>
              <a:t> = 2</a:t>
            </a:r>
            <a:r>
              <a:rPr lang="en-US" altLang="en-US">
                <a:solidFill>
                  <a:srgbClr val="FF3300"/>
                </a:solidFill>
              </a:rPr>
              <a:t>x</a:t>
            </a:r>
            <a:r>
              <a:rPr lang="en-US" altLang="en-US" i="0">
                <a:solidFill>
                  <a:srgbClr val="FF3300"/>
                </a:solidFill>
              </a:rPr>
              <a:t> – 3</a:t>
            </a:r>
            <a:endParaRPr lang="en-US" altLang="en-US">
              <a:solidFill>
                <a:srgbClr val="FF3300"/>
              </a:solidFill>
            </a:endParaRPr>
          </a:p>
        </p:txBody>
      </p:sp>
      <p:sp>
        <p:nvSpPr>
          <p:cNvPr id="3079" name="Text Box 94"/>
          <p:cNvSpPr txBox="1">
            <a:spLocks noChangeArrowheads="1"/>
          </p:cNvSpPr>
          <p:nvPr/>
        </p:nvSpPr>
        <p:spPr bwMode="auto">
          <a:xfrm>
            <a:off x="533400" y="5486400"/>
            <a:ext cx="51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4.</a:t>
            </a:r>
          </a:p>
        </p:txBody>
      </p:sp>
      <p:pic>
        <p:nvPicPr>
          <p:cNvPr id="3080" name="Picture 95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438775"/>
            <a:ext cx="10001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1" name="Text Box 96"/>
          <p:cNvSpPr txBox="1">
            <a:spLocks noChangeArrowheads="1"/>
          </p:cNvSpPr>
          <p:nvPr/>
        </p:nvSpPr>
        <p:spPr bwMode="auto">
          <a:xfrm>
            <a:off x="4305300" y="5562600"/>
            <a:ext cx="51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5.</a:t>
            </a:r>
          </a:p>
        </p:txBody>
      </p:sp>
      <p:pic>
        <p:nvPicPr>
          <p:cNvPr id="3082" name="Picture 97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9175" y="5486400"/>
            <a:ext cx="11144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053" name="Text Box 109"/>
          <p:cNvSpPr txBox="1">
            <a:spLocks noChangeArrowheads="1"/>
          </p:cNvSpPr>
          <p:nvPr/>
        </p:nvSpPr>
        <p:spPr bwMode="auto">
          <a:xfrm>
            <a:off x="3505200" y="4038600"/>
            <a:ext cx="1654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y</a:t>
            </a:r>
            <a:r>
              <a:rPr lang="en-US" altLang="en-US" i="0">
                <a:solidFill>
                  <a:srgbClr val="FF3300"/>
                </a:solidFill>
              </a:rPr>
              <a:t> = 3</a:t>
            </a:r>
            <a:r>
              <a:rPr lang="en-US" altLang="en-US">
                <a:solidFill>
                  <a:srgbClr val="FF3300"/>
                </a:solidFill>
              </a:rPr>
              <a:t>x</a:t>
            </a:r>
          </a:p>
        </p:txBody>
      </p:sp>
      <p:sp>
        <p:nvSpPr>
          <p:cNvPr id="83054" name="Text Box 110"/>
          <p:cNvSpPr txBox="1">
            <a:spLocks noChangeArrowheads="1"/>
          </p:cNvSpPr>
          <p:nvPr/>
        </p:nvSpPr>
        <p:spPr bwMode="auto">
          <a:xfrm>
            <a:off x="2209800" y="5562600"/>
            <a:ext cx="51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>
                <a:solidFill>
                  <a:srgbClr val="FF3300"/>
                </a:solidFill>
              </a:rPr>
              <a:t>9</a:t>
            </a:r>
          </a:p>
        </p:txBody>
      </p:sp>
      <p:sp>
        <p:nvSpPr>
          <p:cNvPr id="83055" name="Text Box 111"/>
          <p:cNvSpPr txBox="1">
            <a:spLocks noChangeArrowheads="1"/>
          </p:cNvSpPr>
          <p:nvPr/>
        </p:nvSpPr>
        <p:spPr bwMode="auto">
          <a:xfrm>
            <a:off x="6172200" y="5638800"/>
            <a:ext cx="1120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>
                <a:solidFill>
                  <a:srgbClr val="FF3300"/>
                </a:solidFill>
              </a:rPr>
              <a:t>0.5</a:t>
            </a:r>
          </a:p>
        </p:txBody>
      </p:sp>
      <p:sp>
        <p:nvSpPr>
          <p:cNvPr id="3086" name="Text Box 113"/>
          <p:cNvSpPr txBox="1">
            <a:spLocks noChangeArrowheads="1"/>
          </p:cNvSpPr>
          <p:nvPr/>
        </p:nvSpPr>
        <p:spPr bwMode="auto">
          <a:xfrm>
            <a:off x="533400" y="4876800"/>
            <a:ext cx="5159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Solve for </a:t>
            </a:r>
            <a:r>
              <a:rPr lang="en-US" altLang="en-US" b="1"/>
              <a:t>x</a:t>
            </a:r>
            <a:r>
              <a:rPr lang="en-US" altLang="en-US" b="1" i="0"/>
              <a:t>.</a:t>
            </a:r>
          </a:p>
        </p:txBody>
      </p:sp>
      <p:pic>
        <p:nvPicPr>
          <p:cNvPr id="3087" name="Picture 1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810000"/>
            <a:ext cx="23907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3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3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3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3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011" grpId="0"/>
      <p:bldP spid="83015" grpId="0"/>
      <p:bldP spid="83053" grpId="0"/>
      <p:bldP spid="83054" grpId="0"/>
      <p:bldP spid="8305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609600" y="1600200"/>
            <a:ext cx="5638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Tell whether the relationship is a direct variation. Explain. 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2c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21508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1371600"/>
            <a:ext cx="1343025" cy="176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631825" y="3048000"/>
            <a:ext cx="7216775" cy="666750"/>
            <a:chOff x="398" y="2284"/>
            <a:chExt cx="4546" cy="420"/>
          </a:xfrm>
        </p:grpSpPr>
        <p:sp>
          <p:nvSpPr>
            <p:cNvPr id="21514" name="Text Box 11"/>
            <p:cNvSpPr txBox="1">
              <a:spLocks noChangeArrowheads="1"/>
            </p:cNvSpPr>
            <p:nvPr/>
          </p:nvSpPr>
          <p:spPr bwMode="auto">
            <a:xfrm>
              <a:off x="398" y="2352"/>
              <a:ext cx="454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 i="0"/>
                <a:t>Method 2 </a:t>
              </a:r>
              <a:r>
                <a:rPr lang="en-US" altLang="en-US" i="0"/>
                <a:t>Find    for each ordered pair.</a:t>
              </a:r>
              <a:endParaRPr lang="en-US" altLang="en-US" b="1" i="0"/>
            </a:p>
          </p:txBody>
        </p:sp>
        <p:pic>
          <p:nvPicPr>
            <p:cNvPr id="21515" name="Picture 12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92" y="2284"/>
              <a:ext cx="15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07885" name="Picture 13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886200"/>
            <a:ext cx="3819525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609600" y="4800600"/>
            <a:ext cx="8321675" cy="911225"/>
            <a:chOff x="288" y="3312"/>
            <a:chExt cx="5242" cy="574"/>
          </a:xfrm>
        </p:grpSpPr>
        <p:sp>
          <p:nvSpPr>
            <p:cNvPr id="21512" name="Text Box 15"/>
            <p:cNvSpPr txBox="1">
              <a:spLocks noChangeArrowheads="1"/>
            </p:cNvSpPr>
            <p:nvPr/>
          </p:nvSpPr>
          <p:spPr bwMode="auto">
            <a:xfrm>
              <a:off x="288" y="3368"/>
              <a:ext cx="5242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This is not direct variation because    is the not the same for all ordered pairs.</a:t>
              </a:r>
            </a:p>
          </p:txBody>
        </p:sp>
        <p:pic>
          <p:nvPicPr>
            <p:cNvPr id="21513" name="Picture 16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2" y="3312"/>
              <a:ext cx="15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7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pitchFamily="34" charset="0"/>
              </a:rPr>
              <a:t>Example 3: Writing and Solving Direct Variation Equations</a:t>
            </a:r>
          </a:p>
        </p:txBody>
      </p:sp>
      <p:sp>
        <p:nvSpPr>
          <p:cNvPr id="22531" name="Text Box 5"/>
          <p:cNvSpPr txBox="1">
            <a:spLocks noChangeArrowheads="1"/>
          </p:cNvSpPr>
          <p:nvPr/>
        </p:nvSpPr>
        <p:spPr bwMode="auto">
          <a:xfrm>
            <a:off x="457200" y="1828800"/>
            <a:ext cx="8321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The value of </a:t>
            </a:r>
            <a:r>
              <a:rPr lang="en-US" altLang="en-US" b="1"/>
              <a:t>y</a:t>
            </a:r>
            <a:r>
              <a:rPr lang="en-US" altLang="en-US" b="1" i="0"/>
              <a:t> varies directly with </a:t>
            </a:r>
            <a:r>
              <a:rPr lang="en-US" altLang="en-US" b="1"/>
              <a:t>x</a:t>
            </a:r>
            <a:r>
              <a:rPr lang="en-US" altLang="en-US" b="1" i="0"/>
              <a:t>, and </a:t>
            </a:r>
            <a:r>
              <a:rPr lang="en-US" altLang="en-US" b="1"/>
              <a:t>y </a:t>
            </a:r>
            <a:r>
              <a:rPr lang="en-US" altLang="en-US" b="1" i="0"/>
              <a:t>= 3, when </a:t>
            </a:r>
            <a:r>
              <a:rPr lang="en-US" altLang="en-US" b="1"/>
              <a:t>x</a:t>
            </a:r>
            <a:r>
              <a:rPr lang="en-US" altLang="en-US" b="1" i="0"/>
              <a:t> = 9. Find </a:t>
            </a:r>
            <a:r>
              <a:rPr lang="en-US" altLang="en-US" b="1"/>
              <a:t>y</a:t>
            </a:r>
            <a:r>
              <a:rPr lang="en-US" altLang="en-US" b="1" i="0"/>
              <a:t> when </a:t>
            </a:r>
            <a:r>
              <a:rPr lang="en-US" altLang="en-US" b="1"/>
              <a:t>x</a:t>
            </a:r>
            <a:r>
              <a:rPr lang="en-US" altLang="en-US" b="1" i="0"/>
              <a:t> = 21. </a:t>
            </a:r>
          </a:p>
        </p:txBody>
      </p:sp>
      <p:sp>
        <p:nvSpPr>
          <p:cNvPr id="191494" name="Text Box 6"/>
          <p:cNvSpPr txBox="1">
            <a:spLocks noChangeArrowheads="1"/>
          </p:cNvSpPr>
          <p:nvPr/>
        </p:nvSpPr>
        <p:spPr bwMode="auto">
          <a:xfrm>
            <a:off x="457200" y="2759075"/>
            <a:ext cx="83597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Method 1 </a:t>
            </a:r>
            <a:r>
              <a:rPr lang="en-US" altLang="en-US" i="0"/>
              <a:t>Find the value of </a:t>
            </a:r>
            <a:r>
              <a:rPr lang="en-US" altLang="en-US"/>
              <a:t>k</a:t>
            </a:r>
            <a:r>
              <a:rPr lang="en-US" altLang="en-US" i="0"/>
              <a:t> and then write the equation.</a:t>
            </a:r>
          </a:p>
        </p:txBody>
      </p:sp>
      <p:sp>
        <p:nvSpPr>
          <p:cNvPr id="191495" name="Text Box 7"/>
          <p:cNvSpPr txBox="1">
            <a:spLocks noChangeArrowheads="1"/>
          </p:cNvSpPr>
          <p:nvPr/>
        </p:nvSpPr>
        <p:spPr bwMode="auto">
          <a:xfrm>
            <a:off x="822325" y="3689350"/>
            <a:ext cx="1189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</a:rPr>
              <a:t>y</a:t>
            </a:r>
            <a:r>
              <a:rPr lang="en-US" altLang="en-US"/>
              <a:t> = k</a:t>
            </a:r>
            <a:r>
              <a:rPr lang="en-US" altLang="en-US">
                <a:solidFill>
                  <a:srgbClr val="006600"/>
                </a:solidFill>
              </a:rPr>
              <a:t>x</a:t>
            </a:r>
          </a:p>
        </p:txBody>
      </p:sp>
      <p:sp>
        <p:nvSpPr>
          <p:cNvPr id="191496" name="Text Box 8"/>
          <p:cNvSpPr txBox="1">
            <a:spLocks noChangeArrowheads="1"/>
          </p:cNvSpPr>
          <p:nvPr/>
        </p:nvSpPr>
        <p:spPr bwMode="auto">
          <a:xfrm>
            <a:off x="2857500" y="3697288"/>
            <a:ext cx="5505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Write the equation for a direct variation.</a:t>
            </a:r>
          </a:p>
        </p:txBody>
      </p:sp>
      <p:sp>
        <p:nvSpPr>
          <p:cNvPr id="191497" name="Text Box 9"/>
          <p:cNvSpPr txBox="1">
            <a:spLocks noChangeArrowheads="1"/>
          </p:cNvSpPr>
          <p:nvPr/>
        </p:nvSpPr>
        <p:spPr bwMode="auto">
          <a:xfrm>
            <a:off x="800100" y="4267200"/>
            <a:ext cx="1577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>
                <a:solidFill>
                  <a:srgbClr val="3333FF"/>
                </a:solidFill>
              </a:rPr>
              <a:t>3</a:t>
            </a:r>
            <a:r>
              <a:rPr lang="en-US" altLang="en-US" i="0"/>
              <a:t> = </a:t>
            </a:r>
            <a:r>
              <a:rPr lang="en-US" altLang="en-US"/>
              <a:t>k</a:t>
            </a:r>
            <a:r>
              <a:rPr lang="en-US" altLang="en-US" i="0">
                <a:solidFill>
                  <a:srgbClr val="006600"/>
                </a:solidFill>
              </a:rPr>
              <a:t>(9)</a:t>
            </a:r>
          </a:p>
        </p:txBody>
      </p:sp>
      <p:sp>
        <p:nvSpPr>
          <p:cNvPr id="191498" name="Text Box 10"/>
          <p:cNvSpPr txBox="1">
            <a:spLocks noChangeArrowheads="1"/>
          </p:cNvSpPr>
          <p:nvPr/>
        </p:nvSpPr>
        <p:spPr bwMode="auto">
          <a:xfrm>
            <a:off x="2857500" y="4230688"/>
            <a:ext cx="5854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Substitute 3 for y and 9 for x. Solve for k.  </a:t>
            </a:r>
          </a:p>
        </p:txBody>
      </p:sp>
      <p:pic>
        <p:nvPicPr>
          <p:cNvPr id="191499" name="Picture 11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100" y="4752975"/>
            <a:ext cx="8191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1500" name="Text Box 12"/>
          <p:cNvSpPr txBox="1">
            <a:spLocks noChangeArrowheads="1"/>
          </p:cNvSpPr>
          <p:nvPr/>
        </p:nvSpPr>
        <p:spPr bwMode="auto">
          <a:xfrm>
            <a:off x="2857500" y="4764088"/>
            <a:ext cx="6111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4488" indent="-34448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Since k is multiplied by 9, divide both sides by 9.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685800" y="5626100"/>
            <a:ext cx="8458200" cy="774700"/>
            <a:chOff x="432" y="3452"/>
            <a:chExt cx="5328" cy="488"/>
          </a:xfrm>
        </p:grpSpPr>
        <p:sp>
          <p:nvSpPr>
            <p:cNvPr id="22540" name="Text Box 13"/>
            <p:cNvSpPr txBox="1">
              <a:spLocks noChangeArrowheads="1"/>
            </p:cNvSpPr>
            <p:nvPr/>
          </p:nvSpPr>
          <p:spPr bwMode="auto">
            <a:xfrm>
              <a:off x="432" y="3504"/>
              <a:ext cx="53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The equation is </a:t>
              </a:r>
              <a:r>
                <a:rPr lang="en-US" altLang="en-US"/>
                <a:t>y =</a:t>
              </a:r>
              <a:r>
                <a:rPr lang="en-US" altLang="en-US" i="0"/>
                <a:t>   </a:t>
              </a:r>
              <a:r>
                <a:rPr lang="en-US" altLang="en-US"/>
                <a:t>x</a:t>
              </a:r>
              <a:r>
                <a:rPr lang="en-US" altLang="en-US" i="0"/>
                <a:t>. When </a:t>
              </a:r>
              <a:r>
                <a:rPr lang="en-US" altLang="en-US"/>
                <a:t>x = </a:t>
              </a:r>
              <a:r>
                <a:rPr lang="en-US" altLang="en-US" i="0">
                  <a:solidFill>
                    <a:srgbClr val="006600"/>
                  </a:solidFill>
                </a:rPr>
                <a:t>21</a:t>
              </a:r>
              <a:r>
                <a:rPr lang="en-US" altLang="en-US" i="0"/>
                <a:t>, </a:t>
              </a:r>
              <a:r>
                <a:rPr lang="en-US" altLang="en-US"/>
                <a:t>y = </a:t>
              </a:r>
              <a:r>
                <a:rPr lang="en-US" altLang="en-US" i="0"/>
                <a:t>  </a:t>
              </a:r>
              <a:r>
                <a:rPr lang="en-US" altLang="en-US" i="0">
                  <a:solidFill>
                    <a:srgbClr val="006600"/>
                  </a:solidFill>
                </a:rPr>
                <a:t>(21)</a:t>
              </a:r>
              <a:r>
                <a:rPr lang="en-US" altLang="en-US" i="0"/>
                <a:t> = 7.</a:t>
              </a:r>
            </a:p>
          </p:txBody>
        </p:sp>
        <p:pic>
          <p:nvPicPr>
            <p:cNvPr id="22541" name="Picture 14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22" y="3452"/>
              <a:ext cx="152" cy="4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42" name="Picture 15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08" y="3456"/>
              <a:ext cx="152" cy="4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1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1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1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1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91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91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1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1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91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91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1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1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191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4" grpId="0"/>
      <p:bldP spid="191495" grpId="0"/>
      <p:bldP spid="191496" grpId="0"/>
      <p:bldP spid="191497" grpId="0"/>
      <p:bldP spid="191498" grpId="0"/>
      <p:bldP spid="19150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5"/>
          <p:cNvSpPr txBox="1">
            <a:spLocks noChangeArrowheads="1"/>
          </p:cNvSpPr>
          <p:nvPr/>
        </p:nvSpPr>
        <p:spPr bwMode="auto">
          <a:xfrm>
            <a:off x="669925" y="1768475"/>
            <a:ext cx="8321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The value of </a:t>
            </a:r>
            <a:r>
              <a:rPr lang="en-US" altLang="en-US" b="1"/>
              <a:t>y</a:t>
            </a:r>
            <a:r>
              <a:rPr lang="en-US" altLang="en-US" b="1" i="0"/>
              <a:t> varies directly with </a:t>
            </a:r>
            <a:r>
              <a:rPr lang="en-US" altLang="en-US" b="1"/>
              <a:t>x</a:t>
            </a:r>
            <a:r>
              <a:rPr lang="en-US" altLang="en-US" b="1" i="0"/>
              <a:t>, and </a:t>
            </a:r>
            <a:r>
              <a:rPr lang="en-US" altLang="en-US" b="1"/>
              <a:t>y </a:t>
            </a:r>
            <a:r>
              <a:rPr lang="en-US" altLang="en-US" b="1" i="0"/>
              <a:t>= 3 when </a:t>
            </a:r>
            <a:r>
              <a:rPr lang="en-US" altLang="en-US" b="1"/>
              <a:t>x</a:t>
            </a:r>
            <a:r>
              <a:rPr lang="en-US" altLang="en-US" b="1" i="0"/>
              <a:t> = 9. Find </a:t>
            </a:r>
            <a:r>
              <a:rPr lang="en-US" altLang="en-US" b="1"/>
              <a:t>y</a:t>
            </a:r>
            <a:r>
              <a:rPr lang="en-US" altLang="en-US" b="1" i="0"/>
              <a:t> when </a:t>
            </a:r>
            <a:r>
              <a:rPr lang="en-US" altLang="en-US" b="1"/>
              <a:t>x</a:t>
            </a:r>
            <a:r>
              <a:rPr lang="en-US" altLang="en-US" b="1" i="0"/>
              <a:t> = 21. </a:t>
            </a:r>
          </a:p>
        </p:txBody>
      </p:sp>
      <p:sp>
        <p:nvSpPr>
          <p:cNvPr id="192518" name="Text Box 6"/>
          <p:cNvSpPr txBox="1">
            <a:spLocks noChangeArrowheads="1"/>
          </p:cNvSpPr>
          <p:nvPr/>
        </p:nvSpPr>
        <p:spPr bwMode="auto">
          <a:xfrm>
            <a:off x="660400" y="2819400"/>
            <a:ext cx="8359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Method 2 </a:t>
            </a:r>
            <a:r>
              <a:rPr lang="en-US" altLang="en-US" i="0"/>
              <a:t>Use a proportion.</a:t>
            </a:r>
          </a:p>
        </p:txBody>
      </p:sp>
      <p:pic>
        <p:nvPicPr>
          <p:cNvPr id="192519" name="Picture 7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0" y="3505200"/>
            <a:ext cx="10096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2520" name="Text Box 8"/>
          <p:cNvSpPr txBox="1">
            <a:spLocks noChangeArrowheads="1"/>
          </p:cNvSpPr>
          <p:nvPr/>
        </p:nvSpPr>
        <p:spPr bwMode="auto">
          <a:xfrm>
            <a:off x="784225" y="4543425"/>
            <a:ext cx="1501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9</a:t>
            </a:r>
            <a:r>
              <a:rPr lang="en-US" altLang="en-US"/>
              <a:t>y = </a:t>
            </a:r>
            <a:r>
              <a:rPr lang="en-US" altLang="en-US" i="0"/>
              <a:t>63</a:t>
            </a:r>
          </a:p>
        </p:txBody>
      </p:sp>
      <p:sp>
        <p:nvSpPr>
          <p:cNvPr id="192521" name="Text Box 9"/>
          <p:cNvSpPr txBox="1">
            <a:spLocks noChangeArrowheads="1"/>
          </p:cNvSpPr>
          <p:nvPr/>
        </p:nvSpPr>
        <p:spPr bwMode="auto">
          <a:xfrm>
            <a:off x="1012825" y="5229225"/>
            <a:ext cx="1120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</a:t>
            </a:r>
            <a:r>
              <a:rPr lang="en-US" altLang="en-US" i="0"/>
              <a:t> = 7</a:t>
            </a:r>
            <a:endParaRPr lang="en-US" altLang="en-US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3175000" y="3448050"/>
            <a:ext cx="5959475" cy="919163"/>
            <a:chOff x="2006" y="2172"/>
            <a:chExt cx="3754" cy="579"/>
          </a:xfrm>
        </p:grpSpPr>
        <p:sp>
          <p:nvSpPr>
            <p:cNvPr id="23563" name="Text Box 10"/>
            <p:cNvSpPr txBox="1">
              <a:spLocks noChangeArrowheads="1"/>
            </p:cNvSpPr>
            <p:nvPr/>
          </p:nvSpPr>
          <p:spPr bwMode="auto">
            <a:xfrm>
              <a:off x="2006" y="2233"/>
              <a:ext cx="3754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4488" indent="-344488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>
                  <a:solidFill>
                    <a:srgbClr val="3333FF"/>
                  </a:solidFill>
                  <a:latin typeface="Arial" pitchFamily="34" charset="0"/>
                  <a:cs typeface="Arial" pitchFamily="34" charset="0"/>
                </a:rPr>
                <a:t>In a direct variation     is the same for all values of x and y.</a:t>
              </a:r>
            </a:p>
          </p:txBody>
        </p:sp>
        <p:pic>
          <p:nvPicPr>
            <p:cNvPr id="23564" name="Picture 11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32" y="2172"/>
              <a:ext cx="15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92524" name="Text Box 12"/>
          <p:cNvSpPr txBox="1">
            <a:spLocks noChangeArrowheads="1"/>
          </p:cNvSpPr>
          <p:nvPr/>
        </p:nvSpPr>
        <p:spPr bwMode="auto">
          <a:xfrm>
            <a:off x="3175000" y="4572000"/>
            <a:ext cx="304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Use cross products.</a:t>
            </a:r>
          </a:p>
        </p:txBody>
      </p:sp>
      <p:sp>
        <p:nvSpPr>
          <p:cNvPr id="192525" name="Text Box 13"/>
          <p:cNvSpPr txBox="1">
            <a:spLocks noChangeArrowheads="1"/>
          </p:cNvSpPr>
          <p:nvPr/>
        </p:nvSpPr>
        <p:spPr bwMode="auto">
          <a:xfrm>
            <a:off x="3175000" y="5197475"/>
            <a:ext cx="5807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4488" indent="-34448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Since y is multiplied by 9 divide both sides by 9.  </a:t>
            </a:r>
          </a:p>
        </p:txBody>
      </p:sp>
      <p:sp>
        <p:nvSpPr>
          <p:cNvPr id="23562" name="Text Box 16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pitchFamily="34" charset="0"/>
              </a:rPr>
              <a:t>Example 3 Continued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2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25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25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2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2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2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2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92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92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92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2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2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2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92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2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92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8" grpId="0"/>
      <p:bldP spid="192520" grpId="0"/>
      <p:bldP spid="192521" grpId="0"/>
      <p:bldP spid="192524" grpId="0"/>
      <p:bldP spid="19252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3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4579" name="Text Box 5"/>
          <p:cNvSpPr txBox="1">
            <a:spLocks noChangeArrowheads="1"/>
          </p:cNvSpPr>
          <p:nvPr/>
        </p:nvSpPr>
        <p:spPr bwMode="auto">
          <a:xfrm>
            <a:off x="381000" y="1600200"/>
            <a:ext cx="861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The value of </a:t>
            </a:r>
            <a:r>
              <a:rPr lang="en-US" altLang="en-US" b="1"/>
              <a:t>y</a:t>
            </a:r>
            <a:r>
              <a:rPr lang="en-US" altLang="en-US" b="1" i="0"/>
              <a:t> varies directly with </a:t>
            </a:r>
            <a:r>
              <a:rPr lang="en-US" altLang="en-US" b="1"/>
              <a:t>x</a:t>
            </a:r>
            <a:r>
              <a:rPr lang="en-US" altLang="en-US" b="1" i="0"/>
              <a:t>, and </a:t>
            </a:r>
            <a:r>
              <a:rPr lang="en-US" altLang="en-US" b="1"/>
              <a:t>y </a:t>
            </a:r>
            <a:r>
              <a:rPr lang="en-US" altLang="en-US" b="1" i="0"/>
              <a:t>= 4.5 when </a:t>
            </a:r>
            <a:r>
              <a:rPr lang="en-US" altLang="en-US" b="1"/>
              <a:t>x</a:t>
            </a:r>
            <a:r>
              <a:rPr lang="en-US" altLang="en-US" b="1" i="0"/>
              <a:t> = 0.5. Find </a:t>
            </a:r>
            <a:r>
              <a:rPr lang="en-US" altLang="en-US" b="1"/>
              <a:t>y</a:t>
            </a:r>
            <a:r>
              <a:rPr lang="en-US" altLang="en-US" b="1" i="0"/>
              <a:t> when </a:t>
            </a:r>
            <a:r>
              <a:rPr lang="en-US" altLang="en-US" b="1"/>
              <a:t>x</a:t>
            </a:r>
            <a:r>
              <a:rPr lang="en-US" altLang="en-US" b="1" i="0"/>
              <a:t> = 10.</a:t>
            </a:r>
          </a:p>
        </p:txBody>
      </p:sp>
      <p:sp>
        <p:nvSpPr>
          <p:cNvPr id="193542" name="Text Box 6"/>
          <p:cNvSpPr txBox="1">
            <a:spLocks noChangeArrowheads="1"/>
          </p:cNvSpPr>
          <p:nvPr/>
        </p:nvSpPr>
        <p:spPr bwMode="auto">
          <a:xfrm>
            <a:off x="403225" y="2454275"/>
            <a:ext cx="83597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Method 1 </a:t>
            </a:r>
            <a:r>
              <a:rPr lang="en-US" altLang="en-US" i="0"/>
              <a:t>Find the value of </a:t>
            </a:r>
            <a:r>
              <a:rPr lang="en-US" altLang="en-US"/>
              <a:t>k</a:t>
            </a:r>
            <a:r>
              <a:rPr lang="en-US" altLang="en-US" i="0"/>
              <a:t> and then write the equation.</a:t>
            </a:r>
          </a:p>
        </p:txBody>
      </p:sp>
      <p:sp>
        <p:nvSpPr>
          <p:cNvPr id="193543" name="Text Box 7"/>
          <p:cNvSpPr txBox="1">
            <a:spLocks noChangeArrowheads="1"/>
          </p:cNvSpPr>
          <p:nvPr/>
        </p:nvSpPr>
        <p:spPr bwMode="auto">
          <a:xfrm>
            <a:off x="1096963" y="3352800"/>
            <a:ext cx="11890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</a:rPr>
              <a:t>y</a:t>
            </a:r>
            <a:r>
              <a:rPr lang="en-US" altLang="en-US"/>
              <a:t> = k</a:t>
            </a:r>
            <a:r>
              <a:rPr lang="en-US" altLang="en-US">
                <a:solidFill>
                  <a:srgbClr val="006600"/>
                </a:solidFill>
              </a:rPr>
              <a:t>x</a:t>
            </a:r>
          </a:p>
        </p:txBody>
      </p:sp>
      <p:sp>
        <p:nvSpPr>
          <p:cNvPr id="193544" name="Text Box 8"/>
          <p:cNvSpPr txBox="1">
            <a:spLocks noChangeArrowheads="1"/>
          </p:cNvSpPr>
          <p:nvPr/>
        </p:nvSpPr>
        <p:spPr bwMode="auto">
          <a:xfrm>
            <a:off x="3238500" y="3352800"/>
            <a:ext cx="5505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Write the equation for a direct variation.</a:t>
            </a:r>
          </a:p>
        </p:txBody>
      </p:sp>
      <p:sp>
        <p:nvSpPr>
          <p:cNvPr id="193545" name="Text Box 9"/>
          <p:cNvSpPr txBox="1">
            <a:spLocks noChangeArrowheads="1"/>
          </p:cNvSpPr>
          <p:nvPr/>
        </p:nvSpPr>
        <p:spPr bwMode="auto">
          <a:xfrm>
            <a:off x="774700" y="3886200"/>
            <a:ext cx="2476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>
                <a:solidFill>
                  <a:srgbClr val="3333FF"/>
                </a:solidFill>
              </a:rPr>
              <a:t>4.5</a:t>
            </a:r>
            <a:r>
              <a:rPr lang="en-US" altLang="en-US" i="0"/>
              <a:t> = </a:t>
            </a:r>
            <a:r>
              <a:rPr lang="en-US" altLang="en-US"/>
              <a:t>k</a:t>
            </a:r>
            <a:r>
              <a:rPr lang="en-US" altLang="en-US" i="0">
                <a:solidFill>
                  <a:srgbClr val="006600"/>
                </a:solidFill>
              </a:rPr>
              <a:t>(0.5)</a:t>
            </a:r>
          </a:p>
        </p:txBody>
      </p:sp>
      <p:sp>
        <p:nvSpPr>
          <p:cNvPr id="193546" name="Text Box 10"/>
          <p:cNvSpPr txBox="1">
            <a:spLocks noChangeArrowheads="1"/>
          </p:cNvSpPr>
          <p:nvPr/>
        </p:nvSpPr>
        <p:spPr bwMode="auto">
          <a:xfrm>
            <a:off x="3238500" y="3886200"/>
            <a:ext cx="57531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4488" indent="-34448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Substitute 4.5 for y and 0.5 for x. Solve for k.  </a:t>
            </a:r>
          </a:p>
        </p:txBody>
      </p:sp>
      <p:sp>
        <p:nvSpPr>
          <p:cNvPr id="193548" name="Text Box 12"/>
          <p:cNvSpPr txBox="1">
            <a:spLocks noChangeArrowheads="1"/>
          </p:cNvSpPr>
          <p:nvPr/>
        </p:nvSpPr>
        <p:spPr bwMode="auto">
          <a:xfrm>
            <a:off x="3238500" y="4664075"/>
            <a:ext cx="5654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4488" indent="-34448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Since k is multiplied by 0.5, divide both sides by 0.5.</a:t>
            </a:r>
          </a:p>
        </p:txBody>
      </p:sp>
      <p:sp>
        <p:nvSpPr>
          <p:cNvPr id="193550" name="Text Box 14"/>
          <p:cNvSpPr txBox="1">
            <a:spLocks noChangeArrowheads="1"/>
          </p:cNvSpPr>
          <p:nvPr/>
        </p:nvSpPr>
        <p:spPr bwMode="auto">
          <a:xfrm>
            <a:off x="228600" y="5715000"/>
            <a:ext cx="883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The equation is </a:t>
            </a:r>
            <a:r>
              <a:rPr lang="en-US" altLang="en-US"/>
              <a:t>y =</a:t>
            </a:r>
            <a:r>
              <a:rPr lang="en-US" altLang="en-US" i="0"/>
              <a:t> 9</a:t>
            </a:r>
            <a:r>
              <a:rPr lang="en-US" altLang="en-US"/>
              <a:t>x</a:t>
            </a:r>
            <a:r>
              <a:rPr lang="en-US" altLang="en-US" i="0"/>
              <a:t>. When </a:t>
            </a:r>
            <a:r>
              <a:rPr lang="en-US" altLang="en-US"/>
              <a:t>x = </a:t>
            </a:r>
            <a:r>
              <a:rPr lang="en-US" altLang="en-US" i="0">
                <a:solidFill>
                  <a:srgbClr val="006600"/>
                </a:solidFill>
              </a:rPr>
              <a:t>10</a:t>
            </a:r>
            <a:r>
              <a:rPr lang="en-US" altLang="en-US" i="0"/>
              <a:t>, </a:t>
            </a:r>
            <a:r>
              <a:rPr lang="en-US" altLang="en-US"/>
              <a:t>y = </a:t>
            </a:r>
            <a:r>
              <a:rPr lang="en-US" altLang="en-US" i="0"/>
              <a:t>9</a:t>
            </a:r>
            <a:r>
              <a:rPr lang="en-US" altLang="en-US" i="0">
                <a:solidFill>
                  <a:srgbClr val="006600"/>
                </a:solidFill>
              </a:rPr>
              <a:t>(10)</a:t>
            </a:r>
            <a:r>
              <a:rPr lang="en-US" altLang="en-US" i="0"/>
              <a:t> = 90.</a:t>
            </a:r>
          </a:p>
        </p:txBody>
      </p:sp>
      <p:sp>
        <p:nvSpPr>
          <p:cNvPr id="193553" name="Text Box 17"/>
          <p:cNvSpPr txBox="1">
            <a:spLocks noChangeArrowheads="1"/>
          </p:cNvSpPr>
          <p:nvPr/>
        </p:nvSpPr>
        <p:spPr bwMode="auto">
          <a:xfrm>
            <a:off x="1092200" y="4724400"/>
            <a:ext cx="1577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9</a:t>
            </a:r>
            <a:r>
              <a:rPr lang="en-US" altLang="en-US"/>
              <a:t> = 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3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3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3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3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93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93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3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3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93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93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35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35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93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93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42" grpId="0"/>
      <p:bldP spid="193543" grpId="0"/>
      <p:bldP spid="193544" grpId="0"/>
      <p:bldP spid="193545" grpId="0"/>
      <p:bldP spid="193546" grpId="0"/>
      <p:bldP spid="193548" grpId="0"/>
      <p:bldP spid="193550" grpId="0"/>
      <p:bldP spid="19355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3 Continued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5603" name="Text Box 6"/>
          <p:cNvSpPr txBox="1">
            <a:spLocks noChangeArrowheads="1"/>
          </p:cNvSpPr>
          <p:nvPr/>
        </p:nvSpPr>
        <p:spPr bwMode="auto">
          <a:xfrm>
            <a:off x="457200" y="2514600"/>
            <a:ext cx="8359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Method 2 </a:t>
            </a:r>
            <a:r>
              <a:rPr lang="en-US" altLang="en-US" i="0"/>
              <a:t>Use a proportion.</a:t>
            </a:r>
          </a:p>
        </p:txBody>
      </p:sp>
      <p:sp>
        <p:nvSpPr>
          <p:cNvPr id="194568" name="Text Box 8"/>
          <p:cNvSpPr txBox="1">
            <a:spLocks noChangeArrowheads="1"/>
          </p:cNvSpPr>
          <p:nvPr/>
        </p:nvSpPr>
        <p:spPr bwMode="auto">
          <a:xfrm>
            <a:off x="533400" y="4219575"/>
            <a:ext cx="1882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0.5</a:t>
            </a:r>
            <a:r>
              <a:rPr lang="en-US" altLang="en-US"/>
              <a:t>y = </a:t>
            </a:r>
            <a:r>
              <a:rPr lang="en-US" altLang="en-US" i="0"/>
              <a:t>45</a:t>
            </a:r>
          </a:p>
        </p:txBody>
      </p:sp>
      <p:sp>
        <p:nvSpPr>
          <p:cNvPr id="194569" name="Text Box 9"/>
          <p:cNvSpPr txBox="1">
            <a:spLocks noChangeArrowheads="1"/>
          </p:cNvSpPr>
          <p:nvPr/>
        </p:nvSpPr>
        <p:spPr bwMode="auto">
          <a:xfrm>
            <a:off x="1041400" y="4905375"/>
            <a:ext cx="1425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y</a:t>
            </a:r>
            <a:r>
              <a:rPr lang="en-US" altLang="en-US" i="0"/>
              <a:t> = 90</a:t>
            </a:r>
            <a:endParaRPr lang="en-US" altLang="en-US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2924175" y="3124200"/>
            <a:ext cx="5959475" cy="919163"/>
            <a:chOff x="2006" y="2172"/>
            <a:chExt cx="3754" cy="579"/>
          </a:xfrm>
        </p:grpSpPr>
        <p:sp>
          <p:nvSpPr>
            <p:cNvPr id="25611" name="Text Box 11"/>
            <p:cNvSpPr txBox="1">
              <a:spLocks noChangeArrowheads="1"/>
            </p:cNvSpPr>
            <p:nvPr/>
          </p:nvSpPr>
          <p:spPr bwMode="auto">
            <a:xfrm>
              <a:off x="2006" y="2233"/>
              <a:ext cx="3754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44488" indent="-344488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>
                  <a:solidFill>
                    <a:srgbClr val="3333FF"/>
                  </a:solidFill>
                  <a:latin typeface="Arial" pitchFamily="34" charset="0"/>
                  <a:cs typeface="Arial" pitchFamily="34" charset="0"/>
                </a:rPr>
                <a:t>In a direct variation     is the same for all values of x and y.</a:t>
              </a:r>
            </a:p>
          </p:txBody>
        </p:sp>
        <p:pic>
          <p:nvPicPr>
            <p:cNvPr id="25612" name="Picture 12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48" y="2172"/>
              <a:ext cx="15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94573" name="Text Box 13"/>
          <p:cNvSpPr txBox="1">
            <a:spLocks noChangeArrowheads="1"/>
          </p:cNvSpPr>
          <p:nvPr/>
        </p:nvSpPr>
        <p:spPr bwMode="auto">
          <a:xfrm>
            <a:off x="2924175" y="4248150"/>
            <a:ext cx="304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Use cross products.</a:t>
            </a:r>
          </a:p>
        </p:txBody>
      </p:sp>
      <p:sp>
        <p:nvSpPr>
          <p:cNvPr id="194574" name="Text Box 14"/>
          <p:cNvSpPr txBox="1">
            <a:spLocks noChangeArrowheads="1"/>
          </p:cNvSpPr>
          <p:nvPr/>
        </p:nvSpPr>
        <p:spPr bwMode="auto">
          <a:xfrm>
            <a:off x="2924175" y="4873625"/>
            <a:ext cx="5807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4488" indent="-344488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Since y is multiplied by 0.5 divide both sides by 0.5.  </a:t>
            </a:r>
          </a:p>
        </p:txBody>
      </p:sp>
      <p:pic>
        <p:nvPicPr>
          <p:cNvPr id="194576" name="Picture 16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75" y="3149600"/>
            <a:ext cx="121920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10" name="Text Box 18"/>
          <p:cNvSpPr txBox="1">
            <a:spLocks noChangeArrowheads="1"/>
          </p:cNvSpPr>
          <p:nvPr/>
        </p:nvSpPr>
        <p:spPr bwMode="auto">
          <a:xfrm>
            <a:off x="381000" y="1524000"/>
            <a:ext cx="8610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The value of </a:t>
            </a:r>
            <a:r>
              <a:rPr lang="en-US" altLang="en-US" b="1"/>
              <a:t>y</a:t>
            </a:r>
            <a:r>
              <a:rPr lang="en-US" altLang="en-US" b="1" i="0"/>
              <a:t> varies directly with </a:t>
            </a:r>
            <a:r>
              <a:rPr lang="en-US" altLang="en-US" b="1"/>
              <a:t>x</a:t>
            </a:r>
            <a:r>
              <a:rPr lang="en-US" altLang="en-US" b="1" i="0"/>
              <a:t>, and </a:t>
            </a:r>
            <a:r>
              <a:rPr lang="en-US" altLang="en-US" b="1"/>
              <a:t>y </a:t>
            </a:r>
            <a:r>
              <a:rPr lang="en-US" altLang="en-US" b="1" i="0"/>
              <a:t>= 4.5 when </a:t>
            </a:r>
            <a:r>
              <a:rPr lang="en-US" altLang="en-US" b="1"/>
              <a:t>x</a:t>
            </a:r>
            <a:r>
              <a:rPr lang="en-US" altLang="en-US" b="1" i="0"/>
              <a:t> = 0.5. Find </a:t>
            </a:r>
            <a:r>
              <a:rPr lang="en-US" altLang="en-US" b="1"/>
              <a:t>y</a:t>
            </a:r>
            <a:r>
              <a:rPr lang="en-US" altLang="en-US" b="1" i="0"/>
              <a:t> when </a:t>
            </a:r>
            <a:r>
              <a:rPr lang="en-US" altLang="en-US" b="1"/>
              <a:t>x</a:t>
            </a:r>
            <a:r>
              <a:rPr lang="en-US" altLang="en-US" b="1" i="0"/>
              <a:t> = 10.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5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5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45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94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45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45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94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45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45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94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45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45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94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94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8" grpId="0"/>
      <p:bldP spid="194569" grpId="0"/>
      <p:bldP spid="194573" grpId="0"/>
      <p:bldP spid="19457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1700" indent="-21717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pitchFamily="34" charset="0"/>
              </a:rPr>
              <a:t>Example 4: Graphing Direct Variations</a:t>
            </a:r>
          </a:p>
        </p:txBody>
      </p:sp>
      <p:sp>
        <p:nvSpPr>
          <p:cNvPr id="26627" name="Text Box 5"/>
          <p:cNvSpPr txBox="1">
            <a:spLocks noChangeArrowheads="1"/>
          </p:cNvSpPr>
          <p:nvPr/>
        </p:nvSpPr>
        <p:spPr bwMode="auto">
          <a:xfrm>
            <a:off x="593725" y="1479550"/>
            <a:ext cx="85502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A group of people are tubing down a river at an average speed of 2 mi/h. Write a direct variation equation that gives the number of miles </a:t>
            </a:r>
            <a:r>
              <a:rPr lang="en-US" altLang="en-US" b="1"/>
              <a:t>y</a:t>
            </a:r>
            <a:r>
              <a:rPr lang="en-US" altLang="en-US" b="1" i="0"/>
              <a:t> that the people will float in </a:t>
            </a:r>
            <a:r>
              <a:rPr lang="en-US" altLang="en-US" b="1"/>
              <a:t>x</a:t>
            </a:r>
            <a:r>
              <a:rPr lang="en-US" altLang="en-US" b="1" i="0"/>
              <a:t> hours. Then graph.</a:t>
            </a:r>
          </a:p>
        </p:txBody>
      </p:sp>
      <p:sp>
        <p:nvSpPr>
          <p:cNvPr id="195590" name="Text Box 6"/>
          <p:cNvSpPr txBox="1">
            <a:spLocks noChangeArrowheads="1"/>
          </p:cNvSpPr>
          <p:nvPr/>
        </p:nvSpPr>
        <p:spPr bwMode="auto">
          <a:xfrm>
            <a:off x="669925" y="3536950"/>
            <a:ext cx="6465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1 </a:t>
            </a:r>
            <a:r>
              <a:rPr lang="en-US" altLang="en-US" i="0"/>
              <a:t>Write a direct variation equation.</a:t>
            </a:r>
            <a:endParaRPr lang="en-US" altLang="en-US" b="1" i="0"/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746125" y="4191000"/>
            <a:ext cx="7712075" cy="1371600"/>
            <a:chOff x="470" y="2592"/>
            <a:chExt cx="4858" cy="864"/>
          </a:xfrm>
        </p:grpSpPr>
        <p:sp>
          <p:nvSpPr>
            <p:cNvPr id="26630" name="Text Box 7"/>
            <p:cNvSpPr txBox="1">
              <a:spLocks noChangeArrowheads="1"/>
            </p:cNvSpPr>
            <p:nvPr/>
          </p:nvSpPr>
          <p:spPr bwMode="auto">
            <a:xfrm>
              <a:off x="470" y="2612"/>
              <a:ext cx="1023" cy="288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 i="0"/>
                <a:t>distance</a:t>
              </a:r>
            </a:p>
          </p:txBody>
        </p:sp>
        <p:sp>
          <p:nvSpPr>
            <p:cNvPr id="26631" name="Text Box 8"/>
            <p:cNvSpPr txBox="1">
              <a:spLocks noChangeArrowheads="1"/>
            </p:cNvSpPr>
            <p:nvPr/>
          </p:nvSpPr>
          <p:spPr bwMode="auto">
            <a:xfrm>
              <a:off x="1791" y="2600"/>
              <a:ext cx="273" cy="288"/>
            </a:xfrm>
            <a:prstGeom prst="rect">
              <a:avLst/>
            </a:prstGeom>
            <a:solidFill>
              <a:srgbClr val="CEE1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/>
                <a:t>=</a:t>
              </a:r>
            </a:p>
          </p:txBody>
        </p:sp>
        <p:sp>
          <p:nvSpPr>
            <p:cNvPr id="26632" name="Text Box 9"/>
            <p:cNvSpPr txBox="1">
              <a:spLocks noChangeArrowheads="1"/>
            </p:cNvSpPr>
            <p:nvPr/>
          </p:nvSpPr>
          <p:spPr bwMode="auto">
            <a:xfrm>
              <a:off x="2416" y="2608"/>
              <a:ext cx="857" cy="28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 i="0"/>
                <a:t>2 mi/h</a:t>
              </a:r>
            </a:p>
          </p:txBody>
        </p:sp>
        <p:sp>
          <p:nvSpPr>
            <p:cNvPr id="26633" name="Text Box 10"/>
            <p:cNvSpPr txBox="1">
              <a:spLocks noChangeArrowheads="1"/>
            </p:cNvSpPr>
            <p:nvPr/>
          </p:nvSpPr>
          <p:spPr bwMode="auto">
            <a:xfrm>
              <a:off x="3511" y="2596"/>
              <a:ext cx="714" cy="288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 i="0"/>
                <a:t>times</a:t>
              </a:r>
            </a:p>
          </p:txBody>
        </p:sp>
        <p:sp>
          <p:nvSpPr>
            <p:cNvPr id="26634" name="Text Box 11"/>
            <p:cNvSpPr txBox="1">
              <a:spLocks noChangeArrowheads="1"/>
            </p:cNvSpPr>
            <p:nvPr/>
          </p:nvSpPr>
          <p:spPr bwMode="auto">
            <a:xfrm>
              <a:off x="4464" y="2592"/>
              <a:ext cx="864" cy="288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/>
              <a:r>
                <a:rPr lang="en-US" altLang="en-US" b="1" i="0"/>
                <a:t>hours</a:t>
              </a:r>
            </a:p>
          </p:txBody>
        </p:sp>
        <p:sp>
          <p:nvSpPr>
            <p:cNvPr id="26635" name="Text Box 12"/>
            <p:cNvSpPr txBox="1">
              <a:spLocks noChangeArrowheads="1"/>
            </p:cNvSpPr>
            <p:nvPr/>
          </p:nvSpPr>
          <p:spPr bwMode="auto">
            <a:xfrm>
              <a:off x="878" y="3150"/>
              <a:ext cx="226" cy="288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/>
                <a:t>y</a:t>
              </a:r>
            </a:p>
          </p:txBody>
        </p:sp>
        <p:sp>
          <p:nvSpPr>
            <p:cNvPr id="26636" name="Text Box 14"/>
            <p:cNvSpPr txBox="1">
              <a:spLocks noChangeArrowheads="1"/>
            </p:cNvSpPr>
            <p:nvPr/>
          </p:nvSpPr>
          <p:spPr bwMode="auto">
            <a:xfrm>
              <a:off x="1791" y="3168"/>
              <a:ext cx="273" cy="288"/>
            </a:xfrm>
            <a:prstGeom prst="rect">
              <a:avLst/>
            </a:prstGeom>
            <a:solidFill>
              <a:srgbClr val="CEE1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/>
                <a:t>=</a:t>
              </a:r>
            </a:p>
          </p:txBody>
        </p:sp>
        <p:sp>
          <p:nvSpPr>
            <p:cNvPr id="26637" name="Text Box 15"/>
            <p:cNvSpPr txBox="1">
              <a:spLocks noChangeArrowheads="1"/>
            </p:cNvSpPr>
            <p:nvPr/>
          </p:nvSpPr>
          <p:spPr bwMode="auto">
            <a:xfrm>
              <a:off x="2771" y="3168"/>
              <a:ext cx="253" cy="28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 i="0"/>
                <a:t>2</a:t>
              </a:r>
            </a:p>
          </p:txBody>
        </p:sp>
        <p:sp>
          <p:nvSpPr>
            <p:cNvPr id="26638" name="Text Box 16"/>
            <p:cNvSpPr txBox="1">
              <a:spLocks noChangeArrowheads="1"/>
            </p:cNvSpPr>
            <p:nvPr/>
          </p:nvSpPr>
          <p:spPr bwMode="auto">
            <a:xfrm>
              <a:off x="3710" y="3168"/>
              <a:ext cx="226" cy="288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>
                  <a:sym typeface="Symbol" pitchFamily="18" charset="2"/>
                </a:rPr>
                <a:t></a:t>
              </a:r>
            </a:p>
          </p:txBody>
        </p:sp>
        <p:sp>
          <p:nvSpPr>
            <p:cNvPr id="26639" name="Text Box 17"/>
            <p:cNvSpPr txBox="1">
              <a:spLocks noChangeArrowheads="1"/>
            </p:cNvSpPr>
            <p:nvPr/>
          </p:nvSpPr>
          <p:spPr bwMode="auto">
            <a:xfrm>
              <a:off x="4748" y="3164"/>
              <a:ext cx="244" cy="288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/>
                <a:t>x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95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59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1700" indent="-21717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pitchFamily="34" charset="0"/>
              </a:rPr>
              <a:t>Example 4 Continued</a:t>
            </a:r>
          </a:p>
        </p:txBody>
      </p:sp>
      <p:sp>
        <p:nvSpPr>
          <p:cNvPr id="27651" name="Text Box 5"/>
          <p:cNvSpPr txBox="1">
            <a:spLocks noChangeArrowheads="1"/>
          </p:cNvSpPr>
          <p:nvPr/>
        </p:nvSpPr>
        <p:spPr bwMode="auto">
          <a:xfrm>
            <a:off x="593725" y="1466850"/>
            <a:ext cx="85502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A group of people are tubing down a river at an average speed of 2 mi/h. Write a direct variation equation that gives the number of miles </a:t>
            </a:r>
            <a:r>
              <a:rPr lang="en-US" altLang="en-US" b="1"/>
              <a:t>y</a:t>
            </a:r>
            <a:r>
              <a:rPr lang="en-US" altLang="en-US" b="1" i="0"/>
              <a:t> that the people will float in </a:t>
            </a:r>
            <a:r>
              <a:rPr lang="en-US" altLang="en-US" b="1"/>
              <a:t>x</a:t>
            </a:r>
            <a:r>
              <a:rPr lang="en-US" altLang="en-US" b="1" i="0"/>
              <a:t> hours. Then graph.</a:t>
            </a:r>
          </a:p>
        </p:txBody>
      </p:sp>
      <p:sp>
        <p:nvSpPr>
          <p:cNvPr id="27652" name="Text Box 6"/>
          <p:cNvSpPr txBox="1">
            <a:spLocks noChangeArrowheads="1"/>
          </p:cNvSpPr>
          <p:nvPr/>
        </p:nvSpPr>
        <p:spPr bwMode="auto">
          <a:xfrm>
            <a:off x="685800" y="3416300"/>
            <a:ext cx="8245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2</a:t>
            </a:r>
            <a:r>
              <a:rPr lang="en-US" altLang="en-US" i="0"/>
              <a:t> Choose values of </a:t>
            </a:r>
            <a:r>
              <a:rPr lang="en-US" altLang="en-US"/>
              <a:t>x</a:t>
            </a:r>
            <a:r>
              <a:rPr lang="en-US" altLang="en-US" i="0"/>
              <a:t> and generate ordered pairs.</a:t>
            </a:r>
            <a:endParaRPr lang="en-US" altLang="en-US" b="1" i="0"/>
          </a:p>
        </p:txBody>
      </p:sp>
      <p:graphicFrame>
        <p:nvGraphicFramePr>
          <p:cNvPr id="196658" name="Group 50"/>
          <p:cNvGraphicFramePr>
            <a:graphicFrameLocks noGrp="1"/>
          </p:cNvGraphicFramePr>
          <p:nvPr/>
        </p:nvGraphicFramePr>
        <p:xfrm>
          <a:off x="1828800" y="4254500"/>
          <a:ext cx="5410200" cy="2073276"/>
        </p:xfrm>
        <a:graphic>
          <a:graphicData uri="http://schemas.openxmlformats.org/drawingml/2006/table">
            <a:tbl>
              <a:tblPr/>
              <a:tblGrid>
                <a:gridCol w="990600"/>
                <a:gridCol w="2819400"/>
                <a:gridCol w="1600200"/>
              </a:tblGrid>
              <a:tr h="5183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</a:tr>
              <a:tr h="5183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3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3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" name="Group 51"/>
          <p:cNvGrpSpPr>
            <a:grpSpLocks/>
          </p:cNvGrpSpPr>
          <p:nvPr/>
        </p:nvGrpSpPr>
        <p:grpSpPr bwMode="auto">
          <a:xfrm>
            <a:off x="2117725" y="4279900"/>
            <a:ext cx="4864100" cy="463550"/>
            <a:chOff x="1334" y="2656"/>
            <a:chExt cx="3064" cy="292"/>
          </a:xfrm>
        </p:grpSpPr>
        <p:sp>
          <p:nvSpPr>
            <p:cNvPr id="27688" name="Text Box 35"/>
            <p:cNvSpPr txBox="1">
              <a:spLocks noChangeArrowheads="1"/>
            </p:cNvSpPr>
            <p:nvPr/>
          </p:nvSpPr>
          <p:spPr bwMode="auto">
            <a:xfrm>
              <a:off x="1334" y="2656"/>
              <a:ext cx="2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/>
                <a:t>x</a:t>
              </a:r>
            </a:p>
          </p:txBody>
        </p:sp>
        <p:sp>
          <p:nvSpPr>
            <p:cNvPr id="27689" name="Text Box 39"/>
            <p:cNvSpPr txBox="1">
              <a:spLocks noChangeArrowheads="1"/>
            </p:cNvSpPr>
            <p:nvPr/>
          </p:nvSpPr>
          <p:spPr bwMode="auto">
            <a:xfrm>
              <a:off x="1968" y="2660"/>
              <a:ext cx="80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/>
                <a:t>y = </a:t>
              </a:r>
              <a:r>
                <a:rPr lang="en-US" altLang="en-US" b="1" i="0"/>
                <a:t>2</a:t>
              </a:r>
              <a:r>
                <a:rPr lang="en-US" altLang="en-US" b="1"/>
                <a:t>x</a:t>
              </a:r>
            </a:p>
          </p:txBody>
        </p:sp>
        <p:sp>
          <p:nvSpPr>
            <p:cNvPr id="27690" name="Text Box 40"/>
            <p:cNvSpPr txBox="1">
              <a:spLocks noChangeArrowheads="1"/>
            </p:cNvSpPr>
            <p:nvPr/>
          </p:nvSpPr>
          <p:spPr bwMode="auto">
            <a:xfrm>
              <a:off x="3686" y="2660"/>
              <a:ext cx="7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 i="0"/>
                <a:t>(</a:t>
              </a:r>
              <a:r>
                <a:rPr lang="en-US" altLang="en-US" b="1"/>
                <a:t>x, y</a:t>
              </a:r>
              <a:r>
                <a:rPr lang="en-US" altLang="en-US" b="1" i="0"/>
                <a:t>)</a:t>
              </a:r>
            </a:p>
          </p:txBody>
        </p:sp>
      </p:grpSp>
      <p:grpSp>
        <p:nvGrpSpPr>
          <p:cNvPr id="3" name="Group 52"/>
          <p:cNvGrpSpPr>
            <a:grpSpLocks/>
          </p:cNvGrpSpPr>
          <p:nvPr/>
        </p:nvGrpSpPr>
        <p:grpSpPr bwMode="auto">
          <a:xfrm>
            <a:off x="2127250" y="4787900"/>
            <a:ext cx="4903788" cy="482600"/>
            <a:chOff x="1340" y="2976"/>
            <a:chExt cx="3089" cy="304"/>
          </a:xfrm>
        </p:grpSpPr>
        <p:sp>
          <p:nvSpPr>
            <p:cNvPr id="27685" name="Text Box 36"/>
            <p:cNvSpPr txBox="1">
              <a:spLocks noChangeArrowheads="1"/>
            </p:cNvSpPr>
            <p:nvPr/>
          </p:nvSpPr>
          <p:spPr bwMode="auto">
            <a:xfrm>
              <a:off x="1340" y="2992"/>
              <a:ext cx="25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 i="0">
                  <a:solidFill>
                    <a:srgbClr val="006600"/>
                  </a:solidFill>
                </a:rPr>
                <a:t>0</a:t>
              </a:r>
            </a:p>
          </p:txBody>
        </p:sp>
        <p:sp>
          <p:nvSpPr>
            <p:cNvPr id="27686" name="Text Box 41"/>
            <p:cNvSpPr txBox="1">
              <a:spLocks noChangeArrowheads="1"/>
            </p:cNvSpPr>
            <p:nvPr/>
          </p:nvSpPr>
          <p:spPr bwMode="auto">
            <a:xfrm>
              <a:off x="1978" y="2976"/>
              <a:ext cx="145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/>
                <a:t>y = </a:t>
              </a:r>
              <a:r>
                <a:rPr lang="en-US" altLang="en-US" b="1" i="0"/>
                <a:t>2</a:t>
              </a:r>
              <a:r>
                <a:rPr lang="en-US" altLang="en-US" b="1" i="0">
                  <a:solidFill>
                    <a:srgbClr val="006600"/>
                  </a:solidFill>
                </a:rPr>
                <a:t>(0)</a:t>
              </a:r>
              <a:r>
                <a:rPr lang="en-US" altLang="en-US" b="1" i="0"/>
                <a:t> = </a:t>
              </a:r>
              <a:r>
                <a:rPr lang="en-US" altLang="en-US" b="1" i="0">
                  <a:solidFill>
                    <a:schemeClr val="accent2"/>
                  </a:solidFill>
                </a:rPr>
                <a:t>0</a:t>
              </a:r>
              <a:endParaRPr lang="en-US" altLang="en-US" b="1">
                <a:solidFill>
                  <a:schemeClr val="accent2"/>
                </a:solidFill>
              </a:endParaRPr>
            </a:p>
          </p:txBody>
        </p:sp>
        <p:sp>
          <p:nvSpPr>
            <p:cNvPr id="27687" name="Text Box 44"/>
            <p:cNvSpPr txBox="1">
              <a:spLocks noChangeArrowheads="1"/>
            </p:cNvSpPr>
            <p:nvPr/>
          </p:nvSpPr>
          <p:spPr bwMode="auto">
            <a:xfrm>
              <a:off x="3696" y="2976"/>
              <a:ext cx="7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 i="0"/>
                <a:t>(</a:t>
              </a:r>
              <a:r>
                <a:rPr lang="en-US" altLang="en-US" b="1" i="0">
                  <a:solidFill>
                    <a:srgbClr val="006600"/>
                  </a:solidFill>
                </a:rPr>
                <a:t>0</a:t>
              </a:r>
              <a:r>
                <a:rPr lang="en-US" altLang="en-US" b="1" i="0"/>
                <a:t>,</a:t>
              </a:r>
              <a:r>
                <a:rPr lang="en-US" altLang="en-US" b="1"/>
                <a:t> </a:t>
              </a:r>
              <a:r>
                <a:rPr lang="en-US" altLang="en-US" b="1" i="0">
                  <a:solidFill>
                    <a:schemeClr val="accent2"/>
                  </a:solidFill>
                </a:rPr>
                <a:t>0</a:t>
              </a:r>
              <a:r>
                <a:rPr lang="en-US" altLang="en-US" b="1" i="0"/>
                <a:t>)</a:t>
              </a:r>
            </a:p>
          </p:txBody>
        </p:sp>
      </p:grpSp>
      <p:grpSp>
        <p:nvGrpSpPr>
          <p:cNvPr id="4" name="Group 53"/>
          <p:cNvGrpSpPr>
            <a:grpSpLocks/>
          </p:cNvGrpSpPr>
          <p:nvPr/>
        </p:nvGrpSpPr>
        <p:grpSpPr bwMode="auto">
          <a:xfrm>
            <a:off x="2146300" y="5308600"/>
            <a:ext cx="4884738" cy="469900"/>
            <a:chOff x="1352" y="3304"/>
            <a:chExt cx="3077" cy="296"/>
          </a:xfrm>
        </p:grpSpPr>
        <p:sp>
          <p:nvSpPr>
            <p:cNvPr id="27682" name="Text Box 37"/>
            <p:cNvSpPr txBox="1">
              <a:spLocks noChangeArrowheads="1"/>
            </p:cNvSpPr>
            <p:nvPr/>
          </p:nvSpPr>
          <p:spPr bwMode="auto">
            <a:xfrm>
              <a:off x="1352" y="3304"/>
              <a:ext cx="25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 i="0">
                  <a:solidFill>
                    <a:srgbClr val="006600"/>
                  </a:solidFill>
                </a:rPr>
                <a:t>1</a:t>
              </a:r>
            </a:p>
          </p:txBody>
        </p:sp>
        <p:sp>
          <p:nvSpPr>
            <p:cNvPr id="27683" name="Text Box 42"/>
            <p:cNvSpPr txBox="1">
              <a:spLocks noChangeArrowheads="1"/>
            </p:cNvSpPr>
            <p:nvPr/>
          </p:nvSpPr>
          <p:spPr bwMode="auto">
            <a:xfrm>
              <a:off x="1978" y="3312"/>
              <a:ext cx="145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/>
                <a:t>y = </a:t>
              </a:r>
              <a:r>
                <a:rPr lang="en-US" altLang="en-US" b="1" i="0"/>
                <a:t>2</a:t>
              </a:r>
              <a:r>
                <a:rPr lang="en-US" altLang="en-US" b="1" i="0">
                  <a:solidFill>
                    <a:srgbClr val="006600"/>
                  </a:solidFill>
                </a:rPr>
                <a:t>(1)</a:t>
              </a:r>
              <a:r>
                <a:rPr lang="en-US" altLang="en-US" b="1" i="0"/>
                <a:t> = </a:t>
              </a:r>
              <a:r>
                <a:rPr lang="en-US" altLang="en-US" b="1" i="0">
                  <a:solidFill>
                    <a:schemeClr val="accent2"/>
                  </a:solidFill>
                </a:rPr>
                <a:t>2</a:t>
              </a:r>
              <a:endParaRPr lang="en-US" altLang="en-US" b="1">
                <a:solidFill>
                  <a:schemeClr val="accent2"/>
                </a:solidFill>
              </a:endParaRPr>
            </a:p>
          </p:txBody>
        </p:sp>
        <p:sp>
          <p:nvSpPr>
            <p:cNvPr id="27684" name="Text Box 45"/>
            <p:cNvSpPr txBox="1">
              <a:spLocks noChangeArrowheads="1"/>
            </p:cNvSpPr>
            <p:nvPr/>
          </p:nvSpPr>
          <p:spPr bwMode="auto">
            <a:xfrm>
              <a:off x="3696" y="3312"/>
              <a:ext cx="7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 i="0"/>
                <a:t>(</a:t>
              </a:r>
              <a:r>
                <a:rPr lang="en-US" altLang="en-US" b="1" i="0">
                  <a:solidFill>
                    <a:srgbClr val="006600"/>
                  </a:solidFill>
                </a:rPr>
                <a:t>1</a:t>
              </a:r>
              <a:r>
                <a:rPr lang="en-US" altLang="en-US" b="1" i="0"/>
                <a:t>,</a:t>
              </a:r>
              <a:r>
                <a:rPr lang="en-US" altLang="en-US" b="1"/>
                <a:t> </a:t>
              </a:r>
              <a:r>
                <a:rPr lang="en-US" altLang="en-US" b="1" i="0">
                  <a:solidFill>
                    <a:schemeClr val="accent2"/>
                  </a:solidFill>
                </a:rPr>
                <a:t>2</a:t>
              </a:r>
              <a:r>
                <a:rPr lang="en-US" altLang="en-US" b="1" i="0"/>
                <a:t>)</a:t>
              </a:r>
            </a:p>
          </p:txBody>
        </p:sp>
      </p:grpSp>
      <p:grpSp>
        <p:nvGrpSpPr>
          <p:cNvPr id="5" name="Group 54"/>
          <p:cNvGrpSpPr>
            <a:grpSpLocks/>
          </p:cNvGrpSpPr>
          <p:nvPr/>
        </p:nvGrpSpPr>
        <p:grpSpPr bwMode="auto">
          <a:xfrm>
            <a:off x="2120900" y="5829300"/>
            <a:ext cx="4910138" cy="482600"/>
            <a:chOff x="1336" y="3632"/>
            <a:chExt cx="3093" cy="304"/>
          </a:xfrm>
        </p:grpSpPr>
        <p:sp>
          <p:nvSpPr>
            <p:cNvPr id="27679" name="Text Box 38"/>
            <p:cNvSpPr txBox="1">
              <a:spLocks noChangeArrowheads="1"/>
            </p:cNvSpPr>
            <p:nvPr/>
          </p:nvSpPr>
          <p:spPr bwMode="auto">
            <a:xfrm>
              <a:off x="1336" y="3632"/>
              <a:ext cx="25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 i="0">
                  <a:solidFill>
                    <a:srgbClr val="006600"/>
                  </a:solidFill>
                </a:rPr>
                <a:t>2</a:t>
              </a:r>
            </a:p>
          </p:txBody>
        </p:sp>
        <p:sp>
          <p:nvSpPr>
            <p:cNvPr id="27680" name="Text Box 43"/>
            <p:cNvSpPr txBox="1">
              <a:spLocks noChangeArrowheads="1"/>
            </p:cNvSpPr>
            <p:nvPr/>
          </p:nvSpPr>
          <p:spPr bwMode="auto">
            <a:xfrm>
              <a:off x="1978" y="3648"/>
              <a:ext cx="145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/>
                <a:t>y = </a:t>
              </a:r>
              <a:r>
                <a:rPr lang="en-US" altLang="en-US" b="1" i="0"/>
                <a:t>2</a:t>
              </a:r>
              <a:r>
                <a:rPr lang="en-US" altLang="en-US" b="1" i="0">
                  <a:solidFill>
                    <a:srgbClr val="006600"/>
                  </a:solidFill>
                </a:rPr>
                <a:t>(2)</a:t>
              </a:r>
              <a:r>
                <a:rPr lang="en-US" altLang="en-US" b="1" i="0"/>
                <a:t> = </a:t>
              </a:r>
              <a:r>
                <a:rPr lang="en-US" altLang="en-US" b="1" i="0">
                  <a:solidFill>
                    <a:schemeClr val="accent2"/>
                  </a:solidFill>
                </a:rPr>
                <a:t>4</a:t>
              </a:r>
              <a:endParaRPr lang="en-US" altLang="en-US" b="1">
                <a:solidFill>
                  <a:schemeClr val="accent2"/>
                </a:solidFill>
              </a:endParaRPr>
            </a:p>
          </p:txBody>
        </p:sp>
        <p:sp>
          <p:nvSpPr>
            <p:cNvPr id="27681" name="Text Box 46"/>
            <p:cNvSpPr txBox="1">
              <a:spLocks noChangeArrowheads="1"/>
            </p:cNvSpPr>
            <p:nvPr/>
          </p:nvSpPr>
          <p:spPr bwMode="auto">
            <a:xfrm>
              <a:off x="3696" y="3648"/>
              <a:ext cx="7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 i="0"/>
                <a:t>(</a:t>
              </a:r>
              <a:r>
                <a:rPr lang="en-US" altLang="en-US" b="1" i="0">
                  <a:solidFill>
                    <a:srgbClr val="006600"/>
                  </a:solidFill>
                </a:rPr>
                <a:t>2</a:t>
              </a:r>
              <a:r>
                <a:rPr lang="en-US" altLang="en-US" b="1" i="0"/>
                <a:t>,</a:t>
              </a:r>
              <a:r>
                <a:rPr lang="en-US" altLang="en-US" b="1"/>
                <a:t> </a:t>
              </a:r>
              <a:r>
                <a:rPr lang="en-US" altLang="en-US" b="1" i="0">
                  <a:solidFill>
                    <a:schemeClr val="accent2"/>
                  </a:solidFill>
                </a:rPr>
                <a:t>4</a:t>
              </a:r>
              <a:r>
                <a:rPr lang="en-US" altLang="en-US" b="1" i="0"/>
                <a:t>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6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66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6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5"/>
          <p:cNvSpPr txBox="1">
            <a:spLocks noChangeArrowheads="1"/>
          </p:cNvSpPr>
          <p:nvPr/>
        </p:nvSpPr>
        <p:spPr bwMode="auto">
          <a:xfrm>
            <a:off x="593725" y="1479550"/>
            <a:ext cx="85502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A group of people are tubing down a river at an average speed of 2 mi/h. Write a direct variation equation that gives the number of miles </a:t>
            </a:r>
            <a:r>
              <a:rPr lang="en-US" altLang="en-US" b="1"/>
              <a:t>y</a:t>
            </a:r>
            <a:r>
              <a:rPr lang="en-US" altLang="en-US" b="1" i="0"/>
              <a:t> that the people will float in </a:t>
            </a:r>
            <a:r>
              <a:rPr lang="en-US" altLang="en-US" b="1"/>
              <a:t>x</a:t>
            </a:r>
            <a:r>
              <a:rPr lang="en-US" altLang="en-US" b="1" i="0"/>
              <a:t> hours. Then graph.</a:t>
            </a:r>
          </a:p>
        </p:txBody>
      </p:sp>
      <p:sp>
        <p:nvSpPr>
          <p:cNvPr id="28675" name="Text Box 7"/>
          <p:cNvSpPr txBox="1">
            <a:spLocks noChangeArrowheads="1"/>
          </p:cNvSpPr>
          <p:nvPr/>
        </p:nvSpPr>
        <p:spPr bwMode="auto">
          <a:xfrm>
            <a:off x="609600" y="3429000"/>
            <a:ext cx="4572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3</a:t>
            </a:r>
            <a:r>
              <a:rPr lang="en-US" altLang="en-US" i="0"/>
              <a:t> Graph the points and connect.</a:t>
            </a:r>
            <a:endParaRPr lang="en-US" altLang="en-US" b="1" i="0"/>
          </a:p>
        </p:txBody>
      </p:sp>
      <p:sp>
        <p:nvSpPr>
          <p:cNvPr id="28676" name="Line 12"/>
          <p:cNvSpPr>
            <a:spLocks noChangeShapeType="1"/>
          </p:cNvSpPr>
          <p:nvPr/>
        </p:nvSpPr>
        <p:spPr bwMode="auto">
          <a:xfrm flipV="1">
            <a:off x="2743200" y="4267200"/>
            <a:ext cx="1524000" cy="2057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677" name="Text Box 1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1700" indent="-21717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pitchFamily="34" charset="0"/>
              </a:rPr>
              <a:t>Example 4 Continued</a:t>
            </a:r>
          </a:p>
        </p:txBody>
      </p:sp>
      <p:grpSp>
        <p:nvGrpSpPr>
          <p:cNvPr id="28678" name="Group 20"/>
          <p:cNvGrpSpPr>
            <a:grpSpLocks/>
          </p:cNvGrpSpPr>
          <p:nvPr/>
        </p:nvGrpSpPr>
        <p:grpSpPr bwMode="auto">
          <a:xfrm>
            <a:off x="5029200" y="3352800"/>
            <a:ext cx="2667000" cy="2886075"/>
            <a:chOff x="3168" y="2064"/>
            <a:chExt cx="1680" cy="1818"/>
          </a:xfrm>
        </p:grpSpPr>
        <p:pic>
          <p:nvPicPr>
            <p:cNvPr id="28679" name="Picture 1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68" y="2064"/>
              <a:ext cx="1680" cy="18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8680" name="Oval 17"/>
            <p:cNvSpPr>
              <a:spLocks noChangeArrowheads="1"/>
            </p:cNvSpPr>
            <p:nvPr/>
          </p:nvSpPr>
          <p:spPr bwMode="auto">
            <a:xfrm>
              <a:off x="3594" y="3435"/>
              <a:ext cx="58" cy="58"/>
            </a:xfrm>
            <a:prstGeom prst="ellipse">
              <a:avLst/>
            </a:pr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8681" name="Oval 18"/>
            <p:cNvSpPr>
              <a:spLocks noChangeArrowheads="1"/>
            </p:cNvSpPr>
            <p:nvPr/>
          </p:nvSpPr>
          <p:spPr bwMode="auto">
            <a:xfrm>
              <a:off x="3729" y="3154"/>
              <a:ext cx="58" cy="58"/>
            </a:xfrm>
            <a:prstGeom prst="ellipse">
              <a:avLst/>
            </a:pr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8682" name="Oval 19"/>
            <p:cNvSpPr>
              <a:spLocks noChangeArrowheads="1"/>
            </p:cNvSpPr>
            <p:nvPr/>
          </p:nvSpPr>
          <p:spPr bwMode="auto">
            <a:xfrm>
              <a:off x="3881" y="2853"/>
              <a:ext cx="58" cy="58"/>
            </a:xfrm>
            <a:prstGeom prst="ellipse">
              <a:avLst/>
            </a:pr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4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9699" name="Text Box 5"/>
          <p:cNvSpPr txBox="1">
            <a:spLocks noChangeArrowheads="1"/>
          </p:cNvSpPr>
          <p:nvPr/>
        </p:nvSpPr>
        <p:spPr bwMode="auto">
          <a:xfrm>
            <a:off x="822325" y="1479550"/>
            <a:ext cx="77120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The perimeter </a:t>
            </a:r>
            <a:r>
              <a:rPr lang="en-US" altLang="en-US" b="1"/>
              <a:t>y</a:t>
            </a:r>
            <a:r>
              <a:rPr lang="en-US" altLang="en-US" b="1" i="0"/>
              <a:t> of a square varies directly with its side length </a:t>
            </a:r>
            <a:r>
              <a:rPr lang="en-US" altLang="en-US" b="1"/>
              <a:t>x</a:t>
            </a:r>
            <a:r>
              <a:rPr lang="en-US" altLang="en-US" b="1" i="0"/>
              <a:t>. Write a direct variation equation for this relationship. Then graph.</a:t>
            </a:r>
          </a:p>
        </p:txBody>
      </p:sp>
      <p:sp>
        <p:nvSpPr>
          <p:cNvPr id="198662" name="Text Box 6"/>
          <p:cNvSpPr txBox="1">
            <a:spLocks noChangeArrowheads="1"/>
          </p:cNvSpPr>
          <p:nvPr/>
        </p:nvSpPr>
        <p:spPr bwMode="auto">
          <a:xfrm>
            <a:off x="838200" y="3124200"/>
            <a:ext cx="6465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1 </a:t>
            </a:r>
            <a:r>
              <a:rPr lang="en-US" altLang="en-US" i="0"/>
              <a:t>Write a direct variation equation.</a:t>
            </a:r>
            <a:endParaRPr lang="en-US" altLang="en-US" b="1" i="0"/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990600" y="3892550"/>
            <a:ext cx="7467600" cy="482600"/>
            <a:chOff x="624" y="2432"/>
            <a:chExt cx="4704" cy="304"/>
          </a:xfrm>
        </p:grpSpPr>
        <p:sp>
          <p:nvSpPr>
            <p:cNvPr id="29708" name="Text Box 8"/>
            <p:cNvSpPr txBox="1">
              <a:spLocks noChangeArrowheads="1"/>
            </p:cNvSpPr>
            <p:nvPr/>
          </p:nvSpPr>
          <p:spPr bwMode="auto">
            <a:xfrm>
              <a:off x="624" y="2448"/>
              <a:ext cx="1180" cy="288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 i="0"/>
                <a:t>perimeter</a:t>
              </a:r>
            </a:p>
          </p:txBody>
        </p:sp>
        <p:sp>
          <p:nvSpPr>
            <p:cNvPr id="29709" name="Text Box 9"/>
            <p:cNvSpPr txBox="1">
              <a:spLocks noChangeArrowheads="1"/>
            </p:cNvSpPr>
            <p:nvPr/>
          </p:nvSpPr>
          <p:spPr bwMode="auto">
            <a:xfrm>
              <a:off x="1945" y="2436"/>
              <a:ext cx="273" cy="288"/>
            </a:xfrm>
            <a:prstGeom prst="rect">
              <a:avLst/>
            </a:prstGeom>
            <a:solidFill>
              <a:srgbClr val="CEE1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/>
                <a:t>=</a:t>
              </a:r>
            </a:p>
          </p:txBody>
        </p:sp>
        <p:sp>
          <p:nvSpPr>
            <p:cNvPr id="29710" name="Text Box 10"/>
            <p:cNvSpPr txBox="1">
              <a:spLocks noChangeArrowheads="1"/>
            </p:cNvSpPr>
            <p:nvPr/>
          </p:nvSpPr>
          <p:spPr bwMode="auto">
            <a:xfrm>
              <a:off x="2570" y="2444"/>
              <a:ext cx="875" cy="28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 i="0"/>
                <a:t>4 sides</a:t>
              </a:r>
            </a:p>
          </p:txBody>
        </p:sp>
        <p:sp>
          <p:nvSpPr>
            <p:cNvPr id="29711" name="Text Box 11"/>
            <p:cNvSpPr txBox="1">
              <a:spLocks noChangeArrowheads="1"/>
            </p:cNvSpPr>
            <p:nvPr/>
          </p:nvSpPr>
          <p:spPr bwMode="auto">
            <a:xfrm>
              <a:off x="3665" y="2432"/>
              <a:ext cx="714" cy="288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 i="0"/>
                <a:t>times</a:t>
              </a:r>
            </a:p>
          </p:txBody>
        </p:sp>
        <p:sp>
          <p:nvSpPr>
            <p:cNvPr id="29712" name="Text Box 12"/>
            <p:cNvSpPr txBox="1">
              <a:spLocks noChangeArrowheads="1"/>
            </p:cNvSpPr>
            <p:nvPr/>
          </p:nvSpPr>
          <p:spPr bwMode="auto">
            <a:xfrm>
              <a:off x="4478" y="2448"/>
              <a:ext cx="850" cy="288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 i="0"/>
                <a:t>length</a:t>
              </a:r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1622425" y="4772025"/>
            <a:ext cx="6378575" cy="485775"/>
            <a:chOff x="1022" y="2986"/>
            <a:chExt cx="4018" cy="306"/>
          </a:xfrm>
        </p:grpSpPr>
        <p:sp>
          <p:nvSpPr>
            <p:cNvPr id="29703" name="Text Box 14"/>
            <p:cNvSpPr txBox="1">
              <a:spLocks noChangeArrowheads="1"/>
            </p:cNvSpPr>
            <p:nvPr/>
          </p:nvSpPr>
          <p:spPr bwMode="auto">
            <a:xfrm>
              <a:off x="1022" y="2986"/>
              <a:ext cx="226" cy="288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/>
                <a:t>y</a:t>
              </a:r>
            </a:p>
          </p:txBody>
        </p:sp>
        <p:sp>
          <p:nvSpPr>
            <p:cNvPr id="29704" name="Text Box 15"/>
            <p:cNvSpPr txBox="1">
              <a:spLocks noChangeArrowheads="1"/>
            </p:cNvSpPr>
            <p:nvPr/>
          </p:nvSpPr>
          <p:spPr bwMode="auto">
            <a:xfrm>
              <a:off x="1935" y="3004"/>
              <a:ext cx="273" cy="288"/>
            </a:xfrm>
            <a:prstGeom prst="rect">
              <a:avLst/>
            </a:prstGeom>
            <a:solidFill>
              <a:srgbClr val="CEE1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/>
                <a:t>=</a:t>
              </a:r>
            </a:p>
          </p:txBody>
        </p:sp>
        <p:sp>
          <p:nvSpPr>
            <p:cNvPr id="29705" name="Text Box 16"/>
            <p:cNvSpPr txBox="1">
              <a:spLocks noChangeArrowheads="1"/>
            </p:cNvSpPr>
            <p:nvPr/>
          </p:nvSpPr>
          <p:spPr bwMode="auto">
            <a:xfrm>
              <a:off x="2915" y="3004"/>
              <a:ext cx="253" cy="28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 i="0"/>
                <a:t>4</a:t>
              </a:r>
            </a:p>
          </p:txBody>
        </p:sp>
        <p:sp>
          <p:nvSpPr>
            <p:cNvPr id="29706" name="Text Box 17"/>
            <p:cNvSpPr txBox="1">
              <a:spLocks noChangeArrowheads="1"/>
            </p:cNvSpPr>
            <p:nvPr/>
          </p:nvSpPr>
          <p:spPr bwMode="auto">
            <a:xfrm>
              <a:off x="3950" y="3004"/>
              <a:ext cx="226" cy="288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/>
                <a:t>•</a:t>
              </a:r>
            </a:p>
          </p:txBody>
        </p:sp>
        <p:sp>
          <p:nvSpPr>
            <p:cNvPr id="29707" name="Text Box 18"/>
            <p:cNvSpPr txBox="1">
              <a:spLocks noChangeArrowheads="1"/>
            </p:cNvSpPr>
            <p:nvPr/>
          </p:nvSpPr>
          <p:spPr bwMode="auto">
            <a:xfrm>
              <a:off x="4796" y="3000"/>
              <a:ext cx="244" cy="288"/>
            </a:xfrm>
            <a:prstGeom prst="rect">
              <a:avLst/>
            </a:prstGeom>
            <a:solidFill>
              <a:srgbClr val="99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/>
                <a:t>x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98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6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4 Continued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0723" name="Text Box 6"/>
          <p:cNvSpPr txBox="1">
            <a:spLocks noChangeArrowheads="1"/>
          </p:cNvSpPr>
          <p:nvPr/>
        </p:nvSpPr>
        <p:spPr bwMode="auto">
          <a:xfrm>
            <a:off x="838200" y="3063875"/>
            <a:ext cx="7788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2 </a:t>
            </a:r>
            <a:r>
              <a:rPr lang="en-US" altLang="en-US" i="0"/>
              <a:t>Choose values of </a:t>
            </a:r>
            <a:r>
              <a:rPr lang="en-US" altLang="en-US"/>
              <a:t>x</a:t>
            </a:r>
            <a:r>
              <a:rPr lang="en-US" altLang="en-US" i="0"/>
              <a:t> and generate ordered pairs.</a:t>
            </a:r>
            <a:endParaRPr lang="en-US" altLang="en-US" b="1" i="0"/>
          </a:p>
        </p:txBody>
      </p:sp>
      <p:graphicFrame>
        <p:nvGraphicFramePr>
          <p:cNvPr id="199687" name="Group 7"/>
          <p:cNvGraphicFramePr>
            <a:graphicFrameLocks noGrp="1"/>
          </p:cNvGraphicFramePr>
          <p:nvPr/>
        </p:nvGraphicFramePr>
        <p:xfrm>
          <a:off x="1828800" y="4038600"/>
          <a:ext cx="5410200" cy="2073276"/>
        </p:xfrm>
        <a:graphic>
          <a:graphicData uri="http://schemas.openxmlformats.org/drawingml/2006/table">
            <a:tbl>
              <a:tblPr/>
              <a:tblGrid>
                <a:gridCol w="990600"/>
                <a:gridCol w="2819400"/>
                <a:gridCol w="1600200"/>
              </a:tblGrid>
              <a:tr h="5183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</a:tr>
              <a:tr h="5183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3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3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2117725" y="4064000"/>
            <a:ext cx="4864100" cy="463550"/>
            <a:chOff x="1334" y="2656"/>
            <a:chExt cx="3064" cy="292"/>
          </a:xfrm>
        </p:grpSpPr>
        <p:sp>
          <p:nvSpPr>
            <p:cNvPr id="30760" name="Text Box 30"/>
            <p:cNvSpPr txBox="1">
              <a:spLocks noChangeArrowheads="1"/>
            </p:cNvSpPr>
            <p:nvPr/>
          </p:nvSpPr>
          <p:spPr bwMode="auto">
            <a:xfrm>
              <a:off x="1334" y="2656"/>
              <a:ext cx="2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/>
                <a:t>x</a:t>
              </a:r>
            </a:p>
          </p:txBody>
        </p:sp>
        <p:sp>
          <p:nvSpPr>
            <p:cNvPr id="30761" name="Text Box 31"/>
            <p:cNvSpPr txBox="1">
              <a:spLocks noChangeArrowheads="1"/>
            </p:cNvSpPr>
            <p:nvPr/>
          </p:nvSpPr>
          <p:spPr bwMode="auto">
            <a:xfrm>
              <a:off x="1968" y="2660"/>
              <a:ext cx="80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/>
                <a:t>y = </a:t>
              </a:r>
              <a:r>
                <a:rPr lang="en-US" altLang="en-US" b="1" i="0"/>
                <a:t>4</a:t>
              </a:r>
              <a:r>
                <a:rPr lang="en-US" altLang="en-US" b="1"/>
                <a:t>x</a:t>
              </a:r>
            </a:p>
          </p:txBody>
        </p:sp>
        <p:sp>
          <p:nvSpPr>
            <p:cNvPr id="30762" name="Text Box 32"/>
            <p:cNvSpPr txBox="1">
              <a:spLocks noChangeArrowheads="1"/>
            </p:cNvSpPr>
            <p:nvPr/>
          </p:nvSpPr>
          <p:spPr bwMode="auto">
            <a:xfrm>
              <a:off x="3686" y="2660"/>
              <a:ext cx="7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 i="0"/>
                <a:t>(</a:t>
              </a:r>
              <a:r>
                <a:rPr lang="en-US" altLang="en-US" b="1"/>
                <a:t>x, y</a:t>
              </a:r>
              <a:r>
                <a:rPr lang="en-US" altLang="en-US" b="1" i="0"/>
                <a:t>)</a:t>
              </a:r>
            </a:p>
          </p:txBody>
        </p:sp>
      </p:grpSp>
      <p:grpSp>
        <p:nvGrpSpPr>
          <p:cNvPr id="3" name="Group 33"/>
          <p:cNvGrpSpPr>
            <a:grpSpLocks/>
          </p:cNvGrpSpPr>
          <p:nvPr/>
        </p:nvGrpSpPr>
        <p:grpSpPr bwMode="auto">
          <a:xfrm>
            <a:off x="2127250" y="4572000"/>
            <a:ext cx="4903788" cy="482600"/>
            <a:chOff x="1340" y="2976"/>
            <a:chExt cx="3089" cy="304"/>
          </a:xfrm>
        </p:grpSpPr>
        <p:sp>
          <p:nvSpPr>
            <p:cNvPr id="30757" name="Text Box 34"/>
            <p:cNvSpPr txBox="1">
              <a:spLocks noChangeArrowheads="1"/>
            </p:cNvSpPr>
            <p:nvPr/>
          </p:nvSpPr>
          <p:spPr bwMode="auto">
            <a:xfrm>
              <a:off x="1340" y="2992"/>
              <a:ext cx="25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 i="0">
                  <a:solidFill>
                    <a:srgbClr val="006600"/>
                  </a:solidFill>
                </a:rPr>
                <a:t>0</a:t>
              </a:r>
            </a:p>
          </p:txBody>
        </p:sp>
        <p:sp>
          <p:nvSpPr>
            <p:cNvPr id="30758" name="Text Box 35"/>
            <p:cNvSpPr txBox="1">
              <a:spLocks noChangeArrowheads="1"/>
            </p:cNvSpPr>
            <p:nvPr/>
          </p:nvSpPr>
          <p:spPr bwMode="auto">
            <a:xfrm>
              <a:off x="1978" y="2976"/>
              <a:ext cx="145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/>
                <a:t>y = </a:t>
              </a:r>
              <a:r>
                <a:rPr lang="en-US" altLang="en-US" b="1" i="0"/>
                <a:t>4</a:t>
              </a:r>
              <a:r>
                <a:rPr lang="en-US" altLang="en-US" b="1" i="0">
                  <a:solidFill>
                    <a:srgbClr val="006600"/>
                  </a:solidFill>
                </a:rPr>
                <a:t>(0)</a:t>
              </a:r>
              <a:r>
                <a:rPr lang="en-US" altLang="en-US" b="1" i="0"/>
                <a:t> = </a:t>
              </a:r>
              <a:r>
                <a:rPr lang="en-US" altLang="en-US" b="1" i="0">
                  <a:solidFill>
                    <a:schemeClr val="accent2"/>
                  </a:solidFill>
                </a:rPr>
                <a:t>0</a:t>
              </a:r>
              <a:endParaRPr lang="en-US" altLang="en-US" b="1">
                <a:solidFill>
                  <a:schemeClr val="accent2"/>
                </a:solidFill>
              </a:endParaRPr>
            </a:p>
          </p:txBody>
        </p:sp>
        <p:sp>
          <p:nvSpPr>
            <p:cNvPr id="30759" name="Text Box 36"/>
            <p:cNvSpPr txBox="1">
              <a:spLocks noChangeArrowheads="1"/>
            </p:cNvSpPr>
            <p:nvPr/>
          </p:nvSpPr>
          <p:spPr bwMode="auto">
            <a:xfrm>
              <a:off x="3696" y="2976"/>
              <a:ext cx="7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 i="0"/>
                <a:t>(</a:t>
              </a:r>
              <a:r>
                <a:rPr lang="en-US" altLang="en-US" b="1" i="0">
                  <a:solidFill>
                    <a:srgbClr val="006600"/>
                  </a:solidFill>
                </a:rPr>
                <a:t>0</a:t>
              </a:r>
              <a:r>
                <a:rPr lang="en-US" altLang="en-US" b="1" i="0"/>
                <a:t>,</a:t>
              </a:r>
              <a:r>
                <a:rPr lang="en-US" altLang="en-US" b="1"/>
                <a:t> </a:t>
              </a:r>
              <a:r>
                <a:rPr lang="en-US" altLang="en-US" b="1" i="0">
                  <a:solidFill>
                    <a:schemeClr val="accent2"/>
                  </a:solidFill>
                </a:rPr>
                <a:t>0</a:t>
              </a:r>
              <a:r>
                <a:rPr lang="en-US" altLang="en-US" b="1" i="0"/>
                <a:t>)</a:t>
              </a:r>
            </a:p>
          </p:txBody>
        </p:sp>
      </p:grp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2146300" y="5092700"/>
            <a:ext cx="4884738" cy="469900"/>
            <a:chOff x="1352" y="3304"/>
            <a:chExt cx="3077" cy="296"/>
          </a:xfrm>
        </p:grpSpPr>
        <p:sp>
          <p:nvSpPr>
            <p:cNvPr id="30754" name="Text Box 38"/>
            <p:cNvSpPr txBox="1">
              <a:spLocks noChangeArrowheads="1"/>
            </p:cNvSpPr>
            <p:nvPr/>
          </p:nvSpPr>
          <p:spPr bwMode="auto">
            <a:xfrm>
              <a:off x="1352" y="3304"/>
              <a:ext cx="25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 i="0">
                  <a:solidFill>
                    <a:srgbClr val="006600"/>
                  </a:solidFill>
                </a:rPr>
                <a:t>1</a:t>
              </a:r>
            </a:p>
          </p:txBody>
        </p:sp>
        <p:sp>
          <p:nvSpPr>
            <p:cNvPr id="30755" name="Text Box 39"/>
            <p:cNvSpPr txBox="1">
              <a:spLocks noChangeArrowheads="1"/>
            </p:cNvSpPr>
            <p:nvPr/>
          </p:nvSpPr>
          <p:spPr bwMode="auto">
            <a:xfrm>
              <a:off x="1978" y="3312"/>
              <a:ext cx="145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/>
                <a:t>y = </a:t>
              </a:r>
              <a:r>
                <a:rPr lang="en-US" altLang="en-US" b="1" i="0"/>
                <a:t>4</a:t>
              </a:r>
              <a:r>
                <a:rPr lang="en-US" altLang="en-US" b="1" i="0">
                  <a:solidFill>
                    <a:srgbClr val="006600"/>
                  </a:solidFill>
                </a:rPr>
                <a:t>(1)</a:t>
              </a:r>
              <a:r>
                <a:rPr lang="en-US" altLang="en-US" b="1" i="0"/>
                <a:t> = </a:t>
              </a:r>
              <a:r>
                <a:rPr lang="en-US" altLang="en-US" b="1" i="0">
                  <a:solidFill>
                    <a:schemeClr val="accent2"/>
                  </a:solidFill>
                </a:rPr>
                <a:t>4</a:t>
              </a:r>
              <a:endParaRPr lang="en-US" altLang="en-US" b="1">
                <a:solidFill>
                  <a:schemeClr val="accent2"/>
                </a:solidFill>
              </a:endParaRPr>
            </a:p>
          </p:txBody>
        </p:sp>
        <p:sp>
          <p:nvSpPr>
            <p:cNvPr id="30756" name="Text Box 40"/>
            <p:cNvSpPr txBox="1">
              <a:spLocks noChangeArrowheads="1"/>
            </p:cNvSpPr>
            <p:nvPr/>
          </p:nvSpPr>
          <p:spPr bwMode="auto">
            <a:xfrm>
              <a:off x="3696" y="3312"/>
              <a:ext cx="7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 i="0"/>
                <a:t>(</a:t>
              </a:r>
              <a:r>
                <a:rPr lang="en-US" altLang="en-US" b="1" i="0">
                  <a:solidFill>
                    <a:srgbClr val="006600"/>
                  </a:solidFill>
                </a:rPr>
                <a:t>1</a:t>
              </a:r>
              <a:r>
                <a:rPr lang="en-US" altLang="en-US" b="1" i="0"/>
                <a:t>,</a:t>
              </a:r>
              <a:r>
                <a:rPr lang="en-US" altLang="en-US" b="1"/>
                <a:t> </a:t>
              </a:r>
              <a:r>
                <a:rPr lang="en-US" altLang="en-US" b="1" i="0">
                  <a:solidFill>
                    <a:schemeClr val="accent2"/>
                  </a:solidFill>
                </a:rPr>
                <a:t>4</a:t>
              </a:r>
              <a:r>
                <a:rPr lang="en-US" altLang="en-US" b="1" i="0"/>
                <a:t>)</a:t>
              </a:r>
            </a:p>
          </p:txBody>
        </p:sp>
      </p:grpSp>
      <p:grpSp>
        <p:nvGrpSpPr>
          <p:cNvPr id="5" name="Group 41"/>
          <p:cNvGrpSpPr>
            <a:grpSpLocks/>
          </p:cNvGrpSpPr>
          <p:nvPr/>
        </p:nvGrpSpPr>
        <p:grpSpPr bwMode="auto">
          <a:xfrm>
            <a:off x="2120900" y="5613400"/>
            <a:ext cx="4910138" cy="482600"/>
            <a:chOff x="1336" y="3632"/>
            <a:chExt cx="3093" cy="304"/>
          </a:xfrm>
        </p:grpSpPr>
        <p:sp>
          <p:nvSpPr>
            <p:cNvPr id="30751" name="Text Box 42"/>
            <p:cNvSpPr txBox="1">
              <a:spLocks noChangeArrowheads="1"/>
            </p:cNvSpPr>
            <p:nvPr/>
          </p:nvSpPr>
          <p:spPr bwMode="auto">
            <a:xfrm>
              <a:off x="1336" y="3632"/>
              <a:ext cx="25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 i="0">
                  <a:solidFill>
                    <a:srgbClr val="006600"/>
                  </a:solidFill>
                </a:rPr>
                <a:t>2</a:t>
              </a:r>
            </a:p>
          </p:txBody>
        </p:sp>
        <p:sp>
          <p:nvSpPr>
            <p:cNvPr id="30752" name="Text Box 43"/>
            <p:cNvSpPr txBox="1">
              <a:spLocks noChangeArrowheads="1"/>
            </p:cNvSpPr>
            <p:nvPr/>
          </p:nvSpPr>
          <p:spPr bwMode="auto">
            <a:xfrm>
              <a:off x="1978" y="3648"/>
              <a:ext cx="145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/>
                <a:t>y = </a:t>
              </a:r>
              <a:r>
                <a:rPr lang="en-US" altLang="en-US" b="1" i="0"/>
                <a:t>4</a:t>
              </a:r>
              <a:r>
                <a:rPr lang="en-US" altLang="en-US" b="1" i="0">
                  <a:solidFill>
                    <a:srgbClr val="006600"/>
                  </a:solidFill>
                </a:rPr>
                <a:t>(2)</a:t>
              </a:r>
              <a:r>
                <a:rPr lang="en-US" altLang="en-US" b="1" i="0"/>
                <a:t> = </a:t>
              </a:r>
              <a:r>
                <a:rPr lang="en-US" altLang="en-US" b="1" i="0">
                  <a:solidFill>
                    <a:schemeClr val="accent2"/>
                  </a:solidFill>
                </a:rPr>
                <a:t>8</a:t>
              </a:r>
              <a:endParaRPr lang="en-US" altLang="en-US" b="1">
                <a:solidFill>
                  <a:schemeClr val="accent2"/>
                </a:solidFill>
              </a:endParaRPr>
            </a:p>
          </p:txBody>
        </p:sp>
        <p:sp>
          <p:nvSpPr>
            <p:cNvPr id="30753" name="Text Box 44"/>
            <p:cNvSpPr txBox="1">
              <a:spLocks noChangeArrowheads="1"/>
            </p:cNvSpPr>
            <p:nvPr/>
          </p:nvSpPr>
          <p:spPr bwMode="auto">
            <a:xfrm>
              <a:off x="3696" y="3648"/>
              <a:ext cx="7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b="1" i="0"/>
                <a:t>(</a:t>
              </a:r>
              <a:r>
                <a:rPr lang="en-US" altLang="en-US" b="1" i="0">
                  <a:solidFill>
                    <a:srgbClr val="006600"/>
                  </a:solidFill>
                </a:rPr>
                <a:t>2</a:t>
              </a:r>
              <a:r>
                <a:rPr lang="en-US" altLang="en-US" b="1" i="0"/>
                <a:t>,</a:t>
              </a:r>
              <a:r>
                <a:rPr lang="en-US" altLang="en-US" b="1"/>
                <a:t> </a:t>
              </a:r>
              <a:r>
                <a:rPr lang="en-US" altLang="en-US" b="1" i="0">
                  <a:solidFill>
                    <a:schemeClr val="accent2"/>
                  </a:solidFill>
                </a:rPr>
                <a:t>8</a:t>
              </a:r>
              <a:r>
                <a:rPr lang="en-US" altLang="en-US" b="1" i="0"/>
                <a:t>)</a:t>
              </a:r>
            </a:p>
          </p:txBody>
        </p:sp>
      </p:grpSp>
      <p:sp>
        <p:nvSpPr>
          <p:cNvPr id="30750" name="Text Box 45"/>
          <p:cNvSpPr txBox="1">
            <a:spLocks noChangeArrowheads="1"/>
          </p:cNvSpPr>
          <p:nvPr/>
        </p:nvSpPr>
        <p:spPr bwMode="auto">
          <a:xfrm>
            <a:off x="822325" y="1479550"/>
            <a:ext cx="77120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The perimeter </a:t>
            </a:r>
            <a:r>
              <a:rPr lang="en-US" altLang="en-US" b="1"/>
              <a:t>y</a:t>
            </a:r>
            <a:r>
              <a:rPr lang="en-US" altLang="en-US" b="1" i="0"/>
              <a:t> of a square varies directly with its side length </a:t>
            </a:r>
            <a:r>
              <a:rPr lang="en-US" altLang="en-US" b="1"/>
              <a:t>x</a:t>
            </a:r>
            <a:r>
              <a:rPr lang="en-US" altLang="en-US" b="1" i="0"/>
              <a:t>. Write a direct variation equation for this relationship. Then graph.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96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96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9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304800" y="2438400"/>
            <a:ext cx="8153400" cy="8382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800" i="0"/>
              <a:t>Identify, write, and graph direct variation.</a:t>
            </a:r>
          </a:p>
        </p:txBody>
      </p:sp>
      <p:sp>
        <p:nvSpPr>
          <p:cNvPr id="4099" name="Rectangle 5"/>
          <p:cNvSpPr>
            <a:spLocks noChangeArrowheads="1"/>
          </p:cNvSpPr>
          <p:nvPr/>
        </p:nvSpPr>
        <p:spPr bwMode="auto">
          <a:xfrm>
            <a:off x="0" y="17526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sz="3600">
                <a:solidFill>
                  <a:srgbClr val="FF6600"/>
                </a:solidFill>
                <a:latin typeface="Arial Black" pitchFamily="34" charset="0"/>
              </a:rPr>
              <a:t>Objective</a:t>
            </a:r>
            <a:endParaRPr lang="en-US" altLang="en-US" sz="3600" b="1" i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11" name="Text Box 7"/>
          <p:cNvSpPr txBox="1">
            <a:spLocks noChangeArrowheads="1"/>
          </p:cNvSpPr>
          <p:nvPr/>
        </p:nvSpPr>
        <p:spPr bwMode="auto">
          <a:xfrm>
            <a:off x="898525" y="3048000"/>
            <a:ext cx="3825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Step 3</a:t>
            </a:r>
            <a:r>
              <a:rPr lang="en-US" altLang="en-US" i="0"/>
              <a:t> Graph the points and connect.</a:t>
            </a:r>
            <a:endParaRPr lang="en-US" altLang="en-US" b="1" i="0"/>
          </a:p>
        </p:txBody>
      </p:sp>
      <p:sp>
        <p:nvSpPr>
          <p:cNvPr id="31747" name="Text Box 1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 i="0">
                <a:solidFill>
                  <a:srgbClr val="006699"/>
                </a:solidFill>
                <a:latin typeface="Arial Black" pitchFamily="34" charset="0"/>
              </a:rPr>
              <a:t> Example 4 Continued</a:t>
            </a:r>
            <a:endParaRPr lang="en-US" altLang="en-US" sz="2600" i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1748" name="Text Box 14"/>
          <p:cNvSpPr txBox="1">
            <a:spLocks noChangeArrowheads="1"/>
          </p:cNvSpPr>
          <p:nvPr/>
        </p:nvSpPr>
        <p:spPr bwMode="auto">
          <a:xfrm>
            <a:off x="822325" y="1479550"/>
            <a:ext cx="77120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 dirty="0"/>
              <a:t>The perimeter </a:t>
            </a:r>
            <a:r>
              <a:rPr lang="en-US" altLang="en-US" b="1" dirty="0"/>
              <a:t>y</a:t>
            </a:r>
            <a:r>
              <a:rPr lang="en-US" altLang="en-US" b="1" i="0" dirty="0"/>
              <a:t> of a square varies directly with its side length </a:t>
            </a:r>
            <a:r>
              <a:rPr lang="en-US" altLang="en-US" b="1" dirty="0"/>
              <a:t>x</a:t>
            </a:r>
            <a:r>
              <a:rPr lang="en-US" altLang="en-US" b="1" i="0" dirty="0"/>
              <a:t>. Write a direct variation equation for this relationship. Then graph.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4419600" y="2819400"/>
            <a:ext cx="2543175" cy="2800350"/>
            <a:chOff x="2928" y="1776"/>
            <a:chExt cx="1602" cy="1764"/>
          </a:xfrm>
        </p:grpSpPr>
        <p:pic>
          <p:nvPicPr>
            <p:cNvPr id="31750" name="Picture 1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776"/>
              <a:ext cx="1602" cy="17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751" name="Oval 16"/>
            <p:cNvSpPr>
              <a:spLocks noChangeArrowheads="1"/>
            </p:cNvSpPr>
            <p:nvPr/>
          </p:nvSpPr>
          <p:spPr bwMode="auto">
            <a:xfrm>
              <a:off x="3216" y="3148"/>
              <a:ext cx="58" cy="58"/>
            </a:xfrm>
            <a:prstGeom prst="ellipse">
              <a:avLst/>
            </a:pr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1752" name="Oval 17"/>
            <p:cNvSpPr>
              <a:spLocks noChangeArrowheads="1"/>
            </p:cNvSpPr>
            <p:nvPr/>
          </p:nvSpPr>
          <p:spPr bwMode="auto">
            <a:xfrm>
              <a:off x="3460" y="2695"/>
              <a:ext cx="58" cy="58"/>
            </a:xfrm>
            <a:prstGeom prst="ellipse">
              <a:avLst/>
            </a:pr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1753" name="Oval 18"/>
            <p:cNvSpPr>
              <a:spLocks noChangeArrowheads="1"/>
            </p:cNvSpPr>
            <p:nvPr/>
          </p:nvSpPr>
          <p:spPr bwMode="auto">
            <a:xfrm>
              <a:off x="3703" y="2215"/>
              <a:ext cx="58" cy="58"/>
            </a:xfrm>
            <a:prstGeom prst="ellipse">
              <a:avLst/>
            </a:pr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0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11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4"/>
          <p:cNvSpPr txBox="1">
            <a:spLocks noChangeArrowheads="1"/>
          </p:cNvSpPr>
          <p:nvPr/>
        </p:nvSpPr>
        <p:spPr bwMode="auto">
          <a:xfrm>
            <a:off x="822325" y="1479550"/>
            <a:ext cx="771207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 dirty="0" smtClean="0"/>
              <a:t>On pg. 94-95 in </a:t>
            </a:r>
            <a:r>
              <a:rPr lang="en-US" altLang="en-US" b="1" i="0" dirty="0"/>
              <a:t>notebook complete #1-10 </a:t>
            </a:r>
          </a:p>
          <a:p>
            <a:r>
              <a:rPr lang="en-US" altLang="en-US" b="1" i="0" smtClean="0"/>
              <a:t>on </a:t>
            </a:r>
            <a:r>
              <a:rPr lang="en-US" altLang="en-US" b="1" i="0" dirty="0" err="1" smtClean="0"/>
              <a:t>pg</a:t>
            </a:r>
            <a:r>
              <a:rPr lang="en-US" altLang="en-US" b="1" i="0" dirty="0" smtClean="0"/>
              <a:t> 270 in textbook</a:t>
            </a:r>
            <a:endParaRPr lang="en-US" altLang="en-US" b="1" i="0" dirty="0"/>
          </a:p>
        </p:txBody>
      </p:sp>
    </p:spTree>
    <p:extLst>
      <p:ext uri="{BB962C8B-B14F-4D97-AF65-F5344CB8AC3E}">
        <p14:creationId xmlns:p14="http://schemas.microsoft.com/office/powerpoint/2010/main" val="80740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</a:t>
            </a:r>
          </a:p>
        </p:txBody>
      </p:sp>
      <p:sp>
        <p:nvSpPr>
          <p:cNvPr id="32771" name="Text Box 7"/>
          <p:cNvSpPr txBox="1">
            <a:spLocks noChangeArrowheads="1"/>
          </p:cNvSpPr>
          <p:nvPr/>
        </p:nvSpPr>
        <p:spPr bwMode="auto">
          <a:xfrm>
            <a:off x="619125" y="1422400"/>
            <a:ext cx="80168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Tell whether each equation represents a direct variation. If so, identify the constant of variation.</a:t>
            </a:r>
          </a:p>
        </p:txBody>
      </p:sp>
      <p:sp>
        <p:nvSpPr>
          <p:cNvPr id="32772" name="Text Box 8"/>
          <p:cNvSpPr txBox="1">
            <a:spLocks noChangeArrowheads="1"/>
          </p:cNvSpPr>
          <p:nvPr/>
        </p:nvSpPr>
        <p:spPr bwMode="auto">
          <a:xfrm>
            <a:off x="609600" y="2641600"/>
            <a:ext cx="1831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1.</a:t>
            </a:r>
            <a:r>
              <a:rPr lang="en-US" altLang="en-US"/>
              <a:t> </a:t>
            </a:r>
            <a:r>
              <a:rPr lang="en-US" altLang="en-US" i="0"/>
              <a:t>2</a:t>
            </a:r>
            <a:r>
              <a:rPr lang="en-US" altLang="en-US"/>
              <a:t>y = </a:t>
            </a:r>
            <a:r>
              <a:rPr lang="en-US" altLang="en-US" i="0"/>
              <a:t>6</a:t>
            </a:r>
            <a:r>
              <a:rPr lang="en-US" altLang="en-US"/>
              <a:t>x</a:t>
            </a:r>
          </a:p>
        </p:txBody>
      </p:sp>
      <p:sp>
        <p:nvSpPr>
          <p:cNvPr id="202761" name="Text Box 9"/>
          <p:cNvSpPr txBox="1">
            <a:spLocks noChangeArrowheads="1"/>
          </p:cNvSpPr>
          <p:nvPr/>
        </p:nvSpPr>
        <p:spPr bwMode="auto">
          <a:xfrm>
            <a:off x="2681288" y="2647950"/>
            <a:ext cx="11445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>
                <a:solidFill>
                  <a:srgbClr val="FF3300"/>
                </a:solidFill>
              </a:rPr>
              <a:t>yes; 3</a:t>
            </a:r>
          </a:p>
        </p:txBody>
      </p:sp>
      <p:sp>
        <p:nvSpPr>
          <p:cNvPr id="32774" name="Text Box 11"/>
          <p:cNvSpPr txBox="1">
            <a:spLocks noChangeArrowheads="1"/>
          </p:cNvSpPr>
          <p:nvPr/>
        </p:nvSpPr>
        <p:spPr bwMode="auto">
          <a:xfrm>
            <a:off x="612775" y="3143250"/>
            <a:ext cx="2435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2.</a:t>
            </a:r>
            <a:r>
              <a:rPr lang="en-US" altLang="en-US"/>
              <a:t> </a:t>
            </a:r>
            <a:r>
              <a:rPr lang="en-US" altLang="en-US" i="0"/>
              <a:t>3</a:t>
            </a:r>
            <a:r>
              <a:rPr lang="en-US" altLang="en-US"/>
              <a:t>x = </a:t>
            </a:r>
            <a:r>
              <a:rPr lang="en-US" altLang="en-US" i="0"/>
              <a:t>4</a:t>
            </a:r>
            <a:r>
              <a:rPr lang="en-US" altLang="en-US"/>
              <a:t>y </a:t>
            </a:r>
            <a:r>
              <a:rPr lang="en-US" altLang="en-US" i="0"/>
              <a:t>– 7</a:t>
            </a:r>
            <a:endParaRPr lang="en-US" altLang="en-US"/>
          </a:p>
        </p:txBody>
      </p:sp>
      <p:sp>
        <p:nvSpPr>
          <p:cNvPr id="202764" name="Text Box 12"/>
          <p:cNvSpPr txBox="1">
            <a:spLocks noChangeArrowheads="1"/>
          </p:cNvSpPr>
          <p:nvPr/>
        </p:nvSpPr>
        <p:spPr bwMode="auto">
          <a:xfrm>
            <a:off x="3338513" y="3130550"/>
            <a:ext cx="5635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>
                <a:solidFill>
                  <a:srgbClr val="FF3300"/>
                </a:solidFill>
              </a:rPr>
              <a:t>no</a:t>
            </a:r>
          </a:p>
        </p:txBody>
      </p:sp>
      <p:sp>
        <p:nvSpPr>
          <p:cNvPr id="32776" name="Text Box 13"/>
          <p:cNvSpPr txBox="1">
            <a:spLocks noChangeArrowheads="1"/>
          </p:cNvSpPr>
          <p:nvPr/>
        </p:nvSpPr>
        <p:spPr bwMode="auto">
          <a:xfrm rot="10800000" flipV="1">
            <a:off x="635000" y="3600450"/>
            <a:ext cx="81327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Tell whether each relationship is a direct variation. Explain.</a:t>
            </a:r>
          </a:p>
        </p:txBody>
      </p:sp>
      <p:sp>
        <p:nvSpPr>
          <p:cNvPr id="32777" name="Text Box 15"/>
          <p:cNvSpPr txBox="1">
            <a:spLocks noChangeArrowheads="1"/>
          </p:cNvSpPr>
          <p:nvPr/>
        </p:nvSpPr>
        <p:spPr bwMode="auto">
          <a:xfrm>
            <a:off x="622300" y="4438650"/>
            <a:ext cx="51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3.</a:t>
            </a:r>
          </a:p>
        </p:txBody>
      </p:sp>
      <p:sp>
        <p:nvSpPr>
          <p:cNvPr id="32778" name="Text Box 72"/>
          <p:cNvSpPr txBox="1">
            <a:spLocks noChangeArrowheads="1"/>
          </p:cNvSpPr>
          <p:nvPr/>
        </p:nvSpPr>
        <p:spPr bwMode="auto">
          <a:xfrm>
            <a:off x="4826000" y="4438650"/>
            <a:ext cx="51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4.</a:t>
            </a:r>
          </a:p>
        </p:txBody>
      </p:sp>
      <p:pic>
        <p:nvPicPr>
          <p:cNvPr id="202836" name="Picture 84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9400" y="5657850"/>
            <a:ext cx="308610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2842" name="Picture 90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0" y="5657850"/>
            <a:ext cx="1990725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81" name="Picture 9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4600" y="4438650"/>
            <a:ext cx="2038350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82" name="Picture 9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4438650"/>
            <a:ext cx="196215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2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2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2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2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61" grpId="0"/>
      <p:bldP spid="20276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6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II</a:t>
            </a:r>
          </a:p>
        </p:txBody>
      </p:sp>
      <p:sp>
        <p:nvSpPr>
          <p:cNvPr id="33795" name="Text Box 7"/>
          <p:cNvSpPr txBox="1">
            <a:spLocks noChangeArrowheads="1"/>
          </p:cNvSpPr>
          <p:nvPr/>
        </p:nvSpPr>
        <p:spPr bwMode="auto">
          <a:xfrm>
            <a:off x="533400" y="1600200"/>
            <a:ext cx="72485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04813" indent="-404813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b="1" i="0"/>
              <a:t>5. </a:t>
            </a:r>
            <a:r>
              <a:rPr lang="en-US" altLang="en-US" i="0"/>
              <a:t>The value of </a:t>
            </a:r>
            <a:r>
              <a:rPr lang="en-US" altLang="en-US"/>
              <a:t>y </a:t>
            </a:r>
            <a:r>
              <a:rPr lang="en-US" altLang="en-US" i="0"/>
              <a:t>varies directly with </a:t>
            </a:r>
            <a:r>
              <a:rPr lang="en-US" altLang="en-US"/>
              <a:t>x, </a:t>
            </a:r>
            <a:r>
              <a:rPr lang="en-US" altLang="en-US" i="0"/>
              <a:t>and </a:t>
            </a:r>
          </a:p>
          <a:p>
            <a:pPr>
              <a:spcBef>
                <a:spcPct val="0"/>
              </a:spcBef>
            </a:pPr>
            <a:r>
              <a:rPr lang="en-US" altLang="en-US"/>
              <a:t>	y = </a:t>
            </a:r>
            <a:r>
              <a:rPr lang="en-US" altLang="en-US" i="0"/>
              <a:t>–8 when </a:t>
            </a:r>
            <a:r>
              <a:rPr lang="en-US" altLang="en-US"/>
              <a:t>x</a:t>
            </a:r>
            <a:r>
              <a:rPr lang="en-US" altLang="en-US" i="0"/>
              <a:t> = 20. Find </a:t>
            </a:r>
            <a:r>
              <a:rPr lang="en-US" altLang="en-US"/>
              <a:t>y </a:t>
            </a:r>
            <a:r>
              <a:rPr lang="en-US" altLang="en-US" i="0"/>
              <a:t>when </a:t>
            </a:r>
            <a:r>
              <a:rPr lang="en-US" altLang="en-US"/>
              <a:t>x</a:t>
            </a:r>
            <a:r>
              <a:rPr lang="en-US" altLang="en-US" i="0"/>
              <a:t> = –4.  </a:t>
            </a:r>
          </a:p>
        </p:txBody>
      </p:sp>
      <p:sp>
        <p:nvSpPr>
          <p:cNvPr id="203784" name="Text Box 8"/>
          <p:cNvSpPr txBox="1">
            <a:spLocks noChangeArrowheads="1"/>
          </p:cNvSpPr>
          <p:nvPr/>
        </p:nvSpPr>
        <p:spPr bwMode="auto">
          <a:xfrm>
            <a:off x="7566025" y="1938338"/>
            <a:ext cx="892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>
                <a:solidFill>
                  <a:srgbClr val="FF3300"/>
                </a:solidFill>
              </a:rPr>
              <a:t>1.6</a:t>
            </a:r>
          </a:p>
        </p:txBody>
      </p:sp>
      <p:sp>
        <p:nvSpPr>
          <p:cNvPr id="33797" name="Text Box 9"/>
          <p:cNvSpPr txBox="1">
            <a:spLocks noChangeArrowheads="1"/>
          </p:cNvSpPr>
          <p:nvPr/>
        </p:nvSpPr>
        <p:spPr bwMode="auto">
          <a:xfrm>
            <a:off x="536575" y="2514600"/>
            <a:ext cx="73882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04813" indent="-404813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6. </a:t>
            </a:r>
            <a:r>
              <a:rPr lang="en-US" altLang="en-US" i="0"/>
              <a:t>Apples cost $0.80 per pound. The equation </a:t>
            </a:r>
            <a:r>
              <a:rPr lang="en-US" altLang="en-US"/>
              <a:t>y</a:t>
            </a:r>
            <a:r>
              <a:rPr lang="en-US" altLang="en-US" i="0"/>
              <a:t> = 0.8</a:t>
            </a:r>
            <a:r>
              <a:rPr lang="en-US" altLang="en-US"/>
              <a:t>x</a:t>
            </a:r>
            <a:r>
              <a:rPr lang="en-US" altLang="en-US" i="0"/>
              <a:t> describes the cost </a:t>
            </a:r>
            <a:r>
              <a:rPr lang="en-US" altLang="en-US"/>
              <a:t>y</a:t>
            </a:r>
            <a:r>
              <a:rPr lang="en-US" altLang="en-US" i="0"/>
              <a:t> of </a:t>
            </a:r>
            <a:r>
              <a:rPr lang="en-US" altLang="en-US"/>
              <a:t>x</a:t>
            </a:r>
            <a:r>
              <a:rPr lang="en-US" altLang="en-US" i="0"/>
              <a:t> pounds of apples. Graph this direct variation.</a:t>
            </a:r>
            <a:endParaRPr lang="en-US" altLang="en-US" b="1" i="0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2590800" y="3810000"/>
            <a:ext cx="2536825" cy="2667000"/>
            <a:chOff x="1632" y="2400"/>
            <a:chExt cx="1598" cy="1680"/>
          </a:xfrm>
        </p:grpSpPr>
        <p:pic>
          <p:nvPicPr>
            <p:cNvPr id="33799" name="Picture 1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2" y="2400"/>
              <a:ext cx="1598" cy="1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3800" name="Rectangle 14"/>
            <p:cNvSpPr>
              <a:spLocks noChangeArrowheads="1"/>
            </p:cNvSpPr>
            <p:nvPr/>
          </p:nvSpPr>
          <p:spPr bwMode="auto">
            <a:xfrm>
              <a:off x="1872" y="2784"/>
              <a:ext cx="192" cy="76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3801" name="Text Box 15"/>
            <p:cNvSpPr txBox="1">
              <a:spLocks noChangeArrowheads="1"/>
            </p:cNvSpPr>
            <p:nvPr/>
          </p:nvSpPr>
          <p:spPr bwMode="auto">
            <a:xfrm>
              <a:off x="1872" y="3312"/>
              <a:ext cx="24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1600" i="0">
                  <a:solidFill>
                    <a:srgbClr val="FF3399"/>
                  </a:solidFill>
                </a:rPr>
                <a:t>2</a:t>
              </a:r>
            </a:p>
          </p:txBody>
        </p:sp>
        <p:sp>
          <p:nvSpPr>
            <p:cNvPr id="33802" name="Text Box 16"/>
            <p:cNvSpPr txBox="1">
              <a:spLocks noChangeArrowheads="1"/>
            </p:cNvSpPr>
            <p:nvPr/>
          </p:nvSpPr>
          <p:spPr bwMode="auto">
            <a:xfrm>
              <a:off x="1879" y="3051"/>
              <a:ext cx="24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1600" i="0">
                  <a:solidFill>
                    <a:srgbClr val="FF3399"/>
                  </a:solidFill>
                </a:rPr>
                <a:t>4</a:t>
              </a:r>
            </a:p>
          </p:txBody>
        </p:sp>
        <p:sp>
          <p:nvSpPr>
            <p:cNvPr id="33803" name="Text Box 17"/>
            <p:cNvSpPr txBox="1">
              <a:spLocks noChangeArrowheads="1"/>
            </p:cNvSpPr>
            <p:nvPr/>
          </p:nvSpPr>
          <p:spPr bwMode="auto">
            <a:xfrm>
              <a:off x="1879" y="2791"/>
              <a:ext cx="24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1600" i="0">
                  <a:solidFill>
                    <a:srgbClr val="FF3399"/>
                  </a:solidFill>
                </a:rPr>
                <a:t>6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3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78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12573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en-US" sz="3600">
                <a:solidFill>
                  <a:srgbClr val="FF3300"/>
                </a:solidFill>
                <a:latin typeface="Arial Black" pitchFamily="34" charset="0"/>
              </a:rPr>
              <a:t>Vocabulary</a:t>
            </a:r>
          </a:p>
        </p:txBody>
      </p:sp>
      <p:sp>
        <p:nvSpPr>
          <p:cNvPr id="178179" name="Rectangle 3"/>
          <p:cNvSpPr>
            <a:spLocks noChangeArrowheads="1"/>
          </p:cNvSpPr>
          <p:nvPr/>
        </p:nvSpPr>
        <p:spPr bwMode="auto">
          <a:xfrm>
            <a:off x="914400" y="2019300"/>
            <a:ext cx="6934200" cy="14097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3200" i="0"/>
              <a:t>direct variation</a:t>
            </a:r>
          </a:p>
          <a:p>
            <a:pPr>
              <a:spcBef>
                <a:spcPct val="20000"/>
              </a:spcBef>
            </a:pPr>
            <a:r>
              <a:rPr lang="en-US" altLang="en-US" sz="3200" i="0"/>
              <a:t>constant of variation</a:t>
            </a:r>
            <a:endParaRPr lang="en-US" altLang="en-US" sz="3200" i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8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79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5"/>
          <p:cNvSpPr txBox="1">
            <a:spLocks noChangeArrowheads="1"/>
          </p:cNvSpPr>
          <p:nvPr/>
        </p:nvSpPr>
        <p:spPr bwMode="auto">
          <a:xfrm>
            <a:off x="533400" y="1600200"/>
            <a:ext cx="80772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A recipe for paella calls for 1 cup of rice to make 5 servings. In other words, a chef needs 1 cup of rice for every 5 servings.   </a:t>
            </a:r>
          </a:p>
        </p:txBody>
      </p:sp>
      <p:sp>
        <p:nvSpPr>
          <p:cNvPr id="155725" name="Text Box 77"/>
          <p:cNvSpPr txBox="1">
            <a:spLocks noChangeArrowheads="1"/>
          </p:cNvSpPr>
          <p:nvPr/>
        </p:nvSpPr>
        <p:spPr bwMode="auto">
          <a:xfrm>
            <a:off x="533400" y="4191000"/>
            <a:ext cx="8001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The equation </a:t>
            </a:r>
            <a:r>
              <a:rPr lang="en-US" altLang="en-US"/>
              <a:t>y </a:t>
            </a:r>
            <a:r>
              <a:rPr lang="en-US" altLang="en-US" i="0"/>
              <a:t>= 5</a:t>
            </a:r>
            <a:r>
              <a:rPr lang="en-US" altLang="en-US"/>
              <a:t>x</a:t>
            </a:r>
            <a:r>
              <a:rPr lang="en-US" altLang="en-US" i="0"/>
              <a:t> describes this relationship. In this relationship, the number of servings </a:t>
            </a:r>
            <a:r>
              <a:rPr lang="en-US" altLang="en-US"/>
              <a:t>varies directly </a:t>
            </a:r>
            <a:r>
              <a:rPr lang="en-US" altLang="en-US" i="0"/>
              <a:t>with the number of cups of rice.</a:t>
            </a:r>
          </a:p>
        </p:txBody>
      </p:sp>
      <p:pic>
        <p:nvPicPr>
          <p:cNvPr id="6148" name="Picture 8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971800"/>
            <a:ext cx="3781425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57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57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7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4" name="Text Box 4"/>
          <p:cNvSpPr txBox="1">
            <a:spLocks noChangeArrowheads="1"/>
          </p:cNvSpPr>
          <p:nvPr/>
        </p:nvSpPr>
        <p:spPr bwMode="auto">
          <a:xfrm>
            <a:off x="762000" y="2057400"/>
            <a:ext cx="70866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A </a:t>
            </a:r>
            <a:r>
              <a:rPr lang="en-US" altLang="en-US" b="1" i="0" u="sng"/>
              <a:t>direct variation</a:t>
            </a:r>
            <a:r>
              <a:rPr lang="en-US" altLang="en-US" i="0"/>
              <a:t> is a special type of linear relationship that can be written in the form </a:t>
            </a:r>
            <a:r>
              <a:rPr lang="en-US" altLang="en-US"/>
              <a:t>y = kx</a:t>
            </a:r>
            <a:r>
              <a:rPr lang="en-US" altLang="en-US" i="0"/>
              <a:t>, where </a:t>
            </a:r>
            <a:r>
              <a:rPr lang="en-US" altLang="en-US"/>
              <a:t>k</a:t>
            </a:r>
            <a:r>
              <a:rPr lang="en-US" altLang="en-US" i="0"/>
              <a:t> is a nonzero constant called the </a:t>
            </a:r>
            <a:r>
              <a:rPr lang="en-US" altLang="en-US" b="1" i="0" u="sng"/>
              <a:t>constant of variation.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4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0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pitchFamily="34" charset="0"/>
              </a:rPr>
              <a:t>Example 1A: Identifying Direct Variations from Equations</a:t>
            </a:r>
          </a:p>
        </p:txBody>
      </p:sp>
      <p:sp>
        <p:nvSpPr>
          <p:cNvPr id="8195" name="Text Box 6"/>
          <p:cNvSpPr txBox="1">
            <a:spLocks noChangeArrowheads="1"/>
          </p:cNvSpPr>
          <p:nvPr/>
        </p:nvSpPr>
        <p:spPr bwMode="auto">
          <a:xfrm>
            <a:off x="228600" y="1708150"/>
            <a:ext cx="8702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Tell whether the equation represents a direct variation. If so, identify the constant of variation.</a:t>
            </a:r>
          </a:p>
        </p:txBody>
      </p:sp>
      <p:sp>
        <p:nvSpPr>
          <p:cNvPr id="8196" name="Text Box 7"/>
          <p:cNvSpPr txBox="1">
            <a:spLocks noChangeArrowheads="1"/>
          </p:cNvSpPr>
          <p:nvPr/>
        </p:nvSpPr>
        <p:spPr bwMode="auto">
          <a:xfrm>
            <a:off x="152400" y="2590800"/>
            <a:ext cx="1654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 </a:t>
            </a:r>
            <a:r>
              <a:rPr lang="en-US" altLang="en-US" b="1"/>
              <a:t>y = </a:t>
            </a:r>
            <a:r>
              <a:rPr lang="en-US" altLang="en-US" b="1" i="0"/>
              <a:t>3</a:t>
            </a:r>
            <a:r>
              <a:rPr lang="en-US" altLang="en-US" b="1"/>
              <a:t>x</a:t>
            </a:r>
            <a:endParaRPr lang="en-US" altLang="en-US" b="1" i="0"/>
          </a:p>
        </p:txBody>
      </p:sp>
      <p:sp>
        <p:nvSpPr>
          <p:cNvPr id="179208" name="Text Box 8"/>
          <p:cNvSpPr txBox="1">
            <a:spLocks noChangeArrowheads="1"/>
          </p:cNvSpPr>
          <p:nvPr/>
        </p:nvSpPr>
        <p:spPr bwMode="auto">
          <a:xfrm>
            <a:off x="228600" y="3276600"/>
            <a:ext cx="80930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This equation represents a direct variation because it is in the form of </a:t>
            </a:r>
            <a:r>
              <a:rPr lang="en-US" altLang="en-US"/>
              <a:t>y = kx</a:t>
            </a:r>
            <a:r>
              <a:rPr lang="en-US" altLang="en-US" i="0"/>
              <a:t>. The constant of variation is 3.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9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0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911225" y="2698750"/>
            <a:ext cx="1970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3</a:t>
            </a:r>
            <a:r>
              <a:rPr lang="en-US" altLang="en-US" b="1"/>
              <a:t>x</a:t>
            </a:r>
            <a:r>
              <a:rPr lang="en-US" altLang="en-US" b="1" i="0"/>
              <a:t> + </a:t>
            </a:r>
            <a:r>
              <a:rPr lang="en-US" altLang="en-US" b="1"/>
              <a:t>y</a:t>
            </a:r>
            <a:r>
              <a:rPr lang="en-US" altLang="en-US" b="1" i="0"/>
              <a:t> = 8</a:t>
            </a:r>
          </a:p>
        </p:txBody>
      </p:sp>
      <p:sp>
        <p:nvSpPr>
          <p:cNvPr id="180229" name="Text Box 5"/>
          <p:cNvSpPr txBox="1">
            <a:spLocks noChangeArrowheads="1"/>
          </p:cNvSpPr>
          <p:nvPr/>
        </p:nvSpPr>
        <p:spPr bwMode="auto">
          <a:xfrm>
            <a:off x="4137025" y="2714625"/>
            <a:ext cx="4854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Solve the equation for y.</a:t>
            </a:r>
          </a:p>
        </p:txBody>
      </p:sp>
      <p:sp>
        <p:nvSpPr>
          <p:cNvPr id="180233" name="Text Box 9"/>
          <p:cNvSpPr txBox="1">
            <a:spLocks noChangeArrowheads="1"/>
          </p:cNvSpPr>
          <p:nvPr/>
        </p:nvSpPr>
        <p:spPr bwMode="auto">
          <a:xfrm>
            <a:off x="4137025" y="3140075"/>
            <a:ext cx="4892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Since 3x is added to y, subtract 3x from both sides.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685800" y="3124200"/>
            <a:ext cx="3276600" cy="914400"/>
            <a:chOff x="432" y="1968"/>
            <a:chExt cx="2064" cy="576"/>
          </a:xfrm>
        </p:grpSpPr>
        <p:sp>
          <p:nvSpPr>
            <p:cNvPr id="9225" name="Text Box 6"/>
            <p:cNvSpPr txBox="1">
              <a:spLocks noChangeArrowheads="1"/>
            </p:cNvSpPr>
            <p:nvPr/>
          </p:nvSpPr>
          <p:spPr bwMode="auto">
            <a:xfrm>
              <a:off x="432" y="1968"/>
              <a:ext cx="181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>
                  <a:solidFill>
                    <a:srgbClr val="FF3300"/>
                  </a:solidFill>
                </a:rPr>
                <a:t>–3</a:t>
              </a:r>
              <a:r>
                <a:rPr lang="en-US" altLang="en-US">
                  <a:solidFill>
                    <a:srgbClr val="FF3300"/>
                  </a:solidFill>
                </a:rPr>
                <a:t>x          </a:t>
              </a:r>
              <a:r>
                <a:rPr lang="en-US" altLang="en-US" i="0">
                  <a:solidFill>
                    <a:srgbClr val="FF3300"/>
                  </a:solidFill>
                </a:rPr>
                <a:t>–3</a:t>
              </a:r>
              <a:r>
                <a:rPr lang="en-US" altLang="en-US">
                  <a:solidFill>
                    <a:srgbClr val="FF3300"/>
                  </a:solidFill>
                </a:rPr>
                <a:t>x</a:t>
              </a:r>
            </a:p>
          </p:txBody>
        </p:sp>
        <p:sp>
          <p:nvSpPr>
            <p:cNvPr id="9226" name="Line 7"/>
            <p:cNvSpPr>
              <a:spLocks noChangeShapeType="1"/>
            </p:cNvSpPr>
            <p:nvPr/>
          </p:nvSpPr>
          <p:spPr bwMode="auto">
            <a:xfrm>
              <a:off x="440" y="2208"/>
              <a:ext cx="480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227" name="Line 8"/>
            <p:cNvSpPr>
              <a:spLocks noChangeShapeType="1"/>
            </p:cNvSpPr>
            <p:nvPr/>
          </p:nvSpPr>
          <p:spPr bwMode="auto">
            <a:xfrm>
              <a:off x="1400" y="2208"/>
              <a:ext cx="480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228" name="Text Box 10"/>
            <p:cNvSpPr txBox="1">
              <a:spLocks noChangeArrowheads="1"/>
            </p:cNvSpPr>
            <p:nvPr/>
          </p:nvSpPr>
          <p:spPr bwMode="auto">
            <a:xfrm>
              <a:off x="1118" y="2256"/>
              <a:ext cx="137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/>
                <a:t>y = </a:t>
              </a:r>
              <a:r>
                <a:rPr lang="en-US" altLang="en-US" i="0"/>
                <a:t>–3</a:t>
              </a:r>
              <a:r>
                <a:rPr lang="en-US" altLang="en-US"/>
                <a:t>x + </a:t>
              </a:r>
              <a:r>
                <a:rPr lang="en-US" altLang="en-US" i="0"/>
                <a:t>8</a:t>
              </a:r>
            </a:p>
          </p:txBody>
        </p:sp>
      </p:grpSp>
      <p:sp>
        <p:nvSpPr>
          <p:cNvPr id="180235" name="Text Box 11"/>
          <p:cNvSpPr txBox="1">
            <a:spLocks noChangeArrowheads="1"/>
          </p:cNvSpPr>
          <p:nvPr/>
        </p:nvSpPr>
        <p:spPr bwMode="auto">
          <a:xfrm>
            <a:off x="381000" y="4419600"/>
            <a:ext cx="8093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0"/>
              <a:t>This equation is not a direct variation because it cannot be written in the form </a:t>
            </a:r>
            <a:r>
              <a:rPr lang="en-US" altLang="en-US"/>
              <a:t>y = kx.</a:t>
            </a:r>
            <a:endParaRPr lang="en-US" altLang="en-US" i="0"/>
          </a:p>
        </p:txBody>
      </p:sp>
      <p:sp>
        <p:nvSpPr>
          <p:cNvPr id="9223" name="Text Box 15"/>
          <p:cNvSpPr txBox="1">
            <a:spLocks noChangeArrowheads="1"/>
          </p:cNvSpPr>
          <p:nvPr/>
        </p:nvSpPr>
        <p:spPr bwMode="auto">
          <a:xfrm>
            <a:off x="0" y="990600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pitchFamily="34" charset="0"/>
              </a:rPr>
              <a:t>Example 1B: Identifying Direct Variations from Equations</a:t>
            </a:r>
          </a:p>
        </p:txBody>
      </p:sp>
      <p:sp>
        <p:nvSpPr>
          <p:cNvPr id="9224" name="Text Box 16"/>
          <p:cNvSpPr txBox="1">
            <a:spLocks noChangeArrowheads="1"/>
          </p:cNvSpPr>
          <p:nvPr/>
        </p:nvSpPr>
        <p:spPr bwMode="auto">
          <a:xfrm>
            <a:off x="228600" y="1708150"/>
            <a:ext cx="8702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Tell whether the equation represents a direct variation. If so, identify the constant of variation.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0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0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0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0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80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29" grpId="0"/>
      <p:bldP spid="180233" grpId="0"/>
      <p:bldP spid="18023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6"/>
          <p:cNvSpPr txBox="1">
            <a:spLocks noChangeArrowheads="1"/>
          </p:cNvSpPr>
          <p:nvPr/>
        </p:nvSpPr>
        <p:spPr bwMode="auto">
          <a:xfrm>
            <a:off x="685800" y="2438400"/>
            <a:ext cx="2405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–4</a:t>
            </a:r>
            <a:r>
              <a:rPr lang="en-US" altLang="en-US" b="1"/>
              <a:t>x</a:t>
            </a:r>
            <a:r>
              <a:rPr lang="en-US" altLang="en-US" b="1" i="0"/>
              <a:t> + 3</a:t>
            </a:r>
            <a:r>
              <a:rPr lang="en-US" altLang="en-US" b="1"/>
              <a:t>y</a:t>
            </a:r>
            <a:r>
              <a:rPr lang="en-US" altLang="en-US" b="1" i="0"/>
              <a:t> = 0</a:t>
            </a:r>
          </a:p>
        </p:txBody>
      </p:sp>
      <p:sp>
        <p:nvSpPr>
          <p:cNvPr id="181255" name="Text Box 7"/>
          <p:cNvSpPr txBox="1">
            <a:spLocks noChangeArrowheads="1"/>
          </p:cNvSpPr>
          <p:nvPr/>
        </p:nvSpPr>
        <p:spPr bwMode="auto">
          <a:xfrm>
            <a:off x="4137025" y="2486025"/>
            <a:ext cx="4854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Solve the equation for y.</a:t>
            </a:r>
          </a:p>
        </p:txBody>
      </p:sp>
      <p:sp>
        <p:nvSpPr>
          <p:cNvPr id="181256" name="Text Box 8"/>
          <p:cNvSpPr txBox="1">
            <a:spLocks noChangeArrowheads="1"/>
          </p:cNvSpPr>
          <p:nvPr/>
        </p:nvSpPr>
        <p:spPr bwMode="auto">
          <a:xfrm>
            <a:off x="4137025" y="2911475"/>
            <a:ext cx="4892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Since –4x is added to 3y, add 4x to both sides.</a:t>
            </a: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457200" y="2743200"/>
            <a:ext cx="2882900" cy="804863"/>
            <a:chOff x="288" y="1728"/>
            <a:chExt cx="1816" cy="507"/>
          </a:xfrm>
        </p:grpSpPr>
        <p:sp>
          <p:nvSpPr>
            <p:cNvPr id="10254" name="Text Box 9"/>
            <p:cNvSpPr txBox="1">
              <a:spLocks noChangeArrowheads="1"/>
            </p:cNvSpPr>
            <p:nvPr/>
          </p:nvSpPr>
          <p:spPr bwMode="auto">
            <a:xfrm>
              <a:off x="288" y="1728"/>
              <a:ext cx="181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>
                  <a:solidFill>
                    <a:srgbClr val="FF3300"/>
                  </a:solidFill>
                </a:rPr>
                <a:t>  +4</a:t>
              </a:r>
              <a:r>
                <a:rPr lang="en-US" altLang="en-US">
                  <a:solidFill>
                    <a:srgbClr val="FF3300"/>
                  </a:solidFill>
                </a:rPr>
                <a:t>x          +</a:t>
              </a:r>
              <a:r>
                <a:rPr lang="en-US" altLang="en-US" i="0">
                  <a:solidFill>
                    <a:srgbClr val="FF3300"/>
                  </a:solidFill>
                </a:rPr>
                <a:t>4</a:t>
              </a:r>
              <a:r>
                <a:rPr lang="en-US" altLang="en-US">
                  <a:solidFill>
                    <a:srgbClr val="FF3300"/>
                  </a:solidFill>
                </a:rPr>
                <a:t>x</a:t>
              </a:r>
              <a:endParaRPr lang="en-US" altLang="en-US" i="0">
                <a:solidFill>
                  <a:srgbClr val="FF3300"/>
                </a:solidFill>
              </a:endParaRPr>
            </a:p>
          </p:txBody>
        </p:sp>
        <p:sp>
          <p:nvSpPr>
            <p:cNvPr id="10255" name="Line 10"/>
            <p:cNvSpPr>
              <a:spLocks noChangeShapeType="1"/>
            </p:cNvSpPr>
            <p:nvPr/>
          </p:nvSpPr>
          <p:spPr bwMode="auto">
            <a:xfrm>
              <a:off x="392" y="1968"/>
              <a:ext cx="480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256" name="Line 11"/>
            <p:cNvSpPr>
              <a:spLocks noChangeShapeType="1"/>
            </p:cNvSpPr>
            <p:nvPr/>
          </p:nvSpPr>
          <p:spPr bwMode="auto">
            <a:xfrm>
              <a:off x="1584" y="1968"/>
              <a:ext cx="384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257" name="Text Box 12"/>
            <p:cNvSpPr txBox="1">
              <a:spLocks noChangeArrowheads="1"/>
            </p:cNvSpPr>
            <p:nvPr/>
          </p:nvSpPr>
          <p:spPr bwMode="auto">
            <a:xfrm>
              <a:off x="1104" y="1947"/>
              <a:ext cx="10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i="0"/>
                <a:t>3</a:t>
              </a:r>
              <a:r>
                <a:rPr lang="en-US" altLang="en-US"/>
                <a:t>y = </a:t>
              </a:r>
              <a:r>
                <a:rPr lang="en-US" altLang="en-US" i="0"/>
                <a:t>4</a:t>
              </a:r>
              <a:r>
                <a:rPr lang="en-US" altLang="en-US"/>
                <a:t>x </a:t>
              </a:r>
            </a:p>
          </p:txBody>
        </p:sp>
      </p:grpSp>
      <p:pic>
        <p:nvPicPr>
          <p:cNvPr id="181261" name="Picture 13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138" y="3657600"/>
            <a:ext cx="12573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1263" name="Picture 15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2638" y="4419600"/>
            <a:ext cx="11144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457200" y="5029200"/>
            <a:ext cx="8093075" cy="1504950"/>
            <a:chOff x="288" y="3168"/>
            <a:chExt cx="5098" cy="948"/>
          </a:xfrm>
        </p:grpSpPr>
        <p:sp>
          <p:nvSpPr>
            <p:cNvPr id="10252" name="Text Box 16"/>
            <p:cNvSpPr txBox="1">
              <a:spLocks noChangeArrowheads="1"/>
            </p:cNvSpPr>
            <p:nvPr/>
          </p:nvSpPr>
          <p:spPr bwMode="auto">
            <a:xfrm>
              <a:off x="288" y="3168"/>
              <a:ext cx="5098" cy="8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lnSpc>
                  <a:spcPct val="115000"/>
                </a:lnSpc>
              </a:pPr>
              <a:r>
                <a:rPr lang="en-US" altLang="en-US" i="0"/>
                <a:t>This equation represents a direct variation because it is in the form of </a:t>
              </a:r>
              <a:r>
                <a:rPr lang="en-US" altLang="en-US"/>
                <a:t>y = kx</a:t>
              </a:r>
              <a:r>
                <a:rPr lang="en-US" altLang="en-US" i="0"/>
                <a:t>. The constant of variation is   .</a:t>
              </a:r>
            </a:p>
          </p:txBody>
        </p:sp>
        <p:pic>
          <p:nvPicPr>
            <p:cNvPr id="10253" name="Picture 17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88" y="3696"/>
              <a:ext cx="150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81267" name="Text Box 19"/>
          <p:cNvSpPr txBox="1">
            <a:spLocks noChangeArrowheads="1"/>
          </p:cNvSpPr>
          <p:nvPr/>
        </p:nvSpPr>
        <p:spPr bwMode="auto">
          <a:xfrm>
            <a:off x="4137025" y="3657600"/>
            <a:ext cx="49307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9250" indent="-349250"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3333FF"/>
                </a:solidFill>
                <a:latin typeface="Arial" pitchFamily="34" charset="0"/>
                <a:cs typeface="Arial" pitchFamily="34" charset="0"/>
              </a:rPr>
              <a:t>Since y is multiplied by 3, divide both sides by 3.</a:t>
            </a:r>
          </a:p>
        </p:txBody>
      </p:sp>
      <p:sp>
        <p:nvSpPr>
          <p:cNvPr id="10250" name="Text Box 23"/>
          <p:cNvSpPr txBox="1">
            <a:spLocks noChangeArrowheads="1"/>
          </p:cNvSpPr>
          <p:nvPr/>
        </p:nvSpPr>
        <p:spPr bwMode="auto">
          <a:xfrm>
            <a:off x="0" y="990600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 i="0">
                <a:solidFill>
                  <a:srgbClr val="006699"/>
                </a:solidFill>
                <a:latin typeface="Arial Black" pitchFamily="34" charset="0"/>
                <a:cs typeface="Arial" pitchFamily="34" charset="0"/>
              </a:rPr>
              <a:t>Example 1C: Identifying Direct Variations from Equations</a:t>
            </a:r>
          </a:p>
        </p:txBody>
      </p:sp>
      <p:sp>
        <p:nvSpPr>
          <p:cNvPr id="10251" name="Text Box 24"/>
          <p:cNvSpPr txBox="1">
            <a:spLocks noChangeArrowheads="1"/>
          </p:cNvSpPr>
          <p:nvPr/>
        </p:nvSpPr>
        <p:spPr bwMode="auto">
          <a:xfrm>
            <a:off x="228600" y="1708150"/>
            <a:ext cx="8702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 i="0"/>
              <a:t>Tell whether the equation represents a direct variation. If so, identify the constant of variation.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1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1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1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81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18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1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1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81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81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5" grpId="0"/>
      <p:bldP spid="181256" grpId="0"/>
      <p:bldP spid="181267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8035</TotalTime>
  <Words>1881</Words>
  <Application>Microsoft Office PowerPoint</Application>
  <PresentationFormat>On-screen Show (4:3)</PresentationFormat>
  <Paragraphs>231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Manda Reid</dc:creator>
  <cp:lastModifiedBy>Trenton Murphey</cp:lastModifiedBy>
  <cp:revision>203</cp:revision>
  <cp:lastPrinted>2002-10-02T17:02:09Z</cp:lastPrinted>
  <dcterms:created xsi:type="dcterms:W3CDTF">2002-04-04T21:42:53Z</dcterms:created>
  <dcterms:modified xsi:type="dcterms:W3CDTF">2014-03-13T14:50:46Z</dcterms:modified>
</cp:coreProperties>
</file>