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9" r:id="rId2"/>
    <p:sldId id="415" r:id="rId3"/>
    <p:sldId id="417" r:id="rId4"/>
    <p:sldId id="418" r:id="rId5"/>
    <p:sldId id="419" r:id="rId6"/>
    <p:sldId id="420" r:id="rId7"/>
    <p:sldId id="421" r:id="rId8"/>
    <p:sldId id="422" r:id="rId9"/>
    <p:sldId id="423" r:id="rId10"/>
    <p:sldId id="424" r:id="rId11"/>
    <p:sldId id="425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  <p:sldId id="442" r:id="rId29"/>
    <p:sldId id="443" r:id="rId30"/>
    <p:sldId id="444" r:id="rId31"/>
    <p:sldId id="445" r:id="rId32"/>
    <p:sldId id="446" r:id="rId33"/>
    <p:sldId id="448" r:id="rId34"/>
    <p:sldId id="450" r:id="rId35"/>
    <p:sldId id="44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94" y="-840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fld id="{BD7290D0-B9AE-4FA1-9B22-89C546602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fld id="{7B9F8B98-C619-4A52-A344-B0CBFD6DD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60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3F8AF-802A-4D8A-9688-5179F338A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3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2686B-CBB7-4F6E-9BF9-84F58F765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0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7A819-6F23-44B6-985B-609FE1E1A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0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DF48-98CA-4F8F-8362-D7457C062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9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355D1-329E-4205-9734-A4E56CAC8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24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84F64-DD17-441C-B16D-A62C345EB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3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4E9FB-753F-41B2-90C5-DB0856A1C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9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596AC-5B1F-4063-B9FE-A878C873B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3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890EA-EBA3-43A9-899A-87098E69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1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8B525-6DFB-4E50-A9E8-AE5A8BD1B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FAFF5-32EF-46B5-89D2-BDA34073A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7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fld id="{356D3BC5-E5EE-4787-AB7A-2133C8E60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28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307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 i="0">
                    <a:solidFill>
                      <a:schemeClr val="bg1"/>
                    </a:solidFill>
                    <a:latin typeface="Arial Black" pitchFamily="34" charset="0"/>
                  </a:rPr>
                  <a:t>Slope-Intercept Form</a:t>
                </a:r>
                <a:endParaRPr lang="en-US" alt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png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5.png"/><Relationship Id="rId4" Type="http://schemas.openxmlformats.org/officeDocument/2006/relationships/image" Target="../media/image5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Slope-Intercept Form</a:t>
            </a:r>
            <a:endParaRPr lang="en-US" alt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312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04800" y="3505200"/>
            <a:ext cx="8474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Any linear equation can be written in slope-intercept  form by solving for </a:t>
            </a:r>
            <a:r>
              <a:rPr lang="en-US" altLang="en-US"/>
              <a:t>y </a:t>
            </a:r>
            <a:r>
              <a:rPr lang="en-US" altLang="en-US" i="0"/>
              <a:t>and simplifying. In this form, you can immediately see the slope and </a:t>
            </a:r>
            <a:r>
              <a:rPr lang="en-US" altLang="en-US"/>
              <a:t>y</a:t>
            </a:r>
            <a:r>
              <a:rPr lang="en-US" altLang="en-US" i="0"/>
              <a:t>-intercept. Also, you can quickly graph a line when the equation is written in slope-intercept form.    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7344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2A: Writing Linear Equations in Slope-Intercept Form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609600" y="2667000"/>
            <a:ext cx="4695825" cy="666750"/>
            <a:chOff x="470" y="1632"/>
            <a:chExt cx="2958" cy="420"/>
          </a:xfrm>
        </p:grpSpPr>
        <p:sp>
          <p:nvSpPr>
            <p:cNvPr id="12299" name="Text Box 5"/>
            <p:cNvSpPr txBox="1">
              <a:spLocks noChangeArrowheads="1"/>
            </p:cNvSpPr>
            <p:nvPr/>
          </p:nvSpPr>
          <p:spPr bwMode="auto">
            <a:xfrm>
              <a:off x="470" y="1652"/>
              <a:ext cx="2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 i="0"/>
                <a:t> slope =   ; </a:t>
              </a:r>
              <a:r>
                <a:rPr lang="en-US" altLang="en-US" b="1"/>
                <a:t>y</a:t>
              </a:r>
              <a:r>
                <a:rPr lang="en-US" altLang="en-US" b="1" i="0"/>
                <a:t>-intercept = 4</a:t>
              </a:r>
            </a:p>
          </p:txBody>
        </p:sp>
        <p:pic>
          <p:nvPicPr>
            <p:cNvPr id="12300" name="Picture 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1632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241425" y="3573463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+ </a:t>
            </a:r>
            <a:r>
              <a:rPr lang="en-US" altLang="en-US">
                <a:solidFill>
                  <a:srgbClr val="008000"/>
                </a:solidFill>
              </a:rPr>
              <a:t>b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317625" y="4464050"/>
            <a:ext cx="2187575" cy="666750"/>
            <a:chOff x="830" y="2812"/>
            <a:chExt cx="1378" cy="420"/>
          </a:xfrm>
        </p:grpSpPr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830" y="2875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y =    x + </a:t>
              </a:r>
              <a:r>
                <a:rPr lang="en-US" altLang="en-US" i="0">
                  <a:solidFill>
                    <a:srgbClr val="008000"/>
                  </a:solidFill>
                </a:rPr>
                <a:t>4</a:t>
              </a:r>
            </a:p>
          </p:txBody>
        </p:sp>
        <p:pic>
          <p:nvPicPr>
            <p:cNvPr id="12298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6" y="2812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327525" y="3581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 for m and b.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4327525" y="4648200"/>
            <a:ext cx="416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Simply if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2641600"/>
            <a:ext cx="470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 slope = –9; </a:t>
            </a:r>
            <a:r>
              <a:rPr lang="en-US" altLang="en-US" b="1"/>
              <a:t>y</a:t>
            </a:r>
            <a:r>
              <a:rPr lang="en-US" altLang="en-US" b="1" i="0"/>
              <a:t>-intercept = 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485900" y="3573463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+ </a:t>
            </a:r>
            <a:r>
              <a:rPr lang="en-US" alt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4327525" y="3581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 for m and b.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4327525" y="4470400"/>
            <a:ext cx="416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Simply if necessary.</a:t>
            </a:r>
          </a:p>
        </p:txBody>
      </p:sp>
      <p:pic>
        <p:nvPicPr>
          <p:cNvPr id="13318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275" y="2533650"/>
            <a:ext cx="457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2B: Writing Linear Equations in Slope-Intercept Form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85900" y="4267200"/>
            <a:ext cx="2797175" cy="809625"/>
            <a:chOff x="936" y="2688"/>
            <a:chExt cx="1762" cy="510"/>
          </a:xfrm>
        </p:grpSpPr>
        <p:sp>
          <p:nvSpPr>
            <p:cNvPr id="13323" name="Text Box 10"/>
            <p:cNvSpPr txBox="1">
              <a:spLocks noChangeArrowheads="1"/>
            </p:cNvSpPr>
            <p:nvPr/>
          </p:nvSpPr>
          <p:spPr bwMode="auto">
            <a:xfrm>
              <a:off x="936" y="2795"/>
              <a:ext cx="1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y = </a:t>
              </a:r>
              <a:r>
                <a:rPr lang="en-US" altLang="en-US" i="0">
                  <a:solidFill>
                    <a:srgbClr val="3333FF"/>
                  </a:solidFill>
                </a:rPr>
                <a:t>–9</a:t>
              </a:r>
              <a:r>
                <a:rPr lang="en-US" altLang="en-US"/>
                <a:t>x +</a:t>
              </a:r>
              <a:endParaRPr lang="en-US" altLang="en-US" i="0">
                <a:solidFill>
                  <a:srgbClr val="3333FF"/>
                </a:solidFill>
              </a:endParaRPr>
            </a:p>
          </p:txBody>
        </p:sp>
        <p:pic>
          <p:nvPicPr>
            <p:cNvPr id="13324" name="Picture 1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688"/>
              <a:ext cx="480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0428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181600"/>
            <a:ext cx="1581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/>
      <p:bldP spid="604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2C: Writing Linear Equations in Slope-Intercept Form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95575"/>
            <a:ext cx="2895600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838200" y="2743200"/>
            <a:ext cx="49530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Find the </a:t>
            </a:r>
            <a:r>
              <a:rPr lang="en-US" altLang="en-US"/>
              <a:t>y</a:t>
            </a:r>
            <a:r>
              <a:rPr lang="en-US" altLang="en-US" i="0"/>
              <a:t>-intercept. The graph crosses the </a:t>
            </a:r>
            <a:r>
              <a:rPr lang="en-US" altLang="en-US"/>
              <a:t>y</a:t>
            </a:r>
            <a:r>
              <a:rPr lang="en-US" altLang="en-US" i="0"/>
              <a:t>-axis at (0, 3), so </a:t>
            </a:r>
            <a:r>
              <a:rPr lang="en-US" altLang="en-US" b="1"/>
              <a:t>b </a:t>
            </a:r>
            <a:r>
              <a:rPr lang="en-US" altLang="en-US" i="0"/>
              <a:t>= </a:t>
            </a:r>
            <a:r>
              <a:rPr lang="en-US" altLang="en-US" b="1" i="0"/>
              <a:t>3</a:t>
            </a:r>
            <a:r>
              <a:rPr lang="en-US" altLang="en-US" i="0"/>
              <a:t>.</a:t>
            </a:r>
          </a:p>
          <a:p>
            <a:r>
              <a:rPr lang="en-US" altLang="en-US" b="1" i="0"/>
              <a:t>Step 2 </a:t>
            </a:r>
            <a:r>
              <a:rPr lang="en-US" altLang="en-US" i="0"/>
              <a:t>Find the slope. The line contains the points (–4, 1) and (–2, 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 Continued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69925" y="16764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pic>
        <p:nvPicPr>
          <p:cNvPr id="64516" name="Picture 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20574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4189413" y="2895600"/>
            <a:ext cx="3659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Use the slope formula.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4191000" y="3811588"/>
            <a:ext cx="4572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(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–4,1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1" i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for (x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and (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–2, 2</a:t>
            </a:r>
            <a:r>
              <a:rPr lang="en-US" altLang="en-US" i="0">
                <a:solidFill>
                  <a:srgbClr val="3333FF"/>
                </a:solidFill>
                <a:latin typeface="Arial" charset="0"/>
                <a:cs typeface="Arial" charset="0"/>
              </a:rPr>
              <a:t>)</a:t>
            </a:r>
            <a:r>
              <a:rPr lang="en-US" altLang="en-US" b="1" i="0">
                <a:solidFill>
                  <a:srgbClr val="3333FF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for (x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 , y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 i="0">
                <a:solidFill>
                  <a:srgbClr val="3333FF"/>
                </a:solidFill>
                <a:latin typeface="Arial" charset="0"/>
                <a:cs typeface="Arial" charset="0"/>
              </a:rPr>
              <a:t>)</a:t>
            </a:r>
            <a:r>
              <a:rPr lang="en-US" altLang="en-US" b="1" i="0">
                <a:solidFill>
                  <a:srgbClr val="3333FF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685800" y="51816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 </a:t>
            </a:r>
            <a:r>
              <a:rPr lang="en-US" altLang="en-US"/>
              <a:t>y =</a:t>
            </a:r>
            <a:r>
              <a:rPr lang="en-US" altLang="en-US" i="0"/>
              <a:t>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  <a:r>
              <a:rPr lang="en-US" altLang="en-US" i="0"/>
              <a:t>                                                       </a:t>
            </a:r>
            <a:endParaRPr lang="en-US" altLang="en-US" b="1" i="0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4267200" y="51816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slope-intercept form.</a:t>
            </a:r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787400" y="4648200"/>
            <a:ext cx="435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Write the equation.</a:t>
            </a:r>
          </a:p>
        </p:txBody>
      </p:sp>
      <p:pic>
        <p:nvPicPr>
          <p:cNvPr id="6452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7600"/>
            <a:ext cx="2743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638800"/>
            <a:ext cx="16478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715000"/>
            <a:ext cx="4133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8" grpId="0"/>
      <p:bldP spid="64519" grpId="0"/>
      <p:bldP spid="64520" grpId="0"/>
      <p:bldP spid="645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71500" y="2590800"/>
            <a:ext cx="563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 slope = 2; (3, 4) is on the line. 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485900" y="3581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/>
              <a:t>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/>
              <a:t> + b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343400" y="4130675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2 for m, 3 for x, and 4 for y.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470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4</a:t>
            </a:r>
            <a:r>
              <a:rPr lang="en-US" altLang="en-US"/>
              <a:t> = </a:t>
            </a:r>
            <a:r>
              <a:rPr lang="en-US" altLang="en-US" i="0">
                <a:solidFill>
                  <a:srgbClr val="3333FF"/>
                </a:solidFill>
              </a:rPr>
              <a:t>2</a:t>
            </a:r>
            <a:r>
              <a:rPr lang="en-US" altLang="en-US" i="0">
                <a:solidFill>
                  <a:srgbClr val="FF3300"/>
                </a:solidFill>
              </a:rPr>
              <a:t>(3)</a:t>
            </a:r>
            <a:r>
              <a:rPr lang="en-US" altLang="en-US"/>
              <a:t> + b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609600" y="3124200"/>
            <a:ext cx="452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Find the </a:t>
            </a:r>
            <a:r>
              <a:rPr lang="en-US" altLang="en-US"/>
              <a:t>y</a:t>
            </a:r>
            <a:r>
              <a:rPr lang="en-US" altLang="en-US" i="0"/>
              <a:t>-intercept.</a:t>
            </a:r>
            <a:endParaRPr lang="en-US" altLang="en-US" b="1" i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219200" y="4845050"/>
            <a:ext cx="1920875" cy="1250950"/>
            <a:chOff x="768" y="3052"/>
            <a:chExt cx="1210" cy="788"/>
          </a:xfrm>
        </p:grpSpPr>
        <p:sp>
          <p:nvSpPr>
            <p:cNvPr id="16396" name="Text Box 8"/>
            <p:cNvSpPr txBox="1">
              <a:spLocks noChangeArrowheads="1"/>
            </p:cNvSpPr>
            <p:nvPr/>
          </p:nvSpPr>
          <p:spPr bwMode="auto">
            <a:xfrm>
              <a:off x="768" y="3552"/>
              <a:ext cx="9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008000"/>
                  </a:solidFill>
                </a:rPr>
                <a:t>–2</a:t>
              </a:r>
              <a:r>
                <a:rPr lang="en-US" altLang="en-US">
                  <a:solidFill>
                    <a:srgbClr val="008000"/>
                  </a:solidFill>
                </a:rPr>
                <a:t> = b</a:t>
              </a:r>
              <a:r>
                <a:rPr lang="en-US" altLang="en-US" i="0"/>
                <a:t>  </a:t>
              </a:r>
              <a:endParaRPr lang="en-US" altLang="en-US"/>
            </a:p>
          </p:txBody>
        </p:sp>
        <p:grpSp>
          <p:nvGrpSpPr>
            <p:cNvPr id="16397" name="Group 9"/>
            <p:cNvGrpSpPr>
              <a:grpSpLocks/>
            </p:cNvGrpSpPr>
            <p:nvPr/>
          </p:nvGrpSpPr>
          <p:grpSpPr bwMode="auto">
            <a:xfrm>
              <a:off x="768" y="3052"/>
              <a:ext cx="1210" cy="500"/>
              <a:chOff x="816" y="2688"/>
              <a:chExt cx="1210" cy="500"/>
            </a:xfrm>
          </p:grpSpPr>
          <p:sp>
            <p:nvSpPr>
              <p:cNvPr id="16398" name="Text Box 10"/>
              <p:cNvSpPr txBox="1">
                <a:spLocks noChangeArrowheads="1"/>
              </p:cNvSpPr>
              <p:nvPr/>
            </p:nvSpPr>
            <p:spPr bwMode="auto">
              <a:xfrm>
                <a:off x="960" y="2688"/>
                <a:ext cx="106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i="0"/>
                  <a:t>4 = 6 + </a:t>
                </a:r>
                <a:r>
                  <a:rPr lang="en-US" altLang="en-US"/>
                  <a:t>b</a:t>
                </a:r>
                <a:endParaRPr lang="en-US" altLang="en-US" i="0"/>
              </a:p>
            </p:txBody>
          </p:sp>
          <p:sp>
            <p:nvSpPr>
              <p:cNvPr id="16399" name="Text Box 11"/>
              <p:cNvSpPr txBox="1">
                <a:spLocks noChangeArrowheads="1"/>
              </p:cNvSpPr>
              <p:nvPr/>
            </p:nvSpPr>
            <p:spPr bwMode="auto">
              <a:xfrm>
                <a:off x="816" y="2900"/>
                <a:ext cx="8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i="0"/>
                  <a:t>–6   –6</a:t>
                </a:r>
              </a:p>
            </p:txBody>
          </p:sp>
          <p:sp>
            <p:nvSpPr>
              <p:cNvPr id="16400" name="Line 12"/>
              <p:cNvSpPr>
                <a:spLocks noChangeShapeType="1"/>
              </p:cNvSpPr>
              <p:nvPr/>
            </p:nvSpPr>
            <p:spPr bwMode="auto">
              <a:xfrm>
                <a:off x="816" y="3168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1" name="Line 13"/>
              <p:cNvSpPr>
                <a:spLocks noChangeShapeType="1"/>
              </p:cNvSpPr>
              <p:nvPr/>
            </p:nvSpPr>
            <p:spPr bwMode="auto">
              <a:xfrm>
                <a:off x="1296" y="3168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4343400" y="36195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4343400" y="5137150"/>
            <a:ext cx="4702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Solve for b. Since 6 is added to b, subtract 6 from both sides to undo the addition.</a:t>
            </a:r>
          </a:p>
        </p:txBody>
      </p:sp>
      <p:sp>
        <p:nvSpPr>
          <p:cNvPr id="16394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2D: Writing linear Equations in Slope-Intercept Form</a:t>
            </a:r>
          </a:p>
        </p:txBody>
      </p:sp>
      <p:sp>
        <p:nvSpPr>
          <p:cNvPr id="16395" name="Text Box 17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autoUpdateAnimBg="0"/>
      <p:bldP spid="66564" grpId="0" autoUpdateAnimBg="0"/>
      <p:bldP spid="66565" grpId="0"/>
      <p:bldP spid="66566" grpId="0"/>
      <p:bldP spid="66574" grpId="0"/>
      <p:bldP spid="665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2D Continued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9600" y="3079750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Write the equation.</a:t>
            </a:r>
            <a:endParaRPr lang="en-US" altLang="en-US" b="1" i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85900" y="3581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+ </a:t>
            </a:r>
            <a:r>
              <a:rPr lang="en-US" alt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343400" y="36195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4343400" y="4130675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2 for m, and –2 for b.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470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2</a:t>
            </a:r>
            <a:r>
              <a:rPr lang="en-US" altLang="en-US"/>
              <a:t>x + </a:t>
            </a:r>
            <a:r>
              <a:rPr lang="en-US" altLang="en-US" i="0">
                <a:solidFill>
                  <a:srgbClr val="008000"/>
                </a:solidFill>
              </a:rPr>
              <a:t>(–2)</a:t>
            </a:r>
            <a:endParaRPr lang="en-US" altLang="en-US">
              <a:solidFill>
                <a:srgbClr val="008000"/>
              </a:solidFill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470025" y="46482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2</a:t>
            </a:r>
            <a:r>
              <a:rPr lang="en-US" altLang="en-US"/>
              <a:t>x </a:t>
            </a:r>
            <a:r>
              <a:rPr lang="en-US" altLang="en-US" i="0"/>
              <a:t>– 2</a:t>
            </a:r>
            <a:endParaRPr lang="en-US" alt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571500" y="2590800"/>
            <a:ext cx="563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 slope = 2; (3, 4) is on the line. 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/>
      <p:bldP spid="68614" grpId="0" autoUpdateAnimBg="0"/>
      <p:bldP spid="68615" grpId="0"/>
      <p:bldP spid="686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77825" y="1524000"/>
            <a:ext cx="8156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each line in slope-intercept form.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286000" y="2286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slope = −12, </a:t>
            </a:r>
            <a:r>
              <a:rPr lang="en-US" altLang="en-US" b="1"/>
              <a:t>y</a:t>
            </a:r>
            <a:r>
              <a:rPr lang="en-US" altLang="en-US" b="1" i="0"/>
              <a:t>-intercept = 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267200" y="3200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the given values for m and b.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1371600" y="32004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</a:p>
        </p:txBody>
      </p:sp>
      <p:graphicFrame>
        <p:nvGraphicFramePr>
          <p:cNvPr id="18439" name="Object 2"/>
          <p:cNvGraphicFramePr>
            <a:graphicFrameLocks noChangeAspect="1"/>
          </p:cNvGraphicFramePr>
          <p:nvPr/>
        </p:nvGraphicFramePr>
        <p:xfrm>
          <a:off x="7002463" y="2166938"/>
          <a:ext cx="5222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4" imgW="304536" imgH="444114" progId="Equation.DSMT4">
                  <p:embed/>
                </p:oleObj>
              </mc:Choice>
              <mc:Fallback>
                <p:oleObj name="Equation" r:id="rId4" imgW="304536" imgH="44411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2166938"/>
                        <a:ext cx="5222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4233863" y="4267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Simplify if necessary.</a:t>
            </a: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114800"/>
            <a:ext cx="21240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/>
      <p:bldP spid="706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77825" y="1524000"/>
            <a:ext cx="8156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each line in slope-intercept form.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981200" y="2362200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slope = 1, </a:t>
            </a:r>
            <a:r>
              <a:rPr lang="en-US" altLang="en-US" b="1"/>
              <a:t>y</a:t>
            </a:r>
            <a:r>
              <a:rPr lang="en-US" altLang="en-US" b="1" i="0"/>
              <a:t>-intercept = 0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1295400" y="32004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1295400" y="4419600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/>
              <a:t>x </a:t>
            </a:r>
            <a:endParaRPr lang="en-US" altLang="en-US">
              <a:solidFill>
                <a:srgbClr val="009900"/>
              </a:solidFill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267200" y="3673475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the given values for m and b.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1295400" y="38100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3333FF"/>
                </a:solidFill>
              </a:rPr>
              <a:t>1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 i="0">
                <a:solidFill>
                  <a:srgbClr val="0099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0" grpId="0"/>
      <p:bldP spid="72711" grpId="0"/>
      <p:bldP spid="727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1000" y="14922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line has a slope of 8 and (-3, 1) is on the line. Write the equation that describes this line in slope-intercept form.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457200" y="2711450"/>
            <a:ext cx="4632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Find the </a:t>
            </a:r>
            <a:r>
              <a:rPr lang="en-US" altLang="en-US"/>
              <a:t>y</a:t>
            </a:r>
            <a:r>
              <a:rPr lang="en-US" altLang="en-US" i="0"/>
              <a:t>-intercept. </a:t>
            </a:r>
            <a:endParaRPr lang="en-US" altLang="en-US" b="1" i="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485900" y="32448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/>
              <a:t>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/>
              <a:t> + b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4343400" y="3794125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8 for m, −3 for x, and 1 for y.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1219200" y="37782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0">
                <a:solidFill>
                  <a:srgbClr val="3333FF"/>
                </a:solidFill>
              </a:rPr>
              <a:t>8</a:t>
            </a:r>
            <a:r>
              <a:rPr lang="en-US" altLang="en-US" i="0">
                <a:solidFill>
                  <a:srgbClr val="FF3300"/>
                </a:solidFill>
              </a:rPr>
              <a:t>(−3)</a:t>
            </a:r>
            <a:r>
              <a:rPr lang="en-US" altLang="en-US"/>
              <a:t> + b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343400" y="328295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90600" y="4768850"/>
            <a:ext cx="2417763" cy="1250950"/>
            <a:chOff x="624" y="3004"/>
            <a:chExt cx="1523" cy="788"/>
          </a:xfrm>
        </p:grpSpPr>
        <p:sp>
          <p:nvSpPr>
            <p:cNvPr id="20491" name="Text Box 10"/>
            <p:cNvSpPr txBox="1">
              <a:spLocks noChangeArrowheads="1"/>
            </p:cNvSpPr>
            <p:nvPr/>
          </p:nvSpPr>
          <p:spPr bwMode="auto">
            <a:xfrm>
              <a:off x="720" y="3504"/>
              <a:ext cx="9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008000"/>
                  </a:solidFill>
                </a:rPr>
                <a:t>25</a:t>
              </a:r>
              <a:r>
                <a:rPr lang="en-US" altLang="en-US">
                  <a:solidFill>
                    <a:srgbClr val="008000"/>
                  </a:solidFill>
                </a:rPr>
                <a:t> = b</a:t>
              </a:r>
              <a:r>
                <a:rPr lang="en-US" altLang="en-US" i="0"/>
                <a:t>  </a:t>
              </a:r>
            </a:p>
          </p:txBody>
        </p:sp>
        <p:sp>
          <p:nvSpPr>
            <p:cNvPr id="20492" name="Text Box 11"/>
            <p:cNvSpPr txBox="1">
              <a:spLocks noChangeArrowheads="1"/>
            </p:cNvSpPr>
            <p:nvPr/>
          </p:nvSpPr>
          <p:spPr bwMode="auto">
            <a:xfrm>
              <a:off x="802" y="3004"/>
              <a:ext cx="13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1 = −24 + </a:t>
              </a:r>
              <a:r>
                <a:rPr lang="en-US" altLang="en-US"/>
                <a:t>b</a:t>
              </a:r>
              <a:endParaRPr lang="en-US" altLang="en-US" i="0"/>
            </a:p>
          </p:txBody>
        </p:sp>
        <p:sp>
          <p:nvSpPr>
            <p:cNvPr id="20493" name="Text Box 12"/>
            <p:cNvSpPr txBox="1">
              <a:spLocks noChangeArrowheads="1"/>
            </p:cNvSpPr>
            <p:nvPr/>
          </p:nvSpPr>
          <p:spPr bwMode="auto">
            <a:xfrm>
              <a:off x="624" y="3216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+24  +24</a:t>
              </a:r>
            </a:p>
          </p:txBody>
        </p:sp>
        <p:sp>
          <p:nvSpPr>
            <p:cNvPr id="20494" name="Line 13"/>
            <p:cNvSpPr>
              <a:spLocks noChangeShapeType="1"/>
            </p:cNvSpPr>
            <p:nvPr/>
          </p:nvSpPr>
          <p:spPr bwMode="auto">
            <a:xfrm>
              <a:off x="735" y="3484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1357" y="3484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4343400" y="5060950"/>
            <a:ext cx="4702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Solve for b. Since 24 is subtracted to b, add 24 to both sides to undo the subtraction.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  <p:bldP spid="74757" grpId="0" autoUpdateAnimBg="0"/>
      <p:bldP spid="74758" grpId="0"/>
      <p:bldP spid="74759" grpId="0"/>
      <p:bldP spid="74760" grpId="0"/>
      <p:bldP spid="747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09600" y="990600"/>
            <a:ext cx="8229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2800" b="1" i="0" dirty="0">
                <a:solidFill>
                  <a:schemeClr val="accent2"/>
                </a:solidFill>
              </a:rPr>
              <a:t>Warm Up</a:t>
            </a:r>
          </a:p>
          <a:p>
            <a:pPr>
              <a:spcBef>
                <a:spcPct val="20000"/>
              </a:spcBef>
            </a:pPr>
            <a:endParaRPr lang="en-US" altLang="en-US" sz="800" b="1" i="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Find each </a:t>
            </a:r>
            <a:r>
              <a:rPr lang="en-US" altLang="en-US" b="1" dirty="0">
                <a:sym typeface="Symbol" pitchFamily="18" charset="2"/>
              </a:rPr>
              <a:t>y</a:t>
            </a:r>
            <a:r>
              <a:rPr lang="en-US" altLang="en-US" b="1" i="0" dirty="0">
                <a:sym typeface="Symbol" pitchFamily="18" charset="2"/>
              </a:rPr>
              <a:t>-intercept.</a:t>
            </a:r>
          </a:p>
          <a:p>
            <a:pPr>
              <a:spcBef>
                <a:spcPct val="20000"/>
              </a:spcBef>
            </a:pPr>
            <a:endParaRPr lang="en-US" altLang="en-US" b="1" i="0" dirty="0">
              <a:sym typeface="Symbol" pitchFamily="18" charset="2"/>
            </a:endParaRPr>
          </a:p>
          <a:p>
            <a:pPr>
              <a:lnSpc>
                <a:spcPct val="25000"/>
              </a:lnSpc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1. </a:t>
            </a:r>
            <a:r>
              <a:rPr lang="en-US" altLang="en-US" dirty="0">
                <a:sym typeface="Symbol" pitchFamily="18" charset="2"/>
              </a:rPr>
              <a:t>y = </a:t>
            </a:r>
            <a:r>
              <a:rPr lang="en-US" altLang="en-US" i="0" dirty="0">
                <a:sym typeface="Symbol" pitchFamily="18" charset="2"/>
              </a:rPr>
              <a:t>3</a:t>
            </a:r>
            <a:r>
              <a:rPr lang="en-US" altLang="en-US" dirty="0">
                <a:sym typeface="Symbol" pitchFamily="18" charset="2"/>
              </a:rPr>
              <a:t>x</a:t>
            </a:r>
            <a:r>
              <a:rPr lang="en-US" altLang="en-US" i="0" dirty="0">
                <a:sym typeface="Symbol" pitchFamily="18" charset="2"/>
              </a:rPr>
              <a:t> + 2                </a:t>
            </a:r>
            <a:r>
              <a:rPr lang="en-US" altLang="en-US" b="1" i="0" dirty="0">
                <a:sym typeface="Symbol" pitchFamily="18" charset="2"/>
              </a:rPr>
              <a:t>2. </a:t>
            </a:r>
            <a:r>
              <a:rPr lang="en-US" altLang="en-US" i="0" dirty="0">
                <a:sym typeface="Symbol" pitchFamily="18" charset="2"/>
              </a:rPr>
              <a:t>5</a:t>
            </a:r>
            <a:r>
              <a:rPr lang="en-US" altLang="en-US" dirty="0">
                <a:sym typeface="Symbol" pitchFamily="18" charset="2"/>
              </a:rPr>
              <a:t>x </a:t>
            </a:r>
            <a:r>
              <a:rPr lang="en-US" altLang="en-US" i="0" dirty="0">
                <a:sym typeface="Symbol" pitchFamily="18" charset="2"/>
              </a:rPr>
              <a:t>– 3</a:t>
            </a:r>
            <a:r>
              <a:rPr lang="en-US" altLang="en-US" dirty="0">
                <a:sym typeface="Symbol" pitchFamily="18" charset="2"/>
              </a:rPr>
              <a:t>y</a:t>
            </a:r>
            <a:r>
              <a:rPr lang="en-US" altLang="en-US" i="0" dirty="0">
                <a:sym typeface="Symbol" pitchFamily="18" charset="2"/>
              </a:rPr>
              <a:t> = 12</a:t>
            </a:r>
          </a:p>
          <a:p>
            <a:pPr>
              <a:spcBef>
                <a:spcPct val="20000"/>
              </a:spcBef>
            </a:pPr>
            <a:r>
              <a:rPr lang="en-US" altLang="en-US" i="0" dirty="0">
                <a:sym typeface="Symbol" pitchFamily="18" charset="2"/>
              </a:rPr>
              <a:t>   </a:t>
            </a:r>
            <a:endParaRPr lang="en-US" altLang="en-US" b="1" i="0" dirty="0">
              <a:sym typeface="Symbol" pitchFamily="18" charset="2"/>
            </a:endParaRPr>
          </a:p>
          <a:p>
            <a:pPr>
              <a:lnSpc>
                <a:spcPct val="50000"/>
              </a:lnSpc>
              <a:spcBef>
                <a:spcPct val="20000"/>
              </a:spcBef>
            </a:pPr>
            <a:r>
              <a:rPr lang="en-US" altLang="en-US" sz="2800" i="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9600" y="31115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Find each slope.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5800" y="37338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3.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47700" y="5105400"/>
            <a:ext cx="354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5. </a:t>
            </a:r>
            <a:r>
              <a:rPr lang="en-US" altLang="en-US" i="0" dirty="0"/>
              <a:t>4</a:t>
            </a:r>
            <a:r>
              <a:rPr lang="en-US" altLang="en-US" dirty="0"/>
              <a:t>x </a:t>
            </a:r>
            <a:r>
              <a:rPr lang="en-US" altLang="en-US" i="0" dirty="0"/>
              <a:t>+ 2y = 10</a:t>
            </a:r>
            <a:r>
              <a:rPr lang="en-US" altLang="en-US" b="1" i="0" dirty="0"/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57700" y="5105400"/>
            <a:ext cx="300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6. </a:t>
            </a:r>
            <a:r>
              <a:rPr lang="en-US" altLang="en-US" i="0" dirty="0"/>
              <a:t>3</a:t>
            </a:r>
            <a:r>
              <a:rPr lang="en-US" altLang="en-US" dirty="0"/>
              <a:t>x +</a:t>
            </a:r>
            <a:r>
              <a:rPr lang="en-US" altLang="en-US" i="0" dirty="0"/>
              <a:t> 2 = 6</a:t>
            </a:r>
            <a:r>
              <a:rPr lang="en-US" altLang="en-US" dirty="0"/>
              <a:t>y</a:t>
            </a:r>
            <a:r>
              <a:rPr lang="en-US" altLang="en-US" b="1" i="0" dirty="0"/>
              <a:t>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35000" y="4419600"/>
            <a:ext cx="477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Solve each equation for </a:t>
            </a:r>
            <a:r>
              <a:rPr lang="en-US" altLang="en-US" b="1" dirty="0"/>
              <a:t>y.</a:t>
            </a:r>
            <a:endParaRPr lang="en-US" altLang="en-US" b="1" i="0" dirty="0"/>
          </a:p>
        </p:txBody>
      </p:sp>
      <p:pic>
        <p:nvPicPr>
          <p:cNvPr id="3080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81400"/>
            <a:ext cx="1085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467225" y="3657600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4. </a:t>
            </a:r>
            <a:r>
              <a:rPr lang="en-US" altLang="en-US" i="0" dirty="0"/>
              <a:t>6</a:t>
            </a:r>
            <a:r>
              <a:rPr lang="en-US" altLang="en-US" dirty="0"/>
              <a:t>x</a:t>
            </a:r>
            <a:r>
              <a:rPr lang="en-US" altLang="en-US" i="0" dirty="0"/>
              <a:t> + 2</a:t>
            </a:r>
            <a:r>
              <a:rPr lang="en-US" altLang="en-US" dirty="0"/>
              <a:t>y </a:t>
            </a:r>
            <a:r>
              <a:rPr lang="en-US" altLang="en-US" i="0" dirty="0"/>
              <a:t>= 6</a:t>
            </a:r>
            <a:endParaRPr lang="en-US" altLang="en-US" b="1" i="0" dirty="0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2936875" y="24130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7162800" y="2438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–4</a:t>
            </a:r>
          </a:p>
        </p:txBody>
      </p:sp>
      <p:pic>
        <p:nvPicPr>
          <p:cNvPr id="38924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06800"/>
            <a:ext cx="228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7086600" y="36576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–3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139825" y="5562600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</a:t>
            </a:r>
            <a:r>
              <a:rPr lang="en-US" altLang="en-US" i="0">
                <a:solidFill>
                  <a:srgbClr val="FF0000"/>
                </a:solidFill>
              </a:rPr>
              <a:t> = –2</a:t>
            </a:r>
            <a:r>
              <a:rPr lang="en-US" altLang="en-US">
                <a:solidFill>
                  <a:srgbClr val="FF0000"/>
                </a:solidFill>
              </a:rPr>
              <a:t>x</a:t>
            </a:r>
            <a:r>
              <a:rPr lang="en-US" altLang="en-US" i="0">
                <a:solidFill>
                  <a:srgbClr val="FF0000"/>
                </a:solidFill>
              </a:rPr>
              <a:t> + 5</a:t>
            </a:r>
            <a:endParaRPr lang="en-US" altLang="en-US">
              <a:solidFill>
                <a:srgbClr val="FF0000"/>
              </a:solidFill>
            </a:endParaRPr>
          </a:p>
        </p:txBody>
      </p:sp>
      <p:pic>
        <p:nvPicPr>
          <p:cNvPr id="38927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562600"/>
            <a:ext cx="1638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3" grpId="0"/>
      <p:bldP spid="38925" grpId="0"/>
      <p:bldP spid="3892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2d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838200" y="2819400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Write the equation.</a:t>
            </a:r>
            <a:endParaRPr lang="en-US" altLang="en-US" b="1" i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85900" y="33972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/>
              <a:t>x + </a:t>
            </a:r>
            <a:r>
              <a:rPr lang="en-US" alt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4343400" y="343535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343400" y="3946525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8 for m, and 25 for b.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1470025" y="39306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>
                <a:solidFill>
                  <a:srgbClr val="3333FF"/>
                </a:solidFill>
              </a:rPr>
              <a:t>8</a:t>
            </a:r>
            <a:r>
              <a:rPr lang="en-US" altLang="en-US"/>
              <a:t>x + </a:t>
            </a:r>
            <a:r>
              <a:rPr lang="en-US" altLang="en-US" i="0">
                <a:solidFill>
                  <a:srgbClr val="008000"/>
                </a:solidFill>
              </a:rPr>
              <a:t>25</a:t>
            </a:r>
            <a:endParaRPr lang="en-US" altLang="en-US">
              <a:solidFill>
                <a:srgbClr val="008000"/>
              </a:solidFill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524000" y="44958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8</a:t>
            </a:r>
            <a:r>
              <a:rPr lang="en-US" altLang="en-US"/>
              <a:t>x </a:t>
            </a:r>
            <a:r>
              <a:rPr lang="en-US" altLang="en-US" i="0"/>
              <a:t>+ 25</a:t>
            </a:r>
            <a:endParaRPr lang="en-US" alt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81000" y="15240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line has a slope of 8 and (3, –1) is on the line. Write the equation that describes this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utoUpdateAnimBg="0"/>
      <p:bldP spid="76805" grpId="0"/>
      <p:bldP spid="76806" grpId="0" autoUpdateAnimBg="0"/>
      <p:bldP spid="76807" grpId="0"/>
      <p:bldP spid="7680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266700"/>
            <a:ext cx="883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endParaRPr lang="en-US" alt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3A: Using Slope-Intercept Form to Graph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31825" y="14478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192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y</a:t>
            </a:r>
            <a:r>
              <a:rPr lang="en-US" altLang="en-US" b="1" i="0"/>
              <a:t> = 3</a:t>
            </a:r>
            <a:r>
              <a:rPr lang="en-US" altLang="en-US" b="1"/>
              <a:t>x</a:t>
            </a:r>
            <a:r>
              <a:rPr lang="en-US" altLang="en-US" b="1" i="0"/>
              <a:t> – 1</a:t>
            </a:r>
            <a:endParaRPr lang="en-US" altLang="en-US" b="1"/>
          </a:p>
        </p:txBody>
      </p:sp>
      <p:pic>
        <p:nvPicPr>
          <p:cNvPr id="22533" name="Picture 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2933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23900" y="2667000"/>
            <a:ext cx="5861050" cy="1600200"/>
            <a:chOff x="456" y="1632"/>
            <a:chExt cx="3692" cy="1008"/>
          </a:xfrm>
        </p:grpSpPr>
        <p:sp>
          <p:nvSpPr>
            <p:cNvPr id="22543" name="Text Box 7"/>
            <p:cNvSpPr txBox="1">
              <a:spLocks noChangeArrowheads="1"/>
            </p:cNvSpPr>
            <p:nvPr/>
          </p:nvSpPr>
          <p:spPr bwMode="auto">
            <a:xfrm>
              <a:off x="456" y="1632"/>
              <a:ext cx="3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y</a:t>
              </a:r>
              <a:r>
                <a:rPr lang="en-US" altLang="en-US" i="0"/>
                <a:t> = </a:t>
              </a:r>
              <a:r>
                <a:rPr lang="en-US" altLang="en-US" i="0">
                  <a:solidFill>
                    <a:schemeClr val="accent2"/>
                  </a:solidFill>
                </a:rPr>
                <a:t>3</a:t>
              </a:r>
              <a:r>
                <a:rPr lang="en-US" altLang="en-US"/>
                <a:t>x</a:t>
              </a:r>
              <a:r>
                <a:rPr lang="en-US" altLang="en-US" i="0"/>
                <a:t> </a:t>
              </a:r>
              <a:r>
                <a:rPr lang="en-US" altLang="en-US" i="0">
                  <a:solidFill>
                    <a:srgbClr val="009900"/>
                  </a:solidFill>
                </a:rPr>
                <a:t>– 1</a:t>
              </a:r>
              <a:r>
                <a:rPr lang="en-US" altLang="en-US" i="0"/>
                <a:t> is in the form </a:t>
              </a:r>
              <a:r>
                <a:rPr lang="en-US" altLang="en-US"/>
                <a:t>y = </a:t>
              </a:r>
              <a:r>
                <a:rPr lang="en-US" altLang="en-US">
                  <a:solidFill>
                    <a:schemeClr val="accent2"/>
                  </a:solidFill>
                </a:rPr>
                <a:t>m</a:t>
              </a:r>
              <a:r>
                <a:rPr lang="en-US" altLang="en-US"/>
                <a:t>x +</a:t>
              </a:r>
              <a:r>
                <a:rPr lang="en-US" altLang="en-US">
                  <a:solidFill>
                    <a:srgbClr val="009900"/>
                  </a:solidFill>
                </a:rPr>
                <a:t> b</a:t>
              </a:r>
            </a:p>
          </p:txBody>
        </p:sp>
        <p:pic>
          <p:nvPicPr>
            <p:cNvPr id="22544" name="Picture 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6" y="196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5" name="Text Box 9"/>
            <p:cNvSpPr txBox="1">
              <a:spLocks noChangeArrowheads="1"/>
            </p:cNvSpPr>
            <p:nvPr/>
          </p:nvSpPr>
          <p:spPr bwMode="auto">
            <a:xfrm>
              <a:off x="872" y="2011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3333FF"/>
                  </a:solidFill>
                </a:rPr>
                <a:t>slope: </a:t>
              </a:r>
              <a:r>
                <a:rPr lang="en-US" altLang="en-US">
                  <a:solidFill>
                    <a:srgbClr val="3333FF"/>
                  </a:solidFill>
                </a:rPr>
                <a:t>m</a:t>
              </a:r>
              <a:r>
                <a:rPr lang="en-US" altLang="en-US" i="0">
                  <a:solidFill>
                    <a:srgbClr val="3333FF"/>
                  </a:solidFill>
                </a:rPr>
                <a:t> = 3 =</a:t>
              </a:r>
            </a:p>
          </p:txBody>
        </p:sp>
        <p:sp>
          <p:nvSpPr>
            <p:cNvPr id="22546" name="Text Box 10"/>
            <p:cNvSpPr txBox="1">
              <a:spLocks noChangeArrowheads="1"/>
            </p:cNvSpPr>
            <p:nvPr/>
          </p:nvSpPr>
          <p:spPr bwMode="auto">
            <a:xfrm>
              <a:off x="864" y="2352"/>
              <a:ext cx="1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y-</a:t>
              </a:r>
              <a:r>
                <a:rPr lang="en-US" altLang="en-US" i="0">
                  <a:solidFill>
                    <a:srgbClr val="009900"/>
                  </a:solidFill>
                </a:rPr>
                <a:t>intercept: </a:t>
              </a:r>
              <a:r>
                <a:rPr lang="en-US" altLang="en-US">
                  <a:solidFill>
                    <a:srgbClr val="009900"/>
                  </a:solidFill>
                </a:rPr>
                <a:t>b = </a:t>
              </a:r>
              <a:r>
                <a:rPr lang="en-US" altLang="en-US" i="0">
                  <a:solidFill>
                    <a:srgbClr val="009900"/>
                  </a:solidFill>
                </a:rPr>
                <a:t>–1</a:t>
              </a:r>
              <a:endParaRPr lang="en-US" altLang="en-US">
                <a:solidFill>
                  <a:srgbClr val="009900"/>
                </a:solidFill>
              </a:endParaRPr>
            </a:p>
          </p:txBody>
        </p:sp>
      </p:grp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673100" y="4343400"/>
            <a:ext cx="325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Plot (0, </a:t>
            </a:r>
            <a:r>
              <a:rPr lang="en-US" altLang="en-US" i="0">
                <a:solidFill>
                  <a:srgbClr val="008000"/>
                </a:solidFill>
              </a:rPr>
              <a:t>–1</a:t>
            </a:r>
            <a:r>
              <a:rPr lang="en-US" altLang="en-US" i="0"/>
              <a:t>).</a:t>
            </a:r>
            <a:endParaRPr lang="en-US" altLang="en-US" b="1" i="0"/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673100" y="4816475"/>
            <a:ext cx="548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FF"/>
                </a:solidFill>
              </a:rPr>
              <a:t>3 units up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3333FF"/>
                </a:solidFill>
              </a:rPr>
              <a:t>1 unit right </a:t>
            </a:r>
            <a:r>
              <a:rPr lang="en-US" altLang="en-US" i="0"/>
              <a:t>and plot another point.</a:t>
            </a:r>
            <a:endParaRPr lang="en-US" altLang="en-US" b="1" i="0"/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73100" y="5715000"/>
            <a:ext cx="5464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two points.</a:t>
            </a:r>
            <a:endParaRPr lang="en-US" altLang="en-US" b="1" i="0"/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7758113" y="35480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7469188" y="440531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 flipV="1">
            <a:off x="7634288" y="381000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>
            <a:off x="7620000" y="3810000"/>
            <a:ext cx="3048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66" name="Line 18"/>
          <p:cNvSpPr>
            <a:spLocks noChangeShapeType="1"/>
          </p:cNvSpPr>
          <p:nvPr/>
        </p:nvSpPr>
        <p:spPr bwMode="auto">
          <a:xfrm flipV="1">
            <a:off x="7391400" y="3276600"/>
            <a:ext cx="714375" cy="2209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9" grpId="0"/>
      <p:bldP spid="78860" grpId="0"/>
      <p:bldP spid="78861" grpId="0"/>
      <p:bldP spid="78862" grpId="0"/>
      <p:bldP spid="78863" grpId="0"/>
      <p:bldP spid="78864" grpId="0" animBg="1"/>
      <p:bldP spid="78865" grpId="0" animBg="1"/>
      <p:bldP spid="7886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3B: Using Slope-Intercept Form to Graph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" y="22098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2</a:t>
            </a:r>
            <a:r>
              <a:rPr lang="en-US" altLang="en-US" b="1"/>
              <a:t>y</a:t>
            </a:r>
            <a:r>
              <a:rPr lang="en-US" altLang="en-US" b="1" i="0"/>
              <a:t> + 3</a:t>
            </a:r>
            <a:r>
              <a:rPr lang="en-US" altLang="en-US" b="1"/>
              <a:t>x</a:t>
            </a:r>
            <a:r>
              <a:rPr lang="en-US" altLang="en-US" b="1" i="0"/>
              <a:t> = 6</a:t>
            </a:r>
            <a:endParaRPr lang="en-US" altLang="en-US" b="1"/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09600" y="2682875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Write the equation in slope-intercept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25500" y="3581400"/>
            <a:ext cx="3195638" cy="1092200"/>
            <a:chOff x="520" y="2256"/>
            <a:chExt cx="2013" cy="688"/>
          </a:xfrm>
        </p:grpSpPr>
        <p:sp>
          <p:nvSpPr>
            <p:cNvPr id="23564" name="Text Box 7"/>
            <p:cNvSpPr txBox="1">
              <a:spLocks noChangeArrowheads="1"/>
            </p:cNvSpPr>
            <p:nvPr/>
          </p:nvSpPr>
          <p:spPr bwMode="auto">
            <a:xfrm>
              <a:off x="520" y="2256"/>
              <a:ext cx="13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 2</a:t>
              </a:r>
              <a:r>
                <a:rPr lang="en-US" altLang="en-US"/>
                <a:t>y</a:t>
              </a:r>
              <a:r>
                <a:rPr lang="en-US" altLang="en-US" i="0"/>
                <a:t> + 3</a:t>
              </a:r>
              <a:r>
                <a:rPr lang="en-US" altLang="en-US"/>
                <a:t>x</a:t>
              </a:r>
              <a:r>
                <a:rPr lang="en-US" altLang="en-US" i="0"/>
                <a:t> = 6</a:t>
              </a:r>
              <a:endParaRPr lang="en-US" altLang="en-US"/>
            </a:p>
          </p:txBody>
        </p:sp>
        <p:sp>
          <p:nvSpPr>
            <p:cNvPr id="23565" name="Text Box 8"/>
            <p:cNvSpPr txBox="1">
              <a:spLocks noChangeArrowheads="1"/>
            </p:cNvSpPr>
            <p:nvPr/>
          </p:nvSpPr>
          <p:spPr bwMode="auto">
            <a:xfrm>
              <a:off x="946" y="2448"/>
              <a:ext cx="11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 –3</a:t>
              </a:r>
              <a:r>
                <a:rPr lang="en-US" altLang="en-US">
                  <a:solidFill>
                    <a:srgbClr val="FF3300"/>
                  </a:solidFill>
                </a:rPr>
                <a:t>x    </a:t>
              </a:r>
              <a:r>
                <a:rPr lang="en-US" altLang="en-US" i="0">
                  <a:solidFill>
                    <a:srgbClr val="FF3300"/>
                  </a:solidFill>
                </a:rPr>
                <a:t>–3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23566" name="Line 9"/>
            <p:cNvSpPr>
              <a:spLocks noChangeShapeType="1"/>
            </p:cNvSpPr>
            <p:nvPr/>
          </p:nvSpPr>
          <p:spPr bwMode="auto">
            <a:xfrm>
              <a:off x="976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7" name="Line 10"/>
            <p:cNvSpPr>
              <a:spLocks noChangeShapeType="1"/>
            </p:cNvSpPr>
            <p:nvPr/>
          </p:nvSpPr>
          <p:spPr bwMode="auto">
            <a:xfrm>
              <a:off x="1552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1048" y="2656"/>
              <a:ext cx="14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2</a:t>
              </a:r>
              <a:r>
                <a:rPr lang="en-US" altLang="en-US"/>
                <a:t>y</a:t>
              </a:r>
              <a:r>
                <a:rPr lang="en-US" altLang="en-US" i="0"/>
                <a:t>  = –3</a:t>
              </a:r>
              <a:r>
                <a:rPr lang="en-US" altLang="en-US"/>
                <a:t>x</a:t>
              </a:r>
              <a:r>
                <a:rPr lang="en-US" altLang="en-US" i="0"/>
                <a:t> + 6</a:t>
              </a:r>
            </a:p>
          </p:txBody>
        </p:sp>
      </p:grpSp>
      <p:sp>
        <p:nvSpPr>
          <p:cNvPr id="23559" name="Text Box 12"/>
          <p:cNvSpPr txBox="1">
            <a:spLocks noChangeArrowheads="1"/>
          </p:cNvSpPr>
          <p:nvPr/>
        </p:nvSpPr>
        <p:spPr bwMode="auto">
          <a:xfrm>
            <a:off x="-625475" y="5365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4708525" y="3849688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Subtract 3x from both sides.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4708525" y="4611688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2, divide both sides by 2.</a:t>
            </a:r>
          </a:p>
        </p:txBody>
      </p:sp>
      <p:pic>
        <p:nvPicPr>
          <p:cNvPr id="8091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648200"/>
            <a:ext cx="21240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2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562600"/>
            <a:ext cx="1933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/>
      <p:bldP spid="80909" grpId="0"/>
      <p:bldP spid="809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 Continued</a:t>
            </a:r>
          </a:p>
        </p:txBody>
      </p:sp>
      <p:pic>
        <p:nvPicPr>
          <p:cNvPr id="82947" name="Picture 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00" y="2133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12825" y="2209800"/>
            <a:ext cx="386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03325" y="3492500"/>
            <a:ext cx="3178175" cy="1187450"/>
            <a:chOff x="758" y="2200"/>
            <a:chExt cx="2002" cy="748"/>
          </a:xfrm>
        </p:grpSpPr>
        <p:sp>
          <p:nvSpPr>
            <p:cNvPr id="24594" name="Text Box 6"/>
            <p:cNvSpPr txBox="1">
              <a:spLocks noChangeArrowheads="1"/>
            </p:cNvSpPr>
            <p:nvPr/>
          </p:nvSpPr>
          <p:spPr bwMode="auto">
            <a:xfrm>
              <a:off x="758" y="2280"/>
              <a:ext cx="1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3333FF"/>
                  </a:solidFill>
                </a:rPr>
                <a:t>slope: </a:t>
              </a:r>
              <a:r>
                <a:rPr lang="en-US" altLang="en-US">
                  <a:solidFill>
                    <a:srgbClr val="3333FF"/>
                  </a:solidFill>
                </a:rPr>
                <a:t>m =</a:t>
              </a:r>
              <a:endParaRPr lang="en-US" altLang="en-US" i="0">
                <a:solidFill>
                  <a:srgbClr val="3333FF"/>
                </a:solidFill>
              </a:endParaRPr>
            </a:p>
          </p:txBody>
        </p:sp>
        <p:pic>
          <p:nvPicPr>
            <p:cNvPr id="24595" name="Picture 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200"/>
              <a:ext cx="79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6" name="Text Box 8"/>
            <p:cNvSpPr txBox="1">
              <a:spLocks noChangeArrowheads="1"/>
            </p:cNvSpPr>
            <p:nvPr/>
          </p:nvSpPr>
          <p:spPr bwMode="auto">
            <a:xfrm>
              <a:off x="806" y="2660"/>
              <a:ext cx="18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 i="0">
                  <a:solidFill>
                    <a:srgbClr val="009900"/>
                  </a:solidFill>
                </a:rPr>
                <a:t>-intercept: </a:t>
              </a:r>
              <a:r>
                <a:rPr lang="en-US" altLang="en-US">
                  <a:solidFill>
                    <a:srgbClr val="009900"/>
                  </a:solidFill>
                </a:rPr>
                <a:t>b</a:t>
              </a:r>
              <a:r>
                <a:rPr lang="en-US" altLang="en-US" i="0">
                  <a:solidFill>
                    <a:srgbClr val="009900"/>
                  </a:solidFill>
                </a:rPr>
                <a:t> = 3</a:t>
              </a:r>
            </a:p>
          </p:txBody>
        </p:sp>
      </p:grp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241425" y="46482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i="0"/>
              <a:t> Plot (0, </a:t>
            </a:r>
            <a:r>
              <a:rPr lang="en-US" altLang="en-US" i="0">
                <a:solidFill>
                  <a:srgbClr val="009900"/>
                </a:solidFill>
              </a:rPr>
              <a:t>3</a:t>
            </a:r>
            <a:r>
              <a:rPr lang="en-US" altLang="en-US" i="0"/>
              <a:t>).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206500" y="5105400"/>
            <a:ext cx="8089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•</a:t>
            </a:r>
            <a:r>
              <a:rPr lang="en-US" altLang="en-US" b="1" i="0"/>
              <a:t>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FF"/>
                </a:solidFill>
              </a:rPr>
              <a:t>3 units down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3333FF"/>
                </a:solidFill>
              </a:rPr>
              <a:t>2 units right </a:t>
            </a:r>
            <a:r>
              <a:rPr lang="en-US" altLang="en-US" i="0"/>
              <a:t>and plot another point.</a:t>
            </a:r>
            <a:endParaRPr lang="en-US" altLang="en-US" b="1" i="0"/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1206500" y="5943600"/>
            <a:ext cx="8242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•</a:t>
            </a:r>
            <a:r>
              <a:rPr lang="en-US" altLang="en-US" b="1" i="0"/>
              <a:t> </a:t>
            </a:r>
            <a:r>
              <a:rPr lang="en-US" altLang="en-US" i="0"/>
              <a:t>Draw the line connecting the two points.</a:t>
            </a:r>
            <a:endParaRPr lang="en-US" altLang="en-US" b="1" i="0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7239000" y="3886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6659563" y="30480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6858000" y="327660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6843713" y="4114800"/>
            <a:ext cx="6096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>
            <a:off x="6629400" y="2971800"/>
            <a:ext cx="1066800" cy="1600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90" name="Text Box 17"/>
          <p:cNvSpPr txBox="1">
            <a:spLocks noChangeArrowheads="1"/>
          </p:cNvSpPr>
          <p:nvPr/>
        </p:nvSpPr>
        <p:spPr bwMode="auto">
          <a:xfrm>
            <a:off x="609600" y="13716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 </a:t>
            </a:r>
          </a:p>
        </p:txBody>
      </p:sp>
      <p:grpSp>
        <p:nvGrpSpPr>
          <p:cNvPr id="24591" name="Group 18"/>
          <p:cNvGrpSpPr>
            <a:grpSpLocks/>
          </p:cNvGrpSpPr>
          <p:nvPr/>
        </p:nvGrpSpPr>
        <p:grpSpPr bwMode="auto">
          <a:xfrm>
            <a:off x="1171575" y="2695575"/>
            <a:ext cx="4330700" cy="825500"/>
            <a:chOff x="738" y="1698"/>
            <a:chExt cx="2728" cy="520"/>
          </a:xfrm>
        </p:grpSpPr>
        <p:sp>
          <p:nvSpPr>
            <p:cNvPr id="24592" name="Text Box 19"/>
            <p:cNvSpPr txBox="1">
              <a:spLocks noChangeArrowheads="1"/>
            </p:cNvSpPr>
            <p:nvPr/>
          </p:nvSpPr>
          <p:spPr bwMode="auto">
            <a:xfrm>
              <a:off x="1872" y="1700"/>
              <a:ext cx="159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is in the form</a:t>
              </a:r>
              <a:r>
                <a:rPr lang="en-US" altLang="en-US"/>
                <a:t> y = </a:t>
              </a:r>
              <a:r>
                <a:rPr lang="en-US" altLang="en-US">
                  <a:solidFill>
                    <a:schemeClr val="accent2"/>
                  </a:solidFill>
                </a:rPr>
                <a:t>m</a:t>
              </a:r>
              <a:r>
                <a:rPr lang="en-US" altLang="en-US"/>
                <a:t>x +</a:t>
              </a:r>
              <a:r>
                <a:rPr lang="en-US" altLang="en-US">
                  <a:solidFill>
                    <a:srgbClr val="3333FF"/>
                  </a:solidFill>
                </a:rPr>
                <a:t> </a:t>
              </a:r>
              <a:r>
                <a:rPr lang="en-US" altLang="en-US">
                  <a:solidFill>
                    <a:srgbClr val="009900"/>
                  </a:solidFill>
                </a:rPr>
                <a:t>b</a:t>
              </a:r>
              <a:r>
                <a:rPr lang="en-US" altLang="en-US" i="0"/>
                <a:t>. </a:t>
              </a:r>
            </a:p>
          </p:txBody>
        </p:sp>
        <p:pic>
          <p:nvPicPr>
            <p:cNvPr id="24593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" y="1698"/>
              <a:ext cx="108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2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/>
      <p:bldP spid="82955" grpId="0"/>
      <p:bldP spid="82956" grpId="0"/>
      <p:bldP spid="82957" grpId="0"/>
      <p:bldP spid="82958" grpId="0" animBg="1"/>
      <p:bldP spid="82959" grpId="0" animBg="1"/>
      <p:bldP spid="829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362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143000" y="4267200"/>
            <a:ext cx="295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>
                <a:solidFill>
                  <a:srgbClr val="009900"/>
                </a:solidFill>
              </a:rPr>
              <a:t>-intercept: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  <a:r>
              <a:rPr lang="en-US" altLang="en-US" i="0">
                <a:solidFill>
                  <a:srgbClr val="009900"/>
                </a:solidFill>
              </a:rPr>
              <a:t> = 0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168400" y="4724400"/>
            <a:ext cx="401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Plot (0, </a:t>
            </a:r>
            <a:r>
              <a:rPr lang="en-US" altLang="en-US" i="0">
                <a:solidFill>
                  <a:srgbClr val="008000"/>
                </a:solidFill>
              </a:rPr>
              <a:t>0</a:t>
            </a:r>
            <a:r>
              <a:rPr lang="en-US" altLang="en-US" i="0"/>
              <a:t>).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155700" y="5181600"/>
            <a:ext cx="778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Count </a:t>
            </a:r>
            <a:r>
              <a:rPr lang="en-US" altLang="en-US" i="0">
                <a:solidFill>
                  <a:srgbClr val="3333FF"/>
                </a:solidFill>
              </a:rPr>
              <a:t>2 units up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3333FF"/>
                </a:solidFill>
              </a:rPr>
              <a:t>3 units right </a:t>
            </a:r>
            <a:r>
              <a:rPr lang="en-US" altLang="en-US" i="0"/>
              <a:t>and plot another point.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1143000" y="6019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two points.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7366000" y="35687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 flipV="1">
            <a:off x="7543800" y="3276600"/>
            <a:ext cx="0" cy="457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 flipV="1">
            <a:off x="7543800" y="3200400"/>
            <a:ext cx="838200" cy="127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8234363" y="29718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 flipH="1">
            <a:off x="6629400" y="2971800"/>
            <a:ext cx="2133600" cy="14859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143000" y="3581400"/>
            <a:ext cx="2155825" cy="695325"/>
            <a:chOff x="720" y="2298"/>
            <a:chExt cx="1358" cy="438"/>
          </a:xfrm>
        </p:grpSpPr>
        <p:pic>
          <p:nvPicPr>
            <p:cNvPr id="25619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8" y="2298"/>
              <a:ext cx="54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0" name="Text Box 15"/>
            <p:cNvSpPr txBox="1">
              <a:spLocks noChangeArrowheads="1"/>
            </p:cNvSpPr>
            <p:nvPr/>
          </p:nvSpPr>
          <p:spPr bwMode="auto">
            <a:xfrm>
              <a:off x="720" y="237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3333FF"/>
                  </a:solidFill>
                </a:rPr>
                <a:t>slope:</a:t>
              </a:r>
            </a:p>
          </p:txBody>
        </p:sp>
      </p:grpSp>
      <p:sp>
        <p:nvSpPr>
          <p:cNvPr id="25614" name="Text Box 16"/>
          <p:cNvSpPr txBox="1">
            <a:spLocks noChangeArrowheads="1"/>
          </p:cNvSpPr>
          <p:nvPr/>
        </p:nvSpPr>
        <p:spPr bwMode="auto">
          <a:xfrm>
            <a:off x="685800" y="11430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</a:t>
            </a:r>
          </a:p>
        </p:txBody>
      </p:sp>
      <p:pic>
        <p:nvPicPr>
          <p:cNvPr id="25615" name="Picture 1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11620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57200" y="2838450"/>
            <a:ext cx="6019800" cy="742950"/>
            <a:chOff x="528" y="2112"/>
            <a:chExt cx="3792" cy="468"/>
          </a:xfrm>
        </p:grpSpPr>
        <p:sp>
          <p:nvSpPr>
            <p:cNvPr id="25617" name="Text Box 19"/>
            <p:cNvSpPr txBox="1">
              <a:spLocks noChangeArrowheads="1"/>
            </p:cNvSpPr>
            <p:nvPr/>
          </p:nvSpPr>
          <p:spPr bwMode="auto">
            <a:xfrm>
              <a:off x="1488" y="2181"/>
              <a:ext cx="28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3333FF"/>
                  </a:solidFill>
                </a:rPr>
                <a:t> </a:t>
              </a:r>
              <a:r>
                <a:rPr lang="en-US" altLang="en-US" i="0"/>
                <a:t>is in the form </a:t>
              </a:r>
              <a:r>
                <a:rPr lang="en-US" altLang="en-US"/>
                <a:t>y = </a:t>
              </a:r>
              <a:r>
                <a:rPr lang="en-US" altLang="en-US">
                  <a:solidFill>
                    <a:schemeClr val="accent2"/>
                  </a:solidFill>
                </a:rPr>
                <a:t>m</a:t>
              </a:r>
              <a:r>
                <a:rPr lang="en-US" altLang="en-US"/>
                <a:t>x +</a:t>
              </a:r>
              <a:r>
                <a:rPr lang="en-US" altLang="en-US">
                  <a:solidFill>
                    <a:srgbClr val="009900"/>
                  </a:solidFill>
                </a:rPr>
                <a:t> b</a:t>
              </a:r>
              <a:r>
                <a:rPr lang="en-US" altLang="en-US" i="0"/>
                <a:t>.</a:t>
              </a:r>
              <a:r>
                <a:rPr lang="en-US" altLang="en-US" i="0">
                  <a:solidFill>
                    <a:srgbClr val="3333FF"/>
                  </a:solidFill>
                </a:rPr>
                <a:t> </a:t>
              </a:r>
            </a:p>
          </p:txBody>
        </p:sp>
        <p:pic>
          <p:nvPicPr>
            <p:cNvPr id="25618" name="Picture 2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112"/>
              <a:ext cx="1008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8" grpId="0"/>
      <p:bldP spid="84999" grpId="0"/>
      <p:bldP spid="85000" grpId="0"/>
      <p:bldP spid="85001" grpId="0" animBg="1"/>
      <p:bldP spid="85002" grpId="0" animBg="1"/>
      <p:bldP spid="85003" grpId="0"/>
      <p:bldP spid="8500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54063" y="22098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6</a:t>
            </a:r>
            <a:r>
              <a:rPr lang="en-US" altLang="en-US" b="1"/>
              <a:t>x</a:t>
            </a:r>
            <a:r>
              <a:rPr lang="en-US" altLang="en-US" b="1" i="0"/>
              <a:t> + 2</a:t>
            </a:r>
            <a:r>
              <a:rPr lang="en-US" altLang="en-US" b="1"/>
              <a:t>y</a:t>
            </a:r>
            <a:r>
              <a:rPr lang="en-US" altLang="en-US" b="1" i="0"/>
              <a:t> = 10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762000" y="2682875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Write the equation in slope 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8025" y="3581400"/>
            <a:ext cx="3551238" cy="1092200"/>
            <a:chOff x="360" y="2256"/>
            <a:chExt cx="2237" cy="688"/>
          </a:xfrm>
        </p:grpSpPr>
        <p:sp>
          <p:nvSpPr>
            <p:cNvPr id="26636" name="Text Box 6"/>
            <p:cNvSpPr txBox="1">
              <a:spLocks noChangeArrowheads="1"/>
            </p:cNvSpPr>
            <p:nvPr/>
          </p:nvSpPr>
          <p:spPr bwMode="auto">
            <a:xfrm>
              <a:off x="520" y="2256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6</a:t>
              </a:r>
              <a:r>
                <a:rPr lang="en-US" altLang="en-US"/>
                <a:t>x</a:t>
              </a:r>
              <a:r>
                <a:rPr lang="en-US" altLang="en-US" i="0"/>
                <a:t> + 2</a:t>
              </a:r>
              <a:r>
                <a:rPr lang="en-US" altLang="en-US"/>
                <a:t>y</a:t>
              </a:r>
              <a:r>
                <a:rPr lang="en-US" altLang="en-US" i="0"/>
                <a:t> = 10</a:t>
              </a:r>
              <a:endParaRPr lang="en-US" altLang="en-US"/>
            </a:p>
          </p:txBody>
        </p:sp>
        <p:sp>
          <p:nvSpPr>
            <p:cNvPr id="26637" name="Text Box 7"/>
            <p:cNvSpPr txBox="1">
              <a:spLocks noChangeArrowheads="1"/>
            </p:cNvSpPr>
            <p:nvPr/>
          </p:nvSpPr>
          <p:spPr bwMode="auto">
            <a:xfrm>
              <a:off x="360" y="2448"/>
              <a:ext cx="1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 –6</a:t>
              </a:r>
              <a:r>
                <a:rPr lang="en-US" altLang="en-US">
                  <a:solidFill>
                    <a:srgbClr val="FF3300"/>
                  </a:solidFill>
                </a:rPr>
                <a:t>x           </a:t>
              </a:r>
              <a:r>
                <a:rPr lang="en-US" altLang="en-US" i="0">
                  <a:solidFill>
                    <a:srgbClr val="FF3300"/>
                  </a:solidFill>
                </a:rPr>
                <a:t>–6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26638" name="Line 8"/>
            <p:cNvSpPr>
              <a:spLocks noChangeShapeType="1"/>
            </p:cNvSpPr>
            <p:nvPr/>
          </p:nvSpPr>
          <p:spPr bwMode="auto">
            <a:xfrm>
              <a:off x="480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9" name="Line 9"/>
            <p:cNvSpPr>
              <a:spLocks noChangeShapeType="1"/>
            </p:cNvSpPr>
            <p:nvPr/>
          </p:nvSpPr>
          <p:spPr bwMode="auto">
            <a:xfrm>
              <a:off x="1552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40" name="Text Box 10"/>
            <p:cNvSpPr txBox="1">
              <a:spLocks noChangeArrowheads="1"/>
            </p:cNvSpPr>
            <p:nvPr/>
          </p:nvSpPr>
          <p:spPr bwMode="auto">
            <a:xfrm>
              <a:off x="1058" y="2656"/>
              <a:ext cx="15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2</a:t>
              </a:r>
              <a:r>
                <a:rPr lang="en-US" altLang="en-US"/>
                <a:t>y</a:t>
              </a:r>
              <a:r>
                <a:rPr lang="en-US" altLang="en-US" i="0"/>
                <a:t> = –6</a:t>
              </a:r>
              <a:r>
                <a:rPr lang="en-US" altLang="en-US"/>
                <a:t>x</a:t>
              </a:r>
              <a:r>
                <a:rPr lang="en-US" altLang="en-US" i="0"/>
                <a:t> + 10</a:t>
              </a:r>
            </a:p>
          </p:txBody>
        </p:sp>
      </p:grp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4845050" y="3849688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Subtract 6x from both sides.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4845050" y="4611688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2, divide both sides by 2.</a:t>
            </a:r>
          </a:p>
        </p:txBody>
      </p:sp>
      <p:pic>
        <p:nvPicPr>
          <p:cNvPr id="8705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4724400"/>
            <a:ext cx="2171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54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553075"/>
            <a:ext cx="2438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55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25" y="5562600"/>
            <a:ext cx="1838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Text Box 16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  <p:bldP spid="87051" grpId="0"/>
      <p:bldP spid="8705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58825" y="2286000"/>
            <a:ext cx="386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889000" y="2819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 –3</a:t>
            </a:r>
            <a:r>
              <a:rPr lang="en-US" altLang="en-US"/>
              <a:t>x + </a:t>
            </a:r>
            <a:r>
              <a:rPr lang="en-US" altLang="en-US" i="0"/>
              <a:t>5 is in the form</a:t>
            </a:r>
            <a:r>
              <a:rPr lang="en-US" altLang="en-US"/>
              <a:t> y = </a:t>
            </a:r>
            <a:r>
              <a:rPr lang="en-US" altLang="en-US">
                <a:solidFill>
                  <a:schemeClr val="accent2"/>
                </a:solidFill>
              </a:rPr>
              <a:t>m</a:t>
            </a:r>
            <a:r>
              <a:rPr lang="en-US" altLang="en-US"/>
              <a:t>x +</a:t>
            </a:r>
            <a:r>
              <a:rPr lang="en-US" altLang="en-US">
                <a:solidFill>
                  <a:srgbClr val="009900"/>
                </a:solidFill>
              </a:rPr>
              <a:t> b</a:t>
            </a:r>
            <a:r>
              <a:rPr lang="en-US" altLang="en-US" i="0"/>
              <a:t>. 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889000" y="4191000"/>
            <a:ext cx="295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>
                <a:solidFill>
                  <a:srgbClr val="009900"/>
                </a:solidFill>
              </a:rPr>
              <a:t>-intercept: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  <a:r>
              <a:rPr lang="en-US" altLang="en-US" i="0">
                <a:solidFill>
                  <a:srgbClr val="009900"/>
                </a:solidFill>
              </a:rPr>
              <a:t> = 5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914400" y="46482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• Plot (0, </a:t>
            </a:r>
            <a:r>
              <a:rPr lang="en-US" altLang="en-US" i="0">
                <a:solidFill>
                  <a:srgbClr val="008000"/>
                </a:solidFill>
              </a:rPr>
              <a:t>5</a:t>
            </a:r>
            <a:r>
              <a:rPr lang="en-US" altLang="en-US" i="0"/>
              <a:t>).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9000" y="3571875"/>
            <a:ext cx="2333625" cy="695325"/>
            <a:chOff x="720" y="2202"/>
            <a:chExt cx="1470" cy="438"/>
          </a:xfrm>
        </p:grpSpPr>
        <p:sp>
          <p:nvSpPr>
            <p:cNvPr id="27665" name="Text Box 8"/>
            <p:cNvSpPr txBox="1">
              <a:spLocks noChangeArrowheads="1"/>
            </p:cNvSpPr>
            <p:nvPr/>
          </p:nvSpPr>
          <p:spPr bwMode="auto">
            <a:xfrm>
              <a:off x="720" y="2256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>
                  <a:solidFill>
                    <a:srgbClr val="3333FF"/>
                  </a:solidFill>
                </a:rPr>
                <a:t>slope: </a:t>
              </a:r>
              <a:r>
                <a:rPr lang="en-US" altLang="en-US">
                  <a:solidFill>
                    <a:srgbClr val="3333FF"/>
                  </a:solidFill>
                </a:rPr>
                <a:t>m = </a:t>
              </a:r>
              <a:endParaRPr lang="en-US" altLang="en-US" i="0">
                <a:solidFill>
                  <a:srgbClr val="3333FF"/>
                </a:solidFill>
              </a:endParaRPr>
            </a:p>
          </p:txBody>
        </p:sp>
        <p:pic>
          <p:nvPicPr>
            <p:cNvPr id="27666" name="Picture 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2" y="2202"/>
              <a:ext cx="2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56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286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7316788" y="234315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901700" y="5105400"/>
            <a:ext cx="778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• Count </a:t>
            </a:r>
            <a:r>
              <a:rPr lang="en-US" altLang="en-US" i="0">
                <a:solidFill>
                  <a:srgbClr val="3333FF"/>
                </a:solidFill>
              </a:rPr>
              <a:t>3 units down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3333FF"/>
                </a:solidFill>
              </a:rPr>
              <a:t>1 unit right </a:t>
            </a:r>
            <a:r>
              <a:rPr lang="en-US" altLang="en-US" i="0"/>
              <a:t>and plot another point.</a:t>
            </a:r>
            <a:endParaRPr lang="en-US" altLang="en-US" b="1" i="0"/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889000" y="5943600"/>
            <a:ext cx="709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•</a:t>
            </a:r>
            <a:r>
              <a:rPr lang="en-US" altLang="en-US" b="1" i="0"/>
              <a:t> </a:t>
            </a:r>
            <a:r>
              <a:rPr lang="en-US" altLang="en-US" i="0"/>
              <a:t>Draw the line connecting the two points.</a:t>
            </a:r>
            <a:endParaRPr lang="en-US" altLang="en-US" b="1" i="0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>
            <a:off x="7493000" y="2590800"/>
            <a:ext cx="0" cy="9906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3" name="Line 15"/>
          <p:cNvSpPr>
            <a:spLocks noChangeShapeType="1"/>
          </p:cNvSpPr>
          <p:nvPr/>
        </p:nvSpPr>
        <p:spPr bwMode="auto">
          <a:xfrm>
            <a:off x="7467600" y="3581400"/>
            <a:ext cx="3048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7605713" y="3324225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7437438" y="2362200"/>
            <a:ext cx="685800" cy="2438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/>
      <p:bldP spid="89093" grpId="0"/>
      <p:bldP spid="89099" grpId="0"/>
      <p:bldP spid="89100" grpId="0"/>
      <p:bldP spid="89101" grpId="0"/>
      <p:bldP spid="89102" grpId="0" animBg="1"/>
      <p:bldP spid="89103" grpId="0" animBg="1"/>
      <p:bldP spid="89104" grpId="0"/>
      <p:bldP spid="891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84225" y="22098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y</a:t>
            </a:r>
            <a:r>
              <a:rPr lang="en-US" altLang="en-US" b="1" i="0"/>
              <a:t> = –4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990600" y="41148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(0, </a:t>
            </a:r>
            <a:r>
              <a:rPr lang="en-US" altLang="en-US" i="0">
                <a:solidFill>
                  <a:srgbClr val="008000"/>
                </a:solidFill>
              </a:rPr>
              <a:t>–4</a:t>
            </a:r>
            <a:r>
              <a:rPr lang="en-US" altLang="en-US" i="0"/>
              <a:t>).</a:t>
            </a:r>
            <a:endParaRPr lang="en-US" altLang="en-US" b="1" i="0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998538" y="2667000"/>
            <a:ext cx="548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</a:t>
            </a:r>
            <a:r>
              <a:rPr lang="en-US" altLang="en-US" i="0">
                <a:solidFill>
                  <a:srgbClr val="008000"/>
                </a:solidFill>
              </a:rPr>
              <a:t>–4</a:t>
            </a:r>
            <a:r>
              <a:rPr lang="en-US" altLang="en-US" i="0"/>
              <a:t> is in the form </a:t>
            </a:r>
            <a:r>
              <a:rPr lang="en-US" altLang="en-US"/>
              <a:t>y = </a:t>
            </a:r>
            <a:r>
              <a:rPr lang="en-US" altLang="en-US">
                <a:solidFill>
                  <a:schemeClr val="accent2"/>
                </a:solidFill>
              </a:rPr>
              <a:t>m</a:t>
            </a:r>
            <a:r>
              <a:rPr lang="en-US" altLang="en-US"/>
              <a:t>x +</a:t>
            </a:r>
            <a:r>
              <a:rPr lang="en-US" altLang="en-US">
                <a:solidFill>
                  <a:srgbClr val="009900"/>
                </a:solidFill>
              </a:rPr>
              <a:t> b</a:t>
            </a:r>
            <a:r>
              <a:rPr lang="en-US" altLang="en-US" i="0"/>
              <a:t>. 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1646238" y="3581400"/>
            <a:ext cx="3151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009900"/>
                </a:solidFill>
              </a:rPr>
              <a:t>y-</a:t>
            </a:r>
            <a:r>
              <a:rPr lang="en-US" altLang="en-US" i="0">
                <a:solidFill>
                  <a:srgbClr val="009900"/>
                </a:solidFill>
              </a:rPr>
              <a:t>intercept: </a:t>
            </a:r>
            <a:r>
              <a:rPr lang="en-US" altLang="en-US">
                <a:solidFill>
                  <a:srgbClr val="009900"/>
                </a:solidFill>
              </a:rPr>
              <a:t>b = </a:t>
            </a:r>
            <a:r>
              <a:rPr lang="en-US" altLang="en-US" i="0">
                <a:solidFill>
                  <a:srgbClr val="009900"/>
                </a:solidFill>
              </a:rPr>
              <a:t>–4</a:t>
            </a:r>
            <a:endParaRPr lang="en-US" altLang="en-US">
              <a:solidFill>
                <a:srgbClr val="009900"/>
              </a:solidFill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3333FF"/>
                </a:solidFill>
              </a:rPr>
              <a:t>slope: </a:t>
            </a:r>
            <a:r>
              <a:rPr lang="en-US" altLang="en-US">
                <a:solidFill>
                  <a:srgbClr val="3333FF"/>
                </a:solidFill>
              </a:rPr>
              <a:t>m</a:t>
            </a:r>
            <a:r>
              <a:rPr lang="en-US" altLang="en-US" i="0">
                <a:solidFill>
                  <a:srgbClr val="3333FF"/>
                </a:solidFill>
              </a:rPr>
              <a:t> = 0 =    = 0</a:t>
            </a:r>
          </a:p>
        </p:txBody>
      </p:sp>
      <p:pic>
        <p:nvPicPr>
          <p:cNvPr id="9114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63" y="3048000"/>
            <a:ext cx="22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219200" y="4619625"/>
            <a:ext cx="481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3333FF"/>
                </a:solidFill>
              </a:rPr>
              <a:t>Since the slope is 0, the line will be a horizontal at </a:t>
            </a:r>
            <a:r>
              <a:rPr lang="en-US" altLang="en-US">
                <a:solidFill>
                  <a:srgbClr val="3333FF"/>
                </a:solidFill>
              </a:rPr>
              <a:t>y</a:t>
            </a:r>
            <a:r>
              <a:rPr lang="en-US" altLang="en-US" i="0">
                <a:solidFill>
                  <a:srgbClr val="3333FF"/>
                </a:solidFill>
              </a:rPr>
              <a:t> = –4.</a:t>
            </a:r>
          </a:p>
        </p:txBody>
      </p:sp>
      <p:pic>
        <p:nvPicPr>
          <p:cNvPr id="28682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324100"/>
            <a:ext cx="28575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7" name="Line 11"/>
          <p:cNvSpPr>
            <a:spLocks noChangeShapeType="1"/>
          </p:cNvSpPr>
          <p:nvPr/>
        </p:nvSpPr>
        <p:spPr bwMode="auto">
          <a:xfrm>
            <a:off x="6477000" y="4557713"/>
            <a:ext cx="2286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7551738" y="430053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1" grpId="0"/>
      <p:bldP spid="91142" grpId="0"/>
      <p:bldP spid="91143" grpId="0"/>
      <p:bldP spid="91145" grpId="0"/>
      <p:bldP spid="91147" grpId="0" animBg="1"/>
      <p:bldP spid="9114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Application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closet organizer charges a $100 initial consultation fee plus $30 per hour. The cost as a function of the number of hours worked is graphed below.</a:t>
            </a: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124200"/>
            <a:ext cx="261937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Application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533400" y="31242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a. Write an equation that represents the cost as a function of the number of hours.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27125" y="4191000"/>
            <a:ext cx="7067550" cy="1390650"/>
            <a:chOff x="710" y="2640"/>
            <a:chExt cx="4199" cy="876"/>
          </a:xfrm>
        </p:grpSpPr>
        <p:sp>
          <p:nvSpPr>
            <p:cNvPr id="30727" name="Text Box 5"/>
            <p:cNvSpPr txBox="1">
              <a:spLocks noChangeArrowheads="1"/>
            </p:cNvSpPr>
            <p:nvPr/>
          </p:nvSpPr>
          <p:spPr bwMode="auto">
            <a:xfrm>
              <a:off x="710" y="2852"/>
              <a:ext cx="512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Cost</a:t>
              </a:r>
            </a:p>
          </p:txBody>
        </p:sp>
        <p:sp>
          <p:nvSpPr>
            <p:cNvPr id="30728" name="Text Box 6"/>
            <p:cNvSpPr txBox="1">
              <a:spLocks noChangeArrowheads="1"/>
            </p:cNvSpPr>
            <p:nvPr/>
          </p:nvSpPr>
          <p:spPr bwMode="auto">
            <a:xfrm>
              <a:off x="1478" y="2852"/>
              <a:ext cx="253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is</a:t>
              </a:r>
            </a:p>
          </p:txBody>
        </p:sp>
        <p:sp>
          <p:nvSpPr>
            <p:cNvPr id="30729" name="Text Box 7"/>
            <p:cNvSpPr txBox="1">
              <a:spLocks noChangeArrowheads="1"/>
            </p:cNvSpPr>
            <p:nvPr/>
          </p:nvSpPr>
          <p:spPr bwMode="auto">
            <a:xfrm>
              <a:off x="1934" y="2835"/>
              <a:ext cx="514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$30</a:t>
              </a:r>
            </a:p>
          </p:txBody>
        </p:sp>
        <p:sp>
          <p:nvSpPr>
            <p:cNvPr id="30730" name="Text Box 8"/>
            <p:cNvSpPr txBox="1">
              <a:spLocks noChangeArrowheads="1"/>
            </p:cNvSpPr>
            <p:nvPr/>
          </p:nvSpPr>
          <p:spPr bwMode="auto">
            <a:xfrm>
              <a:off x="2592" y="2640"/>
              <a:ext cx="912" cy="51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i="0"/>
                <a:t>for each hour </a:t>
              </a:r>
            </a:p>
          </p:txBody>
        </p:sp>
        <p:sp>
          <p:nvSpPr>
            <p:cNvPr id="30731" name="Text Box 9"/>
            <p:cNvSpPr txBox="1">
              <a:spLocks noChangeArrowheads="1"/>
            </p:cNvSpPr>
            <p:nvPr/>
          </p:nvSpPr>
          <p:spPr bwMode="auto">
            <a:xfrm>
              <a:off x="3692" y="2844"/>
              <a:ext cx="514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plus</a:t>
              </a:r>
            </a:p>
          </p:txBody>
        </p:sp>
        <p:sp>
          <p:nvSpPr>
            <p:cNvPr id="30732" name="Text Box 10"/>
            <p:cNvSpPr txBox="1">
              <a:spLocks noChangeArrowheads="1"/>
            </p:cNvSpPr>
            <p:nvPr/>
          </p:nvSpPr>
          <p:spPr bwMode="auto">
            <a:xfrm>
              <a:off x="4340" y="2852"/>
              <a:ext cx="569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$100</a:t>
              </a:r>
            </a:p>
          </p:txBody>
        </p:sp>
        <p:sp>
          <p:nvSpPr>
            <p:cNvPr id="30733" name="Text Box 11"/>
            <p:cNvSpPr txBox="1">
              <a:spLocks noChangeArrowheads="1"/>
            </p:cNvSpPr>
            <p:nvPr/>
          </p:nvSpPr>
          <p:spPr bwMode="auto">
            <a:xfrm>
              <a:off x="902" y="3215"/>
              <a:ext cx="216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y</a:t>
              </a:r>
            </a:p>
          </p:txBody>
        </p:sp>
        <p:sp>
          <p:nvSpPr>
            <p:cNvPr id="30734" name="Text Box 12"/>
            <p:cNvSpPr txBox="1">
              <a:spLocks noChangeArrowheads="1"/>
            </p:cNvSpPr>
            <p:nvPr/>
          </p:nvSpPr>
          <p:spPr bwMode="auto">
            <a:xfrm>
              <a:off x="1490" y="3206"/>
              <a:ext cx="258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=</a:t>
              </a:r>
            </a:p>
          </p:txBody>
        </p:sp>
        <p:sp>
          <p:nvSpPr>
            <p:cNvPr id="30735" name="Text Box 13"/>
            <p:cNvSpPr txBox="1">
              <a:spLocks noChangeArrowheads="1"/>
            </p:cNvSpPr>
            <p:nvPr/>
          </p:nvSpPr>
          <p:spPr bwMode="auto">
            <a:xfrm>
              <a:off x="2018" y="3224"/>
              <a:ext cx="340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30</a:t>
              </a:r>
            </a:p>
          </p:txBody>
        </p:sp>
        <p:sp>
          <p:nvSpPr>
            <p:cNvPr id="30736" name="Text Box 14"/>
            <p:cNvSpPr txBox="1">
              <a:spLocks noChangeArrowheads="1"/>
            </p:cNvSpPr>
            <p:nvPr/>
          </p:nvSpPr>
          <p:spPr bwMode="auto">
            <a:xfrm>
              <a:off x="2833" y="3228"/>
              <a:ext cx="316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•</a:t>
              </a:r>
              <a:r>
                <a:rPr lang="en-US" altLang="en-US"/>
                <a:t>x</a:t>
              </a:r>
              <a:endParaRPr lang="en-US" altLang="en-US" i="0"/>
            </a:p>
          </p:txBody>
        </p:sp>
        <p:sp>
          <p:nvSpPr>
            <p:cNvPr id="30737" name="Text Box 15"/>
            <p:cNvSpPr txBox="1">
              <a:spLocks noChangeArrowheads="1"/>
            </p:cNvSpPr>
            <p:nvPr/>
          </p:nvSpPr>
          <p:spPr bwMode="auto">
            <a:xfrm>
              <a:off x="3842" y="3191"/>
              <a:ext cx="258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+</a:t>
              </a:r>
            </a:p>
          </p:txBody>
        </p:sp>
        <p:sp>
          <p:nvSpPr>
            <p:cNvPr id="30738" name="Text Box 16"/>
            <p:cNvSpPr txBox="1">
              <a:spLocks noChangeArrowheads="1"/>
            </p:cNvSpPr>
            <p:nvPr/>
          </p:nvSpPr>
          <p:spPr bwMode="auto">
            <a:xfrm>
              <a:off x="4410" y="3224"/>
              <a:ext cx="455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100</a:t>
              </a:r>
            </a:p>
          </p:txBody>
        </p:sp>
      </p:grp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1066800" y="57150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An equation is </a:t>
            </a:r>
            <a:r>
              <a:rPr lang="en-US" altLang="en-US"/>
              <a:t>y = </a:t>
            </a:r>
            <a:r>
              <a:rPr lang="en-US" altLang="en-US" i="0"/>
              <a:t>30</a:t>
            </a:r>
            <a:r>
              <a:rPr lang="en-US" altLang="en-US"/>
              <a:t>x</a:t>
            </a:r>
            <a:r>
              <a:rPr lang="en-US" altLang="en-US" i="0"/>
              <a:t> + 100.</a:t>
            </a:r>
            <a:endParaRPr lang="en-US" altLang="en-US"/>
          </a:p>
        </p:txBody>
      </p:sp>
      <p:sp>
        <p:nvSpPr>
          <p:cNvPr id="30726" name="Text Box 18"/>
          <p:cNvSpPr txBox="1">
            <a:spLocks noChangeArrowheads="1"/>
          </p:cNvSpPr>
          <p:nvPr/>
        </p:nvSpPr>
        <p:spPr bwMode="auto">
          <a:xfrm>
            <a:off x="533400" y="13716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closet organizer charges $100 initial consultation fee plus $30 per hour. The cost as a function of the number of hours worked is graphed below.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52400" y="2438400"/>
            <a:ext cx="8763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Write a linear equation in slope-intercept form.</a:t>
            </a:r>
          </a:p>
          <a:p>
            <a:pPr>
              <a:spcBef>
                <a:spcPct val="20000"/>
              </a:spcBef>
            </a:pPr>
            <a:r>
              <a:rPr lang="en-US" altLang="en-US" sz="2800" i="0"/>
              <a:t>Graph a line using slope-intercept form.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 Continued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closet organizer charges $100 initial consultation fee plus $30 per hour. The cost as a function of the number of hours worked is graphed below.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457200" y="28352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b. Identify the slope and </a:t>
            </a:r>
            <a:r>
              <a:rPr lang="en-US" altLang="en-US" b="1"/>
              <a:t>y</a:t>
            </a:r>
            <a:r>
              <a:rPr lang="en-US" altLang="en-US" b="1" i="0"/>
              <a:t>-intercept and describe their meanings.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936625" y="3657600"/>
            <a:ext cx="8283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/>
              <a:t>y</a:t>
            </a:r>
            <a:r>
              <a:rPr lang="en-US" altLang="en-US" i="0"/>
              <a:t>-intercept is 100. This is the cost for 0 hours, or the initial fee of $100. The slope is 30. This is the rate of change of the cost: $30 per hour.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57200" y="4876800"/>
            <a:ext cx="824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5288" indent="-39528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c. Find the cost if the organizer works 12 hrs. 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866775" y="5334000"/>
            <a:ext cx="244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30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/>
              <a:t> + 100</a:t>
            </a:r>
            <a:endParaRPr lang="en-US" alt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1133475" y="5715000"/>
            <a:ext cx="3711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= 30</a:t>
            </a:r>
            <a:r>
              <a:rPr lang="en-US" altLang="en-US" i="0">
                <a:solidFill>
                  <a:srgbClr val="FF3300"/>
                </a:solidFill>
              </a:rPr>
              <a:t>(12)</a:t>
            </a:r>
            <a:r>
              <a:rPr lang="en-US" altLang="en-US" i="0"/>
              <a:t> + 100 = 460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5089525" y="5457825"/>
            <a:ext cx="4054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chemeClr val="accent2"/>
                </a:solidFill>
                <a:latin typeface="Arial" charset="0"/>
                <a:cs typeface="Arial" charset="0"/>
              </a:rPr>
              <a:t>Substitute 12 for x in the equation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790575" y="6129338"/>
            <a:ext cx="775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The cost of the organizer for 12 hours is $460.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  <p:bldP spid="97285" grpId="0"/>
      <p:bldP spid="97286" grpId="0"/>
      <p:bldP spid="97287" grpId="0"/>
      <p:bldP spid="97288" grpId="0"/>
      <p:bldP spid="97289" grpId="0"/>
      <p:bldP spid="9729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81000" y="140335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caterer charges a $200 fee plus $18 per person served. The cost as a function of the number of guests is shown in the graph.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" y="2667000"/>
            <a:ext cx="6172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a. Write an equation that represents the cost as a function of the number of guests.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8600" y="4184650"/>
            <a:ext cx="5994400" cy="1377950"/>
            <a:chOff x="240" y="2496"/>
            <a:chExt cx="3680" cy="868"/>
          </a:xfrm>
        </p:grpSpPr>
        <p:sp>
          <p:nvSpPr>
            <p:cNvPr id="32777" name="Text Box 6"/>
            <p:cNvSpPr txBox="1">
              <a:spLocks noChangeArrowheads="1"/>
            </p:cNvSpPr>
            <p:nvPr/>
          </p:nvSpPr>
          <p:spPr bwMode="auto">
            <a:xfrm>
              <a:off x="240" y="2625"/>
              <a:ext cx="529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Cost</a:t>
              </a:r>
            </a:p>
          </p:txBody>
        </p:sp>
        <p:sp>
          <p:nvSpPr>
            <p:cNvPr id="32778" name="Text Box 7"/>
            <p:cNvSpPr txBox="1">
              <a:spLocks noChangeArrowheads="1"/>
            </p:cNvSpPr>
            <p:nvPr/>
          </p:nvSpPr>
          <p:spPr bwMode="auto">
            <a:xfrm>
              <a:off x="826" y="2625"/>
              <a:ext cx="262" cy="28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is</a:t>
              </a:r>
            </a:p>
          </p:txBody>
        </p:sp>
        <p:sp>
          <p:nvSpPr>
            <p:cNvPr id="32779" name="Text Box 8"/>
            <p:cNvSpPr txBox="1">
              <a:spLocks noChangeArrowheads="1"/>
            </p:cNvSpPr>
            <p:nvPr/>
          </p:nvSpPr>
          <p:spPr bwMode="auto">
            <a:xfrm>
              <a:off x="1153" y="2608"/>
              <a:ext cx="514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$18</a:t>
              </a:r>
            </a:p>
          </p:txBody>
        </p:sp>
        <p:sp>
          <p:nvSpPr>
            <p:cNvPr id="32780" name="Text Box 9"/>
            <p:cNvSpPr txBox="1">
              <a:spLocks noChangeArrowheads="1"/>
            </p:cNvSpPr>
            <p:nvPr/>
          </p:nvSpPr>
          <p:spPr bwMode="auto">
            <a:xfrm>
              <a:off x="1768" y="2496"/>
              <a:ext cx="920" cy="5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i="0"/>
                <a:t>for each person </a:t>
              </a:r>
            </a:p>
          </p:txBody>
        </p:sp>
        <p:sp>
          <p:nvSpPr>
            <p:cNvPr id="32781" name="Text Box 10"/>
            <p:cNvSpPr txBox="1">
              <a:spLocks noChangeArrowheads="1"/>
            </p:cNvSpPr>
            <p:nvPr/>
          </p:nvSpPr>
          <p:spPr bwMode="auto">
            <a:xfrm>
              <a:off x="2748" y="2617"/>
              <a:ext cx="514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plus</a:t>
              </a:r>
            </a:p>
          </p:txBody>
        </p:sp>
        <p:sp>
          <p:nvSpPr>
            <p:cNvPr id="32782" name="Text Box 11"/>
            <p:cNvSpPr txBox="1">
              <a:spLocks noChangeArrowheads="1"/>
            </p:cNvSpPr>
            <p:nvPr/>
          </p:nvSpPr>
          <p:spPr bwMode="auto">
            <a:xfrm>
              <a:off x="3332" y="2626"/>
              <a:ext cx="588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$200</a:t>
              </a:r>
            </a:p>
          </p:txBody>
        </p:sp>
        <p:sp>
          <p:nvSpPr>
            <p:cNvPr id="32783" name="Text Box 12"/>
            <p:cNvSpPr txBox="1">
              <a:spLocks noChangeArrowheads="1"/>
            </p:cNvSpPr>
            <p:nvPr/>
          </p:nvSpPr>
          <p:spPr bwMode="auto">
            <a:xfrm>
              <a:off x="432" y="3067"/>
              <a:ext cx="223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y</a:t>
              </a:r>
            </a:p>
          </p:txBody>
        </p:sp>
        <p:sp>
          <p:nvSpPr>
            <p:cNvPr id="32784" name="Text Box 13"/>
            <p:cNvSpPr txBox="1">
              <a:spLocks noChangeArrowheads="1"/>
            </p:cNvSpPr>
            <p:nvPr/>
          </p:nvSpPr>
          <p:spPr bwMode="auto">
            <a:xfrm>
              <a:off x="826" y="3058"/>
              <a:ext cx="266" cy="28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=</a:t>
              </a:r>
            </a:p>
          </p:txBody>
        </p:sp>
        <p:sp>
          <p:nvSpPr>
            <p:cNvPr id="32785" name="Text Box 14"/>
            <p:cNvSpPr txBox="1">
              <a:spLocks noChangeArrowheads="1"/>
            </p:cNvSpPr>
            <p:nvPr/>
          </p:nvSpPr>
          <p:spPr bwMode="auto">
            <a:xfrm>
              <a:off x="1249" y="3076"/>
              <a:ext cx="351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18</a:t>
              </a:r>
            </a:p>
          </p:txBody>
        </p:sp>
        <p:sp>
          <p:nvSpPr>
            <p:cNvPr id="32786" name="Text Box 15"/>
            <p:cNvSpPr txBox="1">
              <a:spLocks noChangeArrowheads="1"/>
            </p:cNvSpPr>
            <p:nvPr/>
          </p:nvSpPr>
          <p:spPr bwMode="auto">
            <a:xfrm>
              <a:off x="2038" y="3065"/>
              <a:ext cx="327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•</a:t>
              </a:r>
              <a:r>
                <a:rPr lang="en-US" altLang="en-US"/>
                <a:t>x</a:t>
              </a:r>
              <a:endParaRPr lang="en-US" altLang="en-US" i="0"/>
            </a:p>
          </p:txBody>
        </p:sp>
        <p:sp>
          <p:nvSpPr>
            <p:cNvPr id="32787" name="Text Box 16"/>
            <p:cNvSpPr txBox="1">
              <a:spLocks noChangeArrowheads="1"/>
            </p:cNvSpPr>
            <p:nvPr/>
          </p:nvSpPr>
          <p:spPr bwMode="auto">
            <a:xfrm>
              <a:off x="2892" y="3039"/>
              <a:ext cx="26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+</a:t>
              </a:r>
            </a:p>
          </p:txBody>
        </p:sp>
        <p:sp>
          <p:nvSpPr>
            <p:cNvPr id="32788" name="Text Box 17"/>
            <p:cNvSpPr txBox="1">
              <a:spLocks noChangeArrowheads="1"/>
            </p:cNvSpPr>
            <p:nvPr/>
          </p:nvSpPr>
          <p:spPr bwMode="auto">
            <a:xfrm>
              <a:off x="3406" y="3024"/>
              <a:ext cx="470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200</a:t>
              </a:r>
            </a:p>
          </p:txBody>
        </p:sp>
      </p:grp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838200" y="5859463"/>
            <a:ext cx="500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An equation is </a:t>
            </a:r>
            <a:r>
              <a:rPr lang="en-US" altLang="en-US"/>
              <a:t>y = </a:t>
            </a:r>
            <a:r>
              <a:rPr lang="en-US" altLang="en-US" i="0"/>
              <a:t>18</a:t>
            </a:r>
            <a:r>
              <a:rPr lang="en-US" altLang="en-US"/>
              <a:t>x</a:t>
            </a:r>
            <a:r>
              <a:rPr lang="en-US" altLang="en-US" i="0"/>
              <a:t> + 200.</a:t>
            </a:r>
          </a:p>
        </p:txBody>
      </p:sp>
      <p:sp>
        <p:nvSpPr>
          <p:cNvPr id="32775" name="Line 19"/>
          <p:cNvSpPr>
            <a:spLocks noChangeShapeType="1"/>
          </p:cNvSpPr>
          <p:nvPr/>
        </p:nvSpPr>
        <p:spPr bwMode="auto">
          <a:xfrm flipV="1">
            <a:off x="6553200" y="2971800"/>
            <a:ext cx="2057400" cy="1447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32776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2505075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81000" y="140335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A caterer charges a $200 fee plus $18 per person served. The cost as a function of the number of guests is shown in the graph.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381000" y="25908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b. Identify the slope and </a:t>
            </a:r>
            <a:r>
              <a:rPr lang="en-US" altLang="en-US" b="1"/>
              <a:t>y</a:t>
            </a:r>
            <a:r>
              <a:rPr lang="en-US" altLang="en-US" b="1" i="0"/>
              <a:t>-intercept and describe their meanings.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790575" y="3352800"/>
            <a:ext cx="8283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/>
              <a:t>y</a:t>
            </a:r>
            <a:r>
              <a:rPr lang="en-US" altLang="en-US" i="0"/>
              <a:t>-intercept is 200. This is the cost for 0 people, or the initial fee of $200. The slope is 18. This is the rate of change of the cost: $18 per person.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57200" y="4543425"/>
            <a:ext cx="8686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5288" indent="-39528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 i="0"/>
              <a:t>c. Find the cost of catering an event for 200 guests. 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866775" y="5181600"/>
            <a:ext cx="244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18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/>
              <a:t> + 200</a:t>
            </a:r>
            <a:endParaRPr lang="en-US" altLang="en-US"/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1133475" y="5681663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= 18</a:t>
            </a:r>
            <a:r>
              <a:rPr lang="en-US" altLang="en-US" i="0">
                <a:solidFill>
                  <a:srgbClr val="FF3300"/>
                </a:solidFill>
              </a:rPr>
              <a:t>(200)</a:t>
            </a:r>
            <a:r>
              <a:rPr lang="en-US" altLang="en-US" i="0"/>
              <a:t> + 200 = 3800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410200" y="5457825"/>
            <a:ext cx="35972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chemeClr val="accent2"/>
                </a:solidFill>
                <a:latin typeface="Arial" charset="0"/>
                <a:cs typeface="Arial" charset="0"/>
              </a:rPr>
              <a:t>Substitute 200 for x in the equation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790575" y="6096000"/>
            <a:ext cx="775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The cost of catering for 200 people is $3800.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/>
      <p:bldP spid="101381" grpId="0"/>
      <p:bldP spid="101382" grpId="0"/>
      <p:bldP spid="101383" grpId="0"/>
      <p:bldP spid="101384" grpId="0"/>
      <p:bldP spid="101385" grpId="0"/>
      <p:bldP spid="10138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 dirty="0" smtClean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Pop Quiz #2</a:t>
            </a:r>
            <a:endParaRPr lang="en-US" altLang="en-US" i="0" dirty="0">
              <a:solidFill>
                <a:srgbClr val="006699"/>
              </a:solidFill>
              <a:latin typeface="Arial Black" pitchFamily="34" charset="0"/>
              <a:sym typeface="Symbol" pitchFamily="18" charset="2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46125" y="14795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each line in the slope-intercept form.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2470150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slope = 3, </a:t>
            </a:r>
            <a:r>
              <a:rPr lang="en-US" altLang="en-US"/>
              <a:t>y</a:t>
            </a:r>
            <a:r>
              <a:rPr lang="en-US" altLang="en-US" i="0"/>
              <a:t>-intercept = –2</a:t>
            </a:r>
            <a:endParaRPr lang="en-US" altLang="en-US" b="1" i="0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81050" y="3048000"/>
            <a:ext cx="443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2. </a:t>
            </a:r>
            <a:r>
              <a:rPr lang="en-US" altLang="en-US" i="0"/>
              <a:t>slope = 0, </a:t>
            </a:r>
            <a:r>
              <a:rPr lang="en-US" altLang="en-US"/>
              <a:t>y</a:t>
            </a:r>
            <a:r>
              <a:rPr lang="en-US" altLang="en-US" i="0"/>
              <a:t>-intercept = </a:t>
            </a:r>
            <a:endParaRPr lang="en-US" altLang="en-US" b="1" i="0"/>
          </a:p>
        </p:txBody>
      </p:sp>
      <p:pic>
        <p:nvPicPr>
          <p:cNvPr id="34823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25" y="28956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777875" y="3657600"/>
            <a:ext cx="540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3. </a:t>
            </a:r>
            <a:r>
              <a:rPr lang="en-US" altLang="en-US" i="0" dirty="0"/>
              <a:t>slope =   , (2, 7) is on the line.</a:t>
            </a:r>
            <a:endParaRPr lang="en-US" altLang="en-US" b="1" i="0" dirty="0"/>
          </a:p>
        </p:txBody>
      </p:sp>
      <p:pic>
        <p:nvPicPr>
          <p:cNvPr id="3482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052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781050" y="4343400"/>
            <a:ext cx="8397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Write each equation in slope-intercept form. Then </a:t>
            </a:r>
            <a:r>
              <a:rPr lang="en-US" altLang="en-US" b="1" i="0" dirty="0" smtClean="0"/>
              <a:t>tell the slope and y-intercept</a:t>
            </a:r>
            <a:endParaRPr lang="en-US" altLang="en-US" b="1" i="0" dirty="0"/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747712" y="5334000"/>
            <a:ext cx="2681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4. </a:t>
            </a:r>
            <a:r>
              <a:rPr lang="en-US" altLang="en-US" i="0" dirty="0"/>
              <a:t>6</a:t>
            </a:r>
            <a:r>
              <a:rPr lang="en-US" altLang="en-US" dirty="0"/>
              <a:t>x</a:t>
            </a:r>
            <a:r>
              <a:rPr lang="en-US" altLang="en-US" i="0" dirty="0"/>
              <a:t> + 2</a:t>
            </a:r>
            <a:r>
              <a:rPr lang="en-US" altLang="en-US" dirty="0"/>
              <a:t>y</a:t>
            </a:r>
            <a:r>
              <a:rPr lang="en-US" altLang="en-US" i="0" dirty="0"/>
              <a:t> = 10</a:t>
            </a:r>
            <a:endParaRPr lang="en-US" altLang="en-US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 dirty="0" smtClean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Pop Quiz #2</a:t>
            </a:r>
            <a:endParaRPr lang="en-US" altLang="en-US" i="0" dirty="0">
              <a:solidFill>
                <a:srgbClr val="006699"/>
              </a:solidFill>
              <a:latin typeface="Arial Black" pitchFamily="34" charset="0"/>
              <a:sym typeface="Symbol" pitchFamily="18" charset="2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46125" y="14795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Write the equation that describes each line in the slope-intercept form.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2470150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slope = 3, </a:t>
            </a:r>
            <a:r>
              <a:rPr lang="en-US" altLang="en-US"/>
              <a:t>y</a:t>
            </a:r>
            <a:r>
              <a:rPr lang="en-US" altLang="en-US" i="0"/>
              <a:t>-intercept = –2</a:t>
            </a:r>
            <a:endParaRPr lang="en-US" altLang="en-US" b="1" i="0"/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1219200" y="285115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 = </a:t>
            </a:r>
            <a:r>
              <a:rPr lang="en-US" altLang="en-US" i="0">
                <a:solidFill>
                  <a:srgbClr val="FF3300"/>
                </a:solidFill>
              </a:rPr>
              <a:t>3</a:t>
            </a:r>
            <a:r>
              <a:rPr lang="en-US" altLang="en-US">
                <a:solidFill>
                  <a:srgbClr val="FF3300"/>
                </a:solidFill>
              </a:rPr>
              <a:t>x </a:t>
            </a:r>
            <a:r>
              <a:rPr lang="en-US" altLang="en-US" i="0">
                <a:solidFill>
                  <a:srgbClr val="FF3300"/>
                </a:solidFill>
              </a:rPr>
              <a:t>–</a:t>
            </a:r>
            <a:r>
              <a:rPr lang="en-US" altLang="en-US">
                <a:solidFill>
                  <a:srgbClr val="FF3300"/>
                </a:solidFill>
              </a:rPr>
              <a:t> </a:t>
            </a:r>
            <a:r>
              <a:rPr lang="en-US" altLang="en-US" i="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81050" y="3384550"/>
            <a:ext cx="443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2. </a:t>
            </a:r>
            <a:r>
              <a:rPr lang="en-US" altLang="en-US" i="0"/>
              <a:t>slope = 0, </a:t>
            </a:r>
            <a:r>
              <a:rPr lang="en-US" altLang="en-US"/>
              <a:t>y</a:t>
            </a:r>
            <a:r>
              <a:rPr lang="en-US" altLang="en-US" i="0"/>
              <a:t>-intercept = </a:t>
            </a:r>
            <a:endParaRPr lang="en-US" altLang="en-US" b="1" i="0"/>
          </a:p>
        </p:txBody>
      </p:sp>
      <p:pic>
        <p:nvPicPr>
          <p:cNvPr id="34823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25" y="32766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35075" y="3857625"/>
            <a:ext cx="977900" cy="695325"/>
            <a:chOff x="854" y="2334"/>
            <a:chExt cx="616" cy="438"/>
          </a:xfrm>
        </p:grpSpPr>
        <p:sp>
          <p:nvSpPr>
            <p:cNvPr id="34830" name="Text Box 9"/>
            <p:cNvSpPr txBox="1">
              <a:spLocks noChangeArrowheads="1"/>
            </p:cNvSpPr>
            <p:nvPr/>
          </p:nvSpPr>
          <p:spPr bwMode="auto">
            <a:xfrm>
              <a:off x="854" y="2400"/>
              <a:ext cx="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y </a:t>
              </a:r>
              <a:r>
                <a:rPr lang="en-US" altLang="en-US" i="0">
                  <a:solidFill>
                    <a:srgbClr val="FF3300"/>
                  </a:solidFill>
                </a:rPr>
                <a:t>= 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pic>
          <p:nvPicPr>
            <p:cNvPr id="34831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6" y="2334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777875" y="4603750"/>
            <a:ext cx="540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3. </a:t>
            </a:r>
            <a:r>
              <a:rPr lang="en-US" altLang="en-US" i="0"/>
              <a:t>slope =   , (2, 7) is on the line.</a:t>
            </a:r>
            <a:endParaRPr lang="en-US" altLang="en-US" b="1" i="0"/>
          </a:p>
        </p:txBody>
      </p:sp>
      <p:pic>
        <p:nvPicPr>
          <p:cNvPr id="34826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86275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235075" y="5095875"/>
            <a:ext cx="1992313" cy="695325"/>
            <a:chOff x="902" y="3114"/>
            <a:chExt cx="1255" cy="438"/>
          </a:xfrm>
        </p:grpSpPr>
        <p:sp>
          <p:nvSpPr>
            <p:cNvPr id="34828" name="Text Box 14"/>
            <p:cNvSpPr txBox="1">
              <a:spLocks noChangeArrowheads="1"/>
            </p:cNvSpPr>
            <p:nvPr/>
          </p:nvSpPr>
          <p:spPr bwMode="auto">
            <a:xfrm>
              <a:off x="902" y="3188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y</a:t>
              </a:r>
              <a:r>
                <a:rPr lang="en-US" altLang="en-US" i="0">
                  <a:solidFill>
                    <a:srgbClr val="FF3300"/>
                  </a:solidFill>
                </a:rPr>
                <a:t> =    </a:t>
              </a:r>
              <a:r>
                <a:rPr lang="en-US" altLang="en-US">
                  <a:solidFill>
                    <a:srgbClr val="FF3300"/>
                  </a:solidFill>
                </a:rPr>
                <a:t>x </a:t>
              </a:r>
              <a:r>
                <a:rPr lang="en-US" altLang="en-US" i="0">
                  <a:solidFill>
                    <a:srgbClr val="FF3300"/>
                  </a:solidFill>
                </a:rPr>
                <a:t>+ 4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pic>
          <p:nvPicPr>
            <p:cNvPr id="34829" name="Picture 15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3" y="3114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860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93725" y="1514475"/>
            <a:ext cx="8397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Write each equation in slope-intercept form. Then </a:t>
            </a:r>
            <a:r>
              <a:rPr lang="en-US" altLang="en-US" b="1" i="0" dirty="0" smtClean="0"/>
              <a:t>tell the slope and y-intercept</a:t>
            </a:r>
            <a:endParaRPr lang="en-US" altLang="en-US" b="1" i="0" dirty="0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69925" y="2308225"/>
            <a:ext cx="2681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 dirty="0"/>
              <a:t>4. </a:t>
            </a:r>
            <a:r>
              <a:rPr lang="en-US" altLang="en-US" i="0" dirty="0"/>
              <a:t>6</a:t>
            </a:r>
            <a:r>
              <a:rPr lang="en-US" altLang="en-US" dirty="0"/>
              <a:t>x</a:t>
            </a:r>
            <a:r>
              <a:rPr lang="en-US" altLang="en-US" i="0" dirty="0"/>
              <a:t> + 2</a:t>
            </a:r>
            <a:r>
              <a:rPr lang="en-US" altLang="en-US" dirty="0"/>
              <a:t>y</a:t>
            </a:r>
            <a:r>
              <a:rPr lang="en-US" altLang="en-US" i="0" dirty="0"/>
              <a:t> = 10</a:t>
            </a:r>
            <a:endParaRPr lang="en-US" altLang="en-US" b="1" i="0" dirty="0"/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143000" y="2809875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>
                <a:solidFill>
                  <a:srgbClr val="FF3300"/>
                </a:solidFill>
              </a:rPr>
              <a:t> = –3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>
                <a:solidFill>
                  <a:srgbClr val="FF3300"/>
                </a:solidFill>
              </a:rPr>
              <a:t> + 5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5013325" y="2308225"/>
            <a:ext cx="204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5. </a:t>
            </a:r>
            <a:r>
              <a:rPr lang="en-US" altLang="en-US"/>
              <a:t>x </a:t>
            </a:r>
            <a:r>
              <a:rPr lang="en-US" altLang="en-US" i="0"/>
              <a:t>–</a:t>
            </a:r>
            <a:r>
              <a:rPr lang="en-US" altLang="en-US"/>
              <a:t> y =</a:t>
            </a:r>
            <a:r>
              <a:rPr lang="en-US" altLang="en-US" i="0"/>
              <a:t> 6</a:t>
            </a:r>
            <a:endParaRPr lang="en-US" altLang="en-US" b="1" i="0"/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5470525" y="2765425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 = x</a:t>
            </a:r>
            <a:r>
              <a:rPr lang="en-US" altLang="en-US" i="0">
                <a:solidFill>
                  <a:srgbClr val="FF3300"/>
                </a:solidFill>
              </a:rPr>
              <a:t> – 6</a:t>
            </a:r>
          </a:p>
        </p:txBody>
      </p:sp>
      <p:pic>
        <p:nvPicPr>
          <p:cNvPr id="1065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24275"/>
            <a:ext cx="1838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24275"/>
            <a:ext cx="19907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You have seen that you can graph a line if you know two points on the line. Another way is to use the slope of the line and the point that contains the </a:t>
            </a:r>
            <a:r>
              <a:rPr lang="en-US" altLang="en-US"/>
              <a:t>y-</a:t>
            </a:r>
            <a:r>
              <a:rPr lang="en-US" altLang="en-US" i="0"/>
              <a:t>intercept.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1: Graphing by Using Slope and </a:t>
            </a:r>
          </a:p>
          <a:p>
            <a:pPr algn="ctr">
              <a:spcBef>
                <a:spcPct val="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y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-intercept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18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Graph the line given the slope and </a:t>
            </a:r>
            <a:r>
              <a:rPr lang="en-US" altLang="en-US" b="1"/>
              <a:t>y-</a:t>
            </a:r>
            <a:r>
              <a:rPr lang="en-US" altLang="en-US" b="1" i="0"/>
              <a:t>intercept.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81000" y="277495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The </a:t>
            </a:r>
            <a:r>
              <a:rPr lang="en-US" altLang="en-US"/>
              <a:t>y</a:t>
            </a:r>
            <a:r>
              <a:rPr lang="en-US" altLang="en-US" i="0"/>
              <a:t>-intercept is </a:t>
            </a:r>
            <a:r>
              <a:rPr lang="en-US" altLang="en-US" i="0">
                <a:solidFill>
                  <a:srgbClr val="800080"/>
                </a:solidFill>
              </a:rPr>
              <a:t>4</a:t>
            </a:r>
            <a:r>
              <a:rPr lang="en-US" altLang="en-US" i="0"/>
              <a:t>, so the line contains (0, </a:t>
            </a:r>
            <a:r>
              <a:rPr lang="en-US" altLang="en-US" i="0">
                <a:solidFill>
                  <a:srgbClr val="800080"/>
                </a:solidFill>
              </a:rPr>
              <a:t>4</a:t>
            </a:r>
            <a:r>
              <a:rPr lang="en-US" altLang="en-US" i="0"/>
              <a:t>). Plot (0, 4).</a:t>
            </a:r>
            <a:endParaRPr lang="en-US" altLang="en-US" b="1" i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81000" y="5943600"/>
            <a:ext cx="793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through the two points.</a:t>
            </a:r>
            <a:endParaRPr lang="en-US" altLang="en-US" b="1" i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478713" y="226695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607425" y="273843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pic>
        <p:nvPicPr>
          <p:cNvPr id="6152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762750" y="24384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7707313" y="290988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6629400" y="2514600"/>
            <a:ext cx="2209800" cy="1143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7086600" y="3886200"/>
            <a:ext cx="1143000" cy="304800"/>
          </a:xfrm>
          <a:prstGeom prst="wedgeRectCallout">
            <a:avLst>
              <a:gd name="adj1" fmla="val -40417"/>
              <a:gd name="adj2" fmla="val -27239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7070725" y="3867150"/>
            <a:ext cx="1092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b="1" i="0">
                <a:solidFill>
                  <a:srgbClr val="008000"/>
                </a:solidFill>
              </a:rPr>
              <a:t>Run = 5</a:t>
            </a: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6858000" y="27432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6956425" y="3152775"/>
            <a:ext cx="8382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5181600" y="2514600"/>
            <a:ext cx="1066800" cy="304800"/>
          </a:xfrm>
          <a:prstGeom prst="wedgeRectCallout">
            <a:avLst>
              <a:gd name="adj1" fmla="val 104912"/>
              <a:gd name="adj2" fmla="val 6614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4876800" y="2362200"/>
            <a:ext cx="1371600" cy="381000"/>
          </a:xfrm>
          <a:prstGeom prst="wedgeRectCallout">
            <a:avLst>
              <a:gd name="adj1" fmla="val 86458"/>
              <a:gd name="adj2" fmla="val 9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1600" b="1" i="0">
                <a:solidFill>
                  <a:schemeClr val="accent2"/>
                </a:solidFill>
              </a:rPr>
              <a:t>Rise = –2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1000" y="3776663"/>
            <a:ext cx="5464175" cy="2084387"/>
            <a:chOff x="240" y="2379"/>
            <a:chExt cx="3442" cy="1313"/>
          </a:xfrm>
        </p:grpSpPr>
        <p:sp>
          <p:nvSpPr>
            <p:cNvPr id="6169" name="Text Box 19"/>
            <p:cNvSpPr txBox="1">
              <a:spLocks noChangeArrowheads="1"/>
            </p:cNvSpPr>
            <p:nvPr/>
          </p:nvSpPr>
          <p:spPr bwMode="auto">
            <a:xfrm>
              <a:off x="240" y="2390"/>
              <a:ext cx="3442" cy="1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 altLang="en-US" b="1" i="0"/>
                <a:t>Step 2 </a:t>
              </a:r>
              <a:r>
                <a:rPr lang="en-US" altLang="en-US" i="0"/>
                <a:t>Slope =                    Count </a:t>
              </a:r>
              <a:r>
                <a:rPr lang="en-US" altLang="en-US" i="0">
                  <a:solidFill>
                    <a:schemeClr val="accent2"/>
                  </a:solidFill>
                </a:rPr>
                <a:t>2 units down </a:t>
              </a:r>
              <a:r>
                <a:rPr lang="en-US" altLang="en-US" i="0"/>
                <a:t>and </a:t>
              </a:r>
              <a:r>
                <a:rPr lang="en-US" altLang="en-US" i="0">
                  <a:solidFill>
                    <a:srgbClr val="008000"/>
                  </a:solidFill>
                </a:rPr>
                <a:t>5 units right</a:t>
              </a:r>
              <a:r>
                <a:rPr lang="en-US" altLang="en-US" i="0"/>
                <a:t> from (0, 4) and plot another point.</a:t>
              </a:r>
              <a:endParaRPr lang="en-US" altLang="en-US" b="1" i="0"/>
            </a:p>
          </p:txBody>
        </p:sp>
        <p:pic>
          <p:nvPicPr>
            <p:cNvPr id="6170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2379"/>
              <a:ext cx="1392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63" name="Rectangle 21"/>
          <p:cNvSpPr>
            <a:spLocks noChangeArrowheads="1"/>
          </p:cNvSpPr>
          <p:nvPr/>
        </p:nvSpPr>
        <p:spPr bwMode="auto">
          <a:xfrm>
            <a:off x="7696200" y="2133600"/>
            <a:ext cx="228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6164" name="Text Box 22"/>
          <p:cNvSpPr txBox="1">
            <a:spLocks noChangeArrowheads="1"/>
          </p:cNvSpPr>
          <p:nvPr/>
        </p:nvSpPr>
        <p:spPr bwMode="auto">
          <a:xfrm>
            <a:off x="6934200" y="2155825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400"/>
              <a:t>y</a:t>
            </a:r>
          </a:p>
        </p:txBody>
      </p:sp>
      <p:grpSp>
        <p:nvGrpSpPr>
          <p:cNvPr id="6165" name="Group 23"/>
          <p:cNvGrpSpPr>
            <a:grpSpLocks/>
          </p:cNvGrpSpPr>
          <p:nvPr/>
        </p:nvGrpSpPr>
        <p:grpSpPr bwMode="auto">
          <a:xfrm>
            <a:off x="334963" y="1957388"/>
            <a:ext cx="4933950" cy="685800"/>
            <a:chOff x="211" y="1233"/>
            <a:chExt cx="3108" cy="432"/>
          </a:xfrm>
        </p:grpSpPr>
        <p:sp>
          <p:nvSpPr>
            <p:cNvPr id="6166" name="Text Box 24"/>
            <p:cNvSpPr txBox="1">
              <a:spLocks noChangeArrowheads="1"/>
            </p:cNvSpPr>
            <p:nvPr/>
          </p:nvSpPr>
          <p:spPr bwMode="auto">
            <a:xfrm>
              <a:off x="1392" y="1292"/>
              <a:ext cx="19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/>
                <a:t>;  y </a:t>
              </a:r>
              <a:r>
                <a:rPr lang="en-US" altLang="en-US" b="1" i="0"/>
                <a:t>intercept = 4</a:t>
              </a:r>
              <a:endParaRPr lang="en-US" altLang="en-US" b="1"/>
            </a:p>
          </p:txBody>
        </p:sp>
        <p:sp>
          <p:nvSpPr>
            <p:cNvPr id="6167" name="Text Box 25"/>
            <p:cNvSpPr txBox="1">
              <a:spLocks noChangeArrowheads="1"/>
            </p:cNvSpPr>
            <p:nvPr/>
          </p:nvSpPr>
          <p:spPr bwMode="auto">
            <a:xfrm>
              <a:off x="211" y="1296"/>
              <a:ext cx="10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 i="0"/>
                <a:t>Slope =-</a:t>
              </a:r>
            </a:p>
          </p:txBody>
        </p:sp>
        <p:graphicFrame>
          <p:nvGraphicFramePr>
            <p:cNvPr id="6168" name="Object 2"/>
            <p:cNvGraphicFramePr>
              <a:graphicFrameLocks noChangeAspect="1"/>
            </p:cNvGraphicFramePr>
            <p:nvPr/>
          </p:nvGraphicFramePr>
          <p:xfrm>
            <a:off x="1227" y="1233"/>
            <a:ext cx="18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3" name="Equation" r:id="rId6" imgW="190500" imgH="457200" progId="Equation.DSMT4">
                    <p:embed/>
                  </p:oleObj>
                </mc:Choice>
                <mc:Fallback>
                  <p:oleObj name="Equation" r:id="rId6" imgW="190500" imgH="4572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1233"/>
                          <a:ext cx="18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00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  <p:bldP spid="46089" grpId="0"/>
      <p:bldP spid="46090" grpId="0"/>
      <p:bldP spid="46091" grpId="0" animBg="1"/>
      <p:bldP spid="46092" grpId="0" animBg="1"/>
      <p:bldP spid="46093" grpId="0"/>
      <p:bldP spid="46094" grpId="0" animBg="1"/>
      <p:bldP spid="46095" grpId="0" animBg="1"/>
      <p:bldP spid="460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18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Graph the line given the slope and </a:t>
            </a:r>
            <a:r>
              <a:rPr lang="en-US" altLang="en-US" b="1"/>
              <a:t>y-</a:t>
            </a:r>
            <a:r>
              <a:rPr lang="en-US" altLang="en-US" b="1" i="0"/>
              <a:t>intercept.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69925" y="1936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480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slope = 2, </a:t>
            </a:r>
            <a:r>
              <a:rPr lang="en-US" altLang="en-US" b="1"/>
              <a:t>y</a:t>
            </a:r>
            <a:r>
              <a:rPr lang="en-US" altLang="en-US" b="1" i="0"/>
              <a:t>-intercept = –3</a:t>
            </a:r>
          </a:p>
        </p:txBody>
      </p:sp>
      <p:pic>
        <p:nvPicPr>
          <p:cNvPr id="48134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209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33400" y="25908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The </a:t>
            </a:r>
            <a:r>
              <a:rPr lang="en-US" altLang="en-US"/>
              <a:t>y</a:t>
            </a:r>
            <a:r>
              <a:rPr lang="en-US" altLang="en-US" i="0"/>
              <a:t>-intercept is –3, so the line contains (0, –3). Plot (0, –3).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7602538" y="33956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7316788" y="39624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33400" y="5730875"/>
            <a:ext cx="5502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through the two points.</a:t>
            </a:r>
            <a:endParaRPr lang="en-US" altLang="en-US" b="1" i="0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7488238" y="3657600"/>
            <a:ext cx="0" cy="5334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7526338" y="3648075"/>
            <a:ext cx="228600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7178675" y="2514600"/>
            <a:ext cx="1203325" cy="2286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2" name="AutoShape 14"/>
          <p:cNvSpPr>
            <a:spLocks noChangeArrowheads="1"/>
          </p:cNvSpPr>
          <p:nvPr/>
        </p:nvSpPr>
        <p:spPr bwMode="auto">
          <a:xfrm>
            <a:off x="5867400" y="3429000"/>
            <a:ext cx="1219200" cy="381000"/>
          </a:xfrm>
          <a:prstGeom prst="wedgeRectCallout">
            <a:avLst>
              <a:gd name="adj1" fmla="val 73699"/>
              <a:gd name="adj2" fmla="val 7125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1600" b="1" i="0">
                <a:solidFill>
                  <a:schemeClr val="accent2"/>
                </a:solidFill>
              </a:rPr>
              <a:t>Rise = 2</a:t>
            </a: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6375400" y="2743200"/>
            <a:ext cx="1016000" cy="304800"/>
          </a:xfrm>
          <a:prstGeom prst="wedgeRectCallout">
            <a:avLst>
              <a:gd name="adj1" fmla="val 65315"/>
              <a:gd name="adj2" fmla="val 22656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6324600" y="2692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b="1" i="0">
                <a:solidFill>
                  <a:srgbClr val="008000"/>
                </a:solidFill>
              </a:rPr>
              <a:t>Run = 1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4350" y="3571875"/>
            <a:ext cx="5464175" cy="2249488"/>
            <a:chOff x="324" y="2352"/>
            <a:chExt cx="3442" cy="1417"/>
          </a:xfrm>
        </p:grpSpPr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24" y="2352"/>
              <a:ext cx="3442" cy="1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 altLang="en-US" b="1" i="0"/>
                <a:t>Step 2 </a:t>
              </a:r>
              <a:r>
                <a:rPr lang="en-US" altLang="en-US" i="0"/>
                <a:t>Slope =                    </a:t>
              </a:r>
              <a:endParaRPr lang="en-US" altLang="en-US" sz="200" i="0"/>
            </a:p>
            <a:p>
              <a:pPr>
                <a:lnSpc>
                  <a:spcPct val="135000"/>
                </a:lnSpc>
              </a:pPr>
              <a:r>
                <a:rPr lang="en-US" altLang="en-US" i="0"/>
                <a:t>Count </a:t>
              </a:r>
              <a:r>
                <a:rPr lang="en-US" altLang="en-US" i="0">
                  <a:solidFill>
                    <a:schemeClr val="accent2"/>
                  </a:solidFill>
                </a:rPr>
                <a:t>2 units up </a:t>
              </a:r>
              <a:r>
                <a:rPr lang="en-US" altLang="en-US" i="0"/>
                <a:t>and </a:t>
              </a:r>
              <a:r>
                <a:rPr lang="en-US" altLang="en-US" i="0">
                  <a:solidFill>
                    <a:schemeClr val="accent2"/>
                  </a:solidFill>
                </a:rPr>
                <a:t>1 unit right</a:t>
              </a:r>
              <a:r>
                <a:rPr lang="en-US" altLang="en-US" i="0"/>
                <a:t> from (0, –3) and plot another point.</a:t>
              </a:r>
            </a:p>
          </p:txBody>
        </p:sp>
        <p:pic>
          <p:nvPicPr>
            <p:cNvPr id="7187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352"/>
              <a:ext cx="139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7" grpId="0"/>
      <p:bldP spid="48138" grpId="0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42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Graph each line given the slope and </a:t>
            </a:r>
            <a:r>
              <a:rPr lang="en-US" altLang="en-US" b="1"/>
              <a:t>y-</a:t>
            </a:r>
            <a:r>
              <a:rPr lang="en-US" altLang="en-US" b="1" i="0"/>
              <a:t>intercept.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69925" y="1936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93725" y="2012950"/>
            <a:ext cx="4683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slope =    , </a:t>
            </a:r>
            <a:r>
              <a:rPr lang="en-US" altLang="en-US" b="1"/>
              <a:t>y</a:t>
            </a:r>
            <a:r>
              <a:rPr lang="en-US" altLang="en-US" b="1" i="0"/>
              <a:t>-intercept = 1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The </a:t>
            </a:r>
            <a:r>
              <a:rPr lang="en-US" altLang="en-US"/>
              <a:t>y</a:t>
            </a:r>
            <a:r>
              <a:rPr lang="en-US" altLang="en-US" i="0"/>
              <a:t>-intercept is 1, so the line contains (0, 1). Plot (0, 1).</a:t>
            </a:r>
            <a:endParaRPr lang="en-US" altLang="en-US" b="1" i="0"/>
          </a:p>
        </p:txBody>
      </p:sp>
      <p:pic>
        <p:nvPicPr>
          <p:cNvPr id="8199" name="Picture 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590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7383463" y="35560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609600" y="58674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through the two points.</a:t>
            </a:r>
            <a:endParaRPr lang="en-US" altLang="en-US" b="1" i="0"/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8061325" y="40005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7566025" y="3810000"/>
            <a:ext cx="0" cy="457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>
            <a:off x="7543800" y="4267200"/>
            <a:ext cx="7620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6502400" y="3048000"/>
            <a:ext cx="2286000" cy="1574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90" name="AutoShape 14"/>
          <p:cNvSpPr>
            <a:spLocks noChangeArrowheads="1"/>
          </p:cNvSpPr>
          <p:nvPr/>
        </p:nvSpPr>
        <p:spPr bwMode="auto">
          <a:xfrm>
            <a:off x="5715000" y="3505200"/>
            <a:ext cx="1447800" cy="381000"/>
          </a:xfrm>
          <a:prstGeom prst="wedgeRectCallout">
            <a:avLst>
              <a:gd name="adj1" fmla="val 75218"/>
              <a:gd name="adj2" fmla="val 7125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1600" b="1" i="0">
                <a:solidFill>
                  <a:schemeClr val="accent2"/>
                </a:solidFill>
              </a:rPr>
              <a:t>Rise = –2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924800" y="4724400"/>
            <a:ext cx="1219200" cy="336550"/>
            <a:chOff x="3992" y="3379"/>
            <a:chExt cx="672" cy="231"/>
          </a:xfrm>
        </p:grpSpPr>
        <p:sp>
          <p:nvSpPr>
            <p:cNvPr id="8212" name="AutoShape 16"/>
            <p:cNvSpPr>
              <a:spLocks noChangeArrowheads="1"/>
            </p:cNvSpPr>
            <p:nvPr/>
          </p:nvSpPr>
          <p:spPr bwMode="auto">
            <a:xfrm>
              <a:off x="4032" y="3411"/>
              <a:ext cx="528" cy="192"/>
            </a:xfrm>
            <a:prstGeom prst="wedgeRectCallout">
              <a:avLst>
                <a:gd name="adj1" fmla="val -62690"/>
                <a:gd name="adj2" fmla="val -205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3" name="Text Box 17"/>
            <p:cNvSpPr txBox="1">
              <a:spLocks noChangeArrowheads="1"/>
            </p:cNvSpPr>
            <p:nvPr/>
          </p:nvSpPr>
          <p:spPr bwMode="auto">
            <a:xfrm>
              <a:off x="3992" y="3379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0">
                  <a:solidFill>
                    <a:srgbClr val="008000"/>
                  </a:solidFill>
                </a:rPr>
                <a:t>Run = 3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33400" y="3633788"/>
            <a:ext cx="5464175" cy="1928812"/>
            <a:chOff x="336" y="2289"/>
            <a:chExt cx="3442" cy="1215"/>
          </a:xfrm>
        </p:grpSpPr>
        <p:sp>
          <p:nvSpPr>
            <p:cNvPr id="8210" name="Text Box 19"/>
            <p:cNvSpPr txBox="1">
              <a:spLocks noChangeArrowheads="1"/>
            </p:cNvSpPr>
            <p:nvPr/>
          </p:nvSpPr>
          <p:spPr bwMode="auto">
            <a:xfrm>
              <a:off x="336" y="2342"/>
              <a:ext cx="3442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 i="0"/>
                <a:t>Step 2 </a:t>
              </a:r>
              <a:r>
                <a:rPr lang="en-US" altLang="en-US" i="0"/>
                <a:t>Slope =                    Count </a:t>
              </a:r>
              <a:r>
                <a:rPr lang="en-US" altLang="en-US" i="0">
                  <a:solidFill>
                    <a:schemeClr val="accent2"/>
                  </a:solidFill>
                </a:rPr>
                <a:t>2 units down </a:t>
              </a:r>
              <a:r>
                <a:rPr lang="en-US" altLang="en-US" i="0"/>
                <a:t>and </a:t>
              </a:r>
              <a:r>
                <a:rPr lang="en-US" altLang="en-US" i="0">
                  <a:solidFill>
                    <a:srgbClr val="008000"/>
                  </a:solidFill>
                </a:rPr>
                <a:t>3 units right</a:t>
              </a:r>
              <a:r>
                <a:rPr lang="en-US" altLang="en-US" i="0"/>
                <a:t> from (0, 1) and plot another point.</a:t>
              </a:r>
              <a:endParaRPr lang="en-US" altLang="en-US" b="1" i="0"/>
            </a:p>
          </p:txBody>
        </p:sp>
        <p:pic>
          <p:nvPicPr>
            <p:cNvPr id="8211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289"/>
              <a:ext cx="134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8209" name="Object 2"/>
          <p:cNvGraphicFramePr>
            <a:graphicFrameLocks noChangeAspect="1"/>
          </p:cNvGraphicFramePr>
          <p:nvPr/>
        </p:nvGraphicFramePr>
        <p:xfrm>
          <a:off x="1981200" y="1981200"/>
          <a:ext cx="423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6" imgW="317362" imgH="457002" progId="Equation.DSMT4">
                  <p:embed/>
                </p:oleObj>
              </mc:Choice>
              <mc:Fallback>
                <p:oleObj name="Equation" r:id="rId6" imgW="317362" imgH="45700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4238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4" grpId="0"/>
      <p:bldP spid="50185" grpId="0"/>
      <p:bldP spid="50186" grpId="0"/>
      <p:bldP spid="50187" grpId="0" animBg="1"/>
      <p:bldP spid="50188" grpId="0" animBg="1"/>
      <p:bldP spid="50189" grpId="0" animBg="1"/>
      <p:bldP spid="50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0985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If you know the slope of a line and the </a:t>
            </a:r>
            <a:r>
              <a:rPr lang="en-US" altLang="en-US"/>
              <a:t>y</a:t>
            </a:r>
            <a:r>
              <a:rPr lang="en-US" altLang="en-US" i="0"/>
              <a:t>-intercept, you can write an equation that describes the line. 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33400" y="22415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If a line has a slope of </a:t>
            </a:r>
            <a:r>
              <a:rPr lang="en-US" altLang="en-US" i="0">
                <a:solidFill>
                  <a:schemeClr val="accent2"/>
                </a:solidFill>
              </a:rPr>
              <a:t>2</a:t>
            </a:r>
            <a:r>
              <a:rPr lang="en-US" altLang="en-US" i="0"/>
              <a:t> and the </a:t>
            </a:r>
            <a:r>
              <a:rPr lang="en-US" altLang="en-US"/>
              <a:t>y-</a:t>
            </a:r>
            <a:r>
              <a:rPr lang="en-US" altLang="en-US" i="0"/>
              <a:t>intercept is </a:t>
            </a:r>
            <a:r>
              <a:rPr lang="en-US" altLang="en-US" i="0">
                <a:solidFill>
                  <a:srgbClr val="008000"/>
                </a:solidFill>
              </a:rPr>
              <a:t>3</a:t>
            </a:r>
            <a:r>
              <a:rPr lang="en-US" altLang="en-US" i="0"/>
              <a:t>, then </a:t>
            </a:r>
            <a:r>
              <a:rPr lang="en-US" altLang="en-US">
                <a:solidFill>
                  <a:schemeClr val="accent2"/>
                </a:solidFill>
              </a:rPr>
              <a:t>m</a:t>
            </a:r>
            <a:r>
              <a:rPr lang="en-US" altLang="en-US" i="0">
                <a:solidFill>
                  <a:schemeClr val="accent2"/>
                </a:solidFill>
              </a:rPr>
              <a:t> = 2</a:t>
            </a:r>
            <a:r>
              <a:rPr lang="en-US" altLang="en-US" i="0"/>
              <a:t> and </a:t>
            </a:r>
            <a:r>
              <a:rPr lang="en-US" altLang="en-US" i="0">
                <a:solidFill>
                  <a:srgbClr val="008000"/>
                </a:solidFill>
              </a:rPr>
              <a:t>(0, 3)</a:t>
            </a:r>
            <a:r>
              <a:rPr lang="en-US" altLang="en-US" i="0"/>
              <a:t> is on the line. Substitute these values into the slope formula. </a:t>
            </a:r>
            <a:endParaRPr lang="en-US" altLang="en-US" b="1" i="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91000"/>
            <a:ext cx="82296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317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Solve for </a:t>
            </a:r>
            <a:r>
              <a:rPr lang="en-US" altLang="en-US"/>
              <a:t>y</a:t>
            </a:r>
            <a:r>
              <a:rPr lang="en-US" altLang="en-US" i="0"/>
              <a:t>:</a:t>
            </a:r>
            <a:endParaRPr lang="en-US" altLang="en-US" b="1" i="0"/>
          </a:p>
        </p:txBody>
      </p:sp>
      <p:pic>
        <p:nvPicPr>
          <p:cNvPr id="10243" name="Picture 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1352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6" name="Picture 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2695575"/>
            <a:ext cx="13430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953000" y="2819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Simplify the denominator.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574800" y="3670300"/>
            <a:ext cx="2438400" cy="800100"/>
            <a:chOff x="1008" y="2312"/>
            <a:chExt cx="1536" cy="504"/>
          </a:xfrm>
        </p:grpSpPr>
        <p:pic>
          <p:nvPicPr>
            <p:cNvPr id="10255" name="Picture 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312"/>
              <a:ext cx="1536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6" name="Text Box 8"/>
            <p:cNvSpPr txBox="1">
              <a:spLocks noChangeArrowheads="1"/>
            </p:cNvSpPr>
            <p:nvPr/>
          </p:nvSpPr>
          <p:spPr bwMode="auto">
            <a:xfrm>
              <a:off x="1092" y="2432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•</a:t>
              </a:r>
            </a:p>
          </p:txBody>
        </p:sp>
        <p:sp>
          <p:nvSpPr>
            <p:cNvPr id="10257" name="Text Box 9"/>
            <p:cNvSpPr txBox="1">
              <a:spLocks noChangeArrowheads="1"/>
            </p:cNvSpPr>
            <p:nvPr/>
          </p:nvSpPr>
          <p:spPr bwMode="auto">
            <a:xfrm>
              <a:off x="2257" y="2432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•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346200" y="4572000"/>
            <a:ext cx="2363788" cy="838200"/>
            <a:chOff x="848" y="2880"/>
            <a:chExt cx="1489" cy="528"/>
          </a:xfrm>
        </p:grpSpPr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1007" y="2880"/>
              <a:ext cx="1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0"/>
                <a:t>2</a:t>
              </a:r>
              <a:r>
                <a:rPr lang="en-US" altLang="en-US"/>
                <a:t>x</a:t>
              </a:r>
              <a:r>
                <a:rPr lang="en-US" altLang="en-US" i="0"/>
                <a:t> = </a:t>
              </a:r>
              <a:r>
                <a:rPr lang="en-US" altLang="en-US"/>
                <a:t>y </a:t>
              </a:r>
              <a:r>
                <a:rPr lang="en-US" altLang="en-US" i="0"/>
                <a:t>–</a:t>
              </a:r>
              <a:r>
                <a:rPr lang="en-US" altLang="en-US"/>
                <a:t> </a:t>
              </a:r>
              <a:r>
                <a:rPr lang="en-US" altLang="en-US" i="0"/>
                <a:t>3</a:t>
              </a:r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848" y="3120"/>
              <a:ext cx="14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</a:t>
              </a:r>
              <a:r>
                <a:rPr lang="en-US" altLang="en-US" i="0">
                  <a:solidFill>
                    <a:srgbClr val="FF3300"/>
                  </a:solidFill>
                </a:rPr>
                <a:t>3         +3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912" y="3408"/>
              <a:ext cx="28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1584" y="3387"/>
              <a:ext cx="61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457200" y="5594350"/>
            <a:ext cx="4184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0"/>
              <a:t>2</a:t>
            </a:r>
            <a:r>
              <a:rPr lang="en-US" altLang="en-US"/>
              <a:t>x</a:t>
            </a:r>
            <a:r>
              <a:rPr lang="en-US" altLang="en-US" i="0"/>
              <a:t> + 3 = </a:t>
            </a:r>
            <a:r>
              <a:rPr lang="en-US" altLang="en-US"/>
              <a:t>y</a:t>
            </a:r>
            <a:r>
              <a:rPr lang="en-US" altLang="en-US" i="0"/>
              <a:t>, or </a:t>
            </a:r>
            <a:r>
              <a:rPr lang="en-US" altLang="en-US"/>
              <a:t>y</a:t>
            </a:r>
            <a:r>
              <a:rPr lang="en-US" altLang="en-US" i="0"/>
              <a:t> = </a:t>
            </a:r>
            <a:r>
              <a:rPr lang="en-US" altLang="en-US" i="0">
                <a:solidFill>
                  <a:schemeClr val="accent2"/>
                </a:solidFill>
              </a:rPr>
              <a:t>2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 i="0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953000" y="3773488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Multiply both sides by x.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4953000" y="4764088"/>
            <a:ext cx="287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Add 3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  <p:bldP spid="54287" grpId="0"/>
      <p:bldP spid="54288" grpId="0"/>
      <p:bldP spid="542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7952</TotalTime>
  <Words>2423</Words>
  <Application>Microsoft Office PowerPoint</Application>
  <PresentationFormat>On-screen Show (4:3)</PresentationFormat>
  <Paragraphs>298</Paragraphs>
  <Slides>35</Slides>
  <Notes>34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204</cp:revision>
  <cp:lastPrinted>2002-10-02T17:02:09Z</cp:lastPrinted>
  <dcterms:created xsi:type="dcterms:W3CDTF">2002-04-04T21:42:53Z</dcterms:created>
  <dcterms:modified xsi:type="dcterms:W3CDTF">2014-03-17T13:28:12Z</dcterms:modified>
</cp:coreProperties>
</file>