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60" r:id="rId3"/>
    <p:sldId id="262" r:id="rId4"/>
    <p:sldId id="269" r:id="rId5"/>
    <p:sldId id="266" r:id="rId6"/>
    <p:sldId id="274" r:id="rId7"/>
    <p:sldId id="279" r:id="rId8"/>
    <p:sldId id="267" r:id="rId9"/>
    <p:sldId id="280" r:id="rId10"/>
    <p:sldId id="276" r:id="rId11"/>
    <p:sldId id="293" r:id="rId12"/>
    <p:sldId id="277" r:id="rId13"/>
    <p:sldId id="294" r:id="rId14"/>
    <p:sldId id="281" r:id="rId15"/>
    <p:sldId id="282" r:id="rId16"/>
    <p:sldId id="295" r:id="rId17"/>
    <p:sldId id="283" r:id="rId18"/>
    <p:sldId id="296" r:id="rId19"/>
    <p:sldId id="297" r:id="rId20"/>
    <p:sldId id="298" r:id="rId21"/>
    <p:sldId id="284" r:id="rId22"/>
    <p:sldId id="290" r:id="rId23"/>
    <p:sldId id="291" r:id="rId24"/>
    <p:sldId id="292" r:id="rId25"/>
    <p:sldId id="285" r:id="rId26"/>
    <p:sldId id="300" r:id="rId27"/>
    <p:sldId id="299" r:id="rId28"/>
    <p:sldId id="286" r:id="rId29"/>
    <p:sldId id="303" r:id="rId30"/>
    <p:sldId id="301" r:id="rId31"/>
    <p:sldId id="302" r:id="rId32"/>
    <p:sldId id="304" r:id="rId33"/>
    <p:sldId id="268" r:id="rId34"/>
    <p:sldId id="305" r:id="rId35"/>
  </p:sldIdLst>
  <p:sldSz cx="9144000" cy="6858000" type="screen4x3"/>
  <p:notesSz cx="6858000" cy="9144000"/>
  <p:custDataLst>
    <p:tags r:id="rId3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EDD"/>
    <a:srgbClr val="FF3300"/>
    <a:srgbClr val="3366FF"/>
    <a:srgbClr val="008000"/>
    <a:srgbClr val="FF0000"/>
    <a:srgbClr val="006699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6" autoAdjust="0"/>
    <p:restoredTop sz="93412" autoAdjust="0"/>
  </p:normalViewPr>
  <p:slideViewPr>
    <p:cSldViewPr>
      <p:cViewPr>
        <p:scale>
          <a:sx n="102" d="100"/>
          <a:sy n="102" d="100"/>
        </p:scale>
        <p:origin x="-108" y="-90"/>
      </p:cViewPr>
      <p:guideLst>
        <p:guide orient="horz" pos="57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1992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ADC0256E-1BE3-4C68-82CE-E02AE8EB8C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572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1D66E018-5687-4094-AE06-819769336859}" type="slidenum">
              <a:rPr lang="en-US" altLang="en-US" sz="1200">
                <a:latin typeface="Arial" charset="0"/>
              </a:rPr>
              <a:pPr eaLnBrk="1" hangingPunct="1"/>
              <a:t>33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DFDE5122-BB72-4EF7-98AD-C93652D77E98}" type="slidenum">
              <a:rPr lang="en-US" altLang="en-US" sz="1200">
                <a:latin typeface="Arial" charset="0"/>
              </a:rPr>
              <a:pPr eaLnBrk="1" hangingPunct="1"/>
              <a:t>34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A77F7-8DCF-40B1-A90F-9643114C83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80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AFD5C-BE2A-4131-A8C1-8DAABC2236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58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F5769-AE09-4B41-92BE-BEDB959E5B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193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D4A02-5B1B-4DA6-97CB-1A9DBA865C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170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00C0E-8D4D-43FA-9656-D1DF9728E2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12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B63CE-C8AB-414F-990A-E73F26FA07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319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740C9-E391-4DC2-A36B-73AB2A022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07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413A2-88A8-444F-BBFC-81282B314A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03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34C77-80CD-45A9-ACF5-D6ED380483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4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E9A53-FFA7-49B7-8D4D-767091B31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94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4570C-B9BB-466B-9DE3-D02FDC240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89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0191FCF9-D9DF-4786-B989-42E57CDCFD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4788"/>
            <a:ext cx="914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73025" y="6556375"/>
            <a:ext cx="31273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chemeClr val="bg1"/>
                </a:solidFill>
              </a:rPr>
              <a:t>Holt McDougal Geometry</a:t>
            </a:r>
          </a:p>
        </p:txBody>
      </p:sp>
      <p:grpSp>
        <p:nvGrpSpPr>
          <p:cNvPr id="1034" name="Group 1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36" name="Picture 8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57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accent1"/>
                      </a:gs>
                    </a:gsLst>
                    <a:path path="rect">
                      <a:fillToRect r="100000" b="10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7" name="Picture 14" descr="chater_screen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4" y="4128"/>
              <a:ext cx="318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35" name="Text Box 11"/>
          <p:cNvSpPr txBox="1">
            <a:spLocks noChangeArrowheads="1"/>
          </p:cNvSpPr>
          <p:nvPr userDrawn="1"/>
        </p:nvSpPr>
        <p:spPr bwMode="auto">
          <a:xfrm>
            <a:off x="1066800" y="98425"/>
            <a:ext cx="807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chemeClr val="bg1"/>
                </a:solidFill>
                <a:latin typeface="Arial Black" pitchFamily="34" charset="0"/>
              </a:rPr>
              <a:t>The Pythagorean Theorem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slide" Target="slide3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1371600" y="163513"/>
            <a:ext cx="7772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chemeClr val="bg1"/>
                </a:solidFill>
                <a:latin typeface="Arial Black" pitchFamily="34" charset="0"/>
              </a:rPr>
              <a:t>The Pythagorean Theorem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152400" y="65532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chemeClr val="bg1"/>
                </a:solidFill>
              </a:rPr>
              <a:t>Holt Geometry</a:t>
            </a:r>
          </a:p>
        </p:txBody>
      </p:sp>
      <p:sp>
        <p:nvSpPr>
          <p:cNvPr id="4123" name="Text Box 27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05200" y="2413000"/>
            <a:ext cx="18557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800" u="sng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Warm Up</a:t>
            </a:r>
          </a:p>
        </p:txBody>
      </p:sp>
      <p:sp>
        <p:nvSpPr>
          <p:cNvPr id="4124" name="Text Box 2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517900" y="3022600"/>
            <a:ext cx="3763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800" u="sng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Lesson Presentation</a:t>
            </a:r>
          </a:p>
        </p:txBody>
      </p:sp>
      <p:sp>
        <p:nvSpPr>
          <p:cNvPr id="4125" name="Text Box 29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3519488" y="3632200"/>
            <a:ext cx="2320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800" u="sng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Lesson Quiz</a:t>
            </a:r>
          </a:p>
        </p:txBody>
      </p:sp>
      <p:pic>
        <p:nvPicPr>
          <p:cNvPr id="2056" name="Picture 30" descr="splash_first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415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Text Box 31"/>
          <p:cNvSpPr txBox="1">
            <a:spLocks noChangeArrowheads="1"/>
          </p:cNvSpPr>
          <p:nvPr/>
        </p:nvSpPr>
        <p:spPr bwMode="auto">
          <a:xfrm>
            <a:off x="76200" y="6553200"/>
            <a:ext cx="2667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chemeClr val="bg1"/>
                </a:solidFill>
              </a:rPr>
              <a:t>Holt McDougal Geometry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2: Crafts Application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457200" y="1587500"/>
            <a:ext cx="81534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Randy is building a rectangular picture frame. He wants the ratio of the length to the width to be 3:1 and the diagonal to be 12 centimeters. How wide should the frame be? Round to the nearest tenth of a centimeter.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533400" y="3810000"/>
            <a:ext cx="7315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Let </a:t>
            </a:r>
            <a:r>
              <a:rPr lang="en-US" altLang="en-US">
                <a:latin typeface="Script MT Bold" pitchFamily="66" charset="0"/>
              </a:rPr>
              <a:t>l</a:t>
            </a:r>
            <a:r>
              <a:rPr lang="en-US" altLang="en-US"/>
              <a:t> and </a:t>
            </a:r>
            <a:r>
              <a:rPr lang="en-US" altLang="en-US" i="1"/>
              <a:t>w</a:t>
            </a:r>
            <a:r>
              <a:rPr lang="en-US" altLang="en-US"/>
              <a:t> be the length and width in centimeters of the picture. Then </a:t>
            </a:r>
            <a:r>
              <a:rPr lang="en-US" altLang="en-US">
                <a:latin typeface="Script MT Bold" pitchFamily="66" charset="0"/>
              </a:rPr>
              <a:t>l</a:t>
            </a:r>
            <a:r>
              <a:rPr lang="en-US" altLang="en-US"/>
              <a:t>:w = 3:1, so </a:t>
            </a:r>
            <a:r>
              <a:rPr lang="en-US" altLang="en-US">
                <a:latin typeface="Script MT Bold" pitchFamily="66" charset="0"/>
              </a:rPr>
              <a:t>l</a:t>
            </a:r>
            <a:r>
              <a:rPr lang="en-US" altLang="en-US"/>
              <a:t> = 3</a:t>
            </a:r>
            <a:r>
              <a:rPr lang="en-US" altLang="en-US" i="1"/>
              <a:t>w</a:t>
            </a:r>
            <a:r>
              <a:rPr lang="en-US" altLang="en-US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2 Continued</a:t>
            </a:r>
          </a:p>
        </p:txBody>
      </p: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914400" y="19812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a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12292" name="Text Box 14"/>
          <p:cNvSpPr txBox="1">
            <a:spLocks noChangeArrowheads="1"/>
          </p:cNvSpPr>
          <p:nvPr/>
        </p:nvSpPr>
        <p:spPr bwMode="auto">
          <a:xfrm>
            <a:off x="4724400" y="19050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Pythagorean Theorem</a:t>
            </a:r>
          </a:p>
        </p:txBody>
      </p:sp>
      <p:sp>
        <p:nvSpPr>
          <p:cNvPr id="49167" name="Text Box 15"/>
          <p:cNvSpPr txBox="1">
            <a:spLocks noChangeArrowheads="1"/>
          </p:cNvSpPr>
          <p:nvPr/>
        </p:nvSpPr>
        <p:spPr bwMode="auto">
          <a:xfrm>
            <a:off x="304800" y="2633663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(3</a:t>
            </a:r>
            <a:r>
              <a:rPr lang="en-US" altLang="en-US" i="1">
                <a:solidFill>
                  <a:srgbClr val="FF0000"/>
                </a:solidFill>
              </a:rPr>
              <a:t>w</a:t>
            </a:r>
            <a:r>
              <a:rPr lang="en-US" altLang="en-US">
                <a:solidFill>
                  <a:srgbClr val="FF0000"/>
                </a:solidFill>
              </a:rPr>
              <a:t>)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>
                <a:solidFill>
                  <a:schemeClr val="accent2"/>
                </a:solidFill>
              </a:rPr>
              <a:t>w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>
                <a:solidFill>
                  <a:srgbClr val="008000"/>
                </a:solidFill>
              </a:rPr>
              <a:t>12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49168" name="Text Box 16"/>
          <p:cNvSpPr txBox="1">
            <a:spLocks noChangeArrowheads="1"/>
          </p:cNvSpPr>
          <p:nvPr/>
        </p:nvSpPr>
        <p:spPr bwMode="auto">
          <a:xfrm>
            <a:off x="4724400" y="2454275"/>
            <a:ext cx="4343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3w for a, w for b, and 12  for c.</a:t>
            </a:r>
          </a:p>
        </p:txBody>
      </p:sp>
      <p:sp>
        <p:nvSpPr>
          <p:cNvPr id="49169" name="Text Box 17"/>
          <p:cNvSpPr txBox="1">
            <a:spLocks noChangeArrowheads="1"/>
          </p:cNvSpPr>
          <p:nvPr/>
        </p:nvSpPr>
        <p:spPr bwMode="auto">
          <a:xfrm>
            <a:off x="1204913" y="35052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10</a:t>
            </a:r>
            <a:r>
              <a:rPr lang="en-US" altLang="en-US" i="1"/>
              <a:t>w</a:t>
            </a:r>
            <a:r>
              <a:rPr lang="en-US" altLang="en-US" baseline="30000"/>
              <a:t>2</a:t>
            </a:r>
            <a:r>
              <a:rPr lang="en-US" altLang="en-US"/>
              <a:t> = 144</a:t>
            </a:r>
          </a:p>
        </p:txBody>
      </p:sp>
      <p:sp>
        <p:nvSpPr>
          <p:cNvPr id="49170" name="Text Box 18"/>
          <p:cNvSpPr txBox="1">
            <a:spLocks noChangeArrowheads="1"/>
          </p:cNvSpPr>
          <p:nvPr/>
        </p:nvSpPr>
        <p:spPr bwMode="auto">
          <a:xfrm>
            <a:off x="4724400" y="3352800"/>
            <a:ext cx="2971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Multiply and combine like terms.</a:t>
            </a:r>
          </a:p>
        </p:txBody>
      </p:sp>
      <p:sp>
        <p:nvSpPr>
          <p:cNvPr id="49172" name="Text Box 20"/>
          <p:cNvSpPr txBox="1">
            <a:spLocks noChangeArrowheads="1"/>
          </p:cNvSpPr>
          <p:nvPr/>
        </p:nvSpPr>
        <p:spPr bwMode="auto">
          <a:xfrm>
            <a:off x="4724400" y="4419600"/>
            <a:ext cx="495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Divide both sides by 10.</a:t>
            </a:r>
          </a:p>
        </p:txBody>
      </p:sp>
      <p:sp>
        <p:nvSpPr>
          <p:cNvPr id="49174" name="Text Box 22"/>
          <p:cNvSpPr txBox="1">
            <a:spLocks noChangeArrowheads="1"/>
          </p:cNvSpPr>
          <p:nvPr/>
        </p:nvSpPr>
        <p:spPr bwMode="auto">
          <a:xfrm>
            <a:off x="4724400" y="5257800"/>
            <a:ext cx="43576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Find the positive square root and round.</a:t>
            </a:r>
          </a:p>
        </p:txBody>
      </p:sp>
      <p:pic>
        <p:nvPicPr>
          <p:cNvPr id="49176" name="Picture 2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295775"/>
            <a:ext cx="13430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78" name="Picture 26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334000"/>
            <a:ext cx="27241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9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9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5" grpId="0"/>
      <p:bldP spid="49167" grpId="0"/>
      <p:bldP spid="49168" grpId="0"/>
      <p:bldP spid="49169" grpId="0"/>
      <p:bldP spid="49170" grpId="0"/>
      <p:bldP spid="49172" grpId="0"/>
      <p:bldP spid="491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2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57200" y="1524000"/>
            <a:ext cx="6858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FF0000"/>
                </a:solidFill>
              </a:rPr>
              <a:t>What if...?</a:t>
            </a:r>
            <a:r>
              <a:rPr lang="en-US" altLang="en-US" b="1"/>
              <a:t> According to the recommended safety ratio of 4:1, how high will a 30-foot ladder reach when placed against a wall? Round to the nearest inch.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457200" y="3810000"/>
            <a:ext cx="7924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Let </a:t>
            </a:r>
            <a:r>
              <a:rPr lang="en-US" altLang="en-US" i="1"/>
              <a:t>x</a:t>
            </a:r>
            <a:r>
              <a:rPr lang="en-US" altLang="en-US"/>
              <a:t> be the distance in feet from the foot of the ladder to the base of the wall. Then 4</a:t>
            </a:r>
            <a:r>
              <a:rPr lang="en-US" altLang="en-US" i="1"/>
              <a:t>x</a:t>
            </a:r>
            <a:r>
              <a:rPr lang="en-US" altLang="en-US"/>
              <a:t> is the distance in feet from the top of the ladder to the base of the wall.   </a:t>
            </a:r>
          </a:p>
        </p:txBody>
      </p:sp>
      <p:pic>
        <p:nvPicPr>
          <p:cNvPr id="1331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762000"/>
            <a:ext cx="198120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2 Continued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914400" y="161925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a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14340" name="Text Box 15"/>
          <p:cNvSpPr txBox="1">
            <a:spLocks noChangeArrowheads="1"/>
          </p:cNvSpPr>
          <p:nvPr/>
        </p:nvSpPr>
        <p:spPr bwMode="auto">
          <a:xfrm>
            <a:off x="4724400" y="154305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Pythagorean Theorem</a:t>
            </a:r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304800" y="2271713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(4</a:t>
            </a:r>
            <a:r>
              <a:rPr lang="en-US" altLang="en-US" i="1">
                <a:solidFill>
                  <a:srgbClr val="FF0000"/>
                </a:solidFill>
              </a:rPr>
              <a:t>x</a:t>
            </a:r>
            <a:r>
              <a:rPr lang="en-US" altLang="en-US">
                <a:solidFill>
                  <a:srgbClr val="FF0000"/>
                </a:solidFill>
              </a:rPr>
              <a:t>)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>
                <a:solidFill>
                  <a:schemeClr val="accent2"/>
                </a:solidFill>
              </a:rPr>
              <a:t>x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>
                <a:solidFill>
                  <a:srgbClr val="008000"/>
                </a:solidFill>
              </a:rPr>
              <a:t>30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50193" name="Text Box 17"/>
          <p:cNvSpPr txBox="1">
            <a:spLocks noChangeArrowheads="1"/>
          </p:cNvSpPr>
          <p:nvPr/>
        </p:nvSpPr>
        <p:spPr bwMode="auto">
          <a:xfrm>
            <a:off x="4724400" y="2092325"/>
            <a:ext cx="4343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4x for a, x for b, and 30  for c.</a:t>
            </a:r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1204913" y="314325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17</a:t>
            </a:r>
            <a:r>
              <a:rPr lang="en-US" altLang="en-US" i="1"/>
              <a:t>x</a:t>
            </a:r>
            <a:r>
              <a:rPr lang="en-US" altLang="en-US" baseline="30000"/>
              <a:t>2</a:t>
            </a:r>
            <a:r>
              <a:rPr lang="en-US" altLang="en-US"/>
              <a:t> = 900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4724400" y="2990850"/>
            <a:ext cx="2971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Multiply and combine like terms.</a:t>
            </a:r>
          </a:p>
        </p:txBody>
      </p:sp>
      <p:pic>
        <p:nvPicPr>
          <p:cNvPr id="50196" name="Picture 20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810000"/>
            <a:ext cx="13335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7" name="Picture 21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667250"/>
            <a:ext cx="24003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381000" y="5654675"/>
            <a:ext cx="8458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Since 4</a:t>
            </a:r>
            <a:r>
              <a:rPr lang="en-US" altLang="en-US" i="1"/>
              <a:t>x</a:t>
            </a:r>
            <a:r>
              <a:rPr lang="en-US" altLang="en-US"/>
              <a:t> is the distance in feet from the top of the ladder to the base of the wall, 4(7.28) </a:t>
            </a:r>
            <a:r>
              <a:rPr lang="en-US" altLang="en-US">
                <a:sym typeface="Symbol" pitchFamily="18" charset="2"/>
              </a:rPr>
              <a:t> 29 ft 1 in.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0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0" grpId="0"/>
      <p:bldP spid="50192" grpId="0"/>
      <p:bldP spid="50193" grpId="0"/>
      <p:bldP spid="50194" grpId="0"/>
      <p:bldP spid="50195" grpId="0"/>
      <p:bldP spid="501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066800" y="1555750"/>
            <a:ext cx="6934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A set of three nonzero whole numbers </a:t>
            </a:r>
            <a:r>
              <a:rPr lang="en-US" altLang="en-US" i="1"/>
              <a:t>a</a:t>
            </a:r>
            <a:r>
              <a:rPr lang="en-US" altLang="en-US"/>
              <a:t>, </a:t>
            </a:r>
            <a:r>
              <a:rPr lang="en-US" altLang="en-US" i="1"/>
              <a:t>b</a:t>
            </a:r>
            <a:r>
              <a:rPr lang="en-US" altLang="en-US"/>
              <a:t>, and </a:t>
            </a:r>
            <a:r>
              <a:rPr lang="en-US" altLang="en-US" i="1"/>
              <a:t>c</a:t>
            </a:r>
            <a:r>
              <a:rPr lang="en-US" altLang="en-US"/>
              <a:t> such that </a:t>
            </a:r>
            <a:r>
              <a:rPr lang="en-US" altLang="en-US" i="1"/>
              <a:t>a</a:t>
            </a:r>
            <a:r>
              <a:rPr lang="en-US" altLang="en-US" baseline="30000"/>
              <a:t>2</a:t>
            </a:r>
            <a:r>
              <a:rPr lang="en-US" altLang="en-US"/>
              <a:t> 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 </a:t>
            </a:r>
            <a:r>
              <a:rPr lang="en-US" altLang="en-US"/>
              <a:t>is called a </a:t>
            </a:r>
            <a:r>
              <a:rPr lang="en-US" altLang="en-US" b="1" u="sng"/>
              <a:t>Pythagorean triple</a:t>
            </a:r>
            <a:r>
              <a:rPr lang="en-US" altLang="en-US"/>
              <a:t>.</a:t>
            </a: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352800"/>
            <a:ext cx="5810250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3A: Identifying Pythagorean Triples</a:t>
            </a: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304800" y="1371600"/>
            <a:ext cx="5181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Find the missing side length. Tell if the side lengths form a Pythagorean triple. Explain.</a:t>
            </a:r>
          </a:p>
        </p:txBody>
      </p:sp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457200" y="5257800"/>
            <a:ext cx="8458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The side lengths are nonzero whole numbers that satisfy the equation </a:t>
            </a:r>
            <a:r>
              <a:rPr lang="en-US" altLang="en-US" i="1"/>
              <a:t>a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r>
              <a:rPr lang="en-US" altLang="en-US"/>
              <a:t>, so they form a Pythagorean triple.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1066800" y="29718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a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3124200" y="2971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Pythagorean Theorem</a:t>
            </a:r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685800" y="35052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14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>
                <a:solidFill>
                  <a:schemeClr val="accent2"/>
                </a:solidFill>
              </a:rPr>
              <a:t>48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>
                <a:solidFill>
                  <a:srgbClr val="008000"/>
                </a:solidFill>
              </a:rPr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3124200" y="35052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14 for a and 48 for b.</a:t>
            </a:r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1371600" y="40386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2500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3124200" y="40386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Multiply and add.</a:t>
            </a:r>
          </a:p>
        </p:txBody>
      </p: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1752600" y="45720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50 = </a:t>
            </a:r>
            <a:r>
              <a:rPr lang="en-US" altLang="en-US" i="1"/>
              <a:t>c</a:t>
            </a:r>
            <a:endParaRPr lang="en-US" altLang="en-US"/>
          </a:p>
        </p:txBody>
      </p:sp>
      <p:sp>
        <p:nvSpPr>
          <p:cNvPr id="36881" name="Text Box 17"/>
          <p:cNvSpPr txBox="1">
            <a:spLocks noChangeArrowheads="1"/>
          </p:cNvSpPr>
          <p:nvPr/>
        </p:nvSpPr>
        <p:spPr bwMode="auto">
          <a:xfrm>
            <a:off x="3124200" y="45720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Find the positive square root.</a:t>
            </a:r>
          </a:p>
        </p:txBody>
      </p:sp>
      <p:pic>
        <p:nvPicPr>
          <p:cNvPr id="16397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447800"/>
            <a:ext cx="34290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6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4" grpId="0"/>
      <p:bldP spid="36875" grpId="0"/>
      <p:bldP spid="36876" grpId="0"/>
      <p:bldP spid="36877" grpId="0"/>
      <p:bldP spid="36878" grpId="0"/>
      <p:bldP spid="36879" grpId="0"/>
      <p:bldP spid="36880" grpId="0"/>
      <p:bldP spid="3688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3B: Identifying Pythagorean Triples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304800" y="1371600"/>
            <a:ext cx="5181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Find the missing side length. Tell if the side lengths form a Pythagorean triple. Explain.</a:t>
            </a:r>
          </a:p>
        </p:txBody>
      </p:sp>
      <p:pic>
        <p:nvPicPr>
          <p:cNvPr id="17412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5" y="1447800"/>
            <a:ext cx="3686175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17" name="Text Box 17"/>
          <p:cNvSpPr txBox="1">
            <a:spLocks noChangeArrowheads="1"/>
          </p:cNvSpPr>
          <p:nvPr/>
        </p:nvSpPr>
        <p:spPr bwMode="auto">
          <a:xfrm>
            <a:off x="457200" y="31242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a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51218" name="Text Box 18"/>
          <p:cNvSpPr txBox="1">
            <a:spLocks noChangeArrowheads="1"/>
          </p:cNvSpPr>
          <p:nvPr/>
        </p:nvSpPr>
        <p:spPr bwMode="auto">
          <a:xfrm>
            <a:off x="3505200" y="31242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Pythagorean Theorem</a:t>
            </a:r>
          </a:p>
        </p:txBody>
      </p:sp>
      <p:sp>
        <p:nvSpPr>
          <p:cNvPr id="51219" name="Text Box 19"/>
          <p:cNvSpPr txBox="1">
            <a:spLocks noChangeArrowheads="1"/>
          </p:cNvSpPr>
          <p:nvPr/>
        </p:nvSpPr>
        <p:spPr bwMode="auto">
          <a:xfrm>
            <a:off x="76200" y="36576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4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>
                <a:solidFill>
                  <a:schemeClr val="accent2"/>
                </a:solidFill>
              </a:rPr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>
                <a:solidFill>
                  <a:srgbClr val="008000"/>
                </a:solidFill>
              </a:rPr>
              <a:t>12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51220" name="Text Box 20"/>
          <p:cNvSpPr txBox="1">
            <a:spLocks noChangeArrowheads="1"/>
          </p:cNvSpPr>
          <p:nvPr/>
        </p:nvSpPr>
        <p:spPr bwMode="auto">
          <a:xfrm>
            <a:off x="3505200" y="36576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4 for a and 12 for c.</a:t>
            </a:r>
          </a:p>
        </p:txBody>
      </p:sp>
      <p:sp>
        <p:nvSpPr>
          <p:cNvPr id="51221" name="Text Box 21"/>
          <p:cNvSpPr txBox="1">
            <a:spLocks noChangeArrowheads="1"/>
          </p:cNvSpPr>
          <p:nvPr/>
        </p:nvSpPr>
        <p:spPr bwMode="auto">
          <a:xfrm>
            <a:off x="838200" y="41910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b</a:t>
            </a:r>
            <a:r>
              <a:rPr lang="en-US" altLang="en-US" baseline="30000"/>
              <a:t>2 </a:t>
            </a:r>
            <a:r>
              <a:rPr lang="en-US" altLang="en-US"/>
              <a:t>= 128</a:t>
            </a:r>
          </a:p>
        </p:txBody>
      </p:sp>
      <p:sp>
        <p:nvSpPr>
          <p:cNvPr id="51222" name="Text Box 22"/>
          <p:cNvSpPr txBox="1">
            <a:spLocks noChangeArrowheads="1"/>
          </p:cNvSpPr>
          <p:nvPr/>
        </p:nvSpPr>
        <p:spPr bwMode="auto">
          <a:xfrm>
            <a:off x="3505200" y="41910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Multiply and subtract 16 from both sides.</a:t>
            </a:r>
          </a:p>
        </p:txBody>
      </p:sp>
      <p:pic>
        <p:nvPicPr>
          <p:cNvPr id="51223" name="Picture 23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4800600"/>
            <a:ext cx="22479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4" name="Text Box 24"/>
          <p:cNvSpPr txBox="1">
            <a:spLocks noChangeArrowheads="1"/>
          </p:cNvSpPr>
          <p:nvPr/>
        </p:nvSpPr>
        <p:spPr bwMode="auto">
          <a:xfrm>
            <a:off x="3429000" y="4795838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Find the positive square root.</a:t>
            </a:r>
          </a:p>
        </p:txBody>
      </p:sp>
      <p:grpSp>
        <p:nvGrpSpPr>
          <p:cNvPr id="51226" name="Group 26"/>
          <p:cNvGrpSpPr>
            <a:grpSpLocks/>
          </p:cNvGrpSpPr>
          <p:nvPr/>
        </p:nvGrpSpPr>
        <p:grpSpPr bwMode="auto">
          <a:xfrm>
            <a:off x="381000" y="5578475"/>
            <a:ext cx="8610600" cy="822325"/>
            <a:chOff x="96" y="3456"/>
            <a:chExt cx="5424" cy="518"/>
          </a:xfrm>
        </p:grpSpPr>
        <p:sp>
          <p:nvSpPr>
            <p:cNvPr id="17422" name="Rectangle 14"/>
            <p:cNvSpPr>
              <a:spLocks noChangeArrowheads="1"/>
            </p:cNvSpPr>
            <p:nvPr/>
          </p:nvSpPr>
          <p:spPr bwMode="auto">
            <a:xfrm>
              <a:off x="96" y="3456"/>
              <a:ext cx="54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en-US"/>
                <a:t>The side lengths do not form a Pythagorean triple because       is not a whole number.</a:t>
              </a:r>
            </a:p>
          </p:txBody>
        </p:sp>
        <p:pic>
          <p:nvPicPr>
            <p:cNvPr id="17423" name="Picture 25" descr="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8" y="3696"/>
              <a:ext cx="39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5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7" grpId="0"/>
      <p:bldP spid="51218" grpId="0"/>
      <p:bldP spid="51219" grpId="0"/>
      <p:bldP spid="51220" grpId="0"/>
      <p:bldP spid="51221" grpId="0"/>
      <p:bldP spid="51222" grpId="0"/>
      <p:bldP spid="512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3a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81000" y="1539875"/>
            <a:ext cx="5638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Find the missing side length. Tell if the side lengths form a Pythagorean triple. Explain.</a:t>
            </a:r>
          </a:p>
        </p:txBody>
      </p:sp>
      <p:pic>
        <p:nvPicPr>
          <p:cNvPr id="1843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524000"/>
            <a:ext cx="26860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457200" y="31242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a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3505200" y="31242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Pythagorean Theorem</a:t>
            </a:r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228600" y="36576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8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>
                <a:solidFill>
                  <a:schemeClr val="accent2"/>
                </a:solidFill>
              </a:rPr>
              <a:t>10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>
                <a:solidFill>
                  <a:srgbClr val="008000"/>
                </a:solidFill>
              </a:rPr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3505200" y="36576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8 for a and 10 for b.</a:t>
            </a:r>
          </a:p>
        </p:txBody>
      </p:sp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914400" y="41910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164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3505200" y="41910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Multiply and add.</a:t>
            </a:r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3429000" y="4795838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Find the positive square root.</a:t>
            </a:r>
          </a:p>
        </p:txBody>
      </p:sp>
      <p:pic>
        <p:nvPicPr>
          <p:cNvPr id="37906" name="Picture 18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724400"/>
            <a:ext cx="13049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911" name="Group 23"/>
          <p:cNvGrpSpPr>
            <a:grpSpLocks/>
          </p:cNvGrpSpPr>
          <p:nvPr/>
        </p:nvGrpSpPr>
        <p:grpSpPr bwMode="auto">
          <a:xfrm>
            <a:off x="381000" y="5334000"/>
            <a:ext cx="8610600" cy="822325"/>
            <a:chOff x="240" y="3360"/>
            <a:chExt cx="5424" cy="518"/>
          </a:xfrm>
        </p:grpSpPr>
        <p:sp>
          <p:nvSpPr>
            <p:cNvPr id="18446" name="Rectangle 20"/>
            <p:cNvSpPr>
              <a:spLocks noChangeArrowheads="1"/>
            </p:cNvSpPr>
            <p:nvPr/>
          </p:nvSpPr>
          <p:spPr bwMode="auto">
            <a:xfrm>
              <a:off x="240" y="3360"/>
              <a:ext cx="54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en-US"/>
                <a:t>The side lengths do not form a Pythagorean triple because          is not a whole number.</a:t>
              </a:r>
            </a:p>
          </p:txBody>
        </p:sp>
        <p:pic>
          <p:nvPicPr>
            <p:cNvPr id="18447" name="Picture 22" descr="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9" y="3600"/>
              <a:ext cx="51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8" grpId="0"/>
      <p:bldP spid="37899" grpId="0"/>
      <p:bldP spid="37900" grpId="0"/>
      <p:bldP spid="37901" grpId="0"/>
      <p:bldP spid="37902" grpId="0"/>
      <p:bldP spid="37903" grpId="0"/>
      <p:bldP spid="3790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3b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81000" y="1371600"/>
            <a:ext cx="5181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Find the missing side length. Tell if the side lengths form a Pythagorean triple. Explain.</a:t>
            </a:r>
          </a:p>
        </p:txBody>
      </p:sp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457200" y="5257800"/>
            <a:ext cx="8458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The side lengths are nonzero whole numbers that satisfy the equation </a:t>
            </a:r>
            <a:r>
              <a:rPr lang="en-US" altLang="en-US" i="1"/>
              <a:t>a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r>
              <a:rPr lang="en-US" altLang="en-US"/>
              <a:t>, so they form a Pythagorean triple.</a:t>
            </a:r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1066800" y="29718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a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3124200" y="2971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Pythagorean Theorem</a:t>
            </a:r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685800" y="35052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24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>
                <a:solidFill>
                  <a:schemeClr val="accent2"/>
                </a:solidFill>
              </a:rPr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>
                <a:solidFill>
                  <a:srgbClr val="008000"/>
                </a:solidFill>
              </a:rPr>
              <a:t>26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3124200" y="35052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24 for a and 26 for c.</a:t>
            </a:r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1676400" y="40386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100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3124200" y="40386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Multiply and subtract.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1828800" y="45720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b </a:t>
            </a:r>
            <a:r>
              <a:rPr lang="en-US" altLang="en-US"/>
              <a:t>= 10</a:t>
            </a: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3124200" y="45720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Find the positive square root.</a:t>
            </a:r>
          </a:p>
        </p:txBody>
      </p:sp>
      <p:pic>
        <p:nvPicPr>
          <p:cNvPr id="19469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447800"/>
            <a:ext cx="2838450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2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4" grpId="0"/>
      <p:bldP spid="52235" grpId="0"/>
      <p:bldP spid="52236" grpId="0"/>
      <p:bldP spid="52237" grpId="0"/>
      <p:bldP spid="52238" grpId="0"/>
      <p:bldP spid="52239" grpId="0"/>
      <p:bldP spid="52240" grpId="0"/>
      <p:bldP spid="5224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3c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81000" y="1539875"/>
            <a:ext cx="5257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Find the missing side length. Tell if the side lengths form a Pythagorean triple. Explain.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1600200"/>
            <a:ext cx="3271837" cy="152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381000" y="3352800"/>
            <a:ext cx="830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No. The side length 2.4 is not a whole number.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57200" y="914400"/>
            <a:ext cx="8153400" cy="5562600"/>
          </a:xfrm>
          <a:prstGeom prst="rect">
            <a:avLst/>
          </a:prstGeom>
          <a:noFill/>
          <a:ln w="28575">
            <a:solidFill>
              <a:srgbClr val="DBDBDB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3333CC"/>
                </a:solidFill>
              </a:rPr>
              <a:t>Warm Up</a:t>
            </a:r>
            <a:endParaRPr lang="en-US" altLang="en-US" sz="2800" dirty="0"/>
          </a:p>
          <a:p>
            <a:pPr eaLnBrk="1" hangingPunct="1"/>
            <a:r>
              <a:rPr lang="en-US" altLang="en-US" sz="2800" b="1" dirty="0"/>
              <a:t>Classify each triangle by its angle measures.</a:t>
            </a:r>
            <a:endParaRPr lang="en-US" altLang="en-US" sz="800" b="1" dirty="0"/>
          </a:p>
          <a:p>
            <a:pPr eaLnBrk="1" hangingPunct="1"/>
            <a:endParaRPr lang="en-US" altLang="en-US" sz="800" dirty="0"/>
          </a:p>
          <a:p>
            <a:pPr eaLnBrk="1" hangingPunct="1">
              <a:lnSpc>
                <a:spcPct val="140000"/>
              </a:lnSpc>
            </a:pPr>
            <a:r>
              <a:rPr lang="en-US" altLang="en-US" sz="2800" b="1" dirty="0"/>
              <a:t>1.</a:t>
            </a:r>
            <a:r>
              <a:rPr lang="en-US" altLang="en-US" sz="2800" dirty="0"/>
              <a:t> </a:t>
            </a:r>
            <a:r>
              <a:rPr lang="en-US" altLang="en-US" sz="2800" dirty="0">
                <a:sym typeface="Symbol" pitchFamily="18" charset="2"/>
              </a:rPr>
              <a:t> 					</a:t>
            </a:r>
            <a:r>
              <a:rPr lang="en-US" altLang="en-US" sz="2800" b="1" dirty="0">
                <a:sym typeface="Symbol" pitchFamily="18" charset="2"/>
              </a:rPr>
              <a:t>2.</a:t>
            </a:r>
            <a:r>
              <a:rPr lang="en-US" altLang="en-US" sz="2800" dirty="0">
                <a:sym typeface="Symbol" pitchFamily="18" charset="2"/>
              </a:rPr>
              <a:t>  </a:t>
            </a:r>
          </a:p>
          <a:p>
            <a:pPr eaLnBrk="1" hangingPunct="1">
              <a:lnSpc>
                <a:spcPct val="140000"/>
              </a:lnSpc>
            </a:pPr>
            <a:endParaRPr lang="en-US" altLang="en-US" sz="2800" b="1" dirty="0">
              <a:sym typeface="Symbol" pitchFamily="18" charset="2"/>
            </a:endParaRPr>
          </a:p>
          <a:p>
            <a:pPr eaLnBrk="1" hangingPunct="1">
              <a:lnSpc>
                <a:spcPct val="140000"/>
              </a:lnSpc>
            </a:pPr>
            <a:endParaRPr lang="en-US" altLang="en-US" sz="2800" b="1" dirty="0">
              <a:sym typeface="Symbol" pitchFamily="18" charset="2"/>
            </a:endParaRPr>
          </a:p>
          <a:p>
            <a:pPr eaLnBrk="1" hangingPunct="1">
              <a:lnSpc>
                <a:spcPct val="140000"/>
              </a:lnSpc>
            </a:pPr>
            <a:r>
              <a:rPr lang="en-US" altLang="en-US" sz="2800" b="1" dirty="0">
                <a:sym typeface="Symbol" pitchFamily="18" charset="2"/>
              </a:rPr>
              <a:t>3. </a:t>
            </a:r>
            <a:r>
              <a:rPr lang="en-US" altLang="en-US" sz="2800" dirty="0">
                <a:sym typeface="Symbol" pitchFamily="18" charset="2"/>
              </a:rPr>
              <a:t>Simplify         </a:t>
            </a:r>
          </a:p>
          <a:p>
            <a:pPr eaLnBrk="1" hangingPunct="1"/>
            <a:endParaRPr lang="en-US" altLang="en-US" sz="2800" b="1" dirty="0">
              <a:sym typeface="Symbol" pitchFamily="18" charset="2"/>
            </a:endParaRPr>
          </a:p>
          <a:p>
            <a:pPr eaLnBrk="1" hangingPunct="1"/>
            <a:r>
              <a:rPr lang="en-US" altLang="en-US" sz="2800" b="1" dirty="0">
                <a:sym typeface="Symbol" pitchFamily="18" charset="2"/>
              </a:rPr>
              <a:t>4. </a:t>
            </a:r>
            <a:r>
              <a:rPr lang="en-US" altLang="en-US" sz="2800" dirty="0">
                <a:sym typeface="Symbol" pitchFamily="18" charset="2"/>
              </a:rPr>
              <a:t>If </a:t>
            </a:r>
            <a:r>
              <a:rPr lang="en-US" altLang="en-US" sz="2800" i="1" dirty="0">
                <a:sym typeface="Symbol" pitchFamily="18" charset="2"/>
              </a:rPr>
              <a:t>a</a:t>
            </a:r>
            <a:r>
              <a:rPr lang="en-US" altLang="en-US" sz="2800" dirty="0">
                <a:sym typeface="Symbol" pitchFamily="18" charset="2"/>
              </a:rPr>
              <a:t> = 6, </a:t>
            </a:r>
            <a:r>
              <a:rPr lang="en-US" altLang="en-US" sz="2800" i="1" dirty="0">
                <a:sym typeface="Symbol" pitchFamily="18" charset="2"/>
              </a:rPr>
              <a:t>b</a:t>
            </a:r>
            <a:r>
              <a:rPr lang="en-US" altLang="en-US" sz="2800" dirty="0">
                <a:sym typeface="Symbol" pitchFamily="18" charset="2"/>
              </a:rPr>
              <a:t> = 7, and </a:t>
            </a:r>
            <a:r>
              <a:rPr lang="en-US" altLang="en-US" sz="2800" i="1" dirty="0">
                <a:sym typeface="Symbol" pitchFamily="18" charset="2"/>
              </a:rPr>
              <a:t>c</a:t>
            </a:r>
            <a:r>
              <a:rPr lang="en-US" altLang="en-US" sz="2800" dirty="0">
                <a:sym typeface="Symbol" pitchFamily="18" charset="2"/>
              </a:rPr>
              <a:t> = 12, find </a:t>
            </a:r>
            <a:r>
              <a:rPr lang="en-US" altLang="en-US" sz="2800" i="1" dirty="0">
                <a:sym typeface="Symbol" pitchFamily="18" charset="2"/>
              </a:rPr>
              <a:t>a</a:t>
            </a:r>
            <a:r>
              <a:rPr lang="en-US" altLang="en-US" sz="2800" baseline="30000" dirty="0">
                <a:sym typeface="Symbol" pitchFamily="18" charset="2"/>
              </a:rPr>
              <a:t>2</a:t>
            </a:r>
            <a:r>
              <a:rPr lang="en-US" altLang="en-US" sz="2800" dirty="0">
                <a:sym typeface="Symbol" pitchFamily="18" charset="2"/>
              </a:rPr>
              <a:t> + </a:t>
            </a:r>
            <a:r>
              <a:rPr lang="en-US" altLang="en-US" sz="2800" i="1" dirty="0">
                <a:sym typeface="Symbol" pitchFamily="18" charset="2"/>
              </a:rPr>
              <a:t>b</a:t>
            </a:r>
            <a:r>
              <a:rPr lang="en-US" altLang="en-US" sz="2800" baseline="30000" dirty="0">
                <a:sym typeface="Symbol" pitchFamily="18" charset="2"/>
              </a:rPr>
              <a:t>2</a:t>
            </a:r>
            <a:r>
              <a:rPr lang="en-US" altLang="en-US" sz="2800" dirty="0">
                <a:sym typeface="Symbol" pitchFamily="18" charset="2"/>
              </a:rPr>
              <a:t> 	and find c</a:t>
            </a:r>
            <a:r>
              <a:rPr lang="en-US" altLang="en-US" sz="2800" baseline="30000" dirty="0">
                <a:sym typeface="Symbol" pitchFamily="18" charset="2"/>
              </a:rPr>
              <a:t>2</a:t>
            </a:r>
            <a:r>
              <a:rPr lang="en-US" altLang="en-US" sz="2800" dirty="0">
                <a:sym typeface="Symbol" pitchFamily="18" charset="2"/>
              </a:rPr>
              <a:t>. Which value is greater?</a:t>
            </a:r>
            <a:r>
              <a:rPr lang="en-US" altLang="en-US" sz="2800" dirty="0">
                <a:solidFill>
                  <a:srgbClr val="FF0000"/>
                </a:solidFill>
              </a:rPr>
              <a:t>		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590800" y="2895600"/>
            <a:ext cx="1160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>
                <a:solidFill>
                  <a:srgbClr val="FF3300"/>
                </a:solidFill>
                <a:sym typeface="Symbol" pitchFamily="18" charset="2"/>
              </a:rPr>
              <a:t>acute</a:t>
            </a:r>
            <a:endParaRPr lang="en-US" altLang="en-US" sz="2800">
              <a:sym typeface="Symbol" pitchFamily="18" charset="2"/>
            </a:endParaRPr>
          </a:p>
        </p:txBody>
      </p:sp>
      <p:sp>
        <p:nvSpPr>
          <p:cNvPr id="7197" name="Text Box 29"/>
          <p:cNvSpPr txBox="1">
            <a:spLocks noChangeArrowheads="1"/>
          </p:cNvSpPr>
          <p:nvPr/>
        </p:nvSpPr>
        <p:spPr bwMode="auto">
          <a:xfrm>
            <a:off x="7080250" y="2895600"/>
            <a:ext cx="102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>
                <a:solidFill>
                  <a:srgbClr val="FF3300"/>
                </a:solidFill>
                <a:sym typeface="Symbol" pitchFamily="18" charset="2"/>
              </a:rPr>
              <a:t>right</a:t>
            </a:r>
            <a:endParaRPr lang="en-US" altLang="en-US" sz="2800">
              <a:sym typeface="Symbol" pitchFamily="18" charset="2"/>
            </a:endParaRPr>
          </a:p>
        </p:txBody>
      </p:sp>
      <p:sp>
        <p:nvSpPr>
          <p:cNvPr id="7198" name="Text Box 30"/>
          <p:cNvSpPr txBox="1">
            <a:spLocks noChangeArrowheads="1"/>
          </p:cNvSpPr>
          <p:nvPr/>
        </p:nvSpPr>
        <p:spPr bwMode="auto">
          <a:xfrm>
            <a:off x="3849688" y="4281488"/>
            <a:ext cx="63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>
                <a:solidFill>
                  <a:srgbClr val="FF3300"/>
                </a:solidFill>
                <a:sym typeface="Symbol" pitchFamily="18" charset="2"/>
              </a:rPr>
              <a:t>12</a:t>
            </a:r>
            <a:endParaRPr lang="en-US" altLang="en-US" sz="2800">
              <a:sym typeface="Symbol" pitchFamily="18" charset="2"/>
            </a:endParaRPr>
          </a:p>
        </p:txBody>
      </p:sp>
      <p:sp>
        <p:nvSpPr>
          <p:cNvPr id="7199" name="Text Box 31"/>
          <p:cNvSpPr txBox="1">
            <a:spLocks noChangeArrowheads="1"/>
          </p:cNvSpPr>
          <p:nvPr/>
        </p:nvSpPr>
        <p:spPr bwMode="auto">
          <a:xfrm>
            <a:off x="974725" y="5957888"/>
            <a:ext cx="22256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>
                <a:solidFill>
                  <a:srgbClr val="FF3300"/>
                </a:solidFill>
                <a:sym typeface="Symbol" pitchFamily="18" charset="2"/>
              </a:rPr>
              <a:t>85; 144; c</a:t>
            </a:r>
            <a:r>
              <a:rPr lang="en-US" altLang="en-US" sz="2800" baseline="30000">
                <a:solidFill>
                  <a:srgbClr val="FF3300"/>
                </a:solidFill>
                <a:sym typeface="Symbol" pitchFamily="18" charset="2"/>
              </a:rPr>
              <a:t>2</a:t>
            </a:r>
            <a:endParaRPr lang="en-US" altLang="en-US" sz="2800">
              <a:sym typeface="Symbol" pitchFamily="18" charset="2"/>
            </a:endParaRPr>
          </a:p>
        </p:txBody>
      </p:sp>
      <p:pic>
        <p:nvPicPr>
          <p:cNvPr id="3079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14600"/>
            <a:ext cx="11430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667000"/>
            <a:ext cx="1076325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35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4214813"/>
            <a:ext cx="11049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utoUpdateAnimBg="0"/>
      <p:bldP spid="7197" grpId="0" autoUpdateAnimBg="0"/>
      <p:bldP spid="7198" grpId="0" autoUpdateAnimBg="0"/>
      <p:bldP spid="719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3d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81000" y="1539875"/>
            <a:ext cx="5105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Find the missing side length. Tell if the side lengths form a Pythagorean triple. Explain.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457200" y="5562600"/>
            <a:ext cx="8534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Yes. The three side lengths are nonzero whole numbers that satisfy Pythagorean's Theorem.</a:t>
            </a: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685800" y="32766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a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3124200" y="32766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Pythagorean Theorem</a:t>
            </a:r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304800" y="38100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30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>
                <a:solidFill>
                  <a:schemeClr val="accent2"/>
                </a:solidFill>
              </a:rPr>
              <a:t>16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>
                <a:solidFill>
                  <a:srgbClr val="008000"/>
                </a:solidFill>
              </a:rPr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54285" name="Text Box 13"/>
          <p:cNvSpPr txBox="1">
            <a:spLocks noChangeArrowheads="1"/>
          </p:cNvSpPr>
          <p:nvPr/>
        </p:nvSpPr>
        <p:spPr bwMode="auto">
          <a:xfrm>
            <a:off x="3124200" y="38100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30 for a and 16 for b.</a:t>
            </a:r>
          </a:p>
        </p:txBody>
      </p:sp>
      <p:sp>
        <p:nvSpPr>
          <p:cNvPr id="54286" name="Text Box 14"/>
          <p:cNvSpPr txBox="1">
            <a:spLocks noChangeArrowheads="1"/>
          </p:cNvSpPr>
          <p:nvPr/>
        </p:nvSpPr>
        <p:spPr bwMode="auto">
          <a:xfrm>
            <a:off x="1295400" y="43434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c</a:t>
            </a:r>
            <a:r>
              <a:rPr lang="en-US" altLang="en-US" baseline="30000"/>
              <a:t>2</a:t>
            </a:r>
            <a:r>
              <a:rPr lang="en-US" altLang="en-US"/>
              <a:t> = 1156</a:t>
            </a:r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3124200" y="43434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Multiply.</a:t>
            </a:r>
          </a:p>
        </p:txBody>
      </p:sp>
      <p:sp>
        <p:nvSpPr>
          <p:cNvPr id="54288" name="Text Box 16"/>
          <p:cNvSpPr txBox="1">
            <a:spLocks noChangeArrowheads="1"/>
          </p:cNvSpPr>
          <p:nvPr/>
        </p:nvSpPr>
        <p:spPr bwMode="auto">
          <a:xfrm>
            <a:off x="1447800" y="48768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c </a:t>
            </a:r>
            <a:r>
              <a:rPr lang="en-US" altLang="en-US"/>
              <a:t>= 34</a:t>
            </a:r>
          </a:p>
        </p:txBody>
      </p:sp>
      <p:sp>
        <p:nvSpPr>
          <p:cNvPr id="54289" name="Text Box 17"/>
          <p:cNvSpPr txBox="1">
            <a:spLocks noChangeArrowheads="1"/>
          </p:cNvSpPr>
          <p:nvPr/>
        </p:nvSpPr>
        <p:spPr bwMode="auto">
          <a:xfrm>
            <a:off x="3124200" y="48768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Find the positive square root.</a:t>
            </a:r>
          </a:p>
        </p:txBody>
      </p:sp>
      <p:pic>
        <p:nvPicPr>
          <p:cNvPr id="21517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295400"/>
            <a:ext cx="3276600" cy="166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0" grpId="0"/>
      <p:bldP spid="54282" grpId="0"/>
      <p:bldP spid="54283" grpId="0"/>
      <p:bldP spid="54284" grpId="0"/>
      <p:bldP spid="54285" grpId="0"/>
      <p:bldP spid="54286" grpId="0"/>
      <p:bldP spid="54287" grpId="0"/>
      <p:bldP spid="54288" grpId="0"/>
      <p:bldP spid="5428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457200" y="1143000"/>
            <a:ext cx="8382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The converse of the Pythagorean Theorem gives you a way to tell if a triangle is a right triangle when you know the side lengths.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971800"/>
            <a:ext cx="782955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838200" y="1158875"/>
            <a:ext cx="7620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You can also use side lengths to classify a triangle as acute or obtuse.</a:t>
            </a:r>
          </a:p>
        </p:txBody>
      </p:sp>
      <p:grpSp>
        <p:nvGrpSpPr>
          <p:cNvPr id="23555" name="Group 43"/>
          <p:cNvGrpSpPr>
            <a:grpSpLocks/>
          </p:cNvGrpSpPr>
          <p:nvPr/>
        </p:nvGrpSpPr>
        <p:grpSpPr bwMode="auto">
          <a:xfrm>
            <a:off x="609600" y="2286000"/>
            <a:ext cx="7781925" cy="2847975"/>
            <a:chOff x="384" y="1440"/>
            <a:chExt cx="4902" cy="1794"/>
          </a:xfrm>
        </p:grpSpPr>
        <p:grpSp>
          <p:nvGrpSpPr>
            <p:cNvPr id="23556" name="Group 42"/>
            <p:cNvGrpSpPr>
              <a:grpSpLocks/>
            </p:cNvGrpSpPr>
            <p:nvPr/>
          </p:nvGrpSpPr>
          <p:grpSpPr bwMode="auto">
            <a:xfrm>
              <a:off x="384" y="1440"/>
              <a:ext cx="4902" cy="1794"/>
              <a:chOff x="384" y="1440"/>
              <a:chExt cx="4902" cy="1794"/>
            </a:xfrm>
          </p:grpSpPr>
          <p:pic>
            <p:nvPicPr>
              <p:cNvPr id="23567" name="Picture 6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" y="1440"/>
                <a:ext cx="4902" cy="17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3568" name="Rectangle 28"/>
              <p:cNvSpPr>
                <a:spLocks noChangeArrowheads="1"/>
              </p:cNvSpPr>
              <p:nvPr/>
            </p:nvSpPr>
            <p:spPr bwMode="auto">
              <a:xfrm>
                <a:off x="3408" y="2400"/>
                <a:ext cx="1200" cy="672"/>
              </a:xfrm>
              <a:prstGeom prst="rect">
                <a:avLst/>
              </a:prstGeom>
              <a:solidFill>
                <a:srgbClr val="FFEE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23557" name="Group 30"/>
            <p:cNvGrpSpPr>
              <a:grpSpLocks/>
            </p:cNvGrpSpPr>
            <p:nvPr/>
          </p:nvGrpSpPr>
          <p:grpSpPr bwMode="auto">
            <a:xfrm>
              <a:off x="3408" y="2198"/>
              <a:ext cx="1440" cy="970"/>
              <a:chOff x="2928" y="3120"/>
              <a:chExt cx="1440" cy="970"/>
            </a:xfrm>
          </p:grpSpPr>
          <p:sp>
            <p:nvSpPr>
              <p:cNvPr id="23558" name="Freeform 31"/>
              <p:cNvSpPr>
                <a:spLocks/>
              </p:cNvSpPr>
              <p:nvPr/>
            </p:nvSpPr>
            <p:spPr bwMode="auto">
              <a:xfrm>
                <a:off x="3120" y="3264"/>
                <a:ext cx="912" cy="624"/>
              </a:xfrm>
              <a:custGeom>
                <a:avLst/>
                <a:gdLst>
                  <a:gd name="T0" fmla="*/ 912 w 912"/>
                  <a:gd name="T1" fmla="*/ 624 h 624"/>
                  <a:gd name="T2" fmla="*/ 624 w 912"/>
                  <a:gd name="T3" fmla="*/ 0 h 624"/>
                  <a:gd name="T4" fmla="*/ 0 w 912"/>
                  <a:gd name="T5" fmla="*/ 624 h 624"/>
                  <a:gd name="T6" fmla="*/ 912 w 912"/>
                  <a:gd name="T7" fmla="*/ 624 h 62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12" h="624">
                    <a:moveTo>
                      <a:pt x="912" y="624"/>
                    </a:moveTo>
                    <a:lnTo>
                      <a:pt x="624" y="0"/>
                    </a:lnTo>
                    <a:lnTo>
                      <a:pt x="0" y="624"/>
                    </a:lnTo>
                    <a:lnTo>
                      <a:pt x="912" y="624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59" name="Line 32"/>
              <p:cNvSpPr>
                <a:spLocks noChangeShapeType="1"/>
              </p:cNvSpPr>
              <p:nvPr/>
            </p:nvSpPr>
            <p:spPr bwMode="auto">
              <a:xfrm flipV="1">
                <a:off x="3120" y="3264"/>
                <a:ext cx="624" cy="624"/>
              </a:xfrm>
              <a:prstGeom prst="line">
                <a:avLst/>
              </a:prstGeom>
              <a:noFill/>
              <a:ln w="28575">
                <a:solidFill>
                  <a:srgbClr val="0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0" name="Text Box 33"/>
              <p:cNvSpPr txBox="1">
                <a:spLocks noChangeArrowheads="1"/>
              </p:cNvSpPr>
              <p:nvPr/>
            </p:nvSpPr>
            <p:spPr bwMode="auto">
              <a:xfrm>
                <a:off x="2928" y="3741"/>
                <a:ext cx="33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000" i="1"/>
                  <a:t>A</a:t>
                </a:r>
              </a:p>
            </p:txBody>
          </p:sp>
          <p:sp>
            <p:nvSpPr>
              <p:cNvPr id="23561" name="Text Box 34"/>
              <p:cNvSpPr txBox="1">
                <a:spLocks noChangeArrowheads="1"/>
              </p:cNvSpPr>
              <p:nvPr/>
            </p:nvSpPr>
            <p:spPr bwMode="auto">
              <a:xfrm>
                <a:off x="3744" y="3120"/>
                <a:ext cx="33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000" i="1"/>
                  <a:t>B</a:t>
                </a:r>
              </a:p>
            </p:txBody>
          </p:sp>
          <p:sp>
            <p:nvSpPr>
              <p:cNvPr id="23562" name="Text Box 35"/>
              <p:cNvSpPr txBox="1">
                <a:spLocks noChangeArrowheads="1"/>
              </p:cNvSpPr>
              <p:nvPr/>
            </p:nvSpPr>
            <p:spPr bwMode="auto">
              <a:xfrm>
                <a:off x="4032" y="3744"/>
                <a:ext cx="33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000" i="1"/>
                  <a:t>C</a:t>
                </a:r>
              </a:p>
            </p:txBody>
          </p:sp>
          <p:sp>
            <p:nvSpPr>
              <p:cNvPr id="23563" name="Text Box 36"/>
              <p:cNvSpPr txBox="1">
                <a:spLocks noChangeArrowheads="1"/>
              </p:cNvSpPr>
              <p:nvPr/>
            </p:nvSpPr>
            <p:spPr bwMode="auto">
              <a:xfrm>
                <a:off x="3216" y="3360"/>
                <a:ext cx="33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000" i="1"/>
                  <a:t>c</a:t>
                </a:r>
              </a:p>
            </p:txBody>
          </p:sp>
          <p:sp>
            <p:nvSpPr>
              <p:cNvPr id="23564" name="Text Box 37"/>
              <p:cNvSpPr txBox="1">
                <a:spLocks noChangeArrowheads="1"/>
              </p:cNvSpPr>
              <p:nvPr/>
            </p:nvSpPr>
            <p:spPr bwMode="auto">
              <a:xfrm>
                <a:off x="3463" y="3840"/>
                <a:ext cx="33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000" i="1"/>
                  <a:t>b</a:t>
                </a:r>
              </a:p>
            </p:txBody>
          </p:sp>
          <p:sp>
            <p:nvSpPr>
              <p:cNvPr id="23565" name="Text Box 38"/>
              <p:cNvSpPr txBox="1">
                <a:spLocks noChangeArrowheads="1"/>
              </p:cNvSpPr>
              <p:nvPr/>
            </p:nvSpPr>
            <p:spPr bwMode="auto">
              <a:xfrm>
                <a:off x="3888" y="3408"/>
                <a:ext cx="33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000" i="1"/>
                  <a:t>a</a:t>
                </a:r>
              </a:p>
            </p:txBody>
          </p:sp>
          <p:sp>
            <p:nvSpPr>
              <p:cNvPr id="23566" name="AutoShape 39"/>
              <p:cNvSpPr>
                <a:spLocks noChangeArrowheads="1"/>
              </p:cNvSpPr>
              <p:nvPr/>
            </p:nvSpPr>
            <p:spPr bwMode="auto">
              <a:xfrm rot="7629498">
                <a:off x="3937" y="3828"/>
                <a:ext cx="118" cy="85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457200" y="1219200"/>
            <a:ext cx="830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To understand why the Pythagorean inequalities are true, consider ∆</a:t>
            </a:r>
            <a:r>
              <a:rPr lang="en-US" altLang="en-US" i="1"/>
              <a:t>ABC</a:t>
            </a:r>
            <a:r>
              <a:rPr lang="en-US" altLang="en-US"/>
              <a:t>.</a:t>
            </a:r>
          </a:p>
        </p:txBody>
      </p:sp>
      <p:pic>
        <p:nvPicPr>
          <p:cNvPr id="2457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09800"/>
            <a:ext cx="7810500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11"/>
          <p:cNvGrpSpPr>
            <a:grpSpLocks/>
          </p:cNvGrpSpPr>
          <p:nvPr/>
        </p:nvGrpSpPr>
        <p:grpSpPr bwMode="auto">
          <a:xfrm>
            <a:off x="533400" y="2057400"/>
            <a:ext cx="7854950" cy="1663700"/>
            <a:chOff x="284" y="3072"/>
            <a:chExt cx="4948" cy="1048"/>
          </a:xfrm>
        </p:grpSpPr>
        <p:sp>
          <p:nvSpPr>
            <p:cNvPr id="25603" name="Text Box 12"/>
            <p:cNvSpPr txBox="1">
              <a:spLocks noChangeArrowheads="1"/>
            </p:cNvSpPr>
            <p:nvPr/>
          </p:nvSpPr>
          <p:spPr bwMode="auto">
            <a:xfrm>
              <a:off x="288" y="3360"/>
              <a:ext cx="4944" cy="760"/>
            </a:xfrm>
            <a:prstGeom prst="rect">
              <a:avLst/>
            </a:prstGeom>
            <a:noFill/>
            <a:ln w="19050">
              <a:solidFill>
                <a:srgbClr val="9933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en-US"/>
                <a:t>By the Triangle Inequality Theorem, the sum of any two side lengths of a triangle is greater</a:t>
              </a:r>
            </a:p>
            <a:p>
              <a:pPr eaLnBrk="1" hangingPunct="1"/>
              <a:r>
                <a:rPr lang="en-US" altLang="en-US"/>
                <a:t>than the third side length.</a:t>
              </a:r>
              <a:endParaRPr lang="en-US" altLang="en-US" sz="800"/>
            </a:p>
          </p:txBody>
        </p:sp>
        <p:sp>
          <p:nvSpPr>
            <p:cNvPr id="25604" name="Text Box 13"/>
            <p:cNvSpPr txBox="1">
              <a:spLocks noChangeArrowheads="1"/>
            </p:cNvSpPr>
            <p:nvPr/>
          </p:nvSpPr>
          <p:spPr bwMode="auto">
            <a:xfrm>
              <a:off x="284" y="3072"/>
              <a:ext cx="1536" cy="288"/>
            </a:xfrm>
            <a:prstGeom prst="rect">
              <a:avLst/>
            </a:prstGeom>
            <a:solidFill>
              <a:srgbClr val="8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chemeClr val="bg1"/>
                  </a:solidFill>
                </a:rPr>
                <a:t>Remember!</a:t>
              </a:r>
              <a:endParaRPr lang="en-US" altLang="en-US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4A: Classifying Triangles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533400" y="1403350"/>
            <a:ext cx="8077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Tell if the measures can be the side lengths of a triangle. If so, classify the triangle as acute, obtuse, or right.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533400" y="2667000"/>
            <a:ext cx="1482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5, 7, 10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592138" y="3429000"/>
            <a:ext cx="8094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Step 1</a:t>
            </a:r>
            <a:r>
              <a:rPr lang="en-US" altLang="en-US"/>
              <a:t> Determine if the measures form a triangle. </a:t>
            </a: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914400" y="3978275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By the Triangle Inequality Theorem, 5, 7, and 10 can be the side lengths of a triangle.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4A Continued</a:t>
            </a:r>
          </a:p>
        </p:txBody>
      </p:sp>
      <p:sp>
        <p:nvSpPr>
          <p:cNvPr id="27651" name="Rectangle 7"/>
          <p:cNvSpPr>
            <a:spLocks noChangeArrowheads="1"/>
          </p:cNvSpPr>
          <p:nvPr/>
        </p:nvSpPr>
        <p:spPr bwMode="auto">
          <a:xfrm>
            <a:off x="457200" y="1600200"/>
            <a:ext cx="4540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Step 2 </a:t>
            </a:r>
            <a:r>
              <a:rPr lang="en-US" altLang="en-US"/>
              <a:t>Classify the triangle.</a:t>
            </a:r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381000" y="4953000"/>
            <a:ext cx="746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Since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r>
              <a:rPr lang="en-US" altLang="en-US"/>
              <a:t> &gt; </a:t>
            </a:r>
            <a:r>
              <a:rPr lang="en-US" altLang="en-US" i="1"/>
              <a:t>a</a:t>
            </a:r>
            <a:r>
              <a:rPr lang="en-US" altLang="en-US" baseline="30000"/>
              <a:t>2</a:t>
            </a:r>
            <a:r>
              <a:rPr lang="en-US" altLang="en-US"/>
              <a:t> 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, the triangle is obtuse.</a:t>
            </a:r>
          </a:p>
        </p:txBody>
      </p:sp>
      <p:sp>
        <p:nvSpPr>
          <p:cNvPr id="56334" name="Text Box 14"/>
          <p:cNvSpPr txBox="1">
            <a:spLocks noChangeArrowheads="1"/>
          </p:cNvSpPr>
          <p:nvPr/>
        </p:nvSpPr>
        <p:spPr bwMode="auto">
          <a:xfrm>
            <a:off x="3200400" y="42672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Add and compare.</a:t>
            </a:r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381000" y="42672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100 &gt; 74</a:t>
            </a:r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3200400" y="36576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Multiply.</a:t>
            </a:r>
          </a:p>
        </p:txBody>
      </p:sp>
      <p:sp>
        <p:nvSpPr>
          <p:cNvPr id="56337" name="Text Box 17"/>
          <p:cNvSpPr txBox="1">
            <a:spLocks noChangeArrowheads="1"/>
          </p:cNvSpPr>
          <p:nvPr/>
        </p:nvSpPr>
        <p:spPr bwMode="auto">
          <a:xfrm>
            <a:off x="3200400" y="23622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Compare c</a:t>
            </a:r>
            <a:r>
              <a:rPr lang="en-US" altLang="en-US" i="1" baseline="30000">
                <a:solidFill>
                  <a:srgbClr val="3366FF"/>
                </a:solidFill>
                <a:latin typeface="Arial" charset="0"/>
              </a:rPr>
              <a:t>2</a:t>
            </a: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 to a</a:t>
            </a:r>
            <a:r>
              <a:rPr lang="en-US" altLang="en-US" i="1" baseline="30000">
                <a:solidFill>
                  <a:srgbClr val="3366FF"/>
                </a:solidFill>
                <a:latin typeface="Arial" charset="0"/>
              </a:rPr>
              <a:t>2</a:t>
            </a: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 + b</a:t>
            </a:r>
            <a:r>
              <a:rPr lang="en-US" altLang="en-US" i="1" baseline="30000">
                <a:solidFill>
                  <a:srgbClr val="3366FF"/>
                </a:solidFill>
                <a:latin typeface="Arial" charset="0"/>
              </a:rPr>
              <a:t>2</a:t>
            </a: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.</a:t>
            </a:r>
          </a:p>
        </p:txBody>
      </p: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3200400" y="2971800"/>
            <a:ext cx="495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the longest side for c.</a:t>
            </a:r>
          </a:p>
        </p:txBody>
      </p:sp>
      <p:grpSp>
        <p:nvGrpSpPr>
          <p:cNvPr id="56343" name="Group 23"/>
          <p:cNvGrpSpPr>
            <a:grpSpLocks/>
          </p:cNvGrpSpPr>
          <p:nvPr/>
        </p:nvGrpSpPr>
        <p:grpSpPr bwMode="auto">
          <a:xfrm>
            <a:off x="685800" y="2209800"/>
            <a:ext cx="2286000" cy="565150"/>
            <a:chOff x="0" y="1612"/>
            <a:chExt cx="1440" cy="356"/>
          </a:xfrm>
        </p:grpSpPr>
        <p:sp>
          <p:nvSpPr>
            <p:cNvPr id="27665" name="Text Box 20"/>
            <p:cNvSpPr txBox="1">
              <a:spLocks noChangeArrowheads="1"/>
            </p:cNvSpPr>
            <p:nvPr/>
          </p:nvSpPr>
          <p:spPr bwMode="auto">
            <a:xfrm>
              <a:off x="0" y="1680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/>
                <a:t>c</a:t>
              </a:r>
              <a:r>
                <a:rPr lang="en-US" altLang="en-US" baseline="30000"/>
                <a:t>2</a:t>
              </a:r>
              <a:r>
                <a:rPr lang="en-US" altLang="en-US"/>
                <a:t> = </a:t>
              </a:r>
              <a:r>
                <a:rPr lang="en-US" altLang="en-US" i="1"/>
                <a:t>a</a:t>
              </a:r>
              <a:r>
                <a:rPr lang="en-US" altLang="en-US" baseline="30000"/>
                <a:t>2</a:t>
              </a:r>
              <a:r>
                <a:rPr lang="en-US" altLang="en-US"/>
                <a:t> + </a:t>
              </a:r>
              <a:r>
                <a:rPr lang="en-US" altLang="en-US" i="1"/>
                <a:t>b</a:t>
              </a:r>
              <a:r>
                <a:rPr lang="en-US" altLang="en-US" baseline="30000"/>
                <a:t>2</a:t>
              </a:r>
            </a:p>
          </p:txBody>
        </p:sp>
        <p:sp>
          <p:nvSpPr>
            <p:cNvPr id="27666" name="Text Box 21"/>
            <p:cNvSpPr txBox="1">
              <a:spLocks noChangeArrowheads="1"/>
            </p:cNvSpPr>
            <p:nvPr/>
          </p:nvSpPr>
          <p:spPr bwMode="auto">
            <a:xfrm>
              <a:off x="288" y="1612"/>
              <a:ext cx="4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/>
                <a:t>?</a:t>
              </a:r>
            </a:p>
          </p:txBody>
        </p:sp>
      </p:grpSp>
      <p:grpSp>
        <p:nvGrpSpPr>
          <p:cNvPr id="56347" name="Group 27"/>
          <p:cNvGrpSpPr>
            <a:grpSpLocks/>
          </p:cNvGrpSpPr>
          <p:nvPr/>
        </p:nvGrpSpPr>
        <p:grpSpPr bwMode="auto">
          <a:xfrm>
            <a:off x="457200" y="2863850"/>
            <a:ext cx="2286000" cy="565150"/>
            <a:chOff x="288" y="1708"/>
            <a:chExt cx="1440" cy="356"/>
          </a:xfrm>
        </p:grpSpPr>
        <p:sp>
          <p:nvSpPr>
            <p:cNvPr id="27663" name="Text Box 25"/>
            <p:cNvSpPr txBox="1">
              <a:spLocks noChangeArrowheads="1"/>
            </p:cNvSpPr>
            <p:nvPr/>
          </p:nvSpPr>
          <p:spPr bwMode="auto">
            <a:xfrm>
              <a:off x="288" y="1776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10</a:t>
              </a:r>
              <a:r>
                <a:rPr lang="en-US" altLang="en-US" baseline="30000"/>
                <a:t>2</a:t>
              </a:r>
              <a:r>
                <a:rPr lang="en-US" altLang="en-US"/>
                <a:t> = 5</a:t>
              </a:r>
              <a:r>
                <a:rPr lang="en-US" altLang="en-US" baseline="30000"/>
                <a:t>2</a:t>
              </a:r>
              <a:r>
                <a:rPr lang="en-US" altLang="en-US"/>
                <a:t> + 7</a:t>
              </a:r>
              <a:r>
                <a:rPr lang="en-US" altLang="en-US" baseline="30000"/>
                <a:t>2</a:t>
              </a:r>
            </a:p>
          </p:txBody>
        </p:sp>
        <p:sp>
          <p:nvSpPr>
            <p:cNvPr id="27664" name="Text Box 26"/>
            <p:cNvSpPr txBox="1">
              <a:spLocks noChangeArrowheads="1"/>
            </p:cNvSpPr>
            <p:nvPr/>
          </p:nvSpPr>
          <p:spPr bwMode="auto">
            <a:xfrm>
              <a:off x="720" y="1708"/>
              <a:ext cx="4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/>
                <a:t>?</a:t>
              </a:r>
            </a:p>
          </p:txBody>
        </p:sp>
      </p:grpSp>
      <p:grpSp>
        <p:nvGrpSpPr>
          <p:cNvPr id="56351" name="Group 31"/>
          <p:cNvGrpSpPr>
            <a:grpSpLocks/>
          </p:cNvGrpSpPr>
          <p:nvPr/>
        </p:nvGrpSpPr>
        <p:grpSpPr bwMode="auto">
          <a:xfrm>
            <a:off x="381000" y="3549650"/>
            <a:ext cx="3124200" cy="565150"/>
            <a:chOff x="240" y="2236"/>
            <a:chExt cx="1968" cy="356"/>
          </a:xfrm>
        </p:grpSpPr>
        <p:sp>
          <p:nvSpPr>
            <p:cNvPr id="27661" name="Text Box 29"/>
            <p:cNvSpPr txBox="1">
              <a:spLocks noChangeArrowheads="1"/>
            </p:cNvSpPr>
            <p:nvPr/>
          </p:nvSpPr>
          <p:spPr bwMode="auto">
            <a:xfrm>
              <a:off x="240" y="2304"/>
              <a:ext cx="19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100 = 25 + 49</a:t>
              </a:r>
              <a:endParaRPr lang="en-US" altLang="en-US" baseline="30000"/>
            </a:p>
          </p:txBody>
        </p:sp>
        <p:sp>
          <p:nvSpPr>
            <p:cNvPr id="27662" name="Text Box 30"/>
            <p:cNvSpPr txBox="1">
              <a:spLocks noChangeArrowheads="1"/>
            </p:cNvSpPr>
            <p:nvPr/>
          </p:nvSpPr>
          <p:spPr bwMode="auto">
            <a:xfrm>
              <a:off x="720" y="2236"/>
              <a:ext cx="4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/>
                <a:t>?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6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2" grpId="0"/>
      <p:bldP spid="56334" grpId="0"/>
      <p:bldP spid="56335" grpId="0"/>
      <p:bldP spid="56336" grpId="0"/>
      <p:bldP spid="56337" grpId="0"/>
      <p:bldP spid="5633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4B: Classifying Triangles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533400" y="1600200"/>
            <a:ext cx="8077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Tell if the measures can be the side lengths of a triangle. If so, classify the triangle as acute, obtuse, or right.</a:t>
            </a: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525463" y="3429000"/>
            <a:ext cx="8094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Step 1</a:t>
            </a:r>
            <a:r>
              <a:rPr lang="en-US" altLang="en-US"/>
              <a:t> Determine if the measures form a triangle. </a:t>
            </a:r>
          </a:p>
        </p:txBody>
      </p:sp>
      <p:sp>
        <p:nvSpPr>
          <p:cNvPr id="28677" name="Rectangle 6"/>
          <p:cNvSpPr>
            <a:spLocks noChangeArrowheads="1"/>
          </p:cNvSpPr>
          <p:nvPr/>
        </p:nvSpPr>
        <p:spPr bwMode="auto">
          <a:xfrm>
            <a:off x="541338" y="2819400"/>
            <a:ext cx="1482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5, 8, 17</a:t>
            </a:r>
          </a:p>
        </p:txBody>
      </p:sp>
      <p:grpSp>
        <p:nvGrpSpPr>
          <p:cNvPr id="55307" name="Group 11"/>
          <p:cNvGrpSpPr>
            <a:grpSpLocks/>
          </p:cNvGrpSpPr>
          <p:nvPr/>
        </p:nvGrpSpPr>
        <p:grpSpPr bwMode="auto">
          <a:xfrm>
            <a:off x="533400" y="4038600"/>
            <a:ext cx="7924800" cy="822325"/>
            <a:chOff x="336" y="2544"/>
            <a:chExt cx="4992" cy="518"/>
          </a:xfrm>
        </p:grpSpPr>
        <p:sp>
          <p:nvSpPr>
            <p:cNvPr id="28679" name="Rectangle 7"/>
            <p:cNvSpPr>
              <a:spLocks noChangeArrowheads="1"/>
            </p:cNvSpPr>
            <p:nvPr/>
          </p:nvSpPr>
          <p:spPr bwMode="auto">
            <a:xfrm>
              <a:off x="336" y="2544"/>
              <a:ext cx="499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en-US"/>
                <a:t>Since 5 + 8 = 13 and 13 &gt; 17, these cannot be the side lengths of a triangle.</a:t>
              </a:r>
            </a:p>
          </p:txBody>
        </p:sp>
        <p:sp>
          <p:nvSpPr>
            <p:cNvPr id="28680" name="Line 10"/>
            <p:cNvSpPr>
              <a:spLocks noChangeShapeType="1"/>
            </p:cNvSpPr>
            <p:nvPr/>
          </p:nvSpPr>
          <p:spPr bwMode="auto">
            <a:xfrm flipH="1">
              <a:off x="2910" y="2610"/>
              <a:ext cx="48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4a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81000" y="1676400"/>
            <a:ext cx="8382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Tell if the measures can be the side lengths of a triangle. If so, classify the triangle as acute, obtuse, or right.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381000" y="3581400"/>
            <a:ext cx="8094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Step 1</a:t>
            </a:r>
            <a:r>
              <a:rPr lang="en-US" altLang="en-US"/>
              <a:t> Determine if the measures form a triangle. </a:t>
            </a:r>
          </a:p>
        </p:txBody>
      </p:sp>
      <p:sp>
        <p:nvSpPr>
          <p:cNvPr id="29701" name="Rectangle 6"/>
          <p:cNvSpPr>
            <a:spLocks noChangeArrowheads="1"/>
          </p:cNvSpPr>
          <p:nvPr/>
        </p:nvSpPr>
        <p:spPr bwMode="auto">
          <a:xfrm>
            <a:off x="381000" y="2895600"/>
            <a:ext cx="1700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7, 12, 16</a:t>
            </a:r>
          </a:p>
        </p:txBody>
      </p:sp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838200" y="41910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By the Triangle Inequality Theorem, 7, 12, and 16 can be the side lengths of a triangle.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4a Continued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30723" name="Rectangle 12"/>
          <p:cNvSpPr>
            <a:spLocks noChangeArrowheads="1"/>
          </p:cNvSpPr>
          <p:nvPr/>
        </p:nvSpPr>
        <p:spPr bwMode="auto">
          <a:xfrm>
            <a:off x="457200" y="1676400"/>
            <a:ext cx="4540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Step 2 </a:t>
            </a:r>
            <a:r>
              <a:rPr lang="en-US" altLang="en-US"/>
              <a:t>Classify the triangle.</a:t>
            </a:r>
          </a:p>
        </p:txBody>
      </p:sp>
      <p:sp>
        <p:nvSpPr>
          <p:cNvPr id="62477" name="Rectangle 13"/>
          <p:cNvSpPr>
            <a:spLocks noChangeArrowheads="1"/>
          </p:cNvSpPr>
          <p:nvPr/>
        </p:nvSpPr>
        <p:spPr bwMode="auto">
          <a:xfrm>
            <a:off x="381000" y="4953000"/>
            <a:ext cx="746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Since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r>
              <a:rPr lang="en-US" altLang="en-US"/>
              <a:t> &gt; </a:t>
            </a:r>
            <a:r>
              <a:rPr lang="en-US" altLang="en-US" i="1"/>
              <a:t>a</a:t>
            </a:r>
            <a:r>
              <a:rPr lang="en-US" altLang="en-US" baseline="30000"/>
              <a:t>2</a:t>
            </a:r>
            <a:r>
              <a:rPr lang="en-US" altLang="en-US"/>
              <a:t> 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, the triangle is obtuse.</a:t>
            </a:r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3200400" y="42672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Add and compare.</a:t>
            </a:r>
          </a:p>
        </p:txBody>
      </p:sp>
      <p:sp>
        <p:nvSpPr>
          <p:cNvPr id="62479" name="Text Box 15"/>
          <p:cNvSpPr txBox="1">
            <a:spLocks noChangeArrowheads="1"/>
          </p:cNvSpPr>
          <p:nvPr/>
        </p:nvSpPr>
        <p:spPr bwMode="auto">
          <a:xfrm>
            <a:off x="381000" y="42672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256 &gt; 193</a:t>
            </a:r>
          </a:p>
        </p:txBody>
      </p:sp>
      <p:sp>
        <p:nvSpPr>
          <p:cNvPr id="62480" name="Text Box 16"/>
          <p:cNvSpPr txBox="1">
            <a:spLocks noChangeArrowheads="1"/>
          </p:cNvSpPr>
          <p:nvPr/>
        </p:nvSpPr>
        <p:spPr bwMode="auto">
          <a:xfrm>
            <a:off x="3200400" y="36576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Multiply.</a:t>
            </a:r>
          </a:p>
        </p:txBody>
      </p:sp>
      <p:sp>
        <p:nvSpPr>
          <p:cNvPr id="62481" name="Text Box 17"/>
          <p:cNvSpPr txBox="1">
            <a:spLocks noChangeArrowheads="1"/>
          </p:cNvSpPr>
          <p:nvPr/>
        </p:nvSpPr>
        <p:spPr bwMode="auto">
          <a:xfrm>
            <a:off x="3200400" y="23622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Compare c</a:t>
            </a:r>
            <a:r>
              <a:rPr lang="en-US" altLang="en-US" i="1" baseline="30000">
                <a:solidFill>
                  <a:srgbClr val="3366FF"/>
                </a:solidFill>
                <a:latin typeface="Arial" charset="0"/>
              </a:rPr>
              <a:t>2</a:t>
            </a: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 to a</a:t>
            </a:r>
            <a:r>
              <a:rPr lang="en-US" altLang="en-US" i="1" baseline="30000">
                <a:solidFill>
                  <a:srgbClr val="3366FF"/>
                </a:solidFill>
                <a:latin typeface="Arial" charset="0"/>
              </a:rPr>
              <a:t>2</a:t>
            </a: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 + b</a:t>
            </a:r>
            <a:r>
              <a:rPr lang="en-US" altLang="en-US" i="1" baseline="30000">
                <a:solidFill>
                  <a:srgbClr val="3366FF"/>
                </a:solidFill>
                <a:latin typeface="Arial" charset="0"/>
              </a:rPr>
              <a:t>2</a:t>
            </a: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.</a:t>
            </a:r>
          </a:p>
        </p:txBody>
      </p:sp>
      <p:sp>
        <p:nvSpPr>
          <p:cNvPr id="62482" name="Text Box 18"/>
          <p:cNvSpPr txBox="1">
            <a:spLocks noChangeArrowheads="1"/>
          </p:cNvSpPr>
          <p:nvPr/>
        </p:nvSpPr>
        <p:spPr bwMode="auto">
          <a:xfrm>
            <a:off x="3200400" y="2971800"/>
            <a:ext cx="495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the longest side for c.</a:t>
            </a:r>
          </a:p>
        </p:txBody>
      </p:sp>
      <p:grpSp>
        <p:nvGrpSpPr>
          <p:cNvPr id="62483" name="Group 19"/>
          <p:cNvGrpSpPr>
            <a:grpSpLocks/>
          </p:cNvGrpSpPr>
          <p:nvPr/>
        </p:nvGrpSpPr>
        <p:grpSpPr bwMode="auto">
          <a:xfrm>
            <a:off x="685800" y="2209800"/>
            <a:ext cx="2286000" cy="565150"/>
            <a:chOff x="0" y="1612"/>
            <a:chExt cx="1440" cy="356"/>
          </a:xfrm>
        </p:grpSpPr>
        <p:sp>
          <p:nvSpPr>
            <p:cNvPr id="30737" name="Text Box 20"/>
            <p:cNvSpPr txBox="1">
              <a:spLocks noChangeArrowheads="1"/>
            </p:cNvSpPr>
            <p:nvPr/>
          </p:nvSpPr>
          <p:spPr bwMode="auto">
            <a:xfrm>
              <a:off x="0" y="1680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/>
                <a:t>c</a:t>
              </a:r>
              <a:r>
                <a:rPr lang="en-US" altLang="en-US" baseline="30000"/>
                <a:t>2</a:t>
              </a:r>
              <a:r>
                <a:rPr lang="en-US" altLang="en-US"/>
                <a:t> = </a:t>
              </a:r>
              <a:r>
                <a:rPr lang="en-US" altLang="en-US" i="1"/>
                <a:t>a</a:t>
              </a:r>
              <a:r>
                <a:rPr lang="en-US" altLang="en-US" baseline="30000"/>
                <a:t>2</a:t>
              </a:r>
              <a:r>
                <a:rPr lang="en-US" altLang="en-US"/>
                <a:t> + </a:t>
              </a:r>
              <a:r>
                <a:rPr lang="en-US" altLang="en-US" i="1"/>
                <a:t>b</a:t>
              </a:r>
              <a:r>
                <a:rPr lang="en-US" altLang="en-US" baseline="30000"/>
                <a:t>2</a:t>
              </a:r>
            </a:p>
          </p:txBody>
        </p:sp>
        <p:sp>
          <p:nvSpPr>
            <p:cNvPr id="30738" name="Text Box 21"/>
            <p:cNvSpPr txBox="1">
              <a:spLocks noChangeArrowheads="1"/>
            </p:cNvSpPr>
            <p:nvPr/>
          </p:nvSpPr>
          <p:spPr bwMode="auto">
            <a:xfrm>
              <a:off x="288" y="1612"/>
              <a:ext cx="4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/>
                <a:t>?</a:t>
              </a:r>
            </a:p>
          </p:txBody>
        </p:sp>
      </p:grpSp>
      <p:grpSp>
        <p:nvGrpSpPr>
          <p:cNvPr id="62486" name="Group 22"/>
          <p:cNvGrpSpPr>
            <a:grpSpLocks/>
          </p:cNvGrpSpPr>
          <p:nvPr/>
        </p:nvGrpSpPr>
        <p:grpSpPr bwMode="auto">
          <a:xfrm>
            <a:off x="381000" y="2863850"/>
            <a:ext cx="2667000" cy="565150"/>
            <a:chOff x="288" y="1708"/>
            <a:chExt cx="1440" cy="356"/>
          </a:xfrm>
        </p:grpSpPr>
        <p:sp>
          <p:nvSpPr>
            <p:cNvPr id="30735" name="Text Box 23"/>
            <p:cNvSpPr txBox="1">
              <a:spLocks noChangeArrowheads="1"/>
            </p:cNvSpPr>
            <p:nvPr/>
          </p:nvSpPr>
          <p:spPr bwMode="auto">
            <a:xfrm>
              <a:off x="288" y="1776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 16</a:t>
              </a:r>
              <a:r>
                <a:rPr lang="en-US" altLang="en-US" baseline="30000"/>
                <a:t>2</a:t>
              </a:r>
              <a:r>
                <a:rPr lang="en-US" altLang="en-US"/>
                <a:t> = 12</a:t>
              </a:r>
              <a:r>
                <a:rPr lang="en-US" altLang="en-US" baseline="30000"/>
                <a:t>2</a:t>
              </a:r>
              <a:r>
                <a:rPr lang="en-US" altLang="en-US"/>
                <a:t> + 7</a:t>
              </a:r>
              <a:r>
                <a:rPr lang="en-US" altLang="en-US" baseline="30000"/>
                <a:t>2</a:t>
              </a:r>
            </a:p>
          </p:txBody>
        </p:sp>
        <p:sp>
          <p:nvSpPr>
            <p:cNvPr id="30736" name="Text Box 24"/>
            <p:cNvSpPr txBox="1">
              <a:spLocks noChangeArrowheads="1"/>
            </p:cNvSpPr>
            <p:nvPr/>
          </p:nvSpPr>
          <p:spPr bwMode="auto">
            <a:xfrm>
              <a:off x="720" y="1708"/>
              <a:ext cx="4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/>
                <a:t>?</a:t>
              </a:r>
            </a:p>
          </p:txBody>
        </p:sp>
      </p:grpSp>
      <p:grpSp>
        <p:nvGrpSpPr>
          <p:cNvPr id="62489" name="Group 25"/>
          <p:cNvGrpSpPr>
            <a:grpSpLocks/>
          </p:cNvGrpSpPr>
          <p:nvPr/>
        </p:nvGrpSpPr>
        <p:grpSpPr bwMode="auto">
          <a:xfrm>
            <a:off x="381000" y="3549650"/>
            <a:ext cx="3124200" cy="565150"/>
            <a:chOff x="240" y="2236"/>
            <a:chExt cx="1968" cy="356"/>
          </a:xfrm>
        </p:grpSpPr>
        <p:sp>
          <p:nvSpPr>
            <p:cNvPr id="30733" name="Text Box 26"/>
            <p:cNvSpPr txBox="1">
              <a:spLocks noChangeArrowheads="1"/>
            </p:cNvSpPr>
            <p:nvPr/>
          </p:nvSpPr>
          <p:spPr bwMode="auto">
            <a:xfrm>
              <a:off x="240" y="2304"/>
              <a:ext cx="19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256 = 144 + 49</a:t>
              </a:r>
              <a:endParaRPr lang="en-US" altLang="en-US" baseline="30000"/>
            </a:p>
          </p:txBody>
        </p:sp>
        <p:sp>
          <p:nvSpPr>
            <p:cNvPr id="30734" name="Text Box 27"/>
            <p:cNvSpPr txBox="1">
              <a:spLocks noChangeArrowheads="1"/>
            </p:cNvSpPr>
            <p:nvPr/>
          </p:nvSpPr>
          <p:spPr bwMode="auto">
            <a:xfrm>
              <a:off x="720" y="2236"/>
              <a:ext cx="4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/>
                <a:t>?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2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2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7" grpId="0"/>
      <p:bldP spid="62478" grpId="0"/>
      <p:bldP spid="62479" grpId="0"/>
      <p:bldP spid="62480" grpId="0"/>
      <p:bldP spid="62481" grpId="0"/>
      <p:bldP spid="624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381000" y="1905000"/>
            <a:ext cx="8305800" cy="2590800"/>
          </a:xfrm>
          <a:prstGeom prst="rect">
            <a:avLst/>
          </a:prstGeom>
          <a:noFill/>
          <a:ln w="28575">
            <a:solidFill>
              <a:srgbClr val="DBDBDB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/>
              <a:t>Use the Pythagorean Theorem and its converse to solve problems.</a:t>
            </a:r>
          </a:p>
          <a:p>
            <a:pPr eaLnBrk="1" hangingPunct="1">
              <a:spcBef>
                <a:spcPct val="20000"/>
              </a:spcBef>
            </a:pPr>
            <a:endParaRPr lang="en-US" altLang="en-US" sz="1000"/>
          </a:p>
          <a:p>
            <a:pPr eaLnBrk="1" hangingPunct="1">
              <a:spcBef>
                <a:spcPct val="20000"/>
              </a:spcBef>
            </a:pPr>
            <a:r>
              <a:rPr lang="en-US" altLang="en-US" sz="3200"/>
              <a:t>Use Pythagorean inequalities to classify triangles.</a:t>
            </a:r>
          </a:p>
        </p:txBody>
      </p:sp>
      <p:sp>
        <p:nvSpPr>
          <p:cNvPr id="4099" name="Rectangle 15"/>
          <p:cNvSpPr>
            <a:spLocks noChangeArrowheads="1"/>
          </p:cNvSpPr>
          <p:nvPr/>
        </p:nvSpPr>
        <p:spPr bwMode="auto">
          <a:xfrm>
            <a:off x="0" y="1219200"/>
            <a:ext cx="9144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US" altLang="en-US" sz="3600" i="1">
                <a:solidFill>
                  <a:srgbClr val="FF6600"/>
                </a:solidFill>
                <a:latin typeface="Arial Black" pitchFamily="34" charset="0"/>
              </a:rPr>
              <a:t>Objectives</a:t>
            </a:r>
            <a:endParaRPr lang="en-US" altLang="en-US" sz="3600" i="1">
              <a:solidFill>
                <a:srgbClr val="FF66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2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4b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81000" y="1676400"/>
            <a:ext cx="8382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Tell if the measures can be the side lengths of a triangle. If so, classify the triangle as acute, obtuse, or right.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381000" y="3505200"/>
            <a:ext cx="8094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Step 1</a:t>
            </a:r>
            <a:r>
              <a:rPr lang="en-US" altLang="en-US"/>
              <a:t> Determine if the measures form a triangle. </a:t>
            </a:r>
          </a:p>
        </p:txBody>
      </p:sp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371475" y="2895600"/>
            <a:ext cx="1917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11, 18, 34</a:t>
            </a:r>
          </a:p>
        </p:txBody>
      </p:sp>
      <p:grpSp>
        <p:nvGrpSpPr>
          <p:cNvPr id="60431" name="Group 15"/>
          <p:cNvGrpSpPr>
            <a:grpSpLocks/>
          </p:cNvGrpSpPr>
          <p:nvPr/>
        </p:nvGrpSpPr>
        <p:grpSpPr bwMode="auto">
          <a:xfrm>
            <a:off x="381000" y="4114800"/>
            <a:ext cx="7239000" cy="822325"/>
            <a:chOff x="336" y="2592"/>
            <a:chExt cx="4560" cy="518"/>
          </a:xfrm>
        </p:grpSpPr>
        <p:sp>
          <p:nvSpPr>
            <p:cNvPr id="31751" name="Text Box 12"/>
            <p:cNvSpPr txBox="1">
              <a:spLocks noChangeArrowheads="1"/>
            </p:cNvSpPr>
            <p:nvPr/>
          </p:nvSpPr>
          <p:spPr bwMode="auto">
            <a:xfrm>
              <a:off x="336" y="2592"/>
              <a:ext cx="456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Since 11 + 18 = 29 and 29 &gt; 34, these cannot be the sides of a triangle. </a:t>
              </a:r>
            </a:p>
          </p:txBody>
        </p:sp>
        <p:sp>
          <p:nvSpPr>
            <p:cNvPr id="31752" name="Line 14"/>
            <p:cNvSpPr>
              <a:spLocks noChangeShapeType="1"/>
            </p:cNvSpPr>
            <p:nvPr/>
          </p:nvSpPr>
          <p:spPr bwMode="auto">
            <a:xfrm flipH="1">
              <a:off x="3129" y="2658"/>
              <a:ext cx="96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4c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81000" y="1676400"/>
            <a:ext cx="8382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Tell if the measures can be the side lengths of a triangle. If so, classify the triangle as acute, obtuse, or right.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381000" y="3581400"/>
            <a:ext cx="8094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Step 1</a:t>
            </a:r>
            <a:r>
              <a:rPr lang="en-US" altLang="en-US"/>
              <a:t> Determine if the measures form a triangle. </a:t>
            </a:r>
          </a:p>
        </p:txBody>
      </p:sp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381000" y="2971800"/>
            <a:ext cx="2246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3.8, 4.1, 5.2</a:t>
            </a:r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457200" y="4283075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By the Triangle Inequality Theorem, 3.8, 4.1, and 5.2 can be the side lengths of a triangle.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4c Continued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33795" name="Rectangle 7"/>
          <p:cNvSpPr>
            <a:spLocks noChangeArrowheads="1"/>
          </p:cNvSpPr>
          <p:nvPr/>
        </p:nvSpPr>
        <p:spPr bwMode="auto">
          <a:xfrm>
            <a:off x="457200" y="1676400"/>
            <a:ext cx="4540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Step 2 </a:t>
            </a:r>
            <a:r>
              <a:rPr lang="en-US" altLang="en-US"/>
              <a:t>Classify the triangle.</a:t>
            </a:r>
          </a:p>
        </p:txBody>
      </p:sp>
      <p:sp>
        <p:nvSpPr>
          <p:cNvPr id="64525" name="Rectangle 13"/>
          <p:cNvSpPr>
            <a:spLocks noChangeArrowheads="1"/>
          </p:cNvSpPr>
          <p:nvPr/>
        </p:nvSpPr>
        <p:spPr bwMode="auto">
          <a:xfrm>
            <a:off x="304800" y="5334000"/>
            <a:ext cx="746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Since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r>
              <a:rPr lang="en-US" altLang="en-US"/>
              <a:t> &lt; </a:t>
            </a:r>
            <a:r>
              <a:rPr lang="en-US" altLang="en-US" i="1"/>
              <a:t>a</a:t>
            </a:r>
            <a:r>
              <a:rPr lang="en-US" altLang="en-US" baseline="30000"/>
              <a:t>2</a:t>
            </a:r>
            <a:r>
              <a:rPr lang="en-US" altLang="en-US"/>
              <a:t> 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, the triangle is acute.</a:t>
            </a:r>
          </a:p>
        </p:txBody>
      </p:sp>
      <p:sp>
        <p:nvSpPr>
          <p:cNvPr id="64526" name="Text Box 14"/>
          <p:cNvSpPr txBox="1">
            <a:spLocks noChangeArrowheads="1"/>
          </p:cNvSpPr>
          <p:nvPr/>
        </p:nvSpPr>
        <p:spPr bwMode="auto">
          <a:xfrm>
            <a:off x="4419600" y="42672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Add and compare.</a:t>
            </a:r>
          </a:p>
        </p:txBody>
      </p:sp>
      <p:sp>
        <p:nvSpPr>
          <p:cNvPr id="64527" name="Text Box 15"/>
          <p:cNvSpPr txBox="1">
            <a:spLocks noChangeArrowheads="1"/>
          </p:cNvSpPr>
          <p:nvPr/>
        </p:nvSpPr>
        <p:spPr bwMode="auto">
          <a:xfrm>
            <a:off x="609600" y="42672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27.04 &lt; 31.25</a:t>
            </a:r>
          </a:p>
        </p:txBody>
      </p:sp>
      <p:sp>
        <p:nvSpPr>
          <p:cNvPr id="64528" name="Text Box 16"/>
          <p:cNvSpPr txBox="1">
            <a:spLocks noChangeArrowheads="1"/>
          </p:cNvSpPr>
          <p:nvPr/>
        </p:nvSpPr>
        <p:spPr bwMode="auto">
          <a:xfrm>
            <a:off x="4419600" y="36576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Multiply.</a:t>
            </a:r>
          </a:p>
        </p:txBody>
      </p:sp>
      <p:sp>
        <p:nvSpPr>
          <p:cNvPr id="64529" name="Text Box 17"/>
          <p:cNvSpPr txBox="1">
            <a:spLocks noChangeArrowheads="1"/>
          </p:cNvSpPr>
          <p:nvPr/>
        </p:nvSpPr>
        <p:spPr bwMode="auto">
          <a:xfrm>
            <a:off x="4419600" y="23622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Compare c</a:t>
            </a:r>
            <a:r>
              <a:rPr lang="en-US" altLang="en-US" i="1" baseline="30000">
                <a:solidFill>
                  <a:srgbClr val="3366FF"/>
                </a:solidFill>
                <a:latin typeface="Arial" charset="0"/>
              </a:rPr>
              <a:t>2</a:t>
            </a: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 to a</a:t>
            </a:r>
            <a:r>
              <a:rPr lang="en-US" altLang="en-US" i="1" baseline="30000">
                <a:solidFill>
                  <a:srgbClr val="3366FF"/>
                </a:solidFill>
                <a:latin typeface="Arial" charset="0"/>
              </a:rPr>
              <a:t>2</a:t>
            </a: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 + b</a:t>
            </a:r>
            <a:r>
              <a:rPr lang="en-US" altLang="en-US" i="1" baseline="30000">
                <a:solidFill>
                  <a:srgbClr val="3366FF"/>
                </a:solidFill>
                <a:latin typeface="Arial" charset="0"/>
              </a:rPr>
              <a:t>2</a:t>
            </a: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.</a:t>
            </a:r>
          </a:p>
        </p:txBody>
      </p:sp>
      <p:sp>
        <p:nvSpPr>
          <p:cNvPr id="64530" name="Text Box 18"/>
          <p:cNvSpPr txBox="1">
            <a:spLocks noChangeArrowheads="1"/>
          </p:cNvSpPr>
          <p:nvPr/>
        </p:nvSpPr>
        <p:spPr bwMode="auto">
          <a:xfrm>
            <a:off x="4419600" y="2971800"/>
            <a:ext cx="495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the longest side for c.</a:t>
            </a:r>
          </a:p>
        </p:txBody>
      </p:sp>
      <p:grpSp>
        <p:nvGrpSpPr>
          <p:cNvPr id="64531" name="Group 19"/>
          <p:cNvGrpSpPr>
            <a:grpSpLocks/>
          </p:cNvGrpSpPr>
          <p:nvPr/>
        </p:nvGrpSpPr>
        <p:grpSpPr bwMode="auto">
          <a:xfrm>
            <a:off x="1219200" y="2209800"/>
            <a:ext cx="2286000" cy="565150"/>
            <a:chOff x="0" y="1612"/>
            <a:chExt cx="1440" cy="356"/>
          </a:xfrm>
        </p:grpSpPr>
        <p:sp>
          <p:nvSpPr>
            <p:cNvPr id="33809" name="Text Box 20"/>
            <p:cNvSpPr txBox="1">
              <a:spLocks noChangeArrowheads="1"/>
            </p:cNvSpPr>
            <p:nvPr/>
          </p:nvSpPr>
          <p:spPr bwMode="auto">
            <a:xfrm>
              <a:off x="0" y="1680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/>
                <a:t>c</a:t>
              </a:r>
              <a:r>
                <a:rPr lang="en-US" altLang="en-US" baseline="30000"/>
                <a:t>2</a:t>
              </a:r>
              <a:r>
                <a:rPr lang="en-US" altLang="en-US"/>
                <a:t> = </a:t>
              </a:r>
              <a:r>
                <a:rPr lang="en-US" altLang="en-US" i="1"/>
                <a:t>a</a:t>
              </a:r>
              <a:r>
                <a:rPr lang="en-US" altLang="en-US" baseline="30000"/>
                <a:t>2</a:t>
              </a:r>
              <a:r>
                <a:rPr lang="en-US" altLang="en-US"/>
                <a:t> + </a:t>
              </a:r>
              <a:r>
                <a:rPr lang="en-US" altLang="en-US" i="1"/>
                <a:t>b</a:t>
              </a:r>
              <a:r>
                <a:rPr lang="en-US" altLang="en-US" baseline="30000"/>
                <a:t>2</a:t>
              </a:r>
            </a:p>
          </p:txBody>
        </p:sp>
        <p:sp>
          <p:nvSpPr>
            <p:cNvPr id="33810" name="Text Box 21"/>
            <p:cNvSpPr txBox="1">
              <a:spLocks noChangeArrowheads="1"/>
            </p:cNvSpPr>
            <p:nvPr/>
          </p:nvSpPr>
          <p:spPr bwMode="auto">
            <a:xfrm>
              <a:off x="288" y="1612"/>
              <a:ext cx="4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/>
                <a:t>?</a:t>
              </a:r>
            </a:p>
          </p:txBody>
        </p:sp>
      </p:grpSp>
      <p:grpSp>
        <p:nvGrpSpPr>
          <p:cNvPr id="64534" name="Group 22"/>
          <p:cNvGrpSpPr>
            <a:grpSpLocks/>
          </p:cNvGrpSpPr>
          <p:nvPr/>
        </p:nvGrpSpPr>
        <p:grpSpPr bwMode="auto">
          <a:xfrm>
            <a:off x="762000" y="2863850"/>
            <a:ext cx="3124200" cy="565150"/>
            <a:chOff x="288" y="1708"/>
            <a:chExt cx="1440" cy="356"/>
          </a:xfrm>
        </p:grpSpPr>
        <p:sp>
          <p:nvSpPr>
            <p:cNvPr id="33807" name="Text Box 23"/>
            <p:cNvSpPr txBox="1">
              <a:spLocks noChangeArrowheads="1"/>
            </p:cNvSpPr>
            <p:nvPr/>
          </p:nvSpPr>
          <p:spPr bwMode="auto">
            <a:xfrm>
              <a:off x="288" y="1776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 5.2</a:t>
              </a:r>
              <a:r>
                <a:rPr lang="en-US" altLang="en-US" baseline="30000"/>
                <a:t>2</a:t>
              </a:r>
              <a:r>
                <a:rPr lang="en-US" altLang="en-US"/>
                <a:t> = 3.8</a:t>
              </a:r>
              <a:r>
                <a:rPr lang="en-US" altLang="en-US" baseline="30000"/>
                <a:t>2</a:t>
              </a:r>
              <a:r>
                <a:rPr lang="en-US" altLang="en-US"/>
                <a:t> + 4.1</a:t>
              </a:r>
              <a:r>
                <a:rPr lang="en-US" altLang="en-US" baseline="30000"/>
                <a:t>2</a:t>
              </a:r>
            </a:p>
          </p:txBody>
        </p:sp>
        <p:sp>
          <p:nvSpPr>
            <p:cNvPr id="33808" name="Text Box 24"/>
            <p:cNvSpPr txBox="1">
              <a:spLocks noChangeArrowheads="1"/>
            </p:cNvSpPr>
            <p:nvPr/>
          </p:nvSpPr>
          <p:spPr bwMode="auto">
            <a:xfrm>
              <a:off x="720" y="1708"/>
              <a:ext cx="4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/>
                <a:t>?</a:t>
              </a:r>
            </a:p>
          </p:txBody>
        </p:sp>
      </p:grpSp>
      <p:grpSp>
        <p:nvGrpSpPr>
          <p:cNvPr id="64537" name="Group 25"/>
          <p:cNvGrpSpPr>
            <a:grpSpLocks/>
          </p:cNvGrpSpPr>
          <p:nvPr/>
        </p:nvGrpSpPr>
        <p:grpSpPr bwMode="auto">
          <a:xfrm>
            <a:off x="609600" y="3549650"/>
            <a:ext cx="4038600" cy="565150"/>
            <a:chOff x="240" y="2236"/>
            <a:chExt cx="1968" cy="356"/>
          </a:xfrm>
        </p:grpSpPr>
        <p:sp>
          <p:nvSpPr>
            <p:cNvPr id="33805" name="Text Box 26"/>
            <p:cNvSpPr txBox="1">
              <a:spLocks noChangeArrowheads="1"/>
            </p:cNvSpPr>
            <p:nvPr/>
          </p:nvSpPr>
          <p:spPr bwMode="auto">
            <a:xfrm>
              <a:off x="240" y="2304"/>
              <a:ext cx="19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27.04 = 14.44 + 16.81</a:t>
              </a:r>
              <a:endParaRPr lang="en-US" altLang="en-US" baseline="30000"/>
            </a:p>
          </p:txBody>
        </p:sp>
        <p:sp>
          <p:nvSpPr>
            <p:cNvPr id="33806" name="Text Box 27"/>
            <p:cNvSpPr txBox="1">
              <a:spLocks noChangeArrowheads="1"/>
            </p:cNvSpPr>
            <p:nvPr/>
          </p:nvSpPr>
          <p:spPr bwMode="auto">
            <a:xfrm>
              <a:off x="720" y="2236"/>
              <a:ext cx="4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/>
                <a:t> ?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4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5" grpId="0"/>
      <p:bldP spid="64526" grpId="0"/>
      <p:bldP spid="64527" grpId="0"/>
      <p:bldP spid="64528" grpId="0"/>
      <p:bldP spid="64529" grpId="0"/>
      <p:bldP spid="6453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457200" y="1585913"/>
            <a:ext cx="8458200" cy="451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40005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tabLst>
                <a:tab pos="40005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tabLst>
                <a:tab pos="40005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tabLst>
                <a:tab pos="40005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tabLst>
                <a:tab pos="40005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1.</a:t>
            </a:r>
            <a:r>
              <a:rPr lang="en-US" altLang="en-US"/>
              <a:t> Find the value of </a:t>
            </a:r>
            <a:r>
              <a:rPr lang="en-US" altLang="en-US" i="1"/>
              <a:t>x</a:t>
            </a:r>
            <a:r>
              <a:rPr lang="en-US" altLang="en-US"/>
              <a:t>.</a:t>
            </a:r>
          </a:p>
          <a:p>
            <a:pPr>
              <a:lnSpc>
                <a:spcPct val="125000"/>
              </a:lnSpc>
              <a:spcBef>
                <a:spcPct val="50000"/>
              </a:spcBef>
            </a:pPr>
            <a:endParaRPr lang="en-US" altLang="en-US"/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en-US"/>
              <a:t>		</a:t>
            </a:r>
          </a:p>
          <a:p>
            <a:pPr>
              <a:lnSpc>
                <a:spcPct val="125000"/>
              </a:lnSpc>
              <a:spcBef>
                <a:spcPct val="50000"/>
              </a:spcBef>
            </a:pPr>
            <a:endParaRPr lang="en-US" altLang="en-US"/>
          </a:p>
          <a:p>
            <a:pPr eaLnBrk="1" hangingPunct="1"/>
            <a:r>
              <a:rPr lang="en-US" altLang="en-US" b="1"/>
              <a:t>2.</a:t>
            </a:r>
            <a:r>
              <a:rPr lang="en-US" altLang="en-US"/>
              <a:t> An entertainment center is 52 in. wide and 40 in. 	high. Will a TV with a 60 in. diagonal fit in it? 	Explain.</a:t>
            </a:r>
          </a:p>
          <a:p>
            <a:pPr>
              <a:lnSpc>
                <a:spcPct val="125000"/>
              </a:lnSpc>
              <a:spcBef>
                <a:spcPct val="50000"/>
              </a:spcBef>
            </a:pPr>
            <a:endParaRPr lang="en-US" altLang="en-US"/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en-US" sz="800"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en-US" altLang="en-US" sz="800">
              <a:latin typeface="Arial" charset="0"/>
            </a:endParaRPr>
          </a:p>
        </p:txBody>
      </p:sp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Lesson Quiz: Part I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3352800" y="27432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F3300"/>
                </a:solidFill>
              </a:rPr>
              <a:t>12</a:t>
            </a:r>
            <a:endParaRPr lang="en-US" altLang="en-US">
              <a:latin typeface="Arial" charset="0"/>
            </a:endParaRPr>
          </a:p>
        </p:txBody>
      </p:sp>
      <p:pic>
        <p:nvPicPr>
          <p:cNvPr id="34821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133600"/>
            <a:ext cx="1914525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30" name="Picture 22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105400"/>
            <a:ext cx="4057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457200" y="1676400"/>
            <a:ext cx="8153400" cy="484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3.</a:t>
            </a:r>
            <a:r>
              <a:rPr lang="en-US" altLang="en-US"/>
              <a:t> Find the missing side length. Tell if the side 	lengths form a Pythagorean triple. Explain.</a:t>
            </a:r>
          </a:p>
          <a:p>
            <a:pPr>
              <a:lnSpc>
                <a:spcPct val="125000"/>
              </a:lnSpc>
              <a:spcBef>
                <a:spcPct val="50000"/>
              </a:spcBef>
            </a:pPr>
            <a:endParaRPr lang="en-US" altLang="en-US"/>
          </a:p>
          <a:p>
            <a:pPr>
              <a:lnSpc>
                <a:spcPct val="125000"/>
              </a:lnSpc>
              <a:spcBef>
                <a:spcPct val="50000"/>
              </a:spcBef>
            </a:pPr>
            <a:endParaRPr lang="en-US" altLang="en-US" b="1"/>
          </a:p>
          <a:p>
            <a:pPr>
              <a:lnSpc>
                <a:spcPct val="125000"/>
              </a:lnSpc>
              <a:spcBef>
                <a:spcPct val="50000"/>
              </a:spcBef>
            </a:pPr>
            <a:endParaRPr lang="en-US" altLang="en-US" b="1"/>
          </a:p>
          <a:p>
            <a:pPr eaLnBrk="1" hangingPunct="1"/>
            <a:r>
              <a:rPr lang="en-US" altLang="en-US" b="1"/>
              <a:t>4.</a:t>
            </a:r>
            <a:r>
              <a:rPr lang="en-US" altLang="en-US"/>
              <a:t> Tell if the measures 7, 11, and 15 can be the 	side lengths of a triangle. If so, classify the </a:t>
            </a:r>
            <a:br>
              <a:rPr lang="en-US" altLang="en-US"/>
            </a:br>
            <a:r>
              <a:rPr lang="en-US" altLang="en-US"/>
              <a:t>	triangle as acute, obtuse, or right.</a:t>
            </a:r>
          </a:p>
          <a:p>
            <a:pPr>
              <a:lnSpc>
                <a:spcPct val="125000"/>
              </a:lnSpc>
              <a:spcBef>
                <a:spcPct val="50000"/>
              </a:spcBef>
            </a:pPr>
            <a:endParaRPr lang="en-US" altLang="en-US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800"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en-US" altLang="en-US" sz="800">
              <a:latin typeface="Arial" charset="0"/>
            </a:endParaRPr>
          </a:p>
        </p:txBody>
      </p:sp>
      <p:sp>
        <p:nvSpPr>
          <p:cNvPr id="35843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Lesson Quiz: Part II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3962400" y="2590800"/>
            <a:ext cx="4114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F3300"/>
                </a:solidFill>
              </a:rPr>
              <a:t>13; yes; the side lengths are nonzero whole numbers that satisfy Pythagorean’s Theorem.</a:t>
            </a:r>
            <a:endParaRPr lang="en-US" altLang="en-US">
              <a:latin typeface="Arial" charset="0"/>
            </a:endParaRPr>
          </a:p>
        </p:txBody>
      </p:sp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990600" y="55626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F3300"/>
                </a:solidFill>
              </a:rPr>
              <a:t>yes; obtuse</a:t>
            </a:r>
            <a:endParaRPr lang="en-US" altLang="en-US">
              <a:latin typeface="Arial" charset="0"/>
            </a:endParaRPr>
          </a:p>
        </p:txBody>
      </p:sp>
      <p:pic>
        <p:nvPicPr>
          <p:cNvPr id="35846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743200"/>
            <a:ext cx="2657475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1" grpId="0" autoUpdateAnimBg="0"/>
      <p:bldP spid="6554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381000" y="1981200"/>
            <a:ext cx="8382000" cy="609600"/>
          </a:xfrm>
          <a:prstGeom prst="rect">
            <a:avLst/>
          </a:prstGeom>
          <a:noFill/>
          <a:ln w="28575">
            <a:solidFill>
              <a:srgbClr val="DBDBDB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/>
              <a:t>Pythagorean triple</a:t>
            </a:r>
            <a:endParaRPr lang="en-US" altLang="en-US" sz="3200">
              <a:latin typeface="Arial" charset="0"/>
            </a:endParaRPr>
          </a:p>
        </p:txBody>
      </p:sp>
      <p:sp>
        <p:nvSpPr>
          <p:cNvPr id="5123" name="Rectangle 16"/>
          <p:cNvSpPr>
            <a:spLocks noChangeArrowheads="1"/>
          </p:cNvSpPr>
          <p:nvPr/>
        </p:nvSpPr>
        <p:spPr bwMode="auto">
          <a:xfrm>
            <a:off x="0" y="1295400"/>
            <a:ext cx="9144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US" altLang="en-US" sz="3600" i="1">
                <a:solidFill>
                  <a:srgbClr val="FF0000"/>
                </a:solidFill>
                <a:latin typeface="Arial Black" pitchFamily="34" charset="0"/>
              </a:rPr>
              <a:t>Vocabulary</a:t>
            </a:r>
            <a:endParaRPr lang="en-US" altLang="en-US" sz="3600" i="1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1" grpId="0" build="p" autoUpdateAnimBg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9" name="Rectangle 19"/>
          <p:cNvSpPr>
            <a:spLocks noChangeArrowheads="1"/>
          </p:cNvSpPr>
          <p:nvPr/>
        </p:nvSpPr>
        <p:spPr bwMode="auto">
          <a:xfrm>
            <a:off x="381000" y="901700"/>
            <a:ext cx="8382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The Pythagorean Theorem is probably the most famous mathematical relationship. As you learned in Lesson 1-6, it states that in a right triangle, the sum of the squares of the lengths of the legs equals the square of the length of the hypotenuse.</a:t>
            </a:r>
          </a:p>
        </p:txBody>
      </p:sp>
      <p:pic>
        <p:nvPicPr>
          <p:cNvPr id="15382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3048000"/>
            <a:ext cx="5153025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4953000" y="3505200"/>
            <a:ext cx="335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i="1">
                <a:solidFill>
                  <a:srgbClr val="FF3300"/>
                </a:solidFill>
              </a:rPr>
              <a:t>a</a:t>
            </a:r>
            <a:r>
              <a:rPr lang="en-US" altLang="en-US" sz="3200" b="1" baseline="30000"/>
              <a:t>2 </a:t>
            </a:r>
            <a:r>
              <a:rPr lang="en-US" altLang="en-US" sz="3200" b="1"/>
              <a:t>+ </a:t>
            </a:r>
            <a:r>
              <a:rPr lang="en-US" altLang="en-US" sz="3200" b="1" i="1">
                <a:solidFill>
                  <a:srgbClr val="006699"/>
                </a:solidFill>
              </a:rPr>
              <a:t>b</a:t>
            </a:r>
            <a:r>
              <a:rPr lang="en-US" altLang="en-US" sz="3200" b="1" baseline="30000"/>
              <a:t>2</a:t>
            </a:r>
            <a:r>
              <a:rPr lang="en-US" altLang="en-US" sz="3200" b="1"/>
              <a:t> = </a:t>
            </a:r>
            <a:r>
              <a:rPr lang="en-US" altLang="en-US" sz="3200" b="1" i="1">
                <a:solidFill>
                  <a:srgbClr val="008000"/>
                </a:solidFill>
              </a:rPr>
              <a:t>c</a:t>
            </a:r>
            <a:r>
              <a:rPr lang="en-US" altLang="en-US" sz="3200" b="1" baseline="30000"/>
              <a:t>2</a:t>
            </a:r>
            <a:endParaRPr lang="en-US" altLang="en-US" sz="32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9" grpId="0"/>
      <p:bldP spid="153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1A: Using the Pythagorean Theorem</a:t>
            </a:r>
          </a:p>
        </p:txBody>
      </p:sp>
      <p:sp>
        <p:nvSpPr>
          <p:cNvPr id="7171" name="Rectangle 8"/>
          <p:cNvSpPr>
            <a:spLocks noChangeArrowheads="1"/>
          </p:cNvSpPr>
          <p:nvPr/>
        </p:nvSpPr>
        <p:spPr bwMode="auto">
          <a:xfrm>
            <a:off x="533400" y="1555750"/>
            <a:ext cx="5029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Find the value of </a:t>
            </a:r>
            <a:r>
              <a:rPr lang="en-US" altLang="en-US" b="1" i="1"/>
              <a:t>x</a:t>
            </a:r>
            <a:r>
              <a:rPr lang="en-US" altLang="en-US" b="1"/>
              <a:t>. Give your answer in simplest radical form.</a:t>
            </a:r>
          </a:p>
        </p:txBody>
      </p:sp>
      <p:pic>
        <p:nvPicPr>
          <p:cNvPr id="7172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447800"/>
            <a:ext cx="34956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533400" y="32004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a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2971800" y="32004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Pythagorean Theorem</a:t>
            </a:r>
          </a:p>
        </p:txBody>
      </p:sp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533400" y="37338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2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>
                <a:solidFill>
                  <a:schemeClr val="accent2"/>
                </a:solidFill>
              </a:rPr>
              <a:t>6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>
                <a:solidFill>
                  <a:srgbClr val="008000"/>
                </a:solidFill>
              </a:rPr>
              <a:t>x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2971800" y="37338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2 for a, 6 for b, and x for c.</a:t>
            </a:r>
          </a:p>
        </p:txBody>
      </p:sp>
      <p:sp>
        <p:nvSpPr>
          <p:cNvPr id="29715" name="Text Box 19"/>
          <p:cNvSpPr txBox="1">
            <a:spLocks noChangeArrowheads="1"/>
          </p:cNvSpPr>
          <p:nvPr/>
        </p:nvSpPr>
        <p:spPr bwMode="auto">
          <a:xfrm>
            <a:off x="1219200" y="42672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40 = </a:t>
            </a:r>
            <a:r>
              <a:rPr lang="en-US" altLang="en-US" i="1"/>
              <a:t>x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29716" name="Text Box 20"/>
          <p:cNvSpPr txBox="1">
            <a:spLocks noChangeArrowheads="1"/>
          </p:cNvSpPr>
          <p:nvPr/>
        </p:nvSpPr>
        <p:spPr bwMode="auto">
          <a:xfrm>
            <a:off x="2971800" y="42672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Simplify.</a:t>
            </a:r>
          </a:p>
        </p:txBody>
      </p:sp>
      <p:sp>
        <p:nvSpPr>
          <p:cNvPr id="29717" name="Text Box 21"/>
          <p:cNvSpPr txBox="1">
            <a:spLocks noChangeArrowheads="1"/>
          </p:cNvSpPr>
          <p:nvPr/>
        </p:nvSpPr>
        <p:spPr bwMode="auto">
          <a:xfrm>
            <a:off x="2971800" y="48006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Find the positive square root.</a:t>
            </a:r>
          </a:p>
        </p:txBody>
      </p:sp>
      <p:sp>
        <p:nvSpPr>
          <p:cNvPr id="29719" name="Text Box 23"/>
          <p:cNvSpPr txBox="1">
            <a:spLocks noChangeArrowheads="1"/>
          </p:cNvSpPr>
          <p:nvPr/>
        </p:nvSpPr>
        <p:spPr bwMode="auto">
          <a:xfrm>
            <a:off x="2971800" y="53340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Simplify the radical.</a:t>
            </a:r>
          </a:p>
        </p:txBody>
      </p:sp>
      <p:pic>
        <p:nvPicPr>
          <p:cNvPr id="29722" name="Picture 26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800600"/>
            <a:ext cx="1228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23" name="Picture 27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0"/>
            <a:ext cx="30289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9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9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1" grpId="0"/>
      <p:bldP spid="29712" grpId="0"/>
      <p:bldP spid="29713" grpId="0"/>
      <p:bldP spid="29714" grpId="0"/>
      <p:bldP spid="29715" grpId="0"/>
      <p:bldP spid="29716" grpId="0"/>
      <p:bldP spid="29717" grpId="0"/>
      <p:bldP spid="297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1B: Using the Pythagorean Theorem</a:t>
            </a:r>
          </a:p>
        </p:txBody>
      </p:sp>
      <p:sp>
        <p:nvSpPr>
          <p:cNvPr id="8195" name="Rectangle 11"/>
          <p:cNvSpPr>
            <a:spLocks noChangeArrowheads="1"/>
          </p:cNvSpPr>
          <p:nvPr/>
        </p:nvSpPr>
        <p:spPr bwMode="auto">
          <a:xfrm>
            <a:off x="533400" y="1447800"/>
            <a:ext cx="5029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Find the value of </a:t>
            </a:r>
            <a:r>
              <a:rPr lang="en-US" altLang="en-US" b="1" i="1"/>
              <a:t>x</a:t>
            </a:r>
            <a:r>
              <a:rPr lang="en-US" altLang="en-US" b="1"/>
              <a:t>. Give your answer in simplest radical form.</a:t>
            </a:r>
          </a:p>
        </p:txBody>
      </p:sp>
      <p:pic>
        <p:nvPicPr>
          <p:cNvPr id="8196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295400"/>
            <a:ext cx="2981325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35" name="Text Box 19"/>
          <p:cNvSpPr txBox="1">
            <a:spLocks noChangeArrowheads="1"/>
          </p:cNvSpPr>
          <p:nvPr/>
        </p:nvSpPr>
        <p:spPr bwMode="auto">
          <a:xfrm>
            <a:off x="1495425" y="28194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a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34836" name="Text Box 20"/>
          <p:cNvSpPr txBox="1">
            <a:spLocks noChangeArrowheads="1"/>
          </p:cNvSpPr>
          <p:nvPr/>
        </p:nvSpPr>
        <p:spPr bwMode="auto">
          <a:xfrm>
            <a:off x="3505200" y="28194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Pythagorean Theorem</a:t>
            </a:r>
          </a:p>
        </p:txBody>
      </p:sp>
      <p:sp>
        <p:nvSpPr>
          <p:cNvPr id="34837" name="Text Box 21"/>
          <p:cNvSpPr txBox="1">
            <a:spLocks noChangeArrowheads="1"/>
          </p:cNvSpPr>
          <p:nvPr/>
        </p:nvSpPr>
        <p:spPr bwMode="auto">
          <a:xfrm>
            <a:off x="609600" y="33528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(</a:t>
            </a:r>
            <a:r>
              <a:rPr lang="en-US" altLang="en-US" i="1">
                <a:solidFill>
                  <a:srgbClr val="FF0000"/>
                </a:solidFill>
              </a:rPr>
              <a:t>x</a:t>
            </a:r>
            <a:r>
              <a:rPr lang="en-US" altLang="en-US">
                <a:solidFill>
                  <a:srgbClr val="FF0000"/>
                </a:solidFill>
              </a:rPr>
              <a:t> – 2</a:t>
            </a:r>
            <a:r>
              <a:rPr lang="en-US" altLang="en-US"/>
              <a:t>)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>
                <a:solidFill>
                  <a:schemeClr val="accent2"/>
                </a:solidFill>
              </a:rPr>
              <a:t>4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>
                <a:solidFill>
                  <a:srgbClr val="008000"/>
                </a:solidFill>
              </a:rPr>
              <a:t>x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34838" name="Text Box 22"/>
          <p:cNvSpPr txBox="1">
            <a:spLocks noChangeArrowheads="1"/>
          </p:cNvSpPr>
          <p:nvPr/>
        </p:nvSpPr>
        <p:spPr bwMode="auto">
          <a:xfrm>
            <a:off x="3505200" y="33528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x – 2 for a, 4 for b, and x for c.</a:t>
            </a:r>
          </a:p>
        </p:txBody>
      </p:sp>
      <p:sp>
        <p:nvSpPr>
          <p:cNvPr id="34839" name="Text Box 23"/>
          <p:cNvSpPr txBox="1">
            <a:spLocks noChangeArrowheads="1"/>
          </p:cNvSpPr>
          <p:nvPr/>
        </p:nvSpPr>
        <p:spPr bwMode="auto">
          <a:xfrm>
            <a:off x="0" y="3886200"/>
            <a:ext cx="502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x</a:t>
            </a:r>
            <a:r>
              <a:rPr lang="en-US" altLang="en-US" baseline="30000"/>
              <a:t>2</a:t>
            </a:r>
            <a:r>
              <a:rPr lang="en-US" altLang="en-US"/>
              <a:t> – 4</a:t>
            </a:r>
            <a:r>
              <a:rPr lang="en-US" altLang="en-US" i="1"/>
              <a:t>x</a:t>
            </a:r>
            <a:r>
              <a:rPr lang="en-US" altLang="en-US" baseline="30000"/>
              <a:t> </a:t>
            </a:r>
            <a:r>
              <a:rPr lang="en-US" altLang="en-US"/>
              <a:t>+ 4 + 16 = </a:t>
            </a:r>
            <a:r>
              <a:rPr lang="en-US" altLang="en-US" i="1"/>
              <a:t>x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34840" name="Text Box 24"/>
          <p:cNvSpPr txBox="1">
            <a:spLocks noChangeArrowheads="1"/>
          </p:cNvSpPr>
          <p:nvPr/>
        </p:nvSpPr>
        <p:spPr bwMode="auto">
          <a:xfrm>
            <a:off x="3505200" y="38862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Multiply.</a:t>
            </a:r>
          </a:p>
        </p:txBody>
      </p:sp>
      <p:sp>
        <p:nvSpPr>
          <p:cNvPr id="34841" name="Text Box 25"/>
          <p:cNvSpPr txBox="1">
            <a:spLocks noChangeArrowheads="1"/>
          </p:cNvSpPr>
          <p:nvPr/>
        </p:nvSpPr>
        <p:spPr bwMode="auto">
          <a:xfrm>
            <a:off x="1162050" y="4419600"/>
            <a:ext cx="2986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–4</a:t>
            </a:r>
            <a:r>
              <a:rPr lang="en-US" altLang="en-US" i="1"/>
              <a:t>x</a:t>
            </a:r>
            <a:r>
              <a:rPr lang="en-US" altLang="en-US" baseline="30000"/>
              <a:t> </a:t>
            </a:r>
            <a:r>
              <a:rPr lang="en-US" altLang="en-US"/>
              <a:t>+ 20 = 0</a:t>
            </a:r>
          </a:p>
        </p:txBody>
      </p:sp>
      <p:sp>
        <p:nvSpPr>
          <p:cNvPr id="34842" name="Text Box 26"/>
          <p:cNvSpPr txBox="1">
            <a:spLocks noChangeArrowheads="1"/>
          </p:cNvSpPr>
          <p:nvPr/>
        </p:nvSpPr>
        <p:spPr bwMode="auto">
          <a:xfrm>
            <a:off x="3505200" y="4419600"/>
            <a:ext cx="495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Combine like terms.</a:t>
            </a:r>
          </a:p>
        </p:txBody>
      </p:sp>
      <p:sp>
        <p:nvSpPr>
          <p:cNvPr id="34843" name="Text Box 27"/>
          <p:cNvSpPr txBox="1">
            <a:spLocks noChangeArrowheads="1"/>
          </p:cNvSpPr>
          <p:nvPr/>
        </p:nvSpPr>
        <p:spPr bwMode="auto">
          <a:xfrm>
            <a:off x="2166938" y="4953000"/>
            <a:ext cx="2986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20 = 4</a:t>
            </a:r>
            <a:r>
              <a:rPr lang="en-US" altLang="en-US" i="1"/>
              <a:t>x</a:t>
            </a:r>
            <a:r>
              <a:rPr lang="en-US" altLang="en-US"/>
              <a:t> </a:t>
            </a:r>
          </a:p>
        </p:txBody>
      </p:sp>
      <p:sp>
        <p:nvSpPr>
          <p:cNvPr id="34844" name="Text Box 28"/>
          <p:cNvSpPr txBox="1">
            <a:spLocks noChangeArrowheads="1"/>
          </p:cNvSpPr>
          <p:nvPr/>
        </p:nvSpPr>
        <p:spPr bwMode="auto">
          <a:xfrm>
            <a:off x="3505200" y="4953000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Add 4x to both sides.</a:t>
            </a:r>
          </a:p>
        </p:txBody>
      </p:sp>
      <p:sp>
        <p:nvSpPr>
          <p:cNvPr id="34845" name="Text Box 29"/>
          <p:cNvSpPr txBox="1">
            <a:spLocks noChangeArrowheads="1"/>
          </p:cNvSpPr>
          <p:nvPr/>
        </p:nvSpPr>
        <p:spPr bwMode="auto">
          <a:xfrm>
            <a:off x="2333625" y="5486400"/>
            <a:ext cx="1552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5 = </a:t>
            </a:r>
            <a:r>
              <a:rPr lang="en-US" altLang="en-US" i="1"/>
              <a:t>x</a:t>
            </a:r>
            <a:r>
              <a:rPr lang="en-US" altLang="en-US"/>
              <a:t> </a:t>
            </a:r>
          </a:p>
        </p:txBody>
      </p:sp>
      <p:sp>
        <p:nvSpPr>
          <p:cNvPr id="34846" name="Text Box 30"/>
          <p:cNvSpPr txBox="1">
            <a:spLocks noChangeArrowheads="1"/>
          </p:cNvSpPr>
          <p:nvPr/>
        </p:nvSpPr>
        <p:spPr bwMode="auto">
          <a:xfrm>
            <a:off x="3490913" y="5486400"/>
            <a:ext cx="4357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Divide both sides by 4.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4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4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4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5" grpId="0"/>
      <p:bldP spid="34836" grpId="0"/>
      <p:bldP spid="34837" grpId="0"/>
      <p:bldP spid="34838" grpId="0"/>
      <p:bldP spid="34839" grpId="0"/>
      <p:bldP spid="34840" grpId="0"/>
      <p:bldP spid="34841" grpId="0"/>
      <p:bldP spid="34842" grpId="0"/>
      <p:bldP spid="34843" grpId="0"/>
      <p:bldP spid="34844" grpId="0"/>
      <p:bldP spid="34845" grpId="0"/>
      <p:bldP spid="348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5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1a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9219" name="Rectangle 21"/>
          <p:cNvSpPr>
            <a:spLocks noChangeArrowheads="1"/>
          </p:cNvSpPr>
          <p:nvPr/>
        </p:nvSpPr>
        <p:spPr bwMode="auto">
          <a:xfrm>
            <a:off x="457200" y="1403350"/>
            <a:ext cx="5486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Find the value of </a:t>
            </a:r>
            <a:r>
              <a:rPr lang="en-US" altLang="en-US" b="1" i="1"/>
              <a:t>x</a:t>
            </a:r>
            <a:r>
              <a:rPr lang="en-US" altLang="en-US" b="1"/>
              <a:t>. Give your answer in simplest radical form.</a:t>
            </a:r>
          </a:p>
        </p:txBody>
      </p:sp>
      <p:pic>
        <p:nvPicPr>
          <p:cNvPr id="9220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371600"/>
            <a:ext cx="3076575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427" name="Text Box 43"/>
          <p:cNvSpPr txBox="1">
            <a:spLocks noChangeArrowheads="1"/>
          </p:cNvSpPr>
          <p:nvPr/>
        </p:nvSpPr>
        <p:spPr bwMode="auto">
          <a:xfrm>
            <a:off x="228600" y="28956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a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16428" name="Text Box 44"/>
          <p:cNvSpPr txBox="1">
            <a:spLocks noChangeArrowheads="1"/>
          </p:cNvSpPr>
          <p:nvPr/>
        </p:nvSpPr>
        <p:spPr bwMode="auto">
          <a:xfrm>
            <a:off x="2667000" y="28956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Pythagorean Theorem</a:t>
            </a:r>
          </a:p>
        </p:txBody>
      </p:sp>
      <p:sp>
        <p:nvSpPr>
          <p:cNvPr id="16429" name="Text Box 45"/>
          <p:cNvSpPr txBox="1">
            <a:spLocks noChangeArrowheads="1"/>
          </p:cNvSpPr>
          <p:nvPr/>
        </p:nvSpPr>
        <p:spPr bwMode="auto">
          <a:xfrm>
            <a:off x="228600" y="34290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4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>
                <a:solidFill>
                  <a:schemeClr val="accent2"/>
                </a:solidFill>
              </a:rPr>
              <a:t>8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>
                <a:solidFill>
                  <a:srgbClr val="008000"/>
                </a:solidFill>
              </a:rPr>
              <a:t>x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16430" name="Text Box 46"/>
          <p:cNvSpPr txBox="1">
            <a:spLocks noChangeArrowheads="1"/>
          </p:cNvSpPr>
          <p:nvPr/>
        </p:nvSpPr>
        <p:spPr bwMode="auto">
          <a:xfrm>
            <a:off x="2667000" y="34290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4 for a, 8 for b, and x for c.</a:t>
            </a:r>
          </a:p>
        </p:txBody>
      </p:sp>
      <p:sp>
        <p:nvSpPr>
          <p:cNvPr id="16431" name="Text Box 47"/>
          <p:cNvSpPr txBox="1">
            <a:spLocks noChangeArrowheads="1"/>
          </p:cNvSpPr>
          <p:nvPr/>
        </p:nvSpPr>
        <p:spPr bwMode="auto">
          <a:xfrm>
            <a:off x="914400" y="39624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80 = </a:t>
            </a:r>
            <a:r>
              <a:rPr lang="en-US" altLang="en-US" i="1"/>
              <a:t>x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16432" name="Text Box 48"/>
          <p:cNvSpPr txBox="1">
            <a:spLocks noChangeArrowheads="1"/>
          </p:cNvSpPr>
          <p:nvPr/>
        </p:nvSpPr>
        <p:spPr bwMode="auto">
          <a:xfrm>
            <a:off x="2667000" y="39624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Simplify.</a:t>
            </a:r>
          </a:p>
        </p:txBody>
      </p:sp>
      <p:sp>
        <p:nvSpPr>
          <p:cNvPr id="16433" name="Text Box 49"/>
          <p:cNvSpPr txBox="1">
            <a:spLocks noChangeArrowheads="1"/>
          </p:cNvSpPr>
          <p:nvPr/>
        </p:nvSpPr>
        <p:spPr bwMode="auto">
          <a:xfrm>
            <a:off x="2667000" y="44958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Find the positive square root.</a:t>
            </a:r>
          </a:p>
        </p:txBody>
      </p:sp>
      <p:sp>
        <p:nvSpPr>
          <p:cNvPr id="16435" name="Text Box 51"/>
          <p:cNvSpPr txBox="1">
            <a:spLocks noChangeArrowheads="1"/>
          </p:cNvSpPr>
          <p:nvPr/>
        </p:nvSpPr>
        <p:spPr bwMode="auto">
          <a:xfrm>
            <a:off x="3276600" y="50292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Simplify the radical.</a:t>
            </a:r>
          </a:p>
        </p:txBody>
      </p:sp>
      <p:pic>
        <p:nvPicPr>
          <p:cNvPr id="16437" name="Picture 53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029200"/>
            <a:ext cx="27908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8" name="Picture 54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4495800"/>
            <a:ext cx="11811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6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27" grpId="0"/>
      <p:bldP spid="16428" grpId="0"/>
      <p:bldP spid="16429" grpId="0"/>
      <p:bldP spid="16430" grpId="0"/>
      <p:bldP spid="16431" grpId="0"/>
      <p:bldP spid="16432" grpId="0"/>
      <p:bldP spid="16433" grpId="0"/>
      <p:bldP spid="164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1b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304800" y="1447800"/>
            <a:ext cx="5486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Find the value of </a:t>
            </a:r>
            <a:r>
              <a:rPr lang="en-US" altLang="en-US" b="1" i="1"/>
              <a:t>x</a:t>
            </a:r>
            <a:r>
              <a:rPr lang="en-US" altLang="en-US" b="1"/>
              <a:t>. Give your answer in simplest radical form.</a:t>
            </a:r>
          </a:p>
        </p:txBody>
      </p:sp>
      <p:pic>
        <p:nvPicPr>
          <p:cNvPr id="1024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5" y="1371600"/>
            <a:ext cx="3476625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304800" y="28194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a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 i="1"/>
              <a:t>b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3962400" y="28194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Pythagorean Theorem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76200" y="3471863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FF0000"/>
                </a:solidFill>
              </a:rPr>
              <a:t>x</a:t>
            </a:r>
            <a:r>
              <a:rPr lang="en-US" altLang="en-US" baseline="30000"/>
              <a:t>2 </a:t>
            </a:r>
            <a:r>
              <a:rPr lang="en-US" altLang="en-US"/>
              <a:t>+ </a:t>
            </a:r>
            <a:r>
              <a:rPr lang="en-US" altLang="en-US">
                <a:solidFill>
                  <a:schemeClr val="accent2"/>
                </a:solidFill>
              </a:rPr>
              <a:t>12</a:t>
            </a:r>
            <a:r>
              <a:rPr lang="en-US" altLang="en-US" baseline="30000"/>
              <a:t>2</a:t>
            </a:r>
            <a:r>
              <a:rPr lang="en-US" altLang="en-US"/>
              <a:t> = (</a:t>
            </a:r>
            <a:r>
              <a:rPr lang="en-US" altLang="en-US" i="1">
                <a:solidFill>
                  <a:srgbClr val="008000"/>
                </a:solidFill>
              </a:rPr>
              <a:t>x </a:t>
            </a:r>
            <a:r>
              <a:rPr lang="en-US" altLang="en-US">
                <a:solidFill>
                  <a:srgbClr val="008000"/>
                </a:solidFill>
              </a:rPr>
              <a:t>+ 4</a:t>
            </a:r>
            <a:r>
              <a:rPr lang="en-US" altLang="en-US"/>
              <a:t>)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3962400" y="3292475"/>
            <a:ext cx="4343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Substitute x for a, 12 for b, and x + 4  for c.</a:t>
            </a: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0" y="4191000"/>
            <a:ext cx="502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x</a:t>
            </a:r>
            <a:r>
              <a:rPr lang="en-US" altLang="en-US" baseline="30000"/>
              <a:t>2</a:t>
            </a:r>
            <a:r>
              <a:rPr lang="en-US" altLang="en-US"/>
              <a:t> + 144 = </a:t>
            </a:r>
            <a:r>
              <a:rPr lang="en-US" altLang="en-US" i="1"/>
              <a:t>x</a:t>
            </a:r>
            <a:r>
              <a:rPr lang="en-US" altLang="en-US" baseline="30000"/>
              <a:t>2 </a:t>
            </a:r>
            <a:r>
              <a:rPr lang="en-US" altLang="en-US"/>
              <a:t>+ 8</a:t>
            </a:r>
            <a:r>
              <a:rPr lang="en-US" altLang="en-US" i="1"/>
              <a:t>x</a:t>
            </a:r>
            <a:r>
              <a:rPr lang="en-US" altLang="en-US"/>
              <a:t> + 16</a:t>
            </a:r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3962400" y="41910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Multiply.</a:t>
            </a:r>
          </a:p>
        </p:txBody>
      </p:sp>
      <p:sp>
        <p:nvSpPr>
          <p:cNvPr id="35858" name="Text Box 18"/>
          <p:cNvSpPr txBox="1">
            <a:spLocks noChangeArrowheads="1"/>
          </p:cNvSpPr>
          <p:nvPr/>
        </p:nvSpPr>
        <p:spPr bwMode="auto">
          <a:xfrm>
            <a:off x="762000" y="4724400"/>
            <a:ext cx="203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128 = 8</a:t>
            </a:r>
            <a:r>
              <a:rPr lang="en-US" altLang="en-US" i="1"/>
              <a:t>x</a:t>
            </a:r>
          </a:p>
        </p:txBody>
      </p:sp>
      <p:sp>
        <p:nvSpPr>
          <p:cNvPr id="35859" name="Text Box 19"/>
          <p:cNvSpPr txBox="1">
            <a:spLocks noChangeArrowheads="1"/>
          </p:cNvSpPr>
          <p:nvPr/>
        </p:nvSpPr>
        <p:spPr bwMode="auto">
          <a:xfrm>
            <a:off x="3962400" y="4724400"/>
            <a:ext cx="495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Combine like terms.</a:t>
            </a:r>
          </a:p>
        </p:txBody>
      </p:sp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976313" y="5257800"/>
            <a:ext cx="2986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16 = </a:t>
            </a:r>
            <a:r>
              <a:rPr lang="en-US" altLang="en-US" i="1"/>
              <a:t>x</a:t>
            </a:r>
            <a:r>
              <a:rPr lang="en-US" altLang="en-US"/>
              <a:t> </a:t>
            </a:r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3962400" y="5257800"/>
            <a:ext cx="4357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</a:rPr>
              <a:t>Divide both sides by 8.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2" grpId="0"/>
      <p:bldP spid="35853" grpId="0"/>
      <p:bldP spid="35854" grpId="0"/>
      <p:bldP spid="35855" grpId="0"/>
      <p:bldP spid="35856" grpId="0"/>
      <p:bldP spid="35857" grpId="0"/>
      <p:bldP spid="35858" grpId="0"/>
      <p:bldP spid="35859" grpId="0"/>
      <p:bldP spid="35860" grpId="0"/>
      <p:bldP spid="3586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</TotalTime>
  <Words>1811</Words>
  <Application>Microsoft Office PowerPoint</Application>
  <PresentationFormat>On-screen Show (4:3)</PresentationFormat>
  <Paragraphs>253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Verdana</vt:lpstr>
      <vt:lpstr>Arial</vt:lpstr>
      <vt:lpstr>Arial Black</vt:lpstr>
      <vt:lpstr>Symbol</vt:lpstr>
      <vt:lpstr>Arial MT Bl</vt:lpstr>
      <vt:lpstr>Script MT Bold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Holt, Rinehart and Winston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HRW</dc:creator>
  <cp:lastModifiedBy>Trenton Murphey</cp:lastModifiedBy>
  <cp:revision>132</cp:revision>
  <dcterms:created xsi:type="dcterms:W3CDTF">2002-10-14T18:20:28Z</dcterms:created>
  <dcterms:modified xsi:type="dcterms:W3CDTF">2014-03-17T11:37:36Z</dcterms:modified>
</cp:coreProperties>
</file>