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5"/>
  </p:notesMasterIdLst>
  <p:sldIdLst>
    <p:sldId id="257" r:id="rId2"/>
    <p:sldId id="260" r:id="rId3"/>
    <p:sldId id="262" r:id="rId4"/>
    <p:sldId id="275" r:id="rId5"/>
    <p:sldId id="292" r:id="rId6"/>
    <p:sldId id="324" r:id="rId7"/>
    <p:sldId id="325" r:id="rId8"/>
    <p:sldId id="326" r:id="rId9"/>
    <p:sldId id="301" r:id="rId10"/>
    <p:sldId id="299" r:id="rId11"/>
    <p:sldId id="266" r:id="rId12"/>
    <p:sldId id="327" r:id="rId13"/>
    <p:sldId id="295" r:id="rId14"/>
    <p:sldId id="302" r:id="rId15"/>
    <p:sldId id="300" r:id="rId16"/>
    <p:sldId id="303" r:id="rId17"/>
    <p:sldId id="304" r:id="rId18"/>
    <p:sldId id="328" r:id="rId19"/>
    <p:sldId id="305" r:id="rId20"/>
    <p:sldId id="306" r:id="rId21"/>
    <p:sldId id="307" r:id="rId22"/>
    <p:sldId id="308" r:id="rId23"/>
    <p:sldId id="329" r:id="rId24"/>
    <p:sldId id="293" r:id="rId25"/>
    <p:sldId id="276" r:id="rId26"/>
    <p:sldId id="309" r:id="rId27"/>
    <p:sldId id="310" r:id="rId28"/>
    <p:sldId id="311" r:id="rId29"/>
    <p:sldId id="312" r:id="rId30"/>
    <p:sldId id="323" r:id="rId31"/>
    <p:sldId id="278" r:id="rId32"/>
    <p:sldId id="283" r:id="rId33"/>
    <p:sldId id="314" r:id="rId34"/>
    <p:sldId id="315" r:id="rId35"/>
    <p:sldId id="317" r:id="rId36"/>
    <p:sldId id="289" r:id="rId37"/>
    <p:sldId id="297" r:id="rId38"/>
    <p:sldId id="318" r:id="rId39"/>
    <p:sldId id="319" r:id="rId40"/>
    <p:sldId id="320" r:id="rId41"/>
    <p:sldId id="321" r:id="rId42"/>
    <p:sldId id="268" r:id="rId43"/>
    <p:sldId id="298" r:id="rId44"/>
  </p:sldIdLst>
  <p:sldSz cx="9144000" cy="6858000" type="screen4x3"/>
  <p:notesSz cx="7099300" cy="9398000"/>
  <p:custDataLst>
    <p:tags r:id="rId4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EF0AE"/>
    <a:srgbClr val="A2ECC9"/>
    <a:srgbClr val="A8FEBF"/>
    <a:srgbClr val="3333FF"/>
    <a:srgbClr val="FF0000"/>
    <a:srgbClr val="006699"/>
    <a:srgbClr val="FFFF00"/>
    <a:srgbClr val="BCEE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66" autoAdjust="0"/>
    <p:restoredTop sz="94168" autoAdjust="0"/>
  </p:normalViewPr>
  <p:slideViewPr>
    <p:cSldViewPr>
      <p:cViewPr>
        <p:scale>
          <a:sx n="75" d="100"/>
          <a:sy n="75" d="100"/>
        </p:scale>
        <p:origin x="-888" y="-690"/>
      </p:cViewPr>
      <p:guideLst>
        <p:guide orient="horz" pos="2160"/>
        <p:guide orient="horz" pos="624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3224"/>
    </p:cViewPr>
  </p:sorterViewPr>
  <p:notesViewPr>
    <p:cSldViewPr>
      <p:cViewPr varScale="1">
        <p:scale>
          <a:sx n="48" d="100"/>
          <a:sy n="48" d="100"/>
        </p:scale>
        <p:origin x="-2004" y="-114"/>
      </p:cViewPr>
      <p:guideLst>
        <p:guide orient="horz" pos="2960"/>
        <p:guide pos="223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52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5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265" tIns="47133" rIns="94265" bIns="47133" numCol="1" anchor="t" anchorCtr="0" compatLnSpc="1">
            <a:prstTxWarp prst="textNoShape">
              <a:avLst/>
            </a:prstTxWarp>
          </a:bodyPr>
          <a:lstStyle>
            <a:lvl1pPr defTabSz="942975">
              <a:defRPr sz="1200" b="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265" tIns="47133" rIns="94265" bIns="47133" numCol="1" anchor="t" anchorCtr="0" compatLnSpc="1">
            <a:prstTxWarp prst="textNoShape">
              <a:avLst/>
            </a:prstTxWarp>
          </a:bodyPr>
          <a:lstStyle>
            <a:lvl1pPr algn="r" defTabSz="942975">
              <a:defRPr sz="1200" b="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200150" y="704850"/>
            <a:ext cx="4699000" cy="3524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464050"/>
            <a:ext cx="5680075" cy="422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265" tIns="47133" rIns="94265" bIns="4713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26513"/>
            <a:ext cx="3076575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265" tIns="47133" rIns="94265" bIns="47133" numCol="1" anchor="b" anchorCtr="0" compatLnSpc="1">
            <a:prstTxWarp prst="textNoShape">
              <a:avLst/>
            </a:prstTxWarp>
          </a:bodyPr>
          <a:lstStyle>
            <a:lvl1pPr defTabSz="942975">
              <a:defRPr sz="1200" b="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8926513"/>
            <a:ext cx="3076575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265" tIns="47133" rIns="94265" bIns="47133" numCol="1" anchor="b" anchorCtr="0" compatLnSpc="1">
            <a:prstTxWarp prst="textNoShape">
              <a:avLst/>
            </a:prstTxWarp>
          </a:bodyPr>
          <a:lstStyle>
            <a:lvl1pPr algn="r" defTabSz="942975">
              <a:defRPr sz="1200" b="0" smtClean="0">
                <a:latin typeface="Arial" pitchFamily="34" charset="0"/>
              </a:defRPr>
            </a:lvl1pPr>
          </a:lstStyle>
          <a:p>
            <a:pPr>
              <a:defRPr/>
            </a:pPr>
            <a:fld id="{A28CC6C3-F078-429B-8535-894B4004DA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0156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E7A4869D-DEFF-4636-B53F-1A73C60221AD}" type="slidenum">
              <a:rPr lang="en-US" altLang="en-US" sz="1200" b="0">
                <a:latin typeface="Arial" pitchFamily="34" charset="0"/>
              </a:rPr>
              <a:pPr eaLnBrk="1" hangingPunct="1"/>
              <a:t>10</a:t>
            </a:fld>
            <a:endParaRPr lang="en-US" altLang="en-US" sz="1200" b="0">
              <a:latin typeface="Arial" pitchFamily="34" charset="0"/>
            </a:endParaRPr>
          </a:p>
        </p:txBody>
      </p:sp>
      <p:sp>
        <p:nvSpPr>
          <p:cNvPr id="4710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CA163542-C118-43E2-938E-446183795E07}" type="slidenum">
              <a:rPr lang="en-US" altLang="en-US" sz="1200" b="0">
                <a:latin typeface="Arial" pitchFamily="34" charset="0"/>
              </a:rPr>
              <a:pPr eaLnBrk="1" hangingPunct="1"/>
              <a:t>29</a:t>
            </a:fld>
            <a:endParaRPr lang="en-US" altLang="en-US" sz="1200" b="0">
              <a:latin typeface="Arial" pitchFamily="34" charset="0"/>
            </a:endParaRPr>
          </a:p>
        </p:txBody>
      </p:sp>
      <p:sp>
        <p:nvSpPr>
          <p:cNvPr id="563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6165BB8C-AD22-468C-9757-06F90D5F4CBA}" type="slidenum">
              <a:rPr lang="en-US" altLang="en-US" sz="1200" b="0">
                <a:latin typeface="Arial" pitchFamily="34" charset="0"/>
              </a:rPr>
              <a:pPr eaLnBrk="1" hangingPunct="1"/>
              <a:t>30</a:t>
            </a:fld>
            <a:endParaRPr lang="en-US" altLang="en-US" sz="1200" b="0">
              <a:latin typeface="Arial" pitchFamily="34" charset="0"/>
            </a:endParaRPr>
          </a:p>
        </p:txBody>
      </p:sp>
      <p:sp>
        <p:nvSpPr>
          <p:cNvPr id="5734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8AB2CFB5-DAE7-4E5B-82EE-613E894E6E99}" type="slidenum">
              <a:rPr lang="en-US" altLang="en-US" sz="1200" b="0">
                <a:latin typeface="Arial" pitchFamily="34" charset="0"/>
              </a:rPr>
              <a:pPr eaLnBrk="1" hangingPunct="1"/>
              <a:t>32</a:t>
            </a:fld>
            <a:endParaRPr lang="en-US" altLang="en-US" sz="1200" b="0">
              <a:latin typeface="Arial" pitchFamily="34" charset="0"/>
            </a:endParaRPr>
          </a:p>
        </p:txBody>
      </p:sp>
      <p:sp>
        <p:nvSpPr>
          <p:cNvPr id="5837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667D71A5-E469-4315-BFEB-3536C51F801B}" type="slidenum">
              <a:rPr lang="en-US" altLang="en-US" sz="1200" b="0">
                <a:latin typeface="Arial" pitchFamily="34" charset="0"/>
              </a:rPr>
              <a:pPr eaLnBrk="1" hangingPunct="1"/>
              <a:t>42</a:t>
            </a:fld>
            <a:endParaRPr lang="en-US" altLang="en-US" sz="1200" b="0">
              <a:latin typeface="Arial" pitchFamily="34" charset="0"/>
            </a:endParaRPr>
          </a:p>
        </p:txBody>
      </p:sp>
      <p:sp>
        <p:nvSpPr>
          <p:cNvPr id="593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464050"/>
            <a:ext cx="5207000" cy="4229100"/>
          </a:xfrm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C5D78FF3-DF58-45E4-B809-6577D01EE43E}" type="slidenum">
              <a:rPr lang="en-US" altLang="en-US" sz="1200" b="0">
                <a:latin typeface="Arial" pitchFamily="34" charset="0"/>
              </a:rPr>
              <a:pPr eaLnBrk="1" hangingPunct="1"/>
              <a:t>43</a:t>
            </a:fld>
            <a:endParaRPr lang="en-US" altLang="en-US" sz="1200" b="0">
              <a:latin typeface="Arial" pitchFamily="34" charset="0"/>
            </a:endParaRPr>
          </a:p>
        </p:txBody>
      </p:sp>
      <p:sp>
        <p:nvSpPr>
          <p:cNvPr id="604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464050"/>
            <a:ext cx="5207000" cy="4229100"/>
          </a:xfrm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1742B875-FD87-47E0-91FA-1571DA00371C}" type="slidenum">
              <a:rPr lang="en-US" altLang="en-US" sz="1200" b="0">
                <a:latin typeface="Arial" pitchFamily="34" charset="0"/>
              </a:rPr>
              <a:pPr eaLnBrk="1" hangingPunct="1"/>
              <a:t>11</a:t>
            </a:fld>
            <a:endParaRPr lang="en-US" altLang="en-US" sz="1200" b="0">
              <a:latin typeface="Arial" pitchFamily="34" charset="0"/>
            </a:endParaRPr>
          </a:p>
        </p:txBody>
      </p:sp>
      <p:sp>
        <p:nvSpPr>
          <p:cNvPr id="4813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D318E03E-70B8-4818-9407-007D9273B7C7}" type="slidenum">
              <a:rPr lang="en-US" altLang="en-US" sz="1200" b="0">
                <a:latin typeface="Arial" pitchFamily="34" charset="0"/>
              </a:rPr>
              <a:pPr eaLnBrk="1" hangingPunct="1"/>
              <a:t>15</a:t>
            </a:fld>
            <a:endParaRPr lang="en-US" altLang="en-US" sz="1200" b="0">
              <a:latin typeface="Arial" pitchFamily="34" charset="0"/>
            </a:endParaRPr>
          </a:p>
        </p:txBody>
      </p:sp>
      <p:sp>
        <p:nvSpPr>
          <p:cNvPr id="491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2056F120-F0B0-40C4-86E3-0E533919227D}" type="slidenum">
              <a:rPr lang="en-US" altLang="en-US" sz="1200" b="0">
                <a:latin typeface="Arial" pitchFamily="34" charset="0"/>
              </a:rPr>
              <a:pPr eaLnBrk="1" hangingPunct="1"/>
              <a:t>17</a:t>
            </a:fld>
            <a:endParaRPr lang="en-US" altLang="en-US" sz="1200" b="0">
              <a:latin typeface="Arial" pitchFamily="34" charset="0"/>
            </a:endParaRPr>
          </a:p>
        </p:txBody>
      </p:sp>
      <p:sp>
        <p:nvSpPr>
          <p:cNvPr id="501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6C592CB2-227F-4E77-860B-A730B575A258}" type="slidenum">
              <a:rPr lang="en-US" altLang="en-US" sz="1200" b="0">
                <a:latin typeface="Arial" pitchFamily="34" charset="0"/>
              </a:rPr>
              <a:pPr eaLnBrk="1" hangingPunct="1"/>
              <a:t>18</a:t>
            </a:fld>
            <a:endParaRPr lang="en-US" altLang="en-US" sz="1200" b="0">
              <a:latin typeface="Arial" pitchFamily="34" charset="0"/>
            </a:endParaRPr>
          </a:p>
        </p:txBody>
      </p:sp>
      <p:sp>
        <p:nvSpPr>
          <p:cNvPr id="5120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8B48C82C-34A7-43FF-8621-4E8AF0C2C791}" type="slidenum">
              <a:rPr lang="en-US" altLang="en-US" sz="1200" b="0">
                <a:latin typeface="Arial" pitchFamily="34" charset="0"/>
              </a:rPr>
              <a:pPr eaLnBrk="1" hangingPunct="1"/>
              <a:t>19</a:t>
            </a:fld>
            <a:endParaRPr lang="en-US" altLang="en-US" sz="1200" b="0">
              <a:latin typeface="Arial" pitchFamily="34" charset="0"/>
            </a:endParaRPr>
          </a:p>
        </p:txBody>
      </p:sp>
      <p:sp>
        <p:nvSpPr>
          <p:cNvPr id="522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3A1439C8-FEA9-429D-A0EA-A6FE8FE20C0E}" type="slidenum">
              <a:rPr lang="en-US" altLang="en-US" sz="1200" b="0">
                <a:latin typeface="Arial" pitchFamily="34" charset="0"/>
              </a:rPr>
              <a:pPr eaLnBrk="1" hangingPunct="1"/>
              <a:t>20</a:t>
            </a:fld>
            <a:endParaRPr lang="en-US" altLang="en-US" sz="1200" b="0">
              <a:latin typeface="Arial" pitchFamily="34" charset="0"/>
            </a:endParaRPr>
          </a:p>
        </p:txBody>
      </p:sp>
      <p:sp>
        <p:nvSpPr>
          <p:cNvPr id="532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BEC2C620-391E-4A53-ABB5-7A0F1C29CB7E}" type="slidenum">
              <a:rPr lang="en-US" altLang="en-US" sz="1200" b="0">
                <a:latin typeface="Arial" pitchFamily="34" charset="0"/>
              </a:rPr>
              <a:pPr eaLnBrk="1" hangingPunct="1"/>
              <a:t>21</a:t>
            </a:fld>
            <a:endParaRPr lang="en-US" altLang="en-US" sz="1200" b="0">
              <a:latin typeface="Arial" pitchFamily="34" charset="0"/>
            </a:endParaRPr>
          </a:p>
        </p:txBody>
      </p:sp>
      <p:sp>
        <p:nvSpPr>
          <p:cNvPr id="5427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C7A7A674-7EF1-4657-B71A-4021C97DCBA5}" type="slidenum">
              <a:rPr lang="en-US" altLang="en-US" sz="1200" b="0">
                <a:latin typeface="Arial" pitchFamily="34" charset="0"/>
              </a:rPr>
              <a:pPr eaLnBrk="1" hangingPunct="1"/>
              <a:t>28</a:t>
            </a:fld>
            <a:endParaRPr lang="en-US" altLang="en-US" sz="1200" b="0">
              <a:latin typeface="Arial" pitchFamily="34" charset="0"/>
            </a:endParaRPr>
          </a:p>
        </p:txBody>
      </p:sp>
      <p:sp>
        <p:nvSpPr>
          <p:cNvPr id="552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922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100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9908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6116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778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947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69793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861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531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019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96574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2436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31115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54788"/>
            <a:ext cx="9144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27" name="Text Box 9"/>
          <p:cNvSpPr txBox="1">
            <a:spLocks noChangeArrowheads="1"/>
          </p:cNvSpPr>
          <p:nvPr userDrawn="1"/>
        </p:nvSpPr>
        <p:spPr bwMode="auto">
          <a:xfrm>
            <a:off x="73025" y="6556375"/>
            <a:ext cx="28225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400">
                <a:solidFill>
                  <a:schemeClr val="bg1"/>
                </a:solidFill>
              </a:rPr>
              <a:t>Holt McDougal Algebra 2</a:t>
            </a:r>
          </a:p>
        </p:txBody>
      </p:sp>
      <p:grpSp>
        <p:nvGrpSpPr>
          <p:cNvPr id="1028" name="Group 13"/>
          <p:cNvGrpSpPr>
            <a:grpSpLocks/>
          </p:cNvGrpSpPr>
          <p:nvPr userDrawn="1"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1030" name="Picture 7"/>
            <p:cNvPicPr>
              <a:picLocks noChangeAspect="1" noChangeArrowheads="1"/>
            </p:cNvPicPr>
            <p:nvPr userDrawn="1"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46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accent1"/>
                      </a:gs>
                    </a:gsLst>
                    <a:path path="rect">
                      <a:fillToRect r="100000" b="100000"/>
                    </a:path>
                  </a:gra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31" name="Picture 12" descr="chater_screen"/>
            <p:cNvPicPr>
              <a:picLocks noChangeAspect="1" noChangeArrowheads="1"/>
            </p:cNvPicPr>
            <p:nvPr userDrawn="1"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74" y="4128"/>
              <a:ext cx="318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29" name="Text Box 11"/>
          <p:cNvSpPr txBox="1">
            <a:spLocks noChangeArrowheads="1"/>
          </p:cNvSpPr>
          <p:nvPr userDrawn="1"/>
        </p:nvSpPr>
        <p:spPr bwMode="auto">
          <a:xfrm>
            <a:off x="1295400" y="98425"/>
            <a:ext cx="7391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0">
                <a:solidFill>
                  <a:schemeClr val="bg1"/>
                </a:solidFill>
                <a:latin typeface="Arial Black" pitchFamily="34" charset="0"/>
              </a:rPr>
              <a:t>Transforming Linear Functions </a:t>
            </a:r>
            <a:endParaRPr lang="en-US" altLang="en-US" b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5.jpeg"/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Relationship Id="rId6" Type="http://schemas.openxmlformats.org/officeDocument/2006/relationships/slide" Target="slide42.xml"/><Relationship Id="rId5" Type="http://schemas.openxmlformats.org/officeDocument/2006/relationships/slide" Target="slide3.xml"/><Relationship Id="rId4" Type="http://schemas.openxmlformats.org/officeDocument/2006/relationships/slide" Target="slide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19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3.png"/><Relationship Id="rId5" Type="http://schemas.openxmlformats.org/officeDocument/2006/relationships/image" Target="../media/image32.wmf"/><Relationship Id="rId4" Type="http://schemas.openxmlformats.org/officeDocument/2006/relationships/oleObject" Target="../embeddings/oleObject2.bin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6.png"/><Relationship Id="rId4" Type="http://schemas.openxmlformats.org/officeDocument/2006/relationships/image" Target="../media/image3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2.png"/><Relationship Id="rId5" Type="http://schemas.openxmlformats.org/officeDocument/2006/relationships/image" Target="../media/image41.png"/><Relationship Id="rId4" Type="http://schemas.openxmlformats.org/officeDocument/2006/relationships/image" Target="../media/image40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4.png"/><Relationship Id="rId4" Type="http://schemas.openxmlformats.org/officeDocument/2006/relationships/image" Target="../media/image43.wmf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png"/><Relationship Id="rId3" Type="http://schemas.openxmlformats.org/officeDocument/2006/relationships/image" Target="../media/image44.png"/><Relationship Id="rId7" Type="http://schemas.openxmlformats.org/officeDocument/2006/relationships/image" Target="../media/image47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46.png"/><Relationship Id="rId5" Type="http://schemas.openxmlformats.org/officeDocument/2006/relationships/image" Target="../media/image45.wmf"/><Relationship Id="rId4" Type="http://schemas.openxmlformats.org/officeDocument/2006/relationships/oleObject" Target="../embeddings/oleObject4.bin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51.png"/><Relationship Id="rId4" Type="http://schemas.openxmlformats.org/officeDocument/2006/relationships/image" Target="../media/image32.wmf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53.png"/><Relationship Id="rId5" Type="http://schemas.openxmlformats.org/officeDocument/2006/relationships/image" Target="../media/image52.wmf"/><Relationship Id="rId4" Type="http://schemas.openxmlformats.org/officeDocument/2006/relationships/oleObject" Target="../embeddings/oleObject6.bin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52.wmf"/><Relationship Id="rId4" Type="http://schemas.openxmlformats.org/officeDocument/2006/relationships/oleObject" Target="../embeddings/oleObject7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1" name="Text Box 4"/>
          <p:cNvSpPr txBox="1">
            <a:spLocks noChangeArrowheads="1"/>
          </p:cNvSpPr>
          <p:nvPr/>
        </p:nvSpPr>
        <p:spPr bwMode="auto">
          <a:xfrm>
            <a:off x="1371600" y="163513"/>
            <a:ext cx="7315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0">
                <a:solidFill>
                  <a:schemeClr val="bg1"/>
                </a:solidFill>
                <a:latin typeface="Arial Black" pitchFamily="34" charset="0"/>
              </a:rPr>
              <a:t>Transforming Linear Functions</a:t>
            </a:r>
            <a:endParaRPr lang="en-US" altLang="en-US" b="0"/>
          </a:p>
        </p:txBody>
      </p:sp>
      <p:sp>
        <p:nvSpPr>
          <p:cNvPr id="2052" name="Text Box 8"/>
          <p:cNvSpPr txBox="1">
            <a:spLocks noChangeArrowheads="1"/>
          </p:cNvSpPr>
          <p:nvPr/>
        </p:nvSpPr>
        <p:spPr bwMode="auto">
          <a:xfrm>
            <a:off x="152400" y="6553200"/>
            <a:ext cx="2133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400">
                <a:solidFill>
                  <a:schemeClr val="bg1"/>
                </a:solidFill>
              </a:rPr>
              <a:t>Holt Algebra 2</a:t>
            </a:r>
          </a:p>
        </p:txBody>
      </p:sp>
      <p:sp>
        <p:nvSpPr>
          <p:cNvPr id="4123" name="Text Box 27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3505200" y="2413000"/>
            <a:ext cx="18557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b="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Warm Up</a:t>
            </a:r>
          </a:p>
        </p:txBody>
      </p:sp>
      <p:sp>
        <p:nvSpPr>
          <p:cNvPr id="4124" name="Text Box 28">
            <a:hlinkClick r:id="rId5" action="ppaction://hlinksldjump"/>
          </p:cNvPr>
          <p:cNvSpPr txBox="1">
            <a:spLocks noChangeArrowheads="1"/>
          </p:cNvSpPr>
          <p:nvPr/>
        </p:nvSpPr>
        <p:spPr bwMode="auto">
          <a:xfrm>
            <a:off x="3517900" y="3022600"/>
            <a:ext cx="37639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b="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Lesson Presentation</a:t>
            </a:r>
          </a:p>
        </p:txBody>
      </p:sp>
      <p:sp>
        <p:nvSpPr>
          <p:cNvPr id="4125" name="Text Box 29">
            <a:hlinkClick r:id="rId6" action="ppaction://hlinksldjump"/>
          </p:cNvPr>
          <p:cNvSpPr txBox="1">
            <a:spLocks noChangeArrowheads="1"/>
          </p:cNvSpPr>
          <p:nvPr/>
        </p:nvSpPr>
        <p:spPr bwMode="auto">
          <a:xfrm>
            <a:off x="3519488" y="3632200"/>
            <a:ext cx="23209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b="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Lesson Quiz</a:t>
            </a:r>
          </a:p>
        </p:txBody>
      </p:sp>
      <p:pic>
        <p:nvPicPr>
          <p:cNvPr id="2056" name="Picture 30" descr="splash_first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34150"/>
            <a:ext cx="91440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7" name="Text Box 31"/>
          <p:cNvSpPr txBox="1">
            <a:spLocks noChangeArrowheads="1"/>
          </p:cNvSpPr>
          <p:nvPr/>
        </p:nvSpPr>
        <p:spPr bwMode="auto">
          <a:xfrm>
            <a:off x="76200" y="6553200"/>
            <a:ext cx="3048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400">
                <a:solidFill>
                  <a:schemeClr val="bg1"/>
                </a:solidFill>
              </a:rPr>
              <a:t>Holt McDougal Algebra 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457200" y="1676400"/>
            <a:ext cx="82375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Let </a:t>
            </a:r>
            <a:r>
              <a:rPr lang="en-US" altLang="en-US" i="1"/>
              <a:t>g</a:t>
            </a:r>
            <a:r>
              <a:rPr lang="en-US" altLang="en-US"/>
              <a:t>(</a:t>
            </a:r>
            <a:r>
              <a:rPr lang="en-US" altLang="en-US" i="1"/>
              <a:t>x</a:t>
            </a:r>
            <a:r>
              <a:rPr lang="en-US" altLang="en-US"/>
              <a:t>) be the indicated transformation of </a:t>
            </a:r>
            <a:r>
              <a:rPr lang="en-US" altLang="en-US" i="1"/>
              <a:t>f</a:t>
            </a:r>
            <a:r>
              <a:rPr lang="en-US" altLang="en-US"/>
              <a:t>(</a:t>
            </a:r>
            <a:r>
              <a:rPr lang="en-US" altLang="en-US" i="1"/>
              <a:t>x</a:t>
            </a:r>
            <a:r>
              <a:rPr lang="en-US" altLang="en-US"/>
              <a:t>). Write the rule for </a:t>
            </a:r>
            <a:r>
              <a:rPr lang="en-US" altLang="en-US" i="1"/>
              <a:t>g</a:t>
            </a:r>
            <a:r>
              <a:rPr lang="en-US" altLang="en-US"/>
              <a:t>(</a:t>
            </a:r>
            <a:r>
              <a:rPr lang="en-US" altLang="en-US" i="1"/>
              <a:t>x</a:t>
            </a:r>
            <a:r>
              <a:rPr lang="en-US" altLang="en-US"/>
              <a:t>).</a:t>
            </a:r>
            <a:endParaRPr lang="en-US" altLang="en-US" b="0">
              <a:latin typeface="Times" pitchFamily="18" charset="0"/>
            </a:endParaRP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Example 1A: Translating and Reflecting Functions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1268" name="Rectangle 6"/>
          <p:cNvSpPr>
            <a:spLocks noChangeArrowheads="1"/>
          </p:cNvSpPr>
          <p:nvPr/>
        </p:nvSpPr>
        <p:spPr bwMode="auto">
          <a:xfrm>
            <a:off x="457200" y="2590800"/>
            <a:ext cx="8458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i="1">
                <a:cs typeface="Times New Roman" pitchFamily="18" charset="0"/>
              </a:rPr>
              <a:t>f</a:t>
            </a:r>
            <a:r>
              <a:rPr lang="en-US" altLang="en-US">
                <a:cs typeface="Times New Roman" pitchFamily="18" charset="0"/>
              </a:rPr>
              <a:t>(</a:t>
            </a:r>
            <a:r>
              <a:rPr lang="en-US" altLang="en-US" i="1">
                <a:cs typeface="Times New Roman" pitchFamily="18" charset="0"/>
              </a:rPr>
              <a:t>x</a:t>
            </a:r>
            <a:r>
              <a:rPr lang="en-US" altLang="en-US">
                <a:cs typeface="Times New Roman" pitchFamily="18" charset="0"/>
              </a:rPr>
              <a:t>) = </a:t>
            </a:r>
            <a:r>
              <a:rPr lang="en-US" altLang="en-US" i="1">
                <a:cs typeface="Times New Roman" pitchFamily="18" charset="0"/>
              </a:rPr>
              <a:t>x </a:t>
            </a:r>
            <a:r>
              <a:rPr lang="en-US" altLang="en-US">
                <a:cs typeface="Times New Roman" pitchFamily="18" charset="0"/>
              </a:rPr>
              <a:t>– 2 , horizontal translation right 3 units</a:t>
            </a:r>
            <a:endParaRPr lang="en-US" altLang="en-US" b="0"/>
          </a:p>
        </p:txBody>
      </p:sp>
      <p:sp>
        <p:nvSpPr>
          <p:cNvPr id="58375" name="Rectangle 7"/>
          <p:cNvSpPr>
            <a:spLocks noChangeArrowheads="1"/>
          </p:cNvSpPr>
          <p:nvPr/>
        </p:nvSpPr>
        <p:spPr bwMode="auto">
          <a:xfrm>
            <a:off x="381000" y="3140075"/>
            <a:ext cx="8001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0"/>
              <a:t>Translating </a:t>
            </a:r>
            <a:r>
              <a:rPr lang="en-US" altLang="en-US" b="0" i="1"/>
              <a:t>f</a:t>
            </a:r>
            <a:r>
              <a:rPr lang="en-US" altLang="en-US" b="0"/>
              <a:t>(</a:t>
            </a:r>
            <a:r>
              <a:rPr lang="en-US" altLang="en-US" b="0" i="1"/>
              <a:t>x</a:t>
            </a:r>
            <a:r>
              <a:rPr lang="en-US" altLang="en-US" b="0"/>
              <a:t>) 3 units right subtracts 3 from each input value. </a:t>
            </a:r>
          </a:p>
        </p:txBody>
      </p:sp>
      <p:sp>
        <p:nvSpPr>
          <p:cNvPr id="11270" name="Rectangle 8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1271" name="Rectangle 10"/>
          <p:cNvSpPr>
            <a:spLocks noChangeArrowheads="1"/>
          </p:cNvSpPr>
          <p:nvPr/>
        </p:nvSpPr>
        <p:spPr bwMode="auto">
          <a:xfrm>
            <a:off x="0" y="3557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8379" name="Rectangle 11"/>
          <p:cNvSpPr>
            <a:spLocks noChangeArrowheads="1"/>
          </p:cNvSpPr>
          <p:nvPr/>
        </p:nvSpPr>
        <p:spPr bwMode="auto">
          <a:xfrm>
            <a:off x="3813175" y="4144963"/>
            <a:ext cx="54070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0" i="1">
                <a:solidFill>
                  <a:srgbClr val="3333FF"/>
                </a:solidFill>
              </a:rPr>
              <a:t>Subtract 3 from the input of f(x).</a:t>
            </a:r>
            <a:r>
              <a:rPr lang="en-US" altLang="en-US" b="0">
                <a:solidFill>
                  <a:srgbClr val="3333FF"/>
                </a:solidFill>
              </a:rPr>
              <a:t> </a:t>
            </a:r>
          </a:p>
        </p:txBody>
      </p:sp>
      <p:sp>
        <p:nvSpPr>
          <p:cNvPr id="11273" name="Rectangle 12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1274" name="Rectangle 14"/>
          <p:cNvSpPr>
            <a:spLocks noChangeArrowheads="1"/>
          </p:cNvSpPr>
          <p:nvPr/>
        </p:nvSpPr>
        <p:spPr bwMode="auto">
          <a:xfrm>
            <a:off x="0" y="3557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1275" name="Rectangle 15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1276" name="Rectangle 17"/>
          <p:cNvSpPr>
            <a:spLocks noChangeArrowheads="1"/>
          </p:cNvSpPr>
          <p:nvPr/>
        </p:nvSpPr>
        <p:spPr bwMode="auto">
          <a:xfrm>
            <a:off x="0" y="3557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8387" name="Rectangle 19"/>
          <p:cNvSpPr>
            <a:spLocks noChangeArrowheads="1"/>
          </p:cNvSpPr>
          <p:nvPr/>
        </p:nvSpPr>
        <p:spPr bwMode="auto">
          <a:xfrm>
            <a:off x="3813175" y="5516563"/>
            <a:ext cx="1638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0" i="1">
                <a:solidFill>
                  <a:srgbClr val="3333FF"/>
                </a:solidFill>
              </a:rPr>
              <a:t>Simplify.</a:t>
            </a:r>
            <a:r>
              <a:rPr lang="en-US" altLang="en-US" b="0">
                <a:solidFill>
                  <a:srgbClr val="3333FF"/>
                </a:solidFill>
              </a:rPr>
              <a:t> </a:t>
            </a:r>
          </a:p>
        </p:txBody>
      </p:sp>
      <p:sp>
        <p:nvSpPr>
          <p:cNvPr id="58389" name="Text Box 21"/>
          <p:cNvSpPr txBox="1">
            <a:spLocks noChangeArrowheads="1"/>
          </p:cNvSpPr>
          <p:nvPr/>
        </p:nvSpPr>
        <p:spPr bwMode="auto">
          <a:xfrm>
            <a:off x="898525" y="4146550"/>
            <a:ext cx="2463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0" i="1"/>
              <a:t>g</a:t>
            </a:r>
            <a:r>
              <a:rPr lang="en-US" altLang="en-US" b="0"/>
              <a:t>(</a:t>
            </a:r>
            <a:r>
              <a:rPr lang="en-US" altLang="en-US" b="0" i="1"/>
              <a:t>x</a:t>
            </a:r>
            <a:r>
              <a:rPr lang="en-US" altLang="en-US" b="0"/>
              <a:t>) = </a:t>
            </a:r>
            <a:r>
              <a:rPr lang="en-US" altLang="en-US" b="0" i="1"/>
              <a:t>f</a:t>
            </a:r>
            <a:r>
              <a:rPr lang="en-US" altLang="en-US" b="0"/>
              <a:t>(</a:t>
            </a:r>
            <a:r>
              <a:rPr lang="en-US" altLang="en-US" b="0" i="1"/>
              <a:t>x </a:t>
            </a:r>
            <a:r>
              <a:rPr lang="en-US" altLang="en-US" b="0">
                <a:solidFill>
                  <a:srgbClr val="FF0000"/>
                </a:solidFill>
              </a:rPr>
              <a:t>– 3</a:t>
            </a:r>
            <a:r>
              <a:rPr lang="en-US" altLang="en-US" b="0"/>
              <a:t>)</a:t>
            </a:r>
          </a:p>
        </p:txBody>
      </p:sp>
      <p:sp>
        <p:nvSpPr>
          <p:cNvPr id="58391" name="Text Box 23"/>
          <p:cNvSpPr txBox="1">
            <a:spLocks noChangeArrowheads="1"/>
          </p:cNvSpPr>
          <p:nvPr/>
        </p:nvSpPr>
        <p:spPr bwMode="auto">
          <a:xfrm>
            <a:off x="914400" y="4800600"/>
            <a:ext cx="29591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0" i="1"/>
              <a:t>g</a:t>
            </a:r>
            <a:r>
              <a:rPr lang="en-US" altLang="en-US" b="0"/>
              <a:t>(</a:t>
            </a:r>
            <a:r>
              <a:rPr lang="en-US" altLang="en-US" b="0" i="1"/>
              <a:t>x</a:t>
            </a:r>
            <a:r>
              <a:rPr lang="en-US" altLang="en-US" b="0"/>
              <a:t>) = (</a:t>
            </a:r>
            <a:r>
              <a:rPr lang="en-US" altLang="en-US" b="0" i="1"/>
              <a:t>x </a:t>
            </a:r>
            <a:r>
              <a:rPr lang="en-US" altLang="en-US" b="0"/>
              <a:t>– 3) </a:t>
            </a:r>
            <a:r>
              <a:rPr lang="en-US" altLang="en-US" b="0">
                <a:solidFill>
                  <a:srgbClr val="FF0000"/>
                </a:solidFill>
              </a:rPr>
              <a:t>– 2</a:t>
            </a:r>
            <a:endParaRPr lang="en-US" altLang="en-US" b="0"/>
          </a:p>
        </p:txBody>
      </p:sp>
      <p:sp>
        <p:nvSpPr>
          <p:cNvPr id="58392" name="Text Box 24"/>
          <p:cNvSpPr txBox="1">
            <a:spLocks noChangeArrowheads="1"/>
          </p:cNvSpPr>
          <p:nvPr/>
        </p:nvSpPr>
        <p:spPr bwMode="auto">
          <a:xfrm>
            <a:off x="923925" y="5562600"/>
            <a:ext cx="20796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0" i="1"/>
              <a:t>g</a:t>
            </a:r>
            <a:r>
              <a:rPr lang="en-US" altLang="en-US" b="0"/>
              <a:t>(</a:t>
            </a:r>
            <a:r>
              <a:rPr lang="en-US" altLang="en-US" b="0" i="1"/>
              <a:t>x</a:t>
            </a:r>
            <a:r>
              <a:rPr lang="en-US" altLang="en-US" b="0"/>
              <a:t>) = </a:t>
            </a:r>
            <a:r>
              <a:rPr lang="en-US" altLang="en-US" b="0" i="1"/>
              <a:t>x </a:t>
            </a:r>
            <a:r>
              <a:rPr lang="en-US" altLang="en-US" b="0"/>
              <a:t>– 5</a:t>
            </a:r>
          </a:p>
        </p:txBody>
      </p:sp>
      <p:sp>
        <p:nvSpPr>
          <p:cNvPr id="58394" name="Rectangle 26"/>
          <p:cNvSpPr>
            <a:spLocks noChangeArrowheads="1"/>
          </p:cNvSpPr>
          <p:nvPr/>
        </p:nvSpPr>
        <p:spPr bwMode="auto">
          <a:xfrm>
            <a:off x="3779838" y="4802188"/>
            <a:ext cx="32385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0" i="1">
                <a:solidFill>
                  <a:srgbClr val="3333FF"/>
                </a:solidFill>
              </a:rPr>
              <a:t>Evaluate f at x – 3.</a:t>
            </a:r>
            <a:r>
              <a:rPr lang="en-US" altLang="en-US" b="0">
                <a:solidFill>
                  <a:srgbClr val="3333FF"/>
                </a:solidFill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58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1000"/>
                                        <p:tgtEl>
                                          <p:spTgt spid="58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83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83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5" grpId="0"/>
      <p:bldP spid="58379" grpId="0"/>
      <p:bldP spid="58387" grpId="0"/>
      <p:bldP spid="58389" grpId="0"/>
      <p:bldP spid="58391" grpId="0"/>
      <p:bldP spid="58392" grpId="0"/>
      <p:bldP spid="5839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1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Example 1 Continued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2291" name="Rectangle 25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2292" name="Rectangle 26"/>
          <p:cNvSpPr>
            <a:spLocks noChangeArrowheads="1"/>
          </p:cNvSpPr>
          <p:nvPr/>
        </p:nvSpPr>
        <p:spPr bwMode="auto">
          <a:xfrm>
            <a:off x="0" y="3557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2293" name="Rectangle 29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2294" name="Rectangle 30"/>
          <p:cNvSpPr>
            <a:spLocks noChangeArrowheads="1"/>
          </p:cNvSpPr>
          <p:nvPr/>
        </p:nvSpPr>
        <p:spPr bwMode="auto">
          <a:xfrm>
            <a:off x="0" y="3557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2295" name="Rectangle 32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2296" name="Rectangle 33"/>
          <p:cNvSpPr>
            <a:spLocks noChangeArrowheads="1"/>
          </p:cNvSpPr>
          <p:nvPr/>
        </p:nvSpPr>
        <p:spPr bwMode="auto">
          <a:xfrm>
            <a:off x="0" y="3557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2297" name="Rectangle 36"/>
          <p:cNvSpPr>
            <a:spLocks noChangeArrowheads="1"/>
          </p:cNvSpPr>
          <p:nvPr/>
        </p:nvSpPr>
        <p:spPr bwMode="auto">
          <a:xfrm>
            <a:off x="381000" y="2463800"/>
            <a:ext cx="3733800" cy="264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i="1"/>
              <a:t>Check</a:t>
            </a:r>
            <a:r>
              <a:rPr lang="en-US" altLang="en-US" b="0"/>
              <a:t> Graph </a:t>
            </a:r>
            <a:r>
              <a:rPr lang="en-US" altLang="en-US" b="0" i="1"/>
              <a:t>f</a:t>
            </a:r>
            <a:r>
              <a:rPr lang="en-US" altLang="en-US" b="0"/>
              <a:t>(</a:t>
            </a:r>
            <a:r>
              <a:rPr lang="en-US" altLang="en-US" b="0" i="1"/>
              <a:t>x</a:t>
            </a:r>
            <a:r>
              <a:rPr lang="en-US" altLang="en-US" b="0"/>
              <a:t>) and </a:t>
            </a:r>
            <a:r>
              <a:rPr lang="en-US" altLang="en-US" b="0" i="1"/>
              <a:t>g</a:t>
            </a:r>
            <a:r>
              <a:rPr lang="en-US" altLang="en-US" b="0"/>
              <a:t>(</a:t>
            </a:r>
            <a:r>
              <a:rPr lang="en-US" altLang="en-US" b="0" i="1"/>
              <a:t>x</a:t>
            </a:r>
            <a:r>
              <a:rPr lang="en-US" altLang="en-US" b="0"/>
              <a:t>) on a graphing calculator. The slopes are the same, but the </a:t>
            </a:r>
            <a:r>
              <a:rPr lang="en-US" altLang="en-US" b="0" i="1"/>
              <a:t>x</a:t>
            </a:r>
            <a:r>
              <a:rPr lang="en-US" altLang="en-US" b="0"/>
              <a:t>-intercept has moved 3 units right from 2 to 5. </a:t>
            </a:r>
          </a:p>
        </p:txBody>
      </p:sp>
      <p:pic>
        <p:nvPicPr>
          <p:cNvPr id="12298" name="Picture 40" descr="EXAMPL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2438400"/>
            <a:ext cx="4419600" cy="301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Example 1B: Translating Reflecting Functions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3315" name="Rectangle 7"/>
          <p:cNvSpPr>
            <a:spLocks noChangeArrowheads="1"/>
          </p:cNvSpPr>
          <p:nvPr/>
        </p:nvSpPr>
        <p:spPr bwMode="auto">
          <a:xfrm>
            <a:off x="381000" y="3429000"/>
            <a:ext cx="8077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linear function defined in the table; reflection across </a:t>
            </a:r>
            <a:r>
              <a:rPr lang="en-US" altLang="en-US" i="1"/>
              <a:t>x</a:t>
            </a:r>
            <a:r>
              <a:rPr lang="en-US" altLang="en-US"/>
              <a:t>-axis</a:t>
            </a:r>
            <a:r>
              <a:rPr lang="en-US" altLang="en-US" b="0"/>
              <a:t> </a:t>
            </a:r>
          </a:p>
        </p:txBody>
      </p:sp>
      <p:graphicFrame>
        <p:nvGraphicFramePr>
          <p:cNvPr id="103441" name="Group 17"/>
          <p:cNvGraphicFramePr>
            <a:graphicFrameLocks noGrp="1"/>
          </p:cNvGraphicFramePr>
          <p:nvPr/>
        </p:nvGraphicFramePr>
        <p:xfrm>
          <a:off x="5867400" y="1930400"/>
          <a:ext cx="2819400" cy="1041400"/>
        </p:xfrm>
        <a:graphic>
          <a:graphicData uri="http://schemas.openxmlformats.org/drawingml/2006/table">
            <a:tbl>
              <a:tblPr/>
              <a:tblGrid>
                <a:gridCol w="704850"/>
                <a:gridCol w="704850"/>
                <a:gridCol w="704850"/>
                <a:gridCol w="704850"/>
              </a:tblGrid>
              <a:tr h="520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–2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f(x)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333" name="Text Box 40"/>
          <p:cNvSpPr txBox="1">
            <a:spLocks noChangeArrowheads="1"/>
          </p:cNvSpPr>
          <p:nvPr/>
        </p:nvSpPr>
        <p:spPr bwMode="auto">
          <a:xfrm>
            <a:off x="381000" y="1616075"/>
            <a:ext cx="4800600" cy="146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lnSpc>
                <a:spcPct val="125000"/>
              </a:lnSpc>
              <a:spcBef>
                <a:spcPct val="50000"/>
              </a:spcBef>
            </a:pPr>
            <a:r>
              <a:rPr lang="en-US" altLang="en-US"/>
              <a:t>Let </a:t>
            </a:r>
            <a:r>
              <a:rPr lang="en-US" altLang="en-US" i="1"/>
              <a:t>g</a:t>
            </a:r>
            <a:r>
              <a:rPr lang="en-US" altLang="en-US"/>
              <a:t>(</a:t>
            </a:r>
            <a:r>
              <a:rPr lang="en-US" altLang="en-US" i="1"/>
              <a:t>x</a:t>
            </a:r>
            <a:r>
              <a:rPr lang="en-US" altLang="en-US"/>
              <a:t>) be the indicated transformation of </a:t>
            </a:r>
            <a:r>
              <a:rPr lang="en-US" altLang="en-US" i="1"/>
              <a:t>f</a:t>
            </a:r>
            <a:r>
              <a:rPr lang="en-US" altLang="en-US"/>
              <a:t>(</a:t>
            </a:r>
            <a:r>
              <a:rPr lang="en-US" altLang="en-US" i="1"/>
              <a:t>x</a:t>
            </a:r>
            <a:r>
              <a:rPr lang="en-US" altLang="en-US"/>
              <a:t>). Write the rule for </a:t>
            </a:r>
            <a:r>
              <a:rPr lang="en-US" altLang="en-US" i="1"/>
              <a:t>g</a:t>
            </a:r>
            <a:r>
              <a:rPr lang="en-US" altLang="en-US"/>
              <a:t>(</a:t>
            </a:r>
            <a:r>
              <a:rPr lang="en-US" altLang="en-US" i="1"/>
              <a:t>x</a:t>
            </a:r>
            <a:r>
              <a:rPr lang="en-US" altLang="en-US"/>
              <a:t>).</a:t>
            </a:r>
            <a:endParaRPr lang="en-US" altLang="en-US" b="0">
              <a:latin typeface="Times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Example 1B Continued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4339" name="Rectangle 4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4340" name="Rectangle 5"/>
          <p:cNvSpPr>
            <a:spLocks noChangeArrowheads="1"/>
          </p:cNvSpPr>
          <p:nvPr/>
        </p:nvSpPr>
        <p:spPr bwMode="auto">
          <a:xfrm>
            <a:off x="0" y="3557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4341" name="Rectangle 6"/>
          <p:cNvSpPr>
            <a:spLocks noChangeArrowheads="1"/>
          </p:cNvSpPr>
          <p:nvPr/>
        </p:nvSpPr>
        <p:spPr bwMode="auto">
          <a:xfrm>
            <a:off x="0" y="3557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4342" name="Rectangle 7"/>
          <p:cNvSpPr>
            <a:spLocks noChangeArrowheads="1"/>
          </p:cNvSpPr>
          <p:nvPr/>
        </p:nvSpPr>
        <p:spPr bwMode="auto">
          <a:xfrm>
            <a:off x="0" y="3557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3257" name="Rectangle 9"/>
          <p:cNvSpPr>
            <a:spLocks noChangeArrowheads="1"/>
          </p:cNvSpPr>
          <p:nvPr/>
        </p:nvSpPr>
        <p:spPr bwMode="auto">
          <a:xfrm>
            <a:off x="3657600" y="3032125"/>
            <a:ext cx="30591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000" b="0" i="1">
                <a:solidFill>
                  <a:srgbClr val="3333FF"/>
                </a:solidFill>
                <a:latin typeface="Arial" pitchFamily="34" charset="0"/>
              </a:rPr>
              <a:t>The table contains (0, 1).</a:t>
            </a:r>
            <a:r>
              <a:rPr lang="en-US" altLang="en-US" sz="2000" b="0">
                <a:solidFill>
                  <a:srgbClr val="3333FF"/>
                </a:solidFill>
                <a:latin typeface="Arial" pitchFamily="34" charset="0"/>
              </a:rPr>
              <a:t> </a:t>
            </a:r>
          </a:p>
        </p:txBody>
      </p:sp>
      <p:sp>
        <p:nvSpPr>
          <p:cNvPr id="53258" name="Rectangle 10"/>
          <p:cNvSpPr>
            <a:spLocks noChangeArrowheads="1"/>
          </p:cNvSpPr>
          <p:nvPr/>
        </p:nvSpPr>
        <p:spPr bwMode="auto">
          <a:xfrm>
            <a:off x="5181600" y="3657600"/>
            <a:ext cx="2590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000" b="0" i="1">
                <a:solidFill>
                  <a:srgbClr val="3333FF"/>
                </a:solidFill>
                <a:latin typeface="Arial" pitchFamily="34" charset="0"/>
              </a:rPr>
              <a:t>Use (0, 1) and (2, 2).</a:t>
            </a:r>
            <a:r>
              <a:rPr lang="en-US" altLang="en-US" sz="2000" b="0">
                <a:solidFill>
                  <a:srgbClr val="3333FF"/>
                </a:solidFill>
                <a:latin typeface="Arial" pitchFamily="34" charset="0"/>
              </a:rPr>
              <a:t> </a:t>
            </a:r>
          </a:p>
        </p:txBody>
      </p:sp>
      <p:sp>
        <p:nvSpPr>
          <p:cNvPr id="53259" name="Rectangle 11"/>
          <p:cNvSpPr>
            <a:spLocks noChangeArrowheads="1"/>
          </p:cNvSpPr>
          <p:nvPr/>
        </p:nvSpPr>
        <p:spPr bwMode="auto">
          <a:xfrm>
            <a:off x="5181600" y="4343400"/>
            <a:ext cx="26082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000" b="0" i="1">
                <a:solidFill>
                  <a:srgbClr val="3333FF"/>
                </a:solidFill>
                <a:latin typeface="Arial" pitchFamily="34" charset="0"/>
              </a:rPr>
              <a:t>Slope-intercept form.</a:t>
            </a:r>
            <a:r>
              <a:rPr lang="en-US" altLang="en-US" sz="2000" b="0">
                <a:solidFill>
                  <a:srgbClr val="3333FF"/>
                </a:solidFill>
                <a:latin typeface="Arial" pitchFamily="34" charset="0"/>
              </a:rPr>
              <a:t> </a:t>
            </a:r>
          </a:p>
        </p:txBody>
      </p:sp>
      <p:sp>
        <p:nvSpPr>
          <p:cNvPr id="53266" name="Rectangle 18"/>
          <p:cNvSpPr>
            <a:spLocks noChangeArrowheads="1"/>
          </p:cNvSpPr>
          <p:nvPr/>
        </p:nvSpPr>
        <p:spPr bwMode="auto">
          <a:xfrm>
            <a:off x="406400" y="2955925"/>
            <a:ext cx="340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0"/>
              <a:t>The </a:t>
            </a:r>
            <a:r>
              <a:rPr lang="en-US" altLang="en-US" b="0" i="1"/>
              <a:t>y</a:t>
            </a:r>
            <a:r>
              <a:rPr lang="en-US" altLang="en-US" b="0"/>
              <a:t>-intercept is 1. </a:t>
            </a:r>
          </a:p>
        </p:txBody>
      </p:sp>
      <p:sp>
        <p:nvSpPr>
          <p:cNvPr id="53267" name="Rectangle 19"/>
          <p:cNvSpPr>
            <a:spLocks noChangeArrowheads="1"/>
          </p:cNvSpPr>
          <p:nvPr/>
        </p:nvSpPr>
        <p:spPr bwMode="auto">
          <a:xfrm>
            <a:off x="381000" y="3657600"/>
            <a:ext cx="2584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0"/>
              <a:t>Find the slope: </a:t>
            </a:r>
          </a:p>
        </p:txBody>
      </p:sp>
      <p:sp>
        <p:nvSpPr>
          <p:cNvPr id="14348" name="Rectangle 20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4349" name="Rectangle 32"/>
          <p:cNvSpPr>
            <a:spLocks noChangeArrowheads="1"/>
          </p:cNvSpPr>
          <p:nvPr/>
        </p:nvSpPr>
        <p:spPr bwMode="auto">
          <a:xfrm>
            <a:off x="381000" y="1692275"/>
            <a:ext cx="520065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Step 1</a:t>
            </a:r>
            <a:r>
              <a:rPr lang="en-US" altLang="en-US" b="0"/>
              <a:t> Write the rule for </a:t>
            </a:r>
            <a:r>
              <a:rPr lang="en-US" altLang="en-US" b="0" i="1"/>
              <a:t>f</a:t>
            </a:r>
            <a:r>
              <a:rPr lang="en-US" altLang="en-US" b="0"/>
              <a:t>(</a:t>
            </a:r>
            <a:r>
              <a:rPr lang="en-US" altLang="en-US" b="0" i="1"/>
              <a:t>x</a:t>
            </a:r>
            <a:r>
              <a:rPr lang="en-US" altLang="en-US" b="0"/>
              <a:t>) in </a:t>
            </a:r>
            <a:br>
              <a:rPr lang="en-US" altLang="en-US" b="0"/>
            </a:br>
            <a:r>
              <a:rPr lang="en-US" altLang="en-US" b="0"/>
              <a:t>slope-intercept form. </a:t>
            </a:r>
          </a:p>
        </p:txBody>
      </p:sp>
      <p:sp>
        <p:nvSpPr>
          <p:cNvPr id="53303" name="Rectangle 55"/>
          <p:cNvSpPr>
            <a:spLocks noChangeArrowheads="1"/>
          </p:cNvSpPr>
          <p:nvPr/>
        </p:nvSpPr>
        <p:spPr bwMode="auto">
          <a:xfrm>
            <a:off x="5181600" y="5943600"/>
            <a:ext cx="24114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000" b="0" i="1">
                <a:solidFill>
                  <a:srgbClr val="3333FF"/>
                </a:solidFill>
                <a:latin typeface="Arial" pitchFamily="34" charset="0"/>
              </a:rPr>
              <a:t>Replace y with f(x).</a:t>
            </a:r>
            <a:r>
              <a:rPr lang="en-US" altLang="en-US" sz="2000" b="0">
                <a:solidFill>
                  <a:srgbClr val="3333FF"/>
                </a:solidFill>
                <a:latin typeface="Arial" pitchFamily="34" charset="0"/>
              </a:rPr>
              <a:t> </a:t>
            </a:r>
          </a:p>
        </p:txBody>
      </p:sp>
      <p:graphicFrame>
        <p:nvGraphicFramePr>
          <p:cNvPr id="53307" name="Group 59"/>
          <p:cNvGraphicFramePr>
            <a:graphicFrameLocks noGrp="1"/>
          </p:cNvGraphicFramePr>
          <p:nvPr/>
        </p:nvGraphicFramePr>
        <p:xfrm>
          <a:off x="5867400" y="1930400"/>
          <a:ext cx="2819400" cy="1041400"/>
        </p:xfrm>
        <a:graphic>
          <a:graphicData uri="http://schemas.openxmlformats.org/drawingml/2006/table">
            <a:tbl>
              <a:tblPr/>
              <a:tblGrid>
                <a:gridCol w="704850"/>
                <a:gridCol w="704850"/>
                <a:gridCol w="704850"/>
                <a:gridCol w="704850"/>
              </a:tblGrid>
              <a:tr h="520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–2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f(x)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53324" name="Picture 7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3527425"/>
            <a:ext cx="1828800" cy="739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3325" name="Text Box 77"/>
          <p:cNvSpPr txBox="1">
            <a:spLocks noChangeArrowheads="1"/>
          </p:cNvSpPr>
          <p:nvPr/>
        </p:nvSpPr>
        <p:spPr bwMode="auto">
          <a:xfrm>
            <a:off x="2819400" y="4343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 i="1"/>
              <a:t>y</a:t>
            </a:r>
            <a:r>
              <a:rPr lang="en-US" altLang="en-US" b="0"/>
              <a:t> = </a:t>
            </a:r>
            <a:r>
              <a:rPr lang="en-US" altLang="en-US" b="0" i="1"/>
              <a:t>mx</a:t>
            </a:r>
            <a:r>
              <a:rPr lang="en-US" altLang="en-US" b="0"/>
              <a:t> + </a:t>
            </a:r>
            <a:r>
              <a:rPr lang="en-US" altLang="en-US" b="0" i="1"/>
              <a:t>b</a:t>
            </a:r>
          </a:p>
        </p:txBody>
      </p:sp>
      <p:pic>
        <p:nvPicPr>
          <p:cNvPr id="53326" name="Picture 7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4876800"/>
            <a:ext cx="1447800" cy="820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3327" name="Picture 7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5638800"/>
            <a:ext cx="1828800" cy="836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53329" name="Group 81"/>
          <p:cNvGrpSpPr>
            <a:grpSpLocks/>
          </p:cNvGrpSpPr>
          <p:nvPr/>
        </p:nvGrpSpPr>
        <p:grpSpPr bwMode="auto">
          <a:xfrm>
            <a:off x="5181600" y="4953000"/>
            <a:ext cx="3798888" cy="685800"/>
            <a:chOff x="3323" y="3120"/>
            <a:chExt cx="2393" cy="432"/>
          </a:xfrm>
        </p:grpSpPr>
        <p:sp>
          <p:nvSpPr>
            <p:cNvPr id="14373" name="Rectangle 53"/>
            <p:cNvSpPr>
              <a:spLocks noChangeArrowheads="1"/>
            </p:cNvSpPr>
            <p:nvPr/>
          </p:nvSpPr>
          <p:spPr bwMode="auto">
            <a:xfrm>
              <a:off x="3323" y="3204"/>
              <a:ext cx="239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 sz="2000" b="0" i="1">
                  <a:solidFill>
                    <a:srgbClr val="3333FF"/>
                  </a:solidFill>
                  <a:latin typeface="Arial" pitchFamily="34" charset="0"/>
                </a:rPr>
                <a:t>Substitute      for m and 1 for b.  </a:t>
              </a:r>
              <a:endParaRPr lang="en-US" altLang="en-US" sz="2000" b="0">
                <a:solidFill>
                  <a:srgbClr val="3333FF"/>
                </a:solidFill>
                <a:latin typeface="Arial" pitchFamily="34" charset="0"/>
              </a:endParaRPr>
            </a:p>
          </p:txBody>
        </p:sp>
        <p:pic>
          <p:nvPicPr>
            <p:cNvPr id="14374" name="Picture 80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72" y="3120"/>
              <a:ext cx="175" cy="4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3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3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53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53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3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53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53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53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53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53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53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7" grpId="0"/>
      <p:bldP spid="53258" grpId="0"/>
      <p:bldP spid="53259" grpId="0"/>
      <p:bldP spid="53266" grpId="0"/>
      <p:bldP spid="53267" grpId="0"/>
      <p:bldP spid="53303" grpId="0"/>
      <p:bldP spid="5332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5363" name="Rectangle 4"/>
          <p:cNvSpPr>
            <a:spLocks noChangeArrowheads="1"/>
          </p:cNvSpPr>
          <p:nvPr/>
        </p:nvSpPr>
        <p:spPr bwMode="auto">
          <a:xfrm>
            <a:off x="0" y="3557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5364" name="Rectangle 5"/>
          <p:cNvSpPr>
            <a:spLocks noChangeArrowheads="1"/>
          </p:cNvSpPr>
          <p:nvPr/>
        </p:nvSpPr>
        <p:spPr bwMode="auto">
          <a:xfrm>
            <a:off x="0" y="3557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5365" name="Rectangle 6"/>
          <p:cNvSpPr>
            <a:spLocks noChangeArrowheads="1"/>
          </p:cNvSpPr>
          <p:nvPr/>
        </p:nvSpPr>
        <p:spPr bwMode="auto">
          <a:xfrm>
            <a:off x="0" y="3557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5366" name="Rectangle 21"/>
          <p:cNvSpPr>
            <a:spLocks noChangeArrowheads="1"/>
          </p:cNvSpPr>
          <p:nvPr/>
        </p:nvSpPr>
        <p:spPr bwMode="auto">
          <a:xfrm>
            <a:off x="0" y="3681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5367" name="Rectangle 25"/>
          <p:cNvSpPr>
            <a:spLocks noChangeArrowheads="1"/>
          </p:cNvSpPr>
          <p:nvPr/>
        </p:nvSpPr>
        <p:spPr bwMode="auto">
          <a:xfrm>
            <a:off x="0" y="3681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5368" name="Rectangle 28"/>
          <p:cNvSpPr>
            <a:spLocks noChangeArrowheads="1"/>
          </p:cNvSpPr>
          <p:nvPr/>
        </p:nvSpPr>
        <p:spPr bwMode="auto">
          <a:xfrm>
            <a:off x="0" y="1981200"/>
            <a:ext cx="898525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en-US" altLang="en-US"/>
              <a:t>Step 2 </a:t>
            </a:r>
            <a:r>
              <a:rPr lang="en-US" altLang="en-US" b="0"/>
              <a:t>Write the rule for </a:t>
            </a:r>
            <a:r>
              <a:rPr lang="en-US" altLang="en-US" b="0" i="1"/>
              <a:t>g</a:t>
            </a:r>
            <a:r>
              <a:rPr lang="en-US" altLang="en-US" b="0"/>
              <a:t>(</a:t>
            </a:r>
            <a:r>
              <a:rPr lang="en-US" altLang="en-US" b="0" i="1"/>
              <a:t>x</a:t>
            </a:r>
            <a:r>
              <a:rPr lang="en-US" altLang="en-US" b="0"/>
              <a:t>). Reflecting </a:t>
            </a:r>
            <a:r>
              <a:rPr lang="en-US" altLang="en-US" b="0" i="1"/>
              <a:t>f</a:t>
            </a:r>
            <a:r>
              <a:rPr lang="en-US" altLang="en-US" b="0"/>
              <a:t>(</a:t>
            </a:r>
            <a:r>
              <a:rPr lang="en-US" altLang="en-US" b="0" i="1"/>
              <a:t>x</a:t>
            </a:r>
            <a:r>
              <a:rPr lang="en-US" altLang="en-US" b="0"/>
              <a:t>) across the </a:t>
            </a:r>
            <a:endParaRPr lang="en-US" altLang="en-US" b="0" i="1"/>
          </a:p>
          <a:p>
            <a:pPr algn="ctr" eaLnBrk="1" hangingPunct="1"/>
            <a:r>
              <a:rPr lang="en-US" altLang="en-US" b="0" i="1"/>
              <a:t>   x</a:t>
            </a:r>
            <a:r>
              <a:rPr lang="en-US" altLang="en-US" b="0"/>
              <a:t>-axis replaces each </a:t>
            </a:r>
            <a:r>
              <a:rPr lang="en-US" altLang="en-US" b="0" i="1"/>
              <a:t>y</a:t>
            </a:r>
            <a:r>
              <a:rPr lang="en-US" altLang="en-US" b="0"/>
              <a:t> with –</a:t>
            </a:r>
            <a:r>
              <a:rPr lang="en-US" altLang="en-US" b="0" i="1"/>
              <a:t>y.                </a:t>
            </a:r>
            <a:r>
              <a:rPr lang="en-US" altLang="en-US" b="0"/>
              <a:t> </a:t>
            </a:r>
          </a:p>
        </p:txBody>
      </p:sp>
      <p:sp>
        <p:nvSpPr>
          <p:cNvPr id="61472" name="Text Box 32"/>
          <p:cNvSpPr txBox="1">
            <a:spLocks noChangeArrowheads="1"/>
          </p:cNvSpPr>
          <p:nvPr/>
        </p:nvSpPr>
        <p:spPr bwMode="auto">
          <a:xfrm>
            <a:off x="4114800" y="3152775"/>
            <a:ext cx="16652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0" i="1">
                <a:solidFill>
                  <a:srgbClr val="3333FF"/>
                </a:solidFill>
                <a:latin typeface="Arial" pitchFamily="34" charset="0"/>
              </a:rPr>
              <a:t>g(x) = </a:t>
            </a:r>
            <a:r>
              <a:rPr lang="en-US" altLang="en-US" b="0" i="1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–f(x)</a:t>
            </a:r>
          </a:p>
        </p:txBody>
      </p:sp>
      <p:pic>
        <p:nvPicPr>
          <p:cNvPr id="61474" name="Picture 3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971800"/>
            <a:ext cx="2362200" cy="879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5" name="Picture 3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3886200"/>
            <a:ext cx="2362200" cy="892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372" name="Text Box 36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Example 1B Continued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1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61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61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387" name="Rectangle 4"/>
          <p:cNvSpPr>
            <a:spLocks noChangeArrowheads="1"/>
          </p:cNvSpPr>
          <p:nvPr/>
        </p:nvSpPr>
        <p:spPr bwMode="auto">
          <a:xfrm>
            <a:off x="0" y="3557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388" name="Rectangle 5"/>
          <p:cNvSpPr>
            <a:spLocks noChangeArrowheads="1"/>
          </p:cNvSpPr>
          <p:nvPr/>
        </p:nvSpPr>
        <p:spPr bwMode="auto">
          <a:xfrm>
            <a:off x="0" y="3557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389" name="Rectangle 6"/>
          <p:cNvSpPr>
            <a:spLocks noChangeArrowheads="1"/>
          </p:cNvSpPr>
          <p:nvPr/>
        </p:nvSpPr>
        <p:spPr bwMode="auto">
          <a:xfrm>
            <a:off x="0" y="3557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390" name="Rectangle 7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391" name="Rectangle 8"/>
          <p:cNvSpPr>
            <a:spLocks noChangeArrowheads="1"/>
          </p:cNvSpPr>
          <p:nvPr/>
        </p:nvSpPr>
        <p:spPr bwMode="auto">
          <a:xfrm>
            <a:off x="0" y="3681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392" name="Rectangle 9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393" name="Rectangle 10"/>
          <p:cNvSpPr>
            <a:spLocks noChangeArrowheads="1"/>
          </p:cNvSpPr>
          <p:nvPr/>
        </p:nvSpPr>
        <p:spPr bwMode="auto">
          <a:xfrm>
            <a:off x="0" y="3557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394" name="Rectangle 11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395" name="Rectangle 12"/>
          <p:cNvSpPr>
            <a:spLocks noChangeArrowheads="1"/>
          </p:cNvSpPr>
          <p:nvPr/>
        </p:nvSpPr>
        <p:spPr bwMode="auto">
          <a:xfrm>
            <a:off x="0" y="3681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396" name="Rectangle 13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397" name="Rectangle 16"/>
          <p:cNvSpPr>
            <a:spLocks noChangeArrowheads="1"/>
          </p:cNvSpPr>
          <p:nvPr/>
        </p:nvSpPr>
        <p:spPr bwMode="auto">
          <a:xfrm>
            <a:off x="0" y="31384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398" name="Rectangle 18"/>
          <p:cNvSpPr>
            <a:spLocks noChangeArrowheads="1"/>
          </p:cNvSpPr>
          <p:nvPr/>
        </p:nvSpPr>
        <p:spPr bwMode="auto">
          <a:xfrm>
            <a:off x="0" y="37195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399" name="Rectangle 19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400" name="Rectangle 22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401" name="Rectangle 24"/>
          <p:cNvSpPr>
            <a:spLocks noChangeArrowheads="1"/>
          </p:cNvSpPr>
          <p:nvPr/>
        </p:nvSpPr>
        <p:spPr bwMode="auto">
          <a:xfrm>
            <a:off x="0" y="3557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402" name="Rectangle 25"/>
          <p:cNvSpPr>
            <a:spLocks noChangeArrowheads="1"/>
          </p:cNvSpPr>
          <p:nvPr/>
        </p:nvSpPr>
        <p:spPr bwMode="auto">
          <a:xfrm>
            <a:off x="304800" y="2286000"/>
            <a:ext cx="3276600" cy="2282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i="1"/>
              <a:t>Check</a:t>
            </a:r>
            <a:r>
              <a:rPr lang="en-US" altLang="en-US" b="0"/>
              <a:t> Graph </a:t>
            </a:r>
            <a:r>
              <a:rPr lang="en-US" altLang="en-US" b="0" i="1"/>
              <a:t>f</a:t>
            </a:r>
            <a:r>
              <a:rPr lang="en-US" altLang="en-US" b="0"/>
              <a:t>(</a:t>
            </a:r>
            <a:r>
              <a:rPr lang="en-US" altLang="en-US" b="0" i="1"/>
              <a:t>x</a:t>
            </a:r>
            <a:r>
              <a:rPr lang="en-US" altLang="en-US" b="0"/>
              <a:t>) and </a:t>
            </a:r>
            <a:r>
              <a:rPr lang="en-US" altLang="en-US" b="0" i="1"/>
              <a:t>g</a:t>
            </a:r>
            <a:r>
              <a:rPr lang="en-US" altLang="en-US" b="0"/>
              <a:t>(</a:t>
            </a:r>
            <a:r>
              <a:rPr lang="en-US" altLang="en-US" b="0" i="1"/>
              <a:t>x</a:t>
            </a:r>
            <a:r>
              <a:rPr lang="en-US" altLang="en-US" b="0"/>
              <a:t>) on a graphing calculator. The lines are symmetric about the </a:t>
            </a:r>
            <a:r>
              <a:rPr lang="en-US" altLang="en-US" b="0" i="1"/>
              <a:t>x</a:t>
            </a:r>
            <a:r>
              <a:rPr lang="en-US" altLang="en-US" b="0"/>
              <a:t>-axis.  </a:t>
            </a:r>
          </a:p>
        </p:txBody>
      </p:sp>
      <p:pic>
        <p:nvPicPr>
          <p:cNvPr id="16403" name="Picture 27" descr="SCREEN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2362200"/>
            <a:ext cx="4343400" cy="296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404" name="Text Box 29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Example 1B Continued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457200" y="1539875"/>
            <a:ext cx="82375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Let </a:t>
            </a:r>
            <a:r>
              <a:rPr lang="en-US" altLang="en-US" i="1"/>
              <a:t>g</a:t>
            </a:r>
            <a:r>
              <a:rPr lang="en-US" altLang="en-US"/>
              <a:t>(</a:t>
            </a:r>
            <a:r>
              <a:rPr lang="en-US" altLang="en-US" i="1"/>
              <a:t>x</a:t>
            </a:r>
            <a:r>
              <a:rPr lang="en-US" altLang="en-US"/>
              <a:t>) be the indicated transformation of </a:t>
            </a:r>
            <a:r>
              <a:rPr lang="en-US" altLang="en-US" i="1"/>
              <a:t>f</a:t>
            </a:r>
            <a:r>
              <a:rPr lang="en-US" altLang="en-US"/>
              <a:t>(</a:t>
            </a:r>
            <a:r>
              <a:rPr lang="en-US" altLang="en-US" i="1"/>
              <a:t>x</a:t>
            </a:r>
            <a:r>
              <a:rPr lang="en-US" altLang="en-US"/>
              <a:t>). Write the rule for </a:t>
            </a:r>
            <a:r>
              <a:rPr lang="en-US" altLang="en-US" i="1"/>
              <a:t>g</a:t>
            </a:r>
            <a:r>
              <a:rPr lang="en-US" altLang="en-US"/>
              <a:t>(</a:t>
            </a:r>
            <a:r>
              <a:rPr lang="en-US" altLang="en-US" i="1"/>
              <a:t>x</a:t>
            </a:r>
            <a:r>
              <a:rPr lang="en-US" altLang="en-US"/>
              <a:t>).</a:t>
            </a:r>
            <a:endParaRPr lang="en-US" altLang="en-US" b="0">
              <a:latin typeface="Times" pitchFamily="18" charset="0"/>
            </a:endParaRPr>
          </a:p>
        </p:txBody>
      </p:sp>
      <p:sp>
        <p:nvSpPr>
          <p:cNvPr id="17411" name="Rectangle 4"/>
          <p:cNvSpPr>
            <a:spLocks noChangeArrowheads="1"/>
          </p:cNvSpPr>
          <p:nvPr/>
        </p:nvSpPr>
        <p:spPr bwMode="auto">
          <a:xfrm>
            <a:off x="457200" y="2590800"/>
            <a:ext cx="79375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i="1">
                <a:cs typeface="Times New Roman" pitchFamily="18" charset="0"/>
              </a:rPr>
              <a:t>f</a:t>
            </a:r>
            <a:r>
              <a:rPr lang="en-US" altLang="en-US">
                <a:cs typeface="Times New Roman" pitchFamily="18" charset="0"/>
              </a:rPr>
              <a:t>(</a:t>
            </a:r>
            <a:r>
              <a:rPr lang="en-US" altLang="en-US" i="1">
                <a:cs typeface="Times New Roman" pitchFamily="18" charset="0"/>
              </a:rPr>
              <a:t>x</a:t>
            </a:r>
            <a:r>
              <a:rPr lang="en-US" altLang="en-US">
                <a:cs typeface="Times New Roman" pitchFamily="18" charset="0"/>
              </a:rPr>
              <a:t>) = 3</a:t>
            </a:r>
            <a:r>
              <a:rPr lang="en-US" altLang="en-US" i="1">
                <a:cs typeface="Times New Roman" pitchFamily="18" charset="0"/>
              </a:rPr>
              <a:t>x </a:t>
            </a:r>
            <a:r>
              <a:rPr lang="en-US" altLang="en-US">
                <a:cs typeface="Times New Roman" pitchFamily="18" charset="0"/>
              </a:rPr>
              <a:t>+ 1;  translation 2 units </a:t>
            </a:r>
            <a:r>
              <a:rPr lang="en-US" altLang="en-US"/>
              <a:t>right</a:t>
            </a:r>
          </a:p>
        </p:txBody>
      </p:sp>
      <p:sp>
        <p:nvSpPr>
          <p:cNvPr id="63493" name="Rectangle 5"/>
          <p:cNvSpPr>
            <a:spLocks noChangeArrowheads="1"/>
          </p:cNvSpPr>
          <p:nvPr/>
        </p:nvSpPr>
        <p:spPr bwMode="auto">
          <a:xfrm>
            <a:off x="381000" y="3200400"/>
            <a:ext cx="8001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0"/>
              <a:t>Translating </a:t>
            </a:r>
            <a:r>
              <a:rPr lang="en-US" altLang="en-US" b="0" i="1"/>
              <a:t>f</a:t>
            </a:r>
            <a:r>
              <a:rPr lang="en-US" altLang="en-US" b="0"/>
              <a:t>(</a:t>
            </a:r>
            <a:r>
              <a:rPr lang="en-US" altLang="en-US" b="0" i="1"/>
              <a:t>x</a:t>
            </a:r>
            <a:r>
              <a:rPr lang="en-US" altLang="en-US" b="0"/>
              <a:t>) 2 units right subtracts 2 from each input value. </a:t>
            </a:r>
          </a:p>
        </p:txBody>
      </p:sp>
      <p:sp>
        <p:nvSpPr>
          <p:cNvPr id="17413" name="Rectangle 7"/>
          <p:cNvSpPr>
            <a:spLocks noChangeArrowheads="1"/>
          </p:cNvSpPr>
          <p:nvPr/>
        </p:nvSpPr>
        <p:spPr bwMode="auto">
          <a:xfrm>
            <a:off x="0" y="3557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3496" name="Rectangle 8"/>
          <p:cNvSpPr>
            <a:spLocks noChangeArrowheads="1"/>
          </p:cNvSpPr>
          <p:nvPr/>
        </p:nvSpPr>
        <p:spPr bwMode="auto">
          <a:xfrm>
            <a:off x="4092575" y="4175125"/>
            <a:ext cx="45180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000" b="0" i="1">
                <a:solidFill>
                  <a:srgbClr val="3333FF"/>
                </a:solidFill>
              </a:rPr>
              <a:t>Subtract 2 from the input of f(x).</a:t>
            </a:r>
            <a:r>
              <a:rPr lang="en-US" altLang="en-US" sz="2000" b="0">
                <a:solidFill>
                  <a:srgbClr val="3333FF"/>
                </a:solidFill>
              </a:rPr>
              <a:t> </a:t>
            </a:r>
          </a:p>
        </p:txBody>
      </p:sp>
      <p:sp>
        <p:nvSpPr>
          <p:cNvPr id="17415" name="Rectangle 10"/>
          <p:cNvSpPr>
            <a:spLocks noChangeArrowheads="1"/>
          </p:cNvSpPr>
          <p:nvPr/>
        </p:nvSpPr>
        <p:spPr bwMode="auto">
          <a:xfrm>
            <a:off x="0" y="3557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3501" name="Rectangle 13"/>
          <p:cNvSpPr>
            <a:spLocks noChangeArrowheads="1"/>
          </p:cNvSpPr>
          <p:nvPr/>
        </p:nvSpPr>
        <p:spPr bwMode="auto">
          <a:xfrm>
            <a:off x="4059238" y="4832350"/>
            <a:ext cx="27225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000" b="0" i="1">
                <a:solidFill>
                  <a:srgbClr val="3333FF"/>
                </a:solidFill>
              </a:rPr>
              <a:t>Evaluate f at x – 2.</a:t>
            </a:r>
            <a:r>
              <a:rPr lang="en-US" altLang="en-US" sz="2000" b="0">
                <a:solidFill>
                  <a:srgbClr val="3333FF"/>
                </a:solidFill>
              </a:rPr>
              <a:t> </a:t>
            </a:r>
          </a:p>
        </p:txBody>
      </p:sp>
      <p:sp>
        <p:nvSpPr>
          <p:cNvPr id="63502" name="Rectangle 14"/>
          <p:cNvSpPr>
            <a:spLocks noChangeArrowheads="1"/>
          </p:cNvSpPr>
          <p:nvPr/>
        </p:nvSpPr>
        <p:spPr bwMode="auto">
          <a:xfrm>
            <a:off x="4016375" y="5546725"/>
            <a:ext cx="13938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000" b="0" i="1">
                <a:solidFill>
                  <a:srgbClr val="3333FF"/>
                </a:solidFill>
              </a:rPr>
              <a:t>Simplify.</a:t>
            </a:r>
            <a:r>
              <a:rPr lang="en-US" altLang="en-US" sz="2000" b="0">
                <a:solidFill>
                  <a:srgbClr val="3333FF"/>
                </a:solidFill>
              </a:rPr>
              <a:t> </a:t>
            </a:r>
          </a:p>
        </p:txBody>
      </p:sp>
      <p:sp>
        <p:nvSpPr>
          <p:cNvPr id="63503" name="Text Box 15"/>
          <p:cNvSpPr txBox="1">
            <a:spLocks noChangeArrowheads="1"/>
          </p:cNvSpPr>
          <p:nvPr/>
        </p:nvSpPr>
        <p:spPr bwMode="auto">
          <a:xfrm>
            <a:off x="898525" y="4146550"/>
            <a:ext cx="2463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0" i="1"/>
              <a:t>g</a:t>
            </a:r>
            <a:r>
              <a:rPr lang="en-US" altLang="en-US" b="0"/>
              <a:t>(</a:t>
            </a:r>
            <a:r>
              <a:rPr lang="en-US" altLang="en-US" b="0" i="1"/>
              <a:t>x</a:t>
            </a:r>
            <a:r>
              <a:rPr lang="en-US" altLang="en-US" b="0"/>
              <a:t>) = </a:t>
            </a:r>
            <a:r>
              <a:rPr lang="en-US" altLang="en-US" b="0" i="1"/>
              <a:t>f</a:t>
            </a:r>
            <a:r>
              <a:rPr lang="en-US" altLang="en-US" b="0"/>
              <a:t>(</a:t>
            </a:r>
            <a:r>
              <a:rPr lang="en-US" altLang="en-US" b="0" i="1"/>
              <a:t>x </a:t>
            </a:r>
            <a:r>
              <a:rPr lang="en-US" altLang="en-US" b="0">
                <a:solidFill>
                  <a:srgbClr val="FF0000"/>
                </a:solidFill>
              </a:rPr>
              <a:t>– 2</a:t>
            </a:r>
            <a:r>
              <a:rPr lang="en-US" altLang="en-US" b="0"/>
              <a:t>)</a:t>
            </a:r>
          </a:p>
        </p:txBody>
      </p:sp>
      <p:sp>
        <p:nvSpPr>
          <p:cNvPr id="63504" name="Text Box 16"/>
          <p:cNvSpPr txBox="1">
            <a:spLocks noChangeArrowheads="1"/>
          </p:cNvSpPr>
          <p:nvPr/>
        </p:nvSpPr>
        <p:spPr bwMode="auto">
          <a:xfrm>
            <a:off x="914400" y="4800600"/>
            <a:ext cx="32083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0" i="1"/>
              <a:t>g</a:t>
            </a:r>
            <a:r>
              <a:rPr lang="en-US" altLang="en-US" b="0"/>
              <a:t>(</a:t>
            </a:r>
            <a:r>
              <a:rPr lang="en-US" altLang="en-US" b="0" i="1"/>
              <a:t>x</a:t>
            </a:r>
            <a:r>
              <a:rPr lang="en-US" altLang="en-US" b="0"/>
              <a:t>) = 3(</a:t>
            </a:r>
            <a:r>
              <a:rPr lang="en-US" altLang="en-US" b="0" i="1"/>
              <a:t>x </a:t>
            </a:r>
            <a:r>
              <a:rPr lang="en-US" altLang="en-US" b="0">
                <a:solidFill>
                  <a:srgbClr val="FF0000"/>
                </a:solidFill>
              </a:rPr>
              <a:t>– 2</a:t>
            </a:r>
            <a:r>
              <a:rPr lang="en-US" altLang="en-US" b="0"/>
              <a:t>) + 1</a:t>
            </a:r>
          </a:p>
        </p:txBody>
      </p:sp>
      <p:sp>
        <p:nvSpPr>
          <p:cNvPr id="63505" name="Text Box 17"/>
          <p:cNvSpPr txBox="1">
            <a:spLocks noChangeArrowheads="1"/>
          </p:cNvSpPr>
          <p:nvPr/>
        </p:nvSpPr>
        <p:spPr bwMode="auto">
          <a:xfrm>
            <a:off x="923925" y="5562600"/>
            <a:ext cx="2273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0" i="1"/>
              <a:t>g</a:t>
            </a:r>
            <a:r>
              <a:rPr lang="en-US" altLang="en-US" b="0"/>
              <a:t>(</a:t>
            </a:r>
            <a:r>
              <a:rPr lang="en-US" altLang="en-US" b="0" i="1"/>
              <a:t>x</a:t>
            </a:r>
            <a:r>
              <a:rPr lang="en-US" altLang="en-US" b="0"/>
              <a:t>) = 3</a:t>
            </a:r>
            <a:r>
              <a:rPr lang="en-US" altLang="en-US" b="0" i="1"/>
              <a:t>x </a:t>
            </a:r>
            <a:r>
              <a:rPr lang="en-US" altLang="en-US" b="0"/>
              <a:t>– 5</a:t>
            </a:r>
          </a:p>
        </p:txBody>
      </p:sp>
      <p:sp>
        <p:nvSpPr>
          <p:cNvPr id="17421" name="Text Box 18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 Example 1a </a:t>
            </a:r>
            <a:endParaRPr lang="en-US" altLang="en-US" sz="2600" b="0">
              <a:solidFill>
                <a:schemeClr val="accent2"/>
              </a:solidFill>
              <a:latin typeface="Zapf Dingbats" charset="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3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3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3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63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1000"/>
                                        <p:tgtEl>
                                          <p:spTgt spid="63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35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35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35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35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3" grpId="0"/>
      <p:bldP spid="63496" grpId="0"/>
      <p:bldP spid="63501" grpId="0"/>
      <p:bldP spid="63502" grpId="0"/>
      <p:bldP spid="63503" grpId="0"/>
      <p:bldP spid="63504" grpId="0"/>
      <p:bldP spid="6350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8435" name="Rectangle 4"/>
          <p:cNvSpPr>
            <a:spLocks noChangeArrowheads="1"/>
          </p:cNvSpPr>
          <p:nvPr/>
        </p:nvSpPr>
        <p:spPr bwMode="auto">
          <a:xfrm>
            <a:off x="0" y="3557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8436" name="Rectangle 5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8437" name="Rectangle 6"/>
          <p:cNvSpPr>
            <a:spLocks noChangeArrowheads="1"/>
          </p:cNvSpPr>
          <p:nvPr/>
        </p:nvSpPr>
        <p:spPr bwMode="auto">
          <a:xfrm>
            <a:off x="0" y="3557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8438" name="Rectangle 7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8439" name="Rectangle 8"/>
          <p:cNvSpPr>
            <a:spLocks noChangeArrowheads="1"/>
          </p:cNvSpPr>
          <p:nvPr/>
        </p:nvSpPr>
        <p:spPr bwMode="auto">
          <a:xfrm>
            <a:off x="0" y="3557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8440" name="Text Box 13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 Example 1a Continued </a:t>
            </a:r>
            <a:endParaRPr lang="en-US" altLang="en-US" sz="2600" b="0">
              <a:solidFill>
                <a:schemeClr val="accent2"/>
              </a:solidFill>
              <a:latin typeface="Zapf Dingbats" charset="2"/>
            </a:endParaRPr>
          </a:p>
        </p:txBody>
      </p:sp>
      <p:pic>
        <p:nvPicPr>
          <p:cNvPr id="18441" name="Picture 15" descr="SCREEN0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2362200"/>
            <a:ext cx="4267200" cy="291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8442" name="Object 16"/>
          <p:cNvGraphicFramePr>
            <a:graphicFrameLocks noChangeAspect="1"/>
          </p:cNvGraphicFramePr>
          <p:nvPr/>
        </p:nvGraphicFramePr>
        <p:xfrm>
          <a:off x="2057400" y="1358900"/>
          <a:ext cx="914400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6" name="Equation" r:id="rId5" imgW="446992" imgH="756448" progId="Equation.DSMT4">
                  <p:embed/>
                </p:oleObj>
              </mc:Choice>
              <mc:Fallback>
                <p:oleObj name="Equation" r:id="rId5" imgW="446992" imgH="756448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358900"/>
                        <a:ext cx="914400" cy="288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43" name="Rectangle 9"/>
          <p:cNvSpPr>
            <a:spLocks noChangeArrowheads="1"/>
          </p:cNvSpPr>
          <p:nvPr/>
        </p:nvSpPr>
        <p:spPr bwMode="auto">
          <a:xfrm>
            <a:off x="76200" y="2130425"/>
            <a:ext cx="4114800" cy="305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lnSpc>
                <a:spcPct val="135000"/>
              </a:lnSpc>
            </a:pPr>
            <a:r>
              <a:rPr lang="en-US" altLang="en-US" i="1"/>
              <a:t>Check</a:t>
            </a:r>
            <a:r>
              <a:rPr lang="en-US" altLang="en-US" b="0"/>
              <a:t> Graph </a:t>
            </a:r>
            <a:r>
              <a:rPr lang="en-US" altLang="en-US" b="0" i="1"/>
              <a:t>f</a:t>
            </a:r>
            <a:r>
              <a:rPr lang="en-US" altLang="en-US" b="0"/>
              <a:t>(</a:t>
            </a:r>
            <a:r>
              <a:rPr lang="en-US" altLang="en-US" b="0" i="1"/>
              <a:t>x</a:t>
            </a:r>
            <a:r>
              <a:rPr lang="en-US" altLang="en-US" b="0"/>
              <a:t>) and </a:t>
            </a:r>
            <a:r>
              <a:rPr lang="en-US" altLang="en-US" b="0" i="1"/>
              <a:t>g</a:t>
            </a:r>
            <a:r>
              <a:rPr lang="en-US" altLang="en-US" b="0"/>
              <a:t>(</a:t>
            </a:r>
            <a:r>
              <a:rPr lang="en-US" altLang="en-US" b="0" i="1"/>
              <a:t>x</a:t>
            </a:r>
            <a:r>
              <a:rPr lang="en-US" altLang="en-US" b="0"/>
              <a:t>) on a graphing calculator. The slopes are the same, but the </a:t>
            </a:r>
          </a:p>
          <a:p>
            <a:pPr eaLnBrk="1" hangingPunct="1">
              <a:lnSpc>
                <a:spcPct val="135000"/>
              </a:lnSpc>
            </a:pPr>
            <a:r>
              <a:rPr lang="en-US" altLang="en-US" b="0" i="1"/>
              <a:t>y</a:t>
            </a:r>
            <a:r>
              <a:rPr lang="en-US" altLang="en-US" b="0"/>
              <a:t>-intercept has moved 6 units down from 1 to –5.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9459" name="Rectangle 6"/>
          <p:cNvSpPr>
            <a:spLocks noChangeArrowheads="1"/>
          </p:cNvSpPr>
          <p:nvPr/>
        </p:nvSpPr>
        <p:spPr bwMode="auto">
          <a:xfrm>
            <a:off x="381000" y="3368675"/>
            <a:ext cx="8077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linear function defined in the table; reflection across the </a:t>
            </a:r>
            <a:r>
              <a:rPr lang="en-US" altLang="en-US" i="1"/>
              <a:t>x</a:t>
            </a:r>
            <a:r>
              <a:rPr lang="en-US" altLang="en-US"/>
              <a:t>-axis</a:t>
            </a:r>
            <a:r>
              <a:rPr lang="en-US" altLang="en-US" b="0"/>
              <a:t> </a:t>
            </a:r>
          </a:p>
        </p:txBody>
      </p:sp>
      <p:graphicFrame>
        <p:nvGraphicFramePr>
          <p:cNvPr id="104463" name="Group 15"/>
          <p:cNvGraphicFramePr>
            <a:graphicFrameLocks noGrp="1"/>
          </p:cNvGraphicFramePr>
          <p:nvPr/>
        </p:nvGraphicFramePr>
        <p:xfrm>
          <a:off x="5486400" y="1905000"/>
          <a:ext cx="2819400" cy="1041400"/>
        </p:xfrm>
        <a:graphic>
          <a:graphicData uri="http://schemas.openxmlformats.org/drawingml/2006/table">
            <a:tbl>
              <a:tblPr/>
              <a:tblGrid>
                <a:gridCol w="704850"/>
                <a:gridCol w="704850"/>
                <a:gridCol w="704850"/>
                <a:gridCol w="704850"/>
              </a:tblGrid>
              <a:tr h="520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–1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f(x)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9477" name="Text Box 3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 Example 1b </a:t>
            </a:r>
            <a:endParaRPr lang="en-US" altLang="en-US" sz="2600" b="0">
              <a:solidFill>
                <a:schemeClr val="accent2"/>
              </a:solidFill>
              <a:latin typeface="Zapf Dingbats" charset="2"/>
            </a:endParaRPr>
          </a:p>
        </p:txBody>
      </p:sp>
      <p:sp>
        <p:nvSpPr>
          <p:cNvPr id="19478" name="Text Box 38"/>
          <p:cNvSpPr txBox="1">
            <a:spLocks noChangeArrowheads="1"/>
          </p:cNvSpPr>
          <p:nvPr/>
        </p:nvSpPr>
        <p:spPr bwMode="auto">
          <a:xfrm>
            <a:off x="381000" y="1616075"/>
            <a:ext cx="4800600" cy="146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lnSpc>
                <a:spcPct val="125000"/>
              </a:lnSpc>
              <a:spcBef>
                <a:spcPct val="50000"/>
              </a:spcBef>
            </a:pPr>
            <a:r>
              <a:rPr lang="en-US" altLang="en-US"/>
              <a:t>Let </a:t>
            </a:r>
            <a:r>
              <a:rPr lang="en-US" altLang="en-US" i="1"/>
              <a:t>g</a:t>
            </a:r>
            <a:r>
              <a:rPr lang="en-US" altLang="en-US"/>
              <a:t>(</a:t>
            </a:r>
            <a:r>
              <a:rPr lang="en-US" altLang="en-US" i="1"/>
              <a:t>x</a:t>
            </a:r>
            <a:r>
              <a:rPr lang="en-US" altLang="en-US"/>
              <a:t>) be the indicated transformation of </a:t>
            </a:r>
            <a:r>
              <a:rPr lang="en-US" altLang="en-US" i="1"/>
              <a:t>f</a:t>
            </a:r>
            <a:r>
              <a:rPr lang="en-US" altLang="en-US"/>
              <a:t>(</a:t>
            </a:r>
            <a:r>
              <a:rPr lang="en-US" altLang="en-US" i="1"/>
              <a:t>x</a:t>
            </a:r>
            <a:r>
              <a:rPr lang="en-US" altLang="en-US"/>
              <a:t>). Write the rule for </a:t>
            </a:r>
            <a:r>
              <a:rPr lang="en-US" altLang="en-US" i="1"/>
              <a:t>g</a:t>
            </a:r>
            <a:r>
              <a:rPr lang="en-US" altLang="en-US"/>
              <a:t>(</a:t>
            </a:r>
            <a:r>
              <a:rPr lang="en-US" altLang="en-US" i="1"/>
              <a:t>x</a:t>
            </a:r>
            <a:r>
              <a:rPr lang="en-US" altLang="en-US"/>
              <a:t>).</a:t>
            </a:r>
            <a:endParaRPr lang="en-US" altLang="en-US" b="0">
              <a:latin typeface="Times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483" name="Rectangle 4"/>
          <p:cNvSpPr>
            <a:spLocks noChangeArrowheads="1"/>
          </p:cNvSpPr>
          <p:nvPr/>
        </p:nvSpPr>
        <p:spPr bwMode="auto">
          <a:xfrm>
            <a:off x="0" y="3557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484" name="Rectangle 5"/>
          <p:cNvSpPr>
            <a:spLocks noChangeArrowheads="1"/>
          </p:cNvSpPr>
          <p:nvPr/>
        </p:nvSpPr>
        <p:spPr bwMode="auto">
          <a:xfrm>
            <a:off x="0" y="3557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485" name="Rectangle 6"/>
          <p:cNvSpPr>
            <a:spLocks noChangeArrowheads="1"/>
          </p:cNvSpPr>
          <p:nvPr/>
        </p:nvSpPr>
        <p:spPr bwMode="auto">
          <a:xfrm>
            <a:off x="0" y="3557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5544" name="Rectangle 8"/>
          <p:cNvSpPr>
            <a:spLocks noChangeArrowheads="1"/>
          </p:cNvSpPr>
          <p:nvPr/>
        </p:nvSpPr>
        <p:spPr bwMode="auto">
          <a:xfrm>
            <a:off x="4114800" y="3429000"/>
            <a:ext cx="30591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000" b="0" i="1">
                <a:solidFill>
                  <a:srgbClr val="3333FF"/>
                </a:solidFill>
                <a:latin typeface="Arial" pitchFamily="34" charset="0"/>
              </a:rPr>
              <a:t>The table contains (0, 2).</a:t>
            </a:r>
            <a:r>
              <a:rPr lang="en-US" altLang="en-US" sz="2000" b="0">
                <a:solidFill>
                  <a:srgbClr val="3333FF"/>
                </a:solidFill>
                <a:latin typeface="Arial" pitchFamily="34" charset="0"/>
              </a:rPr>
              <a:t> </a:t>
            </a:r>
          </a:p>
        </p:txBody>
      </p:sp>
      <p:sp>
        <p:nvSpPr>
          <p:cNvPr id="65545" name="Rectangle 9"/>
          <p:cNvSpPr>
            <a:spLocks noChangeArrowheads="1"/>
          </p:cNvSpPr>
          <p:nvPr/>
        </p:nvSpPr>
        <p:spPr bwMode="auto">
          <a:xfrm>
            <a:off x="5638800" y="4098925"/>
            <a:ext cx="2590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000" b="0" i="1">
                <a:solidFill>
                  <a:srgbClr val="3333FF"/>
                </a:solidFill>
                <a:latin typeface="Arial" pitchFamily="34" charset="0"/>
              </a:rPr>
              <a:t>Use (0, 1) and (2, 2).</a:t>
            </a:r>
            <a:r>
              <a:rPr lang="en-US" altLang="en-US" sz="2000" b="0">
                <a:solidFill>
                  <a:srgbClr val="3333FF"/>
                </a:solidFill>
                <a:latin typeface="Arial" pitchFamily="34" charset="0"/>
              </a:rPr>
              <a:t> </a:t>
            </a:r>
          </a:p>
        </p:txBody>
      </p:sp>
      <p:sp>
        <p:nvSpPr>
          <p:cNvPr id="65546" name="Rectangle 10"/>
          <p:cNvSpPr>
            <a:spLocks noChangeArrowheads="1"/>
          </p:cNvSpPr>
          <p:nvPr/>
        </p:nvSpPr>
        <p:spPr bwMode="auto">
          <a:xfrm>
            <a:off x="5562600" y="4937125"/>
            <a:ext cx="25384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000" b="0" i="1">
                <a:solidFill>
                  <a:srgbClr val="3333FF"/>
                </a:solidFill>
                <a:latin typeface="Arial" pitchFamily="34" charset="0"/>
              </a:rPr>
              <a:t>Slope-intercept form</a:t>
            </a:r>
            <a:r>
              <a:rPr lang="en-US" altLang="en-US" sz="2000" b="0">
                <a:solidFill>
                  <a:srgbClr val="3333FF"/>
                </a:solidFill>
                <a:latin typeface="Arial" pitchFamily="34" charset="0"/>
              </a:rPr>
              <a:t> </a:t>
            </a:r>
          </a:p>
        </p:txBody>
      </p:sp>
      <p:sp>
        <p:nvSpPr>
          <p:cNvPr id="65547" name="Rectangle 11"/>
          <p:cNvSpPr>
            <a:spLocks noChangeArrowheads="1"/>
          </p:cNvSpPr>
          <p:nvPr/>
        </p:nvSpPr>
        <p:spPr bwMode="auto">
          <a:xfrm>
            <a:off x="762000" y="3352800"/>
            <a:ext cx="340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0"/>
              <a:t>The </a:t>
            </a:r>
            <a:r>
              <a:rPr lang="en-US" altLang="en-US" b="0" i="1"/>
              <a:t>y</a:t>
            </a:r>
            <a:r>
              <a:rPr lang="en-US" altLang="en-US" b="0"/>
              <a:t>-intercept is 2. </a:t>
            </a:r>
          </a:p>
        </p:txBody>
      </p:sp>
      <p:sp>
        <p:nvSpPr>
          <p:cNvPr id="65548" name="Rectangle 12"/>
          <p:cNvSpPr>
            <a:spLocks noChangeArrowheads="1"/>
          </p:cNvSpPr>
          <p:nvPr/>
        </p:nvSpPr>
        <p:spPr bwMode="auto">
          <a:xfrm>
            <a:off x="762000" y="4038600"/>
            <a:ext cx="2584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0"/>
              <a:t>Find the slope: </a:t>
            </a:r>
          </a:p>
        </p:txBody>
      </p:sp>
      <p:sp>
        <p:nvSpPr>
          <p:cNvPr id="20491" name="Rectangle 13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5552" name="Rectangle 16"/>
          <p:cNvSpPr>
            <a:spLocks noChangeArrowheads="1"/>
          </p:cNvSpPr>
          <p:nvPr/>
        </p:nvSpPr>
        <p:spPr bwMode="auto">
          <a:xfrm>
            <a:off x="457200" y="1981200"/>
            <a:ext cx="4589463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Step 1</a:t>
            </a:r>
            <a:r>
              <a:rPr lang="en-US" altLang="en-US" b="0"/>
              <a:t> Write the rule for </a:t>
            </a:r>
          </a:p>
          <a:p>
            <a:pPr eaLnBrk="1" hangingPunct="1"/>
            <a:r>
              <a:rPr lang="en-US" altLang="en-US" b="0" i="1"/>
              <a:t>f</a:t>
            </a:r>
            <a:r>
              <a:rPr lang="en-US" altLang="en-US" b="0"/>
              <a:t>(</a:t>
            </a:r>
            <a:r>
              <a:rPr lang="en-US" altLang="en-US" b="0" i="1"/>
              <a:t>x</a:t>
            </a:r>
            <a:r>
              <a:rPr lang="en-US" altLang="en-US" b="0"/>
              <a:t>) in slope-intercept form. </a:t>
            </a:r>
          </a:p>
        </p:txBody>
      </p:sp>
      <p:sp>
        <p:nvSpPr>
          <p:cNvPr id="65571" name="Rectangle 35"/>
          <p:cNvSpPr>
            <a:spLocks noChangeArrowheads="1"/>
          </p:cNvSpPr>
          <p:nvPr/>
        </p:nvSpPr>
        <p:spPr bwMode="auto">
          <a:xfrm>
            <a:off x="5483225" y="5562600"/>
            <a:ext cx="36607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000" b="0" i="1">
                <a:solidFill>
                  <a:srgbClr val="3333FF"/>
                </a:solidFill>
                <a:latin typeface="Arial" pitchFamily="34" charset="0"/>
              </a:rPr>
              <a:t>Substitute 1 for m and 2 for b.  </a:t>
            </a:r>
            <a:endParaRPr lang="en-US" altLang="en-US" sz="2000" b="0">
              <a:solidFill>
                <a:srgbClr val="3333FF"/>
              </a:solidFill>
              <a:latin typeface="Arial" pitchFamily="34" charset="0"/>
            </a:endParaRPr>
          </a:p>
        </p:txBody>
      </p:sp>
      <p:sp>
        <p:nvSpPr>
          <p:cNvPr id="65572" name="Rectangle 36"/>
          <p:cNvSpPr>
            <a:spLocks noChangeArrowheads="1"/>
          </p:cNvSpPr>
          <p:nvPr/>
        </p:nvSpPr>
        <p:spPr bwMode="auto">
          <a:xfrm>
            <a:off x="5483225" y="6156325"/>
            <a:ext cx="24114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000" b="0" i="1">
                <a:solidFill>
                  <a:srgbClr val="3333FF"/>
                </a:solidFill>
                <a:latin typeface="Arial" pitchFamily="34" charset="0"/>
              </a:rPr>
              <a:t>Replace y with f(x).</a:t>
            </a:r>
            <a:r>
              <a:rPr lang="en-US" altLang="en-US" sz="2000" b="0">
                <a:solidFill>
                  <a:srgbClr val="3333FF"/>
                </a:solidFill>
                <a:latin typeface="Arial" pitchFamily="34" charset="0"/>
              </a:rPr>
              <a:t> </a:t>
            </a:r>
          </a:p>
        </p:txBody>
      </p:sp>
      <p:sp>
        <p:nvSpPr>
          <p:cNvPr id="65575" name="Text Box 39"/>
          <p:cNvSpPr txBox="1">
            <a:spLocks noChangeArrowheads="1"/>
          </p:cNvSpPr>
          <p:nvPr/>
        </p:nvSpPr>
        <p:spPr bwMode="auto">
          <a:xfrm>
            <a:off x="3360738" y="5486400"/>
            <a:ext cx="16684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0" i="1"/>
              <a:t>y</a:t>
            </a:r>
            <a:r>
              <a:rPr lang="en-US" altLang="en-US" b="0"/>
              <a:t> = </a:t>
            </a:r>
            <a:r>
              <a:rPr lang="en-US" altLang="en-US" b="0" i="1"/>
              <a:t>x</a:t>
            </a:r>
            <a:r>
              <a:rPr lang="en-US" altLang="en-US" b="0"/>
              <a:t> + 2</a:t>
            </a:r>
            <a:endParaRPr lang="en-US" altLang="en-US" b="0" i="1"/>
          </a:p>
        </p:txBody>
      </p:sp>
      <p:sp>
        <p:nvSpPr>
          <p:cNvPr id="65576" name="Text Box 40"/>
          <p:cNvSpPr txBox="1">
            <a:spLocks noChangeArrowheads="1"/>
          </p:cNvSpPr>
          <p:nvPr/>
        </p:nvSpPr>
        <p:spPr bwMode="auto">
          <a:xfrm>
            <a:off x="3352800" y="4876800"/>
            <a:ext cx="1962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0" i="1"/>
              <a:t>y</a:t>
            </a:r>
            <a:r>
              <a:rPr lang="en-US" altLang="en-US" b="0"/>
              <a:t> = </a:t>
            </a:r>
            <a:r>
              <a:rPr lang="en-US" altLang="en-US" b="0" i="1"/>
              <a:t>mx</a:t>
            </a:r>
            <a:r>
              <a:rPr lang="en-US" altLang="en-US" b="0"/>
              <a:t> + </a:t>
            </a:r>
            <a:r>
              <a:rPr lang="en-US" altLang="en-US" b="0" i="1"/>
              <a:t>b</a:t>
            </a:r>
          </a:p>
        </p:txBody>
      </p:sp>
      <p:sp>
        <p:nvSpPr>
          <p:cNvPr id="65577" name="Text Box 41"/>
          <p:cNvSpPr txBox="1">
            <a:spLocks noChangeArrowheads="1"/>
          </p:cNvSpPr>
          <p:nvPr/>
        </p:nvSpPr>
        <p:spPr bwMode="auto">
          <a:xfrm>
            <a:off x="2974975" y="6080125"/>
            <a:ext cx="20542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0" i="1"/>
              <a:t>f</a:t>
            </a:r>
            <a:r>
              <a:rPr lang="en-US" altLang="en-US" b="0"/>
              <a:t>(</a:t>
            </a:r>
            <a:r>
              <a:rPr lang="en-US" altLang="en-US" b="0" i="1"/>
              <a:t>x</a:t>
            </a:r>
            <a:r>
              <a:rPr lang="en-US" altLang="en-US" b="0"/>
              <a:t>) = </a:t>
            </a:r>
            <a:r>
              <a:rPr lang="en-US" altLang="en-US" b="0" i="1"/>
              <a:t>x</a:t>
            </a:r>
            <a:r>
              <a:rPr lang="en-US" altLang="en-US" b="0"/>
              <a:t> + 2</a:t>
            </a:r>
            <a:endParaRPr lang="en-US" altLang="en-US" b="0" i="1"/>
          </a:p>
        </p:txBody>
      </p:sp>
      <p:graphicFrame>
        <p:nvGraphicFramePr>
          <p:cNvPr id="65578" name="Group 42"/>
          <p:cNvGraphicFramePr>
            <a:graphicFrameLocks noGrp="1"/>
          </p:cNvGraphicFramePr>
          <p:nvPr/>
        </p:nvGraphicFramePr>
        <p:xfrm>
          <a:off x="5638800" y="2057400"/>
          <a:ext cx="2819400" cy="1041400"/>
        </p:xfrm>
        <a:graphic>
          <a:graphicData uri="http://schemas.openxmlformats.org/drawingml/2006/table">
            <a:tbl>
              <a:tblPr/>
              <a:tblGrid>
                <a:gridCol w="704850"/>
                <a:gridCol w="704850"/>
                <a:gridCol w="704850"/>
                <a:gridCol w="704850"/>
              </a:tblGrid>
              <a:tr h="520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–1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f(x)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0515" name="Text Box 59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 Example 1b Continued </a:t>
            </a:r>
            <a:endParaRPr lang="en-US" altLang="en-US" sz="2600" b="0">
              <a:solidFill>
                <a:schemeClr val="accent2"/>
              </a:solidFill>
              <a:latin typeface="Zapf Dingbats" charset="2"/>
            </a:endParaRPr>
          </a:p>
        </p:txBody>
      </p:sp>
      <p:pic>
        <p:nvPicPr>
          <p:cNvPr id="65597" name="Picture 6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3962400"/>
            <a:ext cx="1752600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5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5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65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65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65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65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65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65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4" dur="500"/>
                                        <p:tgtEl>
                                          <p:spTgt spid="65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65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65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7" dur="500"/>
                                        <p:tgtEl>
                                          <p:spTgt spid="65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44" grpId="0"/>
      <p:bldP spid="65545" grpId="0"/>
      <p:bldP spid="65546" grpId="0"/>
      <p:bldP spid="65547" grpId="0"/>
      <p:bldP spid="65548" grpId="0"/>
      <p:bldP spid="65552" grpId="0"/>
      <p:bldP spid="65571" grpId="0"/>
      <p:bldP spid="65572" grpId="0"/>
      <p:bldP spid="65575" grpId="0"/>
      <p:bldP spid="65576" grpId="0"/>
      <p:bldP spid="6557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457200" y="990600"/>
            <a:ext cx="7924800" cy="52578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800" dirty="0">
                <a:solidFill>
                  <a:srgbClr val="3333CC"/>
                </a:solidFill>
              </a:rPr>
              <a:t>Warm Up</a:t>
            </a:r>
            <a:endParaRPr lang="en-US" altLang="en-US" sz="900" dirty="0"/>
          </a:p>
          <a:p>
            <a:pPr eaLnBrk="1" hangingPunct="1"/>
            <a:endParaRPr lang="en-US" altLang="en-US" sz="800" dirty="0"/>
          </a:p>
          <a:p>
            <a:pPr eaLnBrk="1" hangingPunct="1"/>
            <a:r>
              <a:rPr lang="en-US" altLang="en-US" dirty="0"/>
              <a:t>Give the coordinates of each transformation of (2, </a:t>
            </a:r>
            <a:r>
              <a:rPr lang="en-US" altLang="en-US" dirty="0">
                <a:cs typeface="Arial" pitchFamily="34" charset="0"/>
              </a:rPr>
              <a:t>–3)</a:t>
            </a:r>
            <a:r>
              <a:rPr lang="en-US" altLang="en-US" dirty="0"/>
              <a:t>.</a:t>
            </a:r>
            <a:endParaRPr lang="en-US" altLang="en-US" dirty="0">
              <a:solidFill>
                <a:srgbClr val="FF0000"/>
              </a:solidFill>
            </a:endParaRPr>
          </a:p>
        </p:txBody>
      </p:sp>
      <p:sp>
        <p:nvSpPr>
          <p:cNvPr id="3075" name="Rectangle 26"/>
          <p:cNvSpPr>
            <a:spLocks noChangeArrowheads="1"/>
          </p:cNvSpPr>
          <p:nvPr/>
        </p:nvSpPr>
        <p:spPr bwMode="auto">
          <a:xfrm>
            <a:off x="533400" y="2438400"/>
            <a:ext cx="547380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dirty="0"/>
              <a:t>1.</a:t>
            </a:r>
            <a:r>
              <a:rPr lang="en-US" altLang="en-US" sz="2800" dirty="0"/>
              <a:t> </a:t>
            </a:r>
            <a:r>
              <a:rPr lang="en-US" altLang="en-US" b="0" dirty="0"/>
              <a:t>horizontal translation </a:t>
            </a:r>
            <a:r>
              <a:rPr lang="en-US" altLang="en-US" b="0" dirty="0" smtClean="0"/>
              <a:t>right of </a:t>
            </a:r>
            <a:r>
              <a:rPr lang="en-US" altLang="en-US" b="0" dirty="0"/>
              <a:t>5</a:t>
            </a:r>
            <a:endParaRPr lang="en-US" altLang="en-US" sz="2800" b="0" dirty="0"/>
          </a:p>
        </p:txBody>
      </p:sp>
      <p:sp>
        <p:nvSpPr>
          <p:cNvPr id="3076" name="Rectangle 27"/>
          <p:cNvSpPr>
            <a:spLocks noChangeArrowheads="1"/>
          </p:cNvSpPr>
          <p:nvPr/>
        </p:nvSpPr>
        <p:spPr bwMode="auto">
          <a:xfrm>
            <a:off x="533400" y="2986088"/>
            <a:ext cx="437356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dirty="0"/>
              <a:t>2.</a:t>
            </a:r>
            <a:r>
              <a:rPr lang="en-US" altLang="en-US" sz="2800" dirty="0"/>
              <a:t> </a:t>
            </a:r>
            <a:r>
              <a:rPr lang="en-US" altLang="en-US" b="0" dirty="0"/>
              <a:t>vertical translation of </a:t>
            </a:r>
            <a:r>
              <a:rPr lang="en-US" altLang="en-US" b="0" dirty="0">
                <a:latin typeface="Arial" pitchFamily="34" charset="0"/>
                <a:cs typeface="Arial" pitchFamily="34" charset="0"/>
              </a:rPr>
              <a:t>–</a:t>
            </a:r>
            <a:r>
              <a:rPr lang="en-US" altLang="en-US" b="0" dirty="0"/>
              <a:t>1</a:t>
            </a:r>
            <a:endParaRPr lang="en-US" altLang="en-US" sz="2800" b="0" dirty="0"/>
          </a:p>
        </p:txBody>
      </p:sp>
      <p:sp>
        <p:nvSpPr>
          <p:cNvPr id="3077" name="Rectangle 28"/>
          <p:cNvSpPr>
            <a:spLocks noChangeArrowheads="1"/>
          </p:cNvSpPr>
          <p:nvPr/>
        </p:nvSpPr>
        <p:spPr bwMode="auto">
          <a:xfrm>
            <a:off x="533400" y="3519488"/>
            <a:ext cx="477996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dirty="0"/>
              <a:t>3.</a:t>
            </a:r>
            <a:r>
              <a:rPr lang="en-US" altLang="en-US" sz="2800" dirty="0"/>
              <a:t> </a:t>
            </a:r>
            <a:r>
              <a:rPr lang="en-US" altLang="en-US" b="0" dirty="0"/>
              <a:t>reflection across the </a:t>
            </a:r>
            <a:r>
              <a:rPr lang="en-US" altLang="en-US" b="0" i="1" dirty="0"/>
              <a:t>x</a:t>
            </a:r>
            <a:r>
              <a:rPr lang="en-US" altLang="en-US" b="0" dirty="0"/>
              <a:t>-axis</a:t>
            </a:r>
            <a:endParaRPr lang="en-US" altLang="en-US" sz="2800" b="0" dirty="0"/>
          </a:p>
        </p:txBody>
      </p:sp>
      <p:sp>
        <p:nvSpPr>
          <p:cNvPr id="3078" name="Rectangle 29"/>
          <p:cNvSpPr>
            <a:spLocks noChangeArrowheads="1"/>
          </p:cNvSpPr>
          <p:nvPr/>
        </p:nvSpPr>
        <p:spPr bwMode="auto">
          <a:xfrm>
            <a:off x="533400" y="4052888"/>
            <a:ext cx="477996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dirty="0"/>
              <a:t>4.</a:t>
            </a:r>
            <a:r>
              <a:rPr lang="en-US" altLang="en-US" sz="2800" dirty="0"/>
              <a:t> </a:t>
            </a:r>
            <a:r>
              <a:rPr lang="en-US" altLang="en-US" b="0" dirty="0"/>
              <a:t>reflection across the </a:t>
            </a:r>
            <a:r>
              <a:rPr lang="en-US" altLang="en-US" b="0" i="1" dirty="0"/>
              <a:t>y</a:t>
            </a:r>
            <a:r>
              <a:rPr lang="en-US" altLang="en-US" b="0" dirty="0"/>
              <a:t>-axis</a:t>
            </a:r>
            <a:endParaRPr lang="en-US" altLang="en-US" sz="2800" b="0" dirty="0"/>
          </a:p>
        </p:txBody>
      </p:sp>
      <p:sp>
        <p:nvSpPr>
          <p:cNvPr id="7198" name="Text Box 30"/>
          <p:cNvSpPr txBox="1">
            <a:spLocks noChangeArrowheads="1"/>
          </p:cNvSpPr>
          <p:nvPr/>
        </p:nvSpPr>
        <p:spPr bwMode="auto">
          <a:xfrm>
            <a:off x="6234112" y="2438400"/>
            <a:ext cx="1260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0">
                <a:solidFill>
                  <a:srgbClr val="FF0000"/>
                </a:solidFill>
              </a:rPr>
              <a:t>(7, </a:t>
            </a:r>
            <a:r>
              <a:rPr lang="en-US" altLang="en-US" b="0">
                <a:solidFill>
                  <a:srgbClr val="FF0000"/>
                </a:solidFill>
                <a:cs typeface="Arial" pitchFamily="34" charset="0"/>
              </a:rPr>
              <a:t>–</a:t>
            </a:r>
            <a:r>
              <a:rPr lang="en-US" altLang="en-US" b="0">
                <a:solidFill>
                  <a:srgbClr val="FF0000"/>
                </a:solidFill>
              </a:rPr>
              <a:t>3)</a:t>
            </a:r>
          </a:p>
        </p:txBody>
      </p:sp>
      <p:sp>
        <p:nvSpPr>
          <p:cNvPr id="7199" name="Text Box 31"/>
          <p:cNvSpPr txBox="1">
            <a:spLocks noChangeArrowheads="1"/>
          </p:cNvSpPr>
          <p:nvPr/>
        </p:nvSpPr>
        <p:spPr bwMode="auto">
          <a:xfrm>
            <a:off x="5410200" y="3581400"/>
            <a:ext cx="106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0">
                <a:solidFill>
                  <a:srgbClr val="FF0000"/>
                </a:solidFill>
              </a:rPr>
              <a:t>(2, </a:t>
            </a:r>
            <a:r>
              <a:rPr lang="en-US" altLang="en-US" b="0">
                <a:solidFill>
                  <a:srgbClr val="FF0000"/>
                </a:solidFill>
                <a:cs typeface="Arial" pitchFamily="34" charset="0"/>
              </a:rPr>
              <a:t>3</a:t>
            </a:r>
            <a:r>
              <a:rPr lang="en-US" altLang="en-US" b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7200" name="Text Box 32"/>
          <p:cNvSpPr txBox="1">
            <a:spLocks noChangeArrowheads="1"/>
          </p:cNvSpPr>
          <p:nvPr/>
        </p:nvSpPr>
        <p:spPr bwMode="auto">
          <a:xfrm>
            <a:off x="5368925" y="3048000"/>
            <a:ext cx="1260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0">
                <a:solidFill>
                  <a:srgbClr val="FF0000"/>
                </a:solidFill>
              </a:rPr>
              <a:t>(2, </a:t>
            </a:r>
            <a:r>
              <a:rPr lang="en-US" altLang="en-US" b="0">
                <a:solidFill>
                  <a:srgbClr val="FF0000"/>
                </a:solidFill>
                <a:cs typeface="Arial" pitchFamily="34" charset="0"/>
              </a:rPr>
              <a:t>–4</a:t>
            </a:r>
            <a:r>
              <a:rPr lang="en-US" altLang="en-US" b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7201" name="Text Box 33"/>
          <p:cNvSpPr txBox="1">
            <a:spLocks noChangeArrowheads="1"/>
          </p:cNvSpPr>
          <p:nvPr/>
        </p:nvSpPr>
        <p:spPr bwMode="auto">
          <a:xfrm>
            <a:off x="5410200" y="4114800"/>
            <a:ext cx="145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0">
                <a:solidFill>
                  <a:srgbClr val="FF0000"/>
                </a:solidFill>
              </a:rPr>
              <a:t>(</a:t>
            </a:r>
            <a:r>
              <a:rPr lang="en-US" altLang="en-US" b="0">
                <a:solidFill>
                  <a:srgbClr val="FF0000"/>
                </a:solidFill>
                <a:cs typeface="Arial" pitchFamily="34" charset="0"/>
              </a:rPr>
              <a:t>–</a:t>
            </a:r>
            <a:r>
              <a:rPr lang="en-US" altLang="en-US" b="0">
                <a:solidFill>
                  <a:srgbClr val="FF0000"/>
                </a:solidFill>
              </a:rPr>
              <a:t>2, </a:t>
            </a:r>
            <a:r>
              <a:rPr lang="en-US" altLang="en-US" b="0">
                <a:solidFill>
                  <a:srgbClr val="FF0000"/>
                </a:solidFill>
                <a:cs typeface="Arial" pitchFamily="34" charset="0"/>
              </a:rPr>
              <a:t>–3</a:t>
            </a:r>
            <a:r>
              <a:rPr lang="en-US" altLang="en-US" b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3083" name="Rectangle 34"/>
          <p:cNvSpPr>
            <a:spLocks noChangeArrowheads="1"/>
          </p:cNvSpPr>
          <p:nvPr/>
        </p:nvSpPr>
        <p:spPr bwMode="auto">
          <a:xfrm>
            <a:off x="533400" y="5043488"/>
            <a:ext cx="357663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dirty="0"/>
              <a:t>5.</a:t>
            </a:r>
            <a:r>
              <a:rPr lang="en-US" altLang="en-US" sz="2800" dirty="0"/>
              <a:t> </a:t>
            </a:r>
            <a:r>
              <a:rPr lang="en-US" altLang="en-US" b="0" i="1" dirty="0"/>
              <a:t>f</a:t>
            </a:r>
            <a:r>
              <a:rPr lang="en-US" altLang="en-US" b="0" dirty="0"/>
              <a:t>(</a:t>
            </a:r>
            <a:r>
              <a:rPr lang="en-US" altLang="en-US" b="0" i="1" dirty="0"/>
              <a:t>x</a:t>
            </a:r>
            <a:r>
              <a:rPr lang="en-US" altLang="en-US" b="0" dirty="0"/>
              <a:t>) = 3(</a:t>
            </a:r>
            <a:r>
              <a:rPr lang="en-US" altLang="en-US" b="0" i="1" dirty="0"/>
              <a:t>x</a:t>
            </a:r>
            <a:r>
              <a:rPr lang="en-US" altLang="en-US" b="0" dirty="0"/>
              <a:t> + 5) – 1</a:t>
            </a:r>
            <a:endParaRPr lang="en-US" altLang="en-US" sz="2800" b="0" dirty="0"/>
          </a:p>
        </p:txBody>
      </p:sp>
      <p:sp>
        <p:nvSpPr>
          <p:cNvPr id="3084" name="Rectangle 35"/>
          <p:cNvSpPr>
            <a:spLocks noChangeArrowheads="1"/>
          </p:cNvSpPr>
          <p:nvPr/>
        </p:nvSpPr>
        <p:spPr bwMode="auto">
          <a:xfrm>
            <a:off x="533400" y="5500688"/>
            <a:ext cx="28130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dirty="0"/>
              <a:t>6.</a:t>
            </a:r>
            <a:r>
              <a:rPr lang="en-US" altLang="en-US" sz="2800" dirty="0"/>
              <a:t> </a:t>
            </a:r>
            <a:r>
              <a:rPr lang="en-US" altLang="en-US" b="0" i="1" dirty="0"/>
              <a:t>f(x</a:t>
            </a:r>
            <a:r>
              <a:rPr lang="en-US" altLang="en-US" b="0" dirty="0"/>
              <a:t>) = </a:t>
            </a:r>
            <a:r>
              <a:rPr lang="en-US" altLang="en-US" b="0" i="1" dirty="0"/>
              <a:t>x</a:t>
            </a:r>
            <a:r>
              <a:rPr lang="en-US" altLang="en-US" b="0" baseline="30000" dirty="0"/>
              <a:t>2</a:t>
            </a:r>
            <a:r>
              <a:rPr lang="en-US" altLang="en-US" b="0" dirty="0"/>
              <a:t> + 4</a:t>
            </a:r>
            <a:r>
              <a:rPr lang="en-US" altLang="en-US" b="0" i="1" dirty="0"/>
              <a:t>x</a:t>
            </a:r>
            <a:endParaRPr lang="en-US" altLang="en-US" sz="2800" b="0" i="1" dirty="0"/>
          </a:p>
        </p:txBody>
      </p:sp>
      <p:sp>
        <p:nvSpPr>
          <p:cNvPr id="3085" name="Text Box 36"/>
          <p:cNvSpPr txBox="1">
            <a:spLocks noChangeArrowheads="1"/>
          </p:cNvSpPr>
          <p:nvPr/>
        </p:nvSpPr>
        <p:spPr bwMode="auto">
          <a:xfrm>
            <a:off x="533400" y="4648200"/>
            <a:ext cx="586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/>
              <a:t>Evaluate </a:t>
            </a:r>
            <a:r>
              <a:rPr lang="en-US" altLang="en-US" i="1" dirty="0"/>
              <a:t>f</a:t>
            </a:r>
            <a:r>
              <a:rPr lang="en-US" altLang="en-US" dirty="0"/>
              <a:t>(–2) and </a:t>
            </a:r>
            <a:r>
              <a:rPr lang="en-US" altLang="en-US" i="1" dirty="0"/>
              <a:t>f</a:t>
            </a:r>
            <a:r>
              <a:rPr lang="en-US" altLang="en-US" dirty="0"/>
              <a:t>(1.5).</a:t>
            </a:r>
            <a:r>
              <a:rPr lang="en-US" altLang="en-US" b="0" dirty="0"/>
              <a:t> </a:t>
            </a:r>
          </a:p>
        </p:txBody>
      </p:sp>
      <p:sp>
        <p:nvSpPr>
          <p:cNvPr id="7205" name="Text Box 37"/>
          <p:cNvSpPr txBox="1">
            <a:spLocks noChangeArrowheads="1"/>
          </p:cNvSpPr>
          <p:nvPr/>
        </p:nvSpPr>
        <p:spPr bwMode="auto">
          <a:xfrm>
            <a:off x="4267200" y="5105400"/>
            <a:ext cx="1600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>
                <a:solidFill>
                  <a:srgbClr val="FF0000"/>
                </a:solidFill>
              </a:rPr>
              <a:t>8; 18.5</a:t>
            </a:r>
          </a:p>
        </p:txBody>
      </p:sp>
      <p:sp>
        <p:nvSpPr>
          <p:cNvPr id="7206" name="Text Box 38"/>
          <p:cNvSpPr txBox="1">
            <a:spLocks noChangeArrowheads="1"/>
          </p:cNvSpPr>
          <p:nvPr/>
        </p:nvSpPr>
        <p:spPr bwMode="auto">
          <a:xfrm>
            <a:off x="3352800" y="5548313"/>
            <a:ext cx="1600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>
                <a:solidFill>
                  <a:srgbClr val="FF0000"/>
                </a:solidFill>
              </a:rPr>
              <a:t>–4; 8.25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2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2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1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1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2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2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2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2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2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2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98" grpId="0"/>
      <p:bldP spid="7199" grpId="0"/>
      <p:bldP spid="7200" grpId="0"/>
      <p:bldP spid="7201" grpId="0"/>
      <p:bldP spid="7205" grpId="0"/>
      <p:bldP spid="720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1507" name="Rectangle 4"/>
          <p:cNvSpPr>
            <a:spLocks noChangeArrowheads="1"/>
          </p:cNvSpPr>
          <p:nvPr/>
        </p:nvSpPr>
        <p:spPr bwMode="auto">
          <a:xfrm>
            <a:off x="0" y="3557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1508" name="Rectangle 5"/>
          <p:cNvSpPr>
            <a:spLocks noChangeArrowheads="1"/>
          </p:cNvSpPr>
          <p:nvPr/>
        </p:nvSpPr>
        <p:spPr bwMode="auto">
          <a:xfrm>
            <a:off x="0" y="3557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1509" name="Rectangle 6"/>
          <p:cNvSpPr>
            <a:spLocks noChangeArrowheads="1"/>
          </p:cNvSpPr>
          <p:nvPr/>
        </p:nvSpPr>
        <p:spPr bwMode="auto">
          <a:xfrm>
            <a:off x="0" y="3557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1510" name="Rectangle 11"/>
          <p:cNvSpPr>
            <a:spLocks noChangeArrowheads="1"/>
          </p:cNvSpPr>
          <p:nvPr/>
        </p:nvSpPr>
        <p:spPr bwMode="auto">
          <a:xfrm>
            <a:off x="0" y="3681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1511" name="Rectangle 13"/>
          <p:cNvSpPr>
            <a:spLocks noChangeArrowheads="1"/>
          </p:cNvSpPr>
          <p:nvPr/>
        </p:nvSpPr>
        <p:spPr bwMode="auto">
          <a:xfrm>
            <a:off x="0" y="3681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1512" name="Rectangle 15"/>
          <p:cNvSpPr>
            <a:spLocks noChangeArrowheads="1"/>
          </p:cNvSpPr>
          <p:nvPr/>
        </p:nvSpPr>
        <p:spPr bwMode="auto">
          <a:xfrm>
            <a:off x="0" y="1828800"/>
            <a:ext cx="898525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en-US" altLang="en-US"/>
              <a:t>Step 2 </a:t>
            </a:r>
            <a:r>
              <a:rPr lang="en-US" altLang="en-US" b="0"/>
              <a:t>Write the rule for </a:t>
            </a:r>
            <a:r>
              <a:rPr lang="en-US" altLang="en-US" b="0" i="1"/>
              <a:t>g</a:t>
            </a:r>
            <a:r>
              <a:rPr lang="en-US" altLang="en-US" b="0"/>
              <a:t>(</a:t>
            </a:r>
            <a:r>
              <a:rPr lang="en-US" altLang="en-US" b="0" i="1"/>
              <a:t>x</a:t>
            </a:r>
            <a:r>
              <a:rPr lang="en-US" altLang="en-US" b="0"/>
              <a:t>). Reflecting </a:t>
            </a:r>
            <a:r>
              <a:rPr lang="en-US" altLang="en-US" b="0" i="1"/>
              <a:t>f</a:t>
            </a:r>
            <a:r>
              <a:rPr lang="en-US" altLang="en-US" b="0"/>
              <a:t>(</a:t>
            </a:r>
            <a:r>
              <a:rPr lang="en-US" altLang="en-US" b="0" i="1"/>
              <a:t>x</a:t>
            </a:r>
            <a:r>
              <a:rPr lang="en-US" altLang="en-US" b="0"/>
              <a:t>) across the </a:t>
            </a:r>
            <a:endParaRPr lang="en-US" altLang="en-US" b="0" i="1"/>
          </a:p>
          <a:p>
            <a:pPr algn="ctr" eaLnBrk="1" hangingPunct="1"/>
            <a:r>
              <a:rPr lang="en-US" altLang="en-US" b="0" i="1"/>
              <a:t>x</a:t>
            </a:r>
            <a:r>
              <a:rPr lang="en-US" altLang="en-US" b="0"/>
              <a:t>-axis replaces each </a:t>
            </a:r>
            <a:r>
              <a:rPr lang="en-US" altLang="en-US" b="0" i="1"/>
              <a:t>y</a:t>
            </a:r>
            <a:r>
              <a:rPr lang="en-US" altLang="en-US" b="0"/>
              <a:t> with –</a:t>
            </a:r>
            <a:r>
              <a:rPr lang="en-US" altLang="en-US" b="0" i="1"/>
              <a:t>y.</a:t>
            </a:r>
            <a:r>
              <a:rPr lang="en-US" altLang="en-US" b="0"/>
              <a:t>              </a:t>
            </a:r>
          </a:p>
        </p:txBody>
      </p:sp>
      <p:sp>
        <p:nvSpPr>
          <p:cNvPr id="66578" name="Text Box 18"/>
          <p:cNvSpPr txBox="1">
            <a:spLocks noChangeArrowheads="1"/>
          </p:cNvSpPr>
          <p:nvPr/>
        </p:nvSpPr>
        <p:spPr bwMode="auto">
          <a:xfrm>
            <a:off x="4343400" y="3136900"/>
            <a:ext cx="16652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0" i="1">
                <a:solidFill>
                  <a:srgbClr val="3333FF"/>
                </a:solidFill>
                <a:latin typeface="Arial" pitchFamily="34" charset="0"/>
              </a:rPr>
              <a:t>g(x) = </a:t>
            </a:r>
            <a:r>
              <a:rPr lang="en-US" altLang="en-US" b="0" i="1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–f(x)</a:t>
            </a:r>
          </a:p>
        </p:txBody>
      </p:sp>
      <p:sp>
        <p:nvSpPr>
          <p:cNvPr id="66581" name="Text Box 21"/>
          <p:cNvSpPr txBox="1">
            <a:spLocks noChangeArrowheads="1"/>
          </p:cNvSpPr>
          <p:nvPr/>
        </p:nvSpPr>
        <p:spPr bwMode="auto">
          <a:xfrm>
            <a:off x="1524000" y="3689350"/>
            <a:ext cx="2273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0" i="1"/>
              <a:t>g</a:t>
            </a:r>
            <a:r>
              <a:rPr lang="en-US" altLang="en-US" b="0"/>
              <a:t>(</a:t>
            </a:r>
            <a:r>
              <a:rPr lang="en-US" altLang="en-US" b="0" i="1"/>
              <a:t>x</a:t>
            </a:r>
            <a:r>
              <a:rPr lang="en-US" altLang="en-US" b="0"/>
              <a:t>) = –</a:t>
            </a:r>
            <a:r>
              <a:rPr lang="en-US" altLang="en-US" b="0" i="1"/>
              <a:t>x</a:t>
            </a:r>
            <a:r>
              <a:rPr lang="en-US" altLang="en-US" b="0"/>
              <a:t> – 2</a:t>
            </a:r>
            <a:endParaRPr lang="en-US" altLang="en-US" b="0" i="1"/>
          </a:p>
        </p:txBody>
      </p:sp>
      <p:sp>
        <p:nvSpPr>
          <p:cNvPr id="66582" name="Text Box 22"/>
          <p:cNvSpPr txBox="1">
            <a:spLocks noChangeArrowheads="1"/>
          </p:cNvSpPr>
          <p:nvPr/>
        </p:nvSpPr>
        <p:spPr bwMode="auto">
          <a:xfrm>
            <a:off x="1489075" y="3124200"/>
            <a:ext cx="25495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0" i="1"/>
              <a:t>g</a:t>
            </a:r>
            <a:r>
              <a:rPr lang="en-US" altLang="en-US" b="0"/>
              <a:t>(</a:t>
            </a:r>
            <a:r>
              <a:rPr lang="en-US" altLang="en-US" b="0" i="1"/>
              <a:t>x</a:t>
            </a:r>
            <a:r>
              <a:rPr lang="en-US" altLang="en-US" b="0"/>
              <a:t>) = –(</a:t>
            </a:r>
            <a:r>
              <a:rPr lang="en-US" altLang="en-US" b="0" i="1"/>
              <a:t>x</a:t>
            </a:r>
            <a:r>
              <a:rPr lang="en-US" altLang="en-US" b="0"/>
              <a:t> – 2)</a:t>
            </a:r>
            <a:endParaRPr lang="en-US" altLang="en-US" b="0" i="1"/>
          </a:p>
        </p:txBody>
      </p:sp>
      <p:sp>
        <p:nvSpPr>
          <p:cNvPr id="21516" name="Text Box 23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 Example 1b Continued </a:t>
            </a:r>
            <a:endParaRPr lang="en-US" altLang="en-US" sz="2600" b="0">
              <a:solidFill>
                <a:schemeClr val="accent2"/>
              </a:solidFill>
              <a:latin typeface="Zapf Dingbats" charset="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66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6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66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78" grpId="0"/>
      <p:bldP spid="66581" grpId="0"/>
      <p:bldP spid="6658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2531" name="Rectangle 4"/>
          <p:cNvSpPr>
            <a:spLocks noChangeArrowheads="1"/>
          </p:cNvSpPr>
          <p:nvPr/>
        </p:nvSpPr>
        <p:spPr bwMode="auto">
          <a:xfrm>
            <a:off x="0" y="3557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2532" name="Rectangle 5"/>
          <p:cNvSpPr>
            <a:spLocks noChangeArrowheads="1"/>
          </p:cNvSpPr>
          <p:nvPr/>
        </p:nvSpPr>
        <p:spPr bwMode="auto">
          <a:xfrm>
            <a:off x="0" y="3557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2533" name="Rectangle 6"/>
          <p:cNvSpPr>
            <a:spLocks noChangeArrowheads="1"/>
          </p:cNvSpPr>
          <p:nvPr/>
        </p:nvSpPr>
        <p:spPr bwMode="auto">
          <a:xfrm>
            <a:off x="0" y="3557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2534" name="Rectangle 7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2535" name="Rectangle 8"/>
          <p:cNvSpPr>
            <a:spLocks noChangeArrowheads="1"/>
          </p:cNvSpPr>
          <p:nvPr/>
        </p:nvSpPr>
        <p:spPr bwMode="auto">
          <a:xfrm>
            <a:off x="0" y="3681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2536" name="Rectangle 9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2537" name="Rectangle 10"/>
          <p:cNvSpPr>
            <a:spLocks noChangeArrowheads="1"/>
          </p:cNvSpPr>
          <p:nvPr/>
        </p:nvSpPr>
        <p:spPr bwMode="auto">
          <a:xfrm>
            <a:off x="0" y="3557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2538" name="Rectangle 11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2539" name="Rectangle 12"/>
          <p:cNvSpPr>
            <a:spLocks noChangeArrowheads="1"/>
          </p:cNvSpPr>
          <p:nvPr/>
        </p:nvSpPr>
        <p:spPr bwMode="auto">
          <a:xfrm>
            <a:off x="0" y="3681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2540" name="Rectangle 13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2541" name="Rectangle 14"/>
          <p:cNvSpPr>
            <a:spLocks noChangeArrowheads="1"/>
          </p:cNvSpPr>
          <p:nvPr/>
        </p:nvSpPr>
        <p:spPr bwMode="auto">
          <a:xfrm>
            <a:off x="0" y="3681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2542" name="Rectangle 15"/>
          <p:cNvSpPr>
            <a:spLocks noChangeArrowheads="1"/>
          </p:cNvSpPr>
          <p:nvPr/>
        </p:nvSpPr>
        <p:spPr bwMode="auto">
          <a:xfrm>
            <a:off x="0" y="31384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2543" name="Rectangle 16"/>
          <p:cNvSpPr>
            <a:spLocks noChangeArrowheads="1"/>
          </p:cNvSpPr>
          <p:nvPr/>
        </p:nvSpPr>
        <p:spPr bwMode="auto">
          <a:xfrm>
            <a:off x="0" y="37195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2544" name="Rectangle 17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2545" name="Rectangle 18"/>
          <p:cNvSpPr>
            <a:spLocks noChangeArrowheads="1"/>
          </p:cNvSpPr>
          <p:nvPr/>
        </p:nvSpPr>
        <p:spPr bwMode="auto">
          <a:xfrm>
            <a:off x="0" y="3681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2546" name="Rectangle 19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2547" name="Rectangle 20"/>
          <p:cNvSpPr>
            <a:spLocks noChangeArrowheads="1"/>
          </p:cNvSpPr>
          <p:nvPr/>
        </p:nvSpPr>
        <p:spPr bwMode="auto">
          <a:xfrm>
            <a:off x="0" y="3557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2548" name="Rectangle 21"/>
          <p:cNvSpPr>
            <a:spLocks noChangeArrowheads="1"/>
          </p:cNvSpPr>
          <p:nvPr/>
        </p:nvSpPr>
        <p:spPr bwMode="auto">
          <a:xfrm>
            <a:off x="304800" y="2286000"/>
            <a:ext cx="3276600" cy="2282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i="1"/>
              <a:t>Check</a:t>
            </a:r>
            <a:r>
              <a:rPr lang="en-US" altLang="en-US" b="0"/>
              <a:t> Graph </a:t>
            </a:r>
            <a:r>
              <a:rPr lang="en-US" altLang="en-US" b="0" i="1"/>
              <a:t>f</a:t>
            </a:r>
            <a:r>
              <a:rPr lang="en-US" altLang="en-US" b="0"/>
              <a:t>(</a:t>
            </a:r>
            <a:r>
              <a:rPr lang="en-US" altLang="en-US" b="0" i="1"/>
              <a:t>x</a:t>
            </a:r>
            <a:r>
              <a:rPr lang="en-US" altLang="en-US" b="0"/>
              <a:t>) and </a:t>
            </a:r>
            <a:r>
              <a:rPr lang="en-US" altLang="en-US" b="0" i="1"/>
              <a:t>g</a:t>
            </a:r>
            <a:r>
              <a:rPr lang="en-US" altLang="en-US" b="0"/>
              <a:t>(</a:t>
            </a:r>
            <a:r>
              <a:rPr lang="en-US" altLang="en-US" b="0" i="1"/>
              <a:t>x</a:t>
            </a:r>
            <a:r>
              <a:rPr lang="en-US" altLang="en-US" b="0"/>
              <a:t>) on a graphing calculator. The graphs are symmetric about the </a:t>
            </a:r>
            <a:r>
              <a:rPr lang="en-US" altLang="en-US" b="0" i="1"/>
              <a:t>x</a:t>
            </a:r>
            <a:r>
              <a:rPr lang="en-US" altLang="en-US" b="0"/>
              <a:t>-axis.  </a:t>
            </a:r>
          </a:p>
        </p:txBody>
      </p:sp>
      <p:pic>
        <p:nvPicPr>
          <p:cNvPr id="22549" name="Picture 27" descr="CIO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2390775"/>
            <a:ext cx="4419600" cy="301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50" name="Text Box 29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 Example 1b Continued </a:t>
            </a:r>
            <a:endParaRPr lang="en-US" altLang="en-US" sz="2600" b="0">
              <a:solidFill>
                <a:schemeClr val="accent2"/>
              </a:solidFill>
              <a:latin typeface="Zapf Dingbats" charset="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381000" y="1984375"/>
            <a:ext cx="8382000" cy="2282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0"/>
              <a:t>Stretches and compressions change the slope of a linear function. If the line becomes steeper, the function has been stretched vertically or compressed</a:t>
            </a:r>
          </a:p>
          <a:p>
            <a:pPr eaLnBrk="1" hangingPunct="1"/>
            <a:r>
              <a:rPr lang="en-US" altLang="en-US" b="0"/>
              <a:t>horizontally. If the line becomes flatter, the function has been compressed vertically or stretched horizontally.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78" name="Group 7"/>
          <p:cNvGrpSpPr>
            <a:grpSpLocks/>
          </p:cNvGrpSpPr>
          <p:nvPr/>
        </p:nvGrpSpPr>
        <p:grpSpPr bwMode="auto">
          <a:xfrm>
            <a:off x="685800" y="1295400"/>
            <a:ext cx="7505700" cy="4029075"/>
            <a:chOff x="432" y="816"/>
            <a:chExt cx="4728" cy="2538"/>
          </a:xfrm>
        </p:grpSpPr>
        <p:pic>
          <p:nvPicPr>
            <p:cNvPr id="24579" name="Picture 5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" y="816"/>
              <a:ext cx="4728" cy="25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4580" name="Rectangle 6"/>
            <p:cNvSpPr>
              <a:spLocks noChangeArrowheads="1"/>
            </p:cNvSpPr>
            <p:nvPr/>
          </p:nvSpPr>
          <p:spPr bwMode="auto">
            <a:xfrm>
              <a:off x="432" y="912"/>
              <a:ext cx="96" cy="144"/>
            </a:xfrm>
            <a:prstGeom prst="rect">
              <a:avLst/>
            </a:prstGeom>
            <a:solidFill>
              <a:srgbClr val="BCEEC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06" name="Group 6"/>
          <p:cNvGrpSpPr>
            <a:grpSpLocks/>
          </p:cNvGrpSpPr>
          <p:nvPr/>
        </p:nvGrpSpPr>
        <p:grpSpPr bwMode="auto">
          <a:xfrm>
            <a:off x="381000" y="2209800"/>
            <a:ext cx="8458200" cy="2401888"/>
            <a:chOff x="236" y="2256"/>
            <a:chExt cx="4948" cy="1513"/>
          </a:xfrm>
        </p:grpSpPr>
        <p:sp>
          <p:nvSpPr>
            <p:cNvPr id="25603" name="Text Box 7"/>
            <p:cNvSpPr txBox="1">
              <a:spLocks noChangeArrowheads="1"/>
            </p:cNvSpPr>
            <p:nvPr/>
          </p:nvSpPr>
          <p:spPr bwMode="auto">
            <a:xfrm>
              <a:off x="240" y="2547"/>
              <a:ext cx="4944" cy="1222"/>
            </a:xfrm>
            <a:prstGeom prst="rect">
              <a:avLst/>
            </a:prstGeom>
            <a:noFill/>
            <a:ln w="19050">
              <a:solidFill>
                <a:srgbClr val="993366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b="0"/>
                <a:t>These don’t change!</a:t>
              </a:r>
            </a:p>
            <a:p>
              <a:pPr>
                <a:spcBef>
                  <a:spcPct val="50000"/>
                </a:spcBef>
                <a:buFontTx/>
                <a:buChar char="•"/>
              </a:pPr>
              <a:r>
                <a:rPr lang="en-US" altLang="en-US" b="0" i="1"/>
                <a:t> y</a:t>
              </a:r>
              <a:r>
                <a:rPr lang="en-US" altLang="en-US" b="0"/>
                <a:t>–intercepts in a horizontal stretch or compression</a:t>
              </a:r>
            </a:p>
            <a:p>
              <a:pPr>
                <a:spcBef>
                  <a:spcPct val="50000"/>
                </a:spcBef>
                <a:buFontTx/>
                <a:buChar char="•"/>
              </a:pPr>
              <a:r>
                <a:rPr lang="en-US" altLang="en-US" b="0" i="1"/>
                <a:t> x</a:t>
              </a:r>
              <a:r>
                <a:rPr lang="en-US" altLang="en-US" b="0"/>
                <a:t>–intercepts in a vertical stretch or compression</a:t>
              </a:r>
            </a:p>
            <a:p>
              <a:pPr>
                <a:spcBef>
                  <a:spcPct val="50000"/>
                </a:spcBef>
              </a:pPr>
              <a:endParaRPr lang="en-US" altLang="en-US" sz="800" b="0"/>
            </a:p>
            <a:p>
              <a:pPr>
                <a:spcBef>
                  <a:spcPct val="50000"/>
                </a:spcBef>
                <a:buFontTx/>
                <a:buChar char="•"/>
              </a:pPr>
              <a:endParaRPr lang="en-US" altLang="en-US" sz="800" b="0"/>
            </a:p>
          </p:txBody>
        </p:sp>
        <p:sp>
          <p:nvSpPr>
            <p:cNvPr id="25604" name="Text Box 8"/>
            <p:cNvSpPr txBox="1">
              <a:spLocks noChangeArrowheads="1"/>
            </p:cNvSpPr>
            <p:nvPr/>
          </p:nvSpPr>
          <p:spPr bwMode="auto">
            <a:xfrm>
              <a:off x="236" y="2256"/>
              <a:ext cx="1728" cy="288"/>
            </a:xfrm>
            <a:prstGeom prst="rect">
              <a:avLst/>
            </a:prstGeom>
            <a:solidFill>
              <a:srgbClr val="800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>
                  <a:solidFill>
                    <a:schemeClr val="bg1"/>
                  </a:solidFill>
                </a:rPr>
                <a:t>Helpful Hint</a:t>
              </a:r>
              <a:endParaRPr lang="en-US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1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3"/>
          <p:cNvSpPr txBox="1">
            <a:spLocks noChangeArrowheads="1"/>
          </p:cNvSpPr>
          <p:nvPr/>
        </p:nvSpPr>
        <p:spPr bwMode="auto">
          <a:xfrm>
            <a:off x="0" y="990600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Example 2: Stretching and Compressing Linear Functions</a:t>
            </a:r>
            <a:endParaRPr lang="en-US" altLang="en-US" sz="2600" b="0">
              <a:solidFill>
                <a:schemeClr val="accent2"/>
              </a:solidFill>
              <a:latin typeface="Zapf Dingbats" charset="2"/>
            </a:endParaRPr>
          </a:p>
        </p:txBody>
      </p:sp>
      <p:sp>
        <p:nvSpPr>
          <p:cNvPr id="26627" name="Rectangle 8"/>
          <p:cNvSpPr>
            <a:spLocks noChangeArrowheads="1"/>
          </p:cNvSpPr>
          <p:nvPr/>
        </p:nvSpPr>
        <p:spPr bwMode="auto">
          <a:xfrm>
            <a:off x="0" y="34242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6628" name="Rectangle 9"/>
          <p:cNvSpPr>
            <a:spLocks noChangeArrowheads="1"/>
          </p:cNvSpPr>
          <p:nvPr/>
        </p:nvSpPr>
        <p:spPr bwMode="auto">
          <a:xfrm>
            <a:off x="0" y="3681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6629" name="Rectangle 11"/>
          <p:cNvSpPr>
            <a:spLocks noChangeArrowheads="1"/>
          </p:cNvSpPr>
          <p:nvPr/>
        </p:nvSpPr>
        <p:spPr bwMode="auto">
          <a:xfrm>
            <a:off x="0" y="1238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6630" name="Rectangle 12"/>
          <p:cNvSpPr>
            <a:spLocks noChangeArrowheads="1"/>
          </p:cNvSpPr>
          <p:nvPr/>
        </p:nvSpPr>
        <p:spPr bwMode="auto">
          <a:xfrm>
            <a:off x="0" y="647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6631" name="Rectangle 16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6632" name="Rectangle 17"/>
          <p:cNvSpPr>
            <a:spLocks noChangeArrowheads="1"/>
          </p:cNvSpPr>
          <p:nvPr/>
        </p:nvSpPr>
        <p:spPr bwMode="auto">
          <a:xfrm>
            <a:off x="0" y="38052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6633" name="Rectangle 19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6634" name="Rectangle 20"/>
          <p:cNvSpPr>
            <a:spLocks noChangeArrowheads="1"/>
          </p:cNvSpPr>
          <p:nvPr/>
        </p:nvSpPr>
        <p:spPr bwMode="auto">
          <a:xfrm>
            <a:off x="0" y="38052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6635" name="Rectangle 22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6636" name="Rectangle 23"/>
          <p:cNvSpPr>
            <a:spLocks noChangeArrowheads="1"/>
          </p:cNvSpPr>
          <p:nvPr/>
        </p:nvSpPr>
        <p:spPr bwMode="auto">
          <a:xfrm>
            <a:off x="0" y="38052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6637" name="Rectangle 26"/>
          <p:cNvSpPr>
            <a:spLocks noChangeArrowheads="1"/>
          </p:cNvSpPr>
          <p:nvPr/>
        </p:nvSpPr>
        <p:spPr bwMode="auto">
          <a:xfrm>
            <a:off x="0" y="32623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6638" name="Rectangle 27"/>
          <p:cNvSpPr>
            <a:spLocks noChangeArrowheads="1"/>
          </p:cNvSpPr>
          <p:nvPr/>
        </p:nvSpPr>
        <p:spPr bwMode="auto">
          <a:xfrm>
            <a:off x="0" y="38433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6639" name="Rectangle 30"/>
          <p:cNvSpPr>
            <a:spLocks noChangeArrowheads="1"/>
          </p:cNvSpPr>
          <p:nvPr/>
        </p:nvSpPr>
        <p:spPr bwMode="auto">
          <a:xfrm>
            <a:off x="3006725" y="3805238"/>
            <a:ext cx="2905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1600" b="0" i="1">
                <a:solidFill>
                  <a:srgbClr val="3366FF"/>
                </a:solidFill>
                <a:latin typeface="Arial" pitchFamily="34" charset="0"/>
              </a:rPr>
              <a:t>.</a:t>
            </a:r>
            <a:r>
              <a:rPr lang="en-US" altLang="en-US" sz="1400" b="0">
                <a:latin typeface="Arial" pitchFamily="34" charset="0"/>
              </a:rPr>
              <a:t> </a:t>
            </a:r>
            <a:endParaRPr lang="en-US" altLang="en-US" sz="1800" b="0">
              <a:latin typeface="Arial" pitchFamily="34" charset="0"/>
            </a:endParaRPr>
          </a:p>
        </p:txBody>
      </p:sp>
      <p:grpSp>
        <p:nvGrpSpPr>
          <p:cNvPr id="26640" name="Group 34"/>
          <p:cNvGrpSpPr>
            <a:grpSpLocks/>
          </p:cNvGrpSpPr>
          <p:nvPr/>
        </p:nvGrpSpPr>
        <p:grpSpPr bwMode="auto">
          <a:xfrm>
            <a:off x="228600" y="1851025"/>
            <a:ext cx="8237538" cy="1625600"/>
            <a:chOff x="144" y="1088"/>
            <a:chExt cx="5189" cy="1024"/>
          </a:xfrm>
        </p:grpSpPr>
        <p:sp>
          <p:nvSpPr>
            <p:cNvPr id="26646" name="Text Box 2"/>
            <p:cNvSpPr txBox="1">
              <a:spLocks noChangeArrowheads="1"/>
            </p:cNvSpPr>
            <p:nvPr/>
          </p:nvSpPr>
          <p:spPr bwMode="auto">
            <a:xfrm>
              <a:off x="144" y="1088"/>
              <a:ext cx="5189" cy="10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lnSpc>
                  <a:spcPct val="140000"/>
                </a:lnSpc>
                <a:spcBef>
                  <a:spcPct val="50000"/>
                </a:spcBef>
              </a:pPr>
              <a:r>
                <a:rPr lang="en-US" altLang="en-US"/>
                <a:t>Let </a:t>
              </a:r>
              <a:r>
                <a:rPr lang="en-US" altLang="en-US" i="1"/>
                <a:t>g</a:t>
              </a:r>
              <a:r>
                <a:rPr lang="en-US" altLang="en-US"/>
                <a:t>(</a:t>
              </a:r>
              <a:r>
                <a:rPr lang="en-US" altLang="en-US" i="1"/>
                <a:t>x</a:t>
              </a:r>
              <a:r>
                <a:rPr lang="en-US" altLang="en-US"/>
                <a:t>) be a horizontal compression of </a:t>
              </a:r>
              <a:br>
                <a:rPr lang="en-US" altLang="en-US"/>
              </a:br>
              <a:r>
                <a:rPr lang="en-US" altLang="en-US" i="1"/>
                <a:t>f</a:t>
              </a:r>
              <a:r>
                <a:rPr lang="en-US" altLang="en-US"/>
                <a:t>(</a:t>
              </a:r>
              <a:r>
                <a:rPr lang="en-US" altLang="en-US" i="1"/>
                <a:t>x</a:t>
              </a:r>
              <a:r>
                <a:rPr lang="en-US" altLang="en-US"/>
                <a:t>) = –</a:t>
              </a:r>
              <a:r>
                <a:rPr lang="en-US" altLang="en-US" i="1"/>
                <a:t>x</a:t>
              </a:r>
              <a:r>
                <a:rPr lang="en-US" altLang="en-US"/>
                <a:t> + 4  by a factor of   . Write the rule for </a:t>
              </a:r>
              <a:r>
                <a:rPr lang="en-US" altLang="en-US" i="1"/>
                <a:t>g</a:t>
              </a:r>
              <a:r>
                <a:rPr lang="en-US" altLang="en-US"/>
                <a:t>(</a:t>
              </a:r>
              <a:r>
                <a:rPr lang="en-US" altLang="en-US" i="1"/>
                <a:t>x</a:t>
              </a:r>
              <a:r>
                <a:rPr lang="en-US" altLang="en-US"/>
                <a:t>), and graph the function.</a:t>
              </a:r>
            </a:p>
          </p:txBody>
        </p:sp>
        <p:pic>
          <p:nvPicPr>
            <p:cNvPr id="26647" name="Picture 3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6" y="1392"/>
              <a:ext cx="151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31781" name="Group 37"/>
          <p:cNvGrpSpPr>
            <a:grpSpLocks/>
          </p:cNvGrpSpPr>
          <p:nvPr/>
        </p:nvGrpSpPr>
        <p:grpSpPr bwMode="auto">
          <a:xfrm>
            <a:off x="228600" y="3629025"/>
            <a:ext cx="8305800" cy="1247775"/>
            <a:chOff x="192" y="2208"/>
            <a:chExt cx="5232" cy="786"/>
          </a:xfrm>
        </p:grpSpPr>
        <p:sp>
          <p:nvSpPr>
            <p:cNvPr id="26642" name="Text Box 14"/>
            <p:cNvSpPr txBox="1">
              <a:spLocks noChangeArrowheads="1"/>
            </p:cNvSpPr>
            <p:nvPr/>
          </p:nvSpPr>
          <p:spPr bwMode="auto">
            <a:xfrm>
              <a:off x="192" y="2208"/>
              <a:ext cx="5232" cy="7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lnSpc>
                  <a:spcPct val="140000"/>
                </a:lnSpc>
              </a:pPr>
              <a:r>
                <a:rPr lang="en-US" altLang="en-US" b="0"/>
                <a:t>Horizontally compressing </a:t>
              </a:r>
              <a:r>
                <a:rPr lang="en-US" altLang="en-US" b="0" i="1"/>
                <a:t>f</a:t>
              </a:r>
              <a:r>
                <a:rPr lang="en-US" altLang="en-US" b="0"/>
                <a:t>(</a:t>
              </a:r>
              <a:r>
                <a:rPr lang="en-US" altLang="en-US" b="0" i="1"/>
                <a:t>x</a:t>
              </a:r>
              <a:r>
                <a:rPr lang="en-US" altLang="en-US" b="0"/>
                <a:t>) by a factor of  replaces each </a:t>
              </a:r>
              <a:r>
                <a:rPr lang="en-US" altLang="en-US" b="0" i="1"/>
                <a:t>x</a:t>
              </a:r>
              <a:r>
                <a:rPr lang="en-US" altLang="en-US" b="0"/>
                <a:t> with      where </a:t>
              </a:r>
              <a:r>
                <a:rPr lang="en-US" altLang="en-US" b="0" i="1"/>
                <a:t>b =    </a:t>
              </a:r>
              <a:r>
                <a:rPr lang="en-US" altLang="en-US" b="0"/>
                <a:t>. </a:t>
              </a:r>
            </a:p>
          </p:txBody>
        </p:sp>
        <p:pic>
          <p:nvPicPr>
            <p:cNvPr id="26643" name="Picture 3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22" y="2208"/>
              <a:ext cx="182" cy="4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6644" name="Picture 35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48" y="2544"/>
              <a:ext cx="182" cy="4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6645" name="Picture 36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84" y="2562"/>
              <a:ext cx="356" cy="4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1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Example 2A Continued</a:t>
            </a:r>
            <a:endParaRPr lang="en-US" altLang="en-US" sz="2600" b="0">
              <a:solidFill>
                <a:schemeClr val="accent2"/>
              </a:solidFill>
              <a:latin typeface="Zapf Dingbats" charset="2"/>
            </a:endParaRPr>
          </a:p>
        </p:txBody>
      </p:sp>
      <p:sp>
        <p:nvSpPr>
          <p:cNvPr id="27651" name="Rectangle 4"/>
          <p:cNvSpPr>
            <a:spLocks noChangeArrowheads="1"/>
          </p:cNvSpPr>
          <p:nvPr/>
        </p:nvSpPr>
        <p:spPr bwMode="auto">
          <a:xfrm>
            <a:off x="0" y="3557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7652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0" y="5238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7654" name="Rectangle 10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7655" name="Rectangle 11"/>
          <p:cNvSpPr>
            <a:spLocks noChangeArrowheads="1"/>
          </p:cNvSpPr>
          <p:nvPr/>
        </p:nvSpPr>
        <p:spPr bwMode="auto">
          <a:xfrm>
            <a:off x="0" y="3681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7656" name="Rectangle 12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7657" name="Rectangle 13"/>
          <p:cNvSpPr>
            <a:spLocks noChangeArrowheads="1"/>
          </p:cNvSpPr>
          <p:nvPr/>
        </p:nvSpPr>
        <p:spPr bwMode="auto">
          <a:xfrm>
            <a:off x="0" y="3681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7658" name="Rectangle 20"/>
          <p:cNvSpPr>
            <a:spLocks noChangeArrowheads="1"/>
          </p:cNvSpPr>
          <p:nvPr/>
        </p:nvSpPr>
        <p:spPr bwMode="auto">
          <a:xfrm>
            <a:off x="0" y="3681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7659" name="Rectangle 23"/>
          <p:cNvSpPr>
            <a:spLocks noChangeArrowheads="1"/>
          </p:cNvSpPr>
          <p:nvPr/>
        </p:nvSpPr>
        <p:spPr bwMode="auto">
          <a:xfrm>
            <a:off x="0" y="39481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7660" name="Rectangle 29"/>
          <p:cNvSpPr>
            <a:spLocks noChangeArrowheads="1"/>
          </p:cNvSpPr>
          <p:nvPr/>
        </p:nvSpPr>
        <p:spPr bwMode="auto">
          <a:xfrm>
            <a:off x="3559175" y="2911475"/>
            <a:ext cx="2027238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1600" b="0">
                <a:solidFill>
                  <a:srgbClr val="FF0000"/>
                </a:solidFill>
                <a:latin typeface="Arial" pitchFamily="34" charset="0"/>
                <a:cs typeface="Times New Roman" pitchFamily="18" charset="0"/>
              </a:rPr>
              <a:t>       </a:t>
            </a:r>
            <a:endParaRPr lang="en-US" altLang="en-US" sz="1800" b="0">
              <a:latin typeface="Arial" pitchFamily="34" charset="0"/>
            </a:endParaRPr>
          </a:p>
        </p:txBody>
      </p:sp>
      <p:sp>
        <p:nvSpPr>
          <p:cNvPr id="27661" name="Rectangle 31"/>
          <p:cNvSpPr>
            <a:spLocks noChangeArrowheads="1"/>
          </p:cNvSpPr>
          <p:nvPr/>
        </p:nvSpPr>
        <p:spPr bwMode="auto">
          <a:xfrm>
            <a:off x="3559175" y="2911475"/>
            <a:ext cx="2027238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1726" name="Text Box 46"/>
          <p:cNvSpPr txBox="1">
            <a:spLocks noChangeArrowheads="1"/>
          </p:cNvSpPr>
          <p:nvPr/>
        </p:nvSpPr>
        <p:spPr bwMode="auto">
          <a:xfrm>
            <a:off x="1143000" y="5715000"/>
            <a:ext cx="24145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0" i="1"/>
              <a:t>g</a:t>
            </a:r>
            <a:r>
              <a:rPr lang="en-US" altLang="en-US" b="0"/>
              <a:t>(</a:t>
            </a:r>
            <a:r>
              <a:rPr lang="en-US" altLang="en-US" b="0" i="1"/>
              <a:t>x</a:t>
            </a:r>
            <a:r>
              <a:rPr lang="en-US" altLang="en-US" b="0"/>
              <a:t>) = </a:t>
            </a:r>
            <a:r>
              <a:rPr lang="en-US" altLang="en-US" b="0">
                <a:cs typeface="Arial" pitchFamily="34" charset="0"/>
              </a:rPr>
              <a:t>–2</a:t>
            </a:r>
            <a:r>
              <a:rPr lang="en-US" altLang="en-US" b="0" i="1">
                <a:cs typeface="Arial" pitchFamily="34" charset="0"/>
              </a:rPr>
              <a:t>x </a:t>
            </a:r>
            <a:r>
              <a:rPr lang="en-US" altLang="en-US" b="0">
                <a:cs typeface="Arial" pitchFamily="34" charset="0"/>
              </a:rPr>
              <a:t>+4</a:t>
            </a:r>
          </a:p>
        </p:txBody>
      </p:sp>
      <p:sp>
        <p:nvSpPr>
          <p:cNvPr id="27663" name="Rectangle 49"/>
          <p:cNvSpPr>
            <a:spLocks noChangeArrowheads="1"/>
          </p:cNvSpPr>
          <p:nvPr/>
        </p:nvSpPr>
        <p:spPr bwMode="auto">
          <a:xfrm>
            <a:off x="0" y="0"/>
            <a:ext cx="2027238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1600" b="0">
                <a:solidFill>
                  <a:srgbClr val="FF0000"/>
                </a:solidFill>
                <a:latin typeface="Arial" pitchFamily="34" charset="0"/>
                <a:cs typeface="Times New Roman" pitchFamily="18" charset="0"/>
              </a:rPr>
              <a:t>       </a:t>
            </a:r>
            <a:endParaRPr lang="en-US" altLang="en-US" sz="1800" b="0">
              <a:latin typeface="Arial" pitchFamily="34" charset="0"/>
            </a:endParaRPr>
          </a:p>
        </p:txBody>
      </p:sp>
      <p:sp>
        <p:nvSpPr>
          <p:cNvPr id="27664" name="Rectangle 51"/>
          <p:cNvSpPr>
            <a:spLocks noChangeArrowheads="1"/>
          </p:cNvSpPr>
          <p:nvPr/>
        </p:nvSpPr>
        <p:spPr bwMode="auto">
          <a:xfrm>
            <a:off x="0" y="0"/>
            <a:ext cx="2027238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7665" name="Rectangle 68"/>
          <p:cNvSpPr>
            <a:spLocks noChangeArrowheads="1"/>
          </p:cNvSpPr>
          <p:nvPr/>
        </p:nvSpPr>
        <p:spPr bwMode="auto">
          <a:xfrm>
            <a:off x="3559175" y="2911475"/>
            <a:ext cx="2027238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1600" b="0">
                <a:solidFill>
                  <a:srgbClr val="FF0000"/>
                </a:solidFill>
                <a:latin typeface="Arial" pitchFamily="34" charset="0"/>
                <a:cs typeface="Times New Roman" pitchFamily="18" charset="0"/>
              </a:rPr>
              <a:t>       </a:t>
            </a:r>
            <a:endParaRPr lang="en-US" altLang="en-US" sz="1800" b="0">
              <a:latin typeface="Arial" pitchFamily="34" charset="0"/>
            </a:endParaRPr>
          </a:p>
        </p:txBody>
      </p:sp>
      <p:sp>
        <p:nvSpPr>
          <p:cNvPr id="27666" name="Rectangle 70"/>
          <p:cNvSpPr>
            <a:spLocks noChangeArrowheads="1"/>
          </p:cNvSpPr>
          <p:nvPr/>
        </p:nvSpPr>
        <p:spPr bwMode="auto">
          <a:xfrm>
            <a:off x="3559175" y="2911475"/>
            <a:ext cx="2027238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1767" name="Text Box 87"/>
          <p:cNvSpPr txBox="1">
            <a:spLocks noChangeArrowheads="1"/>
          </p:cNvSpPr>
          <p:nvPr/>
        </p:nvSpPr>
        <p:spPr bwMode="auto">
          <a:xfrm>
            <a:off x="1905000" y="5029200"/>
            <a:ext cx="2362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0"/>
              <a:t>= </a:t>
            </a:r>
            <a:r>
              <a:rPr lang="en-US" altLang="en-US" b="0">
                <a:cs typeface="Arial" pitchFamily="34" charset="0"/>
              </a:rPr>
              <a:t>–(</a:t>
            </a:r>
            <a:r>
              <a:rPr lang="en-US" altLang="en-US" b="0">
                <a:solidFill>
                  <a:srgbClr val="FF0000"/>
                </a:solidFill>
                <a:cs typeface="Arial" pitchFamily="34" charset="0"/>
              </a:rPr>
              <a:t>2</a:t>
            </a:r>
            <a:r>
              <a:rPr lang="en-US" altLang="en-US" b="0" i="1">
                <a:cs typeface="Arial" pitchFamily="34" charset="0"/>
              </a:rPr>
              <a:t>x) </a:t>
            </a:r>
            <a:r>
              <a:rPr lang="en-US" altLang="en-US" b="0">
                <a:cs typeface="Arial" pitchFamily="34" charset="0"/>
              </a:rPr>
              <a:t>+4</a:t>
            </a:r>
          </a:p>
        </p:txBody>
      </p:sp>
      <p:sp>
        <p:nvSpPr>
          <p:cNvPr id="71768" name="Rectangle 88"/>
          <p:cNvSpPr>
            <a:spLocks noChangeArrowheads="1"/>
          </p:cNvSpPr>
          <p:nvPr/>
        </p:nvSpPr>
        <p:spPr bwMode="auto">
          <a:xfrm>
            <a:off x="4495800" y="5089525"/>
            <a:ext cx="2819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000" b="0" i="1">
                <a:solidFill>
                  <a:srgbClr val="3333FF"/>
                </a:solidFill>
                <a:latin typeface="Arial" pitchFamily="34" charset="0"/>
              </a:rPr>
              <a:t>Replace x with 2x.</a:t>
            </a:r>
            <a:endParaRPr lang="en-US" altLang="en-US" sz="2000" b="0">
              <a:solidFill>
                <a:srgbClr val="3333FF"/>
              </a:solidFill>
              <a:latin typeface="Arial" pitchFamily="34" charset="0"/>
            </a:endParaRPr>
          </a:p>
        </p:txBody>
      </p:sp>
      <p:sp>
        <p:nvSpPr>
          <p:cNvPr id="71769" name="Rectangle 89"/>
          <p:cNvSpPr>
            <a:spLocks noChangeArrowheads="1"/>
          </p:cNvSpPr>
          <p:nvPr/>
        </p:nvSpPr>
        <p:spPr bwMode="auto">
          <a:xfrm>
            <a:off x="4495800" y="5775325"/>
            <a:ext cx="2438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000" b="0" i="1">
                <a:solidFill>
                  <a:srgbClr val="3333FF"/>
                </a:solidFill>
                <a:latin typeface="Arial" pitchFamily="34" charset="0"/>
              </a:rPr>
              <a:t>Simplify.</a:t>
            </a:r>
            <a:endParaRPr lang="en-US" altLang="en-US" sz="2000" b="0">
              <a:solidFill>
                <a:srgbClr val="3333FF"/>
              </a:solidFill>
              <a:latin typeface="Arial" pitchFamily="34" charset="0"/>
            </a:endParaRPr>
          </a:p>
        </p:txBody>
      </p:sp>
      <p:pic>
        <p:nvPicPr>
          <p:cNvPr id="71775" name="Picture 9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676400"/>
            <a:ext cx="3200400" cy="108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76" name="Picture 9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2857500"/>
            <a:ext cx="2324100" cy="201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71781" name="Group 101"/>
          <p:cNvGrpSpPr>
            <a:grpSpLocks/>
          </p:cNvGrpSpPr>
          <p:nvPr/>
        </p:nvGrpSpPr>
        <p:grpSpPr bwMode="auto">
          <a:xfrm>
            <a:off x="4402138" y="1843088"/>
            <a:ext cx="4354512" cy="685800"/>
            <a:chOff x="2640" y="1161"/>
            <a:chExt cx="2743" cy="432"/>
          </a:xfrm>
        </p:grpSpPr>
        <p:sp>
          <p:nvSpPr>
            <p:cNvPr id="27676" name="Rectangle 92"/>
            <p:cNvSpPr>
              <a:spLocks noChangeArrowheads="1"/>
            </p:cNvSpPr>
            <p:nvPr/>
          </p:nvSpPr>
          <p:spPr bwMode="auto">
            <a:xfrm>
              <a:off x="2640" y="1248"/>
              <a:ext cx="274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 sz="2000" b="0" i="1">
                  <a:solidFill>
                    <a:srgbClr val="3333FF"/>
                  </a:solidFill>
                  <a:latin typeface="Arial" pitchFamily="34" charset="0"/>
                </a:rPr>
                <a:t>For horizontal compression, use       .</a:t>
              </a:r>
              <a:endParaRPr lang="en-US" altLang="en-US" sz="2000" b="0">
                <a:solidFill>
                  <a:srgbClr val="3333FF"/>
                </a:solidFill>
                <a:latin typeface="Arial" pitchFamily="34" charset="0"/>
              </a:endParaRPr>
            </a:p>
          </p:txBody>
        </p:sp>
        <p:pic>
          <p:nvPicPr>
            <p:cNvPr id="27677" name="Picture 97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47" y="1161"/>
              <a:ext cx="221" cy="4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71782" name="Group 102"/>
          <p:cNvGrpSpPr>
            <a:grpSpLocks/>
          </p:cNvGrpSpPr>
          <p:nvPr/>
        </p:nvGrpSpPr>
        <p:grpSpPr bwMode="auto">
          <a:xfrm>
            <a:off x="4419600" y="3429000"/>
            <a:ext cx="3429000" cy="762000"/>
            <a:chOff x="2736" y="2160"/>
            <a:chExt cx="2160" cy="480"/>
          </a:xfrm>
        </p:grpSpPr>
        <p:sp>
          <p:nvSpPr>
            <p:cNvPr id="27674" name="Rectangle 3"/>
            <p:cNvSpPr>
              <a:spLocks noChangeArrowheads="1"/>
            </p:cNvSpPr>
            <p:nvPr/>
          </p:nvSpPr>
          <p:spPr bwMode="auto">
            <a:xfrm>
              <a:off x="2736" y="2280"/>
              <a:ext cx="216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 sz="2000" b="0" i="1">
                  <a:solidFill>
                    <a:srgbClr val="3333FF"/>
                  </a:solidFill>
                  <a:latin typeface="Arial" pitchFamily="34" charset="0"/>
                </a:rPr>
                <a:t>Substitute      for b.</a:t>
              </a:r>
              <a:r>
                <a:rPr lang="en-US" altLang="en-US" sz="2000" b="0">
                  <a:solidFill>
                    <a:srgbClr val="3333FF"/>
                  </a:solidFill>
                  <a:latin typeface="Arial" pitchFamily="34" charset="0"/>
                </a:rPr>
                <a:t> </a:t>
              </a:r>
            </a:p>
          </p:txBody>
        </p:sp>
        <p:pic>
          <p:nvPicPr>
            <p:cNvPr id="27675" name="Picture 99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53" y="2160"/>
              <a:ext cx="191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71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71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71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7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7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17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17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71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8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500"/>
                                        <p:tgtEl>
                                          <p:spTgt spid="71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6" grpId="0"/>
      <p:bldP spid="71767" grpId="0"/>
      <p:bldP spid="71768" grpId="0"/>
      <p:bldP spid="71769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733" name="Picture 29" descr="example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3352800"/>
            <a:ext cx="32004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0" y="3557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0" y="5238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8678" name="Rectangle 6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8679" name="Rectangle 7"/>
          <p:cNvSpPr>
            <a:spLocks noChangeArrowheads="1"/>
          </p:cNvSpPr>
          <p:nvPr/>
        </p:nvSpPr>
        <p:spPr bwMode="auto">
          <a:xfrm>
            <a:off x="0" y="3681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8680" name="Rectangle 8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8681" name="Rectangle 9"/>
          <p:cNvSpPr>
            <a:spLocks noChangeArrowheads="1"/>
          </p:cNvSpPr>
          <p:nvPr/>
        </p:nvSpPr>
        <p:spPr bwMode="auto">
          <a:xfrm>
            <a:off x="0" y="3681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8682" name="Rectangle 10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8683" name="Rectangle 11"/>
          <p:cNvSpPr>
            <a:spLocks noChangeArrowheads="1"/>
          </p:cNvSpPr>
          <p:nvPr/>
        </p:nvSpPr>
        <p:spPr bwMode="auto">
          <a:xfrm>
            <a:off x="0" y="3681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8684" name="Rectangle 13"/>
          <p:cNvSpPr>
            <a:spLocks noChangeArrowheads="1"/>
          </p:cNvSpPr>
          <p:nvPr/>
        </p:nvSpPr>
        <p:spPr bwMode="auto">
          <a:xfrm>
            <a:off x="0" y="39481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8685" name="Rectangle 16"/>
          <p:cNvSpPr>
            <a:spLocks noChangeArrowheads="1"/>
          </p:cNvSpPr>
          <p:nvPr/>
        </p:nvSpPr>
        <p:spPr bwMode="auto">
          <a:xfrm>
            <a:off x="3559175" y="2911475"/>
            <a:ext cx="2027238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1600" b="0">
                <a:solidFill>
                  <a:srgbClr val="FF0000"/>
                </a:solidFill>
                <a:latin typeface="Arial" pitchFamily="34" charset="0"/>
                <a:cs typeface="Times New Roman" pitchFamily="18" charset="0"/>
              </a:rPr>
              <a:t>       </a:t>
            </a:r>
            <a:endParaRPr lang="en-US" altLang="en-US" sz="1800" b="0">
              <a:latin typeface="Arial" pitchFamily="34" charset="0"/>
            </a:endParaRPr>
          </a:p>
        </p:txBody>
      </p:sp>
      <p:sp>
        <p:nvSpPr>
          <p:cNvPr id="28686" name="Rectangle 17"/>
          <p:cNvSpPr>
            <a:spLocks noChangeArrowheads="1"/>
          </p:cNvSpPr>
          <p:nvPr/>
        </p:nvSpPr>
        <p:spPr bwMode="auto">
          <a:xfrm>
            <a:off x="3559175" y="2911475"/>
            <a:ext cx="2027238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8687" name="Rectangle 19"/>
          <p:cNvSpPr>
            <a:spLocks noChangeArrowheads="1"/>
          </p:cNvSpPr>
          <p:nvPr/>
        </p:nvSpPr>
        <p:spPr bwMode="auto">
          <a:xfrm>
            <a:off x="0" y="0"/>
            <a:ext cx="2027238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1600" b="0">
                <a:solidFill>
                  <a:srgbClr val="FF0000"/>
                </a:solidFill>
                <a:latin typeface="Arial" pitchFamily="34" charset="0"/>
                <a:cs typeface="Times New Roman" pitchFamily="18" charset="0"/>
              </a:rPr>
              <a:t>       </a:t>
            </a:r>
            <a:endParaRPr lang="en-US" altLang="en-US" sz="1800" b="0">
              <a:latin typeface="Arial" pitchFamily="34" charset="0"/>
            </a:endParaRPr>
          </a:p>
        </p:txBody>
      </p:sp>
      <p:sp>
        <p:nvSpPr>
          <p:cNvPr id="28688" name="Rectangle 20"/>
          <p:cNvSpPr>
            <a:spLocks noChangeArrowheads="1"/>
          </p:cNvSpPr>
          <p:nvPr/>
        </p:nvSpPr>
        <p:spPr bwMode="auto">
          <a:xfrm>
            <a:off x="0" y="0"/>
            <a:ext cx="2027238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8689" name="Rectangle 21"/>
          <p:cNvSpPr>
            <a:spLocks noChangeArrowheads="1"/>
          </p:cNvSpPr>
          <p:nvPr/>
        </p:nvSpPr>
        <p:spPr bwMode="auto">
          <a:xfrm>
            <a:off x="3559175" y="2911475"/>
            <a:ext cx="2027238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1600" b="0">
                <a:solidFill>
                  <a:srgbClr val="FF0000"/>
                </a:solidFill>
                <a:latin typeface="Arial" pitchFamily="34" charset="0"/>
                <a:cs typeface="Times New Roman" pitchFamily="18" charset="0"/>
              </a:rPr>
              <a:t>       </a:t>
            </a:r>
            <a:endParaRPr lang="en-US" altLang="en-US" sz="1800" b="0">
              <a:latin typeface="Arial" pitchFamily="34" charset="0"/>
            </a:endParaRPr>
          </a:p>
        </p:txBody>
      </p:sp>
      <p:sp>
        <p:nvSpPr>
          <p:cNvPr id="28690" name="Rectangle 22"/>
          <p:cNvSpPr>
            <a:spLocks noChangeArrowheads="1"/>
          </p:cNvSpPr>
          <p:nvPr/>
        </p:nvSpPr>
        <p:spPr bwMode="auto">
          <a:xfrm>
            <a:off x="3559175" y="2911475"/>
            <a:ext cx="2027238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8691" name="Rectangle 26"/>
          <p:cNvSpPr>
            <a:spLocks noChangeArrowheads="1"/>
          </p:cNvSpPr>
          <p:nvPr/>
        </p:nvSpPr>
        <p:spPr bwMode="auto">
          <a:xfrm>
            <a:off x="609600" y="1905000"/>
            <a:ext cx="7921625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i="1"/>
              <a:t>Check</a:t>
            </a:r>
            <a:r>
              <a:rPr lang="en-US" altLang="en-US" b="0"/>
              <a:t> Graph both functions on the same coordinate plane. The graph of </a:t>
            </a:r>
            <a:r>
              <a:rPr lang="en-US" altLang="en-US" b="0" i="1">
                <a:solidFill>
                  <a:srgbClr val="FF0000"/>
                </a:solidFill>
              </a:rPr>
              <a:t>g</a:t>
            </a:r>
            <a:r>
              <a:rPr lang="en-US" altLang="en-US" b="0">
                <a:solidFill>
                  <a:srgbClr val="FF0000"/>
                </a:solidFill>
              </a:rPr>
              <a:t>(</a:t>
            </a:r>
            <a:r>
              <a:rPr lang="en-US" altLang="en-US" b="0" i="1">
                <a:solidFill>
                  <a:srgbClr val="FF0000"/>
                </a:solidFill>
              </a:rPr>
              <a:t>x</a:t>
            </a:r>
            <a:r>
              <a:rPr lang="en-US" altLang="en-US" b="0">
                <a:solidFill>
                  <a:srgbClr val="FF0000"/>
                </a:solidFill>
              </a:rPr>
              <a:t>)</a:t>
            </a:r>
            <a:r>
              <a:rPr lang="en-US" altLang="en-US" b="0"/>
              <a:t> is steeper than </a:t>
            </a:r>
            <a:r>
              <a:rPr lang="en-US" altLang="en-US" b="0" i="1">
                <a:solidFill>
                  <a:srgbClr val="3333FF"/>
                </a:solidFill>
              </a:rPr>
              <a:t>f</a:t>
            </a:r>
            <a:r>
              <a:rPr lang="en-US" altLang="en-US" b="0">
                <a:solidFill>
                  <a:srgbClr val="3333FF"/>
                </a:solidFill>
              </a:rPr>
              <a:t>(</a:t>
            </a:r>
            <a:r>
              <a:rPr lang="en-US" altLang="en-US" b="0" i="1">
                <a:solidFill>
                  <a:srgbClr val="3333FF"/>
                </a:solidFill>
              </a:rPr>
              <a:t>x</a:t>
            </a:r>
            <a:r>
              <a:rPr lang="en-US" altLang="en-US" b="0">
                <a:solidFill>
                  <a:srgbClr val="3333FF"/>
                </a:solidFill>
              </a:rPr>
              <a:t>)</a:t>
            </a:r>
            <a:r>
              <a:rPr lang="en-US" altLang="en-US" b="0"/>
              <a:t>, which indicates that </a:t>
            </a:r>
            <a:r>
              <a:rPr lang="en-US" altLang="en-US" b="0" i="1"/>
              <a:t>g</a:t>
            </a:r>
            <a:r>
              <a:rPr lang="en-US" altLang="en-US" b="0"/>
              <a:t>(</a:t>
            </a:r>
            <a:r>
              <a:rPr lang="en-US" altLang="en-US" b="0" i="1"/>
              <a:t>x</a:t>
            </a:r>
            <a:r>
              <a:rPr lang="en-US" altLang="en-US" b="0"/>
              <a:t>) has been horizontally compressed from </a:t>
            </a:r>
            <a:r>
              <a:rPr lang="en-US" altLang="en-US" b="0" i="1"/>
              <a:t>f</a:t>
            </a:r>
            <a:r>
              <a:rPr lang="en-US" altLang="en-US" b="0"/>
              <a:t>(</a:t>
            </a:r>
            <a:r>
              <a:rPr lang="en-US" altLang="en-US" b="0" i="1"/>
              <a:t>x</a:t>
            </a:r>
            <a:r>
              <a:rPr lang="en-US" altLang="en-US" b="0"/>
              <a:t>), or pushed toward the </a:t>
            </a:r>
            <a:r>
              <a:rPr lang="en-US" altLang="en-US" b="0" i="1"/>
              <a:t>y</a:t>
            </a:r>
            <a:r>
              <a:rPr lang="en-US" altLang="en-US" b="0"/>
              <a:t>-axis. </a:t>
            </a:r>
          </a:p>
        </p:txBody>
      </p:sp>
      <p:sp>
        <p:nvSpPr>
          <p:cNvPr id="72734" name="Line 30"/>
          <p:cNvSpPr>
            <a:spLocks noChangeShapeType="1"/>
          </p:cNvSpPr>
          <p:nvPr/>
        </p:nvSpPr>
        <p:spPr bwMode="auto">
          <a:xfrm>
            <a:off x="5057775" y="3733800"/>
            <a:ext cx="1219200" cy="24384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 type="stealth" w="lg" len="lg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2735" name="Line 31"/>
          <p:cNvSpPr>
            <a:spLocks noChangeShapeType="1"/>
          </p:cNvSpPr>
          <p:nvPr/>
        </p:nvSpPr>
        <p:spPr bwMode="auto">
          <a:xfrm>
            <a:off x="4876800" y="3810000"/>
            <a:ext cx="1905000" cy="2133600"/>
          </a:xfrm>
          <a:prstGeom prst="line">
            <a:avLst/>
          </a:prstGeom>
          <a:noFill/>
          <a:ln w="25400">
            <a:solidFill>
              <a:srgbClr val="3333FF"/>
            </a:solidFill>
            <a:round/>
            <a:headEnd type="stealth" w="lg" len="lg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4" name="Text Box 3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Example 2A Continued</a:t>
            </a:r>
            <a:endParaRPr lang="en-US" altLang="en-US" sz="2600" b="0">
              <a:solidFill>
                <a:schemeClr val="accent2"/>
              </a:solidFill>
              <a:latin typeface="Zapf Dingbats" charset="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27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27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2000"/>
                                        <p:tgtEl>
                                          <p:spTgt spid="72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2000"/>
                                        <p:tgtEl>
                                          <p:spTgt spid="72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34" grpId="0" animBg="1"/>
      <p:bldP spid="72735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9699" name="Text Box 7"/>
          <p:cNvSpPr txBox="1">
            <a:spLocks noChangeArrowheads="1"/>
          </p:cNvSpPr>
          <p:nvPr/>
        </p:nvSpPr>
        <p:spPr bwMode="auto">
          <a:xfrm>
            <a:off x="0" y="1752600"/>
            <a:ext cx="9144000" cy="146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lnSpc>
                <a:spcPct val="125000"/>
              </a:lnSpc>
              <a:spcBef>
                <a:spcPct val="50000"/>
              </a:spcBef>
            </a:pPr>
            <a:r>
              <a:rPr lang="en-US" altLang="en-US"/>
              <a:t>Let </a:t>
            </a:r>
            <a:r>
              <a:rPr lang="en-US" altLang="en-US" i="1"/>
              <a:t>g</a:t>
            </a:r>
            <a:r>
              <a:rPr lang="en-US" altLang="en-US"/>
              <a:t>(</a:t>
            </a:r>
            <a:r>
              <a:rPr lang="en-US" altLang="en-US" i="1"/>
              <a:t>x</a:t>
            </a:r>
            <a:r>
              <a:rPr lang="en-US" altLang="en-US"/>
              <a:t>) be a vertical compression of </a:t>
            </a:r>
            <a:r>
              <a:rPr lang="en-US" altLang="en-US" i="1"/>
              <a:t>f</a:t>
            </a:r>
            <a:r>
              <a:rPr lang="en-US" altLang="en-US"/>
              <a:t>(</a:t>
            </a:r>
            <a:r>
              <a:rPr lang="en-US" altLang="en-US" i="1"/>
              <a:t>x</a:t>
            </a:r>
            <a:r>
              <a:rPr lang="en-US" altLang="en-US"/>
              <a:t>) = 3</a:t>
            </a:r>
            <a:r>
              <a:rPr lang="en-US" altLang="en-US" i="1"/>
              <a:t>x</a:t>
            </a:r>
            <a:r>
              <a:rPr lang="en-US" altLang="en-US"/>
              <a:t> + 2 by a factor of    . Write the rule for </a:t>
            </a:r>
            <a:r>
              <a:rPr lang="en-US" altLang="en-US" i="1"/>
              <a:t>g</a:t>
            </a:r>
            <a:r>
              <a:rPr lang="en-US" altLang="en-US"/>
              <a:t>(</a:t>
            </a:r>
            <a:r>
              <a:rPr lang="en-US" altLang="en-US" i="1"/>
              <a:t>x</a:t>
            </a:r>
            <a:r>
              <a:rPr lang="en-US" altLang="en-US"/>
              <a:t>) and graph the function.</a:t>
            </a:r>
          </a:p>
        </p:txBody>
      </p:sp>
      <p:sp>
        <p:nvSpPr>
          <p:cNvPr id="29700" name="Rectangle 9"/>
          <p:cNvSpPr>
            <a:spLocks noChangeArrowheads="1"/>
          </p:cNvSpPr>
          <p:nvPr/>
        </p:nvSpPr>
        <p:spPr bwMode="auto">
          <a:xfrm>
            <a:off x="0" y="5238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9701" name="Text Box 2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 Example 2</a:t>
            </a:r>
            <a:endParaRPr lang="en-US" altLang="en-US" sz="2600" b="0">
              <a:solidFill>
                <a:schemeClr val="accent2"/>
              </a:solidFill>
              <a:latin typeface="Zapf Dingbats" charset="2"/>
            </a:endParaRPr>
          </a:p>
        </p:txBody>
      </p:sp>
      <p:graphicFrame>
        <p:nvGraphicFramePr>
          <p:cNvPr id="29702" name="Object 25"/>
          <p:cNvGraphicFramePr>
            <a:graphicFrameLocks noChangeAspect="1"/>
          </p:cNvGraphicFramePr>
          <p:nvPr/>
        </p:nvGraphicFramePr>
        <p:xfrm>
          <a:off x="2565400" y="1358900"/>
          <a:ext cx="914400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10" name="Equation" r:id="rId4" imgW="446992" imgH="756448" progId="Equation.DSMT4">
                  <p:embed/>
                </p:oleObj>
              </mc:Choice>
              <mc:Fallback>
                <p:oleObj name="Equation" r:id="rId4" imgW="446992" imgH="756448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5400" y="1358900"/>
                        <a:ext cx="914400" cy="288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9703" name="Picture 3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3800" y="2209800"/>
            <a:ext cx="279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73763" name="Group 35"/>
          <p:cNvGrpSpPr>
            <a:grpSpLocks/>
          </p:cNvGrpSpPr>
          <p:nvPr/>
        </p:nvGrpSpPr>
        <p:grpSpPr bwMode="auto">
          <a:xfrm>
            <a:off x="323850" y="3505200"/>
            <a:ext cx="8305800" cy="1219200"/>
            <a:chOff x="204" y="2208"/>
            <a:chExt cx="5232" cy="768"/>
          </a:xfrm>
        </p:grpSpPr>
        <p:sp>
          <p:nvSpPr>
            <p:cNvPr id="29705" name="Text Box 16"/>
            <p:cNvSpPr txBox="1">
              <a:spLocks noChangeArrowheads="1"/>
            </p:cNvSpPr>
            <p:nvPr/>
          </p:nvSpPr>
          <p:spPr bwMode="auto">
            <a:xfrm>
              <a:off x="204" y="2208"/>
              <a:ext cx="5232" cy="7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lnSpc>
                  <a:spcPct val="140000"/>
                </a:lnSpc>
              </a:pPr>
              <a:r>
                <a:rPr lang="en-US" altLang="en-US" b="0"/>
                <a:t>Vertically compressing </a:t>
              </a:r>
              <a:r>
                <a:rPr lang="en-US" altLang="en-US" b="0" i="1"/>
                <a:t>f</a:t>
              </a:r>
              <a:r>
                <a:rPr lang="en-US" altLang="en-US" b="0"/>
                <a:t>(</a:t>
              </a:r>
              <a:r>
                <a:rPr lang="en-US" altLang="en-US" b="0" i="1"/>
                <a:t>x</a:t>
              </a:r>
              <a:r>
                <a:rPr lang="en-US" altLang="en-US" b="0"/>
                <a:t>) by a factor of    replaces each </a:t>
              </a:r>
              <a:r>
                <a:rPr lang="en-US" altLang="en-US" b="0" i="1"/>
                <a:t>f</a:t>
              </a:r>
              <a:r>
                <a:rPr lang="en-US" altLang="en-US" b="0"/>
                <a:t>(</a:t>
              </a:r>
              <a:r>
                <a:rPr lang="en-US" altLang="en-US" b="0" i="1"/>
                <a:t>x</a:t>
              </a:r>
              <a:r>
                <a:rPr lang="en-US" altLang="en-US" b="0"/>
                <a:t>) with </a:t>
              </a:r>
              <a:r>
                <a:rPr lang="en-US" altLang="en-US" b="0" i="1"/>
                <a:t>a</a:t>
              </a:r>
              <a:r>
                <a:rPr lang="en-US" altLang="en-US" b="0"/>
                <a:t> · </a:t>
              </a:r>
              <a:r>
                <a:rPr lang="en-US" altLang="en-US" b="0" i="1"/>
                <a:t>f</a:t>
              </a:r>
              <a:r>
                <a:rPr lang="en-US" altLang="en-US" b="0"/>
                <a:t>(</a:t>
              </a:r>
              <a:r>
                <a:rPr lang="en-US" altLang="en-US" b="0" i="1"/>
                <a:t>x</a:t>
              </a:r>
              <a:r>
                <a:rPr lang="en-US" altLang="en-US" b="0"/>
                <a:t>) where </a:t>
              </a:r>
              <a:r>
                <a:rPr lang="en-US" altLang="en-US" b="0" i="1"/>
                <a:t>a</a:t>
              </a:r>
              <a:r>
                <a:rPr lang="en-US" altLang="en-US" b="0"/>
                <a:t> = </a:t>
              </a:r>
              <a:r>
                <a:rPr lang="en-US" altLang="en-US" b="0" i="1"/>
                <a:t> </a:t>
              </a:r>
              <a:r>
                <a:rPr lang="en-US" altLang="en-US" b="0"/>
                <a:t> . </a:t>
              </a:r>
            </a:p>
          </p:txBody>
        </p:sp>
        <p:pic>
          <p:nvPicPr>
            <p:cNvPr id="29706" name="Picture 3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72" y="2208"/>
              <a:ext cx="177" cy="4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9707" name="Picture 34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72" y="2544"/>
              <a:ext cx="176" cy="4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3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3"/>
          <p:cNvSpPr>
            <a:spLocks noChangeArrowheads="1"/>
          </p:cNvSpPr>
          <p:nvPr/>
        </p:nvSpPr>
        <p:spPr bwMode="auto">
          <a:xfrm>
            <a:off x="0" y="3557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0723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0724" name="Rectangle 5"/>
          <p:cNvSpPr>
            <a:spLocks noChangeArrowheads="1"/>
          </p:cNvSpPr>
          <p:nvPr/>
        </p:nvSpPr>
        <p:spPr bwMode="auto">
          <a:xfrm>
            <a:off x="0" y="5238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0725" name="Rectangle 6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0726" name="Rectangle 8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0727" name="Rectangle 19"/>
          <p:cNvSpPr>
            <a:spLocks noChangeArrowheads="1"/>
          </p:cNvSpPr>
          <p:nvPr/>
        </p:nvSpPr>
        <p:spPr bwMode="auto">
          <a:xfrm>
            <a:off x="0" y="0"/>
            <a:ext cx="2027238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1600" b="0">
                <a:solidFill>
                  <a:srgbClr val="FF0000"/>
                </a:solidFill>
                <a:latin typeface="Arial" pitchFamily="34" charset="0"/>
                <a:cs typeface="Times New Roman" pitchFamily="18" charset="0"/>
              </a:rPr>
              <a:t>       </a:t>
            </a:r>
            <a:endParaRPr lang="en-US" altLang="en-US" sz="1800" b="0">
              <a:latin typeface="Arial" pitchFamily="34" charset="0"/>
            </a:endParaRPr>
          </a:p>
        </p:txBody>
      </p:sp>
      <p:sp>
        <p:nvSpPr>
          <p:cNvPr id="30728" name="Rectangle 20"/>
          <p:cNvSpPr>
            <a:spLocks noChangeArrowheads="1"/>
          </p:cNvSpPr>
          <p:nvPr/>
        </p:nvSpPr>
        <p:spPr bwMode="auto">
          <a:xfrm>
            <a:off x="0" y="0"/>
            <a:ext cx="2027238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4777" name="Rectangle 25"/>
          <p:cNvSpPr>
            <a:spLocks noChangeArrowheads="1"/>
          </p:cNvSpPr>
          <p:nvPr/>
        </p:nvSpPr>
        <p:spPr bwMode="auto">
          <a:xfrm>
            <a:off x="4495800" y="3717925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en-US" altLang="en-US" sz="2000" b="0" i="1">
                <a:solidFill>
                  <a:srgbClr val="3333FF"/>
                </a:solidFill>
                <a:latin typeface="Arial" pitchFamily="34" charset="0"/>
              </a:rPr>
              <a:t>Simplify.</a:t>
            </a:r>
            <a:endParaRPr lang="en-US" altLang="en-US" sz="2000" b="0">
              <a:solidFill>
                <a:srgbClr val="3333FF"/>
              </a:solidFill>
              <a:latin typeface="Arial" pitchFamily="34" charset="0"/>
            </a:endParaRPr>
          </a:p>
        </p:txBody>
      </p:sp>
      <p:sp>
        <p:nvSpPr>
          <p:cNvPr id="74780" name="Rectangle 28"/>
          <p:cNvSpPr>
            <a:spLocks noChangeArrowheads="1"/>
          </p:cNvSpPr>
          <p:nvPr/>
        </p:nvSpPr>
        <p:spPr bwMode="auto">
          <a:xfrm>
            <a:off x="4525963" y="1905000"/>
            <a:ext cx="37798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000" b="0" i="1">
                <a:solidFill>
                  <a:srgbClr val="3333FF"/>
                </a:solidFill>
                <a:latin typeface="Arial" pitchFamily="34" charset="0"/>
              </a:rPr>
              <a:t>For vertical compression, use a.</a:t>
            </a:r>
            <a:endParaRPr lang="en-US" altLang="en-US" sz="2000" b="0">
              <a:solidFill>
                <a:srgbClr val="3333FF"/>
              </a:solidFill>
              <a:latin typeface="Arial" pitchFamily="34" charset="0"/>
            </a:endParaRPr>
          </a:p>
        </p:txBody>
      </p:sp>
      <p:sp>
        <p:nvSpPr>
          <p:cNvPr id="30731" name="Text Box 30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 Example 2 Continued</a:t>
            </a:r>
            <a:endParaRPr lang="en-US" altLang="en-US" sz="2600" b="0">
              <a:solidFill>
                <a:schemeClr val="accent2"/>
              </a:solidFill>
              <a:latin typeface="Zapf Dingbats" charset="2"/>
            </a:endParaRPr>
          </a:p>
        </p:txBody>
      </p:sp>
      <p:sp>
        <p:nvSpPr>
          <p:cNvPr id="74783" name="Text Box 31"/>
          <p:cNvSpPr txBox="1">
            <a:spLocks noChangeArrowheads="1"/>
          </p:cNvSpPr>
          <p:nvPr/>
        </p:nvSpPr>
        <p:spPr bwMode="auto">
          <a:xfrm>
            <a:off x="1584325" y="186055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0" i="1"/>
              <a:t>g</a:t>
            </a:r>
            <a:r>
              <a:rPr lang="en-US" altLang="en-US" b="0"/>
              <a:t>(</a:t>
            </a:r>
            <a:r>
              <a:rPr lang="en-US" altLang="en-US" b="0" i="1"/>
              <a:t>x</a:t>
            </a:r>
            <a:r>
              <a:rPr lang="en-US" altLang="en-US" b="0"/>
              <a:t>) = </a:t>
            </a:r>
            <a:r>
              <a:rPr lang="en-US" altLang="en-US" b="0" i="1"/>
              <a:t>a</a:t>
            </a:r>
            <a:r>
              <a:rPr lang="en-US" altLang="en-US" b="0"/>
              <a:t>(3x + 2) </a:t>
            </a:r>
          </a:p>
        </p:txBody>
      </p:sp>
      <p:grpSp>
        <p:nvGrpSpPr>
          <p:cNvPr id="74794" name="Group 42"/>
          <p:cNvGrpSpPr>
            <a:grpSpLocks/>
          </p:cNvGrpSpPr>
          <p:nvPr/>
        </p:nvGrpSpPr>
        <p:grpSpPr bwMode="auto">
          <a:xfrm>
            <a:off x="2362200" y="2514600"/>
            <a:ext cx="2174875" cy="762000"/>
            <a:chOff x="1462" y="1584"/>
            <a:chExt cx="1370" cy="480"/>
          </a:xfrm>
        </p:grpSpPr>
        <p:sp>
          <p:nvSpPr>
            <p:cNvPr id="30738" name="Text Box 32"/>
            <p:cNvSpPr txBox="1">
              <a:spLocks noChangeArrowheads="1"/>
            </p:cNvSpPr>
            <p:nvPr/>
          </p:nvSpPr>
          <p:spPr bwMode="auto">
            <a:xfrm>
              <a:off x="1462" y="1680"/>
              <a:ext cx="137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 b="0"/>
                <a:t>=   (3</a:t>
              </a:r>
              <a:r>
                <a:rPr lang="en-US" altLang="en-US" b="0" i="1"/>
                <a:t>x</a:t>
              </a:r>
              <a:r>
                <a:rPr lang="en-US" altLang="en-US" b="0"/>
                <a:t> + 2) </a:t>
              </a:r>
            </a:p>
          </p:txBody>
        </p:sp>
        <p:pic>
          <p:nvPicPr>
            <p:cNvPr id="30739" name="Picture 4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98" y="1584"/>
              <a:ext cx="174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74796" name="Group 44"/>
          <p:cNvGrpSpPr>
            <a:grpSpLocks/>
          </p:cNvGrpSpPr>
          <p:nvPr/>
        </p:nvGrpSpPr>
        <p:grpSpPr bwMode="auto">
          <a:xfrm>
            <a:off x="4267200" y="2590800"/>
            <a:ext cx="2819400" cy="685800"/>
            <a:chOff x="3072" y="1563"/>
            <a:chExt cx="1776" cy="432"/>
          </a:xfrm>
        </p:grpSpPr>
        <p:sp>
          <p:nvSpPr>
            <p:cNvPr id="30736" name="Rectangle 14"/>
            <p:cNvSpPr>
              <a:spLocks noChangeArrowheads="1"/>
            </p:cNvSpPr>
            <p:nvPr/>
          </p:nvSpPr>
          <p:spPr bwMode="auto">
            <a:xfrm>
              <a:off x="3072" y="1632"/>
              <a:ext cx="177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 eaLnBrk="1" hangingPunct="1"/>
              <a:r>
                <a:rPr lang="en-US" altLang="en-US" sz="2000" b="0" i="1">
                  <a:solidFill>
                    <a:srgbClr val="3333FF"/>
                  </a:solidFill>
                  <a:latin typeface="Arial" pitchFamily="34" charset="0"/>
                </a:rPr>
                <a:t>Substitute      for a.</a:t>
              </a:r>
              <a:r>
                <a:rPr lang="en-US" altLang="en-US" sz="2000" b="0">
                  <a:solidFill>
                    <a:srgbClr val="3333FF"/>
                  </a:solidFill>
                  <a:latin typeface="Arial" pitchFamily="34" charset="0"/>
                </a:rPr>
                <a:t> </a:t>
              </a:r>
            </a:p>
          </p:txBody>
        </p:sp>
        <p:pic>
          <p:nvPicPr>
            <p:cNvPr id="30737" name="Picture 4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52" y="1563"/>
              <a:ext cx="184" cy="4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pic>
        <p:nvPicPr>
          <p:cNvPr id="74797" name="Picture 4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3505200"/>
            <a:ext cx="1905000" cy="750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4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74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74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74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74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74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77" grpId="0"/>
      <p:bldP spid="74780" grpId="0"/>
      <p:bldP spid="7478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381000" y="1905000"/>
            <a:ext cx="8382000" cy="22098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 b="0"/>
              <a:t>Transform linear functions.</a:t>
            </a:r>
          </a:p>
          <a:p>
            <a:pPr eaLnBrk="1" hangingPunct="1">
              <a:spcBef>
                <a:spcPct val="20000"/>
              </a:spcBef>
            </a:pPr>
            <a:endParaRPr lang="en-US" altLang="en-US" sz="800" b="0"/>
          </a:p>
          <a:p>
            <a:pPr eaLnBrk="1" hangingPunct="1">
              <a:spcBef>
                <a:spcPct val="20000"/>
              </a:spcBef>
            </a:pPr>
            <a:endParaRPr lang="en-US" altLang="en-US" sz="800" b="0"/>
          </a:p>
          <a:p>
            <a:pPr eaLnBrk="1" hangingPunct="1">
              <a:spcBef>
                <a:spcPct val="20000"/>
              </a:spcBef>
            </a:pPr>
            <a:r>
              <a:rPr lang="en-US" altLang="en-US" sz="3200" b="0"/>
              <a:t>Solve problems involving linear transformations.</a:t>
            </a:r>
          </a:p>
        </p:txBody>
      </p:sp>
      <p:sp>
        <p:nvSpPr>
          <p:cNvPr id="4099" name="Rectangle 15"/>
          <p:cNvSpPr>
            <a:spLocks noChangeArrowheads="1"/>
          </p:cNvSpPr>
          <p:nvPr/>
        </p:nvSpPr>
        <p:spPr bwMode="auto">
          <a:xfrm>
            <a:off x="0" y="1219200"/>
            <a:ext cx="9144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en-US" altLang="en-US" sz="3600" b="0" i="1">
                <a:solidFill>
                  <a:srgbClr val="FF6600"/>
                </a:solidFill>
                <a:latin typeface="Arial Black" pitchFamily="34" charset="0"/>
              </a:rPr>
              <a:t>Objectives</a:t>
            </a:r>
            <a:endParaRPr lang="en-US" altLang="en-US" sz="3600" b="0" i="1">
              <a:solidFill>
                <a:srgbClr val="FF6600"/>
              </a:solidFill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2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3"/>
          <p:cNvSpPr>
            <a:spLocks noGrp="1" noChangeArrowheads="1"/>
          </p:cNvSpPr>
          <p:nvPr>
            <p:ph type="body" sz="half" idx="1"/>
          </p:nvPr>
        </p:nvSpPr>
        <p:spPr bwMode="auto">
          <a:xfrm>
            <a:off x="304800" y="1600200"/>
            <a:ext cx="3962400" cy="3429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eaLnBrk="1" hangingPunct="1">
              <a:buFontTx/>
              <a:buNone/>
            </a:pPr>
            <a:r>
              <a:rPr lang="en-US" altLang="en-US" sz="2400" smtClean="0">
                <a:latin typeface="Verdana" pitchFamily="34" charset="0"/>
              </a:rPr>
              <a:t>Graph both functions on the same coordinate plane. The graph of </a:t>
            </a:r>
            <a:r>
              <a:rPr lang="en-US" altLang="en-US" sz="2400" i="1" smtClean="0">
                <a:solidFill>
                  <a:srgbClr val="FF0000"/>
                </a:solidFill>
                <a:latin typeface="Verdana" pitchFamily="34" charset="0"/>
              </a:rPr>
              <a:t>g</a:t>
            </a:r>
            <a:r>
              <a:rPr lang="en-US" altLang="en-US" sz="2400" smtClean="0">
                <a:solidFill>
                  <a:srgbClr val="FF0000"/>
                </a:solidFill>
                <a:latin typeface="Verdana" pitchFamily="34" charset="0"/>
              </a:rPr>
              <a:t>(</a:t>
            </a:r>
            <a:r>
              <a:rPr lang="en-US" altLang="en-US" sz="2400" i="1" smtClean="0">
                <a:solidFill>
                  <a:srgbClr val="FF0000"/>
                </a:solidFill>
                <a:latin typeface="Verdana" pitchFamily="34" charset="0"/>
              </a:rPr>
              <a:t>x</a:t>
            </a:r>
            <a:r>
              <a:rPr lang="en-US" altLang="en-US" sz="2400" smtClean="0">
                <a:solidFill>
                  <a:srgbClr val="FF0000"/>
                </a:solidFill>
                <a:latin typeface="Verdana" pitchFamily="34" charset="0"/>
              </a:rPr>
              <a:t>)</a:t>
            </a:r>
            <a:r>
              <a:rPr lang="en-US" altLang="en-US" sz="2400" smtClean="0">
                <a:latin typeface="Verdana" pitchFamily="34" charset="0"/>
              </a:rPr>
              <a:t> is less steep than </a:t>
            </a:r>
            <a:r>
              <a:rPr lang="en-US" altLang="en-US" sz="2400" i="1" smtClean="0">
                <a:solidFill>
                  <a:srgbClr val="3333FF"/>
                </a:solidFill>
                <a:latin typeface="Verdana" pitchFamily="34" charset="0"/>
              </a:rPr>
              <a:t>f</a:t>
            </a:r>
            <a:r>
              <a:rPr lang="en-US" altLang="en-US" sz="2400" smtClean="0">
                <a:solidFill>
                  <a:srgbClr val="3333FF"/>
                </a:solidFill>
                <a:latin typeface="Verdana" pitchFamily="34" charset="0"/>
              </a:rPr>
              <a:t>(</a:t>
            </a:r>
            <a:r>
              <a:rPr lang="en-US" altLang="en-US" sz="2400" i="1" smtClean="0">
                <a:solidFill>
                  <a:srgbClr val="3333FF"/>
                </a:solidFill>
                <a:latin typeface="Verdana" pitchFamily="34" charset="0"/>
              </a:rPr>
              <a:t>x</a:t>
            </a:r>
            <a:r>
              <a:rPr lang="en-US" altLang="en-US" sz="2400" smtClean="0">
                <a:solidFill>
                  <a:srgbClr val="3333FF"/>
                </a:solidFill>
                <a:latin typeface="Verdana" pitchFamily="34" charset="0"/>
              </a:rPr>
              <a:t>)</a:t>
            </a:r>
            <a:r>
              <a:rPr lang="en-US" altLang="en-US" sz="2400" smtClean="0">
                <a:latin typeface="Verdana" pitchFamily="34" charset="0"/>
              </a:rPr>
              <a:t>, which indicates that </a:t>
            </a:r>
            <a:r>
              <a:rPr lang="en-US" altLang="en-US" sz="2400" i="1" smtClean="0">
                <a:latin typeface="Verdana" pitchFamily="34" charset="0"/>
              </a:rPr>
              <a:t>g</a:t>
            </a:r>
            <a:r>
              <a:rPr lang="en-US" altLang="en-US" sz="2400" smtClean="0">
                <a:latin typeface="Verdana" pitchFamily="34" charset="0"/>
              </a:rPr>
              <a:t>(</a:t>
            </a:r>
            <a:r>
              <a:rPr lang="en-US" altLang="en-US" sz="2400" i="1" smtClean="0">
                <a:latin typeface="Verdana" pitchFamily="34" charset="0"/>
              </a:rPr>
              <a:t>x</a:t>
            </a:r>
            <a:r>
              <a:rPr lang="en-US" altLang="en-US" sz="2400" smtClean="0">
                <a:latin typeface="Verdana" pitchFamily="34" charset="0"/>
              </a:rPr>
              <a:t>) has been vertically compressed from </a:t>
            </a:r>
            <a:r>
              <a:rPr lang="en-US" altLang="en-US" sz="2400" i="1" smtClean="0">
                <a:latin typeface="Verdana" pitchFamily="34" charset="0"/>
              </a:rPr>
              <a:t>f</a:t>
            </a:r>
            <a:r>
              <a:rPr lang="en-US" altLang="en-US" sz="2400" smtClean="0">
                <a:latin typeface="Verdana" pitchFamily="34" charset="0"/>
              </a:rPr>
              <a:t>(</a:t>
            </a:r>
            <a:r>
              <a:rPr lang="en-US" altLang="en-US" sz="2400" i="1" smtClean="0">
                <a:latin typeface="Verdana" pitchFamily="34" charset="0"/>
              </a:rPr>
              <a:t>x</a:t>
            </a:r>
            <a:r>
              <a:rPr lang="en-US" altLang="en-US" sz="2400" smtClean="0">
                <a:latin typeface="Verdana" pitchFamily="34" charset="0"/>
              </a:rPr>
              <a:t>), or compressed towards the </a:t>
            </a:r>
            <a:r>
              <a:rPr lang="en-US" altLang="en-US" sz="2400" i="1" smtClean="0">
                <a:latin typeface="Verdana" pitchFamily="34" charset="0"/>
              </a:rPr>
              <a:t>x</a:t>
            </a:r>
            <a:r>
              <a:rPr lang="en-US" altLang="en-US" sz="2400" smtClean="0">
                <a:latin typeface="Verdana" pitchFamily="34" charset="0"/>
              </a:rPr>
              <a:t>-axis. </a:t>
            </a:r>
          </a:p>
        </p:txBody>
      </p:sp>
      <p:pic>
        <p:nvPicPr>
          <p:cNvPr id="31747" name="Picture 7" descr="cio2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1143000"/>
            <a:ext cx="4572000" cy="4572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5253" name="Line 21"/>
          <p:cNvSpPr>
            <a:spLocks noChangeShapeType="1"/>
          </p:cNvSpPr>
          <p:nvPr/>
        </p:nvSpPr>
        <p:spPr bwMode="auto">
          <a:xfrm flipH="1">
            <a:off x="5854700" y="1600200"/>
            <a:ext cx="1219200" cy="36576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 type="stealth" w="lg" len="lg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5254" name="Line 22"/>
          <p:cNvSpPr>
            <a:spLocks noChangeShapeType="1"/>
          </p:cNvSpPr>
          <p:nvPr/>
        </p:nvSpPr>
        <p:spPr bwMode="auto">
          <a:xfrm flipH="1">
            <a:off x="4876800" y="1727200"/>
            <a:ext cx="3657600" cy="300990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 type="stealth" w="lg" len="lg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5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95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53" grpId="0" animBg="1"/>
      <p:bldP spid="95254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4"/>
          <p:cNvSpPr txBox="1">
            <a:spLocks noChangeArrowheads="1"/>
          </p:cNvSpPr>
          <p:nvPr/>
        </p:nvSpPr>
        <p:spPr bwMode="auto">
          <a:xfrm>
            <a:off x="762000" y="1371600"/>
            <a:ext cx="7467600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0"/>
              <a:t>Some linear functions involve more than one transformation by applying individual transformations one at a time in the order in which they are given.</a:t>
            </a:r>
          </a:p>
          <a:p>
            <a:pPr eaLnBrk="1" hangingPunct="1"/>
            <a:endParaRPr lang="en-US" altLang="en-US" b="0"/>
          </a:p>
          <a:p>
            <a:pPr eaLnBrk="1" hangingPunct="1"/>
            <a:r>
              <a:rPr lang="en-US" altLang="en-US" b="0"/>
              <a:t>For multiple transformations, create a temporary function—such as </a:t>
            </a:r>
            <a:r>
              <a:rPr lang="en-US" altLang="en-US" b="0" i="1"/>
              <a:t>h</a:t>
            </a:r>
            <a:r>
              <a:rPr lang="en-US" altLang="en-US" b="0"/>
              <a:t>(</a:t>
            </a:r>
            <a:r>
              <a:rPr lang="en-US" altLang="en-US" b="0" i="1"/>
              <a:t>x</a:t>
            </a:r>
            <a:r>
              <a:rPr lang="en-US" altLang="en-US" b="0"/>
              <a:t>) in Example 3 below—to represent the first transformation, and then transform it to find the combined transformation.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3"/>
          <p:cNvSpPr txBox="1">
            <a:spLocks noChangeArrowheads="1"/>
          </p:cNvSpPr>
          <p:nvPr/>
        </p:nvSpPr>
        <p:spPr bwMode="auto">
          <a:xfrm>
            <a:off x="0" y="990600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Example 3: Combining Transformations of Linear Functions</a:t>
            </a:r>
            <a:endParaRPr lang="en-US" altLang="en-US" sz="2600" b="0">
              <a:solidFill>
                <a:schemeClr val="accent2"/>
              </a:solidFill>
              <a:latin typeface="Zapf Dingbats" charset="2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228600" y="2043113"/>
            <a:ext cx="86868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>
                <a:cs typeface="Times New Roman" pitchFamily="18" charset="0"/>
              </a:rPr>
              <a:t>Let </a:t>
            </a:r>
            <a:r>
              <a:rPr lang="en-US" altLang="en-US" i="1">
                <a:cs typeface="Times New Roman" pitchFamily="18" charset="0"/>
              </a:rPr>
              <a:t>g</a:t>
            </a:r>
            <a:r>
              <a:rPr lang="en-US" altLang="en-US">
                <a:cs typeface="Times New Roman" pitchFamily="18" charset="0"/>
              </a:rPr>
              <a:t>(</a:t>
            </a:r>
            <a:r>
              <a:rPr lang="en-US" altLang="en-US" i="1">
                <a:cs typeface="Times New Roman" pitchFamily="18" charset="0"/>
              </a:rPr>
              <a:t>x</a:t>
            </a:r>
            <a:r>
              <a:rPr lang="en-US" altLang="en-US">
                <a:cs typeface="Times New Roman" pitchFamily="18" charset="0"/>
              </a:rPr>
              <a:t>) be a horizontal shift of </a:t>
            </a:r>
            <a:r>
              <a:rPr lang="en-US" altLang="en-US" i="1">
                <a:cs typeface="Times New Roman" pitchFamily="18" charset="0"/>
              </a:rPr>
              <a:t>f</a:t>
            </a:r>
            <a:r>
              <a:rPr lang="en-US" altLang="en-US">
                <a:cs typeface="Times New Roman" pitchFamily="18" charset="0"/>
              </a:rPr>
              <a:t>(</a:t>
            </a:r>
            <a:r>
              <a:rPr lang="en-US" altLang="en-US" i="1">
                <a:cs typeface="Times New Roman" pitchFamily="18" charset="0"/>
              </a:rPr>
              <a:t>x</a:t>
            </a:r>
            <a:r>
              <a:rPr lang="en-US" altLang="en-US">
                <a:cs typeface="Times New Roman" pitchFamily="18" charset="0"/>
              </a:rPr>
              <a:t>) = 3</a:t>
            </a:r>
            <a:r>
              <a:rPr lang="en-US" altLang="en-US" i="1">
                <a:cs typeface="Times New Roman" pitchFamily="18" charset="0"/>
              </a:rPr>
              <a:t>x </a:t>
            </a:r>
            <a:r>
              <a:rPr lang="en-US" altLang="en-US"/>
              <a:t>left 6 units followed by a horizontal stretch by a factor of 4. Write the rule for </a:t>
            </a:r>
            <a:r>
              <a:rPr lang="en-US" altLang="en-US" i="1"/>
              <a:t>g</a:t>
            </a:r>
            <a:r>
              <a:rPr lang="en-US" altLang="en-US"/>
              <a:t>(</a:t>
            </a:r>
            <a:r>
              <a:rPr lang="en-US" altLang="en-US" i="1"/>
              <a:t>x</a:t>
            </a:r>
            <a:r>
              <a:rPr lang="en-US" altLang="en-US"/>
              <a:t>).</a:t>
            </a:r>
          </a:p>
        </p:txBody>
      </p:sp>
      <p:sp>
        <p:nvSpPr>
          <p:cNvPr id="38922" name="Rectangle 10"/>
          <p:cNvSpPr>
            <a:spLocks noChangeArrowheads="1"/>
          </p:cNvSpPr>
          <p:nvPr/>
        </p:nvSpPr>
        <p:spPr bwMode="auto">
          <a:xfrm>
            <a:off x="457200" y="3460750"/>
            <a:ext cx="5949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Step 1</a:t>
            </a:r>
            <a:r>
              <a:rPr lang="en-US" altLang="en-US" b="0"/>
              <a:t> First perform the translation. </a:t>
            </a:r>
          </a:p>
        </p:txBody>
      </p:sp>
      <p:sp>
        <p:nvSpPr>
          <p:cNvPr id="38923" name="Rectangle 11"/>
          <p:cNvSpPr>
            <a:spLocks noChangeArrowheads="1"/>
          </p:cNvSpPr>
          <p:nvPr/>
        </p:nvSpPr>
        <p:spPr bwMode="auto">
          <a:xfrm>
            <a:off x="457200" y="4114800"/>
            <a:ext cx="83820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0"/>
              <a:t>Translating </a:t>
            </a:r>
            <a:r>
              <a:rPr lang="en-US" altLang="en-US" b="0" i="1"/>
              <a:t>f</a:t>
            </a:r>
            <a:r>
              <a:rPr lang="en-US" altLang="en-US" b="0"/>
              <a:t>(</a:t>
            </a:r>
            <a:r>
              <a:rPr lang="en-US" altLang="en-US" b="0" i="1"/>
              <a:t>x</a:t>
            </a:r>
            <a:r>
              <a:rPr lang="en-US" altLang="en-US" b="0"/>
              <a:t>)</a:t>
            </a:r>
            <a:r>
              <a:rPr lang="en-US" altLang="en-US" b="0" i="1"/>
              <a:t> = </a:t>
            </a:r>
            <a:r>
              <a:rPr lang="en-US" altLang="en-US" b="0"/>
              <a:t>3</a:t>
            </a:r>
            <a:r>
              <a:rPr lang="en-US" altLang="en-US" b="0" i="1"/>
              <a:t>x</a:t>
            </a:r>
            <a:r>
              <a:rPr lang="en-US" altLang="en-US" b="0"/>
              <a:t> left 6 units adds 6 to each input value. You can use </a:t>
            </a:r>
            <a:r>
              <a:rPr lang="en-US" altLang="en-US" b="0" i="1"/>
              <a:t>h</a:t>
            </a:r>
            <a:r>
              <a:rPr lang="en-US" altLang="en-US" b="0"/>
              <a:t>(</a:t>
            </a:r>
            <a:r>
              <a:rPr lang="en-US" altLang="en-US" b="0" i="1"/>
              <a:t>x</a:t>
            </a:r>
            <a:r>
              <a:rPr lang="en-US" altLang="en-US" b="0"/>
              <a:t>) to represent the translated function.</a:t>
            </a:r>
          </a:p>
        </p:txBody>
      </p:sp>
      <p:sp>
        <p:nvSpPr>
          <p:cNvPr id="38930" name="Rectangle 18"/>
          <p:cNvSpPr>
            <a:spLocks noChangeArrowheads="1"/>
          </p:cNvSpPr>
          <p:nvPr/>
        </p:nvSpPr>
        <p:spPr bwMode="auto">
          <a:xfrm>
            <a:off x="304800" y="4038600"/>
            <a:ext cx="8229600" cy="20574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8924" name="Rectangle 12"/>
          <p:cNvSpPr>
            <a:spLocks noChangeArrowheads="1"/>
          </p:cNvSpPr>
          <p:nvPr/>
        </p:nvSpPr>
        <p:spPr bwMode="auto">
          <a:xfrm>
            <a:off x="4267200" y="4165600"/>
            <a:ext cx="3371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000" b="0" i="1">
                <a:solidFill>
                  <a:srgbClr val="3333FF"/>
                </a:solidFill>
              </a:rPr>
              <a:t>Add 6 to the input value.</a:t>
            </a:r>
          </a:p>
        </p:txBody>
      </p:sp>
      <p:sp>
        <p:nvSpPr>
          <p:cNvPr id="38925" name="Rectangle 13"/>
          <p:cNvSpPr>
            <a:spLocks noChangeArrowheads="1"/>
          </p:cNvSpPr>
          <p:nvPr/>
        </p:nvSpPr>
        <p:spPr bwMode="auto">
          <a:xfrm>
            <a:off x="4267200" y="4860925"/>
            <a:ext cx="2679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000" b="0" i="1">
                <a:solidFill>
                  <a:srgbClr val="3333FF"/>
                </a:solidFill>
              </a:rPr>
              <a:t>Evaluate f at x + 6.</a:t>
            </a:r>
          </a:p>
        </p:txBody>
      </p:sp>
      <p:sp>
        <p:nvSpPr>
          <p:cNvPr id="38926" name="Rectangle 14"/>
          <p:cNvSpPr>
            <a:spLocks noChangeArrowheads="1"/>
          </p:cNvSpPr>
          <p:nvPr/>
        </p:nvSpPr>
        <p:spPr bwMode="auto">
          <a:xfrm>
            <a:off x="4267200" y="5562600"/>
            <a:ext cx="15208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000" b="0" i="1">
                <a:solidFill>
                  <a:srgbClr val="3333FF"/>
                </a:solidFill>
              </a:rPr>
              <a:t>Distribute.</a:t>
            </a:r>
          </a:p>
        </p:txBody>
      </p:sp>
      <p:sp>
        <p:nvSpPr>
          <p:cNvPr id="38927" name="Text Box 15"/>
          <p:cNvSpPr txBox="1">
            <a:spLocks noChangeArrowheads="1"/>
          </p:cNvSpPr>
          <p:nvPr/>
        </p:nvSpPr>
        <p:spPr bwMode="auto">
          <a:xfrm>
            <a:off x="990600" y="4114800"/>
            <a:ext cx="259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 i="1"/>
              <a:t>h</a:t>
            </a:r>
            <a:r>
              <a:rPr lang="en-US" altLang="en-US" b="0"/>
              <a:t>(</a:t>
            </a:r>
            <a:r>
              <a:rPr lang="en-US" altLang="en-US" b="0" i="1"/>
              <a:t>x</a:t>
            </a:r>
            <a:r>
              <a:rPr lang="en-US" altLang="en-US" b="0"/>
              <a:t>) = </a:t>
            </a:r>
            <a:r>
              <a:rPr lang="en-US" altLang="en-US" b="0" i="1"/>
              <a:t>f</a:t>
            </a:r>
            <a:r>
              <a:rPr lang="en-US" altLang="en-US" b="0"/>
              <a:t>(</a:t>
            </a:r>
            <a:r>
              <a:rPr lang="en-US" altLang="en-US" b="0" i="1"/>
              <a:t>x </a:t>
            </a:r>
            <a:r>
              <a:rPr lang="en-US" altLang="en-US" b="0" i="1">
                <a:solidFill>
                  <a:srgbClr val="FF0000"/>
                </a:solidFill>
              </a:rPr>
              <a:t>+ </a:t>
            </a:r>
            <a:r>
              <a:rPr lang="en-US" altLang="en-US" b="0">
                <a:solidFill>
                  <a:srgbClr val="FF0000"/>
                </a:solidFill>
              </a:rPr>
              <a:t>6</a:t>
            </a:r>
            <a:r>
              <a:rPr lang="en-US" altLang="en-US" b="0"/>
              <a:t>)</a:t>
            </a:r>
          </a:p>
        </p:txBody>
      </p:sp>
      <p:sp>
        <p:nvSpPr>
          <p:cNvPr id="38928" name="Text Box 16"/>
          <p:cNvSpPr txBox="1">
            <a:spLocks noChangeArrowheads="1"/>
          </p:cNvSpPr>
          <p:nvPr/>
        </p:nvSpPr>
        <p:spPr bwMode="auto">
          <a:xfrm>
            <a:off x="990600" y="487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 i="1"/>
              <a:t>h</a:t>
            </a:r>
            <a:r>
              <a:rPr lang="en-US" altLang="en-US" b="0"/>
              <a:t>(</a:t>
            </a:r>
            <a:r>
              <a:rPr lang="en-US" altLang="en-US" b="0" i="1"/>
              <a:t>x</a:t>
            </a:r>
            <a:r>
              <a:rPr lang="en-US" altLang="en-US" b="0"/>
              <a:t>) = 3(</a:t>
            </a:r>
            <a:r>
              <a:rPr lang="en-US" altLang="en-US" b="0" i="1"/>
              <a:t>x </a:t>
            </a:r>
            <a:r>
              <a:rPr lang="en-US" altLang="en-US" b="0" i="1">
                <a:solidFill>
                  <a:srgbClr val="FF0000"/>
                </a:solidFill>
              </a:rPr>
              <a:t>+ </a:t>
            </a:r>
            <a:r>
              <a:rPr lang="en-US" altLang="en-US" b="0">
                <a:solidFill>
                  <a:srgbClr val="FF0000"/>
                </a:solidFill>
              </a:rPr>
              <a:t>6</a:t>
            </a:r>
            <a:r>
              <a:rPr lang="en-US" altLang="en-US" b="0"/>
              <a:t>)</a:t>
            </a:r>
          </a:p>
        </p:txBody>
      </p:sp>
      <p:sp>
        <p:nvSpPr>
          <p:cNvPr id="38929" name="Text Box 17"/>
          <p:cNvSpPr txBox="1">
            <a:spLocks noChangeArrowheads="1"/>
          </p:cNvSpPr>
          <p:nvPr/>
        </p:nvSpPr>
        <p:spPr bwMode="auto">
          <a:xfrm>
            <a:off x="990600" y="5562600"/>
            <a:ext cx="259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 i="1"/>
              <a:t>h</a:t>
            </a:r>
            <a:r>
              <a:rPr lang="en-US" altLang="en-US" b="0"/>
              <a:t>(</a:t>
            </a:r>
            <a:r>
              <a:rPr lang="en-US" altLang="en-US" b="0" i="1"/>
              <a:t>x</a:t>
            </a:r>
            <a:r>
              <a:rPr lang="en-US" altLang="en-US" b="0"/>
              <a:t>) = 3</a:t>
            </a:r>
            <a:r>
              <a:rPr lang="en-US" altLang="en-US" b="0" i="1"/>
              <a:t>x</a:t>
            </a:r>
            <a:r>
              <a:rPr lang="en-US" altLang="en-US" b="0"/>
              <a:t> + 18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8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8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389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389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1000"/>
                                        <p:tgtEl>
                                          <p:spTgt spid="38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8" dur="1000"/>
                                        <p:tgtEl>
                                          <p:spTgt spid="38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1000"/>
                                        <p:tgtEl>
                                          <p:spTgt spid="38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4" dur="1000"/>
                                        <p:tgtEl>
                                          <p:spTgt spid="38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1000"/>
                                        <p:tgtEl>
                                          <p:spTgt spid="38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0" dur="1000"/>
                                        <p:tgtEl>
                                          <p:spTgt spid="389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22" grpId="0"/>
      <p:bldP spid="38923" grpId="0"/>
      <p:bldP spid="38923" grpId="1"/>
      <p:bldP spid="38930" grpId="0" animBg="1"/>
      <p:bldP spid="38924" grpId="0"/>
      <p:bldP spid="38925" grpId="0"/>
      <p:bldP spid="38926" grpId="0"/>
      <p:bldP spid="38927" grpId="0"/>
      <p:bldP spid="38928" grpId="0"/>
      <p:bldP spid="38929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Example 3 Continued</a:t>
            </a:r>
            <a:endParaRPr lang="en-US" altLang="en-US" sz="2600" b="0">
              <a:solidFill>
                <a:schemeClr val="accent2"/>
              </a:solidFill>
              <a:latin typeface="Zapf Dingbats" charset="2"/>
            </a:endParaRPr>
          </a:p>
        </p:txBody>
      </p:sp>
      <p:sp>
        <p:nvSpPr>
          <p:cNvPr id="78886" name="Text Box 38"/>
          <p:cNvSpPr txBox="1">
            <a:spLocks noChangeArrowheads="1"/>
          </p:cNvSpPr>
          <p:nvPr/>
        </p:nvSpPr>
        <p:spPr bwMode="auto">
          <a:xfrm>
            <a:off x="4038600" y="4648200"/>
            <a:ext cx="327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 i="1">
                <a:solidFill>
                  <a:srgbClr val="3333FF"/>
                </a:solidFill>
                <a:latin typeface="Arial" pitchFamily="34" charset="0"/>
              </a:rPr>
              <a:t>Substitute 4 for b.</a:t>
            </a:r>
          </a:p>
        </p:txBody>
      </p:sp>
      <p:sp>
        <p:nvSpPr>
          <p:cNvPr id="78887" name="Text Box 39"/>
          <p:cNvSpPr txBox="1">
            <a:spLocks noChangeArrowheads="1"/>
          </p:cNvSpPr>
          <p:nvPr/>
        </p:nvSpPr>
        <p:spPr bwMode="auto">
          <a:xfrm>
            <a:off x="4038600" y="5638800"/>
            <a:ext cx="152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 i="1">
                <a:solidFill>
                  <a:srgbClr val="3333FF"/>
                </a:solidFill>
                <a:latin typeface="Arial" pitchFamily="34" charset="0"/>
              </a:rPr>
              <a:t>Simplify.</a:t>
            </a:r>
          </a:p>
        </p:txBody>
      </p:sp>
      <p:grpSp>
        <p:nvGrpSpPr>
          <p:cNvPr id="34821" name="Group 42"/>
          <p:cNvGrpSpPr>
            <a:grpSpLocks/>
          </p:cNvGrpSpPr>
          <p:nvPr/>
        </p:nvGrpSpPr>
        <p:grpSpPr bwMode="auto">
          <a:xfrm>
            <a:off x="457200" y="1477963"/>
            <a:ext cx="8686800" cy="1722437"/>
            <a:chOff x="288" y="931"/>
            <a:chExt cx="5472" cy="1085"/>
          </a:xfrm>
        </p:grpSpPr>
        <p:sp>
          <p:nvSpPr>
            <p:cNvPr id="34828" name="Rectangle 4"/>
            <p:cNvSpPr>
              <a:spLocks noChangeArrowheads="1"/>
            </p:cNvSpPr>
            <p:nvPr/>
          </p:nvSpPr>
          <p:spPr bwMode="auto">
            <a:xfrm>
              <a:off x="288" y="931"/>
              <a:ext cx="5472" cy="9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lnSpc>
                  <a:spcPct val="135000"/>
                </a:lnSpc>
              </a:pPr>
              <a:r>
                <a:rPr lang="en-US" altLang="en-US"/>
                <a:t>Step 2</a:t>
              </a:r>
              <a:r>
                <a:rPr lang="en-US" altLang="en-US" b="0"/>
                <a:t> Then perform the stretch.</a:t>
              </a:r>
            </a:p>
            <a:p>
              <a:pPr eaLnBrk="1" hangingPunct="1">
                <a:lnSpc>
                  <a:spcPct val="135000"/>
                </a:lnSpc>
              </a:pPr>
              <a:r>
                <a:rPr lang="en-US" altLang="en-US" b="0"/>
                <a:t>Stretching </a:t>
              </a:r>
              <a:r>
                <a:rPr lang="en-US" altLang="en-US" b="0" i="1"/>
                <a:t>h</a:t>
              </a:r>
              <a:r>
                <a:rPr lang="en-US" altLang="en-US" b="0"/>
                <a:t>(</a:t>
              </a:r>
              <a:r>
                <a:rPr lang="en-US" altLang="en-US" b="0" i="1"/>
                <a:t>x</a:t>
              </a:r>
              <a:r>
                <a:rPr lang="en-US" altLang="en-US" b="0"/>
                <a:t>) horizontally by a factor of 4 replaces each </a:t>
              </a:r>
              <a:r>
                <a:rPr lang="en-US" altLang="en-US" b="0" i="1"/>
                <a:t>x</a:t>
              </a:r>
              <a:r>
                <a:rPr lang="en-US" altLang="en-US" b="0"/>
                <a:t> with      where </a:t>
              </a:r>
              <a:r>
                <a:rPr lang="en-US" altLang="en-US" b="0" i="1"/>
                <a:t>b</a:t>
              </a:r>
              <a:r>
                <a:rPr lang="en-US" altLang="en-US" b="0"/>
                <a:t> = 4.</a:t>
              </a:r>
            </a:p>
          </p:txBody>
        </p:sp>
        <p:pic>
          <p:nvPicPr>
            <p:cNvPr id="34829" name="Picture 4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88" y="1545"/>
              <a:ext cx="337" cy="4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pic>
        <p:nvPicPr>
          <p:cNvPr id="78891" name="Picture 4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200400"/>
            <a:ext cx="3362325" cy="1076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8892" name="Picture 4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343400"/>
            <a:ext cx="3505200" cy="1076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8893" name="Picture 4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5410200"/>
            <a:ext cx="2790825" cy="108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78895" name="Group 47"/>
          <p:cNvGrpSpPr>
            <a:grpSpLocks/>
          </p:cNvGrpSpPr>
          <p:nvPr/>
        </p:nvGrpSpPr>
        <p:grpSpPr bwMode="auto">
          <a:xfrm>
            <a:off x="4038600" y="3352800"/>
            <a:ext cx="5410200" cy="762000"/>
            <a:chOff x="2544" y="2112"/>
            <a:chExt cx="3408" cy="480"/>
          </a:xfrm>
        </p:grpSpPr>
        <p:sp>
          <p:nvSpPr>
            <p:cNvPr id="34826" name="Text Box 37"/>
            <p:cNvSpPr txBox="1">
              <a:spLocks noChangeArrowheads="1"/>
            </p:cNvSpPr>
            <p:nvPr/>
          </p:nvSpPr>
          <p:spPr bwMode="auto">
            <a:xfrm>
              <a:off x="2544" y="2208"/>
              <a:ext cx="340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b="0" i="1">
                  <a:solidFill>
                    <a:srgbClr val="3333FF"/>
                  </a:solidFill>
                  <a:latin typeface="Arial" pitchFamily="34" charset="0"/>
                </a:rPr>
                <a:t>For horizontal compression, use      .</a:t>
              </a:r>
            </a:p>
          </p:txBody>
        </p:sp>
        <p:pic>
          <p:nvPicPr>
            <p:cNvPr id="34827" name="Picture 46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24" y="2112"/>
              <a:ext cx="218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8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78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78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78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78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78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86" grpId="0"/>
      <p:bldP spid="78887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6" name="Rectangle 4"/>
          <p:cNvSpPr>
            <a:spLocks noChangeArrowheads="1"/>
          </p:cNvSpPr>
          <p:nvPr/>
        </p:nvSpPr>
        <p:spPr bwMode="auto">
          <a:xfrm>
            <a:off x="457200" y="3460750"/>
            <a:ext cx="5949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Step 1</a:t>
            </a:r>
            <a:r>
              <a:rPr lang="en-US" altLang="en-US" b="0"/>
              <a:t> First perform the translation. </a:t>
            </a:r>
          </a:p>
        </p:txBody>
      </p:sp>
      <p:sp>
        <p:nvSpPr>
          <p:cNvPr id="79877" name="Rectangle 5"/>
          <p:cNvSpPr>
            <a:spLocks noChangeArrowheads="1"/>
          </p:cNvSpPr>
          <p:nvPr/>
        </p:nvSpPr>
        <p:spPr bwMode="auto">
          <a:xfrm>
            <a:off x="457200" y="4114800"/>
            <a:ext cx="83820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0"/>
              <a:t>Translating </a:t>
            </a:r>
            <a:r>
              <a:rPr lang="en-US" altLang="en-US" b="0" i="1"/>
              <a:t>f</a:t>
            </a:r>
            <a:r>
              <a:rPr lang="en-US" altLang="en-US" b="0"/>
              <a:t>(</a:t>
            </a:r>
            <a:r>
              <a:rPr lang="en-US" altLang="en-US" b="0" i="1"/>
              <a:t>x</a:t>
            </a:r>
            <a:r>
              <a:rPr lang="en-US" altLang="en-US" b="0"/>
              <a:t>)</a:t>
            </a:r>
            <a:r>
              <a:rPr lang="en-US" altLang="en-US" b="0" i="1"/>
              <a:t> = </a:t>
            </a:r>
            <a:r>
              <a:rPr lang="en-US" altLang="en-US" b="0"/>
              <a:t>3</a:t>
            </a:r>
            <a:r>
              <a:rPr lang="en-US" altLang="en-US" b="0" i="1"/>
              <a:t>x</a:t>
            </a:r>
            <a:r>
              <a:rPr lang="en-US" altLang="en-US" b="0"/>
              <a:t> left 8 units adds 8 to each input value. You can use </a:t>
            </a:r>
            <a:r>
              <a:rPr lang="en-US" altLang="en-US" b="0" i="1"/>
              <a:t>h</a:t>
            </a:r>
            <a:r>
              <a:rPr lang="en-US" altLang="en-US" b="0"/>
              <a:t>(</a:t>
            </a:r>
            <a:r>
              <a:rPr lang="en-US" altLang="en-US" b="0" i="1"/>
              <a:t>x</a:t>
            </a:r>
            <a:r>
              <a:rPr lang="en-US" altLang="en-US" b="0"/>
              <a:t>) to represent the translated function.</a:t>
            </a:r>
          </a:p>
        </p:txBody>
      </p:sp>
      <p:sp>
        <p:nvSpPr>
          <p:cNvPr id="79889" name="Rectangle 17"/>
          <p:cNvSpPr>
            <a:spLocks noChangeArrowheads="1"/>
          </p:cNvSpPr>
          <p:nvPr/>
        </p:nvSpPr>
        <p:spPr bwMode="auto">
          <a:xfrm>
            <a:off x="304800" y="4038600"/>
            <a:ext cx="8458200" cy="19812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5845" name="Text Box 6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 Example 3 </a:t>
            </a:r>
            <a:endParaRPr lang="en-US" altLang="en-US" sz="2600" b="0">
              <a:solidFill>
                <a:schemeClr val="accent2"/>
              </a:solidFill>
              <a:latin typeface="Zapf Dingbats" charset="2"/>
            </a:endParaRPr>
          </a:p>
        </p:txBody>
      </p:sp>
      <p:graphicFrame>
        <p:nvGraphicFramePr>
          <p:cNvPr id="35846" name="Object 7"/>
          <p:cNvGraphicFramePr>
            <a:graphicFrameLocks noChangeAspect="1"/>
          </p:cNvGraphicFramePr>
          <p:nvPr/>
        </p:nvGraphicFramePr>
        <p:xfrm>
          <a:off x="2070100" y="1358900"/>
          <a:ext cx="914400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58" name="Equation" r:id="rId3" imgW="446992" imgH="756448" progId="Equation.DSMT4">
                  <p:embed/>
                </p:oleObj>
              </mc:Choice>
              <mc:Fallback>
                <p:oleObj name="Equation" r:id="rId3" imgW="446992" imgH="756448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0100" y="1358900"/>
                        <a:ext cx="914400" cy="288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5847" name="Group 16"/>
          <p:cNvGrpSpPr>
            <a:grpSpLocks/>
          </p:cNvGrpSpPr>
          <p:nvPr/>
        </p:nvGrpSpPr>
        <p:grpSpPr bwMode="auto">
          <a:xfrm>
            <a:off x="228600" y="1593850"/>
            <a:ext cx="8686800" cy="1573213"/>
            <a:chOff x="144" y="1004"/>
            <a:chExt cx="5472" cy="991"/>
          </a:xfrm>
        </p:grpSpPr>
        <p:sp>
          <p:nvSpPr>
            <p:cNvPr id="35854" name="Rectangle 3"/>
            <p:cNvSpPr>
              <a:spLocks noChangeArrowheads="1"/>
            </p:cNvSpPr>
            <p:nvPr/>
          </p:nvSpPr>
          <p:spPr bwMode="auto">
            <a:xfrm>
              <a:off x="144" y="1004"/>
              <a:ext cx="5472" cy="9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lnSpc>
                  <a:spcPct val="135000"/>
                </a:lnSpc>
              </a:pPr>
              <a:r>
                <a:rPr lang="en-US" altLang="en-US">
                  <a:cs typeface="Times New Roman" pitchFamily="18" charset="0"/>
                </a:rPr>
                <a:t>Let </a:t>
              </a:r>
              <a:r>
                <a:rPr lang="en-US" altLang="en-US" i="1">
                  <a:cs typeface="Times New Roman" pitchFamily="18" charset="0"/>
                </a:rPr>
                <a:t>g</a:t>
              </a:r>
              <a:r>
                <a:rPr lang="en-US" altLang="en-US">
                  <a:cs typeface="Times New Roman" pitchFamily="18" charset="0"/>
                </a:rPr>
                <a:t>(</a:t>
              </a:r>
              <a:r>
                <a:rPr lang="en-US" altLang="en-US" i="1">
                  <a:cs typeface="Times New Roman" pitchFamily="18" charset="0"/>
                </a:rPr>
                <a:t>x</a:t>
              </a:r>
              <a:r>
                <a:rPr lang="en-US" altLang="en-US">
                  <a:cs typeface="Times New Roman" pitchFamily="18" charset="0"/>
                </a:rPr>
                <a:t>) be a vertical compression of </a:t>
              </a:r>
              <a:r>
                <a:rPr lang="en-US" altLang="en-US" i="1">
                  <a:cs typeface="Times New Roman" pitchFamily="18" charset="0"/>
                </a:rPr>
                <a:t>f</a:t>
              </a:r>
              <a:r>
                <a:rPr lang="en-US" altLang="en-US">
                  <a:cs typeface="Times New Roman" pitchFamily="18" charset="0"/>
                </a:rPr>
                <a:t>(</a:t>
              </a:r>
              <a:r>
                <a:rPr lang="en-US" altLang="en-US" i="1">
                  <a:cs typeface="Times New Roman" pitchFamily="18" charset="0"/>
                </a:rPr>
                <a:t>x</a:t>
              </a:r>
              <a:r>
                <a:rPr lang="en-US" altLang="en-US">
                  <a:cs typeface="Times New Roman" pitchFamily="18" charset="0"/>
                </a:rPr>
                <a:t>) = </a:t>
              </a:r>
              <a:r>
                <a:rPr lang="en-US" altLang="en-US" i="1">
                  <a:cs typeface="Times New Roman" pitchFamily="18" charset="0"/>
                </a:rPr>
                <a:t>x </a:t>
              </a:r>
              <a:r>
                <a:rPr lang="en-US" altLang="en-US"/>
                <a:t>by a factor of   </a:t>
              </a:r>
              <a:r>
                <a:rPr lang="en-US" altLang="en-US" b="0"/>
                <a:t> </a:t>
              </a:r>
              <a:r>
                <a:rPr lang="en-US" altLang="en-US"/>
                <a:t>followed by a horizontal shift 8 left</a:t>
              </a:r>
              <a:r>
                <a:rPr lang="en-US" altLang="en-US" b="0"/>
                <a:t> </a:t>
              </a:r>
              <a:r>
                <a:rPr lang="en-US" altLang="en-US"/>
                <a:t>units. Write the rule for </a:t>
              </a:r>
              <a:r>
                <a:rPr lang="en-US" altLang="en-US" i="1"/>
                <a:t>g</a:t>
              </a:r>
              <a:r>
                <a:rPr lang="en-US" altLang="en-US"/>
                <a:t>(</a:t>
              </a:r>
              <a:r>
                <a:rPr lang="en-US" altLang="en-US" i="1"/>
                <a:t>x</a:t>
              </a:r>
              <a:r>
                <a:rPr lang="en-US" altLang="en-US"/>
                <a:t>).</a:t>
              </a:r>
            </a:p>
          </p:txBody>
        </p:sp>
        <p:pic>
          <p:nvPicPr>
            <p:cNvPr id="35855" name="Picture 8" descr="1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55" y="1296"/>
              <a:ext cx="163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79882" name="Rectangle 10"/>
          <p:cNvSpPr>
            <a:spLocks noChangeArrowheads="1"/>
          </p:cNvSpPr>
          <p:nvPr/>
        </p:nvSpPr>
        <p:spPr bwMode="auto">
          <a:xfrm>
            <a:off x="4267200" y="4089400"/>
            <a:ext cx="3371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000" b="0" i="1">
                <a:solidFill>
                  <a:srgbClr val="3333FF"/>
                </a:solidFill>
              </a:rPr>
              <a:t>Add 8 to the input value.</a:t>
            </a:r>
          </a:p>
        </p:txBody>
      </p:sp>
      <p:sp>
        <p:nvSpPr>
          <p:cNvPr id="79883" name="Rectangle 11"/>
          <p:cNvSpPr>
            <a:spLocks noChangeArrowheads="1"/>
          </p:cNvSpPr>
          <p:nvPr/>
        </p:nvSpPr>
        <p:spPr bwMode="auto">
          <a:xfrm>
            <a:off x="4267200" y="4784725"/>
            <a:ext cx="2679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000" b="0" i="1">
                <a:solidFill>
                  <a:srgbClr val="3333FF"/>
                </a:solidFill>
              </a:rPr>
              <a:t>Evaluate f at x + 8.</a:t>
            </a:r>
          </a:p>
        </p:txBody>
      </p:sp>
      <p:sp>
        <p:nvSpPr>
          <p:cNvPr id="79884" name="Rectangle 12"/>
          <p:cNvSpPr>
            <a:spLocks noChangeArrowheads="1"/>
          </p:cNvSpPr>
          <p:nvPr/>
        </p:nvSpPr>
        <p:spPr bwMode="auto">
          <a:xfrm>
            <a:off x="4267200" y="5486400"/>
            <a:ext cx="15208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000" b="0" i="1">
                <a:solidFill>
                  <a:srgbClr val="3333FF"/>
                </a:solidFill>
              </a:rPr>
              <a:t>Distribute.</a:t>
            </a:r>
          </a:p>
        </p:txBody>
      </p:sp>
      <p:sp>
        <p:nvSpPr>
          <p:cNvPr id="79885" name="Text Box 13"/>
          <p:cNvSpPr txBox="1">
            <a:spLocks noChangeArrowheads="1"/>
          </p:cNvSpPr>
          <p:nvPr/>
        </p:nvSpPr>
        <p:spPr bwMode="auto">
          <a:xfrm>
            <a:off x="990600" y="4038600"/>
            <a:ext cx="259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 i="1"/>
              <a:t>h</a:t>
            </a:r>
            <a:r>
              <a:rPr lang="en-US" altLang="en-US" b="0"/>
              <a:t>(</a:t>
            </a:r>
            <a:r>
              <a:rPr lang="en-US" altLang="en-US" b="0" i="1"/>
              <a:t>x</a:t>
            </a:r>
            <a:r>
              <a:rPr lang="en-US" altLang="en-US" b="0"/>
              <a:t>) = </a:t>
            </a:r>
            <a:r>
              <a:rPr lang="en-US" altLang="en-US" b="0" i="1"/>
              <a:t>f</a:t>
            </a:r>
            <a:r>
              <a:rPr lang="en-US" altLang="en-US" b="0"/>
              <a:t>(</a:t>
            </a:r>
            <a:r>
              <a:rPr lang="en-US" altLang="en-US" b="0" i="1"/>
              <a:t>x </a:t>
            </a:r>
            <a:r>
              <a:rPr lang="en-US" altLang="en-US" b="0" i="1">
                <a:solidFill>
                  <a:srgbClr val="FF0000"/>
                </a:solidFill>
              </a:rPr>
              <a:t>+ </a:t>
            </a:r>
            <a:r>
              <a:rPr lang="en-US" altLang="en-US" b="0">
                <a:solidFill>
                  <a:srgbClr val="FF0000"/>
                </a:solidFill>
              </a:rPr>
              <a:t>8</a:t>
            </a:r>
            <a:r>
              <a:rPr lang="en-US" altLang="en-US" b="0"/>
              <a:t>)</a:t>
            </a:r>
          </a:p>
        </p:txBody>
      </p:sp>
      <p:sp>
        <p:nvSpPr>
          <p:cNvPr id="79886" name="Text Box 14"/>
          <p:cNvSpPr txBox="1">
            <a:spLocks noChangeArrowheads="1"/>
          </p:cNvSpPr>
          <p:nvPr/>
        </p:nvSpPr>
        <p:spPr bwMode="auto">
          <a:xfrm>
            <a:off x="990600" y="48006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 i="1"/>
              <a:t>h</a:t>
            </a:r>
            <a:r>
              <a:rPr lang="en-US" altLang="en-US" b="0"/>
              <a:t>(</a:t>
            </a:r>
            <a:r>
              <a:rPr lang="en-US" altLang="en-US" b="0" i="1"/>
              <a:t>x</a:t>
            </a:r>
            <a:r>
              <a:rPr lang="en-US" altLang="en-US" b="0"/>
              <a:t>) = </a:t>
            </a:r>
            <a:r>
              <a:rPr lang="en-US" altLang="en-US" b="0" i="1"/>
              <a:t>x </a:t>
            </a:r>
            <a:r>
              <a:rPr lang="en-US" altLang="en-US" b="0" i="1">
                <a:solidFill>
                  <a:srgbClr val="FF0000"/>
                </a:solidFill>
              </a:rPr>
              <a:t>+ </a:t>
            </a:r>
            <a:r>
              <a:rPr lang="en-US" altLang="en-US" b="0">
                <a:solidFill>
                  <a:srgbClr val="FF0000"/>
                </a:solidFill>
              </a:rPr>
              <a:t>8</a:t>
            </a:r>
            <a:endParaRPr lang="en-US" altLang="en-US" b="0"/>
          </a:p>
        </p:txBody>
      </p:sp>
      <p:sp>
        <p:nvSpPr>
          <p:cNvPr id="79887" name="Text Box 15"/>
          <p:cNvSpPr txBox="1">
            <a:spLocks noChangeArrowheads="1"/>
          </p:cNvSpPr>
          <p:nvPr/>
        </p:nvSpPr>
        <p:spPr bwMode="auto">
          <a:xfrm>
            <a:off x="990600" y="5486400"/>
            <a:ext cx="259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 i="1"/>
              <a:t>h</a:t>
            </a:r>
            <a:r>
              <a:rPr lang="en-US" altLang="en-US" b="0"/>
              <a:t>(</a:t>
            </a:r>
            <a:r>
              <a:rPr lang="en-US" altLang="en-US" b="0" i="1"/>
              <a:t>x</a:t>
            </a:r>
            <a:r>
              <a:rPr lang="en-US" altLang="en-US" b="0"/>
              <a:t>) = </a:t>
            </a:r>
            <a:r>
              <a:rPr lang="en-US" altLang="en-US" b="0" i="1"/>
              <a:t>x</a:t>
            </a:r>
            <a:r>
              <a:rPr lang="en-US" altLang="en-US" b="0"/>
              <a:t> + 8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9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98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98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7" dur="500"/>
                                        <p:tgtEl>
                                          <p:spTgt spid="798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2000"/>
                                        <p:tgtEl>
                                          <p:spTgt spid="79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8" dur="2000"/>
                                        <p:tgtEl>
                                          <p:spTgt spid="79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2000"/>
                                        <p:tgtEl>
                                          <p:spTgt spid="79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4" dur="2000"/>
                                        <p:tgtEl>
                                          <p:spTgt spid="79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2000"/>
                                        <p:tgtEl>
                                          <p:spTgt spid="79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0" dur="2000"/>
                                        <p:tgtEl>
                                          <p:spTgt spid="79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6" grpId="0"/>
      <p:bldP spid="79877" grpId="0"/>
      <p:bldP spid="79877" grpId="1"/>
      <p:bldP spid="79889" grpId="0" animBg="1"/>
      <p:bldP spid="79882" grpId="0"/>
      <p:bldP spid="79883" grpId="0"/>
      <p:bldP spid="79884" grpId="0"/>
      <p:bldP spid="79885" grpId="0"/>
      <p:bldP spid="79886" grpId="0"/>
      <p:bldP spid="79887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3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6867" name="Rectangle 4"/>
          <p:cNvSpPr>
            <a:spLocks noChangeArrowheads="1"/>
          </p:cNvSpPr>
          <p:nvPr/>
        </p:nvSpPr>
        <p:spPr bwMode="auto">
          <a:xfrm>
            <a:off x="457200" y="1720850"/>
            <a:ext cx="8686800" cy="1479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Step 2</a:t>
            </a:r>
            <a:r>
              <a:rPr lang="en-US" altLang="en-US" b="0"/>
              <a:t> Then perform the stretch.</a:t>
            </a:r>
          </a:p>
          <a:p>
            <a:pPr eaLnBrk="1" hangingPunct="1">
              <a:lnSpc>
                <a:spcPct val="140000"/>
              </a:lnSpc>
            </a:pPr>
            <a:r>
              <a:rPr lang="en-US" altLang="en-US" b="0"/>
              <a:t>Stretching </a:t>
            </a:r>
            <a:r>
              <a:rPr lang="en-US" altLang="en-US" b="0" i="1"/>
              <a:t>h</a:t>
            </a:r>
            <a:r>
              <a:rPr lang="en-US" altLang="en-US" b="0"/>
              <a:t>(</a:t>
            </a:r>
            <a:r>
              <a:rPr lang="en-US" altLang="en-US" b="0" i="1"/>
              <a:t>x</a:t>
            </a:r>
            <a:r>
              <a:rPr lang="en-US" altLang="en-US" b="0"/>
              <a:t>) vertically by a factor of   multiplies the function by    . </a:t>
            </a:r>
          </a:p>
        </p:txBody>
      </p:sp>
      <p:sp>
        <p:nvSpPr>
          <p:cNvPr id="36868" name="Rectangle 8"/>
          <p:cNvSpPr>
            <a:spLocks noChangeArrowheads="1"/>
          </p:cNvSpPr>
          <p:nvPr/>
        </p:nvSpPr>
        <p:spPr bwMode="auto">
          <a:xfrm>
            <a:off x="0" y="31384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6869" name="Rectangle 9"/>
          <p:cNvSpPr>
            <a:spLocks noChangeArrowheads="1"/>
          </p:cNvSpPr>
          <p:nvPr/>
        </p:nvSpPr>
        <p:spPr bwMode="auto">
          <a:xfrm>
            <a:off x="0" y="31384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6870" name="Rectangle 11"/>
          <p:cNvSpPr>
            <a:spLocks noChangeArrowheads="1"/>
          </p:cNvSpPr>
          <p:nvPr/>
        </p:nvSpPr>
        <p:spPr bwMode="auto">
          <a:xfrm>
            <a:off x="0" y="31384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1938" name="Text Box 18"/>
          <p:cNvSpPr txBox="1">
            <a:spLocks noChangeArrowheads="1"/>
          </p:cNvSpPr>
          <p:nvPr/>
        </p:nvSpPr>
        <p:spPr bwMode="auto">
          <a:xfrm>
            <a:off x="4114800" y="48768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 i="1">
                <a:solidFill>
                  <a:srgbClr val="3333FF"/>
                </a:solidFill>
                <a:latin typeface="Arial" pitchFamily="34" charset="0"/>
              </a:rPr>
              <a:t>Simplify.</a:t>
            </a:r>
          </a:p>
        </p:txBody>
      </p:sp>
      <p:sp>
        <p:nvSpPr>
          <p:cNvPr id="36872" name="Text Box 19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 Example 3 </a:t>
            </a:r>
            <a:endParaRPr lang="en-US" altLang="en-US" sz="2600" b="0">
              <a:solidFill>
                <a:schemeClr val="accent2"/>
              </a:solidFill>
              <a:latin typeface="Zapf Dingbats" charset="2"/>
            </a:endParaRPr>
          </a:p>
        </p:txBody>
      </p:sp>
      <p:pic>
        <p:nvPicPr>
          <p:cNvPr id="36873" name="Picture 20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2190750"/>
            <a:ext cx="180975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4" name="Picture 21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0300" y="2705100"/>
            <a:ext cx="180975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6875" name="Object 23"/>
          <p:cNvGraphicFramePr>
            <a:graphicFrameLocks noChangeAspect="1"/>
          </p:cNvGraphicFramePr>
          <p:nvPr/>
        </p:nvGraphicFramePr>
        <p:xfrm>
          <a:off x="2070100" y="1358900"/>
          <a:ext cx="914400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83" name="Equation" r:id="rId4" imgW="446992" imgH="756448" progId="Equation.DSMT4">
                  <p:embed/>
                </p:oleObj>
              </mc:Choice>
              <mc:Fallback>
                <p:oleObj name="Equation" r:id="rId4" imgW="446992" imgH="756448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0100" y="1358900"/>
                        <a:ext cx="914400" cy="288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1947" name="Picture 2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429000"/>
            <a:ext cx="3286125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49" name="Picture 29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638675"/>
            <a:ext cx="2638425" cy="100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81951" name="Group 31"/>
          <p:cNvGrpSpPr>
            <a:grpSpLocks/>
          </p:cNvGrpSpPr>
          <p:nvPr/>
        </p:nvGrpSpPr>
        <p:grpSpPr bwMode="auto">
          <a:xfrm>
            <a:off x="4038600" y="3624263"/>
            <a:ext cx="4800600" cy="685800"/>
            <a:chOff x="2544" y="2283"/>
            <a:chExt cx="3024" cy="432"/>
          </a:xfrm>
        </p:grpSpPr>
        <p:sp>
          <p:nvSpPr>
            <p:cNvPr id="36879" name="Text Box 16"/>
            <p:cNvSpPr txBox="1">
              <a:spLocks noChangeArrowheads="1"/>
            </p:cNvSpPr>
            <p:nvPr/>
          </p:nvSpPr>
          <p:spPr bwMode="auto">
            <a:xfrm>
              <a:off x="2544" y="2366"/>
              <a:ext cx="302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0" i="1">
                  <a:solidFill>
                    <a:srgbClr val="3333FF"/>
                  </a:solidFill>
                  <a:latin typeface="Arial" pitchFamily="34" charset="0"/>
                </a:rPr>
                <a:t>Multiply the function by      .</a:t>
              </a:r>
            </a:p>
          </p:txBody>
        </p:sp>
        <p:pic>
          <p:nvPicPr>
            <p:cNvPr id="36880" name="Picture 30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99" y="2283"/>
              <a:ext cx="160" cy="4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1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81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81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81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38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3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Example 4A: Fund-raising Application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37891" name="Rectangle 8"/>
          <p:cNvSpPr>
            <a:spLocks noChangeArrowheads="1"/>
          </p:cNvSpPr>
          <p:nvPr/>
        </p:nvSpPr>
        <p:spPr bwMode="auto">
          <a:xfrm>
            <a:off x="381000" y="1752600"/>
            <a:ext cx="81534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>
                <a:cs typeface="Times New Roman" pitchFamily="18" charset="0"/>
              </a:rPr>
              <a:t>The golf team is selling T-shirts as a fund-raiser. The function R(</a:t>
            </a:r>
            <a:r>
              <a:rPr lang="en-US" altLang="en-US" i="1">
                <a:cs typeface="Times New Roman" pitchFamily="18" charset="0"/>
              </a:rPr>
              <a:t>n</a:t>
            </a:r>
            <a:r>
              <a:rPr lang="en-US" altLang="en-US">
                <a:cs typeface="Times New Roman" pitchFamily="18" charset="0"/>
              </a:rPr>
              <a:t>) = 7.5</a:t>
            </a:r>
            <a:r>
              <a:rPr lang="en-US" altLang="en-US" i="1">
                <a:cs typeface="Times New Roman" pitchFamily="18" charset="0"/>
              </a:rPr>
              <a:t>n</a:t>
            </a:r>
            <a:r>
              <a:rPr lang="en-US" altLang="en-US">
                <a:cs typeface="Times New Roman" pitchFamily="18" charset="0"/>
              </a:rPr>
              <a:t> represents the team’s revenue in dollars, and </a:t>
            </a:r>
            <a:r>
              <a:rPr lang="en-US" altLang="en-US" i="1">
                <a:cs typeface="Times New Roman" pitchFamily="18" charset="0"/>
              </a:rPr>
              <a:t>n</a:t>
            </a:r>
            <a:r>
              <a:rPr lang="en-US" altLang="en-US">
                <a:cs typeface="Times New Roman" pitchFamily="18" charset="0"/>
              </a:rPr>
              <a:t> is the number of t-shirts sold. </a:t>
            </a:r>
            <a:endParaRPr lang="en-US" altLang="en-US" b="0"/>
          </a:p>
        </p:txBody>
      </p:sp>
      <p:sp>
        <p:nvSpPr>
          <p:cNvPr id="37892" name="Rectangle 10"/>
          <p:cNvSpPr>
            <a:spLocks noChangeArrowheads="1"/>
          </p:cNvSpPr>
          <p:nvPr/>
        </p:nvSpPr>
        <p:spPr bwMode="auto">
          <a:xfrm>
            <a:off x="381000" y="3429000"/>
            <a:ext cx="8153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The team paid $60 for the T-shirts. Write a new function </a:t>
            </a:r>
            <a:r>
              <a:rPr lang="en-US" altLang="en-US" i="1"/>
              <a:t>P</a:t>
            </a:r>
            <a:r>
              <a:rPr lang="en-US" altLang="en-US"/>
              <a:t>(</a:t>
            </a:r>
            <a:r>
              <a:rPr lang="en-US" altLang="en-US" i="1"/>
              <a:t>n</a:t>
            </a:r>
            <a:r>
              <a:rPr lang="en-US" altLang="en-US"/>
              <a:t>) for the team’s profit.</a:t>
            </a:r>
          </a:p>
        </p:txBody>
      </p:sp>
      <p:sp>
        <p:nvSpPr>
          <p:cNvPr id="37893" name="Rectangle 11"/>
          <p:cNvSpPr>
            <a:spLocks noChangeArrowheads="1"/>
          </p:cNvSpPr>
          <p:nvPr/>
        </p:nvSpPr>
        <p:spPr bwMode="auto">
          <a:xfrm>
            <a:off x="457200" y="4465638"/>
            <a:ext cx="8562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0"/>
              <a:t>The initial costs must be subtracted from the revenue.</a:t>
            </a:r>
          </a:p>
        </p:txBody>
      </p:sp>
      <p:sp>
        <p:nvSpPr>
          <p:cNvPr id="37894" name="Rectangle 13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7895" name="Rectangle 16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5076" name="Rectangle 20"/>
          <p:cNvSpPr>
            <a:spLocks noChangeArrowheads="1"/>
          </p:cNvSpPr>
          <p:nvPr/>
        </p:nvSpPr>
        <p:spPr bwMode="auto">
          <a:xfrm>
            <a:off x="4572000" y="5241925"/>
            <a:ext cx="2089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000" b="0" i="1">
                <a:solidFill>
                  <a:srgbClr val="3333FF"/>
                </a:solidFill>
                <a:latin typeface="Arial" pitchFamily="34" charset="0"/>
              </a:rPr>
              <a:t>Original function</a:t>
            </a:r>
            <a:r>
              <a:rPr lang="en-US" altLang="en-US" sz="2000" b="0">
                <a:solidFill>
                  <a:srgbClr val="3333FF"/>
                </a:solidFill>
                <a:latin typeface="Arial" pitchFamily="34" charset="0"/>
              </a:rPr>
              <a:t> </a:t>
            </a:r>
          </a:p>
        </p:txBody>
      </p:sp>
      <p:sp>
        <p:nvSpPr>
          <p:cNvPr id="45078" name="Rectangle 22"/>
          <p:cNvSpPr>
            <a:spLocks noChangeArrowheads="1"/>
          </p:cNvSpPr>
          <p:nvPr/>
        </p:nvSpPr>
        <p:spPr bwMode="auto">
          <a:xfrm>
            <a:off x="4572000" y="5791200"/>
            <a:ext cx="28479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000" b="0" i="1">
                <a:solidFill>
                  <a:srgbClr val="3333FF"/>
                </a:solidFill>
                <a:latin typeface="Arial" pitchFamily="34" charset="0"/>
              </a:rPr>
              <a:t>Subtract the expenses.</a:t>
            </a:r>
            <a:r>
              <a:rPr lang="en-US" altLang="en-US" sz="2000" b="0">
                <a:solidFill>
                  <a:srgbClr val="3333FF"/>
                </a:solidFill>
                <a:latin typeface="Arial" pitchFamily="34" charset="0"/>
              </a:rPr>
              <a:t> </a:t>
            </a:r>
          </a:p>
        </p:txBody>
      </p:sp>
      <p:sp>
        <p:nvSpPr>
          <p:cNvPr id="45079" name="Text Box 23"/>
          <p:cNvSpPr txBox="1">
            <a:spLocks noChangeArrowheads="1"/>
          </p:cNvSpPr>
          <p:nvPr/>
        </p:nvSpPr>
        <p:spPr bwMode="auto">
          <a:xfrm>
            <a:off x="990600" y="5181600"/>
            <a:ext cx="259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 i="1"/>
              <a:t>R</a:t>
            </a:r>
            <a:r>
              <a:rPr lang="en-US" altLang="en-US" b="0"/>
              <a:t>(</a:t>
            </a:r>
            <a:r>
              <a:rPr lang="en-US" altLang="en-US" b="0" i="1"/>
              <a:t>n</a:t>
            </a:r>
            <a:r>
              <a:rPr lang="en-US" altLang="en-US" b="0"/>
              <a:t>) = 7.5</a:t>
            </a:r>
            <a:r>
              <a:rPr lang="en-US" altLang="en-US" b="0" i="1"/>
              <a:t>n</a:t>
            </a:r>
          </a:p>
        </p:txBody>
      </p:sp>
      <p:sp>
        <p:nvSpPr>
          <p:cNvPr id="45080" name="Text Box 24"/>
          <p:cNvSpPr txBox="1">
            <a:spLocks noChangeArrowheads="1"/>
          </p:cNvSpPr>
          <p:nvPr/>
        </p:nvSpPr>
        <p:spPr bwMode="auto">
          <a:xfrm>
            <a:off x="990600" y="5715000"/>
            <a:ext cx="3124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 i="1"/>
              <a:t>P</a:t>
            </a:r>
            <a:r>
              <a:rPr lang="en-US" altLang="en-US" b="0"/>
              <a:t>(</a:t>
            </a:r>
            <a:r>
              <a:rPr lang="en-US" altLang="en-US" b="0" i="1"/>
              <a:t>n</a:t>
            </a:r>
            <a:r>
              <a:rPr lang="en-US" altLang="en-US" b="0"/>
              <a:t>) = 7.5</a:t>
            </a:r>
            <a:r>
              <a:rPr lang="en-US" altLang="en-US" b="0" i="1"/>
              <a:t>n </a:t>
            </a:r>
            <a:r>
              <a:rPr lang="en-US" altLang="en-US" b="0" i="1">
                <a:solidFill>
                  <a:srgbClr val="FF0000"/>
                </a:solidFill>
              </a:rPr>
              <a:t>– </a:t>
            </a:r>
            <a:r>
              <a:rPr lang="en-US" altLang="en-US" b="0">
                <a:solidFill>
                  <a:srgbClr val="FF0000"/>
                </a:solidFill>
              </a:rPr>
              <a:t>60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5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45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5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45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76" grpId="0"/>
      <p:bldP spid="45078" grpId="0"/>
      <p:bldP spid="45079" grpId="0"/>
      <p:bldP spid="45080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Example 4B: Fund-raising Application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38915" name="Rectangle 6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8916" name="Rectangle 8"/>
          <p:cNvSpPr>
            <a:spLocks noChangeArrowheads="1"/>
          </p:cNvSpPr>
          <p:nvPr/>
        </p:nvSpPr>
        <p:spPr bwMode="auto">
          <a:xfrm>
            <a:off x="0" y="3557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8917" name="Rectangle 9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8918" name="Rectangle 11"/>
          <p:cNvSpPr>
            <a:spLocks noChangeArrowheads="1"/>
          </p:cNvSpPr>
          <p:nvPr/>
        </p:nvSpPr>
        <p:spPr bwMode="auto">
          <a:xfrm>
            <a:off x="0" y="3557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8919" name="Rectangle 14"/>
          <p:cNvSpPr>
            <a:spLocks noChangeArrowheads="1"/>
          </p:cNvSpPr>
          <p:nvPr/>
        </p:nvSpPr>
        <p:spPr bwMode="auto">
          <a:xfrm>
            <a:off x="533400" y="1616075"/>
            <a:ext cx="7924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Graph both </a:t>
            </a:r>
            <a:r>
              <a:rPr lang="en-US" altLang="en-US" i="1"/>
              <a:t>P</a:t>
            </a:r>
            <a:r>
              <a:rPr lang="en-US" altLang="en-US"/>
              <a:t>(</a:t>
            </a:r>
            <a:r>
              <a:rPr lang="en-US" altLang="en-US" i="1"/>
              <a:t>n</a:t>
            </a:r>
            <a:r>
              <a:rPr lang="en-US" altLang="en-US"/>
              <a:t>) and </a:t>
            </a:r>
            <a:r>
              <a:rPr lang="en-US" altLang="en-US" i="1"/>
              <a:t>R</a:t>
            </a:r>
            <a:r>
              <a:rPr lang="en-US" altLang="en-US"/>
              <a:t>(</a:t>
            </a:r>
            <a:r>
              <a:rPr lang="en-US" altLang="en-US" i="1"/>
              <a:t>n</a:t>
            </a:r>
            <a:r>
              <a:rPr lang="en-US" altLang="en-US"/>
              <a:t>) on the same coordinate plane.</a:t>
            </a:r>
          </a:p>
        </p:txBody>
      </p:sp>
      <p:sp>
        <p:nvSpPr>
          <p:cNvPr id="38920" name="Rectangle 15"/>
          <p:cNvSpPr>
            <a:spLocks noChangeArrowheads="1"/>
          </p:cNvSpPr>
          <p:nvPr/>
        </p:nvSpPr>
        <p:spPr bwMode="auto">
          <a:xfrm>
            <a:off x="533400" y="2660650"/>
            <a:ext cx="36576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0"/>
              <a:t>Graph both functions. The lines have the same slope but different </a:t>
            </a:r>
            <a:r>
              <a:rPr lang="en-US" altLang="en-US" b="0" i="1"/>
              <a:t>y</a:t>
            </a:r>
            <a:r>
              <a:rPr lang="en-US" altLang="en-US" b="0"/>
              <a:t>-intercepts. </a:t>
            </a:r>
          </a:p>
        </p:txBody>
      </p:sp>
      <p:sp>
        <p:nvSpPr>
          <p:cNvPr id="38921" name="Rectangle 16"/>
          <p:cNvSpPr>
            <a:spLocks noChangeArrowheads="1"/>
          </p:cNvSpPr>
          <p:nvPr/>
        </p:nvSpPr>
        <p:spPr bwMode="auto">
          <a:xfrm>
            <a:off x="609600" y="4419600"/>
            <a:ext cx="3733800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0"/>
              <a:t>Note that the profit can be negative but the number of T-shirts sold cannot be less than 0. </a:t>
            </a:r>
          </a:p>
        </p:txBody>
      </p:sp>
      <p:pic>
        <p:nvPicPr>
          <p:cNvPr id="38922" name="Picture 21" descr="exampl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2057400"/>
            <a:ext cx="41148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5322" name="Group 26"/>
          <p:cNvGrpSpPr>
            <a:grpSpLocks/>
          </p:cNvGrpSpPr>
          <p:nvPr/>
        </p:nvGrpSpPr>
        <p:grpSpPr bwMode="auto">
          <a:xfrm>
            <a:off x="4914900" y="2527300"/>
            <a:ext cx="1600200" cy="1600200"/>
            <a:chOff x="3096" y="1592"/>
            <a:chExt cx="1008" cy="1008"/>
          </a:xfrm>
        </p:grpSpPr>
        <p:sp>
          <p:nvSpPr>
            <p:cNvPr id="38927" name="Line 22"/>
            <p:cNvSpPr>
              <a:spLocks noChangeShapeType="1"/>
            </p:cNvSpPr>
            <p:nvPr/>
          </p:nvSpPr>
          <p:spPr bwMode="auto">
            <a:xfrm flipV="1">
              <a:off x="3096" y="1592"/>
              <a:ext cx="1008" cy="1008"/>
            </a:xfrm>
            <a:prstGeom prst="line">
              <a:avLst/>
            </a:prstGeom>
            <a:noFill/>
            <a:ln w="25400">
              <a:solidFill>
                <a:srgbClr val="3333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28" name="Text Box 23"/>
            <p:cNvSpPr txBox="1">
              <a:spLocks noChangeArrowheads="1"/>
            </p:cNvSpPr>
            <p:nvPr/>
          </p:nvSpPr>
          <p:spPr bwMode="auto">
            <a:xfrm>
              <a:off x="3440" y="1816"/>
              <a:ext cx="2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b="0" i="1">
                  <a:solidFill>
                    <a:srgbClr val="3333FF"/>
                  </a:solidFill>
                </a:rPr>
                <a:t>R</a:t>
              </a:r>
            </a:p>
          </p:txBody>
        </p:sp>
      </p:grpSp>
      <p:grpSp>
        <p:nvGrpSpPr>
          <p:cNvPr id="55323" name="Group 27"/>
          <p:cNvGrpSpPr>
            <a:grpSpLocks/>
          </p:cNvGrpSpPr>
          <p:nvPr/>
        </p:nvGrpSpPr>
        <p:grpSpPr bwMode="auto">
          <a:xfrm>
            <a:off x="4914900" y="2514600"/>
            <a:ext cx="2565400" cy="2590800"/>
            <a:chOff x="3096" y="1584"/>
            <a:chExt cx="1616" cy="1632"/>
          </a:xfrm>
        </p:grpSpPr>
        <p:sp>
          <p:nvSpPr>
            <p:cNvPr id="38925" name="Line 24"/>
            <p:cNvSpPr>
              <a:spLocks noChangeShapeType="1"/>
            </p:cNvSpPr>
            <p:nvPr/>
          </p:nvSpPr>
          <p:spPr bwMode="auto">
            <a:xfrm flipV="1">
              <a:off x="3096" y="1584"/>
              <a:ext cx="1616" cy="1632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26" name="Text Box 25"/>
            <p:cNvSpPr txBox="1">
              <a:spLocks noChangeArrowheads="1"/>
            </p:cNvSpPr>
            <p:nvPr/>
          </p:nvSpPr>
          <p:spPr bwMode="auto">
            <a:xfrm>
              <a:off x="4176" y="2112"/>
              <a:ext cx="2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b="0" i="1">
                  <a:solidFill>
                    <a:srgbClr val="FF0000"/>
                  </a:solidFill>
                </a:rPr>
                <a:t>P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5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5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Example 4C: Fund-raising Application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39939" name="Rectangle 3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9940" name="Rectangle 4"/>
          <p:cNvSpPr>
            <a:spLocks noChangeArrowheads="1"/>
          </p:cNvSpPr>
          <p:nvPr/>
        </p:nvSpPr>
        <p:spPr bwMode="auto">
          <a:xfrm>
            <a:off x="0" y="3557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9941" name="Rectangle 5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9942" name="Rectangle 6"/>
          <p:cNvSpPr>
            <a:spLocks noChangeArrowheads="1"/>
          </p:cNvSpPr>
          <p:nvPr/>
        </p:nvSpPr>
        <p:spPr bwMode="auto">
          <a:xfrm>
            <a:off x="0" y="3557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9943" name="Rectangle 10"/>
          <p:cNvSpPr>
            <a:spLocks noChangeArrowheads="1"/>
          </p:cNvSpPr>
          <p:nvPr/>
        </p:nvSpPr>
        <p:spPr bwMode="auto">
          <a:xfrm>
            <a:off x="533400" y="1890713"/>
            <a:ext cx="7924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Describe the transformation(s) that have been applied.</a:t>
            </a:r>
          </a:p>
        </p:txBody>
      </p:sp>
      <p:sp>
        <p:nvSpPr>
          <p:cNvPr id="82955" name="Rectangle 11"/>
          <p:cNvSpPr>
            <a:spLocks noChangeArrowheads="1"/>
          </p:cNvSpPr>
          <p:nvPr/>
        </p:nvSpPr>
        <p:spPr bwMode="auto">
          <a:xfrm>
            <a:off x="533400" y="2895600"/>
            <a:ext cx="83820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0">
                <a:cs typeface="Times New Roman" pitchFamily="18" charset="0"/>
              </a:rPr>
              <a:t>The graph indicates that </a:t>
            </a:r>
            <a:r>
              <a:rPr lang="en-US" altLang="en-US" b="0" i="1">
                <a:cs typeface="Times New Roman" pitchFamily="18" charset="0"/>
              </a:rPr>
              <a:t>P</a:t>
            </a:r>
            <a:r>
              <a:rPr lang="en-US" altLang="en-US" b="0">
                <a:cs typeface="Times New Roman" pitchFamily="18" charset="0"/>
              </a:rPr>
              <a:t>(</a:t>
            </a:r>
            <a:r>
              <a:rPr lang="en-US" altLang="en-US" b="0" i="1">
                <a:cs typeface="Times New Roman" pitchFamily="18" charset="0"/>
              </a:rPr>
              <a:t>n</a:t>
            </a:r>
            <a:r>
              <a:rPr lang="en-US" altLang="en-US" b="0">
                <a:cs typeface="Times New Roman" pitchFamily="18" charset="0"/>
              </a:rPr>
              <a:t>) is a translation of </a:t>
            </a:r>
            <a:r>
              <a:rPr lang="en-US" altLang="en-US" b="0" i="1">
                <a:cs typeface="Times New Roman" pitchFamily="18" charset="0"/>
              </a:rPr>
              <a:t>R</a:t>
            </a:r>
            <a:r>
              <a:rPr lang="en-US" altLang="en-US" b="0">
                <a:cs typeface="Times New Roman" pitchFamily="18" charset="0"/>
              </a:rPr>
              <a:t>(</a:t>
            </a:r>
            <a:r>
              <a:rPr lang="en-US" altLang="en-US" b="0" i="1">
                <a:cs typeface="Times New Roman" pitchFamily="18" charset="0"/>
              </a:rPr>
              <a:t>n</a:t>
            </a:r>
            <a:r>
              <a:rPr lang="en-US" altLang="en-US" b="0">
                <a:cs typeface="Times New Roman" pitchFamily="18" charset="0"/>
              </a:rPr>
              <a:t>). Because 60 was subtracted, </a:t>
            </a:r>
            <a:r>
              <a:rPr lang="en-US" altLang="en-US" b="0" i="1">
                <a:cs typeface="Times New Roman" pitchFamily="18" charset="0"/>
              </a:rPr>
              <a:t>P</a:t>
            </a:r>
            <a:r>
              <a:rPr lang="en-US" altLang="en-US" b="0">
                <a:cs typeface="Times New Roman" pitchFamily="18" charset="0"/>
              </a:rPr>
              <a:t>(</a:t>
            </a:r>
            <a:r>
              <a:rPr lang="en-US" altLang="en-US" b="0" i="1">
                <a:cs typeface="Times New Roman" pitchFamily="18" charset="0"/>
              </a:rPr>
              <a:t>n</a:t>
            </a:r>
            <a:r>
              <a:rPr lang="en-US" altLang="en-US" b="0">
                <a:cs typeface="Times New Roman" pitchFamily="18" charset="0"/>
              </a:rPr>
              <a:t>) = </a:t>
            </a:r>
            <a:r>
              <a:rPr lang="en-US" altLang="en-US" b="0" i="1">
                <a:cs typeface="Times New Roman" pitchFamily="18" charset="0"/>
              </a:rPr>
              <a:t>R</a:t>
            </a:r>
            <a:r>
              <a:rPr lang="en-US" altLang="en-US" b="0">
                <a:cs typeface="Times New Roman" pitchFamily="18" charset="0"/>
              </a:rPr>
              <a:t>(</a:t>
            </a:r>
            <a:r>
              <a:rPr lang="en-US" altLang="en-US" b="0" i="1">
                <a:cs typeface="Times New Roman" pitchFamily="18" charset="0"/>
              </a:rPr>
              <a:t>n</a:t>
            </a:r>
            <a:r>
              <a:rPr lang="en-US" altLang="en-US" b="0">
                <a:cs typeface="Times New Roman" pitchFamily="18" charset="0"/>
              </a:rPr>
              <a:t>) – 60. This indicates a vertical shift 60 units down.</a:t>
            </a:r>
            <a:endParaRPr lang="en-US" altLang="en-US" b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29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29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55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ChangeArrowheads="1"/>
          </p:cNvSpPr>
          <p:nvPr/>
        </p:nvSpPr>
        <p:spPr bwMode="auto">
          <a:xfrm>
            <a:off x="171450" y="1447800"/>
            <a:ext cx="87630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>
                <a:cs typeface="Times New Roman" pitchFamily="18" charset="0"/>
              </a:rPr>
              <a:t>The Dance Club is selling beaded purses as a fund-raiser. The function R(</a:t>
            </a:r>
            <a:r>
              <a:rPr lang="en-US" altLang="en-US" i="1">
                <a:cs typeface="Times New Roman" pitchFamily="18" charset="0"/>
              </a:rPr>
              <a:t>n</a:t>
            </a:r>
            <a:r>
              <a:rPr lang="en-US" altLang="en-US">
                <a:cs typeface="Times New Roman" pitchFamily="18" charset="0"/>
              </a:rPr>
              <a:t>) = 12.5</a:t>
            </a:r>
            <a:r>
              <a:rPr lang="en-US" altLang="en-US" i="1">
                <a:cs typeface="Times New Roman" pitchFamily="18" charset="0"/>
              </a:rPr>
              <a:t>n</a:t>
            </a:r>
            <a:r>
              <a:rPr lang="en-US" altLang="en-US">
                <a:cs typeface="Times New Roman" pitchFamily="18" charset="0"/>
              </a:rPr>
              <a:t> represents the club’s revenue in dollars where </a:t>
            </a:r>
            <a:r>
              <a:rPr lang="en-US" altLang="en-US" i="1">
                <a:cs typeface="Times New Roman" pitchFamily="18" charset="0"/>
              </a:rPr>
              <a:t>n</a:t>
            </a:r>
            <a:r>
              <a:rPr lang="en-US" altLang="en-US">
                <a:cs typeface="Times New Roman" pitchFamily="18" charset="0"/>
              </a:rPr>
              <a:t> is the number of purses sold. </a:t>
            </a:r>
            <a:endParaRPr lang="en-US" altLang="en-US" b="0"/>
          </a:p>
        </p:txBody>
      </p:sp>
      <p:sp>
        <p:nvSpPr>
          <p:cNvPr id="40963" name="Rectangle 4"/>
          <p:cNvSpPr>
            <a:spLocks noChangeArrowheads="1"/>
          </p:cNvSpPr>
          <p:nvPr/>
        </p:nvSpPr>
        <p:spPr bwMode="auto">
          <a:xfrm>
            <a:off x="152400" y="3048000"/>
            <a:ext cx="81534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The club paid $75 for the materials needed to make the purses. Write a new function </a:t>
            </a:r>
            <a:r>
              <a:rPr lang="en-US" altLang="en-US" i="1"/>
              <a:t>P</a:t>
            </a:r>
            <a:r>
              <a:rPr lang="en-US" altLang="en-US"/>
              <a:t>(</a:t>
            </a:r>
            <a:r>
              <a:rPr lang="en-US" altLang="en-US" i="1"/>
              <a:t>n</a:t>
            </a:r>
            <a:r>
              <a:rPr lang="en-US" altLang="en-US"/>
              <a:t>) for the club’s profit.</a:t>
            </a:r>
          </a:p>
        </p:txBody>
      </p:sp>
      <p:sp>
        <p:nvSpPr>
          <p:cNvPr id="40964" name="Rectangle 5"/>
          <p:cNvSpPr>
            <a:spLocks noChangeArrowheads="1"/>
          </p:cNvSpPr>
          <p:nvPr/>
        </p:nvSpPr>
        <p:spPr bwMode="auto">
          <a:xfrm>
            <a:off x="152400" y="5334000"/>
            <a:ext cx="8562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0"/>
              <a:t>The initial costs must be subtracted from the revenue.</a:t>
            </a:r>
          </a:p>
        </p:txBody>
      </p:sp>
      <p:sp>
        <p:nvSpPr>
          <p:cNvPr id="40965" name="Rectangle 6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0966" name="Rectangle 7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3977" name="Rectangle 9"/>
          <p:cNvSpPr>
            <a:spLocks noChangeArrowheads="1"/>
          </p:cNvSpPr>
          <p:nvPr/>
        </p:nvSpPr>
        <p:spPr bwMode="auto">
          <a:xfrm>
            <a:off x="3124200" y="6080125"/>
            <a:ext cx="28479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000" b="0" i="1">
                <a:solidFill>
                  <a:srgbClr val="3333FF"/>
                </a:solidFill>
                <a:latin typeface="Arial" pitchFamily="34" charset="0"/>
              </a:rPr>
              <a:t>Subtract the expenses.</a:t>
            </a:r>
            <a:r>
              <a:rPr lang="en-US" altLang="en-US" sz="2000" b="0">
                <a:solidFill>
                  <a:srgbClr val="3333FF"/>
                </a:solidFill>
                <a:latin typeface="Arial" pitchFamily="34" charset="0"/>
              </a:rPr>
              <a:t> </a:t>
            </a:r>
          </a:p>
        </p:txBody>
      </p:sp>
      <p:sp>
        <p:nvSpPr>
          <p:cNvPr id="83979" name="Text Box 11"/>
          <p:cNvSpPr txBox="1">
            <a:spLocks noChangeArrowheads="1"/>
          </p:cNvSpPr>
          <p:nvPr/>
        </p:nvSpPr>
        <p:spPr bwMode="auto">
          <a:xfrm>
            <a:off x="228600" y="6019800"/>
            <a:ext cx="3124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 i="1"/>
              <a:t>S</a:t>
            </a:r>
            <a:r>
              <a:rPr lang="en-US" altLang="en-US" b="0"/>
              <a:t>(</a:t>
            </a:r>
            <a:r>
              <a:rPr lang="en-US" altLang="en-US" b="0" i="1"/>
              <a:t>n</a:t>
            </a:r>
            <a:r>
              <a:rPr lang="en-US" altLang="en-US" b="0"/>
              <a:t>) = 25</a:t>
            </a:r>
            <a:r>
              <a:rPr lang="en-US" altLang="en-US" b="0" i="1"/>
              <a:t>n – </a:t>
            </a:r>
            <a:r>
              <a:rPr lang="en-US" altLang="en-US" b="0"/>
              <a:t>75</a:t>
            </a:r>
          </a:p>
        </p:txBody>
      </p:sp>
      <p:sp>
        <p:nvSpPr>
          <p:cNvPr id="40969" name="Text Box 1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 Example 4a </a:t>
            </a:r>
            <a:endParaRPr lang="en-US" altLang="en-US" sz="2600" b="0">
              <a:solidFill>
                <a:schemeClr val="accent2"/>
              </a:solidFill>
              <a:latin typeface="Zapf Dingbats" charset="2"/>
            </a:endParaRPr>
          </a:p>
        </p:txBody>
      </p:sp>
      <p:sp>
        <p:nvSpPr>
          <p:cNvPr id="40970" name="Text Box 13"/>
          <p:cNvSpPr txBox="1">
            <a:spLocks noChangeArrowheads="1"/>
          </p:cNvSpPr>
          <p:nvPr/>
        </p:nvSpPr>
        <p:spPr bwMode="auto">
          <a:xfrm>
            <a:off x="152400" y="4343400"/>
            <a:ext cx="82375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What if …?  </a:t>
            </a:r>
            <a:r>
              <a:rPr lang="en-US" altLang="en-US" b="0"/>
              <a:t>The club members decided to double the price of each purse</a:t>
            </a:r>
            <a:endParaRPr lang="en-US" altLang="en-US" b="0">
              <a:latin typeface="Arial MT B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39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39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7" grpId="0"/>
      <p:bldP spid="8397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5"/>
          <p:cNvSpPr txBox="1">
            <a:spLocks noChangeArrowheads="1"/>
          </p:cNvSpPr>
          <p:nvPr/>
        </p:nvSpPr>
        <p:spPr bwMode="auto">
          <a:xfrm>
            <a:off x="609600" y="1781175"/>
            <a:ext cx="8229600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0"/>
              <a:t>In Lesson 1-8, you learned to transform functions by transforming each point. Transformations can also be expressed by using function notation.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18" descr="cio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2209800"/>
            <a:ext cx="3962400" cy="396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987" name="Rectangle 3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1988" name="Rectangle 4"/>
          <p:cNvSpPr>
            <a:spLocks noChangeArrowheads="1"/>
          </p:cNvSpPr>
          <p:nvPr/>
        </p:nvSpPr>
        <p:spPr bwMode="auto">
          <a:xfrm>
            <a:off x="0" y="3557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1989" name="Rectangle 5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1990" name="Rectangle 6"/>
          <p:cNvSpPr>
            <a:spLocks noChangeArrowheads="1"/>
          </p:cNvSpPr>
          <p:nvPr/>
        </p:nvSpPr>
        <p:spPr bwMode="auto">
          <a:xfrm>
            <a:off x="0" y="3557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1991" name="Rectangle 7"/>
          <p:cNvSpPr>
            <a:spLocks noChangeArrowheads="1"/>
          </p:cNvSpPr>
          <p:nvPr/>
        </p:nvSpPr>
        <p:spPr bwMode="auto">
          <a:xfrm>
            <a:off x="457200" y="1616075"/>
            <a:ext cx="7924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Graph both </a:t>
            </a:r>
            <a:r>
              <a:rPr lang="en-US" altLang="en-US" i="1"/>
              <a:t>S</a:t>
            </a:r>
            <a:r>
              <a:rPr lang="en-US" altLang="en-US"/>
              <a:t>(</a:t>
            </a:r>
            <a:r>
              <a:rPr lang="en-US" altLang="en-US" i="1"/>
              <a:t>n</a:t>
            </a:r>
            <a:r>
              <a:rPr lang="en-US" altLang="en-US"/>
              <a:t>) and </a:t>
            </a:r>
            <a:r>
              <a:rPr lang="en-US" altLang="en-US" i="1"/>
              <a:t>P</a:t>
            </a:r>
            <a:r>
              <a:rPr lang="en-US" altLang="en-US"/>
              <a:t>(</a:t>
            </a:r>
            <a:r>
              <a:rPr lang="en-US" altLang="en-US" i="1"/>
              <a:t>n</a:t>
            </a:r>
            <a:r>
              <a:rPr lang="en-US" altLang="en-US"/>
              <a:t>) on the same coordinate plane.</a:t>
            </a:r>
          </a:p>
        </p:txBody>
      </p:sp>
      <p:sp>
        <p:nvSpPr>
          <p:cNvPr id="41992" name="Rectangle 8"/>
          <p:cNvSpPr>
            <a:spLocks noChangeArrowheads="1"/>
          </p:cNvSpPr>
          <p:nvPr/>
        </p:nvSpPr>
        <p:spPr bwMode="auto">
          <a:xfrm>
            <a:off x="457200" y="2660650"/>
            <a:ext cx="36576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0"/>
              <a:t>Graph both functions. The lines have the same slope but different </a:t>
            </a:r>
            <a:r>
              <a:rPr lang="en-US" altLang="en-US" b="0" i="1"/>
              <a:t>y</a:t>
            </a:r>
            <a:r>
              <a:rPr lang="en-US" altLang="en-US" b="0"/>
              <a:t>-intercepts. </a:t>
            </a:r>
          </a:p>
        </p:txBody>
      </p:sp>
      <p:sp>
        <p:nvSpPr>
          <p:cNvPr id="41993" name="Rectangle 9"/>
          <p:cNvSpPr>
            <a:spLocks noChangeArrowheads="1"/>
          </p:cNvSpPr>
          <p:nvPr/>
        </p:nvSpPr>
        <p:spPr bwMode="auto">
          <a:xfrm>
            <a:off x="438150" y="4483100"/>
            <a:ext cx="3733800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0"/>
              <a:t>Note that the profit can be negative but the number of purses sold cannot be less than 0. </a:t>
            </a:r>
          </a:p>
        </p:txBody>
      </p:sp>
      <p:grpSp>
        <p:nvGrpSpPr>
          <p:cNvPr id="85011" name="Group 19"/>
          <p:cNvGrpSpPr>
            <a:grpSpLocks/>
          </p:cNvGrpSpPr>
          <p:nvPr/>
        </p:nvGrpSpPr>
        <p:grpSpPr bwMode="auto">
          <a:xfrm>
            <a:off x="4800600" y="2667000"/>
            <a:ext cx="2743200" cy="2743200"/>
            <a:chOff x="3024" y="1680"/>
            <a:chExt cx="1728" cy="1728"/>
          </a:xfrm>
        </p:grpSpPr>
        <p:sp>
          <p:nvSpPr>
            <p:cNvPr id="41999" name="Line 12"/>
            <p:cNvSpPr>
              <a:spLocks noChangeShapeType="1"/>
            </p:cNvSpPr>
            <p:nvPr/>
          </p:nvSpPr>
          <p:spPr bwMode="auto">
            <a:xfrm flipV="1">
              <a:off x="3024" y="1680"/>
              <a:ext cx="1728" cy="1728"/>
            </a:xfrm>
            <a:prstGeom prst="line">
              <a:avLst/>
            </a:prstGeom>
            <a:noFill/>
            <a:ln w="25400">
              <a:solidFill>
                <a:srgbClr val="3333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00" name="Text Box 13"/>
            <p:cNvSpPr txBox="1">
              <a:spLocks noChangeArrowheads="1"/>
            </p:cNvSpPr>
            <p:nvPr/>
          </p:nvSpPr>
          <p:spPr bwMode="auto">
            <a:xfrm>
              <a:off x="4176" y="2160"/>
              <a:ext cx="2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b="0" i="1">
                  <a:solidFill>
                    <a:srgbClr val="3333FF"/>
                  </a:solidFill>
                </a:rPr>
                <a:t>S</a:t>
              </a:r>
            </a:p>
          </p:txBody>
        </p:sp>
      </p:grpSp>
      <p:grpSp>
        <p:nvGrpSpPr>
          <p:cNvPr id="85014" name="Group 22"/>
          <p:cNvGrpSpPr>
            <a:grpSpLocks/>
          </p:cNvGrpSpPr>
          <p:nvPr/>
        </p:nvGrpSpPr>
        <p:grpSpPr bwMode="auto">
          <a:xfrm>
            <a:off x="4800600" y="2514600"/>
            <a:ext cx="1371600" cy="2743200"/>
            <a:chOff x="3024" y="1584"/>
            <a:chExt cx="864" cy="1728"/>
          </a:xfrm>
        </p:grpSpPr>
        <p:sp>
          <p:nvSpPr>
            <p:cNvPr id="41997" name="Line 15"/>
            <p:cNvSpPr>
              <a:spLocks noChangeShapeType="1"/>
            </p:cNvSpPr>
            <p:nvPr/>
          </p:nvSpPr>
          <p:spPr bwMode="auto">
            <a:xfrm flipV="1">
              <a:off x="3024" y="1584"/>
              <a:ext cx="864" cy="1728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998" name="Text Box 16"/>
            <p:cNvSpPr txBox="1">
              <a:spLocks noChangeArrowheads="1"/>
            </p:cNvSpPr>
            <p:nvPr/>
          </p:nvSpPr>
          <p:spPr bwMode="auto">
            <a:xfrm>
              <a:off x="3360" y="2016"/>
              <a:ext cx="2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b="0" i="1">
                  <a:solidFill>
                    <a:srgbClr val="FF0000"/>
                  </a:solidFill>
                </a:rPr>
                <a:t>P</a:t>
              </a:r>
            </a:p>
          </p:txBody>
        </p:sp>
      </p:grpSp>
      <p:sp>
        <p:nvSpPr>
          <p:cNvPr id="41996" name="Text Box 23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 Example 4b </a:t>
            </a:r>
            <a:endParaRPr lang="en-US" altLang="en-US" sz="2600" b="0">
              <a:solidFill>
                <a:schemeClr val="accent2"/>
              </a:solidFill>
              <a:latin typeface="Zapf Dingbats" charset="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5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85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3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3011" name="Rectangle 4"/>
          <p:cNvSpPr>
            <a:spLocks noChangeArrowheads="1"/>
          </p:cNvSpPr>
          <p:nvPr/>
        </p:nvSpPr>
        <p:spPr bwMode="auto">
          <a:xfrm>
            <a:off x="0" y="3557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3012" name="Rectangle 5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3013" name="Rectangle 6"/>
          <p:cNvSpPr>
            <a:spLocks noChangeArrowheads="1"/>
          </p:cNvSpPr>
          <p:nvPr/>
        </p:nvSpPr>
        <p:spPr bwMode="auto">
          <a:xfrm>
            <a:off x="0" y="3557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3014" name="Rectangle 7"/>
          <p:cNvSpPr>
            <a:spLocks noChangeArrowheads="1"/>
          </p:cNvSpPr>
          <p:nvPr/>
        </p:nvSpPr>
        <p:spPr bwMode="auto">
          <a:xfrm>
            <a:off x="381000" y="1828800"/>
            <a:ext cx="7924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Describe the transformation(s) that have been applied.</a:t>
            </a:r>
          </a:p>
        </p:txBody>
      </p:sp>
      <p:graphicFrame>
        <p:nvGraphicFramePr>
          <p:cNvPr id="43015" name="Object 11"/>
          <p:cNvGraphicFramePr>
            <a:graphicFrameLocks noChangeAspect="1"/>
          </p:cNvGraphicFramePr>
          <p:nvPr/>
        </p:nvGraphicFramePr>
        <p:xfrm>
          <a:off x="2070100" y="1358900"/>
          <a:ext cx="914400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22" name="Equation" r:id="rId3" imgW="446992" imgH="756448" progId="Equation.DSMT4">
                  <p:embed/>
                </p:oleObj>
              </mc:Choice>
              <mc:Fallback>
                <p:oleObj name="Equation" r:id="rId3" imgW="446992" imgH="756448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0100" y="1358900"/>
                        <a:ext cx="914400" cy="288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016" name="Text Box 1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 Example 4c</a:t>
            </a:r>
            <a:endParaRPr lang="en-US" altLang="en-US" sz="2600" b="0">
              <a:solidFill>
                <a:schemeClr val="accent2"/>
              </a:solidFill>
              <a:latin typeface="Zapf Dingbats" charset="2"/>
            </a:endParaRPr>
          </a:p>
        </p:txBody>
      </p:sp>
      <p:grpSp>
        <p:nvGrpSpPr>
          <p:cNvPr id="86033" name="Group 17"/>
          <p:cNvGrpSpPr>
            <a:grpSpLocks/>
          </p:cNvGrpSpPr>
          <p:nvPr/>
        </p:nvGrpSpPr>
        <p:grpSpPr bwMode="auto">
          <a:xfrm>
            <a:off x="361950" y="2725738"/>
            <a:ext cx="8782050" cy="2227262"/>
            <a:chOff x="228" y="1717"/>
            <a:chExt cx="5532" cy="1403"/>
          </a:xfrm>
        </p:grpSpPr>
        <p:sp>
          <p:nvSpPr>
            <p:cNvPr id="43018" name="Rectangle 8"/>
            <p:cNvSpPr>
              <a:spLocks noChangeArrowheads="1"/>
            </p:cNvSpPr>
            <p:nvPr/>
          </p:nvSpPr>
          <p:spPr bwMode="auto">
            <a:xfrm>
              <a:off x="228" y="1717"/>
              <a:ext cx="5532" cy="1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lnSpc>
                  <a:spcPct val="140000"/>
                </a:lnSpc>
              </a:pPr>
              <a:r>
                <a:rPr lang="en-US" altLang="en-US" b="0">
                  <a:cs typeface="Times New Roman" pitchFamily="18" charset="0"/>
                </a:rPr>
                <a:t>The graph indicates that </a:t>
              </a:r>
              <a:r>
                <a:rPr lang="en-US" altLang="en-US" b="0" i="1">
                  <a:cs typeface="Times New Roman" pitchFamily="18" charset="0"/>
                </a:rPr>
                <a:t>P</a:t>
              </a:r>
              <a:r>
                <a:rPr lang="en-US" altLang="en-US" b="0">
                  <a:cs typeface="Times New Roman" pitchFamily="18" charset="0"/>
                </a:rPr>
                <a:t>(</a:t>
              </a:r>
              <a:r>
                <a:rPr lang="en-US" altLang="en-US" b="0" i="1">
                  <a:cs typeface="Times New Roman" pitchFamily="18" charset="0"/>
                </a:rPr>
                <a:t>n</a:t>
              </a:r>
              <a:r>
                <a:rPr lang="en-US" altLang="en-US" b="0">
                  <a:cs typeface="Times New Roman" pitchFamily="18" charset="0"/>
                </a:rPr>
                <a:t>) is a compression of </a:t>
              </a:r>
              <a:r>
                <a:rPr lang="en-US" altLang="en-US" b="0" i="1">
                  <a:cs typeface="Times New Roman" pitchFamily="18" charset="0"/>
                </a:rPr>
                <a:t>S</a:t>
              </a:r>
              <a:r>
                <a:rPr lang="en-US" altLang="en-US" b="0">
                  <a:cs typeface="Times New Roman" pitchFamily="18" charset="0"/>
                </a:rPr>
                <a:t>(</a:t>
              </a:r>
              <a:r>
                <a:rPr lang="en-US" altLang="en-US" b="0" i="1">
                  <a:cs typeface="Times New Roman" pitchFamily="18" charset="0"/>
                </a:rPr>
                <a:t>n</a:t>
              </a:r>
              <a:r>
                <a:rPr lang="en-US" altLang="en-US" b="0">
                  <a:cs typeface="Times New Roman" pitchFamily="18" charset="0"/>
                </a:rPr>
                <a:t>). Because the price was doubled, </a:t>
              </a:r>
              <a:r>
                <a:rPr lang="en-US" altLang="en-US" b="0" i="1">
                  <a:cs typeface="Times New Roman" pitchFamily="18" charset="0"/>
                </a:rPr>
                <a:t>S</a:t>
              </a:r>
              <a:r>
                <a:rPr lang="en-US" altLang="en-US" b="0">
                  <a:cs typeface="Times New Roman" pitchFamily="18" charset="0"/>
                </a:rPr>
                <a:t>(</a:t>
              </a:r>
              <a:r>
                <a:rPr lang="en-US" altLang="en-US" b="0" i="1">
                  <a:cs typeface="Times New Roman" pitchFamily="18" charset="0"/>
                </a:rPr>
                <a:t>n</a:t>
              </a:r>
              <a:r>
                <a:rPr lang="en-US" altLang="en-US" b="0">
                  <a:cs typeface="Times New Roman" pitchFamily="18" charset="0"/>
                </a:rPr>
                <a:t>) = 2</a:t>
              </a:r>
              <a:r>
                <a:rPr lang="en-US" altLang="en-US" b="0" i="1">
                  <a:cs typeface="Times New Roman" pitchFamily="18" charset="0"/>
                </a:rPr>
                <a:t>R</a:t>
              </a:r>
              <a:r>
                <a:rPr lang="en-US" altLang="en-US" b="0">
                  <a:cs typeface="Times New Roman" pitchFamily="18" charset="0"/>
                </a:rPr>
                <a:t>(</a:t>
              </a:r>
              <a:r>
                <a:rPr lang="en-US" altLang="en-US" b="0" i="1">
                  <a:cs typeface="Times New Roman" pitchFamily="18" charset="0"/>
                </a:rPr>
                <a:t>n</a:t>
              </a:r>
              <a:r>
                <a:rPr lang="en-US" altLang="en-US" b="0">
                  <a:cs typeface="Times New Roman" pitchFamily="18" charset="0"/>
                </a:rPr>
                <a:t>) – 75. This indicates a horizontal compression by a factor </a:t>
              </a:r>
              <a:br>
                <a:rPr lang="en-US" altLang="en-US" b="0">
                  <a:cs typeface="Times New Roman" pitchFamily="18" charset="0"/>
                </a:rPr>
              </a:br>
              <a:r>
                <a:rPr lang="en-US" altLang="en-US" b="0">
                  <a:cs typeface="Times New Roman" pitchFamily="18" charset="0"/>
                </a:rPr>
                <a:t>of    .</a:t>
              </a:r>
              <a:endParaRPr lang="en-US" altLang="en-US" b="0"/>
            </a:p>
          </p:txBody>
        </p:sp>
        <p:pic>
          <p:nvPicPr>
            <p:cNvPr id="43019" name="Picture 16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6" y="2688"/>
              <a:ext cx="177" cy="4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6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Lesson Quiz: Part I</a:t>
            </a:r>
          </a:p>
        </p:txBody>
      </p:sp>
      <p:sp>
        <p:nvSpPr>
          <p:cNvPr id="44035" name="Text Box 3"/>
          <p:cNvSpPr txBox="1">
            <a:spLocks noChangeArrowheads="1"/>
          </p:cNvSpPr>
          <p:nvPr/>
        </p:nvSpPr>
        <p:spPr bwMode="auto">
          <a:xfrm>
            <a:off x="381000" y="1524000"/>
            <a:ext cx="7696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Let </a:t>
            </a:r>
            <a:r>
              <a:rPr lang="en-US" altLang="en-US" i="1"/>
              <a:t>g</a:t>
            </a:r>
            <a:r>
              <a:rPr lang="en-US" altLang="en-US"/>
              <a:t>(</a:t>
            </a:r>
            <a:r>
              <a:rPr lang="en-US" altLang="en-US" i="1"/>
              <a:t>x</a:t>
            </a:r>
            <a:r>
              <a:rPr lang="en-US" altLang="en-US"/>
              <a:t>) be the indicated transformation of </a:t>
            </a:r>
            <a:r>
              <a:rPr lang="en-US" altLang="en-US" i="1"/>
              <a:t>f(x</a:t>
            </a:r>
            <a:r>
              <a:rPr lang="en-US" altLang="en-US"/>
              <a:t>) = 3</a:t>
            </a:r>
            <a:r>
              <a:rPr lang="en-US" altLang="en-US" i="1"/>
              <a:t>x</a:t>
            </a:r>
            <a:r>
              <a:rPr lang="en-US" altLang="en-US"/>
              <a:t> + 1. Write the rule for </a:t>
            </a:r>
            <a:r>
              <a:rPr lang="en-US" altLang="en-US" i="1"/>
              <a:t>g</a:t>
            </a:r>
            <a:r>
              <a:rPr lang="en-US" altLang="en-US"/>
              <a:t>(</a:t>
            </a:r>
            <a:r>
              <a:rPr lang="en-US" altLang="en-US" i="1"/>
              <a:t>x</a:t>
            </a:r>
            <a:r>
              <a:rPr lang="en-US" altLang="en-US"/>
              <a:t>).</a:t>
            </a:r>
            <a:endParaRPr lang="en-US" altLang="en-US" sz="800" b="0">
              <a:latin typeface="Arial" pitchFamily="34" charset="0"/>
            </a:endParaRPr>
          </a:p>
        </p:txBody>
      </p:sp>
      <p:sp>
        <p:nvSpPr>
          <p:cNvPr id="44036" name="Text Box 19"/>
          <p:cNvSpPr txBox="1">
            <a:spLocks noChangeArrowheads="1"/>
          </p:cNvSpPr>
          <p:nvPr/>
        </p:nvSpPr>
        <p:spPr bwMode="auto">
          <a:xfrm>
            <a:off x="381000" y="2590800"/>
            <a:ext cx="565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1.</a:t>
            </a:r>
          </a:p>
        </p:txBody>
      </p:sp>
      <p:sp>
        <p:nvSpPr>
          <p:cNvPr id="44037" name="Text Box 20"/>
          <p:cNvSpPr txBox="1">
            <a:spLocks noChangeArrowheads="1"/>
          </p:cNvSpPr>
          <p:nvPr/>
        </p:nvSpPr>
        <p:spPr bwMode="auto">
          <a:xfrm>
            <a:off x="914400" y="2622550"/>
            <a:ext cx="54371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0"/>
              <a:t>horizontal translation 3 units right</a:t>
            </a:r>
          </a:p>
        </p:txBody>
      </p:sp>
      <p:sp>
        <p:nvSpPr>
          <p:cNvPr id="44038" name="Text Box 21"/>
          <p:cNvSpPr txBox="1">
            <a:spLocks noChangeArrowheads="1"/>
          </p:cNvSpPr>
          <p:nvPr/>
        </p:nvSpPr>
        <p:spPr bwMode="auto">
          <a:xfrm>
            <a:off x="914400" y="3319463"/>
            <a:ext cx="4330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0"/>
              <a:t>reflection across the </a:t>
            </a:r>
            <a:r>
              <a:rPr lang="en-US" altLang="en-US" b="0" i="1"/>
              <a:t>x</a:t>
            </a:r>
            <a:r>
              <a:rPr lang="en-US" altLang="en-US" b="0"/>
              <a:t>-axis</a:t>
            </a:r>
          </a:p>
        </p:txBody>
      </p:sp>
      <p:sp>
        <p:nvSpPr>
          <p:cNvPr id="44039" name="Text Box 22"/>
          <p:cNvSpPr txBox="1">
            <a:spLocks noChangeArrowheads="1"/>
          </p:cNvSpPr>
          <p:nvPr/>
        </p:nvSpPr>
        <p:spPr bwMode="auto">
          <a:xfrm>
            <a:off x="381000" y="333375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2.</a:t>
            </a:r>
          </a:p>
        </p:txBody>
      </p:sp>
      <p:sp>
        <p:nvSpPr>
          <p:cNvPr id="44040" name="Text Box 23"/>
          <p:cNvSpPr txBox="1">
            <a:spLocks noChangeArrowheads="1"/>
          </p:cNvSpPr>
          <p:nvPr/>
        </p:nvSpPr>
        <p:spPr bwMode="auto">
          <a:xfrm>
            <a:off x="425450" y="4114800"/>
            <a:ext cx="641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3.</a:t>
            </a:r>
          </a:p>
        </p:txBody>
      </p:sp>
      <p:sp>
        <p:nvSpPr>
          <p:cNvPr id="44041" name="Text Box 24"/>
          <p:cNvSpPr txBox="1">
            <a:spLocks noChangeArrowheads="1"/>
          </p:cNvSpPr>
          <p:nvPr/>
        </p:nvSpPr>
        <p:spPr bwMode="auto">
          <a:xfrm>
            <a:off x="425450" y="4800600"/>
            <a:ext cx="641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4.</a:t>
            </a:r>
          </a:p>
        </p:txBody>
      </p:sp>
      <p:sp>
        <p:nvSpPr>
          <p:cNvPr id="44042" name="Text Box 25"/>
          <p:cNvSpPr txBox="1">
            <a:spLocks noChangeArrowheads="1"/>
          </p:cNvSpPr>
          <p:nvPr/>
        </p:nvSpPr>
        <p:spPr bwMode="auto">
          <a:xfrm>
            <a:off x="914400" y="4114800"/>
            <a:ext cx="579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0"/>
              <a:t>vertical stretch by a factor of 2.</a:t>
            </a:r>
          </a:p>
        </p:txBody>
      </p:sp>
      <p:sp>
        <p:nvSpPr>
          <p:cNvPr id="17435" name="Text Box 27"/>
          <p:cNvSpPr txBox="1">
            <a:spLocks noChangeArrowheads="1"/>
          </p:cNvSpPr>
          <p:nvPr/>
        </p:nvSpPr>
        <p:spPr bwMode="auto">
          <a:xfrm>
            <a:off x="6553200" y="2589213"/>
            <a:ext cx="2273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0" i="1">
                <a:solidFill>
                  <a:srgbClr val="FF0000"/>
                </a:solidFill>
              </a:rPr>
              <a:t>g</a:t>
            </a:r>
            <a:r>
              <a:rPr lang="en-US" altLang="en-US" b="0">
                <a:solidFill>
                  <a:srgbClr val="FF0000"/>
                </a:solidFill>
              </a:rPr>
              <a:t>(</a:t>
            </a:r>
            <a:r>
              <a:rPr lang="en-US" altLang="en-US" b="0" i="1">
                <a:solidFill>
                  <a:srgbClr val="FF0000"/>
                </a:solidFill>
              </a:rPr>
              <a:t>x</a:t>
            </a:r>
            <a:r>
              <a:rPr lang="en-US" altLang="en-US" b="0">
                <a:solidFill>
                  <a:srgbClr val="FF0000"/>
                </a:solidFill>
              </a:rPr>
              <a:t>) = 3</a:t>
            </a:r>
            <a:r>
              <a:rPr lang="en-US" altLang="en-US" b="0" i="1">
                <a:solidFill>
                  <a:srgbClr val="FF0000"/>
                </a:solidFill>
              </a:rPr>
              <a:t>x</a:t>
            </a:r>
            <a:r>
              <a:rPr lang="en-US" altLang="en-US" b="0">
                <a:solidFill>
                  <a:srgbClr val="FF0000"/>
                </a:solidFill>
              </a:rPr>
              <a:t> </a:t>
            </a:r>
            <a:r>
              <a:rPr lang="en-US" altLang="en-US" b="0">
                <a:solidFill>
                  <a:srgbClr val="FF0000"/>
                </a:solidFill>
                <a:cs typeface="Arial" pitchFamily="34" charset="0"/>
              </a:rPr>
              <a:t>– 8</a:t>
            </a:r>
          </a:p>
        </p:txBody>
      </p:sp>
      <p:sp>
        <p:nvSpPr>
          <p:cNvPr id="17436" name="Text Box 28"/>
          <p:cNvSpPr txBox="1">
            <a:spLocks noChangeArrowheads="1"/>
          </p:cNvSpPr>
          <p:nvPr/>
        </p:nvSpPr>
        <p:spPr bwMode="auto">
          <a:xfrm>
            <a:off x="6561138" y="3295650"/>
            <a:ext cx="24685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0">
                <a:solidFill>
                  <a:srgbClr val="FF0000"/>
                </a:solidFill>
              </a:rPr>
              <a:t>g(</a:t>
            </a:r>
            <a:r>
              <a:rPr lang="en-US" altLang="en-US" b="0" i="1">
                <a:solidFill>
                  <a:srgbClr val="FF0000"/>
                </a:solidFill>
              </a:rPr>
              <a:t>x</a:t>
            </a:r>
            <a:r>
              <a:rPr lang="en-US" altLang="en-US" b="0">
                <a:solidFill>
                  <a:srgbClr val="FF0000"/>
                </a:solidFill>
              </a:rPr>
              <a:t>) = </a:t>
            </a:r>
            <a:r>
              <a:rPr lang="en-US" altLang="en-US" b="0">
                <a:solidFill>
                  <a:srgbClr val="FF0000"/>
                </a:solidFill>
                <a:cs typeface="Arial" pitchFamily="34" charset="0"/>
              </a:rPr>
              <a:t>–</a:t>
            </a:r>
            <a:r>
              <a:rPr lang="en-US" altLang="en-US" b="0">
                <a:solidFill>
                  <a:srgbClr val="FF0000"/>
                </a:solidFill>
              </a:rPr>
              <a:t>3</a:t>
            </a:r>
            <a:r>
              <a:rPr lang="en-US" altLang="en-US" b="0" i="1">
                <a:solidFill>
                  <a:srgbClr val="FF0000"/>
                </a:solidFill>
              </a:rPr>
              <a:t>x</a:t>
            </a:r>
            <a:r>
              <a:rPr lang="en-US" altLang="en-US" b="0">
                <a:solidFill>
                  <a:srgbClr val="FF0000"/>
                </a:solidFill>
              </a:rPr>
              <a:t> </a:t>
            </a:r>
            <a:r>
              <a:rPr lang="en-US" altLang="en-US" b="0">
                <a:solidFill>
                  <a:srgbClr val="FF0000"/>
                </a:solidFill>
                <a:cs typeface="Arial" pitchFamily="34" charset="0"/>
              </a:rPr>
              <a:t>– 1</a:t>
            </a:r>
          </a:p>
        </p:txBody>
      </p:sp>
      <p:sp>
        <p:nvSpPr>
          <p:cNvPr id="17437" name="Text Box 29"/>
          <p:cNvSpPr txBox="1">
            <a:spLocks noChangeArrowheads="1"/>
          </p:cNvSpPr>
          <p:nvPr/>
        </p:nvSpPr>
        <p:spPr bwMode="auto">
          <a:xfrm>
            <a:off x="6559550" y="4057650"/>
            <a:ext cx="2330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0">
                <a:solidFill>
                  <a:srgbClr val="FF0000"/>
                </a:solidFill>
              </a:rPr>
              <a:t>g(</a:t>
            </a:r>
            <a:r>
              <a:rPr lang="en-US" altLang="en-US" b="0" i="1">
                <a:solidFill>
                  <a:srgbClr val="FF0000"/>
                </a:solidFill>
              </a:rPr>
              <a:t>x</a:t>
            </a:r>
            <a:r>
              <a:rPr lang="en-US" altLang="en-US" b="0">
                <a:solidFill>
                  <a:srgbClr val="FF0000"/>
                </a:solidFill>
              </a:rPr>
              <a:t>) = </a:t>
            </a:r>
            <a:r>
              <a:rPr lang="en-US" altLang="en-US" b="0">
                <a:solidFill>
                  <a:srgbClr val="FF0000"/>
                </a:solidFill>
                <a:cs typeface="Arial" pitchFamily="34" charset="0"/>
              </a:rPr>
              <a:t>6</a:t>
            </a:r>
            <a:r>
              <a:rPr lang="en-US" altLang="en-US" b="0" i="1">
                <a:solidFill>
                  <a:srgbClr val="FF0000"/>
                </a:solidFill>
                <a:cs typeface="Arial" pitchFamily="34" charset="0"/>
              </a:rPr>
              <a:t>x</a:t>
            </a:r>
            <a:r>
              <a:rPr lang="en-US" altLang="en-US" b="0">
                <a:solidFill>
                  <a:srgbClr val="FF0000"/>
                </a:solidFill>
                <a:cs typeface="Arial" pitchFamily="34" charset="0"/>
              </a:rPr>
              <a:t> + 2</a:t>
            </a:r>
          </a:p>
        </p:txBody>
      </p:sp>
      <p:sp>
        <p:nvSpPr>
          <p:cNvPr id="17438" name="Text Box 30"/>
          <p:cNvSpPr txBox="1">
            <a:spLocks noChangeArrowheads="1"/>
          </p:cNvSpPr>
          <p:nvPr/>
        </p:nvSpPr>
        <p:spPr bwMode="auto">
          <a:xfrm>
            <a:off x="6546850" y="5181600"/>
            <a:ext cx="2330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0">
                <a:solidFill>
                  <a:srgbClr val="FF0000"/>
                </a:solidFill>
              </a:rPr>
              <a:t>g(</a:t>
            </a:r>
            <a:r>
              <a:rPr lang="en-US" altLang="en-US" b="0" i="1">
                <a:solidFill>
                  <a:srgbClr val="FF0000"/>
                </a:solidFill>
              </a:rPr>
              <a:t>x</a:t>
            </a:r>
            <a:r>
              <a:rPr lang="en-US" altLang="en-US" b="0">
                <a:solidFill>
                  <a:srgbClr val="FF0000"/>
                </a:solidFill>
              </a:rPr>
              <a:t>) = 9</a:t>
            </a:r>
            <a:r>
              <a:rPr lang="en-US" altLang="en-US" b="0" i="1">
                <a:solidFill>
                  <a:srgbClr val="FF0000"/>
                </a:solidFill>
              </a:rPr>
              <a:t>x</a:t>
            </a:r>
            <a:r>
              <a:rPr lang="en-US" altLang="en-US" b="0">
                <a:solidFill>
                  <a:srgbClr val="FF0000"/>
                </a:solidFill>
              </a:rPr>
              <a:t> </a:t>
            </a:r>
            <a:r>
              <a:rPr lang="en-US" altLang="en-US" b="0">
                <a:solidFill>
                  <a:srgbClr val="FF0000"/>
                </a:solidFill>
                <a:cs typeface="Arial" pitchFamily="34" charset="0"/>
              </a:rPr>
              <a:t>+ 5</a:t>
            </a:r>
          </a:p>
        </p:txBody>
      </p:sp>
      <p:graphicFrame>
        <p:nvGraphicFramePr>
          <p:cNvPr id="44047" name="Object 31"/>
          <p:cNvGraphicFramePr>
            <a:graphicFrameLocks noChangeAspect="1"/>
          </p:cNvGraphicFramePr>
          <p:nvPr/>
        </p:nvGraphicFramePr>
        <p:xfrm>
          <a:off x="2565400" y="1358900"/>
          <a:ext cx="914400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53" name="Equation" r:id="rId4" imgW="446992" imgH="756448" progId="Equation.DSMT4">
                  <p:embed/>
                </p:oleObj>
              </mc:Choice>
              <mc:Fallback>
                <p:oleObj name="Equation" r:id="rId4" imgW="446992" imgH="756448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5400" y="1358900"/>
                        <a:ext cx="914400" cy="288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4048" name="Group 33"/>
          <p:cNvGrpSpPr>
            <a:grpSpLocks/>
          </p:cNvGrpSpPr>
          <p:nvPr/>
        </p:nvGrpSpPr>
        <p:grpSpPr bwMode="auto">
          <a:xfrm>
            <a:off x="914400" y="4708525"/>
            <a:ext cx="6705600" cy="1063625"/>
            <a:chOff x="576" y="2966"/>
            <a:chExt cx="4224" cy="670"/>
          </a:xfrm>
        </p:grpSpPr>
        <p:sp>
          <p:nvSpPr>
            <p:cNvPr id="44049" name="Text Box 26"/>
            <p:cNvSpPr txBox="1">
              <a:spLocks noChangeArrowheads="1"/>
            </p:cNvSpPr>
            <p:nvPr/>
          </p:nvSpPr>
          <p:spPr bwMode="auto">
            <a:xfrm>
              <a:off x="576" y="2966"/>
              <a:ext cx="4224" cy="6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lnSpc>
                  <a:spcPct val="125000"/>
                </a:lnSpc>
              </a:pPr>
              <a:r>
                <a:rPr lang="en-US" altLang="en-US" b="0"/>
                <a:t>vertical shift up 4 units followed by a horizontal compression of   .</a:t>
              </a:r>
            </a:p>
          </p:txBody>
        </p:sp>
        <p:pic>
          <p:nvPicPr>
            <p:cNvPr id="44050" name="Picture 32" descr="6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84" y="3252"/>
              <a:ext cx="128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4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74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74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74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74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7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74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74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35" grpId="0"/>
      <p:bldP spid="17436" grpId="0"/>
      <p:bldP spid="17437" grpId="0"/>
      <p:bldP spid="17438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Lesson Quiz: Part II</a:t>
            </a:r>
          </a:p>
        </p:txBody>
      </p:sp>
      <p:sp>
        <p:nvSpPr>
          <p:cNvPr id="45059" name="Text Box 4"/>
          <p:cNvSpPr txBox="1">
            <a:spLocks noChangeArrowheads="1"/>
          </p:cNvSpPr>
          <p:nvPr/>
        </p:nvSpPr>
        <p:spPr bwMode="auto">
          <a:xfrm>
            <a:off x="304800" y="16002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5.</a:t>
            </a:r>
          </a:p>
        </p:txBody>
      </p:sp>
      <p:graphicFrame>
        <p:nvGraphicFramePr>
          <p:cNvPr id="45060" name="Object 16"/>
          <p:cNvGraphicFramePr>
            <a:graphicFrameLocks noChangeAspect="1"/>
          </p:cNvGraphicFramePr>
          <p:nvPr/>
        </p:nvGraphicFramePr>
        <p:xfrm>
          <a:off x="2565400" y="1358900"/>
          <a:ext cx="914400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66" name="Equation" r:id="rId4" imgW="446992" imgH="756448" progId="Equation.DSMT4">
                  <p:embed/>
                </p:oleObj>
              </mc:Choice>
              <mc:Fallback>
                <p:oleObj name="Equation" r:id="rId4" imgW="446992" imgH="756448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5400" y="1358900"/>
                        <a:ext cx="914400" cy="288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061" name="Text Box 18"/>
          <p:cNvSpPr txBox="1">
            <a:spLocks noChangeArrowheads="1"/>
          </p:cNvSpPr>
          <p:nvPr/>
        </p:nvSpPr>
        <p:spPr bwMode="auto">
          <a:xfrm>
            <a:off x="762000" y="1587500"/>
            <a:ext cx="79248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The cost of a classified ad is represented by</a:t>
            </a:r>
          </a:p>
          <a:p>
            <a:pPr eaLnBrk="1" hangingPunct="1"/>
            <a:r>
              <a:rPr lang="en-US" altLang="en-US"/>
              <a:t> C(</a:t>
            </a:r>
            <a:r>
              <a:rPr lang="en-US" altLang="en-US" i="1">
                <a:latin typeface="Bickley Script" pitchFamily="66" charset="0"/>
              </a:rPr>
              <a:t>l</a:t>
            </a:r>
            <a:r>
              <a:rPr lang="en-US" altLang="en-US"/>
              <a:t>) = 1.50</a:t>
            </a:r>
            <a:r>
              <a:rPr lang="en-US" altLang="en-US" i="1">
                <a:latin typeface="Bickley Script" pitchFamily="66" charset="0"/>
              </a:rPr>
              <a:t>l</a:t>
            </a:r>
            <a:r>
              <a:rPr lang="en-US" altLang="en-US" i="1"/>
              <a:t> </a:t>
            </a:r>
            <a:r>
              <a:rPr lang="en-US" altLang="en-US"/>
              <a:t>+ 4.00 where </a:t>
            </a:r>
            <a:r>
              <a:rPr lang="en-US" altLang="en-US" i="1"/>
              <a:t>l</a:t>
            </a:r>
            <a:r>
              <a:rPr lang="en-US" altLang="en-US"/>
              <a:t> is the number of lines in the ad. The cost is increased by $3.00 when color is used.</a:t>
            </a:r>
          </a:p>
        </p:txBody>
      </p:sp>
      <p:sp>
        <p:nvSpPr>
          <p:cNvPr id="45062" name="Text Box 19"/>
          <p:cNvSpPr txBox="1">
            <a:spLocks noChangeArrowheads="1"/>
          </p:cNvSpPr>
          <p:nvPr/>
        </p:nvSpPr>
        <p:spPr bwMode="auto">
          <a:xfrm>
            <a:off x="838200" y="3276600"/>
            <a:ext cx="74676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0"/>
              <a:t>Write a new function </a:t>
            </a:r>
            <a:r>
              <a:rPr lang="en-US" altLang="en-US" b="0" i="1"/>
              <a:t>H</a:t>
            </a:r>
            <a:r>
              <a:rPr lang="en-US" altLang="en-US" b="0"/>
              <a:t>(</a:t>
            </a:r>
            <a:r>
              <a:rPr lang="en-US" altLang="en-US" b="0" i="1"/>
              <a:t>l</a:t>
            </a:r>
            <a:r>
              <a:rPr lang="en-US" altLang="en-US" b="0"/>
              <a:t>) for the cost of a classified ad in color, and describe the transformation(s) that have been applied.</a:t>
            </a:r>
          </a:p>
        </p:txBody>
      </p:sp>
      <p:sp>
        <p:nvSpPr>
          <p:cNvPr id="56340" name="Text Box 20"/>
          <p:cNvSpPr txBox="1">
            <a:spLocks noChangeArrowheads="1"/>
          </p:cNvSpPr>
          <p:nvPr/>
        </p:nvSpPr>
        <p:spPr bwMode="auto">
          <a:xfrm>
            <a:off x="849313" y="4572000"/>
            <a:ext cx="57038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0" i="1">
                <a:solidFill>
                  <a:srgbClr val="FF0000"/>
                </a:solidFill>
              </a:rPr>
              <a:t>H</a:t>
            </a:r>
            <a:r>
              <a:rPr lang="en-US" altLang="en-US" b="0">
                <a:solidFill>
                  <a:srgbClr val="FF0000"/>
                </a:solidFill>
              </a:rPr>
              <a:t>(</a:t>
            </a:r>
            <a:r>
              <a:rPr lang="en-US" altLang="en-US" b="0" i="1">
                <a:solidFill>
                  <a:srgbClr val="FF0000"/>
                </a:solidFill>
                <a:latin typeface="Bickley Script" pitchFamily="66" charset="0"/>
              </a:rPr>
              <a:t>l</a:t>
            </a:r>
            <a:r>
              <a:rPr lang="en-US" altLang="en-US" b="0">
                <a:solidFill>
                  <a:srgbClr val="FF0000"/>
                </a:solidFill>
              </a:rPr>
              <a:t>) = 1.50</a:t>
            </a:r>
            <a:r>
              <a:rPr lang="en-US" altLang="en-US" b="0" i="1">
                <a:solidFill>
                  <a:srgbClr val="FF0000"/>
                </a:solidFill>
                <a:latin typeface="Bickley Script" pitchFamily="66" charset="0"/>
              </a:rPr>
              <a:t>l</a:t>
            </a:r>
            <a:r>
              <a:rPr lang="en-US" altLang="en-US" b="0">
                <a:solidFill>
                  <a:srgbClr val="FF0000"/>
                </a:solidFill>
              </a:rPr>
              <a:t> + 7.00; shift 3 units up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63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63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4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828800"/>
            <a:ext cx="5448300" cy="322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828800"/>
            <a:ext cx="5448300" cy="3267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828800"/>
            <a:ext cx="5410200" cy="314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8325" y="1876425"/>
            <a:ext cx="5467350" cy="3105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4"/>
          <p:cNvGrpSpPr>
            <a:grpSpLocks/>
          </p:cNvGrpSpPr>
          <p:nvPr/>
        </p:nvGrpSpPr>
        <p:grpSpPr bwMode="auto">
          <a:xfrm>
            <a:off x="374650" y="2065338"/>
            <a:ext cx="7854950" cy="2582862"/>
            <a:chOff x="236" y="2256"/>
            <a:chExt cx="4948" cy="1627"/>
          </a:xfrm>
        </p:grpSpPr>
        <p:sp>
          <p:nvSpPr>
            <p:cNvPr id="10243" name="Text Box 5"/>
            <p:cNvSpPr txBox="1">
              <a:spLocks noChangeArrowheads="1"/>
            </p:cNvSpPr>
            <p:nvPr/>
          </p:nvSpPr>
          <p:spPr bwMode="auto">
            <a:xfrm>
              <a:off x="240" y="2547"/>
              <a:ext cx="4944" cy="1336"/>
            </a:xfrm>
            <a:prstGeom prst="rect">
              <a:avLst/>
            </a:prstGeom>
            <a:noFill/>
            <a:ln w="19050">
              <a:solidFill>
                <a:srgbClr val="993366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b="0"/>
                <a:t>To remember the difference between vertical and horizontal translations, think:</a:t>
              </a:r>
            </a:p>
            <a:p>
              <a:pPr algn="ctr">
                <a:spcBef>
                  <a:spcPct val="50000"/>
                </a:spcBef>
              </a:pPr>
              <a:r>
                <a:rPr lang="en-US" altLang="en-US" b="0"/>
                <a:t>“Add to </a:t>
              </a:r>
              <a:r>
                <a:rPr lang="en-US" altLang="en-US" b="0" i="1"/>
                <a:t>y, </a:t>
              </a:r>
              <a:r>
                <a:rPr lang="en-US" altLang="en-US" b="0"/>
                <a:t>go high.”</a:t>
              </a:r>
            </a:p>
            <a:p>
              <a:pPr algn="ctr">
                <a:spcBef>
                  <a:spcPct val="50000"/>
                </a:spcBef>
              </a:pPr>
              <a:r>
                <a:rPr lang="en-US" altLang="en-US" b="0"/>
                <a:t>“Add to </a:t>
              </a:r>
              <a:r>
                <a:rPr lang="en-US" altLang="en-US" b="0" i="1"/>
                <a:t>x,</a:t>
              </a:r>
              <a:r>
                <a:rPr lang="en-US" altLang="en-US" b="0"/>
                <a:t> go left.”</a:t>
              </a:r>
            </a:p>
            <a:p>
              <a:pPr algn="ctr">
                <a:spcBef>
                  <a:spcPct val="50000"/>
                </a:spcBef>
              </a:pPr>
              <a:endParaRPr lang="en-US" altLang="en-US" sz="800" b="0"/>
            </a:p>
          </p:txBody>
        </p:sp>
        <p:sp>
          <p:nvSpPr>
            <p:cNvPr id="10244" name="Text Box 6"/>
            <p:cNvSpPr txBox="1">
              <a:spLocks noChangeArrowheads="1"/>
            </p:cNvSpPr>
            <p:nvPr/>
          </p:nvSpPr>
          <p:spPr bwMode="auto">
            <a:xfrm>
              <a:off x="236" y="2256"/>
              <a:ext cx="1728" cy="288"/>
            </a:xfrm>
            <a:prstGeom prst="rect">
              <a:avLst/>
            </a:prstGeom>
            <a:solidFill>
              <a:srgbClr val="800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>
                  <a:solidFill>
                    <a:schemeClr val="bg1"/>
                  </a:solidFill>
                </a:rPr>
                <a:t>Helpful Hint</a:t>
              </a:r>
              <a:endParaRPr lang="en-US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3634</TotalTime>
  <Words>2021</Words>
  <Application>Microsoft Office PowerPoint</Application>
  <PresentationFormat>On-screen Show (4:3)</PresentationFormat>
  <Paragraphs>269</Paragraphs>
  <Slides>43</Slides>
  <Notes>14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53" baseType="lpstr">
      <vt:lpstr>Verdana</vt:lpstr>
      <vt:lpstr>Arial</vt:lpstr>
      <vt:lpstr>Arial Black</vt:lpstr>
      <vt:lpstr>Times</vt:lpstr>
      <vt:lpstr>Arial MT Bl</vt:lpstr>
      <vt:lpstr>Times New Roman</vt:lpstr>
      <vt:lpstr>Zapf Dingbats</vt:lpstr>
      <vt:lpstr>Bickley Script</vt:lpstr>
      <vt:lpstr>Default Design</vt:lpstr>
      <vt:lpstr>MathType 5.0 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Holt, Rinehart and Winston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HRW</dc:creator>
  <cp:lastModifiedBy>Trenton Murphey</cp:lastModifiedBy>
  <cp:revision>122</cp:revision>
  <dcterms:created xsi:type="dcterms:W3CDTF">2002-10-14T18:20:28Z</dcterms:created>
  <dcterms:modified xsi:type="dcterms:W3CDTF">2014-03-17T16:29:02Z</dcterms:modified>
</cp:coreProperties>
</file>