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60" r:id="rId3"/>
    <p:sldId id="262" r:id="rId4"/>
    <p:sldId id="266" r:id="rId5"/>
    <p:sldId id="275" r:id="rId6"/>
    <p:sldId id="267" r:id="rId7"/>
    <p:sldId id="279" r:id="rId8"/>
    <p:sldId id="276" r:id="rId9"/>
    <p:sldId id="286" r:id="rId10"/>
    <p:sldId id="277" r:id="rId11"/>
    <p:sldId id="278" r:id="rId12"/>
    <p:sldId id="282" r:id="rId13"/>
    <p:sldId id="283" r:id="rId14"/>
    <p:sldId id="295" r:id="rId15"/>
    <p:sldId id="284" r:id="rId16"/>
    <p:sldId id="292" r:id="rId17"/>
    <p:sldId id="300" r:id="rId18"/>
    <p:sldId id="302" r:id="rId19"/>
    <p:sldId id="293" r:id="rId20"/>
    <p:sldId id="303" r:id="rId21"/>
    <p:sldId id="305" r:id="rId22"/>
    <p:sldId id="298" r:id="rId23"/>
    <p:sldId id="299" r:id="rId24"/>
    <p:sldId id="268" r:id="rId25"/>
    <p:sldId id="310" r:id="rId26"/>
    <p:sldId id="311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AFF"/>
    <a:srgbClr val="3366FF"/>
    <a:srgbClr val="FF3300"/>
    <a:srgbClr val="FF0000"/>
    <a:srgbClr val="006699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6" autoAdjust="0"/>
    <p:restoredTop sz="93412" autoAdjust="0"/>
  </p:normalViewPr>
  <p:slideViewPr>
    <p:cSldViewPr>
      <p:cViewPr>
        <p:scale>
          <a:sx n="102" d="100"/>
          <a:sy n="102" d="100"/>
        </p:scale>
        <p:origin x="-108" y="-90"/>
      </p:cViewPr>
      <p:guideLst>
        <p:guide orient="horz" pos="57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199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115930FC-68A2-4808-A04C-53B5E297C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560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D38F9C8-894F-413D-8C69-6C5B77B43EB9}" type="slidenum">
              <a:rPr lang="en-US" altLang="en-US" sz="1200">
                <a:latin typeface="Arial" charset="0"/>
              </a:rPr>
              <a:pPr eaLnBrk="1" hangingPunct="1"/>
              <a:t>24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B92E956-3872-441A-8EF4-A21844BBE63C}" type="slidenum">
              <a:rPr lang="en-US" altLang="en-US" sz="1200">
                <a:latin typeface="Arial" charset="0"/>
              </a:rPr>
              <a:pPr eaLnBrk="1" hangingPunct="1"/>
              <a:t>25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EF21B1B-F9D6-4A20-8B6A-C43F0CFF59A8}" type="slidenum">
              <a:rPr lang="en-US" altLang="en-US" sz="1200">
                <a:latin typeface="Arial" charset="0"/>
              </a:rPr>
              <a:pPr eaLnBrk="1" hangingPunct="1"/>
              <a:t>26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B4740-DDC8-479E-9BA5-78801D351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1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50A7E-38DA-4450-B2B9-03DF1DB94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59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2C7B9-9581-488F-A3F2-A8CD51C8C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6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1D7B1-D563-448D-84E9-2243575372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3B9D4-13BA-4F7F-B673-E2E04AAAF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46DBC-EFDC-45AE-9427-516501BDA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69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63505-E3D4-4910-BCAC-158A827899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0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80503-8E15-40B7-88D9-D5E80F3FCE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9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3B0C6-C735-4D0A-9A7B-9AFF57E1B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1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E2B5C-C536-4402-A098-86D684D0F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7822-683C-4B4B-9405-00ACEFA6A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924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E5303DFC-8B1A-4012-9F52-7B771845B2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4788"/>
            <a:ext cx="914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2" name="Text Box 9"/>
          <p:cNvSpPr txBox="1">
            <a:spLocks noChangeArrowheads="1"/>
          </p:cNvSpPr>
          <p:nvPr userDrawn="1"/>
        </p:nvSpPr>
        <p:spPr bwMode="auto">
          <a:xfrm>
            <a:off x="73025" y="6556375"/>
            <a:ext cx="27463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</a:rPr>
              <a:t>Holt McDougal Geometry</a:t>
            </a:r>
          </a:p>
        </p:txBody>
      </p:sp>
      <p:grpSp>
        <p:nvGrpSpPr>
          <p:cNvPr id="1033" name="Group 13"/>
          <p:cNvGrpSpPr>
            <a:grpSpLocks/>
          </p:cNvGrpSpPr>
          <p:nvPr userDrawn="1"/>
        </p:nvGrpSpPr>
        <p:grpSpPr bwMode="auto">
          <a:xfrm>
            <a:off x="0" y="0"/>
            <a:ext cx="9144000" cy="6862763"/>
            <a:chOff x="0" y="0"/>
            <a:chExt cx="5760" cy="4323"/>
          </a:xfrm>
        </p:grpSpPr>
        <p:pic>
          <p:nvPicPr>
            <p:cNvPr id="1035" name="Picture 7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path path="rect">
                      <a:fillToRect r="100000" b="10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 descr="chater_screen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4" y="4131"/>
              <a:ext cx="318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4" name="Text Box 11"/>
          <p:cNvSpPr txBox="1">
            <a:spLocks noChangeArrowheads="1"/>
          </p:cNvSpPr>
          <p:nvPr userDrawn="1"/>
        </p:nvSpPr>
        <p:spPr bwMode="auto">
          <a:xfrm>
            <a:off x="1066800" y="98425"/>
            <a:ext cx="807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  <a:latin typeface="Arial Black" pitchFamily="34" charset="0"/>
              </a:rPr>
              <a:t>Solving Right Triangles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slide" Target="slide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1371600" y="163513"/>
            <a:ext cx="7772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  <a:latin typeface="Arial Black" pitchFamily="34" charset="0"/>
              </a:rPr>
              <a:t>Solving Right Triangles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152400" y="65532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chemeClr val="bg1"/>
                </a:solidFill>
              </a:rPr>
              <a:t>Holt Geometry</a:t>
            </a:r>
          </a:p>
        </p:txBody>
      </p:sp>
      <p:sp>
        <p:nvSpPr>
          <p:cNvPr id="4123" name="Text Box 27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3505200" y="2413000"/>
            <a:ext cx="18557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Warm Up</a:t>
            </a:r>
          </a:p>
        </p:txBody>
      </p:sp>
      <p:sp>
        <p:nvSpPr>
          <p:cNvPr id="4124" name="Text Box 2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517900" y="3022600"/>
            <a:ext cx="3763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Lesson Presentation</a:t>
            </a:r>
          </a:p>
        </p:txBody>
      </p:sp>
      <p:sp>
        <p:nvSpPr>
          <p:cNvPr id="4125" name="Text Box 2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519488" y="3632200"/>
            <a:ext cx="2320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800" u="sng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Lesson Quiz</a:t>
            </a:r>
          </a:p>
        </p:txBody>
      </p:sp>
      <p:pic>
        <p:nvPicPr>
          <p:cNvPr id="2056" name="Picture 30" descr="splash_first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31"/>
          <p:cNvSpPr txBox="1">
            <a:spLocks noChangeArrowheads="1"/>
          </p:cNvSpPr>
          <p:nvPr/>
        </p:nvSpPr>
        <p:spPr bwMode="auto">
          <a:xfrm>
            <a:off x="76200" y="6553200"/>
            <a:ext cx="3048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bg1"/>
                </a:solidFill>
              </a:rPr>
              <a:t>Holt McDougal Geometry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2: Calculating Angle Measures from Trigonometric Ratios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28600" y="1905000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Use your calculator to find each angle measure to the nearest degree.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28600" y="2819400"/>
            <a:ext cx="2327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A. </a:t>
            </a:r>
            <a:r>
              <a:rPr lang="en-US" altLang="en-US"/>
              <a:t>cos</a:t>
            </a:r>
            <a:r>
              <a:rPr lang="en-US" altLang="en-US" baseline="30000"/>
              <a:t>-1</a:t>
            </a:r>
            <a:r>
              <a:rPr lang="en-US" altLang="en-US"/>
              <a:t>(0.87)</a:t>
            </a:r>
          </a:p>
        </p:txBody>
      </p:sp>
      <p:sp>
        <p:nvSpPr>
          <p:cNvPr id="11269" name="Rectangle 9"/>
          <p:cNvSpPr>
            <a:spLocks noChangeArrowheads="1"/>
          </p:cNvSpPr>
          <p:nvPr/>
        </p:nvSpPr>
        <p:spPr bwMode="auto">
          <a:xfrm>
            <a:off x="3246438" y="2819400"/>
            <a:ext cx="2314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B. </a:t>
            </a:r>
            <a:r>
              <a:rPr lang="en-US" altLang="en-US"/>
              <a:t>sin</a:t>
            </a:r>
            <a:r>
              <a:rPr lang="en-US" altLang="en-US" b="1" baseline="30000"/>
              <a:t>-</a:t>
            </a:r>
            <a:r>
              <a:rPr lang="en-US" altLang="en-US" baseline="30000"/>
              <a:t>1</a:t>
            </a:r>
            <a:r>
              <a:rPr lang="en-US" altLang="en-US" b="1"/>
              <a:t>(</a:t>
            </a:r>
            <a:r>
              <a:rPr lang="en-US" altLang="en-US"/>
              <a:t>0.85</a:t>
            </a:r>
            <a:r>
              <a:rPr lang="en-US" altLang="en-US" b="1"/>
              <a:t>)</a:t>
            </a:r>
          </a:p>
        </p:txBody>
      </p:sp>
      <p:sp>
        <p:nvSpPr>
          <p:cNvPr id="11270" name="Rectangle 10"/>
          <p:cNvSpPr>
            <a:spLocks noChangeArrowheads="1"/>
          </p:cNvSpPr>
          <p:nvPr/>
        </p:nvSpPr>
        <p:spPr bwMode="auto">
          <a:xfrm>
            <a:off x="6094413" y="2819400"/>
            <a:ext cx="2363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C. </a:t>
            </a:r>
            <a:r>
              <a:rPr lang="en-US" altLang="en-US"/>
              <a:t>tan</a:t>
            </a:r>
            <a:r>
              <a:rPr lang="en-US" altLang="en-US" b="1" baseline="30000"/>
              <a:t>-</a:t>
            </a:r>
            <a:r>
              <a:rPr lang="en-US" altLang="en-US" baseline="30000"/>
              <a:t>1</a:t>
            </a:r>
            <a:r>
              <a:rPr lang="en-US" altLang="en-US" b="1"/>
              <a:t>(</a:t>
            </a:r>
            <a:r>
              <a:rPr lang="en-US" altLang="en-US"/>
              <a:t>0.71</a:t>
            </a:r>
            <a:r>
              <a:rPr lang="en-US" altLang="en-US" b="1"/>
              <a:t>)</a:t>
            </a:r>
          </a:p>
        </p:txBody>
      </p:sp>
      <p:pic>
        <p:nvPicPr>
          <p:cNvPr id="31757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3429000"/>
            <a:ext cx="2209800" cy="150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8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213" y="3429000"/>
            <a:ext cx="2209800" cy="150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9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29000"/>
            <a:ext cx="2203450" cy="150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152400" y="5105400"/>
            <a:ext cx="2811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cos</a:t>
            </a:r>
            <a:r>
              <a:rPr lang="en-US" altLang="en-US" baseline="30000"/>
              <a:t>-1</a:t>
            </a:r>
            <a:r>
              <a:rPr lang="en-US" altLang="en-US"/>
              <a:t>(0.87) </a:t>
            </a:r>
            <a:r>
              <a:rPr lang="en-US" altLang="en-US">
                <a:sym typeface="Symbol" pitchFamily="18" charset="2"/>
              </a:rPr>
              <a:t> 30°</a:t>
            </a: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3198813" y="5105400"/>
            <a:ext cx="2744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</a:t>
            </a:r>
            <a:r>
              <a:rPr lang="en-US" altLang="en-US" baseline="30000"/>
              <a:t>-1</a:t>
            </a:r>
            <a:r>
              <a:rPr lang="en-US" altLang="en-US"/>
              <a:t>(0.85) </a:t>
            </a:r>
            <a:r>
              <a:rPr lang="en-US" altLang="en-US">
                <a:sym typeface="Symbol" pitchFamily="18" charset="2"/>
              </a:rPr>
              <a:t> 58°</a:t>
            </a:r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6096000" y="5105400"/>
            <a:ext cx="2805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tan</a:t>
            </a:r>
            <a:r>
              <a:rPr lang="en-US" altLang="en-US" baseline="30000"/>
              <a:t>-1</a:t>
            </a:r>
            <a:r>
              <a:rPr lang="en-US" altLang="en-US"/>
              <a:t>(0.71) </a:t>
            </a:r>
            <a:r>
              <a:rPr lang="en-US" altLang="en-US">
                <a:sym typeface="Symbol" pitchFamily="18" charset="2"/>
              </a:rPr>
              <a:t> 35°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1" grpId="0"/>
      <p:bldP spid="31762" grpId="0"/>
      <p:bldP spid="317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2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1676400"/>
            <a:ext cx="853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Use your calculator to find each angle measure to the nearest degree.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2400" y="2590800"/>
            <a:ext cx="2287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a. </a:t>
            </a:r>
            <a:r>
              <a:rPr lang="en-US" altLang="en-US"/>
              <a:t>tan</a:t>
            </a:r>
            <a:r>
              <a:rPr lang="en-US" altLang="en-US" baseline="30000"/>
              <a:t>-1</a:t>
            </a:r>
            <a:r>
              <a:rPr lang="en-US" altLang="en-US"/>
              <a:t>(0.75)</a:t>
            </a:r>
          </a:p>
        </p:txBody>
      </p:sp>
      <p:sp>
        <p:nvSpPr>
          <p:cNvPr id="12293" name="Rectangle 10"/>
          <p:cNvSpPr>
            <a:spLocks noChangeArrowheads="1"/>
          </p:cNvSpPr>
          <p:nvPr/>
        </p:nvSpPr>
        <p:spPr bwMode="auto">
          <a:xfrm>
            <a:off x="3240088" y="2590800"/>
            <a:ext cx="2303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b. </a:t>
            </a:r>
            <a:r>
              <a:rPr lang="en-US" altLang="en-US"/>
              <a:t>cos</a:t>
            </a:r>
            <a:r>
              <a:rPr lang="en-US" altLang="en-US" baseline="30000"/>
              <a:t>-1</a:t>
            </a:r>
            <a:r>
              <a:rPr lang="en-US" altLang="en-US"/>
              <a:t>(0.05)</a:t>
            </a:r>
          </a:p>
        </p:txBody>
      </p:sp>
      <p:sp>
        <p:nvSpPr>
          <p:cNvPr id="12294" name="Rectangle 11"/>
          <p:cNvSpPr>
            <a:spLocks noChangeArrowheads="1"/>
          </p:cNvSpPr>
          <p:nvPr/>
        </p:nvSpPr>
        <p:spPr bwMode="auto">
          <a:xfrm>
            <a:off x="6324600" y="2590800"/>
            <a:ext cx="2203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c. </a:t>
            </a:r>
            <a:r>
              <a:rPr lang="en-US" altLang="en-US"/>
              <a:t>sin</a:t>
            </a:r>
            <a:r>
              <a:rPr lang="en-US" altLang="en-US" baseline="30000"/>
              <a:t>-1</a:t>
            </a:r>
            <a:r>
              <a:rPr lang="en-US" altLang="en-US"/>
              <a:t>(0.67)</a:t>
            </a:r>
          </a:p>
        </p:txBody>
      </p:sp>
      <p:pic>
        <p:nvPicPr>
          <p:cNvPr id="3278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00400"/>
            <a:ext cx="2133600" cy="145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200400"/>
            <a:ext cx="2133600" cy="145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124200"/>
            <a:ext cx="2209800" cy="150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3352800" y="4953000"/>
            <a:ext cx="2811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cos</a:t>
            </a:r>
            <a:r>
              <a:rPr lang="en-US" altLang="en-US" baseline="30000"/>
              <a:t>-1</a:t>
            </a:r>
            <a:r>
              <a:rPr lang="en-US" altLang="en-US"/>
              <a:t>(0.05) </a:t>
            </a:r>
            <a:r>
              <a:rPr lang="en-US" altLang="en-US">
                <a:sym typeface="Symbol" pitchFamily="18" charset="2"/>
              </a:rPr>
              <a:t> 87°</a:t>
            </a: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6323013" y="4953000"/>
            <a:ext cx="2744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</a:t>
            </a:r>
            <a:r>
              <a:rPr lang="en-US" altLang="en-US" baseline="30000"/>
              <a:t>-1</a:t>
            </a:r>
            <a:r>
              <a:rPr lang="en-US" altLang="en-US"/>
              <a:t>(0.67) </a:t>
            </a:r>
            <a:r>
              <a:rPr lang="en-US" altLang="en-US">
                <a:sym typeface="Symbol" pitchFamily="18" charset="2"/>
              </a:rPr>
              <a:t> 42°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228600" y="4953000"/>
            <a:ext cx="2805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tan</a:t>
            </a:r>
            <a:r>
              <a:rPr lang="en-US" altLang="en-US" baseline="30000"/>
              <a:t>-1</a:t>
            </a:r>
            <a:r>
              <a:rPr lang="en-US" altLang="en-US"/>
              <a:t>(0.75) </a:t>
            </a:r>
            <a:r>
              <a:rPr lang="en-US" altLang="en-US">
                <a:sym typeface="Symbol" pitchFamily="18" charset="2"/>
              </a:rPr>
              <a:t> 35°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5" grpId="0"/>
      <p:bldP spid="32786" grpId="0"/>
      <p:bldP spid="327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04800" y="2286000"/>
            <a:ext cx="8686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Using given measures to find the unknown angle measures or side lengths of a triangle is known as </a:t>
            </a:r>
            <a:r>
              <a:rPr lang="en-US" altLang="en-US" i="1"/>
              <a:t>solving a triangle</a:t>
            </a:r>
            <a:r>
              <a:rPr lang="en-US" altLang="en-US"/>
              <a:t>. To solve a right triangle, you need to know two side lengths or one side length and an acute angle measure.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3: Solving Right Triangles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95400"/>
            <a:ext cx="2462213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28600" y="1371600"/>
            <a:ext cx="624046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unknown measures. Round lengths to the nearest hundredth and angle measures to the nearest degree.</a:t>
            </a:r>
            <a:r>
              <a:rPr lang="en-US" altLang="en-US"/>
              <a:t> 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28600" y="2927350"/>
            <a:ext cx="6713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altLang="en-US" b="1"/>
              <a:t>Method 1: </a:t>
            </a:r>
            <a:r>
              <a:rPr lang="en-US" altLang="en-US"/>
              <a:t>By the Pythagorean Theorem, </a:t>
            </a: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304800" y="5715000"/>
            <a:ext cx="815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the acute angles of a right triangle are complementary, m</a:t>
            </a:r>
            <a:r>
              <a:rPr lang="en-US" altLang="en-US">
                <a:sym typeface="Symbol" pitchFamily="18" charset="2"/>
              </a:rPr>
              <a:t></a:t>
            </a:r>
            <a:r>
              <a:rPr lang="en-US" altLang="en-US" i="1">
                <a:sym typeface="Symbol" pitchFamily="18" charset="2"/>
              </a:rPr>
              <a:t>T</a:t>
            </a:r>
            <a:r>
              <a:rPr lang="en-US" altLang="en-US">
                <a:sym typeface="Symbol" pitchFamily="18" charset="2"/>
              </a:rPr>
              <a:t>  90° – 29°  61°.</a:t>
            </a:r>
            <a:r>
              <a:rPr lang="en-US" altLang="en-US"/>
              <a:t> 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533400" y="34290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RT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RS</a:t>
            </a:r>
            <a:r>
              <a:rPr lang="en-US" altLang="en-US" baseline="30000"/>
              <a:t>2</a:t>
            </a:r>
            <a:r>
              <a:rPr lang="en-US" altLang="en-US"/>
              <a:t> + </a:t>
            </a:r>
            <a:r>
              <a:rPr lang="en-US" altLang="en-US" i="1"/>
              <a:t>ST</a:t>
            </a:r>
            <a:r>
              <a:rPr lang="en-US" altLang="en-US" baseline="30000"/>
              <a:t>2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152400" y="39624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(5.7)</a:t>
            </a:r>
            <a:r>
              <a:rPr lang="en-US" altLang="en-US" baseline="30000"/>
              <a:t>2</a:t>
            </a:r>
            <a:r>
              <a:rPr lang="en-US" altLang="en-US"/>
              <a:t> = 5</a:t>
            </a:r>
            <a:r>
              <a:rPr lang="en-US" altLang="en-US" baseline="30000"/>
              <a:t>2</a:t>
            </a:r>
            <a:r>
              <a:rPr lang="en-US" altLang="en-US"/>
              <a:t> + </a:t>
            </a:r>
            <a:r>
              <a:rPr lang="en-US" altLang="en-US" i="1"/>
              <a:t>ST</a:t>
            </a:r>
            <a:r>
              <a:rPr lang="en-US" altLang="en-US" baseline="30000"/>
              <a:t>2</a:t>
            </a:r>
          </a:p>
        </p:txBody>
      </p:sp>
      <p:pic>
        <p:nvPicPr>
          <p:cNvPr id="38925" name="Picture 1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30575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Picture 14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981575"/>
            <a:ext cx="33337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1" grpId="0"/>
      <p:bldP spid="38923" grpId="0"/>
      <p:bldP spid="389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3 Continued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28600" y="1600200"/>
            <a:ext cx="189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Method 2: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228600" y="3200400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the acute angles of a right triangle are complementary, m</a:t>
            </a:r>
            <a:r>
              <a:rPr lang="en-US" altLang="en-US">
                <a:sym typeface="Symbol" pitchFamily="18" charset="2"/>
              </a:rPr>
              <a:t></a:t>
            </a:r>
            <a:r>
              <a:rPr lang="en-US" altLang="en-US" i="1">
                <a:sym typeface="Symbol" pitchFamily="18" charset="2"/>
              </a:rPr>
              <a:t>T</a:t>
            </a:r>
            <a:r>
              <a:rPr lang="en-US" altLang="en-US">
                <a:sym typeface="Symbol" pitchFamily="18" charset="2"/>
              </a:rPr>
              <a:t>  90° – 29°  61°.</a:t>
            </a:r>
            <a:r>
              <a:rPr lang="en-US" altLang="en-US"/>
              <a:t> </a:t>
            </a:r>
          </a:p>
        </p:txBody>
      </p:sp>
      <p:pic>
        <p:nvPicPr>
          <p:cNvPr id="55308" name="Picture 1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33337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311" name="Group 15"/>
          <p:cNvGrpSpPr>
            <a:grpSpLocks/>
          </p:cNvGrpSpPr>
          <p:nvPr/>
        </p:nvGrpSpPr>
        <p:grpSpPr bwMode="auto">
          <a:xfrm>
            <a:off x="304800" y="4191000"/>
            <a:ext cx="4670425" cy="733425"/>
            <a:chOff x="192" y="2640"/>
            <a:chExt cx="2942" cy="462"/>
          </a:xfrm>
        </p:grpSpPr>
        <p:sp>
          <p:nvSpPr>
            <p:cNvPr id="15368" name="Rectangle 10"/>
            <p:cNvSpPr>
              <a:spLocks noChangeArrowheads="1"/>
            </p:cNvSpPr>
            <p:nvPr/>
          </p:nvSpPr>
          <p:spPr bwMode="auto">
            <a:xfrm>
              <a:off x="1056" y="2736"/>
              <a:ext cx="20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/>
                <a:t> , so </a:t>
              </a:r>
              <a:r>
                <a:rPr lang="en-US" altLang="en-US" i="1"/>
                <a:t>ST</a:t>
              </a:r>
              <a:r>
                <a:rPr lang="en-US" altLang="en-US"/>
                <a:t> = 5.7 sin</a:t>
              </a:r>
              <a:r>
                <a:rPr lang="en-US" altLang="en-US" i="1"/>
                <a:t>R.</a:t>
              </a:r>
              <a:r>
                <a:rPr lang="en-US" altLang="en-US"/>
                <a:t> </a:t>
              </a:r>
            </a:p>
          </p:txBody>
        </p:sp>
        <p:pic>
          <p:nvPicPr>
            <p:cNvPr id="15369" name="Picture 13" descr="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640"/>
              <a:ext cx="93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5310" name="Picture 14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029200"/>
            <a:ext cx="4343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3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304800" y="1524000"/>
            <a:ext cx="5715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Find the unknown measures. Round lengths to the nearest hundredth and angle measures to the nearest degree.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00200"/>
            <a:ext cx="264795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51" name="Rectangle 15"/>
          <p:cNvSpPr>
            <a:spLocks noChangeArrowheads="1"/>
          </p:cNvSpPr>
          <p:nvPr/>
        </p:nvSpPr>
        <p:spPr bwMode="auto">
          <a:xfrm>
            <a:off x="228600" y="3352800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the acute angles of a right triangle are complementary, m</a:t>
            </a:r>
            <a:r>
              <a:rPr lang="en-US" altLang="en-US">
                <a:sym typeface="Symbol" pitchFamily="18" charset="2"/>
              </a:rPr>
              <a:t></a:t>
            </a:r>
            <a:r>
              <a:rPr lang="en-US" altLang="en-US" i="1">
                <a:sym typeface="Symbol" pitchFamily="18" charset="2"/>
              </a:rPr>
              <a:t>D</a:t>
            </a:r>
            <a:r>
              <a:rPr lang="en-US" altLang="en-US">
                <a:sym typeface="Symbol" pitchFamily="18" charset="2"/>
              </a:rPr>
              <a:t> = 90° – 58° = 32°.</a:t>
            </a:r>
            <a:r>
              <a:rPr lang="en-US" altLang="en-US"/>
              <a:t> </a:t>
            </a:r>
          </a:p>
        </p:txBody>
      </p:sp>
      <p:grpSp>
        <p:nvGrpSpPr>
          <p:cNvPr id="39962" name="Group 26"/>
          <p:cNvGrpSpPr>
            <a:grpSpLocks/>
          </p:cNvGrpSpPr>
          <p:nvPr/>
        </p:nvGrpSpPr>
        <p:grpSpPr bwMode="auto">
          <a:xfrm>
            <a:off x="304800" y="4267200"/>
            <a:ext cx="6791325" cy="723900"/>
            <a:chOff x="192" y="2688"/>
            <a:chExt cx="4278" cy="456"/>
          </a:xfrm>
        </p:grpSpPr>
        <p:sp>
          <p:nvSpPr>
            <p:cNvPr id="16394" name="Rectangle 18"/>
            <p:cNvSpPr>
              <a:spLocks noChangeArrowheads="1"/>
            </p:cNvSpPr>
            <p:nvPr/>
          </p:nvSpPr>
          <p:spPr bwMode="auto">
            <a:xfrm>
              <a:off x="1252" y="2738"/>
              <a:ext cx="32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/>
                <a:t> , so </a:t>
              </a:r>
              <a:r>
                <a:rPr lang="en-US" altLang="en-US" i="1"/>
                <a:t>EF</a:t>
              </a:r>
              <a:r>
                <a:rPr lang="en-US" altLang="en-US"/>
                <a:t> = 14 tan 32°</a:t>
              </a:r>
              <a:r>
                <a:rPr lang="en-US" altLang="en-US" i="1"/>
                <a:t>.</a:t>
              </a:r>
              <a:r>
                <a:rPr lang="en-US" altLang="en-US"/>
                <a:t> </a:t>
              </a:r>
              <a:r>
                <a:rPr lang="en-US" altLang="en-US" i="1"/>
                <a:t>EF</a:t>
              </a:r>
              <a:r>
                <a:rPr lang="en-US" altLang="en-US"/>
                <a:t> </a:t>
              </a:r>
              <a:r>
                <a:rPr lang="en-US" altLang="en-US">
                  <a:sym typeface="Symbol" pitchFamily="18" charset="2"/>
                </a:rPr>
                <a:t> 8.75</a:t>
              </a:r>
            </a:p>
          </p:txBody>
        </p:sp>
        <p:pic>
          <p:nvPicPr>
            <p:cNvPr id="16395" name="Picture 22" descr="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688"/>
              <a:ext cx="1092" cy="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304800" y="54102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DF</a:t>
            </a:r>
            <a:r>
              <a:rPr lang="en-US" altLang="en-US" baseline="30000"/>
              <a:t>2</a:t>
            </a:r>
            <a:r>
              <a:rPr lang="en-US" altLang="en-US"/>
              <a:t> = 14</a:t>
            </a:r>
            <a:r>
              <a:rPr lang="en-US" altLang="en-US" baseline="30000"/>
              <a:t>2</a:t>
            </a:r>
            <a:r>
              <a:rPr lang="en-US" altLang="en-US"/>
              <a:t> + 8.75</a:t>
            </a:r>
            <a:r>
              <a:rPr lang="en-US" altLang="en-US" baseline="30000"/>
              <a:t>2</a:t>
            </a:r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>
            <a:off x="304800" y="49530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DF</a:t>
            </a:r>
            <a:r>
              <a:rPr lang="en-US" altLang="en-US" baseline="30000"/>
              <a:t>2</a:t>
            </a:r>
            <a:r>
              <a:rPr lang="en-US" altLang="en-US"/>
              <a:t> = </a:t>
            </a:r>
            <a:r>
              <a:rPr lang="en-US" altLang="en-US" i="1"/>
              <a:t>ED</a:t>
            </a:r>
            <a:r>
              <a:rPr lang="en-US" altLang="en-US" baseline="30000"/>
              <a:t>2</a:t>
            </a:r>
            <a:r>
              <a:rPr lang="en-US" altLang="en-US"/>
              <a:t> + </a:t>
            </a:r>
            <a:r>
              <a:rPr lang="en-US" altLang="en-US" i="1"/>
              <a:t>EF</a:t>
            </a:r>
            <a:r>
              <a:rPr lang="en-US" altLang="en-US" baseline="30000"/>
              <a:t>2</a:t>
            </a:r>
          </a:p>
        </p:txBody>
      </p:sp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304800" y="59436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DF</a:t>
            </a:r>
            <a:r>
              <a:rPr lang="en-US" altLang="en-US"/>
              <a:t> </a:t>
            </a:r>
            <a:r>
              <a:rPr lang="en-US" altLang="en-US">
                <a:sym typeface="Symbol" pitchFamily="18" charset="2"/>
              </a:rPr>
              <a:t></a:t>
            </a:r>
            <a:r>
              <a:rPr lang="en-US" altLang="en-US"/>
              <a:t> 16.51</a:t>
            </a:r>
            <a:endParaRPr lang="en-US" altLang="en-US" baseline="30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1" grpId="0"/>
      <p:bldP spid="39959" grpId="0"/>
      <p:bldP spid="39960" grpId="0"/>
      <p:bldP spid="399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4: Solving a Right Triangle in the Coordinate Plane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381000" y="1676400"/>
            <a:ext cx="8153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The coordinates of the vertices of </a:t>
            </a:r>
            <a:r>
              <a:rPr lang="en-US" altLang="en-US"/>
              <a:t>∆</a:t>
            </a:r>
            <a:r>
              <a:rPr lang="en-US" altLang="en-US" b="1" i="1"/>
              <a:t>PQR </a:t>
            </a:r>
            <a:r>
              <a:rPr lang="en-US" altLang="en-US" b="1"/>
              <a:t>are </a:t>
            </a:r>
            <a:r>
              <a:rPr lang="en-US" altLang="en-US" b="1" i="1"/>
              <a:t>P</a:t>
            </a:r>
            <a:r>
              <a:rPr lang="en-US" altLang="en-US" b="1"/>
              <a:t>(–3, 3), </a:t>
            </a:r>
            <a:r>
              <a:rPr lang="en-US" altLang="en-US" b="1" i="1"/>
              <a:t>Q</a:t>
            </a:r>
            <a:r>
              <a:rPr lang="en-US" altLang="en-US" b="1"/>
              <a:t>(2, 3), and </a:t>
            </a:r>
            <a:r>
              <a:rPr lang="en-US" altLang="en-US" b="1" i="1"/>
              <a:t>R</a:t>
            </a:r>
            <a:r>
              <a:rPr lang="en-US" altLang="en-US" b="1"/>
              <a:t>(–3, –4). Find the side lengths to the nearest hundredth and the angle measures to the nearest degree.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4 Continued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04800" y="16764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1</a:t>
            </a:r>
            <a:r>
              <a:rPr lang="en-US" altLang="en-US"/>
              <a:t> Find the side lengths. Plot points </a:t>
            </a:r>
            <a:r>
              <a:rPr lang="en-US" altLang="en-US" i="1"/>
              <a:t>P</a:t>
            </a:r>
            <a:r>
              <a:rPr lang="en-US" altLang="en-US"/>
              <a:t>, </a:t>
            </a:r>
            <a:r>
              <a:rPr lang="en-US" altLang="en-US" i="1"/>
              <a:t>Q</a:t>
            </a:r>
            <a:r>
              <a:rPr lang="en-US" altLang="en-US"/>
              <a:t>, and </a:t>
            </a:r>
            <a:r>
              <a:rPr lang="en-US" altLang="en-US" i="1"/>
              <a:t>R</a:t>
            </a:r>
            <a:r>
              <a:rPr lang="en-US" altLang="en-US"/>
              <a:t>.</a:t>
            </a: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3886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811213" y="3200400"/>
            <a:ext cx="4079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 i="1"/>
              <a:t>P</a:t>
            </a: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2819400" y="3200400"/>
            <a:ext cx="442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 i="1"/>
              <a:t>Q</a:t>
            </a: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796925" y="5486400"/>
            <a:ext cx="42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 i="1"/>
              <a:t>R</a:t>
            </a:r>
          </a:p>
        </p:txBody>
      </p:sp>
      <p:sp>
        <p:nvSpPr>
          <p:cNvPr id="18440" name="Rectangle 9"/>
          <p:cNvSpPr>
            <a:spLocks noChangeArrowheads="1"/>
          </p:cNvSpPr>
          <p:nvPr/>
        </p:nvSpPr>
        <p:spPr bwMode="auto">
          <a:xfrm>
            <a:off x="990600" y="2590800"/>
            <a:ext cx="457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2133600" y="25146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i="1"/>
              <a:t>Y</a:t>
            </a: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3733800" y="40386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i="1"/>
              <a:t>X</a:t>
            </a:r>
          </a:p>
        </p:txBody>
      </p:sp>
      <p:sp>
        <p:nvSpPr>
          <p:cNvPr id="18443" name="Rectangle 13"/>
          <p:cNvSpPr>
            <a:spLocks noChangeArrowheads="1"/>
          </p:cNvSpPr>
          <p:nvPr/>
        </p:nvSpPr>
        <p:spPr bwMode="auto">
          <a:xfrm>
            <a:off x="3810000" y="4648200"/>
            <a:ext cx="457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56" name="Rectangle 16"/>
          <p:cNvSpPr>
            <a:spLocks noChangeArrowheads="1"/>
          </p:cNvSpPr>
          <p:nvPr/>
        </p:nvSpPr>
        <p:spPr bwMode="auto">
          <a:xfrm>
            <a:off x="4419600" y="2895600"/>
            <a:ext cx="4067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By the Distance Formula,</a:t>
            </a:r>
          </a:p>
        </p:txBody>
      </p:sp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4419600" y="22860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/>
              <a:t>PR </a:t>
            </a:r>
            <a:r>
              <a:rPr lang="en-US" altLang="en-US"/>
              <a:t>= 7        </a:t>
            </a:r>
            <a:r>
              <a:rPr lang="en-US" altLang="en-US" i="1"/>
              <a:t>PQ </a:t>
            </a:r>
            <a:r>
              <a:rPr lang="en-US" altLang="en-US"/>
              <a:t>= 5</a:t>
            </a:r>
          </a:p>
        </p:txBody>
      </p:sp>
      <p:pic>
        <p:nvPicPr>
          <p:cNvPr id="61459" name="Picture 19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200"/>
            <a:ext cx="3638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0" name="Picture 20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267200"/>
            <a:ext cx="22193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1" name="Picture 21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029200"/>
            <a:ext cx="32861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  <p:bldP spid="61447" grpId="0"/>
      <p:bldP spid="61448" grpId="0"/>
      <p:bldP spid="61451" grpId="0"/>
      <p:bldP spid="61452" grpId="0"/>
      <p:bldP spid="61456" grpId="0"/>
      <p:bldP spid="614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4 Continued</a:t>
            </a:r>
          </a:p>
        </p:txBody>
      </p:sp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228600" y="1828800"/>
            <a:ext cx="5272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2</a:t>
            </a:r>
            <a:r>
              <a:rPr lang="en-US" altLang="en-US"/>
              <a:t> Find the angle measures.</a:t>
            </a:r>
          </a:p>
        </p:txBody>
      </p:sp>
      <p:grpSp>
        <p:nvGrpSpPr>
          <p:cNvPr id="19460" name="Group 22"/>
          <p:cNvGrpSpPr>
            <a:grpSpLocks/>
          </p:cNvGrpSpPr>
          <p:nvPr/>
        </p:nvGrpSpPr>
        <p:grpSpPr bwMode="auto">
          <a:xfrm>
            <a:off x="0" y="2362200"/>
            <a:ext cx="4114800" cy="3886200"/>
            <a:chOff x="144" y="1584"/>
            <a:chExt cx="2592" cy="2448"/>
          </a:xfrm>
        </p:grpSpPr>
        <p:pic>
          <p:nvPicPr>
            <p:cNvPr id="19467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584"/>
              <a:ext cx="2448" cy="2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468" name="Rectangle 15"/>
            <p:cNvSpPr>
              <a:spLocks noChangeArrowheads="1"/>
            </p:cNvSpPr>
            <p:nvPr/>
          </p:nvSpPr>
          <p:spPr bwMode="auto">
            <a:xfrm>
              <a:off x="511" y="2016"/>
              <a:ext cx="2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 b="1" i="1"/>
                <a:t>P</a:t>
              </a:r>
            </a:p>
          </p:txBody>
        </p:sp>
        <p:sp>
          <p:nvSpPr>
            <p:cNvPr id="19469" name="Rectangle 16"/>
            <p:cNvSpPr>
              <a:spLocks noChangeArrowheads="1"/>
            </p:cNvSpPr>
            <p:nvPr/>
          </p:nvSpPr>
          <p:spPr bwMode="auto">
            <a:xfrm>
              <a:off x="1776" y="2016"/>
              <a:ext cx="2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 b="1" i="1"/>
                <a:t>Q</a:t>
              </a:r>
            </a:p>
          </p:txBody>
        </p:sp>
        <p:sp>
          <p:nvSpPr>
            <p:cNvPr id="19470" name="Rectangle 17"/>
            <p:cNvSpPr>
              <a:spLocks noChangeArrowheads="1"/>
            </p:cNvSpPr>
            <p:nvPr/>
          </p:nvSpPr>
          <p:spPr bwMode="auto">
            <a:xfrm>
              <a:off x="502" y="3456"/>
              <a:ext cx="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en-US" b="1" i="1"/>
                <a:t>R</a:t>
              </a:r>
            </a:p>
          </p:txBody>
        </p:sp>
        <p:sp>
          <p:nvSpPr>
            <p:cNvPr id="19471" name="Rectangle 18"/>
            <p:cNvSpPr>
              <a:spLocks noChangeArrowheads="1"/>
            </p:cNvSpPr>
            <p:nvPr/>
          </p:nvSpPr>
          <p:spPr bwMode="auto">
            <a:xfrm>
              <a:off x="624" y="1632"/>
              <a:ext cx="288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2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i="1"/>
                <a:t>Y</a:t>
              </a:r>
            </a:p>
          </p:txBody>
        </p:sp>
        <p:sp>
          <p:nvSpPr>
            <p:cNvPr id="19473" name="Text Box 20"/>
            <p:cNvSpPr txBox="1">
              <a:spLocks noChangeArrowheads="1"/>
            </p:cNvSpPr>
            <p:nvPr/>
          </p:nvSpPr>
          <p:spPr bwMode="auto">
            <a:xfrm>
              <a:off x="2352" y="2544"/>
              <a:ext cx="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i="1"/>
                <a:t>X</a:t>
              </a:r>
            </a:p>
          </p:txBody>
        </p:sp>
        <p:sp>
          <p:nvSpPr>
            <p:cNvPr id="19474" name="Rectangle 21"/>
            <p:cNvSpPr>
              <a:spLocks noChangeArrowheads="1"/>
            </p:cNvSpPr>
            <p:nvPr/>
          </p:nvSpPr>
          <p:spPr bwMode="auto">
            <a:xfrm>
              <a:off x="2400" y="2928"/>
              <a:ext cx="288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63511" name="Rectangle 23"/>
          <p:cNvSpPr>
            <a:spLocks noChangeArrowheads="1"/>
          </p:cNvSpPr>
          <p:nvPr/>
        </p:nvSpPr>
        <p:spPr bwMode="auto">
          <a:xfrm>
            <a:off x="4114800" y="2590800"/>
            <a:ext cx="191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m</a:t>
            </a:r>
            <a:r>
              <a:rPr lang="en-US" altLang="en-US">
                <a:sym typeface="Symbol" pitchFamily="18" charset="2"/>
              </a:rPr>
              <a:t></a:t>
            </a:r>
            <a:r>
              <a:rPr lang="en-US" altLang="en-US" i="1">
                <a:sym typeface="Symbol" pitchFamily="18" charset="2"/>
              </a:rPr>
              <a:t>P</a:t>
            </a:r>
            <a:r>
              <a:rPr lang="en-US" altLang="en-US">
                <a:sym typeface="Symbol" pitchFamily="18" charset="2"/>
              </a:rPr>
              <a:t> = 90°</a:t>
            </a:r>
          </a:p>
        </p:txBody>
      </p:sp>
      <p:sp>
        <p:nvSpPr>
          <p:cNvPr id="63512" name="Rectangle 24"/>
          <p:cNvSpPr>
            <a:spLocks noChangeArrowheads="1"/>
          </p:cNvSpPr>
          <p:nvPr/>
        </p:nvSpPr>
        <p:spPr bwMode="auto">
          <a:xfrm>
            <a:off x="4114800" y="5791200"/>
            <a:ext cx="375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m</a:t>
            </a:r>
            <a:r>
              <a:rPr lang="en-US" altLang="en-US">
                <a:sym typeface="Symbol" pitchFamily="18" charset="2"/>
              </a:rPr>
              <a:t></a:t>
            </a:r>
            <a:r>
              <a:rPr lang="en-US" altLang="en-US" i="1">
                <a:sym typeface="Symbol" pitchFamily="18" charset="2"/>
              </a:rPr>
              <a:t>R</a:t>
            </a:r>
            <a:r>
              <a:rPr lang="en-US" altLang="en-US">
                <a:sym typeface="Symbol" pitchFamily="18" charset="2"/>
              </a:rPr>
              <a:t>  90° – 54°  36°</a:t>
            </a:r>
          </a:p>
        </p:txBody>
      </p:sp>
      <p:pic>
        <p:nvPicPr>
          <p:cNvPr id="63515" name="Picture 27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90800"/>
            <a:ext cx="26098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7" name="Picture 29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3200400"/>
            <a:ext cx="30289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18" name="Text Box 30"/>
          <p:cNvSpPr txBox="1">
            <a:spLocks noChangeArrowheads="1"/>
          </p:cNvSpPr>
          <p:nvPr/>
        </p:nvSpPr>
        <p:spPr bwMode="auto">
          <a:xfrm>
            <a:off x="4114800" y="5181600"/>
            <a:ext cx="533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The acute </a:t>
            </a:r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  <a:sym typeface="Symbol" pitchFamily="18" charset="2"/>
              </a:rPr>
              <a:t>s of a rt. </a:t>
            </a:r>
            <a:r>
              <a:rPr lang="en-US" altLang="en-US">
                <a:solidFill>
                  <a:srgbClr val="3366FF"/>
                </a:solidFill>
              </a:rPr>
              <a:t>∆</a:t>
            </a:r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 are comp.</a:t>
            </a:r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</a:p>
        </p:txBody>
      </p:sp>
      <p:pic>
        <p:nvPicPr>
          <p:cNvPr id="63519" name="Picture 31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219575"/>
            <a:ext cx="3143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11" grpId="0"/>
      <p:bldP spid="63512" grpId="0"/>
      <p:bldP spid="635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04800" y="1676400"/>
            <a:ext cx="8229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The coordinates of the vertices of </a:t>
            </a:r>
            <a:r>
              <a:rPr lang="en-US" altLang="en-US"/>
              <a:t>∆</a:t>
            </a:r>
            <a:r>
              <a:rPr lang="en-US" altLang="en-US" b="1" i="1"/>
              <a:t>RST </a:t>
            </a:r>
            <a:r>
              <a:rPr lang="en-US" altLang="en-US" b="1"/>
              <a:t>are </a:t>
            </a:r>
            <a:r>
              <a:rPr lang="en-US" altLang="en-US" b="1" i="1"/>
              <a:t>R</a:t>
            </a:r>
            <a:r>
              <a:rPr lang="en-US" altLang="en-US" b="1"/>
              <a:t>(–3, 5), </a:t>
            </a:r>
            <a:r>
              <a:rPr lang="en-US" altLang="en-US" b="1" i="1"/>
              <a:t>S</a:t>
            </a:r>
            <a:r>
              <a:rPr lang="en-US" altLang="en-US" b="1"/>
              <a:t>(4, 5), and </a:t>
            </a:r>
            <a:r>
              <a:rPr lang="en-US" altLang="en-US" b="1" i="1"/>
              <a:t>T</a:t>
            </a:r>
            <a:r>
              <a:rPr lang="en-US" altLang="en-US" b="1"/>
              <a:t>(4, –2). Find the side lengths to the nearest hundredth and the angle measures to the nearest degree.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81000" y="914400"/>
            <a:ext cx="8305800" cy="4724400"/>
          </a:xfrm>
          <a:prstGeom prst="rect">
            <a:avLst/>
          </a:prstGeom>
          <a:noFill/>
          <a:ln w="28575">
            <a:solidFill>
              <a:srgbClr val="DBDBD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3333CC"/>
                </a:solidFill>
              </a:rPr>
              <a:t>Warm Up</a:t>
            </a:r>
            <a:endParaRPr lang="en-US" altLang="en-US" sz="2800"/>
          </a:p>
          <a:p>
            <a:pPr eaLnBrk="1" hangingPunct="1"/>
            <a:r>
              <a:rPr lang="en-US" altLang="en-US" b="1"/>
              <a:t>Use </a:t>
            </a:r>
            <a:r>
              <a:rPr lang="en-US" altLang="en-US"/>
              <a:t>∆</a:t>
            </a:r>
            <a:r>
              <a:rPr lang="en-US" altLang="en-US" b="1" i="1"/>
              <a:t>ABC </a:t>
            </a:r>
            <a:r>
              <a:rPr lang="en-US" altLang="en-US" b="1"/>
              <a:t>for Exercises 1–3.</a:t>
            </a:r>
          </a:p>
          <a:p>
            <a:pPr eaLnBrk="1" hangingPunct="1"/>
            <a:endParaRPr lang="en-US" altLang="en-US" b="1"/>
          </a:p>
          <a:p>
            <a:pPr eaLnBrk="1" hangingPunct="1">
              <a:lnSpc>
                <a:spcPct val="140000"/>
              </a:lnSpc>
            </a:pPr>
            <a:r>
              <a:rPr lang="en-US" altLang="en-US" b="1"/>
              <a:t>1.</a:t>
            </a:r>
            <a:r>
              <a:rPr lang="en-US" altLang="en-US"/>
              <a:t> If </a:t>
            </a:r>
            <a:r>
              <a:rPr lang="en-US" altLang="en-US" i="1"/>
              <a:t>a</a:t>
            </a:r>
            <a:r>
              <a:rPr lang="en-US" altLang="en-US"/>
              <a:t> = 8 and </a:t>
            </a:r>
            <a:r>
              <a:rPr lang="en-US" altLang="en-US" i="1"/>
              <a:t>b</a:t>
            </a:r>
            <a:r>
              <a:rPr lang="en-US" altLang="en-US"/>
              <a:t> = 5, find </a:t>
            </a:r>
            <a:r>
              <a:rPr lang="en-US" altLang="en-US" i="1"/>
              <a:t>c</a:t>
            </a:r>
            <a:r>
              <a:rPr lang="en-US" altLang="en-US"/>
              <a:t>. 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b="1"/>
              <a:t>2.</a:t>
            </a:r>
            <a:r>
              <a:rPr lang="en-US" altLang="en-US"/>
              <a:t> If </a:t>
            </a:r>
            <a:r>
              <a:rPr lang="en-US" altLang="en-US" i="1"/>
              <a:t>a</a:t>
            </a:r>
            <a:r>
              <a:rPr lang="en-US" altLang="en-US"/>
              <a:t> = 60 and </a:t>
            </a:r>
            <a:r>
              <a:rPr lang="en-US" altLang="en-US" i="1"/>
              <a:t>c</a:t>
            </a:r>
            <a:r>
              <a:rPr lang="en-US" altLang="en-US"/>
              <a:t> = 61, find </a:t>
            </a:r>
            <a:r>
              <a:rPr lang="en-US" altLang="en-US" i="1"/>
              <a:t>b</a:t>
            </a:r>
            <a:r>
              <a:rPr lang="en-US" altLang="en-US"/>
              <a:t>. 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b="1"/>
              <a:t>3.</a:t>
            </a:r>
            <a:r>
              <a:rPr lang="en-US" altLang="en-US"/>
              <a:t> If </a:t>
            </a:r>
            <a:r>
              <a:rPr lang="en-US" altLang="en-US" i="1"/>
              <a:t>b</a:t>
            </a:r>
            <a:r>
              <a:rPr lang="en-US" altLang="en-US"/>
              <a:t> = 6 and </a:t>
            </a:r>
            <a:r>
              <a:rPr lang="en-US" altLang="en-US" i="1"/>
              <a:t>c</a:t>
            </a:r>
            <a:r>
              <a:rPr lang="en-US" altLang="en-US"/>
              <a:t> = 10, find sin </a:t>
            </a:r>
            <a:r>
              <a:rPr lang="en-US" altLang="en-US" i="1"/>
              <a:t>B</a:t>
            </a:r>
            <a:r>
              <a:rPr lang="en-US" altLang="en-US"/>
              <a:t>.</a:t>
            </a:r>
            <a:r>
              <a:rPr lang="en-US" altLang="en-US" sz="2800">
                <a:sym typeface="Symbol" pitchFamily="18" charset="2"/>
              </a:rPr>
              <a:t> </a:t>
            </a:r>
          </a:p>
          <a:p>
            <a:pPr eaLnBrk="1" hangingPunct="1"/>
            <a:endParaRPr lang="en-US" altLang="en-US" b="1"/>
          </a:p>
          <a:p>
            <a:pPr eaLnBrk="1" hangingPunct="1"/>
            <a:r>
              <a:rPr lang="en-US" altLang="en-US" b="1"/>
              <a:t>Find AB. </a:t>
            </a:r>
          </a:p>
          <a:p>
            <a:pPr eaLnBrk="1" hangingPunct="1"/>
            <a:endParaRPr lang="en-US" altLang="en-US" sz="800" b="1"/>
          </a:p>
          <a:p>
            <a:pPr eaLnBrk="1" hangingPunct="1"/>
            <a:r>
              <a:rPr lang="en-US" altLang="en-US" b="1"/>
              <a:t>4. </a:t>
            </a:r>
            <a:r>
              <a:rPr lang="en-US" altLang="en-US" i="1"/>
              <a:t>A</a:t>
            </a:r>
            <a:r>
              <a:rPr lang="en-US" altLang="en-US"/>
              <a:t>(8, 10), </a:t>
            </a:r>
            <a:r>
              <a:rPr lang="en-US" altLang="en-US" i="1"/>
              <a:t>B</a:t>
            </a:r>
            <a:r>
              <a:rPr lang="en-US" altLang="en-US"/>
              <a:t>(3, 0) </a:t>
            </a:r>
          </a:p>
          <a:p>
            <a:pPr eaLnBrk="1" hangingPunct="1"/>
            <a:endParaRPr lang="en-US" altLang="en-US" sz="800" b="1"/>
          </a:p>
          <a:p>
            <a:pPr eaLnBrk="1" hangingPunct="1"/>
            <a:r>
              <a:rPr lang="en-US" altLang="en-US" b="1"/>
              <a:t>5. </a:t>
            </a:r>
            <a:r>
              <a:rPr lang="en-US" altLang="en-US" i="1"/>
              <a:t>A</a:t>
            </a:r>
            <a:r>
              <a:rPr lang="en-US" altLang="en-US"/>
              <a:t>(1, –2), </a:t>
            </a:r>
            <a:r>
              <a:rPr lang="en-US" altLang="en-US" i="1"/>
              <a:t>B</a:t>
            </a:r>
            <a:r>
              <a:rPr lang="en-US" altLang="en-US"/>
              <a:t>(2, 6)</a:t>
            </a:r>
            <a:r>
              <a:rPr lang="en-US" altLang="en-US" sz="280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3075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66800"/>
            <a:ext cx="2838450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98" name="Rectangle 30"/>
          <p:cNvSpPr>
            <a:spLocks noChangeArrowheads="1"/>
          </p:cNvSpPr>
          <p:nvPr/>
        </p:nvSpPr>
        <p:spPr bwMode="auto">
          <a:xfrm>
            <a:off x="5334000" y="2743200"/>
            <a:ext cx="571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>
            <a:off x="5715000" y="3276600"/>
            <a:ext cx="682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0000"/>
                </a:solidFill>
              </a:rPr>
              <a:t>0.6</a:t>
            </a:r>
          </a:p>
        </p:txBody>
      </p:sp>
      <p:pic>
        <p:nvPicPr>
          <p:cNvPr id="7200" name="Picture 3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5905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1" name="Picture 33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648200"/>
            <a:ext cx="5905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2" name="Picture 34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105400"/>
            <a:ext cx="609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440055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 Continued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228600" y="14478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1</a:t>
            </a:r>
            <a:r>
              <a:rPr lang="en-US" altLang="en-US"/>
              <a:t> Find the side lengths. Plot points </a:t>
            </a:r>
            <a:r>
              <a:rPr lang="en-US" altLang="en-US" i="1"/>
              <a:t>R</a:t>
            </a:r>
            <a:r>
              <a:rPr lang="en-US" altLang="en-US"/>
              <a:t>, </a:t>
            </a:r>
            <a:r>
              <a:rPr lang="en-US" altLang="en-US" i="1"/>
              <a:t>S</a:t>
            </a:r>
            <a:r>
              <a:rPr lang="en-US" altLang="en-US"/>
              <a:t>, and </a:t>
            </a:r>
            <a:r>
              <a:rPr lang="en-US" altLang="en-US" i="1"/>
              <a:t>T</a:t>
            </a:r>
            <a:r>
              <a:rPr lang="en-US" altLang="en-US"/>
              <a:t>.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514350" y="2190750"/>
            <a:ext cx="42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 i="1"/>
              <a:t>R</a:t>
            </a: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3790950" y="2190750"/>
            <a:ext cx="400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 i="1"/>
              <a:t>S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3714750" y="4629150"/>
            <a:ext cx="392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 i="1"/>
              <a:t>T</a:t>
            </a:r>
          </a:p>
        </p:txBody>
      </p:sp>
      <p:sp>
        <p:nvSpPr>
          <p:cNvPr id="21512" name="Rectangle 9"/>
          <p:cNvSpPr>
            <a:spLocks noChangeArrowheads="1"/>
          </p:cNvSpPr>
          <p:nvPr/>
        </p:nvSpPr>
        <p:spPr bwMode="auto">
          <a:xfrm>
            <a:off x="914400" y="1905000"/>
            <a:ext cx="457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2362200" y="19653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i="1"/>
              <a:t>Y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4114800" y="35814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i="1"/>
              <a:t>X</a:t>
            </a:r>
          </a:p>
        </p:txBody>
      </p:sp>
      <p:sp>
        <p:nvSpPr>
          <p:cNvPr id="21515" name="Rectangle 12"/>
          <p:cNvSpPr>
            <a:spLocks noChangeArrowheads="1"/>
          </p:cNvSpPr>
          <p:nvPr/>
        </p:nvSpPr>
        <p:spPr bwMode="auto">
          <a:xfrm>
            <a:off x="4038600" y="4343400"/>
            <a:ext cx="457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4676775" y="2286000"/>
            <a:ext cx="2124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/>
              <a:t>RS </a:t>
            </a:r>
            <a:r>
              <a:rPr lang="en-US" altLang="en-US"/>
              <a:t>= </a:t>
            </a:r>
            <a:r>
              <a:rPr lang="en-US" altLang="en-US" i="1"/>
              <a:t>ST </a:t>
            </a:r>
            <a:r>
              <a:rPr lang="en-US" altLang="en-US"/>
              <a:t>= 7</a:t>
            </a: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4600575" y="2971800"/>
            <a:ext cx="4067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By the Distance Formula,</a:t>
            </a:r>
          </a:p>
        </p:txBody>
      </p:sp>
      <p:pic>
        <p:nvPicPr>
          <p:cNvPr id="64528" name="Picture 16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57600"/>
            <a:ext cx="38671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0" name="Picture 18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343400"/>
            <a:ext cx="2038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31" name="Picture 19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105400"/>
            <a:ext cx="32861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  <p:bldP spid="64518" grpId="0"/>
      <p:bldP spid="64519" grpId="0"/>
      <p:bldP spid="64520" grpId="0"/>
      <p:bldP spid="64522" grpId="0"/>
      <p:bldP spid="64523" grpId="0"/>
      <p:bldP spid="64525" grpId="0"/>
      <p:bldP spid="645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4 Continued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04800" y="1676400"/>
            <a:ext cx="5272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Step 2</a:t>
            </a:r>
            <a:r>
              <a:rPr lang="en-US" altLang="en-US"/>
              <a:t> Find the angle measures.</a:t>
            </a: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228600" y="2590800"/>
            <a:ext cx="1939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m</a:t>
            </a:r>
            <a:r>
              <a:rPr lang="en-US" altLang="en-US">
                <a:sym typeface="Symbol" pitchFamily="18" charset="2"/>
              </a:rPr>
              <a:t></a:t>
            </a:r>
            <a:r>
              <a:rPr lang="en-US" altLang="en-US" i="1">
                <a:sym typeface="Symbol" pitchFamily="18" charset="2"/>
              </a:rPr>
              <a:t>S</a:t>
            </a:r>
            <a:r>
              <a:rPr lang="en-US" altLang="en-US">
                <a:sym typeface="Symbol" pitchFamily="18" charset="2"/>
              </a:rPr>
              <a:t> = 90°</a:t>
            </a: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381000" y="4267200"/>
            <a:ext cx="375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m</a:t>
            </a:r>
            <a:r>
              <a:rPr lang="en-US" altLang="en-US">
                <a:sym typeface="Symbol" pitchFamily="18" charset="2"/>
              </a:rPr>
              <a:t></a:t>
            </a:r>
            <a:r>
              <a:rPr lang="en-US" altLang="en-US" i="1">
                <a:sym typeface="Symbol" pitchFamily="18" charset="2"/>
              </a:rPr>
              <a:t>R</a:t>
            </a:r>
            <a:r>
              <a:rPr lang="en-US" altLang="en-US">
                <a:sym typeface="Symbol" pitchFamily="18" charset="2"/>
              </a:rPr>
              <a:t>  90° – 45°  45°</a:t>
            </a: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4495800" y="4343400"/>
            <a:ext cx="533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114AFF"/>
                </a:solidFill>
                <a:latin typeface="Arial" charset="0"/>
                <a:cs typeface="Arial" charset="0"/>
              </a:rPr>
              <a:t>The acute </a:t>
            </a:r>
            <a:r>
              <a:rPr lang="en-US" altLang="en-US" i="1">
                <a:solidFill>
                  <a:srgbClr val="114AFF"/>
                </a:solidFill>
                <a:latin typeface="Arial" charset="0"/>
                <a:cs typeface="Arial" charset="0"/>
                <a:sym typeface="Symbol" pitchFamily="18" charset="2"/>
              </a:rPr>
              <a:t>s of a rt. </a:t>
            </a:r>
            <a:r>
              <a:rPr lang="en-US" altLang="en-US">
                <a:solidFill>
                  <a:srgbClr val="114AFF"/>
                </a:solidFill>
              </a:rPr>
              <a:t>∆</a:t>
            </a:r>
            <a:r>
              <a:rPr lang="en-US" altLang="en-US" i="1">
                <a:solidFill>
                  <a:srgbClr val="114AFF"/>
                </a:solidFill>
                <a:latin typeface="Arial" charset="0"/>
                <a:cs typeface="Arial" charset="0"/>
              </a:rPr>
              <a:t> are comp.</a:t>
            </a:r>
            <a:r>
              <a:rPr lang="en-US" altLang="en-US" i="1">
                <a:solidFill>
                  <a:srgbClr val="114AFF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</a:p>
        </p:txBody>
      </p:sp>
      <p:pic>
        <p:nvPicPr>
          <p:cNvPr id="66570" name="Picture 10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800"/>
            <a:ext cx="25908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1" name="Picture 11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4200"/>
            <a:ext cx="25908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2" name="Picture 12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76600"/>
            <a:ext cx="3048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  <p:bldP spid="66567" grpId="0"/>
      <p:bldP spid="66568" grpId="0"/>
      <p:bldP spid="665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5: Travel Application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81000" y="1371600"/>
            <a:ext cx="8305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978400" algn="l"/>
              </a:tabLs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A highway sign warns that a section of road ahead has a 7% grade. To the nearest degree, what angle does the road make with a horizontal line?</a:t>
            </a:r>
            <a:r>
              <a:rPr lang="en-US" altLang="en-US"/>
              <a:t> </a:t>
            </a: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2286000" y="3124200"/>
            <a:ext cx="5573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Change the percent grade to a fraction.</a:t>
            </a:r>
            <a:r>
              <a:rPr lang="en-US" altLang="en-US">
                <a:solidFill>
                  <a:srgbClr val="3366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457200" y="3810000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A 7% grade means the road rises (or falls) 7 ft for every 100 ft of horizontal distance.</a:t>
            </a:r>
          </a:p>
        </p:txBody>
      </p:sp>
      <p:pic>
        <p:nvPicPr>
          <p:cNvPr id="59400" name="Picture 8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13144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24400"/>
            <a:ext cx="304800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4038600" y="4740275"/>
            <a:ext cx="449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Draw a right triangle to represent the road.</a:t>
            </a:r>
            <a:r>
              <a:rPr lang="en-US" altLang="en-US">
                <a:solidFill>
                  <a:srgbClr val="3366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9403" name="Rectangle 11"/>
          <p:cNvSpPr>
            <a:spLocks noChangeArrowheads="1"/>
          </p:cNvSpPr>
          <p:nvPr/>
        </p:nvSpPr>
        <p:spPr bwMode="auto">
          <a:xfrm>
            <a:off x="4114800" y="5638800"/>
            <a:ext cx="419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A is the angle the road makes with a horizontal line.</a:t>
            </a:r>
          </a:p>
        </p:txBody>
      </p:sp>
      <p:pic>
        <p:nvPicPr>
          <p:cNvPr id="59405" name="Picture 13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15000"/>
            <a:ext cx="31718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/>
      <p:bldP spid="59398" grpId="0"/>
      <p:bldP spid="59402" grpId="0"/>
      <p:bldP spid="5940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5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57200" y="1371600"/>
            <a:ext cx="8382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Baldwin St. in Dunedin, New Zealand, is the steepest street in the world. It has a grade of 38%. To the nearest degree, what angle does Baldwin St. make with a horizontal line?</a:t>
            </a:r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4038600" y="2987675"/>
            <a:ext cx="35925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Change the percent grade to a fraction.</a:t>
            </a:r>
            <a:r>
              <a:rPr lang="en-US" altLang="en-US">
                <a:solidFill>
                  <a:srgbClr val="3366FF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0427" name="Picture 11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638800"/>
            <a:ext cx="33337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8" name="Picture 1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0"/>
            <a:ext cx="14954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9" name="Rectangle 13"/>
          <p:cNvSpPr>
            <a:spLocks noChangeArrowheads="1"/>
          </p:cNvSpPr>
          <p:nvPr/>
        </p:nvSpPr>
        <p:spPr bwMode="auto">
          <a:xfrm>
            <a:off x="533400" y="3902075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A 38% grade means the road rises (or falls) 38 ft for every 100 ft of horizontal distance.</a:t>
            </a:r>
          </a:p>
        </p:txBody>
      </p:sp>
      <p:sp>
        <p:nvSpPr>
          <p:cNvPr id="60430" name="Rectangle 14"/>
          <p:cNvSpPr>
            <a:spLocks noChangeArrowheads="1"/>
          </p:cNvSpPr>
          <p:nvPr/>
        </p:nvSpPr>
        <p:spPr bwMode="auto">
          <a:xfrm>
            <a:off x="4038600" y="4740275"/>
            <a:ext cx="449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Draw a right triangle to represent the road.</a:t>
            </a:r>
            <a:r>
              <a:rPr lang="en-US" altLang="en-US">
                <a:solidFill>
                  <a:srgbClr val="3366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60431" name="Rectangle 15"/>
          <p:cNvSpPr>
            <a:spLocks noChangeArrowheads="1"/>
          </p:cNvSpPr>
          <p:nvPr/>
        </p:nvSpPr>
        <p:spPr bwMode="auto">
          <a:xfrm>
            <a:off x="4114800" y="5638800"/>
            <a:ext cx="419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3366FF"/>
                </a:solidFill>
                <a:latin typeface="Arial" charset="0"/>
                <a:cs typeface="Arial" charset="0"/>
              </a:rPr>
              <a:t>A is the angle the road makes with a horizontal line.</a:t>
            </a:r>
          </a:p>
        </p:txBody>
      </p:sp>
      <p:grpSp>
        <p:nvGrpSpPr>
          <p:cNvPr id="60440" name="Group 24"/>
          <p:cNvGrpSpPr>
            <a:grpSpLocks/>
          </p:cNvGrpSpPr>
          <p:nvPr/>
        </p:nvGrpSpPr>
        <p:grpSpPr bwMode="auto">
          <a:xfrm>
            <a:off x="609600" y="4583113"/>
            <a:ext cx="2927350" cy="1208087"/>
            <a:chOff x="384" y="2887"/>
            <a:chExt cx="1844" cy="761"/>
          </a:xfrm>
        </p:grpSpPr>
        <p:sp>
          <p:nvSpPr>
            <p:cNvPr id="24587" name="Text Box 20"/>
            <p:cNvSpPr txBox="1">
              <a:spLocks noChangeArrowheads="1"/>
            </p:cNvSpPr>
            <p:nvPr/>
          </p:nvSpPr>
          <p:spPr bwMode="auto">
            <a:xfrm>
              <a:off x="823" y="3436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100 ft</a:t>
              </a:r>
            </a:p>
          </p:txBody>
        </p:sp>
        <p:sp>
          <p:nvSpPr>
            <p:cNvPr id="24588" name="Text Box 21"/>
            <p:cNvSpPr txBox="1">
              <a:spLocks noChangeArrowheads="1"/>
            </p:cNvSpPr>
            <p:nvPr/>
          </p:nvSpPr>
          <p:spPr bwMode="auto">
            <a:xfrm>
              <a:off x="1556" y="3079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/>
                <a:t>38 ft</a:t>
              </a:r>
            </a:p>
          </p:txBody>
        </p:sp>
        <p:grpSp>
          <p:nvGrpSpPr>
            <p:cNvPr id="24589" name="Group 23"/>
            <p:cNvGrpSpPr>
              <a:grpSpLocks/>
            </p:cNvGrpSpPr>
            <p:nvPr/>
          </p:nvGrpSpPr>
          <p:grpSpPr bwMode="auto">
            <a:xfrm>
              <a:off x="384" y="2887"/>
              <a:ext cx="1488" cy="665"/>
              <a:chOff x="384" y="2887"/>
              <a:chExt cx="1488" cy="665"/>
            </a:xfrm>
          </p:grpSpPr>
          <p:sp>
            <p:nvSpPr>
              <p:cNvPr id="24590" name="Freeform 16"/>
              <p:cNvSpPr>
                <a:spLocks/>
              </p:cNvSpPr>
              <p:nvPr/>
            </p:nvSpPr>
            <p:spPr bwMode="auto">
              <a:xfrm>
                <a:off x="576" y="2976"/>
                <a:ext cx="1008" cy="480"/>
              </a:xfrm>
              <a:custGeom>
                <a:avLst/>
                <a:gdLst>
                  <a:gd name="T0" fmla="*/ 0 w 1296"/>
                  <a:gd name="T1" fmla="*/ 480 h 576"/>
                  <a:gd name="T2" fmla="*/ 1008 w 1296"/>
                  <a:gd name="T3" fmla="*/ 480 h 576"/>
                  <a:gd name="T4" fmla="*/ 1008 w 1296"/>
                  <a:gd name="T5" fmla="*/ 0 h 576"/>
                  <a:gd name="T6" fmla="*/ 0 w 1296"/>
                  <a:gd name="T7" fmla="*/ 480 h 57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96" h="576">
                    <a:moveTo>
                      <a:pt x="0" y="576"/>
                    </a:moveTo>
                    <a:lnTo>
                      <a:pt x="1296" y="576"/>
                    </a:lnTo>
                    <a:lnTo>
                      <a:pt x="1296" y="0"/>
                    </a:lnTo>
                    <a:lnTo>
                      <a:pt x="0" y="576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1" name="Text Box 17"/>
              <p:cNvSpPr txBox="1">
                <a:spLocks noChangeArrowheads="1"/>
              </p:cNvSpPr>
              <p:nvPr/>
            </p:nvSpPr>
            <p:spPr bwMode="auto">
              <a:xfrm>
                <a:off x="384" y="3340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 i="1"/>
                  <a:t>A</a:t>
                </a:r>
              </a:p>
            </p:txBody>
          </p:sp>
          <p:sp>
            <p:nvSpPr>
              <p:cNvPr id="24592" name="Text Box 18"/>
              <p:cNvSpPr txBox="1">
                <a:spLocks noChangeArrowheads="1"/>
              </p:cNvSpPr>
              <p:nvPr/>
            </p:nvSpPr>
            <p:spPr bwMode="auto">
              <a:xfrm>
                <a:off x="1584" y="3340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 i="1"/>
                  <a:t>B</a:t>
                </a:r>
              </a:p>
            </p:txBody>
          </p:sp>
          <p:sp>
            <p:nvSpPr>
              <p:cNvPr id="24593" name="Text Box 19"/>
              <p:cNvSpPr txBox="1">
                <a:spLocks noChangeArrowheads="1"/>
              </p:cNvSpPr>
              <p:nvPr/>
            </p:nvSpPr>
            <p:spPr bwMode="auto">
              <a:xfrm>
                <a:off x="1570" y="2887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 i="1"/>
                  <a:t>C</a:t>
                </a:r>
              </a:p>
            </p:txBody>
          </p:sp>
          <p:sp>
            <p:nvSpPr>
              <p:cNvPr id="24594" name="Rectangle 22"/>
              <p:cNvSpPr>
                <a:spLocks noChangeArrowheads="1"/>
              </p:cNvSpPr>
              <p:nvPr/>
            </p:nvSpPr>
            <p:spPr bwMode="auto">
              <a:xfrm>
                <a:off x="1488" y="3360"/>
                <a:ext cx="96" cy="96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3" grpId="0"/>
      <p:bldP spid="60429" grpId="0"/>
      <p:bldP spid="60430" grpId="0"/>
      <p:bldP spid="604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Lesson Quiz: Part I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457200" y="1371600"/>
            <a:ext cx="7924800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/>
              <a:t>Use your calculator to find each angle measure to the nearest degree.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b="1"/>
              <a:t>1.</a:t>
            </a:r>
            <a:r>
              <a:rPr lang="en-US" altLang="en-US"/>
              <a:t> cos</a:t>
            </a:r>
            <a:r>
              <a:rPr lang="en-US" altLang="en-US" baseline="30000"/>
              <a:t>-1</a:t>
            </a:r>
            <a:r>
              <a:rPr lang="en-US" altLang="en-US"/>
              <a:t> (0.97)  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b="1"/>
              <a:t>2.</a:t>
            </a:r>
            <a:r>
              <a:rPr lang="en-US" altLang="en-US"/>
              <a:t> tan</a:t>
            </a:r>
            <a:r>
              <a:rPr lang="en-US" altLang="en-US" baseline="30000"/>
              <a:t>-1</a:t>
            </a:r>
            <a:r>
              <a:rPr lang="en-US" altLang="en-US"/>
              <a:t> (2)  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b="1"/>
              <a:t>3.</a:t>
            </a:r>
            <a:r>
              <a:rPr lang="en-US" altLang="en-US"/>
              <a:t> sin</a:t>
            </a:r>
            <a:r>
              <a:rPr lang="en-US" altLang="en-US" baseline="30000"/>
              <a:t>-1</a:t>
            </a:r>
            <a:r>
              <a:rPr lang="en-US" altLang="en-US"/>
              <a:t> (0.59)  </a:t>
            </a:r>
          </a:p>
          <a:p>
            <a:pPr>
              <a:spcBef>
                <a:spcPct val="50000"/>
              </a:spcBef>
            </a:pPr>
            <a:r>
              <a:rPr lang="en-US" altLang="en-US" sz="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en-US" sz="800">
              <a:latin typeface="Arial" charset="0"/>
            </a:endParaRP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2768600" y="2362200"/>
            <a:ext cx="73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3300"/>
                </a:solidFill>
              </a:rPr>
              <a:t>14°</a:t>
            </a:r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2311400" y="3014663"/>
            <a:ext cx="73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3300"/>
                </a:solidFill>
              </a:rPr>
              <a:t>63°</a:t>
            </a:r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2743200" y="3657600"/>
            <a:ext cx="73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3300"/>
                </a:solidFill>
              </a:rPr>
              <a:t>36°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7" grpId="0"/>
      <p:bldP spid="17428" grpId="0"/>
      <p:bldP spid="174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Lesson Quiz: Part II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7924800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/>
              <a:t>Find the unknown measures. Round lengths to the nearest hundredth and angle measures to the nearest degree.</a:t>
            </a:r>
            <a:endParaRPr lang="en-US" altLang="en-US" sz="2000"/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b="1"/>
              <a:t>4.</a:t>
            </a:r>
            <a:r>
              <a:rPr lang="en-US" altLang="en-US"/>
              <a:t>  					</a:t>
            </a:r>
            <a:r>
              <a:rPr lang="en-US" altLang="en-US" b="1"/>
              <a:t>5.</a:t>
            </a:r>
            <a:endParaRPr lang="en-US" altLang="en-US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80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en-US" sz="800">
              <a:latin typeface="Arial" charset="0"/>
            </a:endParaRPr>
          </a:p>
        </p:txBody>
      </p:sp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971800"/>
            <a:ext cx="3276600" cy="153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3046413"/>
            <a:ext cx="3419475" cy="144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685800" y="4664075"/>
            <a:ext cx="403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3300"/>
                </a:solidFill>
              </a:rPr>
              <a:t>DF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5.7; m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FF3300"/>
                </a:solidFill>
              </a:rPr>
              <a:t>D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68°; m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FF3300"/>
                </a:solidFill>
              </a:rPr>
              <a:t>F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22°</a:t>
            </a:r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5257800" y="4648200"/>
            <a:ext cx="3733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3300"/>
                </a:solidFill>
              </a:rPr>
              <a:t>AC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0.63; </a:t>
            </a:r>
            <a:r>
              <a:rPr lang="en-US" altLang="en-US" i="1">
                <a:solidFill>
                  <a:srgbClr val="FF3300"/>
                </a:solidFill>
              </a:rPr>
              <a:t>BC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2.37; m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FF3300"/>
                </a:solidFill>
              </a:rPr>
              <a:t>B </a:t>
            </a:r>
            <a:r>
              <a:rPr lang="en-US" altLang="en-US" b="1">
                <a:solidFill>
                  <a:srgbClr val="FF3300"/>
                </a:solidFill>
              </a:rPr>
              <a:t>= </a:t>
            </a:r>
            <a:r>
              <a:rPr lang="en-US" altLang="en-US">
                <a:solidFill>
                  <a:srgbClr val="FF3300"/>
                </a:solidFill>
              </a:rPr>
              <a:t>15°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Lesson Quiz: Part III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57200" y="1922463"/>
            <a:ext cx="7696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03225" indent="-403225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6. </a:t>
            </a:r>
            <a:r>
              <a:rPr lang="en-US" altLang="en-US"/>
              <a:t>The coordinates of the vertices of ∆</a:t>
            </a:r>
            <a:r>
              <a:rPr lang="en-US" altLang="en-US" i="1"/>
              <a:t>MNP </a:t>
            </a:r>
            <a:r>
              <a:rPr lang="en-US" altLang="en-US"/>
              <a:t>are </a:t>
            </a:r>
            <a:r>
              <a:rPr lang="en-US" altLang="en-US" i="1"/>
              <a:t>M </a:t>
            </a:r>
            <a:r>
              <a:rPr lang="en-US" altLang="en-US"/>
              <a:t>(–3, –2), </a:t>
            </a:r>
            <a:r>
              <a:rPr lang="en-US" altLang="en-US" i="1"/>
              <a:t>N</a:t>
            </a:r>
            <a:r>
              <a:rPr lang="en-US" altLang="en-US"/>
              <a:t>(–3, 5), and </a:t>
            </a:r>
            <a:r>
              <a:rPr lang="en-US" altLang="en-US" i="1"/>
              <a:t>P</a:t>
            </a:r>
            <a:r>
              <a:rPr lang="en-US" altLang="en-US"/>
              <a:t>(6, 5). Find the side lengths to the nearest hundredth and the angle measures to the nearest degree.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838200" y="3597275"/>
            <a:ext cx="701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3300"/>
                </a:solidFill>
              </a:rPr>
              <a:t>MN </a:t>
            </a:r>
            <a:r>
              <a:rPr lang="en-US" altLang="en-US" b="1">
                <a:solidFill>
                  <a:srgbClr val="FF3300"/>
                </a:solidFill>
              </a:rPr>
              <a:t>= </a:t>
            </a:r>
            <a:r>
              <a:rPr lang="en-US" altLang="en-US">
                <a:solidFill>
                  <a:srgbClr val="FF3300"/>
                </a:solidFill>
              </a:rPr>
              <a:t>7; </a:t>
            </a:r>
            <a:r>
              <a:rPr lang="en-US" altLang="en-US" i="1">
                <a:solidFill>
                  <a:srgbClr val="FF3300"/>
                </a:solidFill>
              </a:rPr>
              <a:t>NP </a:t>
            </a:r>
            <a:r>
              <a:rPr lang="en-US" altLang="en-US" b="1">
                <a:solidFill>
                  <a:srgbClr val="FF3300"/>
                </a:solidFill>
              </a:rPr>
              <a:t>= </a:t>
            </a:r>
            <a:r>
              <a:rPr lang="en-US" altLang="en-US">
                <a:solidFill>
                  <a:srgbClr val="FF3300"/>
                </a:solidFill>
              </a:rPr>
              <a:t>9; </a:t>
            </a:r>
            <a:r>
              <a:rPr lang="en-US" altLang="en-US" i="1">
                <a:solidFill>
                  <a:srgbClr val="FF3300"/>
                </a:solidFill>
              </a:rPr>
              <a:t>MP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11.40; m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FF3300"/>
                </a:solidFill>
              </a:rPr>
              <a:t>N </a:t>
            </a:r>
            <a:r>
              <a:rPr lang="en-US" altLang="en-US" b="1">
                <a:solidFill>
                  <a:srgbClr val="FF3300"/>
                </a:solidFill>
              </a:rPr>
              <a:t>= </a:t>
            </a:r>
            <a:r>
              <a:rPr lang="en-US" altLang="en-US">
                <a:solidFill>
                  <a:srgbClr val="FF3300"/>
                </a:solidFill>
              </a:rPr>
              <a:t>90°; m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FF3300"/>
                </a:solidFill>
              </a:rPr>
              <a:t>M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52°; m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</a:t>
            </a:r>
            <a:r>
              <a:rPr lang="en-US" altLang="en-US" i="1">
                <a:solidFill>
                  <a:srgbClr val="FF3300"/>
                </a:solidFill>
              </a:rPr>
              <a:t>P </a:t>
            </a:r>
            <a:r>
              <a:rPr lang="en-US" altLang="en-US" b="1">
                <a:solidFill>
                  <a:srgbClr val="FF3300"/>
                </a:solidFill>
                <a:sym typeface="Symbol" pitchFamily="18" charset="2"/>
              </a:rPr>
              <a:t></a:t>
            </a:r>
            <a:r>
              <a:rPr lang="en-US" altLang="en-US" b="1">
                <a:solidFill>
                  <a:srgbClr val="FF3300"/>
                </a:solidFill>
              </a:rPr>
              <a:t> </a:t>
            </a:r>
            <a:r>
              <a:rPr lang="en-US" altLang="en-US">
                <a:solidFill>
                  <a:srgbClr val="FF3300"/>
                </a:solidFill>
              </a:rPr>
              <a:t>38°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81000" y="1905000"/>
            <a:ext cx="8382000" cy="1600200"/>
          </a:xfrm>
          <a:prstGeom prst="rect">
            <a:avLst/>
          </a:prstGeom>
          <a:noFill/>
          <a:ln w="28575">
            <a:solidFill>
              <a:srgbClr val="DBDBD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3200"/>
              <a:t>Use trigonometric ratios to find angle measures in right triangles and to solve real-world problems.</a:t>
            </a:r>
            <a:endParaRPr lang="en-US" altLang="en-US" sz="3200">
              <a:latin typeface="Arial" charset="0"/>
            </a:endParaRPr>
          </a:p>
        </p:txBody>
      </p:sp>
      <p:sp>
        <p:nvSpPr>
          <p:cNvPr id="4099" name="Rectangle 15"/>
          <p:cNvSpPr>
            <a:spLocks noChangeArrowheads="1"/>
          </p:cNvSpPr>
          <p:nvPr/>
        </p:nvSpPr>
        <p:spPr bwMode="auto">
          <a:xfrm>
            <a:off x="0" y="1219200"/>
            <a:ext cx="914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altLang="en-US" sz="3600" i="1">
                <a:solidFill>
                  <a:srgbClr val="FF6600"/>
                </a:solidFill>
                <a:latin typeface="Arial Black" pitchFamily="34" charset="0"/>
              </a:rPr>
              <a:t>Objective</a:t>
            </a:r>
            <a:endParaRPr lang="en-US" altLang="en-US" sz="3600" i="1">
              <a:solidFill>
                <a:srgbClr val="FF66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457200" y="1371600"/>
            <a:ext cx="56388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San Francisco, California, is famous for its steep streets. The steepness of a road is often expressed as a </a:t>
            </a:r>
            <a:r>
              <a:rPr lang="en-US" altLang="en-US" i="1"/>
              <a:t>percent grade</a:t>
            </a:r>
            <a:r>
              <a:rPr lang="en-US" altLang="en-US"/>
              <a:t>. Filbert Street, the steepest street in San Francisco, has a 31.5% grade. This means the road rises 31.5 ft over a horizontal distance of 100 ft, which is equivalent to a 17.5° angle. You can use trigonometric ratios to change a percent grade to an angle measure.</a:t>
            </a:r>
          </a:p>
        </p:txBody>
      </p:sp>
      <p:pic>
        <p:nvPicPr>
          <p:cNvPr id="5123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05000"/>
            <a:ext cx="23431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Example 1: Identifying Angles from Trigonometric Ratios</a:t>
            </a: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228600" y="6149975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cos </a:t>
            </a:r>
            <a:r>
              <a:rPr lang="en-US" altLang="en-US" i="1"/>
              <a:t>A</a:t>
            </a:r>
            <a:r>
              <a:rPr lang="en-US" altLang="en-US"/>
              <a:t> = cos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2,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2 is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 i="1"/>
              <a:t>A</a:t>
            </a:r>
            <a:r>
              <a:rPr lang="en-US" altLang="en-US"/>
              <a:t>.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4343400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49" name="Group 22"/>
          <p:cNvGrpSpPr>
            <a:grpSpLocks/>
          </p:cNvGrpSpPr>
          <p:nvPr/>
        </p:nvGrpSpPr>
        <p:grpSpPr bwMode="auto">
          <a:xfrm>
            <a:off x="152400" y="1447800"/>
            <a:ext cx="4495800" cy="2136775"/>
            <a:chOff x="89" y="958"/>
            <a:chExt cx="2832" cy="1346"/>
          </a:xfrm>
        </p:grpSpPr>
        <p:sp>
          <p:nvSpPr>
            <p:cNvPr id="6156" name="Rectangle 5"/>
            <p:cNvSpPr>
              <a:spLocks noChangeArrowheads="1"/>
            </p:cNvSpPr>
            <p:nvPr/>
          </p:nvSpPr>
          <p:spPr bwMode="auto">
            <a:xfrm>
              <a:off x="89" y="958"/>
              <a:ext cx="2832" cy="1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lnSpc>
                  <a:spcPct val="140000"/>
                </a:lnSpc>
              </a:pPr>
              <a:r>
                <a:rPr lang="en-US" altLang="en-US" b="1"/>
                <a:t>Use the trigonometric ratio                to determine which angle of the triangle is</a:t>
              </a:r>
              <a:r>
                <a:rPr lang="en-US" altLang="en-US"/>
                <a:t> </a:t>
              </a:r>
              <a:r>
                <a:rPr lang="en-US" altLang="en-US" b="1">
                  <a:sym typeface="Symbol" pitchFamily="18" charset="2"/>
                </a:rPr>
                <a:t></a:t>
              </a:r>
              <a:r>
                <a:rPr lang="en-US" altLang="en-US" b="1" i="1"/>
                <a:t>A</a:t>
              </a:r>
              <a:r>
                <a:rPr lang="en-US" altLang="en-US" b="1"/>
                <a:t>.</a:t>
              </a:r>
            </a:p>
          </p:txBody>
        </p:sp>
        <p:pic>
          <p:nvPicPr>
            <p:cNvPr id="6157" name="Picture 20" descr="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296"/>
              <a:ext cx="936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3" name="Picture 23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21050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4" name="Text Box 24"/>
          <p:cNvSpPr txBox="1">
            <a:spLocks noChangeArrowheads="1"/>
          </p:cNvSpPr>
          <p:nvPr/>
        </p:nvSpPr>
        <p:spPr bwMode="auto">
          <a:xfrm>
            <a:off x="2819400" y="3581400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Cosine is the ratio of the adjacent leg to the hypotenuse.</a:t>
            </a:r>
          </a:p>
        </p:txBody>
      </p:sp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2819400" y="4419600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The leg adjacent to </a:t>
            </a:r>
            <a:r>
              <a:rPr lang="en-US" altLang="en-US" i="1">
                <a:solidFill>
                  <a:srgbClr val="3366FF"/>
                </a:solidFill>
                <a:sym typeface="Symbol" pitchFamily="18" charset="2"/>
              </a:rPr>
              <a:t>1 is 1.4. The hypotenuse is 5. </a:t>
            </a:r>
          </a:p>
        </p:txBody>
      </p:sp>
      <p:pic>
        <p:nvPicPr>
          <p:cNvPr id="30747" name="Picture 27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0200"/>
            <a:ext cx="24479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8" name="Text Box 28"/>
          <p:cNvSpPr txBox="1">
            <a:spLocks noChangeArrowheads="1"/>
          </p:cNvSpPr>
          <p:nvPr/>
        </p:nvSpPr>
        <p:spPr bwMode="auto">
          <a:xfrm>
            <a:off x="2819400" y="5349875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The leg adjacent to </a:t>
            </a:r>
            <a:r>
              <a:rPr lang="en-US" altLang="en-US" i="1">
                <a:solidFill>
                  <a:srgbClr val="3366FF"/>
                </a:solidFill>
                <a:sym typeface="Symbol" pitchFamily="18" charset="2"/>
              </a:rPr>
              <a:t>2 is 4.8. The hypotenuse is 5. </a:t>
            </a:r>
          </a:p>
        </p:txBody>
      </p:sp>
      <p:pic>
        <p:nvPicPr>
          <p:cNvPr id="30749" name="Picture 29" descr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48175"/>
            <a:ext cx="24574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7" grpId="0"/>
      <p:bldP spid="30744" grpId="0"/>
      <p:bldP spid="30746" grpId="0"/>
      <p:bldP spid="307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5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1a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7171" name="Rectangle 20"/>
          <p:cNvSpPr>
            <a:spLocks noChangeArrowheads="1"/>
          </p:cNvSpPr>
          <p:nvPr/>
        </p:nvSpPr>
        <p:spPr bwMode="auto">
          <a:xfrm>
            <a:off x="304800" y="1524000"/>
            <a:ext cx="5410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Use the given trigonometric ratio to determine which angle of the triangle is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 b="1" i="1"/>
              <a:t>A</a:t>
            </a:r>
            <a:r>
              <a:rPr lang="en-US" altLang="en-US" b="1"/>
              <a:t>.</a:t>
            </a:r>
          </a:p>
        </p:txBody>
      </p:sp>
      <p:pic>
        <p:nvPicPr>
          <p:cNvPr id="7172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752600"/>
            <a:ext cx="28479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9" name="Picture 35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62350"/>
            <a:ext cx="21145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20" name="Text Box 36"/>
          <p:cNvSpPr txBox="1">
            <a:spLocks noChangeArrowheads="1"/>
          </p:cNvSpPr>
          <p:nvPr/>
        </p:nvSpPr>
        <p:spPr bwMode="auto">
          <a:xfrm>
            <a:off x="3124200" y="3486150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Sine is the ratio of the opposite leg to the hypotenuse.</a:t>
            </a:r>
          </a:p>
        </p:txBody>
      </p:sp>
      <p:pic>
        <p:nvPicPr>
          <p:cNvPr id="7175" name="Picture 37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24150"/>
            <a:ext cx="13525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4" name="Picture 40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19600"/>
            <a:ext cx="2667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25" name="Picture 41" descr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0"/>
            <a:ext cx="27241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26" name="Text Box 42"/>
          <p:cNvSpPr txBox="1">
            <a:spLocks noChangeArrowheads="1"/>
          </p:cNvSpPr>
          <p:nvPr/>
        </p:nvSpPr>
        <p:spPr bwMode="auto">
          <a:xfrm>
            <a:off x="3124200" y="4343400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The leg adjacent to </a:t>
            </a:r>
            <a:r>
              <a:rPr lang="en-US" altLang="en-US" i="1">
                <a:solidFill>
                  <a:srgbClr val="3366FF"/>
                </a:solidFill>
                <a:sym typeface="Symbol" pitchFamily="18" charset="2"/>
              </a:rPr>
              <a:t>1 is 27. The hypotenuse is 30.6. </a:t>
            </a:r>
          </a:p>
        </p:txBody>
      </p:sp>
      <p:sp>
        <p:nvSpPr>
          <p:cNvPr id="16427" name="Text Box 43"/>
          <p:cNvSpPr txBox="1">
            <a:spLocks noChangeArrowheads="1"/>
          </p:cNvSpPr>
          <p:nvPr/>
        </p:nvSpPr>
        <p:spPr bwMode="auto">
          <a:xfrm>
            <a:off x="3124200" y="5273675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The leg adjacent to </a:t>
            </a:r>
            <a:r>
              <a:rPr lang="en-US" altLang="en-US" i="1">
                <a:solidFill>
                  <a:srgbClr val="3366FF"/>
                </a:solidFill>
                <a:sym typeface="Symbol" pitchFamily="18" charset="2"/>
              </a:rPr>
              <a:t>2 is 14.4. The hypotenuse is 30.6. </a:t>
            </a:r>
          </a:p>
        </p:txBody>
      </p:sp>
      <p:sp>
        <p:nvSpPr>
          <p:cNvPr id="16428" name="Rectangle 44"/>
          <p:cNvSpPr>
            <a:spLocks noChangeArrowheads="1"/>
          </p:cNvSpPr>
          <p:nvPr/>
        </p:nvSpPr>
        <p:spPr bwMode="auto">
          <a:xfrm>
            <a:off x="228600" y="6096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sin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A = sin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2,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2 is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0" grpId="0"/>
      <p:bldP spid="16426" grpId="0"/>
      <p:bldP spid="16427" grpId="0"/>
      <p:bldP spid="164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  <a:latin typeface="Arial Black" pitchFamily="34" charset="0"/>
              </a:rPr>
              <a:t>Check It Out!</a:t>
            </a:r>
            <a:r>
              <a:rPr lang="en-US" altLang="en-US">
                <a:solidFill>
                  <a:srgbClr val="006699"/>
                </a:solidFill>
                <a:latin typeface="Arial Black" pitchFamily="34" charset="0"/>
              </a:rPr>
              <a:t> Example 1b </a:t>
            </a:r>
            <a:endParaRPr lang="en-US" altLang="en-US" sz="2600">
              <a:solidFill>
                <a:schemeClr val="accent2"/>
              </a:solidFill>
              <a:latin typeface="Arial MT Bl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04800" y="1524000"/>
            <a:ext cx="5410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 b="1"/>
              <a:t>Use the given trigonometric ratio to determine which angle of the triangle is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 b="1" i="1"/>
              <a:t>A</a:t>
            </a:r>
            <a:r>
              <a:rPr lang="en-US" altLang="en-US" b="1"/>
              <a:t>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524000"/>
            <a:ext cx="28479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04800" y="27432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tan </a:t>
            </a:r>
            <a:r>
              <a:rPr lang="en-US" altLang="en-US" b="1" i="1"/>
              <a:t>A </a:t>
            </a:r>
            <a:r>
              <a:rPr lang="en-US" altLang="en-US" b="1"/>
              <a:t>= 1.875</a:t>
            </a:r>
          </a:p>
        </p:txBody>
      </p:sp>
      <p:pic>
        <p:nvPicPr>
          <p:cNvPr id="35849" name="Picture 9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3276600"/>
            <a:ext cx="21526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200400" y="3276600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Tangent is the ratio of the opposite leg to the adjacent leg.</a:t>
            </a:r>
          </a:p>
        </p:txBody>
      </p:sp>
      <p:pic>
        <p:nvPicPr>
          <p:cNvPr id="35853" name="Picture 13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4191000"/>
            <a:ext cx="2838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3200400" y="4206875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The leg opposite to </a:t>
            </a:r>
            <a:r>
              <a:rPr lang="en-US" altLang="en-US" i="1">
                <a:solidFill>
                  <a:srgbClr val="3366FF"/>
                </a:solidFill>
                <a:sym typeface="Symbol" pitchFamily="18" charset="2"/>
              </a:rPr>
              <a:t>1 is 27. The leg adjacent is 14.4. </a:t>
            </a:r>
          </a:p>
        </p:txBody>
      </p:sp>
      <p:pic>
        <p:nvPicPr>
          <p:cNvPr id="35855" name="Picture 15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105400"/>
            <a:ext cx="27527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3200400" y="5029200"/>
            <a:ext cx="5562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3366FF"/>
                </a:solidFill>
              </a:rPr>
              <a:t>The leg opposite to </a:t>
            </a:r>
            <a:r>
              <a:rPr lang="en-US" altLang="en-US" i="1">
                <a:solidFill>
                  <a:srgbClr val="3366FF"/>
                </a:solidFill>
                <a:sym typeface="Symbol" pitchFamily="18" charset="2"/>
              </a:rPr>
              <a:t>2 is 14.4. The leg adjacent is 27. 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228600" y="60198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Since tan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 i="1"/>
              <a:t>A</a:t>
            </a:r>
            <a:r>
              <a:rPr lang="en-US" altLang="en-US"/>
              <a:t> = tan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1,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/>
              <a:t>1 is </a:t>
            </a:r>
            <a:r>
              <a:rPr lang="en-US" altLang="en-US" b="1">
                <a:sym typeface="Symbol" pitchFamily="18" charset="2"/>
              </a:rPr>
              <a:t></a:t>
            </a:r>
            <a:r>
              <a:rPr lang="en-US" altLang="en-US" i="1"/>
              <a:t>A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0" grpId="0"/>
      <p:bldP spid="35854" grpId="0"/>
      <p:bldP spid="35856" grpId="0"/>
      <p:bldP spid="358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533400" y="2057400"/>
            <a:ext cx="8077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In Lesson 8-2, you learned that sin 30° = 0.5. Conversely, if you know that the sine of an acute angle is 0.5, you can conclude that the angle measures 30°. This is written as sin</a:t>
            </a:r>
            <a:r>
              <a:rPr lang="en-US" altLang="en-US" baseline="30000"/>
              <a:t>-1</a:t>
            </a:r>
            <a:r>
              <a:rPr lang="en-US" altLang="en-US"/>
              <a:t>(0.5) = 30°.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04800" y="1295400"/>
            <a:ext cx="8458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en-US"/>
              <a:t>If you know the sine, cosine, or tangent of an acute angle measure, you can use the inverse trigonometric functions to find the measure of the angle.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8686800" cy="279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1464</Words>
  <Application>Microsoft Office PowerPoint</Application>
  <PresentationFormat>On-screen Show (4:3)</PresentationFormat>
  <Paragraphs>153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Verdana</vt:lpstr>
      <vt:lpstr>Arial</vt:lpstr>
      <vt:lpstr>Arial Black</vt:lpstr>
      <vt:lpstr>Symbol</vt:lpstr>
      <vt:lpstr>Arial MT Bl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Holt, Rinehart and Winston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HRW</dc:creator>
  <cp:lastModifiedBy>Trenton Murphey</cp:lastModifiedBy>
  <cp:revision>117</cp:revision>
  <dcterms:created xsi:type="dcterms:W3CDTF">2002-10-14T18:20:28Z</dcterms:created>
  <dcterms:modified xsi:type="dcterms:W3CDTF">2014-03-20T14:07:06Z</dcterms:modified>
</cp:coreProperties>
</file>