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7" r:id="rId2"/>
    <p:sldId id="260" r:id="rId3"/>
    <p:sldId id="262" r:id="rId4"/>
    <p:sldId id="269" r:id="rId5"/>
    <p:sldId id="266" r:id="rId6"/>
    <p:sldId id="278" r:id="rId7"/>
    <p:sldId id="274" r:id="rId8"/>
    <p:sldId id="279" r:id="rId9"/>
    <p:sldId id="277" r:id="rId10"/>
    <p:sldId id="276" r:id="rId11"/>
    <p:sldId id="283" r:id="rId12"/>
    <p:sldId id="267" r:id="rId13"/>
    <p:sldId id="281" r:id="rId14"/>
    <p:sldId id="285" r:id="rId15"/>
    <p:sldId id="286" r:id="rId16"/>
    <p:sldId id="282" r:id="rId17"/>
    <p:sldId id="289" r:id="rId18"/>
    <p:sldId id="291" r:id="rId19"/>
    <p:sldId id="292" r:id="rId20"/>
    <p:sldId id="295" r:id="rId21"/>
    <p:sldId id="300" r:id="rId22"/>
    <p:sldId id="288" r:id="rId23"/>
    <p:sldId id="297" r:id="rId24"/>
    <p:sldId id="296" r:id="rId25"/>
    <p:sldId id="301" r:id="rId26"/>
    <p:sldId id="298" r:id="rId27"/>
    <p:sldId id="268" r:id="rId28"/>
    <p:sldId id="299" r:id="rId29"/>
  </p:sldIdLst>
  <p:sldSz cx="9144000" cy="6858000" type="screen4x3"/>
  <p:notesSz cx="6858000" cy="9144000"/>
  <p:custDataLst>
    <p:tags r:id="rId31"/>
  </p:custDataLst>
  <p:defaultTextStyle>
    <a:defPPr>
      <a:defRPr lang="en-US"/>
    </a:defPPr>
    <a:lvl1pPr algn="l" rtl="0" fontAlgn="base">
      <a:spcBef>
        <a:spcPct val="0"/>
      </a:spcBef>
      <a:spcAft>
        <a:spcPct val="0"/>
      </a:spcAft>
      <a:defRPr sz="2400" kern="1200">
        <a:solidFill>
          <a:schemeClr val="tx1"/>
        </a:solidFill>
        <a:latin typeface="Verdana" pitchFamily="34" charset="0"/>
        <a:ea typeface="+mn-ea"/>
        <a:cs typeface="+mn-cs"/>
      </a:defRPr>
    </a:lvl1pPr>
    <a:lvl2pPr marL="457200" algn="l" rtl="0" fontAlgn="base">
      <a:spcBef>
        <a:spcPct val="0"/>
      </a:spcBef>
      <a:spcAft>
        <a:spcPct val="0"/>
      </a:spcAft>
      <a:defRPr sz="2400" kern="1200">
        <a:solidFill>
          <a:schemeClr val="tx1"/>
        </a:solidFill>
        <a:latin typeface="Verdana" pitchFamily="34" charset="0"/>
        <a:ea typeface="+mn-ea"/>
        <a:cs typeface="+mn-cs"/>
      </a:defRPr>
    </a:lvl2pPr>
    <a:lvl3pPr marL="914400" algn="l" rtl="0" fontAlgn="base">
      <a:spcBef>
        <a:spcPct val="0"/>
      </a:spcBef>
      <a:spcAft>
        <a:spcPct val="0"/>
      </a:spcAft>
      <a:defRPr sz="2400" kern="1200">
        <a:solidFill>
          <a:schemeClr val="tx1"/>
        </a:solidFill>
        <a:latin typeface="Verdana" pitchFamily="34" charset="0"/>
        <a:ea typeface="+mn-ea"/>
        <a:cs typeface="+mn-cs"/>
      </a:defRPr>
    </a:lvl3pPr>
    <a:lvl4pPr marL="1371600" algn="l" rtl="0" fontAlgn="base">
      <a:spcBef>
        <a:spcPct val="0"/>
      </a:spcBef>
      <a:spcAft>
        <a:spcPct val="0"/>
      </a:spcAft>
      <a:defRPr sz="2400" kern="1200">
        <a:solidFill>
          <a:schemeClr val="tx1"/>
        </a:solidFill>
        <a:latin typeface="Verdana" pitchFamily="34" charset="0"/>
        <a:ea typeface="+mn-ea"/>
        <a:cs typeface="+mn-cs"/>
      </a:defRPr>
    </a:lvl4pPr>
    <a:lvl5pPr marL="1828800" algn="l" rtl="0" fontAlgn="base">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FF"/>
    <a:srgbClr val="FF0000"/>
    <a:srgbClr val="006699"/>
    <a:srgbClr val="FFFF00"/>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966" autoAdjust="0"/>
    <p:restoredTop sz="93412" autoAdjust="0"/>
  </p:normalViewPr>
  <p:slideViewPr>
    <p:cSldViewPr>
      <p:cViewPr varScale="1">
        <p:scale>
          <a:sx n="100" d="100"/>
          <a:sy n="100" d="100"/>
        </p:scale>
        <p:origin x="-168" y="-84"/>
      </p:cViewPr>
      <p:guideLst>
        <p:guide orient="horz" pos="576"/>
        <p:guide pos="2880"/>
      </p:guideLst>
    </p:cSldViewPr>
  </p:slideViewPr>
  <p:notesTextViewPr>
    <p:cViewPr>
      <p:scale>
        <a:sx n="100" d="100"/>
        <a:sy n="100" d="100"/>
      </p:scale>
      <p:origin x="0" y="0"/>
    </p:cViewPr>
  </p:notesTextViewPr>
  <p:notesViewPr>
    <p:cSldViewPr>
      <p:cViewPr varScale="1">
        <p:scale>
          <a:sx n="50" d="100"/>
          <a:sy n="50" d="100"/>
        </p:scale>
        <p:origin x="-1992"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latin typeface="Arial" pitchFamily="34" charset="0"/>
              </a:defRPr>
            </a:lvl1pPr>
          </a:lstStyle>
          <a:p>
            <a:pPr>
              <a:defRPr/>
            </a:pPr>
            <a:endParaRPr lang="en-US"/>
          </a:p>
        </p:txBody>
      </p:sp>
      <p:sp>
        <p:nvSpPr>
          <p:cNvPr id="921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atin typeface="Arial" pitchFamily="34" charset="0"/>
              </a:defRPr>
            </a:lvl1pPr>
          </a:lstStyle>
          <a:p>
            <a:pPr>
              <a:defRPr/>
            </a:pPr>
            <a:endParaRPr lang="en-US"/>
          </a:p>
        </p:txBody>
      </p:sp>
      <p:sp>
        <p:nvSpPr>
          <p:cNvPr id="30724"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922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922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latin typeface="Arial" pitchFamily="34" charset="0"/>
              </a:defRPr>
            </a:lvl1pPr>
          </a:lstStyle>
          <a:p>
            <a:pPr>
              <a:defRPr/>
            </a:pPr>
            <a:endParaRPr lang="en-US"/>
          </a:p>
        </p:txBody>
      </p:sp>
      <p:sp>
        <p:nvSpPr>
          <p:cNvPr id="922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atin typeface="Arial" pitchFamily="34" charset="0"/>
              </a:defRPr>
            </a:lvl1pPr>
          </a:lstStyle>
          <a:p>
            <a:pPr>
              <a:defRPr/>
            </a:pPr>
            <a:fld id="{C9E9305E-2B28-450E-BAC1-6E051AD57220}" type="slidenum">
              <a:rPr lang="en-US"/>
              <a:pPr>
                <a:defRPr/>
              </a:pPr>
              <a:t>‹#›</a:t>
            </a:fld>
            <a:endParaRPr lang="en-US"/>
          </a:p>
        </p:txBody>
      </p:sp>
    </p:spTree>
    <p:extLst>
      <p:ext uri="{BB962C8B-B14F-4D97-AF65-F5344CB8AC3E}">
        <p14:creationId xmlns:p14="http://schemas.microsoft.com/office/powerpoint/2010/main" val="308613419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FA5D913E-3F2B-49A5-A6F6-976F4ADAEED9}" type="slidenum">
              <a:rPr lang="en-US" altLang="en-US" sz="1200">
                <a:latin typeface="Arial" charset="0"/>
              </a:rPr>
              <a:pPr eaLnBrk="1" hangingPunct="1"/>
              <a:t>27</a:t>
            </a:fld>
            <a:endParaRPr lang="en-US" altLang="en-US" sz="1200">
              <a:latin typeface="Arial" charset="0"/>
            </a:endParaRPr>
          </a:p>
        </p:txBody>
      </p:sp>
      <p:sp>
        <p:nvSpPr>
          <p:cNvPr id="31747" name="Rectangle 2"/>
          <p:cNvSpPr>
            <a:spLocks noRot="1" noChangeArrowheads="1" noTextEdit="1"/>
          </p:cNvSpPr>
          <p:nvPr>
            <p:ph type="sldImg"/>
          </p:nvPr>
        </p:nvSpPr>
        <p:spPr>
          <a:ln/>
        </p:spPr>
      </p:sp>
      <p:sp>
        <p:nvSpPr>
          <p:cNvPr id="31748" name="Rectangle 3"/>
          <p:cNvSpPr>
            <a:spLocks noGrp="1" noChangeArrowheads="1"/>
          </p:cNvSpPr>
          <p:nvPr>
            <p:ph type="body" idx="1"/>
          </p:nvPr>
        </p:nvSpPr>
        <p:spPr>
          <a:xfrm>
            <a:off x="914400" y="4343400"/>
            <a:ext cx="5029200" cy="4114800"/>
          </a:xfrm>
          <a:noFill/>
        </p:spPr>
        <p:txBody>
          <a:bodyPr/>
          <a:lstStyle/>
          <a:p>
            <a:pPr eaLnBrk="1" hangingPunct="1"/>
            <a:endParaRPr lang="en-US" altLang="en-US" smtClean="0">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fld id="{9793ADD5-75B1-4ED9-8B70-A3BEA5FB9A6C}" type="slidenum">
              <a:rPr lang="en-US" altLang="en-US" sz="1200">
                <a:latin typeface="Arial" charset="0"/>
              </a:rPr>
              <a:pPr eaLnBrk="1" hangingPunct="1"/>
              <a:t>28</a:t>
            </a:fld>
            <a:endParaRPr lang="en-US" altLang="en-US" sz="1200">
              <a:latin typeface="Arial" charset="0"/>
            </a:endParaRPr>
          </a:p>
        </p:txBody>
      </p:sp>
      <p:sp>
        <p:nvSpPr>
          <p:cNvPr id="32771" name="Rectangle 2"/>
          <p:cNvSpPr>
            <a:spLocks noRot="1" noChangeArrowheads="1" noTextEdit="1"/>
          </p:cNvSpPr>
          <p:nvPr>
            <p:ph type="sldImg"/>
          </p:nvPr>
        </p:nvSpPr>
        <p:spPr>
          <a:ln/>
        </p:spPr>
      </p:sp>
      <p:sp>
        <p:nvSpPr>
          <p:cNvPr id="32772" name="Rectangle 3"/>
          <p:cNvSpPr>
            <a:spLocks noGrp="1" noChangeArrowheads="1"/>
          </p:cNvSpPr>
          <p:nvPr>
            <p:ph type="body" idx="1"/>
          </p:nvPr>
        </p:nvSpPr>
        <p:spPr>
          <a:xfrm>
            <a:off x="914400" y="4343400"/>
            <a:ext cx="5029200" cy="4114800"/>
          </a:xfrm>
          <a:noFill/>
        </p:spPr>
        <p:txBody>
          <a:bodyPr/>
          <a:lstStyle/>
          <a:p>
            <a:pPr eaLnBrk="1" hangingPunct="1"/>
            <a:endParaRPr lang="en-US" altLang="en-US"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81870F0-0559-48E6-9F75-991958B8BB6B}" type="slidenum">
              <a:rPr lang="en-US"/>
              <a:pPr>
                <a:defRPr/>
              </a:pPr>
              <a:t>‹#›</a:t>
            </a:fld>
            <a:endParaRPr lang="en-US"/>
          </a:p>
        </p:txBody>
      </p:sp>
    </p:spTree>
    <p:extLst>
      <p:ext uri="{BB962C8B-B14F-4D97-AF65-F5344CB8AC3E}">
        <p14:creationId xmlns:p14="http://schemas.microsoft.com/office/powerpoint/2010/main" val="1781596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1614A9E-8A51-4C5F-A2E7-3331BB2900F3}" type="slidenum">
              <a:rPr lang="en-US"/>
              <a:pPr>
                <a:defRPr/>
              </a:pPr>
              <a:t>‹#›</a:t>
            </a:fld>
            <a:endParaRPr lang="en-US"/>
          </a:p>
        </p:txBody>
      </p:sp>
    </p:spTree>
    <p:extLst>
      <p:ext uri="{BB962C8B-B14F-4D97-AF65-F5344CB8AC3E}">
        <p14:creationId xmlns:p14="http://schemas.microsoft.com/office/powerpoint/2010/main" val="20234949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D19D2AE-C8D9-400A-BD45-24BC6BEFA38E}" type="slidenum">
              <a:rPr lang="en-US"/>
              <a:pPr>
                <a:defRPr/>
              </a:pPr>
              <a:t>‹#›</a:t>
            </a:fld>
            <a:endParaRPr lang="en-US"/>
          </a:p>
        </p:txBody>
      </p:sp>
    </p:spTree>
    <p:extLst>
      <p:ext uri="{BB962C8B-B14F-4D97-AF65-F5344CB8AC3E}">
        <p14:creationId xmlns:p14="http://schemas.microsoft.com/office/powerpoint/2010/main" val="1116118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4A412A3-ED68-4022-9DC9-85675F7D29A5}" type="slidenum">
              <a:rPr lang="en-US"/>
              <a:pPr>
                <a:defRPr/>
              </a:pPr>
              <a:t>‹#›</a:t>
            </a:fld>
            <a:endParaRPr lang="en-US"/>
          </a:p>
        </p:txBody>
      </p:sp>
    </p:spTree>
    <p:extLst>
      <p:ext uri="{BB962C8B-B14F-4D97-AF65-F5344CB8AC3E}">
        <p14:creationId xmlns:p14="http://schemas.microsoft.com/office/powerpoint/2010/main" val="14511416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409CD4D-14BD-4FAD-9E16-CBEA88890CA8}" type="slidenum">
              <a:rPr lang="en-US"/>
              <a:pPr>
                <a:defRPr/>
              </a:pPr>
              <a:t>‹#›</a:t>
            </a:fld>
            <a:endParaRPr lang="en-US"/>
          </a:p>
        </p:txBody>
      </p:sp>
    </p:spTree>
    <p:extLst>
      <p:ext uri="{BB962C8B-B14F-4D97-AF65-F5344CB8AC3E}">
        <p14:creationId xmlns:p14="http://schemas.microsoft.com/office/powerpoint/2010/main" val="6114933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4F2B999-2E1F-4AAB-B2A5-B2C31E2FB570}" type="slidenum">
              <a:rPr lang="en-US"/>
              <a:pPr>
                <a:defRPr/>
              </a:pPr>
              <a:t>‹#›</a:t>
            </a:fld>
            <a:endParaRPr lang="en-US"/>
          </a:p>
        </p:txBody>
      </p:sp>
    </p:spTree>
    <p:extLst>
      <p:ext uri="{BB962C8B-B14F-4D97-AF65-F5344CB8AC3E}">
        <p14:creationId xmlns:p14="http://schemas.microsoft.com/office/powerpoint/2010/main" val="17544635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64415FEC-47FE-42FB-9E45-7419F33EA62B}" type="slidenum">
              <a:rPr lang="en-US"/>
              <a:pPr>
                <a:defRPr/>
              </a:pPr>
              <a:t>‹#›</a:t>
            </a:fld>
            <a:endParaRPr lang="en-US"/>
          </a:p>
        </p:txBody>
      </p:sp>
    </p:spTree>
    <p:extLst>
      <p:ext uri="{BB962C8B-B14F-4D97-AF65-F5344CB8AC3E}">
        <p14:creationId xmlns:p14="http://schemas.microsoft.com/office/powerpoint/2010/main" val="8553190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7198A00B-9D16-4FF4-AD3D-460CE2824DF2}" type="slidenum">
              <a:rPr lang="en-US"/>
              <a:pPr>
                <a:defRPr/>
              </a:pPr>
              <a:t>‹#›</a:t>
            </a:fld>
            <a:endParaRPr lang="en-US"/>
          </a:p>
        </p:txBody>
      </p:sp>
    </p:spTree>
    <p:extLst>
      <p:ext uri="{BB962C8B-B14F-4D97-AF65-F5344CB8AC3E}">
        <p14:creationId xmlns:p14="http://schemas.microsoft.com/office/powerpoint/2010/main" val="13809090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59E05F3A-DBFA-47C5-9836-929E866609DC}" type="slidenum">
              <a:rPr lang="en-US"/>
              <a:pPr>
                <a:defRPr/>
              </a:pPr>
              <a:t>‹#›</a:t>
            </a:fld>
            <a:endParaRPr lang="en-US"/>
          </a:p>
        </p:txBody>
      </p:sp>
    </p:spTree>
    <p:extLst>
      <p:ext uri="{BB962C8B-B14F-4D97-AF65-F5344CB8AC3E}">
        <p14:creationId xmlns:p14="http://schemas.microsoft.com/office/powerpoint/2010/main" val="18596555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B4557D8-B073-44A4-B9C7-0C65ACC95452}" type="slidenum">
              <a:rPr lang="en-US"/>
              <a:pPr>
                <a:defRPr/>
              </a:pPr>
              <a:t>‹#›</a:t>
            </a:fld>
            <a:endParaRPr lang="en-US"/>
          </a:p>
        </p:txBody>
      </p:sp>
    </p:spTree>
    <p:extLst>
      <p:ext uri="{BB962C8B-B14F-4D97-AF65-F5344CB8AC3E}">
        <p14:creationId xmlns:p14="http://schemas.microsoft.com/office/powerpoint/2010/main" val="5516053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9A4483B-4B53-414B-9C0F-7D3D9B2C414B}" type="slidenum">
              <a:rPr lang="en-US"/>
              <a:pPr>
                <a:defRPr/>
              </a:pPr>
              <a:t>‹#›</a:t>
            </a:fld>
            <a:endParaRPr lang="en-US"/>
          </a:p>
        </p:txBody>
      </p:sp>
    </p:spTree>
    <p:extLst>
      <p:ext uri="{BB962C8B-B14F-4D97-AF65-F5344CB8AC3E}">
        <p14:creationId xmlns:p14="http://schemas.microsoft.com/office/powerpoint/2010/main" val="22750604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smtClean="0">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smtClean="0">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smtClean="0">
                <a:latin typeface="+mn-lt"/>
              </a:defRPr>
            </a:lvl1pPr>
          </a:lstStyle>
          <a:p>
            <a:pPr>
              <a:defRPr/>
            </a:pPr>
            <a:fld id="{2E7E4D78-07BB-46F2-ADA3-34AB04FB7149}" type="slidenum">
              <a:rPr lang="en-US"/>
              <a:pPr>
                <a:defRPr/>
              </a:pPr>
              <a:t>‹#›</a:t>
            </a:fld>
            <a:endParaRPr lang="en-US"/>
          </a:p>
        </p:txBody>
      </p:sp>
      <p:pic>
        <p:nvPicPr>
          <p:cNvPr id="1031" name="Picture 8"/>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6554788"/>
            <a:ext cx="9144000" cy="3048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32" name="Text Box 9"/>
          <p:cNvSpPr txBox="1">
            <a:spLocks noChangeArrowheads="1"/>
          </p:cNvSpPr>
          <p:nvPr userDrawn="1"/>
        </p:nvSpPr>
        <p:spPr bwMode="auto">
          <a:xfrm>
            <a:off x="73025" y="6556375"/>
            <a:ext cx="2746375" cy="3048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spcBef>
                <a:spcPct val="50000"/>
              </a:spcBef>
            </a:pPr>
            <a:r>
              <a:rPr lang="en-US" altLang="en-US" sz="1400" b="1">
                <a:solidFill>
                  <a:schemeClr val="bg1"/>
                </a:solidFill>
              </a:rPr>
              <a:t>Holt McDougal Geometry</a:t>
            </a:r>
          </a:p>
        </p:txBody>
      </p:sp>
      <p:grpSp>
        <p:nvGrpSpPr>
          <p:cNvPr id="1033" name="Group 13"/>
          <p:cNvGrpSpPr>
            <a:grpSpLocks/>
          </p:cNvGrpSpPr>
          <p:nvPr userDrawn="1"/>
        </p:nvGrpSpPr>
        <p:grpSpPr bwMode="auto">
          <a:xfrm>
            <a:off x="0" y="0"/>
            <a:ext cx="9144000" cy="6862763"/>
            <a:chOff x="0" y="0"/>
            <a:chExt cx="5760" cy="4323"/>
          </a:xfrm>
        </p:grpSpPr>
        <p:pic>
          <p:nvPicPr>
            <p:cNvPr id="1035" name="Picture 7"/>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0"/>
              <a:ext cx="5760" cy="461"/>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descr="chater_screen"/>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2574" y="4131"/>
              <a:ext cx="318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34" name="Text Box 11"/>
          <p:cNvSpPr txBox="1">
            <a:spLocks noChangeArrowheads="1"/>
          </p:cNvSpPr>
          <p:nvPr userDrawn="1"/>
        </p:nvSpPr>
        <p:spPr bwMode="auto">
          <a:xfrm>
            <a:off x="1066800" y="96838"/>
            <a:ext cx="8077200" cy="579437"/>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spcBef>
                <a:spcPct val="50000"/>
              </a:spcBef>
            </a:pPr>
            <a:r>
              <a:rPr lang="en-US" altLang="en-US" sz="3200">
                <a:solidFill>
                  <a:schemeClr val="bg1"/>
                </a:solidFill>
                <a:latin typeface="Arial Black" pitchFamily="34" charset="0"/>
              </a:rPr>
              <a:t>Angles of Elevation and Depression</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slide" Target="slide27.xml"/></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7.xml"/><Relationship Id="rId4" Type="http://schemas.openxmlformats.org/officeDocument/2006/relationships/image" Target="../media/image16.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7.xml"/><Relationship Id="rId4" Type="http://schemas.openxmlformats.org/officeDocument/2006/relationships/image" Target="../media/image21.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8.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image" Target="../media/image30.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61175"/>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1" name="Text Box 4"/>
          <p:cNvSpPr txBox="1">
            <a:spLocks noChangeArrowheads="1"/>
          </p:cNvSpPr>
          <p:nvPr/>
        </p:nvSpPr>
        <p:spPr bwMode="auto">
          <a:xfrm>
            <a:off x="1371600" y="-20638"/>
            <a:ext cx="7772400" cy="946151"/>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nSpc>
                <a:spcPct val="80000"/>
              </a:lnSpc>
              <a:spcBef>
                <a:spcPct val="15000"/>
              </a:spcBef>
            </a:pPr>
            <a:r>
              <a:rPr lang="en-US" altLang="en-US" sz="3200">
                <a:solidFill>
                  <a:schemeClr val="bg1"/>
                </a:solidFill>
                <a:latin typeface="Arial Black" pitchFamily="34" charset="0"/>
              </a:rPr>
              <a:t>Angles of Elevation </a:t>
            </a:r>
          </a:p>
          <a:p>
            <a:pPr>
              <a:lnSpc>
                <a:spcPct val="80000"/>
              </a:lnSpc>
              <a:spcBef>
                <a:spcPct val="15000"/>
              </a:spcBef>
            </a:pPr>
            <a:r>
              <a:rPr lang="en-US" altLang="en-US" sz="3200">
                <a:solidFill>
                  <a:schemeClr val="bg1"/>
                </a:solidFill>
                <a:latin typeface="Arial Black" pitchFamily="34" charset="0"/>
              </a:rPr>
              <a:t>and Depression</a:t>
            </a:r>
            <a:endParaRPr lang="en-US" altLang="en-US"/>
          </a:p>
        </p:txBody>
      </p:sp>
      <p:sp>
        <p:nvSpPr>
          <p:cNvPr id="2052" name="Text Box 8"/>
          <p:cNvSpPr txBox="1">
            <a:spLocks noChangeArrowheads="1"/>
          </p:cNvSpPr>
          <p:nvPr/>
        </p:nvSpPr>
        <p:spPr bwMode="auto">
          <a:xfrm>
            <a:off x="152400" y="6553200"/>
            <a:ext cx="2133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spcBef>
                <a:spcPct val="50000"/>
              </a:spcBef>
            </a:pPr>
            <a:r>
              <a:rPr lang="en-US" altLang="en-US" sz="1400" b="1">
                <a:solidFill>
                  <a:schemeClr val="bg1"/>
                </a:solidFill>
              </a:rPr>
              <a:t>Holt Geometry</a:t>
            </a:r>
          </a:p>
        </p:txBody>
      </p:sp>
      <p:sp>
        <p:nvSpPr>
          <p:cNvPr id="4123" name="Text Box 27">
            <a:hlinkClick r:id="" action="ppaction://hlinkshowjump?jump=nextslide"/>
          </p:cNvPr>
          <p:cNvSpPr txBox="1">
            <a:spLocks noChangeArrowheads="1"/>
          </p:cNvSpPr>
          <p:nvPr/>
        </p:nvSpPr>
        <p:spPr bwMode="auto">
          <a:xfrm>
            <a:off x="3505200" y="2362200"/>
            <a:ext cx="1855788" cy="519113"/>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eaLnBrk="0" hangingPunct="0">
              <a:spcBef>
                <a:spcPct val="50000"/>
              </a:spcBef>
              <a:defRPr/>
            </a:pPr>
            <a:r>
              <a:rPr lang="en-US" sz="2800" u="sng">
                <a:solidFill>
                  <a:schemeClr val="bg1"/>
                </a:solidFill>
                <a:effectLst>
                  <a:outerShdw blurRad="38100" dist="38100" dir="2700000" algn="tl">
                    <a:srgbClr val="C0C0C0"/>
                  </a:outerShdw>
                </a:effectLst>
              </a:rPr>
              <a:t>Warm Up</a:t>
            </a:r>
          </a:p>
        </p:txBody>
      </p:sp>
      <p:sp>
        <p:nvSpPr>
          <p:cNvPr id="4124" name="Text Box 28">
            <a:hlinkClick r:id="rId3" action="ppaction://hlinksldjump"/>
          </p:cNvPr>
          <p:cNvSpPr txBox="1">
            <a:spLocks noChangeArrowheads="1"/>
          </p:cNvSpPr>
          <p:nvPr/>
        </p:nvSpPr>
        <p:spPr bwMode="auto">
          <a:xfrm>
            <a:off x="3517900" y="3022600"/>
            <a:ext cx="3763963" cy="519113"/>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eaLnBrk="0" hangingPunct="0">
              <a:spcBef>
                <a:spcPct val="50000"/>
              </a:spcBef>
              <a:defRPr/>
            </a:pPr>
            <a:r>
              <a:rPr lang="en-US" sz="2800" u="sng">
                <a:solidFill>
                  <a:schemeClr val="bg1"/>
                </a:solidFill>
                <a:effectLst>
                  <a:outerShdw blurRad="38100" dist="38100" dir="2700000" algn="tl">
                    <a:srgbClr val="C0C0C0"/>
                  </a:outerShdw>
                </a:effectLst>
              </a:rPr>
              <a:t>Lesson Presentation</a:t>
            </a:r>
          </a:p>
        </p:txBody>
      </p:sp>
      <p:sp>
        <p:nvSpPr>
          <p:cNvPr id="4125" name="Text Box 29">
            <a:hlinkClick r:id="rId4" action="ppaction://hlinksldjump"/>
          </p:cNvPr>
          <p:cNvSpPr txBox="1">
            <a:spLocks noChangeArrowheads="1"/>
          </p:cNvSpPr>
          <p:nvPr/>
        </p:nvSpPr>
        <p:spPr bwMode="auto">
          <a:xfrm>
            <a:off x="3519488" y="3632200"/>
            <a:ext cx="2320925" cy="519113"/>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eaLnBrk="0" hangingPunct="0">
              <a:spcBef>
                <a:spcPct val="50000"/>
              </a:spcBef>
              <a:defRPr/>
            </a:pPr>
            <a:r>
              <a:rPr lang="en-US" sz="2800" u="sng">
                <a:solidFill>
                  <a:schemeClr val="bg1"/>
                </a:solidFill>
                <a:effectLst>
                  <a:outerShdw blurRad="38100" dist="38100" dir="2700000" algn="tl">
                    <a:srgbClr val="C0C0C0"/>
                  </a:outerShdw>
                </a:effectLst>
              </a:rPr>
              <a:t>Lesson Quiz</a:t>
            </a:r>
          </a:p>
        </p:txBody>
      </p:sp>
      <p:pic>
        <p:nvPicPr>
          <p:cNvPr id="2056" name="Picture 30" descr="splash_first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6534150"/>
            <a:ext cx="91440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7" name="Text Box 31"/>
          <p:cNvSpPr txBox="1">
            <a:spLocks noChangeArrowheads="1"/>
          </p:cNvSpPr>
          <p:nvPr/>
        </p:nvSpPr>
        <p:spPr bwMode="auto">
          <a:xfrm>
            <a:off x="76200" y="6553200"/>
            <a:ext cx="2667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1400" b="1">
                <a:solidFill>
                  <a:schemeClr val="bg1"/>
                </a:solidFill>
              </a:rPr>
              <a:t>Holt McDougal Geometry</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2"/>
          <p:cNvSpPr txBox="1">
            <a:spLocks noChangeArrowheads="1"/>
          </p:cNvSpPr>
          <p:nvPr/>
        </p:nvSpPr>
        <p:spPr bwMode="auto">
          <a:xfrm>
            <a:off x="0" y="762000"/>
            <a:ext cx="9144000" cy="822325"/>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006699"/>
                </a:solidFill>
                <a:latin typeface="Arial Black" pitchFamily="34" charset="0"/>
              </a:rPr>
              <a:t>Example 2: Finding Distance by Using Angle of Elevation</a:t>
            </a:r>
          </a:p>
        </p:txBody>
      </p:sp>
      <p:sp>
        <p:nvSpPr>
          <p:cNvPr id="11267" name="Rectangle 3"/>
          <p:cNvSpPr>
            <a:spLocks noChangeArrowheads="1"/>
          </p:cNvSpPr>
          <p:nvPr/>
        </p:nvSpPr>
        <p:spPr bwMode="auto">
          <a:xfrm>
            <a:off x="304800" y="1579563"/>
            <a:ext cx="6553200" cy="2282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tabLst>
                <a:tab pos="457200" algn="l"/>
                <a:tab pos="914400" algn="l"/>
                <a:tab pos="1371600" algn="l"/>
                <a:tab pos="1828800" algn="l"/>
                <a:tab pos="2286000" algn="l"/>
                <a:tab pos="2743200" algn="l"/>
                <a:tab pos="3200400" algn="l"/>
                <a:tab pos="3657600" algn="l"/>
                <a:tab pos="4114800" algn="l"/>
                <a:tab pos="4978400" algn="l"/>
              </a:tabLst>
              <a:defRPr sz="2400">
                <a:solidFill>
                  <a:schemeClr val="tx1"/>
                </a:solidFill>
                <a:latin typeface="Verdana" pitchFamily="34" charset="0"/>
              </a:defRPr>
            </a:lvl1pPr>
            <a:lvl2pPr marL="742950" indent="-285750" eaLnBrk="0" hangingPunct="0">
              <a:tabLst>
                <a:tab pos="457200" algn="l"/>
                <a:tab pos="914400" algn="l"/>
                <a:tab pos="1371600" algn="l"/>
                <a:tab pos="1828800" algn="l"/>
                <a:tab pos="2286000" algn="l"/>
                <a:tab pos="2743200" algn="l"/>
                <a:tab pos="3200400" algn="l"/>
                <a:tab pos="3657600" algn="l"/>
                <a:tab pos="4114800" algn="l"/>
                <a:tab pos="4978400" algn="l"/>
              </a:tabLst>
              <a:defRPr sz="2400">
                <a:solidFill>
                  <a:schemeClr val="tx1"/>
                </a:solidFill>
                <a:latin typeface="Verdana" pitchFamily="34" charset="0"/>
              </a:defRPr>
            </a:lvl2pPr>
            <a:lvl3pPr marL="1143000" indent="-228600" eaLnBrk="0" hangingPunct="0">
              <a:tabLst>
                <a:tab pos="457200" algn="l"/>
                <a:tab pos="914400" algn="l"/>
                <a:tab pos="1371600" algn="l"/>
                <a:tab pos="1828800" algn="l"/>
                <a:tab pos="2286000" algn="l"/>
                <a:tab pos="2743200" algn="l"/>
                <a:tab pos="3200400" algn="l"/>
                <a:tab pos="3657600" algn="l"/>
                <a:tab pos="4114800" algn="l"/>
                <a:tab pos="4978400" algn="l"/>
              </a:tabLst>
              <a:defRPr sz="2400">
                <a:solidFill>
                  <a:schemeClr val="tx1"/>
                </a:solidFill>
                <a:latin typeface="Verdana" pitchFamily="34" charset="0"/>
              </a:defRPr>
            </a:lvl3pPr>
            <a:lvl4pPr marL="1600200" indent="-228600" eaLnBrk="0" hangingPunct="0">
              <a:tabLst>
                <a:tab pos="457200" algn="l"/>
                <a:tab pos="914400" algn="l"/>
                <a:tab pos="1371600" algn="l"/>
                <a:tab pos="1828800" algn="l"/>
                <a:tab pos="2286000" algn="l"/>
                <a:tab pos="2743200" algn="l"/>
                <a:tab pos="3200400" algn="l"/>
                <a:tab pos="3657600" algn="l"/>
                <a:tab pos="4114800" algn="l"/>
                <a:tab pos="4978400" algn="l"/>
              </a:tabLst>
              <a:defRPr sz="2400">
                <a:solidFill>
                  <a:schemeClr val="tx1"/>
                </a:solidFill>
                <a:latin typeface="Verdana" pitchFamily="34" charset="0"/>
              </a:defRPr>
            </a:lvl4pPr>
            <a:lvl5pPr marL="2057400" indent="-228600" eaLnBrk="0" hangingPunct="0">
              <a:tabLst>
                <a:tab pos="457200" algn="l"/>
                <a:tab pos="914400" algn="l"/>
                <a:tab pos="1371600" algn="l"/>
                <a:tab pos="1828800" algn="l"/>
                <a:tab pos="2286000" algn="l"/>
                <a:tab pos="2743200" algn="l"/>
                <a:tab pos="3200400" algn="l"/>
                <a:tab pos="3657600" algn="l"/>
                <a:tab pos="4114800" algn="l"/>
                <a:tab pos="4978400" algn="l"/>
              </a:tabLst>
              <a:defRPr sz="2400">
                <a:solidFill>
                  <a:schemeClr val="tx1"/>
                </a:solidFill>
                <a:latin typeface="Verdana" pitchFamily="34" charset="0"/>
              </a:defRPr>
            </a:lvl5pPr>
            <a:lvl6pPr marL="2514600" indent="-228600" eaLnBrk="0" fontAlgn="base" hangingPunct="0">
              <a:spcBef>
                <a:spcPct val="0"/>
              </a:spcBef>
              <a:spcAft>
                <a:spcPct val="0"/>
              </a:spcAft>
              <a:tabLst>
                <a:tab pos="457200" algn="l"/>
                <a:tab pos="914400" algn="l"/>
                <a:tab pos="1371600" algn="l"/>
                <a:tab pos="1828800" algn="l"/>
                <a:tab pos="2286000" algn="l"/>
                <a:tab pos="2743200" algn="l"/>
                <a:tab pos="3200400" algn="l"/>
                <a:tab pos="3657600" algn="l"/>
                <a:tab pos="4114800" algn="l"/>
                <a:tab pos="4978400" algn="l"/>
              </a:tabLst>
              <a:defRPr sz="2400">
                <a:solidFill>
                  <a:schemeClr val="tx1"/>
                </a:solidFill>
                <a:latin typeface="Verdana" pitchFamily="34" charset="0"/>
              </a:defRPr>
            </a:lvl6pPr>
            <a:lvl7pPr marL="2971800" indent="-228600" eaLnBrk="0" fontAlgn="base" hangingPunct="0">
              <a:spcBef>
                <a:spcPct val="0"/>
              </a:spcBef>
              <a:spcAft>
                <a:spcPct val="0"/>
              </a:spcAft>
              <a:tabLst>
                <a:tab pos="457200" algn="l"/>
                <a:tab pos="914400" algn="l"/>
                <a:tab pos="1371600" algn="l"/>
                <a:tab pos="1828800" algn="l"/>
                <a:tab pos="2286000" algn="l"/>
                <a:tab pos="2743200" algn="l"/>
                <a:tab pos="3200400" algn="l"/>
                <a:tab pos="3657600" algn="l"/>
                <a:tab pos="4114800" algn="l"/>
                <a:tab pos="4978400" algn="l"/>
              </a:tabLst>
              <a:defRPr sz="2400">
                <a:solidFill>
                  <a:schemeClr val="tx1"/>
                </a:solidFill>
                <a:latin typeface="Verdana" pitchFamily="34" charset="0"/>
              </a:defRPr>
            </a:lvl7pPr>
            <a:lvl8pPr marL="3429000" indent="-228600" eaLnBrk="0" fontAlgn="base" hangingPunct="0">
              <a:spcBef>
                <a:spcPct val="0"/>
              </a:spcBef>
              <a:spcAft>
                <a:spcPct val="0"/>
              </a:spcAft>
              <a:tabLst>
                <a:tab pos="457200" algn="l"/>
                <a:tab pos="914400" algn="l"/>
                <a:tab pos="1371600" algn="l"/>
                <a:tab pos="1828800" algn="l"/>
                <a:tab pos="2286000" algn="l"/>
                <a:tab pos="2743200" algn="l"/>
                <a:tab pos="3200400" algn="l"/>
                <a:tab pos="3657600" algn="l"/>
                <a:tab pos="4114800" algn="l"/>
                <a:tab pos="4978400" algn="l"/>
              </a:tabLst>
              <a:defRPr sz="2400">
                <a:solidFill>
                  <a:schemeClr val="tx1"/>
                </a:solidFill>
                <a:latin typeface="Verdana" pitchFamily="34" charset="0"/>
              </a:defRPr>
            </a:lvl8pPr>
            <a:lvl9pPr marL="3886200" indent="-228600" eaLnBrk="0" fontAlgn="base" hangingPunct="0">
              <a:spcBef>
                <a:spcPct val="0"/>
              </a:spcBef>
              <a:spcAft>
                <a:spcPct val="0"/>
              </a:spcAft>
              <a:tabLst>
                <a:tab pos="457200" algn="l"/>
                <a:tab pos="914400" algn="l"/>
                <a:tab pos="1371600" algn="l"/>
                <a:tab pos="1828800" algn="l"/>
                <a:tab pos="2286000" algn="l"/>
                <a:tab pos="2743200" algn="l"/>
                <a:tab pos="3200400" algn="l"/>
                <a:tab pos="3657600" algn="l"/>
                <a:tab pos="4114800" algn="l"/>
                <a:tab pos="4978400" algn="l"/>
              </a:tabLst>
              <a:defRPr sz="2400">
                <a:solidFill>
                  <a:schemeClr val="tx1"/>
                </a:solidFill>
                <a:latin typeface="Verdana" pitchFamily="34" charset="0"/>
              </a:defRPr>
            </a:lvl9pPr>
          </a:lstStyle>
          <a:p>
            <a:pPr eaLnBrk="1" hangingPunct="1"/>
            <a:r>
              <a:rPr lang="en-US" altLang="en-US" b="1"/>
              <a:t>The Seattle Space Needle casts a 67-meter shadow. If the angle of elevation from the tip of the shadow to the top of the Space Needle is 70º, how tall is the Space Needle? Round to the nearest meter.</a:t>
            </a:r>
          </a:p>
        </p:txBody>
      </p:sp>
      <p:sp>
        <p:nvSpPr>
          <p:cNvPr id="30725" name="Rectangle 5"/>
          <p:cNvSpPr>
            <a:spLocks noChangeArrowheads="1"/>
          </p:cNvSpPr>
          <p:nvPr/>
        </p:nvSpPr>
        <p:spPr bwMode="auto">
          <a:xfrm>
            <a:off x="381000" y="3962400"/>
            <a:ext cx="5257800" cy="2282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Draw a sketch to represent the given information. Let </a:t>
            </a:r>
            <a:r>
              <a:rPr lang="en-US" altLang="en-US" i="1"/>
              <a:t>A</a:t>
            </a:r>
            <a:r>
              <a:rPr lang="en-US" altLang="en-US"/>
              <a:t> represent the tip of the shadow, and let </a:t>
            </a:r>
            <a:r>
              <a:rPr lang="en-US" altLang="en-US" i="1"/>
              <a:t>B</a:t>
            </a:r>
            <a:r>
              <a:rPr lang="en-US" altLang="en-US"/>
              <a:t> represent the top of the Space Needle. Let </a:t>
            </a:r>
            <a:r>
              <a:rPr lang="en-US" altLang="en-US" i="1"/>
              <a:t>y</a:t>
            </a:r>
            <a:r>
              <a:rPr lang="en-US" altLang="en-US"/>
              <a:t> be the height of the Space Needle. </a:t>
            </a:r>
          </a:p>
        </p:txBody>
      </p:sp>
      <p:pic>
        <p:nvPicPr>
          <p:cNvPr id="11269"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0" y="2286000"/>
            <a:ext cx="2128838" cy="419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0725"/>
                                        </p:tgtEl>
                                        <p:attrNameLst>
                                          <p:attrName>style.visibility</p:attrName>
                                        </p:attrNameLst>
                                      </p:cBhvr>
                                      <p:to>
                                        <p:strVal val="visible"/>
                                      </p:to>
                                    </p:set>
                                    <p:animEffect transition="in" filter="dissolve">
                                      <p:cBhvr>
                                        <p:cTn id="7" dur="500"/>
                                        <p:tgtEl>
                                          <p:spTgt spid="307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2"/>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006699"/>
                </a:solidFill>
                <a:latin typeface="Arial Black" pitchFamily="34" charset="0"/>
              </a:rPr>
              <a:t>Example 2 Continued</a:t>
            </a:r>
          </a:p>
        </p:txBody>
      </p:sp>
      <p:pic>
        <p:nvPicPr>
          <p:cNvPr id="12291" name="Picture 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0" y="2286000"/>
            <a:ext cx="2128838" cy="419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9947" name="Picture 11"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1676400"/>
            <a:ext cx="1657350"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3" name="Text Box 12"/>
          <p:cNvSpPr txBox="1">
            <a:spLocks noChangeArrowheads="1"/>
          </p:cNvSpPr>
          <p:nvPr/>
        </p:nvSpPr>
        <p:spPr bwMode="auto">
          <a:xfrm>
            <a:off x="2743200" y="1752600"/>
            <a:ext cx="48768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i="1">
                <a:solidFill>
                  <a:srgbClr val="3333FF"/>
                </a:solidFill>
                <a:latin typeface="Arial" charset="0"/>
                <a:cs typeface="Arial" charset="0"/>
              </a:rPr>
              <a:t>You are given the side adjacent to </a:t>
            </a:r>
            <a:r>
              <a:rPr lang="en-US" altLang="en-US" i="1">
                <a:solidFill>
                  <a:srgbClr val="3333FF"/>
                </a:solidFill>
                <a:latin typeface="Arial" charset="0"/>
                <a:cs typeface="Arial" charset="0"/>
                <a:sym typeface="Symbol" pitchFamily="18" charset="2"/>
              </a:rPr>
              <a:t>A, and y is the side opposite A. So write a tangent ratio. </a:t>
            </a:r>
          </a:p>
        </p:txBody>
      </p:sp>
      <p:sp>
        <p:nvSpPr>
          <p:cNvPr id="39949" name="Text Box 13"/>
          <p:cNvSpPr txBox="1">
            <a:spLocks noChangeArrowheads="1"/>
          </p:cNvSpPr>
          <p:nvPr/>
        </p:nvSpPr>
        <p:spPr bwMode="auto">
          <a:xfrm>
            <a:off x="228600" y="3124200"/>
            <a:ext cx="3200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i="1"/>
              <a:t>y</a:t>
            </a:r>
            <a:r>
              <a:rPr lang="en-US" altLang="en-US"/>
              <a:t> = 67 tan 70°</a:t>
            </a:r>
            <a:endParaRPr lang="en-US" altLang="en-US" i="1"/>
          </a:p>
        </p:txBody>
      </p:sp>
      <p:sp>
        <p:nvSpPr>
          <p:cNvPr id="39950" name="Text Box 14"/>
          <p:cNvSpPr txBox="1">
            <a:spLocks noChangeArrowheads="1"/>
          </p:cNvSpPr>
          <p:nvPr/>
        </p:nvSpPr>
        <p:spPr bwMode="auto">
          <a:xfrm>
            <a:off x="2819400" y="3124200"/>
            <a:ext cx="457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i="1">
                <a:solidFill>
                  <a:srgbClr val="3333FF"/>
                </a:solidFill>
                <a:latin typeface="Arial" charset="0"/>
                <a:cs typeface="Arial" charset="0"/>
              </a:rPr>
              <a:t>Multiply both sides by 67</a:t>
            </a:r>
            <a:r>
              <a:rPr lang="en-US" altLang="en-US" i="1">
                <a:solidFill>
                  <a:srgbClr val="3333FF"/>
                </a:solidFill>
                <a:latin typeface="Arial" charset="0"/>
                <a:cs typeface="Arial" charset="0"/>
                <a:sym typeface="Symbol" pitchFamily="18" charset="2"/>
              </a:rPr>
              <a:t>. </a:t>
            </a:r>
          </a:p>
        </p:txBody>
      </p:sp>
      <p:sp>
        <p:nvSpPr>
          <p:cNvPr id="39951" name="Text Box 15"/>
          <p:cNvSpPr txBox="1">
            <a:spLocks noChangeArrowheads="1"/>
          </p:cNvSpPr>
          <p:nvPr/>
        </p:nvSpPr>
        <p:spPr bwMode="auto">
          <a:xfrm>
            <a:off x="304800" y="4038600"/>
            <a:ext cx="2209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i="1"/>
              <a:t>y</a:t>
            </a:r>
            <a:r>
              <a:rPr lang="en-US" altLang="en-US"/>
              <a:t> </a:t>
            </a:r>
            <a:r>
              <a:rPr lang="en-US" altLang="en-US">
                <a:sym typeface="Symbol" pitchFamily="18" charset="2"/>
              </a:rPr>
              <a:t></a:t>
            </a:r>
            <a:r>
              <a:rPr lang="en-US" altLang="en-US"/>
              <a:t> 184 m</a:t>
            </a:r>
            <a:endParaRPr lang="en-US" altLang="en-US" i="1"/>
          </a:p>
        </p:txBody>
      </p:sp>
      <p:sp>
        <p:nvSpPr>
          <p:cNvPr id="39952" name="Text Box 16"/>
          <p:cNvSpPr txBox="1">
            <a:spLocks noChangeArrowheads="1"/>
          </p:cNvSpPr>
          <p:nvPr/>
        </p:nvSpPr>
        <p:spPr bwMode="auto">
          <a:xfrm>
            <a:off x="2819400" y="4038600"/>
            <a:ext cx="457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i="1">
                <a:solidFill>
                  <a:srgbClr val="3333FF"/>
                </a:solidFill>
                <a:latin typeface="Arial" charset="0"/>
                <a:cs typeface="Arial" charset="0"/>
              </a:rPr>
              <a:t>Simplify the expression.</a:t>
            </a:r>
            <a:endParaRPr lang="en-US" altLang="en-US" i="1">
              <a:solidFill>
                <a:srgbClr val="3333FF"/>
              </a:solidFill>
              <a:latin typeface="Arial" charset="0"/>
              <a:cs typeface="Arial" charset="0"/>
              <a:sym typeface="Symbol" pitchFamily="18" charset="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39947"/>
                                        </p:tgtEl>
                                        <p:attrNameLst>
                                          <p:attrName>style.visibility</p:attrName>
                                        </p:attrNameLst>
                                      </p:cBhvr>
                                      <p:to>
                                        <p:strVal val="visible"/>
                                      </p:to>
                                    </p:set>
                                    <p:animEffect transition="in" filter="checkerboard(across)">
                                      <p:cBhvr>
                                        <p:cTn id="7" dur="500"/>
                                        <p:tgtEl>
                                          <p:spTgt spid="3994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9950"/>
                                        </p:tgtEl>
                                        <p:attrNameLst>
                                          <p:attrName>style.visibility</p:attrName>
                                        </p:attrNameLst>
                                      </p:cBhvr>
                                      <p:to>
                                        <p:strVal val="visible"/>
                                      </p:to>
                                    </p:set>
                                    <p:animEffect transition="in" filter="checkerboard(across)">
                                      <p:cBhvr>
                                        <p:cTn id="12" dur="500"/>
                                        <p:tgtEl>
                                          <p:spTgt spid="3995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9949"/>
                                        </p:tgtEl>
                                        <p:attrNameLst>
                                          <p:attrName>style.visibility</p:attrName>
                                        </p:attrNameLst>
                                      </p:cBhvr>
                                      <p:to>
                                        <p:strVal val="visible"/>
                                      </p:to>
                                    </p:set>
                                    <p:animEffect transition="in" filter="checkerboard(across)">
                                      <p:cBhvr>
                                        <p:cTn id="17" dur="500"/>
                                        <p:tgtEl>
                                          <p:spTgt spid="3994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39952"/>
                                        </p:tgtEl>
                                        <p:attrNameLst>
                                          <p:attrName>style.visibility</p:attrName>
                                        </p:attrNameLst>
                                      </p:cBhvr>
                                      <p:to>
                                        <p:strVal val="visible"/>
                                      </p:to>
                                    </p:set>
                                    <p:animEffect transition="in" filter="checkerboard(across)">
                                      <p:cBhvr>
                                        <p:cTn id="22" dur="500"/>
                                        <p:tgtEl>
                                          <p:spTgt spid="3995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39951"/>
                                        </p:tgtEl>
                                        <p:attrNameLst>
                                          <p:attrName>style.visibility</p:attrName>
                                        </p:attrNameLst>
                                      </p:cBhvr>
                                      <p:to>
                                        <p:strVal val="visible"/>
                                      </p:to>
                                    </p:set>
                                    <p:animEffect transition="in" filter="checkerboard(across)">
                                      <p:cBhvr>
                                        <p:cTn id="27" dur="500"/>
                                        <p:tgtEl>
                                          <p:spTgt spid="399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49" grpId="0"/>
      <p:bldP spid="39950" grpId="0"/>
      <p:bldP spid="39951" grpId="0"/>
      <p:bldP spid="3995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15"/>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FF0000"/>
                </a:solidFill>
                <a:latin typeface="Arial Black" pitchFamily="34" charset="0"/>
              </a:rPr>
              <a:t>Check It Out!</a:t>
            </a:r>
            <a:r>
              <a:rPr lang="en-US" altLang="en-US">
                <a:solidFill>
                  <a:srgbClr val="006699"/>
                </a:solidFill>
                <a:latin typeface="Arial Black" pitchFamily="34" charset="0"/>
              </a:rPr>
              <a:t> Example 2 </a:t>
            </a:r>
            <a:endParaRPr lang="en-US" altLang="en-US" sz="2600">
              <a:solidFill>
                <a:schemeClr val="accent2"/>
              </a:solidFill>
              <a:latin typeface="Arial MT Bl" charset="0"/>
            </a:endParaRPr>
          </a:p>
        </p:txBody>
      </p:sp>
      <p:sp>
        <p:nvSpPr>
          <p:cNvPr id="13315" name="Rectangle 20"/>
          <p:cNvSpPr>
            <a:spLocks noChangeArrowheads="1"/>
          </p:cNvSpPr>
          <p:nvPr/>
        </p:nvSpPr>
        <p:spPr bwMode="auto">
          <a:xfrm>
            <a:off x="304800" y="1447800"/>
            <a:ext cx="8534400"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solidFill>
                  <a:srgbClr val="FF0000"/>
                </a:solidFill>
              </a:rPr>
              <a:t>What if…?</a:t>
            </a:r>
            <a:r>
              <a:rPr lang="en-US" altLang="en-US" b="1"/>
              <a:t> </a:t>
            </a:r>
            <a:r>
              <a:rPr lang="en-US" altLang="en-US"/>
              <a:t>Suppose the plane is at an altitude of 3500 ft and the angle of elevation from the airport to the plane is 29°. What is the horizontal distance between the plane and the airport? Round to the nearest foot.</a:t>
            </a:r>
          </a:p>
        </p:txBody>
      </p:sp>
      <p:grpSp>
        <p:nvGrpSpPr>
          <p:cNvPr id="16417" name="Group 33"/>
          <p:cNvGrpSpPr>
            <a:grpSpLocks/>
          </p:cNvGrpSpPr>
          <p:nvPr/>
        </p:nvGrpSpPr>
        <p:grpSpPr bwMode="auto">
          <a:xfrm>
            <a:off x="6172200" y="4724400"/>
            <a:ext cx="3581400" cy="1724025"/>
            <a:chOff x="240" y="2352"/>
            <a:chExt cx="2256" cy="1086"/>
          </a:xfrm>
        </p:grpSpPr>
        <p:pic>
          <p:nvPicPr>
            <p:cNvPr id="13323" name="Picture 2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0" y="2352"/>
              <a:ext cx="1686" cy="10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324" name="Text Box 28"/>
            <p:cNvSpPr txBox="1">
              <a:spLocks noChangeArrowheads="1"/>
            </p:cNvSpPr>
            <p:nvPr/>
          </p:nvSpPr>
          <p:spPr bwMode="auto">
            <a:xfrm>
              <a:off x="1488" y="2736"/>
              <a:ext cx="1008" cy="231"/>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sz="1800"/>
                <a:t>3500 ft</a:t>
              </a:r>
            </a:p>
          </p:txBody>
        </p:sp>
        <p:sp>
          <p:nvSpPr>
            <p:cNvPr id="13325" name="Freeform 31"/>
            <p:cNvSpPr>
              <a:spLocks/>
            </p:cNvSpPr>
            <p:nvPr/>
          </p:nvSpPr>
          <p:spPr bwMode="auto">
            <a:xfrm>
              <a:off x="624" y="3024"/>
              <a:ext cx="240" cy="240"/>
            </a:xfrm>
            <a:custGeom>
              <a:avLst/>
              <a:gdLst>
                <a:gd name="T0" fmla="*/ 0 w 240"/>
                <a:gd name="T1" fmla="*/ 240 h 96"/>
                <a:gd name="T2" fmla="*/ 240 w 240"/>
                <a:gd name="T3" fmla="*/ 0 h 96"/>
                <a:gd name="T4" fmla="*/ 240 w 240"/>
                <a:gd name="T5" fmla="*/ 240 h 96"/>
                <a:gd name="T6" fmla="*/ 48 w 240"/>
                <a:gd name="T7" fmla="*/ 240 h 9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40" h="96">
                  <a:moveTo>
                    <a:pt x="0" y="96"/>
                  </a:moveTo>
                  <a:lnTo>
                    <a:pt x="240" y="0"/>
                  </a:lnTo>
                  <a:lnTo>
                    <a:pt x="240" y="96"/>
                  </a:lnTo>
                  <a:lnTo>
                    <a:pt x="48" y="96"/>
                  </a:lnTo>
                </a:path>
              </a:pathLst>
            </a:cu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26" name="Text Box 32"/>
            <p:cNvSpPr txBox="1">
              <a:spLocks noChangeArrowheads="1"/>
            </p:cNvSpPr>
            <p:nvPr/>
          </p:nvSpPr>
          <p:spPr bwMode="auto">
            <a:xfrm>
              <a:off x="672" y="3072"/>
              <a:ext cx="384" cy="23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sz="1800"/>
                <a:t>29°</a:t>
              </a:r>
            </a:p>
          </p:txBody>
        </p:sp>
      </p:grpSp>
      <p:sp>
        <p:nvSpPr>
          <p:cNvPr id="16419" name="Text Box 35"/>
          <p:cNvSpPr txBox="1">
            <a:spLocks noChangeArrowheads="1"/>
          </p:cNvSpPr>
          <p:nvPr/>
        </p:nvSpPr>
        <p:spPr bwMode="auto">
          <a:xfrm>
            <a:off x="3810000" y="3200400"/>
            <a:ext cx="45720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i="1">
                <a:solidFill>
                  <a:srgbClr val="3333FF"/>
                </a:solidFill>
                <a:latin typeface="Arial" charset="0"/>
                <a:cs typeface="Arial" charset="0"/>
              </a:rPr>
              <a:t>You are given the side opposite </a:t>
            </a:r>
            <a:r>
              <a:rPr lang="en-US" altLang="en-US" i="1">
                <a:solidFill>
                  <a:srgbClr val="3333FF"/>
                </a:solidFill>
                <a:latin typeface="Arial" charset="0"/>
                <a:cs typeface="Arial" charset="0"/>
                <a:sym typeface="Symbol" pitchFamily="18" charset="2"/>
              </a:rPr>
              <a:t>A, and x is the side adjacent to A. So write a tangent ratio. </a:t>
            </a:r>
          </a:p>
        </p:txBody>
      </p:sp>
      <p:sp>
        <p:nvSpPr>
          <p:cNvPr id="16421" name="Text Box 37"/>
          <p:cNvSpPr txBox="1">
            <a:spLocks noChangeArrowheads="1"/>
          </p:cNvSpPr>
          <p:nvPr/>
        </p:nvSpPr>
        <p:spPr bwMode="auto">
          <a:xfrm>
            <a:off x="3886200" y="4495800"/>
            <a:ext cx="45720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i="1">
                <a:solidFill>
                  <a:srgbClr val="3333FF"/>
                </a:solidFill>
                <a:latin typeface="Arial" charset="0"/>
                <a:cs typeface="Arial" charset="0"/>
              </a:rPr>
              <a:t>Multiply both sides by x and divide by tan 29°</a:t>
            </a:r>
            <a:r>
              <a:rPr lang="en-US" altLang="en-US" i="1">
                <a:solidFill>
                  <a:srgbClr val="3333FF"/>
                </a:solidFill>
                <a:latin typeface="Arial" charset="0"/>
                <a:cs typeface="Arial" charset="0"/>
                <a:sym typeface="Symbol" pitchFamily="18" charset="2"/>
              </a:rPr>
              <a:t>. </a:t>
            </a:r>
          </a:p>
        </p:txBody>
      </p:sp>
      <p:sp>
        <p:nvSpPr>
          <p:cNvPr id="16422" name="Text Box 38"/>
          <p:cNvSpPr txBox="1">
            <a:spLocks noChangeArrowheads="1"/>
          </p:cNvSpPr>
          <p:nvPr/>
        </p:nvSpPr>
        <p:spPr bwMode="auto">
          <a:xfrm>
            <a:off x="1676400" y="5334000"/>
            <a:ext cx="2209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i="1"/>
              <a:t>x</a:t>
            </a:r>
            <a:r>
              <a:rPr lang="en-US" altLang="en-US"/>
              <a:t> </a:t>
            </a:r>
            <a:r>
              <a:rPr lang="en-US" altLang="en-US">
                <a:sym typeface="Symbol" pitchFamily="18" charset="2"/>
              </a:rPr>
              <a:t></a:t>
            </a:r>
            <a:r>
              <a:rPr lang="en-US" altLang="en-US"/>
              <a:t> 6314 ft</a:t>
            </a:r>
            <a:endParaRPr lang="en-US" altLang="en-US" i="1"/>
          </a:p>
        </p:txBody>
      </p:sp>
      <p:sp>
        <p:nvSpPr>
          <p:cNvPr id="16423" name="Text Box 39"/>
          <p:cNvSpPr txBox="1">
            <a:spLocks noChangeArrowheads="1"/>
          </p:cNvSpPr>
          <p:nvPr/>
        </p:nvSpPr>
        <p:spPr bwMode="auto">
          <a:xfrm>
            <a:off x="3886200" y="5334000"/>
            <a:ext cx="457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i="1">
                <a:solidFill>
                  <a:srgbClr val="3333FF"/>
                </a:solidFill>
                <a:latin typeface="Arial" charset="0"/>
                <a:cs typeface="Arial" charset="0"/>
              </a:rPr>
              <a:t>Simplify the expression.</a:t>
            </a:r>
            <a:endParaRPr lang="en-US" altLang="en-US" i="1">
              <a:solidFill>
                <a:srgbClr val="3333FF"/>
              </a:solidFill>
              <a:latin typeface="Arial" charset="0"/>
              <a:cs typeface="Arial" charset="0"/>
              <a:sym typeface="Symbol" pitchFamily="18" charset="2"/>
            </a:endParaRPr>
          </a:p>
        </p:txBody>
      </p:sp>
      <p:pic>
        <p:nvPicPr>
          <p:cNvPr id="16424" name="Picture 40"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800" y="3429000"/>
            <a:ext cx="2000250"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425" name="Picture 41" descr="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2600" y="4495800"/>
            <a:ext cx="1571625"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16417"/>
                                        </p:tgtEl>
                                        <p:attrNameLst>
                                          <p:attrName>style.visibility</p:attrName>
                                        </p:attrNameLst>
                                      </p:cBhvr>
                                      <p:to>
                                        <p:strVal val="visible"/>
                                      </p:to>
                                    </p:set>
                                    <p:animEffect transition="in" filter="box(in)">
                                      <p:cBhvr>
                                        <p:cTn id="7" dur="500"/>
                                        <p:tgtEl>
                                          <p:spTgt spid="1641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6419"/>
                                        </p:tgtEl>
                                        <p:attrNameLst>
                                          <p:attrName>style.visibility</p:attrName>
                                        </p:attrNameLst>
                                      </p:cBhvr>
                                      <p:to>
                                        <p:strVal val="visible"/>
                                      </p:to>
                                    </p:set>
                                    <p:animEffect transition="in" filter="box(in)">
                                      <p:cBhvr>
                                        <p:cTn id="12" dur="500"/>
                                        <p:tgtEl>
                                          <p:spTgt spid="1641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16424"/>
                                        </p:tgtEl>
                                        <p:attrNameLst>
                                          <p:attrName>style.visibility</p:attrName>
                                        </p:attrNameLst>
                                      </p:cBhvr>
                                      <p:to>
                                        <p:strVal val="visible"/>
                                      </p:to>
                                    </p:set>
                                    <p:animEffect transition="in" filter="box(in)">
                                      <p:cBhvr>
                                        <p:cTn id="17" dur="500"/>
                                        <p:tgtEl>
                                          <p:spTgt spid="1642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6421"/>
                                        </p:tgtEl>
                                        <p:attrNameLst>
                                          <p:attrName>style.visibility</p:attrName>
                                        </p:attrNameLst>
                                      </p:cBhvr>
                                      <p:to>
                                        <p:strVal val="visible"/>
                                      </p:to>
                                    </p:set>
                                    <p:animEffect transition="in" filter="box(in)">
                                      <p:cBhvr>
                                        <p:cTn id="22" dur="500"/>
                                        <p:tgtEl>
                                          <p:spTgt spid="1642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nodeType="clickEffect">
                                  <p:stCondLst>
                                    <p:cond delay="0"/>
                                  </p:stCondLst>
                                  <p:childTnLst>
                                    <p:set>
                                      <p:cBhvr>
                                        <p:cTn id="26" dur="1" fill="hold">
                                          <p:stCondLst>
                                            <p:cond delay="0"/>
                                          </p:stCondLst>
                                        </p:cTn>
                                        <p:tgtEl>
                                          <p:spTgt spid="16425"/>
                                        </p:tgtEl>
                                        <p:attrNameLst>
                                          <p:attrName>style.visibility</p:attrName>
                                        </p:attrNameLst>
                                      </p:cBhvr>
                                      <p:to>
                                        <p:strVal val="visible"/>
                                      </p:to>
                                    </p:set>
                                    <p:animEffect transition="in" filter="box(in)">
                                      <p:cBhvr>
                                        <p:cTn id="27" dur="500"/>
                                        <p:tgtEl>
                                          <p:spTgt spid="16425"/>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16423"/>
                                        </p:tgtEl>
                                        <p:attrNameLst>
                                          <p:attrName>style.visibility</p:attrName>
                                        </p:attrNameLst>
                                      </p:cBhvr>
                                      <p:to>
                                        <p:strVal val="visible"/>
                                      </p:to>
                                    </p:set>
                                    <p:animEffect transition="in" filter="box(in)">
                                      <p:cBhvr>
                                        <p:cTn id="32" dur="500"/>
                                        <p:tgtEl>
                                          <p:spTgt spid="16423"/>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16422"/>
                                        </p:tgtEl>
                                        <p:attrNameLst>
                                          <p:attrName>style.visibility</p:attrName>
                                        </p:attrNameLst>
                                      </p:cBhvr>
                                      <p:to>
                                        <p:strVal val="visible"/>
                                      </p:to>
                                    </p:set>
                                    <p:animEffect transition="in" filter="box(in)">
                                      <p:cBhvr>
                                        <p:cTn id="37" dur="500"/>
                                        <p:tgtEl>
                                          <p:spTgt spid="164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19" grpId="0"/>
      <p:bldP spid="16421" grpId="0"/>
      <p:bldP spid="16422" grpId="0"/>
      <p:bldP spid="1642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2"/>
          <p:cNvSpPr txBox="1">
            <a:spLocks noChangeArrowheads="1"/>
          </p:cNvSpPr>
          <p:nvPr/>
        </p:nvSpPr>
        <p:spPr bwMode="auto">
          <a:xfrm>
            <a:off x="0" y="838200"/>
            <a:ext cx="9144000" cy="822325"/>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006699"/>
                </a:solidFill>
                <a:latin typeface="Arial Black" pitchFamily="34" charset="0"/>
              </a:rPr>
              <a:t>Example 3: Finding Distance by Using Angle of Depression</a:t>
            </a:r>
          </a:p>
        </p:txBody>
      </p:sp>
      <p:sp>
        <p:nvSpPr>
          <p:cNvPr id="14339" name="Rectangle 3"/>
          <p:cNvSpPr>
            <a:spLocks noChangeArrowheads="1"/>
          </p:cNvSpPr>
          <p:nvPr/>
        </p:nvSpPr>
        <p:spPr bwMode="auto">
          <a:xfrm>
            <a:off x="609600" y="2060575"/>
            <a:ext cx="8153400" cy="2282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tabLst>
                <a:tab pos="457200" algn="l"/>
                <a:tab pos="914400" algn="l"/>
                <a:tab pos="1371600" algn="l"/>
                <a:tab pos="1828800" algn="l"/>
                <a:tab pos="2286000" algn="l"/>
                <a:tab pos="2743200" algn="l"/>
                <a:tab pos="3200400" algn="l"/>
                <a:tab pos="3657600" algn="l"/>
                <a:tab pos="4114800" algn="l"/>
                <a:tab pos="4978400" algn="l"/>
              </a:tabLst>
              <a:defRPr sz="2400">
                <a:solidFill>
                  <a:schemeClr val="tx1"/>
                </a:solidFill>
                <a:latin typeface="Verdana" pitchFamily="34" charset="0"/>
              </a:defRPr>
            </a:lvl1pPr>
            <a:lvl2pPr marL="742950" indent="-285750" eaLnBrk="0" hangingPunct="0">
              <a:tabLst>
                <a:tab pos="457200" algn="l"/>
                <a:tab pos="914400" algn="l"/>
                <a:tab pos="1371600" algn="l"/>
                <a:tab pos="1828800" algn="l"/>
                <a:tab pos="2286000" algn="l"/>
                <a:tab pos="2743200" algn="l"/>
                <a:tab pos="3200400" algn="l"/>
                <a:tab pos="3657600" algn="l"/>
                <a:tab pos="4114800" algn="l"/>
                <a:tab pos="4978400" algn="l"/>
              </a:tabLst>
              <a:defRPr sz="2400">
                <a:solidFill>
                  <a:schemeClr val="tx1"/>
                </a:solidFill>
                <a:latin typeface="Verdana" pitchFamily="34" charset="0"/>
              </a:defRPr>
            </a:lvl2pPr>
            <a:lvl3pPr marL="1143000" indent="-228600" eaLnBrk="0" hangingPunct="0">
              <a:tabLst>
                <a:tab pos="457200" algn="l"/>
                <a:tab pos="914400" algn="l"/>
                <a:tab pos="1371600" algn="l"/>
                <a:tab pos="1828800" algn="l"/>
                <a:tab pos="2286000" algn="l"/>
                <a:tab pos="2743200" algn="l"/>
                <a:tab pos="3200400" algn="l"/>
                <a:tab pos="3657600" algn="l"/>
                <a:tab pos="4114800" algn="l"/>
                <a:tab pos="4978400" algn="l"/>
              </a:tabLst>
              <a:defRPr sz="2400">
                <a:solidFill>
                  <a:schemeClr val="tx1"/>
                </a:solidFill>
                <a:latin typeface="Verdana" pitchFamily="34" charset="0"/>
              </a:defRPr>
            </a:lvl3pPr>
            <a:lvl4pPr marL="1600200" indent="-228600" eaLnBrk="0" hangingPunct="0">
              <a:tabLst>
                <a:tab pos="457200" algn="l"/>
                <a:tab pos="914400" algn="l"/>
                <a:tab pos="1371600" algn="l"/>
                <a:tab pos="1828800" algn="l"/>
                <a:tab pos="2286000" algn="l"/>
                <a:tab pos="2743200" algn="l"/>
                <a:tab pos="3200400" algn="l"/>
                <a:tab pos="3657600" algn="l"/>
                <a:tab pos="4114800" algn="l"/>
                <a:tab pos="4978400" algn="l"/>
              </a:tabLst>
              <a:defRPr sz="2400">
                <a:solidFill>
                  <a:schemeClr val="tx1"/>
                </a:solidFill>
                <a:latin typeface="Verdana" pitchFamily="34" charset="0"/>
              </a:defRPr>
            </a:lvl4pPr>
            <a:lvl5pPr marL="2057400" indent="-228600" eaLnBrk="0" hangingPunct="0">
              <a:tabLst>
                <a:tab pos="457200" algn="l"/>
                <a:tab pos="914400" algn="l"/>
                <a:tab pos="1371600" algn="l"/>
                <a:tab pos="1828800" algn="l"/>
                <a:tab pos="2286000" algn="l"/>
                <a:tab pos="2743200" algn="l"/>
                <a:tab pos="3200400" algn="l"/>
                <a:tab pos="3657600" algn="l"/>
                <a:tab pos="4114800" algn="l"/>
                <a:tab pos="4978400" algn="l"/>
              </a:tabLst>
              <a:defRPr sz="2400">
                <a:solidFill>
                  <a:schemeClr val="tx1"/>
                </a:solidFill>
                <a:latin typeface="Verdana" pitchFamily="34" charset="0"/>
              </a:defRPr>
            </a:lvl5pPr>
            <a:lvl6pPr marL="2514600" indent="-228600" eaLnBrk="0" fontAlgn="base" hangingPunct="0">
              <a:spcBef>
                <a:spcPct val="0"/>
              </a:spcBef>
              <a:spcAft>
                <a:spcPct val="0"/>
              </a:spcAft>
              <a:tabLst>
                <a:tab pos="457200" algn="l"/>
                <a:tab pos="914400" algn="l"/>
                <a:tab pos="1371600" algn="l"/>
                <a:tab pos="1828800" algn="l"/>
                <a:tab pos="2286000" algn="l"/>
                <a:tab pos="2743200" algn="l"/>
                <a:tab pos="3200400" algn="l"/>
                <a:tab pos="3657600" algn="l"/>
                <a:tab pos="4114800" algn="l"/>
                <a:tab pos="4978400" algn="l"/>
              </a:tabLst>
              <a:defRPr sz="2400">
                <a:solidFill>
                  <a:schemeClr val="tx1"/>
                </a:solidFill>
                <a:latin typeface="Verdana" pitchFamily="34" charset="0"/>
              </a:defRPr>
            </a:lvl6pPr>
            <a:lvl7pPr marL="2971800" indent="-228600" eaLnBrk="0" fontAlgn="base" hangingPunct="0">
              <a:spcBef>
                <a:spcPct val="0"/>
              </a:spcBef>
              <a:spcAft>
                <a:spcPct val="0"/>
              </a:spcAft>
              <a:tabLst>
                <a:tab pos="457200" algn="l"/>
                <a:tab pos="914400" algn="l"/>
                <a:tab pos="1371600" algn="l"/>
                <a:tab pos="1828800" algn="l"/>
                <a:tab pos="2286000" algn="l"/>
                <a:tab pos="2743200" algn="l"/>
                <a:tab pos="3200400" algn="l"/>
                <a:tab pos="3657600" algn="l"/>
                <a:tab pos="4114800" algn="l"/>
                <a:tab pos="4978400" algn="l"/>
              </a:tabLst>
              <a:defRPr sz="2400">
                <a:solidFill>
                  <a:schemeClr val="tx1"/>
                </a:solidFill>
                <a:latin typeface="Verdana" pitchFamily="34" charset="0"/>
              </a:defRPr>
            </a:lvl7pPr>
            <a:lvl8pPr marL="3429000" indent="-228600" eaLnBrk="0" fontAlgn="base" hangingPunct="0">
              <a:spcBef>
                <a:spcPct val="0"/>
              </a:spcBef>
              <a:spcAft>
                <a:spcPct val="0"/>
              </a:spcAft>
              <a:tabLst>
                <a:tab pos="457200" algn="l"/>
                <a:tab pos="914400" algn="l"/>
                <a:tab pos="1371600" algn="l"/>
                <a:tab pos="1828800" algn="l"/>
                <a:tab pos="2286000" algn="l"/>
                <a:tab pos="2743200" algn="l"/>
                <a:tab pos="3200400" algn="l"/>
                <a:tab pos="3657600" algn="l"/>
                <a:tab pos="4114800" algn="l"/>
                <a:tab pos="4978400" algn="l"/>
              </a:tabLst>
              <a:defRPr sz="2400">
                <a:solidFill>
                  <a:schemeClr val="tx1"/>
                </a:solidFill>
                <a:latin typeface="Verdana" pitchFamily="34" charset="0"/>
              </a:defRPr>
            </a:lvl8pPr>
            <a:lvl9pPr marL="3886200" indent="-228600" eaLnBrk="0" fontAlgn="base" hangingPunct="0">
              <a:spcBef>
                <a:spcPct val="0"/>
              </a:spcBef>
              <a:spcAft>
                <a:spcPct val="0"/>
              </a:spcAft>
              <a:tabLst>
                <a:tab pos="457200" algn="l"/>
                <a:tab pos="914400" algn="l"/>
                <a:tab pos="1371600" algn="l"/>
                <a:tab pos="1828800" algn="l"/>
                <a:tab pos="2286000" algn="l"/>
                <a:tab pos="2743200" algn="l"/>
                <a:tab pos="3200400" algn="l"/>
                <a:tab pos="3657600" algn="l"/>
                <a:tab pos="4114800" algn="l"/>
                <a:tab pos="4978400" algn="l"/>
              </a:tabLst>
              <a:defRPr sz="2400">
                <a:solidFill>
                  <a:schemeClr val="tx1"/>
                </a:solidFill>
                <a:latin typeface="Verdana" pitchFamily="34" charset="0"/>
              </a:defRPr>
            </a:lvl9pPr>
          </a:lstStyle>
          <a:p>
            <a:pPr eaLnBrk="1" hangingPunct="1"/>
            <a:r>
              <a:rPr lang="en-US" altLang="en-US" b="1"/>
              <a:t>An ice climber stands at the edge of a crevasse that is 115 ft wide. The angle of depression from the edge where she stands to the bottom of the opposite side is 52º. How deep is the crevasse at this point? Round to the nearest foot.</a:t>
            </a:r>
            <a:r>
              <a:rPr lang="en-US" altLang="en-US"/>
              <a:t> </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006699"/>
                </a:solidFill>
                <a:latin typeface="Arial Black" pitchFamily="34" charset="0"/>
              </a:rPr>
              <a:t>Example 3 Continued</a:t>
            </a:r>
          </a:p>
        </p:txBody>
      </p:sp>
      <p:sp>
        <p:nvSpPr>
          <p:cNvPr id="41987" name="Rectangle 3"/>
          <p:cNvSpPr>
            <a:spLocks noChangeArrowheads="1"/>
          </p:cNvSpPr>
          <p:nvPr/>
        </p:nvSpPr>
        <p:spPr bwMode="auto">
          <a:xfrm>
            <a:off x="381000" y="2286000"/>
            <a:ext cx="4876800" cy="2647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Draw a sketch to represent the given information. Let </a:t>
            </a:r>
            <a:r>
              <a:rPr lang="en-US" altLang="en-US" i="1"/>
              <a:t>C</a:t>
            </a:r>
            <a:r>
              <a:rPr lang="en-US" altLang="en-US"/>
              <a:t> represent the ice climber and let </a:t>
            </a:r>
            <a:r>
              <a:rPr lang="en-US" altLang="en-US" i="1"/>
              <a:t>B</a:t>
            </a:r>
            <a:r>
              <a:rPr lang="en-US" altLang="en-US"/>
              <a:t> represent the bottom of the opposite side of the crevasse. Let </a:t>
            </a:r>
            <a:r>
              <a:rPr lang="en-US" altLang="en-US" i="1"/>
              <a:t>y</a:t>
            </a:r>
            <a:r>
              <a:rPr lang="en-US" altLang="en-US"/>
              <a:t> be the depth of the crevasse. </a:t>
            </a:r>
          </a:p>
        </p:txBody>
      </p:sp>
      <p:pic>
        <p:nvPicPr>
          <p:cNvPr id="41992"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10200" y="1905000"/>
            <a:ext cx="3076575" cy="348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41987"/>
                                        </p:tgtEl>
                                        <p:attrNameLst>
                                          <p:attrName>style.visibility</p:attrName>
                                        </p:attrNameLst>
                                      </p:cBhvr>
                                      <p:to>
                                        <p:strVal val="visible"/>
                                      </p:to>
                                    </p:set>
                                    <p:animEffect transition="in" filter="dissolve">
                                      <p:cBhvr>
                                        <p:cTn id="7" dur="500"/>
                                        <p:tgtEl>
                                          <p:spTgt spid="4198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41992"/>
                                        </p:tgtEl>
                                        <p:attrNameLst>
                                          <p:attrName>style.visibility</p:attrName>
                                        </p:attrNameLst>
                                      </p:cBhvr>
                                      <p:to>
                                        <p:strVal val="visible"/>
                                      </p:to>
                                    </p:set>
                                    <p:animEffect transition="in" filter="box(in)">
                                      <p:cBhvr>
                                        <p:cTn id="12" dur="500"/>
                                        <p:tgtEl>
                                          <p:spTgt spid="419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006699"/>
                </a:solidFill>
                <a:latin typeface="Arial Black" pitchFamily="34" charset="0"/>
              </a:rPr>
              <a:t>Example 3 Continued</a:t>
            </a:r>
          </a:p>
        </p:txBody>
      </p:sp>
      <p:sp>
        <p:nvSpPr>
          <p:cNvPr id="43014" name="Rectangle 6"/>
          <p:cNvSpPr>
            <a:spLocks noChangeArrowheads="1"/>
          </p:cNvSpPr>
          <p:nvPr/>
        </p:nvSpPr>
        <p:spPr bwMode="auto">
          <a:xfrm>
            <a:off x="228600" y="1828800"/>
            <a:ext cx="86248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By the Alternate Interior Angles Theorem, m</a:t>
            </a:r>
            <a:r>
              <a:rPr lang="en-US" altLang="en-US">
                <a:sym typeface="Symbol" pitchFamily="18" charset="2"/>
              </a:rPr>
              <a:t></a:t>
            </a:r>
            <a:r>
              <a:rPr lang="en-US" altLang="en-US" i="1"/>
              <a:t>B</a:t>
            </a:r>
            <a:r>
              <a:rPr lang="en-US" altLang="en-US"/>
              <a:t> = 52°.</a:t>
            </a:r>
          </a:p>
        </p:txBody>
      </p:sp>
      <p:sp>
        <p:nvSpPr>
          <p:cNvPr id="16388"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sp>
        <p:nvSpPr>
          <p:cNvPr id="16389" name="Rectangle 10"/>
          <p:cNvSpPr>
            <a:spLocks noChangeArrowheads="1"/>
          </p:cNvSpPr>
          <p:nvPr/>
        </p:nvSpPr>
        <p:spPr bwMode="auto">
          <a:xfrm>
            <a:off x="0" y="33258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sp>
        <p:nvSpPr>
          <p:cNvPr id="43020" name="Text Box 12"/>
          <p:cNvSpPr txBox="1">
            <a:spLocks noChangeArrowheads="1"/>
          </p:cNvSpPr>
          <p:nvPr/>
        </p:nvSpPr>
        <p:spPr bwMode="auto">
          <a:xfrm>
            <a:off x="3505200" y="2590800"/>
            <a:ext cx="457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i="1">
                <a:solidFill>
                  <a:srgbClr val="3333FF"/>
                </a:solidFill>
                <a:latin typeface="Arial" charset="0"/>
                <a:cs typeface="Arial" charset="0"/>
                <a:sym typeface="Symbol" pitchFamily="18" charset="2"/>
              </a:rPr>
              <a:t>Write a tangent ratio. </a:t>
            </a:r>
          </a:p>
        </p:txBody>
      </p:sp>
      <p:sp>
        <p:nvSpPr>
          <p:cNvPr id="43021" name="Text Box 13"/>
          <p:cNvSpPr txBox="1">
            <a:spLocks noChangeArrowheads="1"/>
          </p:cNvSpPr>
          <p:nvPr/>
        </p:nvSpPr>
        <p:spPr bwMode="auto">
          <a:xfrm>
            <a:off x="381000" y="3581400"/>
            <a:ext cx="3200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i="1"/>
              <a:t>y </a:t>
            </a:r>
            <a:r>
              <a:rPr lang="en-US" altLang="en-US"/>
              <a:t> = 115 tan 52°</a:t>
            </a:r>
            <a:endParaRPr lang="en-US" altLang="en-US" i="1"/>
          </a:p>
        </p:txBody>
      </p:sp>
      <p:sp>
        <p:nvSpPr>
          <p:cNvPr id="43022" name="Text Box 14"/>
          <p:cNvSpPr txBox="1">
            <a:spLocks noChangeArrowheads="1"/>
          </p:cNvSpPr>
          <p:nvPr/>
        </p:nvSpPr>
        <p:spPr bwMode="auto">
          <a:xfrm>
            <a:off x="3581400" y="3581400"/>
            <a:ext cx="457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i="1">
                <a:solidFill>
                  <a:srgbClr val="3333FF"/>
                </a:solidFill>
                <a:latin typeface="Arial" charset="0"/>
                <a:cs typeface="Arial" charset="0"/>
              </a:rPr>
              <a:t>Multiply both sides by 115</a:t>
            </a:r>
            <a:r>
              <a:rPr lang="en-US" altLang="en-US" i="1">
                <a:solidFill>
                  <a:srgbClr val="3333FF"/>
                </a:solidFill>
                <a:latin typeface="Arial" charset="0"/>
                <a:cs typeface="Arial" charset="0"/>
                <a:sym typeface="Symbol" pitchFamily="18" charset="2"/>
              </a:rPr>
              <a:t>. </a:t>
            </a:r>
          </a:p>
        </p:txBody>
      </p:sp>
      <p:sp>
        <p:nvSpPr>
          <p:cNvPr id="43023" name="Text Box 15"/>
          <p:cNvSpPr txBox="1">
            <a:spLocks noChangeArrowheads="1"/>
          </p:cNvSpPr>
          <p:nvPr/>
        </p:nvSpPr>
        <p:spPr bwMode="auto">
          <a:xfrm>
            <a:off x="533400" y="4267200"/>
            <a:ext cx="2209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i="1"/>
              <a:t>y</a:t>
            </a:r>
            <a:r>
              <a:rPr lang="en-US" altLang="en-US"/>
              <a:t> </a:t>
            </a:r>
            <a:r>
              <a:rPr lang="en-US" altLang="en-US">
                <a:sym typeface="Symbol" pitchFamily="18" charset="2"/>
              </a:rPr>
              <a:t></a:t>
            </a:r>
            <a:r>
              <a:rPr lang="en-US" altLang="en-US"/>
              <a:t> 147 ft</a:t>
            </a:r>
            <a:endParaRPr lang="en-US" altLang="en-US" i="1"/>
          </a:p>
        </p:txBody>
      </p:sp>
      <p:sp>
        <p:nvSpPr>
          <p:cNvPr id="43024" name="Text Box 16"/>
          <p:cNvSpPr txBox="1">
            <a:spLocks noChangeArrowheads="1"/>
          </p:cNvSpPr>
          <p:nvPr/>
        </p:nvSpPr>
        <p:spPr bwMode="auto">
          <a:xfrm>
            <a:off x="3505200" y="4267200"/>
            <a:ext cx="457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i="1">
                <a:solidFill>
                  <a:srgbClr val="3333FF"/>
                </a:solidFill>
                <a:latin typeface="Arial" charset="0"/>
                <a:cs typeface="Arial" charset="0"/>
              </a:rPr>
              <a:t>Simplify the expression.</a:t>
            </a:r>
            <a:endParaRPr lang="en-US" altLang="en-US" i="1">
              <a:solidFill>
                <a:srgbClr val="3333FF"/>
              </a:solidFill>
              <a:latin typeface="Arial" charset="0"/>
              <a:cs typeface="Arial" charset="0"/>
              <a:sym typeface="Symbol" pitchFamily="18" charset="2"/>
            </a:endParaRPr>
          </a:p>
        </p:txBody>
      </p:sp>
      <p:pic>
        <p:nvPicPr>
          <p:cNvPr id="43025" name="Picture 17"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250" y="2514600"/>
            <a:ext cx="1809750"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43014"/>
                                        </p:tgtEl>
                                        <p:attrNameLst>
                                          <p:attrName>style.visibility</p:attrName>
                                        </p:attrNameLst>
                                      </p:cBhvr>
                                      <p:to>
                                        <p:strVal val="visible"/>
                                      </p:to>
                                    </p:set>
                                    <p:animEffect transition="in" filter="dissolve">
                                      <p:cBhvr>
                                        <p:cTn id="7" dur="500"/>
                                        <p:tgtEl>
                                          <p:spTgt spid="4301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3020"/>
                                        </p:tgtEl>
                                        <p:attrNameLst>
                                          <p:attrName>style.visibility</p:attrName>
                                        </p:attrNameLst>
                                      </p:cBhvr>
                                      <p:to>
                                        <p:strVal val="visible"/>
                                      </p:to>
                                    </p:set>
                                    <p:animEffect transition="in" filter="box(in)">
                                      <p:cBhvr>
                                        <p:cTn id="12" dur="500"/>
                                        <p:tgtEl>
                                          <p:spTgt spid="4302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43025"/>
                                        </p:tgtEl>
                                        <p:attrNameLst>
                                          <p:attrName>style.visibility</p:attrName>
                                        </p:attrNameLst>
                                      </p:cBhvr>
                                      <p:to>
                                        <p:strVal val="visible"/>
                                      </p:to>
                                    </p:set>
                                    <p:animEffect transition="in" filter="box(in)">
                                      <p:cBhvr>
                                        <p:cTn id="17" dur="500"/>
                                        <p:tgtEl>
                                          <p:spTgt spid="4302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43022"/>
                                        </p:tgtEl>
                                        <p:attrNameLst>
                                          <p:attrName>style.visibility</p:attrName>
                                        </p:attrNameLst>
                                      </p:cBhvr>
                                      <p:to>
                                        <p:strVal val="visible"/>
                                      </p:to>
                                    </p:set>
                                    <p:animEffect transition="in" filter="box(in)">
                                      <p:cBhvr>
                                        <p:cTn id="22" dur="500"/>
                                        <p:tgtEl>
                                          <p:spTgt spid="4302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43021"/>
                                        </p:tgtEl>
                                        <p:attrNameLst>
                                          <p:attrName>style.visibility</p:attrName>
                                        </p:attrNameLst>
                                      </p:cBhvr>
                                      <p:to>
                                        <p:strVal val="visible"/>
                                      </p:to>
                                    </p:set>
                                    <p:animEffect transition="in" filter="box(in)">
                                      <p:cBhvr>
                                        <p:cTn id="27" dur="500"/>
                                        <p:tgtEl>
                                          <p:spTgt spid="43021"/>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43024"/>
                                        </p:tgtEl>
                                        <p:attrNameLst>
                                          <p:attrName>style.visibility</p:attrName>
                                        </p:attrNameLst>
                                      </p:cBhvr>
                                      <p:to>
                                        <p:strVal val="visible"/>
                                      </p:to>
                                    </p:set>
                                    <p:animEffect transition="in" filter="box(in)">
                                      <p:cBhvr>
                                        <p:cTn id="32" dur="500"/>
                                        <p:tgtEl>
                                          <p:spTgt spid="43024"/>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43023"/>
                                        </p:tgtEl>
                                        <p:attrNameLst>
                                          <p:attrName>style.visibility</p:attrName>
                                        </p:attrNameLst>
                                      </p:cBhvr>
                                      <p:to>
                                        <p:strVal val="visible"/>
                                      </p:to>
                                    </p:set>
                                    <p:animEffect transition="in" filter="box(in)">
                                      <p:cBhvr>
                                        <p:cTn id="37" dur="500"/>
                                        <p:tgtEl>
                                          <p:spTgt spid="430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4" grpId="0"/>
      <p:bldP spid="43020" grpId="0"/>
      <p:bldP spid="43021" grpId="0"/>
      <p:bldP spid="43022" grpId="0"/>
      <p:bldP spid="43023" grpId="0"/>
      <p:bldP spid="4302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2"/>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FF0000"/>
                </a:solidFill>
                <a:latin typeface="Arial Black" pitchFamily="34" charset="0"/>
              </a:rPr>
              <a:t>Check It Out!</a:t>
            </a:r>
            <a:r>
              <a:rPr lang="en-US" altLang="en-US">
                <a:solidFill>
                  <a:srgbClr val="006699"/>
                </a:solidFill>
                <a:latin typeface="Arial Black" pitchFamily="34" charset="0"/>
              </a:rPr>
              <a:t> Example 3 </a:t>
            </a:r>
            <a:endParaRPr lang="en-US" altLang="en-US" sz="2600">
              <a:solidFill>
                <a:schemeClr val="accent2"/>
              </a:solidFill>
              <a:latin typeface="Arial MT Bl" charset="0"/>
            </a:endParaRPr>
          </a:p>
        </p:txBody>
      </p:sp>
      <p:sp>
        <p:nvSpPr>
          <p:cNvPr id="17411" name="Rectangle 3"/>
          <p:cNvSpPr>
            <a:spLocks noChangeArrowheads="1"/>
          </p:cNvSpPr>
          <p:nvPr/>
        </p:nvSpPr>
        <p:spPr bwMode="auto">
          <a:xfrm>
            <a:off x="533400" y="1295400"/>
            <a:ext cx="8229600"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solidFill>
                  <a:srgbClr val="FF0000"/>
                </a:solidFill>
              </a:rPr>
              <a:t>What if…?</a:t>
            </a:r>
            <a:r>
              <a:rPr lang="en-US" altLang="en-US" b="1"/>
              <a:t> </a:t>
            </a:r>
            <a:r>
              <a:rPr lang="en-US" altLang="en-US"/>
              <a:t>Suppose the ranger sees another fire and the angle of depression to the fire is 3°. What is the horizontal distance to this fire? Round to the nearest foot.</a:t>
            </a:r>
          </a:p>
        </p:txBody>
      </p:sp>
      <p:sp>
        <p:nvSpPr>
          <p:cNvPr id="37903" name="Rectangle 15"/>
          <p:cNvSpPr>
            <a:spLocks noChangeArrowheads="1"/>
          </p:cNvSpPr>
          <p:nvPr/>
        </p:nvSpPr>
        <p:spPr bwMode="auto">
          <a:xfrm>
            <a:off x="228600" y="4038600"/>
            <a:ext cx="83962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By the Alternate Interior Angles Theorem, m</a:t>
            </a:r>
            <a:r>
              <a:rPr lang="en-US" altLang="en-US">
                <a:sym typeface="Symbol" pitchFamily="18" charset="2"/>
              </a:rPr>
              <a:t></a:t>
            </a:r>
            <a:r>
              <a:rPr lang="en-US" altLang="en-US" i="1"/>
              <a:t>F</a:t>
            </a:r>
            <a:r>
              <a:rPr lang="en-US" altLang="en-US"/>
              <a:t> = 3°.</a:t>
            </a:r>
          </a:p>
        </p:txBody>
      </p:sp>
      <p:sp>
        <p:nvSpPr>
          <p:cNvPr id="17413" name="Rectangle 16"/>
          <p:cNvSpPr>
            <a:spLocks noChangeArrowheads="1"/>
          </p:cNvSpPr>
          <p:nvPr/>
        </p:nvSpPr>
        <p:spPr bwMode="auto">
          <a:xfrm>
            <a:off x="76200" y="50022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sp>
        <p:nvSpPr>
          <p:cNvPr id="37905" name="Text Box 17"/>
          <p:cNvSpPr txBox="1">
            <a:spLocks noChangeArrowheads="1"/>
          </p:cNvSpPr>
          <p:nvPr/>
        </p:nvSpPr>
        <p:spPr bwMode="auto">
          <a:xfrm>
            <a:off x="3048000" y="4648200"/>
            <a:ext cx="457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i="1">
                <a:solidFill>
                  <a:srgbClr val="3333FF"/>
                </a:solidFill>
                <a:latin typeface="Arial" charset="0"/>
                <a:cs typeface="Arial" charset="0"/>
                <a:sym typeface="Symbol" pitchFamily="18" charset="2"/>
              </a:rPr>
              <a:t>Write a tangent ratio. </a:t>
            </a:r>
          </a:p>
        </p:txBody>
      </p:sp>
      <p:sp>
        <p:nvSpPr>
          <p:cNvPr id="37907" name="Text Box 19"/>
          <p:cNvSpPr txBox="1">
            <a:spLocks noChangeArrowheads="1"/>
          </p:cNvSpPr>
          <p:nvPr/>
        </p:nvSpPr>
        <p:spPr bwMode="auto">
          <a:xfrm>
            <a:off x="3048000" y="5273675"/>
            <a:ext cx="45720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i="1">
                <a:solidFill>
                  <a:srgbClr val="3333FF"/>
                </a:solidFill>
                <a:latin typeface="Arial" charset="0"/>
                <a:cs typeface="Arial" charset="0"/>
              </a:rPr>
              <a:t>Multiply both sides by x and divide by tan 3°.</a:t>
            </a:r>
            <a:r>
              <a:rPr lang="en-US" altLang="en-US" i="1">
                <a:solidFill>
                  <a:srgbClr val="3333FF"/>
                </a:solidFill>
                <a:latin typeface="Arial" charset="0"/>
                <a:cs typeface="Arial" charset="0"/>
                <a:sym typeface="Symbol" pitchFamily="18" charset="2"/>
              </a:rPr>
              <a:t> </a:t>
            </a:r>
          </a:p>
        </p:txBody>
      </p:sp>
      <p:sp>
        <p:nvSpPr>
          <p:cNvPr id="37908" name="Text Box 20"/>
          <p:cNvSpPr txBox="1">
            <a:spLocks noChangeArrowheads="1"/>
          </p:cNvSpPr>
          <p:nvPr/>
        </p:nvSpPr>
        <p:spPr bwMode="auto">
          <a:xfrm>
            <a:off x="838200" y="6096000"/>
            <a:ext cx="2209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i="1"/>
              <a:t>x</a:t>
            </a:r>
            <a:r>
              <a:rPr lang="en-US" altLang="en-US"/>
              <a:t> </a:t>
            </a:r>
            <a:r>
              <a:rPr lang="en-US" altLang="en-US">
                <a:sym typeface="Symbol" pitchFamily="18" charset="2"/>
              </a:rPr>
              <a:t></a:t>
            </a:r>
            <a:r>
              <a:rPr lang="en-US" altLang="en-US"/>
              <a:t> 1717 ft</a:t>
            </a:r>
            <a:endParaRPr lang="en-US" altLang="en-US" i="1"/>
          </a:p>
        </p:txBody>
      </p:sp>
      <p:sp>
        <p:nvSpPr>
          <p:cNvPr id="37909" name="Text Box 21"/>
          <p:cNvSpPr txBox="1">
            <a:spLocks noChangeArrowheads="1"/>
          </p:cNvSpPr>
          <p:nvPr/>
        </p:nvSpPr>
        <p:spPr bwMode="auto">
          <a:xfrm>
            <a:off x="3048000" y="6096000"/>
            <a:ext cx="457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i="1">
                <a:solidFill>
                  <a:srgbClr val="3333FF"/>
                </a:solidFill>
                <a:latin typeface="Arial" charset="0"/>
                <a:cs typeface="Arial" charset="0"/>
              </a:rPr>
              <a:t>Simplify the expression.</a:t>
            </a:r>
            <a:endParaRPr lang="en-US" altLang="en-US" i="1">
              <a:solidFill>
                <a:srgbClr val="3333FF"/>
              </a:solidFill>
              <a:latin typeface="Arial" charset="0"/>
              <a:cs typeface="Arial" charset="0"/>
              <a:sym typeface="Symbol" pitchFamily="18" charset="2"/>
            </a:endParaRPr>
          </a:p>
        </p:txBody>
      </p:sp>
      <p:pic>
        <p:nvPicPr>
          <p:cNvPr id="37911" name="Picture 23"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2900" y="4572000"/>
            <a:ext cx="1485900"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912" name="Picture 24"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0" y="5257800"/>
            <a:ext cx="1333500"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7420" name="Group 28"/>
          <p:cNvGrpSpPr>
            <a:grpSpLocks/>
          </p:cNvGrpSpPr>
          <p:nvPr/>
        </p:nvGrpSpPr>
        <p:grpSpPr bwMode="auto">
          <a:xfrm>
            <a:off x="1371600" y="2743200"/>
            <a:ext cx="6705600" cy="1371600"/>
            <a:chOff x="864" y="1728"/>
            <a:chExt cx="4224" cy="864"/>
          </a:xfrm>
        </p:grpSpPr>
        <p:pic>
          <p:nvPicPr>
            <p:cNvPr id="17421"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64" y="1776"/>
              <a:ext cx="4224" cy="8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422" name="Freeform 26"/>
            <p:cNvSpPr>
              <a:spLocks/>
            </p:cNvSpPr>
            <p:nvPr/>
          </p:nvSpPr>
          <p:spPr bwMode="auto">
            <a:xfrm>
              <a:off x="1728" y="1797"/>
              <a:ext cx="194" cy="200"/>
            </a:xfrm>
            <a:custGeom>
              <a:avLst/>
              <a:gdLst>
                <a:gd name="T0" fmla="*/ 8 w 194"/>
                <a:gd name="T1" fmla="*/ 183 h 200"/>
                <a:gd name="T2" fmla="*/ 38 w 194"/>
                <a:gd name="T3" fmla="*/ 123 h 200"/>
                <a:gd name="T4" fmla="*/ 53 w 194"/>
                <a:gd name="T5" fmla="*/ 78 h 200"/>
                <a:gd name="T6" fmla="*/ 98 w 194"/>
                <a:gd name="T7" fmla="*/ 0 h 200"/>
                <a:gd name="T8" fmla="*/ 194 w 194"/>
                <a:gd name="T9" fmla="*/ 96 h 200"/>
                <a:gd name="T10" fmla="*/ 8 w 194"/>
                <a:gd name="T11" fmla="*/ 183 h 2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4" h="200">
                  <a:moveTo>
                    <a:pt x="8" y="183"/>
                  </a:moveTo>
                  <a:cubicBezTo>
                    <a:pt x="28" y="109"/>
                    <a:pt x="0" y="200"/>
                    <a:pt x="38" y="123"/>
                  </a:cubicBezTo>
                  <a:cubicBezTo>
                    <a:pt x="45" y="109"/>
                    <a:pt x="46" y="92"/>
                    <a:pt x="53" y="78"/>
                  </a:cubicBezTo>
                  <a:lnTo>
                    <a:pt x="98" y="0"/>
                  </a:lnTo>
                  <a:lnTo>
                    <a:pt x="194" y="96"/>
                  </a:lnTo>
                  <a:lnTo>
                    <a:pt x="8" y="183"/>
                  </a:lnTo>
                  <a:close/>
                </a:path>
              </a:pathLst>
            </a:cu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23" name="Text Box 27"/>
            <p:cNvSpPr txBox="1">
              <a:spLocks noChangeArrowheads="1"/>
            </p:cNvSpPr>
            <p:nvPr/>
          </p:nvSpPr>
          <p:spPr bwMode="auto">
            <a:xfrm>
              <a:off x="1660" y="1728"/>
              <a:ext cx="384" cy="25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sz="2000"/>
                <a:t>3°</a:t>
              </a:r>
            </a:p>
          </p:txBody>
        </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7903"/>
                                        </p:tgtEl>
                                        <p:attrNameLst>
                                          <p:attrName>style.visibility</p:attrName>
                                        </p:attrNameLst>
                                      </p:cBhvr>
                                      <p:to>
                                        <p:strVal val="visible"/>
                                      </p:to>
                                    </p:set>
                                    <p:animEffect transition="in" filter="dissolve">
                                      <p:cBhvr>
                                        <p:cTn id="7" dur="500"/>
                                        <p:tgtEl>
                                          <p:spTgt spid="3790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7905"/>
                                        </p:tgtEl>
                                        <p:attrNameLst>
                                          <p:attrName>style.visibility</p:attrName>
                                        </p:attrNameLst>
                                      </p:cBhvr>
                                      <p:to>
                                        <p:strVal val="visible"/>
                                      </p:to>
                                    </p:set>
                                    <p:animEffect transition="in" filter="box(in)">
                                      <p:cBhvr>
                                        <p:cTn id="12" dur="500"/>
                                        <p:tgtEl>
                                          <p:spTgt spid="3790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37911"/>
                                        </p:tgtEl>
                                        <p:attrNameLst>
                                          <p:attrName>style.visibility</p:attrName>
                                        </p:attrNameLst>
                                      </p:cBhvr>
                                      <p:to>
                                        <p:strVal val="visible"/>
                                      </p:to>
                                    </p:set>
                                    <p:animEffect transition="in" filter="box(in)">
                                      <p:cBhvr>
                                        <p:cTn id="17" dur="500"/>
                                        <p:tgtEl>
                                          <p:spTgt spid="37911"/>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7907"/>
                                        </p:tgtEl>
                                        <p:attrNameLst>
                                          <p:attrName>style.visibility</p:attrName>
                                        </p:attrNameLst>
                                      </p:cBhvr>
                                      <p:to>
                                        <p:strVal val="visible"/>
                                      </p:to>
                                    </p:set>
                                    <p:animEffect transition="in" filter="box(in)">
                                      <p:cBhvr>
                                        <p:cTn id="22" dur="500"/>
                                        <p:tgtEl>
                                          <p:spTgt spid="3790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nodeType="clickEffect">
                                  <p:stCondLst>
                                    <p:cond delay="0"/>
                                  </p:stCondLst>
                                  <p:childTnLst>
                                    <p:set>
                                      <p:cBhvr>
                                        <p:cTn id="26" dur="1" fill="hold">
                                          <p:stCondLst>
                                            <p:cond delay="0"/>
                                          </p:stCondLst>
                                        </p:cTn>
                                        <p:tgtEl>
                                          <p:spTgt spid="37912"/>
                                        </p:tgtEl>
                                        <p:attrNameLst>
                                          <p:attrName>style.visibility</p:attrName>
                                        </p:attrNameLst>
                                      </p:cBhvr>
                                      <p:to>
                                        <p:strVal val="visible"/>
                                      </p:to>
                                    </p:set>
                                    <p:animEffect transition="in" filter="box(in)">
                                      <p:cBhvr>
                                        <p:cTn id="27" dur="500"/>
                                        <p:tgtEl>
                                          <p:spTgt spid="37912"/>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37909"/>
                                        </p:tgtEl>
                                        <p:attrNameLst>
                                          <p:attrName>style.visibility</p:attrName>
                                        </p:attrNameLst>
                                      </p:cBhvr>
                                      <p:to>
                                        <p:strVal val="visible"/>
                                      </p:to>
                                    </p:set>
                                    <p:animEffect transition="in" filter="box(in)">
                                      <p:cBhvr>
                                        <p:cTn id="32" dur="500"/>
                                        <p:tgtEl>
                                          <p:spTgt spid="37909"/>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37908"/>
                                        </p:tgtEl>
                                        <p:attrNameLst>
                                          <p:attrName>style.visibility</p:attrName>
                                        </p:attrNameLst>
                                      </p:cBhvr>
                                      <p:to>
                                        <p:strVal val="visible"/>
                                      </p:to>
                                    </p:set>
                                    <p:animEffect transition="in" filter="box(in)">
                                      <p:cBhvr>
                                        <p:cTn id="37" dur="500"/>
                                        <p:tgtEl>
                                          <p:spTgt spid="379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903" grpId="0"/>
      <p:bldP spid="37905" grpId="0"/>
      <p:bldP spid="37907" grpId="0"/>
      <p:bldP spid="37908" grpId="0"/>
      <p:bldP spid="3790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2"/>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006699"/>
                </a:solidFill>
                <a:latin typeface="Arial Black" pitchFamily="34" charset="0"/>
              </a:rPr>
              <a:t>Example 4: Shipping Application</a:t>
            </a:r>
          </a:p>
        </p:txBody>
      </p:sp>
      <p:sp>
        <p:nvSpPr>
          <p:cNvPr id="18435"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sp>
        <p:nvSpPr>
          <p:cNvPr id="18436" name="Rectangle 6"/>
          <p:cNvSpPr>
            <a:spLocks noChangeArrowheads="1"/>
          </p:cNvSpPr>
          <p:nvPr/>
        </p:nvSpPr>
        <p:spPr bwMode="auto">
          <a:xfrm>
            <a:off x="0" y="33258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sp>
        <p:nvSpPr>
          <p:cNvPr id="18437" name="Rectangle 8"/>
          <p:cNvSpPr>
            <a:spLocks noChangeArrowheads="1"/>
          </p:cNvSpPr>
          <p:nvPr/>
        </p:nvSpPr>
        <p:spPr bwMode="auto">
          <a:xfrm>
            <a:off x="304800" y="1676400"/>
            <a:ext cx="8458200" cy="2647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tabLst>
                <a:tab pos="457200" algn="l"/>
                <a:tab pos="914400" algn="l"/>
                <a:tab pos="1371600" algn="l"/>
                <a:tab pos="1828800" algn="l"/>
                <a:tab pos="2286000" algn="l"/>
                <a:tab pos="2743200" algn="l"/>
                <a:tab pos="3200400" algn="l"/>
                <a:tab pos="3657600" algn="l"/>
                <a:tab pos="4114800" algn="l"/>
                <a:tab pos="4978400" algn="l"/>
              </a:tabLst>
              <a:defRPr sz="2400">
                <a:solidFill>
                  <a:schemeClr val="tx1"/>
                </a:solidFill>
                <a:latin typeface="Verdana" pitchFamily="34" charset="0"/>
              </a:defRPr>
            </a:lvl1pPr>
            <a:lvl2pPr marL="742950" indent="-285750" eaLnBrk="0" hangingPunct="0">
              <a:tabLst>
                <a:tab pos="457200" algn="l"/>
                <a:tab pos="914400" algn="l"/>
                <a:tab pos="1371600" algn="l"/>
                <a:tab pos="1828800" algn="l"/>
                <a:tab pos="2286000" algn="l"/>
                <a:tab pos="2743200" algn="l"/>
                <a:tab pos="3200400" algn="l"/>
                <a:tab pos="3657600" algn="l"/>
                <a:tab pos="4114800" algn="l"/>
                <a:tab pos="4978400" algn="l"/>
              </a:tabLst>
              <a:defRPr sz="2400">
                <a:solidFill>
                  <a:schemeClr val="tx1"/>
                </a:solidFill>
                <a:latin typeface="Verdana" pitchFamily="34" charset="0"/>
              </a:defRPr>
            </a:lvl2pPr>
            <a:lvl3pPr marL="1143000" indent="-228600" eaLnBrk="0" hangingPunct="0">
              <a:tabLst>
                <a:tab pos="457200" algn="l"/>
                <a:tab pos="914400" algn="l"/>
                <a:tab pos="1371600" algn="l"/>
                <a:tab pos="1828800" algn="l"/>
                <a:tab pos="2286000" algn="l"/>
                <a:tab pos="2743200" algn="l"/>
                <a:tab pos="3200400" algn="l"/>
                <a:tab pos="3657600" algn="l"/>
                <a:tab pos="4114800" algn="l"/>
                <a:tab pos="4978400" algn="l"/>
              </a:tabLst>
              <a:defRPr sz="2400">
                <a:solidFill>
                  <a:schemeClr val="tx1"/>
                </a:solidFill>
                <a:latin typeface="Verdana" pitchFamily="34" charset="0"/>
              </a:defRPr>
            </a:lvl3pPr>
            <a:lvl4pPr marL="1600200" indent="-228600" eaLnBrk="0" hangingPunct="0">
              <a:tabLst>
                <a:tab pos="457200" algn="l"/>
                <a:tab pos="914400" algn="l"/>
                <a:tab pos="1371600" algn="l"/>
                <a:tab pos="1828800" algn="l"/>
                <a:tab pos="2286000" algn="l"/>
                <a:tab pos="2743200" algn="l"/>
                <a:tab pos="3200400" algn="l"/>
                <a:tab pos="3657600" algn="l"/>
                <a:tab pos="4114800" algn="l"/>
                <a:tab pos="4978400" algn="l"/>
              </a:tabLst>
              <a:defRPr sz="2400">
                <a:solidFill>
                  <a:schemeClr val="tx1"/>
                </a:solidFill>
                <a:latin typeface="Verdana" pitchFamily="34" charset="0"/>
              </a:defRPr>
            </a:lvl4pPr>
            <a:lvl5pPr marL="2057400" indent="-228600" eaLnBrk="0" hangingPunct="0">
              <a:tabLst>
                <a:tab pos="457200" algn="l"/>
                <a:tab pos="914400" algn="l"/>
                <a:tab pos="1371600" algn="l"/>
                <a:tab pos="1828800" algn="l"/>
                <a:tab pos="2286000" algn="l"/>
                <a:tab pos="2743200" algn="l"/>
                <a:tab pos="3200400" algn="l"/>
                <a:tab pos="3657600" algn="l"/>
                <a:tab pos="4114800" algn="l"/>
                <a:tab pos="4978400" algn="l"/>
              </a:tabLst>
              <a:defRPr sz="2400">
                <a:solidFill>
                  <a:schemeClr val="tx1"/>
                </a:solidFill>
                <a:latin typeface="Verdana" pitchFamily="34" charset="0"/>
              </a:defRPr>
            </a:lvl5pPr>
            <a:lvl6pPr marL="2514600" indent="-228600" eaLnBrk="0" fontAlgn="base" hangingPunct="0">
              <a:spcBef>
                <a:spcPct val="0"/>
              </a:spcBef>
              <a:spcAft>
                <a:spcPct val="0"/>
              </a:spcAft>
              <a:tabLst>
                <a:tab pos="457200" algn="l"/>
                <a:tab pos="914400" algn="l"/>
                <a:tab pos="1371600" algn="l"/>
                <a:tab pos="1828800" algn="l"/>
                <a:tab pos="2286000" algn="l"/>
                <a:tab pos="2743200" algn="l"/>
                <a:tab pos="3200400" algn="l"/>
                <a:tab pos="3657600" algn="l"/>
                <a:tab pos="4114800" algn="l"/>
                <a:tab pos="4978400" algn="l"/>
              </a:tabLst>
              <a:defRPr sz="2400">
                <a:solidFill>
                  <a:schemeClr val="tx1"/>
                </a:solidFill>
                <a:latin typeface="Verdana" pitchFamily="34" charset="0"/>
              </a:defRPr>
            </a:lvl6pPr>
            <a:lvl7pPr marL="2971800" indent="-228600" eaLnBrk="0" fontAlgn="base" hangingPunct="0">
              <a:spcBef>
                <a:spcPct val="0"/>
              </a:spcBef>
              <a:spcAft>
                <a:spcPct val="0"/>
              </a:spcAft>
              <a:tabLst>
                <a:tab pos="457200" algn="l"/>
                <a:tab pos="914400" algn="l"/>
                <a:tab pos="1371600" algn="l"/>
                <a:tab pos="1828800" algn="l"/>
                <a:tab pos="2286000" algn="l"/>
                <a:tab pos="2743200" algn="l"/>
                <a:tab pos="3200400" algn="l"/>
                <a:tab pos="3657600" algn="l"/>
                <a:tab pos="4114800" algn="l"/>
                <a:tab pos="4978400" algn="l"/>
              </a:tabLst>
              <a:defRPr sz="2400">
                <a:solidFill>
                  <a:schemeClr val="tx1"/>
                </a:solidFill>
                <a:latin typeface="Verdana" pitchFamily="34" charset="0"/>
              </a:defRPr>
            </a:lvl7pPr>
            <a:lvl8pPr marL="3429000" indent="-228600" eaLnBrk="0" fontAlgn="base" hangingPunct="0">
              <a:spcBef>
                <a:spcPct val="0"/>
              </a:spcBef>
              <a:spcAft>
                <a:spcPct val="0"/>
              </a:spcAft>
              <a:tabLst>
                <a:tab pos="457200" algn="l"/>
                <a:tab pos="914400" algn="l"/>
                <a:tab pos="1371600" algn="l"/>
                <a:tab pos="1828800" algn="l"/>
                <a:tab pos="2286000" algn="l"/>
                <a:tab pos="2743200" algn="l"/>
                <a:tab pos="3200400" algn="l"/>
                <a:tab pos="3657600" algn="l"/>
                <a:tab pos="4114800" algn="l"/>
                <a:tab pos="4978400" algn="l"/>
              </a:tabLst>
              <a:defRPr sz="2400">
                <a:solidFill>
                  <a:schemeClr val="tx1"/>
                </a:solidFill>
                <a:latin typeface="Verdana" pitchFamily="34" charset="0"/>
              </a:defRPr>
            </a:lvl8pPr>
            <a:lvl9pPr marL="3886200" indent="-228600" eaLnBrk="0" fontAlgn="base" hangingPunct="0">
              <a:spcBef>
                <a:spcPct val="0"/>
              </a:spcBef>
              <a:spcAft>
                <a:spcPct val="0"/>
              </a:spcAft>
              <a:tabLst>
                <a:tab pos="457200" algn="l"/>
                <a:tab pos="914400" algn="l"/>
                <a:tab pos="1371600" algn="l"/>
                <a:tab pos="1828800" algn="l"/>
                <a:tab pos="2286000" algn="l"/>
                <a:tab pos="2743200" algn="l"/>
                <a:tab pos="3200400" algn="l"/>
                <a:tab pos="3657600" algn="l"/>
                <a:tab pos="4114800" algn="l"/>
                <a:tab pos="4978400" algn="l"/>
              </a:tabLst>
              <a:defRPr sz="2400">
                <a:solidFill>
                  <a:schemeClr val="tx1"/>
                </a:solidFill>
                <a:latin typeface="Verdana" pitchFamily="34" charset="0"/>
              </a:defRPr>
            </a:lvl9pPr>
          </a:lstStyle>
          <a:p>
            <a:pPr eaLnBrk="1" hangingPunct="1"/>
            <a:r>
              <a:rPr lang="en-US" altLang="en-US" b="1"/>
              <a:t>An observer in a lighthouse is 69 ft above the water. He sights two boats in the water directly in front of him. The angle of depression to the nearest boat is 48º. The angle of depression to the other boat is 22º. What is the distance between the two boats? Round to the nearest foot.</a:t>
            </a:r>
            <a:r>
              <a:rPr lang="en-US" altLang="en-US"/>
              <a:t> </a:t>
            </a: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2"/>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006699"/>
                </a:solidFill>
                <a:latin typeface="Arial Black" pitchFamily="34" charset="0"/>
              </a:rPr>
              <a:t>Example 4 Application</a:t>
            </a:r>
          </a:p>
        </p:txBody>
      </p:sp>
      <p:sp>
        <p:nvSpPr>
          <p:cNvPr id="19459" name="Rectangle 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sp>
        <p:nvSpPr>
          <p:cNvPr id="19460" name="Rectangle 4"/>
          <p:cNvSpPr>
            <a:spLocks noChangeArrowheads="1"/>
          </p:cNvSpPr>
          <p:nvPr/>
        </p:nvSpPr>
        <p:spPr bwMode="auto">
          <a:xfrm>
            <a:off x="0" y="33258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sp>
        <p:nvSpPr>
          <p:cNvPr id="48138" name="Rectangle 10"/>
          <p:cNvSpPr>
            <a:spLocks noChangeArrowheads="1"/>
          </p:cNvSpPr>
          <p:nvPr/>
        </p:nvSpPr>
        <p:spPr bwMode="auto">
          <a:xfrm>
            <a:off x="533400" y="2133600"/>
            <a:ext cx="3810000" cy="301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tabLst>
                <a:tab pos="285750" algn="l"/>
              </a:tabLst>
              <a:defRPr sz="2400">
                <a:solidFill>
                  <a:schemeClr val="tx1"/>
                </a:solidFill>
                <a:latin typeface="Verdana" pitchFamily="34" charset="0"/>
              </a:defRPr>
            </a:lvl1pPr>
            <a:lvl2pPr marL="742950" indent="-285750" eaLnBrk="0" hangingPunct="0">
              <a:tabLst>
                <a:tab pos="285750" algn="l"/>
              </a:tabLst>
              <a:defRPr sz="2400">
                <a:solidFill>
                  <a:schemeClr val="tx1"/>
                </a:solidFill>
                <a:latin typeface="Verdana" pitchFamily="34" charset="0"/>
              </a:defRPr>
            </a:lvl2pPr>
            <a:lvl3pPr marL="1143000" indent="-228600" eaLnBrk="0" hangingPunct="0">
              <a:tabLst>
                <a:tab pos="285750" algn="l"/>
              </a:tabLst>
              <a:defRPr sz="2400">
                <a:solidFill>
                  <a:schemeClr val="tx1"/>
                </a:solidFill>
                <a:latin typeface="Verdana" pitchFamily="34" charset="0"/>
              </a:defRPr>
            </a:lvl3pPr>
            <a:lvl4pPr marL="1600200" indent="-228600" eaLnBrk="0" hangingPunct="0">
              <a:tabLst>
                <a:tab pos="285750" algn="l"/>
              </a:tabLst>
              <a:defRPr sz="2400">
                <a:solidFill>
                  <a:schemeClr val="tx1"/>
                </a:solidFill>
                <a:latin typeface="Verdana" pitchFamily="34" charset="0"/>
              </a:defRPr>
            </a:lvl4pPr>
            <a:lvl5pPr marL="2057400" indent="-228600" eaLnBrk="0" hangingPunct="0">
              <a:tabLst>
                <a:tab pos="285750" algn="l"/>
              </a:tabLst>
              <a:defRPr sz="2400">
                <a:solidFill>
                  <a:schemeClr val="tx1"/>
                </a:solidFill>
                <a:latin typeface="Verdana" pitchFamily="34" charset="0"/>
              </a:defRPr>
            </a:lvl5pPr>
            <a:lvl6pPr marL="2514600" indent="-228600" eaLnBrk="0" fontAlgn="base" hangingPunct="0">
              <a:spcBef>
                <a:spcPct val="0"/>
              </a:spcBef>
              <a:spcAft>
                <a:spcPct val="0"/>
              </a:spcAft>
              <a:tabLst>
                <a:tab pos="285750" algn="l"/>
              </a:tabLst>
              <a:defRPr sz="2400">
                <a:solidFill>
                  <a:schemeClr val="tx1"/>
                </a:solidFill>
                <a:latin typeface="Verdana" pitchFamily="34" charset="0"/>
              </a:defRPr>
            </a:lvl6pPr>
            <a:lvl7pPr marL="2971800" indent="-228600" eaLnBrk="0" fontAlgn="base" hangingPunct="0">
              <a:spcBef>
                <a:spcPct val="0"/>
              </a:spcBef>
              <a:spcAft>
                <a:spcPct val="0"/>
              </a:spcAft>
              <a:tabLst>
                <a:tab pos="285750" algn="l"/>
              </a:tabLst>
              <a:defRPr sz="2400">
                <a:solidFill>
                  <a:schemeClr val="tx1"/>
                </a:solidFill>
                <a:latin typeface="Verdana" pitchFamily="34" charset="0"/>
              </a:defRPr>
            </a:lvl7pPr>
            <a:lvl8pPr marL="3429000" indent="-228600" eaLnBrk="0" fontAlgn="base" hangingPunct="0">
              <a:spcBef>
                <a:spcPct val="0"/>
              </a:spcBef>
              <a:spcAft>
                <a:spcPct val="0"/>
              </a:spcAft>
              <a:tabLst>
                <a:tab pos="285750" algn="l"/>
              </a:tabLst>
              <a:defRPr sz="2400">
                <a:solidFill>
                  <a:schemeClr val="tx1"/>
                </a:solidFill>
                <a:latin typeface="Verdana" pitchFamily="34" charset="0"/>
              </a:defRPr>
            </a:lvl8pPr>
            <a:lvl9pPr marL="3886200" indent="-228600" eaLnBrk="0" fontAlgn="base" hangingPunct="0">
              <a:spcBef>
                <a:spcPct val="0"/>
              </a:spcBef>
              <a:spcAft>
                <a:spcPct val="0"/>
              </a:spcAft>
              <a:tabLst>
                <a:tab pos="285750" algn="l"/>
              </a:tabLst>
              <a:defRPr sz="2400">
                <a:solidFill>
                  <a:schemeClr val="tx1"/>
                </a:solidFill>
                <a:latin typeface="Verdana" pitchFamily="34" charset="0"/>
              </a:defRPr>
            </a:lvl9pPr>
          </a:lstStyle>
          <a:p>
            <a:pPr eaLnBrk="1" hangingPunct="1"/>
            <a:r>
              <a:rPr lang="en-US" altLang="en-US" b="1"/>
              <a:t>Step 1 </a:t>
            </a:r>
            <a:r>
              <a:rPr lang="en-US" altLang="en-US"/>
              <a:t>Draw a sketch. Let </a:t>
            </a:r>
            <a:r>
              <a:rPr lang="en-US" altLang="en-US" i="1"/>
              <a:t>L</a:t>
            </a:r>
            <a:r>
              <a:rPr lang="en-US" altLang="en-US"/>
              <a:t> represent the observer in the lighthouse and let </a:t>
            </a:r>
            <a:r>
              <a:rPr lang="en-US" altLang="en-US" i="1"/>
              <a:t>A</a:t>
            </a:r>
            <a:r>
              <a:rPr lang="en-US" altLang="en-US"/>
              <a:t> and </a:t>
            </a:r>
            <a:r>
              <a:rPr lang="en-US" altLang="en-US" i="1"/>
              <a:t>B</a:t>
            </a:r>
            <a:r>
              <a:rPr lang="en-US" altLang="en-US"/>
              <a:t> represent the two boats. Let </a:t>
            </a:r>
            <a:r>
              <a:rPr lang="en-US" altLang="en-US" i="1"/>
              <a:t>x</a:t>
            </a:r>
            <a:r>
              <a:rPr lang="en-US" altLang="en-US"/>
              <a:t> be the distance between the two boats.</a:t>
            </a:r>
          </a:p>
        </p:txBody>
      </p:sp>
      <p:pic>
        <p:nvPicPr>
          <p:cNvPr id="48143" name="Picture 1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43400" y="2514600"/>
            <a:ext cx="3838575" cy="220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48138"/>
                                        </p:tgtEl>
                                        <p:attrNameLst>
                                          <p:attrName>style.visibility</p:attrName>
                                        </p:attrNameLst>
                                      </p:cBhvr>
                                      <p:to>
                                        <p:strVal val="visible"/>
                                      </p:to>
                                    </p:set>
                                    <p:animEffect transition="in" filter="dissolve">
                                      <p:cBhvr>
                                        <p:cTn id="7" dur="500"/>
                                        <p:tgtEl>
                                          <p:spTgt spid="48138"/>
                                        </p:tgtEl>
                                      </p:cBhvr>
                                    </p:animEffect>
                                  </p:childTnLst>
                                </p:cTn>
                              </p:par>
                            </p:childTnLst>
                          </p:cTn>
                        </p:par>
                        <p:par>
                          <p:cTn id="8" fill="hold" nodeType="afterGroup">
                            <p:stCondLst>
                              <p:cond delay="500"/>
                            </p:stCondLst>
                            <p:childTnLst>
                              <p:par>
                                <p:cTn id="9" presetID="4" presetClass="entr" presetSubtype="16" fill="hold" nodeType="afterEffect">
                                  <p:stCondLst>
                                    <p:cond delay="0"/>
                                  </p:stCondLst>
                                  <p:childTnLst>
                                    <p:set>
                                      <p:cBhvr>
                                        <p:cTn id="10" dur="1" fill="hold">
                                          <p:stCondLst>
                                            <p:cond delay="0"/>
                                          </p:stCondLst>
                                        </p:cTn>
                                        <p:tgtEl>
                                          <p:spTgt spid="48143"/>
                                        </p:tgtEl>
                                        <p:attrNameLst>
                                          <p:attrName>style.visibility</p:attrName>
                                        </p:attrNameLst>
                                      </p:cBhvr>
                                      <p:to>
                                        <p:strVal val="visible"/>
                                      </p:to>
                                    </p:set>
                                    <p:animEffect transition="in" filter="box(in)">
                                      <p:cBhvr>
                                        <p:cTn id="11" dur="500"/>
                                        <p:tgtEl>
                                          <p:spTgt spid="481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2"/>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006699"/>
                </a:solidFill>
                <a:latin typeface="Arial Black" pitchFamily="34" charset="0"/>
              </a:rPr>
              <a:t>Example 4 Continued</a:t>
            </a:r>
          </a:p>
        </p:txBody>
      </p:sp>
      <p:sp>
        <p:nvSpPr>
          <p:cNvPr id="20483" name="Rectangle 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sp>
        <p:nvSpPr>
          <p:cNvPr id="20484" name="Rectangle 4"/>
          <p:cNvSpPr>
            <a:spLocks noChangeArrowheads="1"/>
          </p:cNvSpPr>
          <p:nvPr/>
        </p:nvSpPr>
        <p:spPr bwMode="auto">
          <a:xfrm>
            <a:off x="0" y="33258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sp>
        <p:nvSpPr>
          <p:cNvPr id="20485" name="Rectangle 14"/>
          <p:cNvSpPr>
            <a:spLocks noChangeArrowheads="1"/>
          </p:cNvSpPr>
          <p:nvPr/>
        </p:nvSpPr>
        <p:spPr bwMode="auto">
          <a:xfrm>
            <a:off x="457200" y="1857375"/>
            <a:ext cx="25336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Step 2</a:t>
            </a:r>
            <a:r>
              <a:rPr lang="en-US" altLang="en-US"/>
              <a:t> Find </a:t>
            </a:r>
            <a:r>
              <a:rPr lang="en-US" altLang="en-US" i="1"/>
              <a:t>y</a:t>
            </a:r>
            <a:r>
              <a:rPr lang="en-US" altLang="en-US"/>
              <a:t>. </a:t>
            </a:r>
          </a:p>
        </p:txBody>
      </p:sp>
      <p:sp>
        <p:nvSpPr>
          <p:cNvPr id="49167" name="Rectangle 15"/>
          <p:cNvSpPr>
            <a:spLocks noChangeArrowheads="1"/>
          </p:cNvSpPr>
          <p:nvPr/>
        </p:nvSpPr>
        <p:spPr bwMode="auto">
          <a:xfrm>
            <a:off x="457200" y="2406650"/>
            <a:ext cx="73152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By the Alternate Interior Angles Theorem, m</a:t>
            </a:r>
            <a:r>
              <a:rPr lang="en-US" altLang="en-US">
                <a:sym typeface="Symbol" pitchFamily="18" charset="2"/>
              </a:rPr>
              <a:t></a:t>
            </a:r>
            <a:r>
              <a:rPr lang="en-US" altLang="en-US" i="1"/>
              <a:t>CAL</a:t>
            </a:r>
            <a:r>
              <a:rPr lang="en-US" altLang="en-US"/>
              <a:t> = 58°.</a:t>
            </a:r>
          </a:p>
        </p:txBody>
      </p:sp>
      <p:sp>
        <p:nvSpPr>
          <p:cNvPr id="20487" name="Rectangle 23"/>
          <p:cNvSpPr>
            <a:spLocks noChangeArrowheads="1"/>
          </p:cNvSpPr>
          <p:nvPr/>
        </p:nvSpPr>
        <p:spPr bwMode="auto">
          <a:xfrm>
            <a:off x="2581275" y="4097338"/>
            <a:ext cx="29845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1600">
                <a:latin typeface="Arial" charset="0"/>
                <a:ea typeface="Times New Roman" pitchFamily="18" charset="0"/>
                <a:cs typeface="Arial" charset="0"/>
              </a:rPr>
              <a:t>. </a:t>
            </a:r>
            <a:endParaRPr lang="en-US" altLang="en-US" sz="1800">
              <a:latin typeface="Arial" charset="0"/>
              <a:ea typeface="Times New Roman" pitchFamily="18" charset="0"/>
              <a:cs typeface="Arial" charset="0"/>
            </a:endParaRPr>
          </a:p>
        </p:txBody>
      </p:sp>
      <p:grpSp>
        <p:nvGrpSpPr>
          <p:cNvPr id="49180" name="Group 28"/>
          <p:cNvGrpSpPr>
            <a:grpSpLocks/>
          </p:cNvGrpSpPr>
          <p:nvPr/>
        </p:nvGrpSpPr>
        <p:grpSpPr bwMode="auto">
          <a:xfrm>
            <a:off x="457200" y="3228975"/>
            <a:ext cx="3324225" cy="933450"/>
            <a:chOff x="96" y="1764"/>
            <a:chExt cx="2094" cy="588"/>
          </a:xfrm>
        </p:grpSpPr>
        <p:sp>
          <p:nvSpPr>
            <p:cNvPr id="20492" name="Rectangle 16"/>
            <p:cNvSpPr>
              <a:spLocks noChangeArrowheads="1"/>
            </p:cNvSpPr>
            <p:nvPr/>
          </p:nvSpPr>
          <p:spPr bwMode="auto">
            <a:xfrm>
              <a:off x="96" y="1834"/>
              <a:ext cx="969"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In </a:t>
              </a:r>
              <a:r>
                <a:rPr lang="el-GR" altLang="en-US"/>
                <a:t>∆</a:t>
              </a:r>
              <a:r>
                <a:rPr lang="en-US" altLang="en-US" i="1"/>
                <a:t>ALC,</a:t>
              </a:r>
              <a:endParaRPr lang="el-GR" altLang="en-US" i="1"/>
            </a:p>
            <a:p>
              <a:pPr eaLnBrk="1" hangingPunct="1"/>
              <a:r>
                <a:rPr lang="en-US" altLang="en-US"/>
                <a:t>   </a:t>
              </a:r>
            </a:p>
          </p:txBody>
        </p:sp>
        <p:pic>
          <p:nvPicPr>
            <p:cNvPr id="20493" name="Picture 24"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6" y="1764"/>
              <a:ext cx="1104"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49179" name="Group 27"/>
          <p:cNvGrpSpPr>
            <a:grpSpLocks/>
          </p:cNvGrpSpPr>
          <p:nvPr/>
        </p:nvGrpSpPr>
        <p:grpSpPr bwMode="auto">
          <a:xfrm>
            <a:off x="457200" y="4067175"/>
            <a:ext cx="3313113" cy="733425"/>
            <a:chOff x="480" y="2366"/>
            <a:chExt cx="2087" cy="462"/>
          </a:xfrm>
        </p:grpSpPr>
        <p:sp>
          <p:nvSpPr>
            <p:cNvPr id="20490" name="Rectangle 19"/>
            <p:cNvSpPr>
              <a:spLocks noChangeArrowheads="1"/>
            </p:cNvSpPr>
            <p:nvPr/>
          </p:nvSpPr>
          <p:spPr bwMode="auto">
            <a:xfrm>
              <a:off x="480" y="2444"/>
              <a:ext cx="43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So </a:t>
              </a:r>
            </a:p>
          </p:txBody>
        </p:sp>
        <p:pic>
          <p:nvPicPr>
            <p:cNvPr id="20491" name="Picture 26"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7" y="2366"/>
              <a:ext cx="1710" cy="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9167"/>
                                        </p:tgtEl>
                                        <p:attrNameLst>
                                          <p:attrName>style.visibility</p:attrName>
                                        </p:attrNameLst>
                                      </p:cBhvr>
                                      <p:to>
                                        <p:strVal val="visible"/>
                                      </p:to>
                                    </p:set>
                                    <p:animEffect transition="in" filter="dissolve">
                                      <p:cBhvr>
                                        <p:cTn id="7" dur="500"/>
                                        <p:tgtEl>
                                          <p:spTgt spid="4916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49180"/>
                                        </p:tgtEl>
                                        <p:attrNameLst>
                                          <p:attrName>style.visibility</p:attrName>
                                        </p:attrNameLst>
                                      </p:cBhvr>
                                      <p:to>
                                        <p:strVal val="visible"/>
                                      </p:to>
                                    </p:set>
                                    <p:animEffect transition="in" filter="box(in)">
                                      <p:cBhvr>
                                        <p:cTn id="12" dur="500"/>
                                        <p:tgtEl>
                                          <p:spTgt spid="4918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49179"/>
                                        </p:tgtEl>
                                        <p:attrNameLst>
                                          <p:attrName>style.visibility</p:attrName>
                                        </p:attrNameLst>
                                      </p:cBhvr>
                                      <p:to>
                                        <p:strVal val="visible"/>
                                      </p:to>
                                    </p:set>
                                    <p:animEffect transition="in" filter="box(in)">
                                      <p:cBhvr>
                                        <p:cTn id="17" dur="500"/>
                                        <p:tgtEl>
                                          <p:spTgt spid="491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6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72200" y="1189038"/>
            <a:ext cx="2438400" cy="2239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075" name="Rectangle 2"/>
          <p:cNvSpPr>
            <a:spLocks noChangeArrowheads="1"/>
          </p:cNvSpPr>
          <p:nvPr/>
        </p:nvSpPr>
        <p:spPr bwMode="auto">
          <a:xfrm>
            <a:off x="457200" y="990600"/>
            <a:ext cx="8458200" cy="5410200"/>
          </a:xfrm>
          <a:prstGeom prst="rect">
            <a:avLst/>
          </a:prstGeom>
          <a:noFill/>
          <a:ln w="28575">
            <a:solidFill>
              <a:srgbClr val="DBDBDB"/>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tabLst>
                <a:tab pos="511175" algn="l"/>
              </a:tabLst>
              <a:defRPr sz="2400">
                <a:solidFill>
                  <a:schemeClr val="tx1"/>
                </a:solidFill>
                <a:latin typeface="Verdana" pitchFamily="34" charset="0"/>
              </a:defRPr>
            </a:lvl1pPr>
            <a:lvl2pPr marL="742950" indent="-285750" eaLnBrk="0" hangingPunct="0">
              <a:tabLst>
                <a:tab pos="511175" algn="l"/>
              </a:tabLst>
              <a:defRPr sz="2400">
                <a:solidFill>
                  <a:schemeClr val="tx1"/>
                </a:solidFill>
                <a:latin typeface="Verdana" pitchFamily="34" charset="0"/>
              </a:defRPr>
            </a:lvl2pPr>
            <a:lvl3pPr marL="1143000" indent="-228600" eaLnBrk="0" hangingPunct="0">
              <a:tabLst>
                <a:tab pos="511175" algn="l"/>
              </a:tabLst>
              <a:defRPr sz="2400">
                <a:solidFill>
                  <a:schemeClr val="tx1"/>
                </a:solidFill>
                <a:latin typeface="Verdana" pitchFamily="34" charset="0"/>
              </a:defRPr>
            </a:lvl3pPr>
            <a:lvl4pPr marL="1600200" indent="-228600" eaLnBrk="0" hangingPunct="0">
              <a:tabLst>
                <a:tab pos="511175" algn="l"/>
              </a:tabLst>
              <a:defRPr sz="2400">
                <a:solidFill>
                  <a:schemeClr val="tx1"/>
                </a:solidFill>
                <a:latin typeface="Verdana" pitchFamily="34" charset="0"/>
              </a:defRPr>
            </a:lvl4pPr>
            <a:lvl5pPr marL="2057400" indent="-228600" eaLnBrk="0" hangingPunct="0">
              <a:tabLst>
                <a:tab pos="511175" algn="l"/>
              </a:tabLst>
              <a:defRPr sz="2400">
                <a:solidFill>
                  <a:schemeClr val="tx1"/>
                </a:solidFill>
                <a:latin typeface="Verdana" pitchFamily="34" charset="0"/>
              </a:defRPr>
            </a:lvl5pPr>
            <a:lvl6pPr marL="2514600" indent="-228600" eaLnBrk="0" fontAlgn="base" hangingPunct="0">
              <a:spcBef>
                <a:spcPct val="0"/>
              </a:spcBef>
              <a:spcAft>
                <a:spcPct val="0"/>
              </a:spcAft>
              <a:tabLst>
                <a:tab pos="511175" algn="l"/>
              </a:tabLst>
              <a:defRPr sz="2400">
                <a:solidFill>
                  <a:schemeClr val="tx1"/>
                </a:solidFill>
                <a:latin typeface="Verdana" pitchFamily="34" charset="0"/>
              </a:defRPr>
            </a:lvl6pPr>
            <a:lvl7pPr marL="2971800" indent="-228600" eaLnBrk="0" fontAlgn="base" hangingPunct="0">
              <a:spcBef>
                <a:spcPct val="0"/>
              </a:spcBef>
              <a:spcAft>
                <a:spcPct val="0"/>
              </a:spcAft>
              <a:tabLst>
                <a:tab pos="511175" algn="l"/>
              </a:tabLst>
              <a:defRPr sz="2400">
                <a:solidFill>
                  <a:schemeClr val="tx1"/>
                </a:solidFill>
                <a:latin typeface="Verdana" pitchFamily="34" charset="0"/>
              </a:defRPr>
            </a:lvl7pPr>
            <a:lvl8pPr marL="3429000" indent="-228600" eaLnBrk="0" fontAlgn="base" hangingPunct="0">
              <a:spcBef>
                <a:spcPct val="0"/>
              </a:spcBef>
              <a:spcAft>
                <a:spcPct val="0"/>
              </a:spcAft>
              <a:tabLst>
                <a:tab pos="511175" algn="l"/>
              </a:tabLst>
              <a:defRPr sz="2400">
                <a:solidFill>
                  <a:schemeClr val="tx1"/>
                </a:solidFill>
                <a:latin typeface="Verdana" pitchFamily="34" charset="0"/>
              </a:defRPr>
            </a:lvl8pPr>
            <a:lvl9pPr marL="3886200" indent="-228600" eaLnBrk="0" fontAlgn="base" hangingPunct="0">
              <a:spcBef>
                <a:spcPct val="0"/>
              </a:spcBef>
              <a:spcAft>
                <a:spcPct val="0"/>
              </a:spcAft>
              <a:tabLst>
                <a:tab pos="511175" algn="l"/>
              </a:tabLst>
              <a:defRPr sz="2400">
                <a:solidFill>
                  <a:schemeClr val="tx1"/>
                </a:solidFill>
                <a:latin typeface="Verdana" pitchFamily="34" charset="0"/>
              </a:defRPr>
            </a:lvl9pPr>
          </a:lstStyle>
          <a:p>
            <a:pPr eaLnBrk="1" hangingPunct="1"/>
            <a:r>
              <a:rPr lang="en-US" altLang="en-US" sz="2800" b="1">
                <a:solidFill>
                  <a:srgbClr val="3333CC"/>
                </a:solidFill>
              </a:rPr>
              <a:t>Warm Up</a:t>
            </a:r>
            <a:endParaRPr lang="en-US" altLang="en-US" sz="2800"/>
          </a:p>
          <a:p>
            <a:pPr eaLnBrk="1" hangingPunct="1"/>
            <a:endParaRPr lang="en-US" altLang="en-US" sz="800"/>
          </a:p>
          <a:p>
            <a:pPr eaLnBrk="1" hangingPunct="1"/>
            <a:r>
              <a:rPr lang="en-US" altLang="en-US" sz="2800" b="1"/>
              <a:t>1.</a:t>
            </a:r>
            <a:r>
              <a:rPr lang="en-US" altLang="en-US" sz="2800"/>
              <a:t> </a:t>
            </a:r>
            <a:r>
              <a:rPr lang="en-US" altLang="en-US" sz="2800">
                <a:sym typeface="Symbol" pitchFamily="18" charset="2"/>
              </a:rPr>
              <a:t>Identify the pairs of alternate </a:t>
            </a:r>
          </a:p>
          <a:p>
            <a:pPr eaLnBrk="1" hangingPunct="1"/>
            <a:r>
              <a:rPr lang="en-US" altLang="en-US" sz="2800">
                <a:sym typeface="Symbol" pitchFamily="18" charset="2"/>
              </a:rPr>
              <a:t>	interior angles. </a:t>
            </a:r>
          </a:p>
          <a:p>
            <a:pPr eaLnBrk="1" hangingPunct="1">
              <a:lnSpc>
                <a:spcPct val="140000"/>
              </a:lnSpc>
            </a:pPr>
            <a:endParaRPr lang="en-US" altLang="en-US" sz="2800" b="1">
              <a:sym typeface="Symbol" pitchFamily="18" charset="2"/>
            </a:endParaRPr>
          </a:p>
          <a:p>
            <a:pPr eaLnBrk="1" hangingPunct="1">
              <a:lnSpc>
                <a:spcPct val="140000"/>
              </a:lnSpc>
            </a:pPr>
            <a:endParaRPr lang="en-US" altLang="en-US" sz="2800" b="1">
              <a:sym typeface="Symbol" pitchFamily="18" charset="2"/>
            </a:endParaRPr>
          </a:p>
          <a:p>
            <a:pPr eaLnBrk="1" hangingPunct="1"/>
            <a:r>
              <a:rPr lang="en-US" altLang="en-US" sz="2800" b="1">
                <a:sym typeface="Symbol" pitchFamily="18" charset="2"/>
              </a:rPr>
              <a:t>2.</a:t>
            </a:r>
            <a:r>
              <a:rPr lang="en-US" altLang="en-US" sz="2800">
                <a:sym typeface="Symbol" pitchFamily="18" charset="2"/>
              </a:rPr>
              <a:t> Use your calculator to find tan 30° to the 	nearest hundredth. </a:t>
            </a:r>
          </a:p>
          <a:p>
            <a:pPr eaLnBrk="1" hangingPunct="1">
              <a:lnSpc>
                <a:spcPct val="140000"/>
              </a:lnSpc>
            </a:pPr>
            <a:r>
              <a:rPr lang="en-US" altLang="en-US" sz="2800" b="1">
                <a:sym typeface="Symbol" pitchFamily="18" charset="2"/>
              </a:rPr>
              <a:t>3.</a:t>
            </a:r>
            <a:r>
              <a:rPr lang="en-US" altLang="en-US" sz="2800">
                <a:sym typeface="Symbol" pitchFamily="18" charset="2"/>
              </a:rPr>
              <a:t> Solve                 . Round to the nearest 	hundredth.</a:t>
            </a:r>
          </a:p>
          <a:p>
            <a:pPr eaLnBrk="1" hangingPunct="1"/>
            <a:r>
              <a:rPr lang="en-US" altLang="en-US" sz="2800">
                <a:solidFill>
                  <a:srgbClr val="FF0000"/>
                </a:solidFill>
              </a:rPr>
              <a:t>		</a:t>
            </a:r>
          </a:p>
        </p:txBody>
      </p:sp>
      <p:sp>
        <p:nvSpPr>
          <p:cNvPr id="7198" name="Rectangle 30"/>
          <p:cNvSpPr>
            <a:spLocks noChangeArrowheads="1"/>
          </p:cNvSpPr>
          <p:nvPr/>
        </p:nvSpPr>
        <p:spPr bwMode="auto">
          <a:xfrm>
            <a:off x="990600" y="2514600"/>
            <a:ext cx="457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solidFill>
                  <a:srgbClr val="FF3300"/>
                </a:solidFill>
                <a:sym typeface="Symbol" pitchFamily="18" charset="2"/>
              </a:rPr>
              <a:t></a:t>
            </a:r>
            <a:r>
              <a:rPr lang="en-US" altLang="en-US">
                <a:solidFill>
                  <a:srgbClr val="FF3300"/>
                </a:solidFill>
              </a:rPr>
              <a:t>2 and </a:t>
            </a:r>
            <a:r>
              <a:rPr lang="en-US" altLang="en-US" b="1">
                <a:solidFill>
                  <a:srgbClr val="FF3300"/>
                </a:solidFill>
                <a:sym typeface="Symbol" pitchFamily="18" charset="2"/>
              </a:rPr>
              <a:t></a:t>
            </a:r>
            <a:r>
              <a:rPr lang="en-US" altLang="en-US">
                <a:solidFill>
                  <a:srgbClr val="FF3300"/>
                </a:solidFill>
              </a:rPr>
              <a:t>7; </a:t>
            </a:r>
            <a:r>
              <a:rPr lang="en-US" altLang="en-US" b="1">
                <a:solidFill>
                  <a:srgbClr val="FF3300"/>
                </a:solidFill>
                <a:sym typeface="Symbol" pitchFamily="18" charset="2"/>
              </a:rPr>
              <a:t></a:t>
            </a:r>
            <a:r>
              <a:rPr lang="en-US" altLang="en-US">
                <a:solidFill>
                  <a:srgbClr val="FF3300"/>
                </a:solidFill>
              </a:rPr>
              <a:t>3 and </a:t>
            </a:r>
            <a:r>
              <a:rPr lang="en-US" altLang="en-US" b="1">
                <a:solidFill>
                  <a:srgbClr val="FF3300"/>
                </a:solidFill>
                <a:sym typeface="Symbol" pitchFamily="18" charset="2"/>
              </a:rPr>
              <a:t></a:t>
            </a:r>
            <a:r>
              <a:rPr lang="en-US" altLang="en-US">
                <a:solidFill>
                  <a:srgbClr val="FF3300"/>
                </a:solidFill>
              </a:rPr>
              <a:t>6</a:t>
            </a:r>
          </a:p>
        </p:txBody>
      </p:sp>
      <p:sp>
        <p:nvSpPr>
          <p:cNvPr id="7199" name="Text Box 31"/>
          <p:cNvSpPr txBox="1">
            <a:spLocks noChangeArrowheads="1"/>
          </p:cNvSpPr>
          <p:nvPr/>
        </p:nvSpPr>
        <p:spPr bwMode="auto">
          <a:xfrm>
            <a:off x="4572000" y="4114800"/>
            <a:ext cx="1219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a:solidFill>
                  <a:srgbClr val="FF3300"/>
                </a:solidFill>
              </a:rPr>
              <a:t>0.58</a:t>
            </a:r>
          </a:p>
        </p:txBody>
      </p:sp>
      <p:sp>
        <p:nvSpPr>
          <p:cNvPr id="7200" name="Text Box 32"/>
          <p:cNvSpPr txBox="1">
            <a:spLocks noChangeArrowheads="1"/>
          </p:cNvSpPr>
          <p:nvPr/>
        </p:nvSpPr>
        <p:spPr bwMode="auto">
          <a:xfrm>
            <a:off x="990600" y="5715000"/>
            <a:ext cx="1981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a:solidFill>
                  <a:srgbClr val="FF3300"/>
                </a:solidFill>
              </a:rPr>
              <a:t>1816.36</a:t>
            </a:r>
          </a:p>
        </p:txBody>
      </p:sp>
      <p:pic>
        <p:nvPicPr>
          <p:cNvPr id="3079" name="Picture 33"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3600" y="4495800"/>
            <a:ext cx="2000250"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198"/>
                                        </p:tgtEl>
                                        <p:attrNameLst>
                                          <p:attrName>style.visibility</p:attrName>
                                        </p:attrNameLst>
                                      </p:cBhvr>
                                      <p:to>
                                        <p:strVal val="visible"/>
                                      </p:to>
                                    </p:set>
                                    <p:animEffect transition="in" filter="dissolve">
                                      <p:cBhvr>
                                        <p:cTn id="7" dur="500"/>
                                        <p:tgtEl>
                                          <p:spTgt spid="719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7199">
                                            <p:txEl>
                                              <p:pRg st="0" end="0"/>
                                            </p:txEl>
                                          </p:spTgt>
                                        </p:tgtEl>
                                        <p:attrNameLst>
                                          <p:attrName>style.visibility</p:attrName>
                                        </p:attrNameLst>
                                      </p:cBhvr>
                                      <p:to>
                                        <p:strVal val="visible"/>
                                      </p:to>
                                    </p:set>
                                    <p:animEffect transition="in" filter="dissolve">
                                      <p:cBhvr>
                                        <p:cTn id="12" dur="500"/>
                                        <p:tgtEl>
                                          <p:spTgt spid="7199">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nodeType="clickEffect">
                                  <p:stCondLst>
                                    <p:cond delay="0"/>
                                  </p:stCondLst>
                                  <p:childTnLst>
                                    <p:set>
                                      <p:cBhvr>
                                        <p:cTn id="16" dur="1" fill="hold">
                                          <p:stCondLst>
                                            <p:cond delay="0"/>
                                          </p:stCondLst>
                                        </p:cTn>
                                        <p:tgtEl>
                                          <p:spTgt spid="7200">
                                            <p:txEl>
                                              <p:pRg st="0" end="0"/>
                                            </p:txEl>
                                          </p:spTgt>
                                        </p:tgtEl>
                                        <p:attrNameLst>
                                          <p:attrName>style.visibility</p:attrName>
                                        </p:attrNameLst>
                                      </p:cBhvr>
                                      <p:to>
                                        <p:strVal val="visible"/>
                                      </p:to>
                                    </p:set>
                                    <p:animEffect transition="in" filter="dissolve">
                                      <p:cBhvr>
                                        <p:cTn id="17" dur="500"/>
                                        <p:tgtEl>
                                          <p:spTgt spid="720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98"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sp>
        <p:nvSpPr>
          <p:cNvPr id="21507" name="Rectangle 4"/>
          <p:cNvSpPr>
            <a:spLocks noChangeArrowheads="1"/>
          </p:cNvSpPr>
          <p:nvPr/>
        </p:nvSpPr>
        <p:spPr bwMode="auto">
          <a:xfrm>
            <a:off x="0" y="33258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sp>
        <p:nvSpPr>
          <p:cNvPr id="21508" name="Rectangle 15"/>
          <p:cNvSpPr>
            <a:spLocks noChangeArrowheads="1"/>
          </p:cNvSpPr>
          <p:nvPr/>
        </p:nvSpPr>
        <p:spPr bwMode="auto">
          <a:xfrm>
            <a:off x="609600" y="1828800"/>
            <a:ext cx="24066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Step 3</a:t>
            </a:r>
            <a:r>
              <a:rPr lang="en-US" altLang="en-US"/>
              <a:t> Find </a:t>
            </a:r>
            <a:r>
              <a:rPr lang="en-US" altLang="en-US" i="1"/>
              <a:t>z</a:t>
            </a:r>
            <a:r>
              <a:rPr lang="en-US" altLang="en-US"/>
              <a:t>.</a:t>
            </a:r>
          </a:p>
        </p:txBody>
      </p:sp>
      <p:sp>
        <p:nvSpPr>
          <p:cNvPr id="53264" name="Rectangle 16"/>
          <p:cNvSpPr>
            <a:spLocks noChangeArrowheads="1"/>
          </p:cNvSpPr>
          <p:nvPr/>
        </p:nvSpPr>
        <p:spPr bwMode="auto">
          <a:xfrm>
            <a:off x="609600" y="2362200"/>
            <a:ext cx="71628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ea typeface="Times New Roman" pitchFamily="18" charset="0"/>
                <a:cs typeface="Arial" charset="0"/>
              </a:rPr>
              <a:t>By the Alternate Interior Angles Theorem, m</a:t>
            </a:r>
            <a:r>
              <a:rPr lang="en-US" altLang="en-US">
                <a:ea typeface="Times New Roman" pitchFamily="18" charset="0"/>
                <a:cs typeface="Arial" charset="0"/>
                <a:sym typeface="Symbol" pitchFamily="18" charset="2"/>
              </a:rPr>
              <a:t></a:t>
            </a:r>
            <a:r>
              <a:rPr lang="en-US" altLang="en-US" i="1">
                <a:ea typeface="Times New Roman" pitchFamily="18" charset="0"/>
                <a:cs typeface="Arial" charset="0"/>
              </a:rPr>
              <a:t>CBL =</a:t>
            </a:r>
            <a:r>
              <a:rPr lang="en-US" altLang="en-US">
                <a:ea typeface="Times New Roman" pitchFamily="18" charset="0"/>
                <a:cs typeface="Arial" charset="0"/>
              </a:rPr>
              <a:t> 22°. </a:t>
            </a:r>
          </a:p>
        </p:txBody>
      </p:sp>
      <p:sp>
        <p:nvSpPr>
          <p:cNvPr id="21510" name="Text Box 17"/>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006699"/>
                </a:solidFill>
                <a:latin typeface="Arial Black" pitchFamily="34" charset="0"/>
              </a:rPr>
              <a:t>Example 4 Continued</a:t>
            </a:r>
          </a:p>
        </p:txBody>
      </p:sp>
      <p:grpSp>
        <p:nvGrpSpPr>
          <p:cNvPr id="53269" name="Group 21"/>
          <p:cNvGrpSpPr>
            <a:grpSpLocks/>
          </p:cNvGrpSpPr>
          <p:nvPr/>
        </p:nvGrpSpPr>
        <p:grpSpPr bwMode="auto">
          <a:xfrm>
            <a:off x="609600" y="3321050"/>
            <a:ext cx="3276600" cy="723900"/>
            <a:chOff x="384" y="2092"/>
            <a:chExt cx="2064" cy="456"/>
          </a:xfrm>
        </p:grpSpPr>
        <p:sp>
          <p:nvSpPr>
            <p:cNvPr id="21515" name="Rectangle 8"/>
            <p:cNvSpPr>
              <a:spLocks noChangeArrowheads="1"/>
            </p:cNvSpPr>
            <p:nvPr/>
          </p:nvSpPr>
          <p:spPr bwMode="auto">
            <a:xfrm>
              <a:off x="384" y="2160"/>
              <a:ext cx="103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In </a:t>
              </a:r>
              <a:r>
                <a:rPr lang="el-GR" altLang="en-US"/>
                <a:t>∆</a:t>
              </a:r>
              <a:r>
                <a:rPr lang="en-US" altLang="en-US" i="1"/>
                <a:t>BLC,</a:t>
              </a:r>
              <a:r>
                <a:rPr lang="en-US" altLang="en-US"/>
                <a:t> </a:t>
              </a:r>
            </a:p>
          </p:txBody>
        </p:sp>
        <p:pic>
          <p:nvPicPr>
            <p:cNvPr id="21516" name="Picture 18"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44" y="2092"/>
              <a:ext cx="1104"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53268" name="Group 20"/>
          <p:cNvGrpSpPr>
            <a:grpSpLocks/>
          </p:cNvGrpSpPr>
          <p:nvPr/>
        </p:nvGrpSpPr>
        <p:grpSpPr bwMode="auto">
          <a:xfrm>
            <a:off x="685800" y="4235450"/>
            <a:ext cx="3486150" cy="733425"/>
            <a:chOff x="528" y="2668"/>
            <a:chExt cx="2196" cy="462"/>
          </a:xfrm>
        </p:grpSpPr>
        <p:sp>
          <p:nvSpPr>
            <p:cNvPr id="21513" name="Rectangle 10"/>
            <p:cNvSpPr>
              <a:spLocks noChangeArrowheads="1"/>
            </p:cNvSpPr>
            <p:nvPr/>
          </p:nvSpPr>
          <p:spPr bwMode="auto">
            <a:xfrm>
              <a:off x="528" y="2736"/>
              <a:ext cx="43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So </a:t>
              </a:r>
            </a:p>
          </p:txBody>
        </p:sp>
        <p:pic>
          <p:nvPicPr>
            <p:cNvPr id="21514" name="Picture 19"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2" y="2668"/>
              <a:ext cx="1812" cy="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3264"/>
                                        </p:tgtEl>
                                        <p:attrNameLst>
                                          <p:attrName>style.visibility</p:attrName>
                                        </p:attrNameLst>
                                      </p:cBhvr>
                                      <p:to>
                                        <p:strVal val="visible"/>
                                      </p:to>
                                    </p:set>
                                    <p:animEffect transition="in" filter="box(in)">
                                      <p:cBhvr>
                                        <p:cTn id="7" dur="500"/>
                                        <p:tgtEl>
                                          <p:spTgt spid="5326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53269"/>
                                        </p:tgtEl>
                                        <p:attrNameLst>
                                          <p:attrName>style.visibility</p:attrName>
                                        </p:attrNameLst>
                                      </p:cBhvr>
                                      <p:to>
                                        <p:strVal val="visible"/>
                                      </p:to>
                                    </p:set>
                                    <p:animEffect transition="in" filter="box(in)">
                                      <p:cBhvr>
                                        <p:cTn id="12" dur="500"/>
                                        <p:tgtEl>
                                          <p:spTgt spid="5326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53268"/>
                                        </p:tgtEl>
                                        <p:attrNameLst>
                                          <p:attrName>style.visibility</p:attrName>
                                        </p:attrNameLst>
                                      </p:cBhvr>
                                      <p:to>
                                        <p:strVal val="visible"/>
                                      </p:to>
                                    </p:set>
                                    <p:animEffect transition="in" filter="box(in)">
                                      <p:cBhvr>
                                        <p:cTn id="17" dur="500"/>
                                        <p:tgtEl>
                                          <p:spTgt spid="532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6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sp>
        <p:nvSpPr>
          <p:cNvPr id="22531" name="Rectangle 9"/>
          <p:cNvSpPr>
            <a:spLocks noChangeArrowheads="1"/>
          </p:cNvSpPr>
          <p:nvPr/>
        </p:nvSpPr>
        <p:spPr bwMode="auto">
          <a:xfrm>
            <a:off x="773113" y="1676400"/>
            <a:ext cx="24272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Step 4</a:t>
            </a:r>
            <a:r>
              <a:rPr lang="en-US" altLang="en-US"/>
              <a:t> Find </a:t>
            </a:r>
            <a:r>
              <a:rPr lang="en-US" altLang="en-US" i="1"/>
              <a:t>x</a:t>
            </a:r>
            <a:r>
              <a:rPr lang="en-US" altLang="en-US"/>
              <a:t>.</a:t>
            </a:r>
          </a:p>
        </p:txBody>
      </p:sp>
      <p:sp>
        <p:nvSpPr>
          <p:cNvPr id="59404" name="Rectangle 12"/>
          <p:cNvSpPr>
            <a:spLocks noChangeArrowheads="1"/>
          </p:cNvSpPr>
          <p:nvPr/>
        </p:nvSpPr>
        <p:spPr bwMode="auto">
          <a:xfrm>
            <a:off x="890588" y="3581400"/>
            <a:ext cx="642461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So the two boats are about 109 ft apart.</a:t>
            </a:r>
          </a:p>
        </p:txBody>
      </p:sp>
      <p:sp>
        <p:nvSpPr>
          <p:cNvPr id="22533" name="Text Box 15"/>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006699"/>
                </a:solidFill>
                <a:latin typeface="Arial Black" pitchFamily="34" charset="0"/>
              </a:rPr>
              <a:t>Example 4 Continued</a:t>
            </a:r>
          </a:p>
        </p:txBody>
      </p:sp>
      <p:sp>
        <p:nvSpPr>
          <p:cNvPr id="59408" name="Rectangle 16"/>
          <p:cNvSpPr>
            <a:spLocks noChangeArrowheads="1"/>
          </p:cNvSpPr>
          <p:nvPr/>
        </p:nvSpPr>
        <p:spPr bwMode="auto">
          <a:xfrm>
            <a:off x="838200" y="2209800"/>
            <a:ext cx="16891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t>x</a:t>
            </a:r>
            <a:r>
              <a:rPr lang="en-US" altLang="en-US"/>
              <a:t> = </a:t>
            </a:r>
            <a:r>
              <a:rPr lang="en-US" altLang="en-US" i="1"/>
              <a:t>z</a:t>
            </a:r>
            <a:r>
              <a:rPr lang="en-US" altLang="en-US"/>
              <a:t> – </a:t>
            </a:r>
            <a:r>
              <a:rPr lang="en-US" altLang="en-US" i="1"/>
              <a:t>y</a:t>
            </a:r>
            <a:r>
              <a:rPr lang="en-US" altLang="en-US"/>
              <a:t> </a:t>
            </a:r>
          </a:p>
        </p:txBody>
      </p:sp>
      <p:sp>
        <p:nvSpPr>
          <p:cNvPr id="59409" name="Rectangle 17"/>
          <p:cNvSpPr>
            <a:spLocks noChangeArrowheads="1"/>
          </p:cNvSpPr>
          <p:nvPr/>
        </p:nvSpPr>
        <p:spPr bwMode="auto">
          <a:xfrm>
            <a:off x="838200" y="2895600"/>
            <a:ext cx="40354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t>x</a:t>
            </a:r>
            <a:r>
              <a:rPr lang="en-US" altLang="en-US"/>
              <a:t> </a:t>
            </a:r>
            <a:r>
              <a:rPr lang="en-US" altLang="en-US">
                <a:sym typeface="Symbol" pitchFamily="18" charset="2"/>
              </a:rPr>
              <a:t> </a:t>
            </a:r>
            <a:r>
              <a:rPr lang="en-US" altLang="en-US"/>
              <a:t>170.8 – 62.1 </a:t>
            </a:r>
            <a:r>
              <a:rPr lang="en-US" altLang="en-US">
                <a:sym typeface="Symbol" pitchFamily="18" charset="2"/>
              </a:rPr>
              <a:t> 109 ft</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9408"/>
                                        </p:tgtEl>
                                        <p:attrNameLst>
                                          <p:attrName>style.visibility</p:attrName>
                                        </p:attrNameLst>
                                      </p:cBhvr>
                                      <p:to>
                                        <p:strVal val="visible"/>
                                      </p:to>
                                    </p:set>
                                    <p:animEffect transition="in" filter="dissolve">
                                      <p:cBhvr>
                                        <p:cTn id="7" dur="500"/>
                                        <p:tgtEl>
                                          <p:spTgt spid="5940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9409"/>
                                        </p:tgtEl>
                                        <p:attrNameLst>
                                          <p:attrName>style.visibility</p:attrName>
                                        </p:attrNameLst>
                                      </p:cBhvr>
                                      <p:to>
                                        <p:strVal val="visible"/>
                                      </p:to>
                                    </p:set>
                                    <p:animEffect transition="in" filter="dissolve">
                                      <p:cBhvr>
                                        <p:cTn id="12" dur="500"/>
                                        <p:tgtEl>
                                          <p:spTgt spid="5940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59404"/>
                                        </p:tgtEl>
                                        <p:attrNameLst>
                                          <p:attrName>style.visibility</p:attrName>
                                        </p:attrNameLst>
                                      </p:cBhvr>
                                      <p:to>
                                        <p:strVal val="visible"/>
                                      </p:to>
                                    </p:set>
                                    <p:animEffect transition="in" filter="dissolve">
                                      <p:cBhvr>
                                        <p:cTn id="17" dur="500"/>
                                        <p:tgtEl>
                                          <p:spTgt spid="594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404" grpId="0"/>
      <p:bldP spid="59408" grpId="0"/>
      <p:bldP spid="59409"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2"/>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FF0000"/>
                </a:solidFill>
                <a:latin typeface="Arial Black" pitchFamily="34" charset="0"/>
              </a:rPr>
              <a:t>Check It Out!</a:t>
            </a:r>
            <a:r>
              <a:rPr lang="en-US" altLang="en-US">
                <a:solidFill>
                  <a:srgbClr val="006699"/>
                </a:solidFill>
                <a:latin typeface="Arial Black" pitchFamily="34" charset="0"/>
              </a:rPr>
              <a:t> Example 4 </a:t>
            </a:r>
            <a:endParaRPr lang="en-US" altLang="en-US" sz="2600">
              <a:solidFill>
                <a:schemeClr val="accent2"/>
              </a:solidFill>
              <a:latin typeface="Arial MT Bl" charset="0"/>
            </a:endParaRPr>
          </a:p>
        </p:txBody>
      </p:sp>
      <p:sp>
        <p:nvSpPr>
          <p:cNvPr id="23555" name="Rectangle 3"/>
          <p:cNvSpPr>
            <a:spLocks noChangeArrowheads="1"/>
          </p:cNvSpPr>
          <p:nvPr/>
        </p:nvSpPr>
        <p:spPr bwMode="auto">
          <a:xfrm>
            <a:off x="381000" y="1619250"/>
            <a:ext cx="8305800" cy="2282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A pilot flying at an altitude of 12,000 ft sights two airports directly in front of him. The angle of depression to one airport is 78°, and the angle of depression to the second airport is 19°. What is the distance between the two airports? Round to the nearest foot.</a:t>
            </a: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sp>
        <p:nvSpPr>
          <p:cNvPr id="24579" name="Rectangle 4"/>
          <p:cNvSpPr>
            <a:spLocks noChangeArrowheads="1"/>
          </p:cNvSpPr>
          <p:nvPr/>
        </p:nvSpPr>
        <p:spPr bwMode="auto">
          <a:xfrm>
            <a:off x="0" y="33258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sp>
        <p:nvSpPr>
          <p:cNvPr id="55305" name="Rectangle 9"/>
          <p:cNvSpPr>
            <a:spLocks noChangeArrowheads="1"/>
          </p:cNvSpPr>
          <p:nvPr/>
        </p:nvSpPr>
        <p:spPr bwMode="auto">
          <a:xfrm>
            <a:off x="228600" y="2249488"/>
            <a:ext cx="4419600" cy="2282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tabLst>
                <a:tab pos="285750" algn="l"/>
              </a:tabLst>
              <a:defRPr sz="2400">
                <a:solidFill>
                  <a:schemeClr val="tx1"/>
                </a:solidFill>
                <a:latin typeface="Verdana" pitchFamily="34" charset="0"/>
              </a:defRPr>
            </a:lvl1pPr>
            <a:lvl2pPr marL="742950" indent="-285750" eaLnBrk="0" hangingPunct="0">
              <a:tabLst>
                <a:tab pos="285750" algn="l"/>
              </a:tabLst>
              <a:defRPr sz="2400">
                <a:solidFill>
                  <a:schemeClr val="tx1"/>
                </a:solidFill>
                <a:latin typeface="Verdana" pitchFamily="34" charset="0"/>
              </a:defRPr>
            </a:lvl2pPr>
            <a:lvl3pPr marL="1143000" indent="-228600" eaLnBrk="0" hangingPunct="0">
              <a:tabLst>
                <a:tab pos="285750" algn="l"/>
              </a:tabLst>
              <a:defRPr sz="2400">
                <a:solidFill>
                  <a:schemeClr val="tx1"/>
                </a:solidFill>
                <a:latin typeface="Verdana" pitchFamily="34" charset="0"/>
              </a:defRPr>
            </a:lvl3pPr>
            <a:lvl4pPr marL="1600200" indent="-228600" eaLnBrk="0" hangingPunct="0">
              <a:tabLst>
                <a:tab pos="285750" algn="l"/>
              </a:tabLst>
              <a:defRPr sz="2400">
                <a:solidFill>
                  <a:schemeClr val="tx1"/>
                </a:solidFill>
                <a:latin typeface="Verdana" pitchFamily="34" charset="0"/>
              </a:defRPr>
            </a:lvl4pPr>
            <a:lvl5pPr marL="2057400" indent="-228600" eaLnBrk="0" hangingPunct="0">
              <a:tabLst>
                <a:tab pos="285750" algn="l"/>
              </a:tabLst>
              <a:defRPr sz="2400">
                <a:solidFill>
                  <a:schemeClr val="tx1"/>
                </a:solidFill>
                <a:latin typeface="Verdana" pitchFamily="34" charset="0"/>
              </a:defRPr>
            </a:lvl5pPr>
            <a:lvl6pPr marL="2514600" indent="-228600" eaLnBrk="0" fontAlgn="base" hangingPunct="0">
              <a:spcBef>
                <a:spcPct val="0"/>
              </a:spcBef>
              <a:spcAft>
                <a:spcPct val="0"/>
              </a:spcAft>
              <a:tabLst>
                <a:tab pos="285750" algn="l"/>
              </a:tabLst>
              <a:defRPr sz="2400">
                <a:solidFill>
                  <a:schemeClr val="tx1"/>
                </a:solidFill>
                <a:latin typeface="Verdana" pitchFamily="34" charset="0"/>
              </a:defRPr>
            </a:lvl6pPr>
            <a:lvl7pPr marL="2971800" indent="-228600" eaLnBrk="0" fontAlgn="base" hangingPunct="0">
              <a:spcBef>
                <a:spcPct val="0"/>
              </a:spcBef>
              <a:spcAft>
                <a:spcPct val="0"/>
              </a:spcAft>
              <a:tabLst>
                <a:tab pos="285750" algn="l"/>
              </a:tabLst>
              <a:defRPr sz="2400">
                <a:solidFill>
                  <a:schemeClr val="tx1"/>
                </a:solidFill>
                <a:latin typeface="Verdana" pitchFamily="34" charset="0"/>
              </a:defRPr>
            </a:lvl7pPr>
            <a:lvl8pPr marL="3429000" indent="-228600" eaLnBrk="0" fontAlgn="base" hangingPunct="0">
              <a:spcBef>
                <a:spcPct val="0"/>
              </a:spcBef>
              <a:spcAft>
                <a:spcPct val="0"/>
              </a:spcAft>
              <a:tabLst>
                <a:tab pos="285750" algn="l"/>
              </a:tabLst>
              <a:defRPr sz="2400">
                <a:solidFill>
                  <a:schemeClr val="tx1"/>
                </a:solidFill>
                <a:latin typeface="Verdana" pitchFamily="34" charset="0"/>
              </a:defRPr>
            </a:lvl8pPr>
            <a:lvl9pPr marL="3886200" indent="-228600" eaLnBrk="0" fontAlgn="base" hangingPunct="0">
              <a:spcBef>
                <a:spcPct val="0"/>
              </a:spcBef>
              <a:spcAft>
                <a:spcPct val="0"/>
              </a:spcAft>
              <a:tabLst>
                <a:tab pos="285750" algn="l"/>
              </a:tabLst>
              <a:defRPr sz="2400">
                <a:solidFill>
                  <a:schemeClr val="tx1"/>
                </a:solidFill>
                <a:latin typeface="Verdana" pitchFamily="34" charset="0"/>
              </a:defRPr>
            </a:lvl9pPr>
          </a:lstStyle>
          <a:p>
            <a:pPr eaLnBrk="1" hangingPunct="1"/>
            <a:r>
              <a:rPr lang="en-US" altLang="en-US" b="1"/>
              <a:t>Step 1 </a:t>
            </a:r>
            <a:r>
              <a:rPr lang="en-US" altLang="en-US"/>
              <a:t>Draw a sketch. Let </a:t>
            </a:r>
            <a:r>
              <a:rPr lang="en-US" altLang="en-US" i="1"/>
              <a:t>P</a:t>
            </a:r>
            <a:r>
              <a:rPr lang="en-US" altLang="en-US"/>
              <a:t> represent the pilot and let </a:t>
            </a:r>
            <a:r>
              <a:rPr lang="en-US" altLang="en-US" i="1"/>
              <a:t>A</a:t>
            </a:r>
            <a:r>
              <a:rPr lang="en-US" altLang="en-US"/>
              <a:t> and </a:t>
            </a:r>
            <a:r>
              <a:rPr lang="en-US" altLang="en-US" i="1"/>
              <a:t>B</a:t>
            </a:r>
            <a:r>
              <a:rPr lang="en-US" altLang="en-US"/>
              <a:t> represent the two airports. Let </a:t>
            </a:r>
            <a:r>
              <a:rPr lang="en-US" altLang="en-US" i="1"/>
              <a:t>x</a:t>
            </a:r>
            <a:r>
              <a:rPr lang="en-US" altLang="en-US"/>
              <a:t> be the distance between the two airports.</a:t>
            </a:r>
          </a:p>
        </p:txBody>
      </p:sp>
      <p:sp>
        <p:nvSpPr>
          <p:cNvPr id="24581" name="Text Box 14"/>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FF0000"/>
                </a:solidFill>
                <a:latin typeface="Arial Black" pitchFamily="34" charset="0"/>
              </a:rPr>
              <a:t>Check It Out!</a:t>
            </a:r>
            <a:r>
              <a:rPr lang="en-US" altLang="en-US">
                <a:solidFill>
                  <a:srgbClr val="006699"/>
                </a:solidFill>
                <a:latin typeface="Arial Black" pitchFamily="34" charset="0"/>
              </a:rPr>
              <a:t> Example 4 Continued</a:t>
            </a:r>
            <a:endParaRPr lang="en-US" altLang="en-US" sz="2600">
              <a:solidFill>
                <a:schemeClr val="accent2"/>
              </a:solidFill>
              <a:latin typeface="Arial MT Bl" charset="0"/>
            </a:endParaRPr>
          </a:p>
        </p:txBody>
      </p:sp>
      <p:grpSp>
        <p:nvGrpSpPr>
          <p:cNvPr id="24582" name="Group 36"/>
          <p:cNvGrpSpPr>
            <a:grpSpLocks/>
          </p:cNvGrpSpPr>
          <p:nvPr/>
        </p:nvGrpSpPr>
        <p:grpSpPr bwMode="auto">
          <a:xfrm>
            <a:off x="4724400" y="2362200"/>
            <a:ext cx="3600450" cy="2247900"/>
            <a:chOff x="2976" y="1488"/>
            <a:chExt cx="2268" cy="1416"/>
          </a:xfrm>
        </p:grpSpPr>
        <p:grpSp>
          <p:nvGrpSpPr>
            <p:cNvPr id="24583" name="Group 32"/>
            <p:cNvGrpSpPr>
              <a:grpSpLocks/>
            </p:cNvGrpSpPr>
            <p:nvPr/>
          </p:nvGrpSpPr>
          <p:grpSpPr bwMode="auto">
            <a:xfrm>
              <a:off x="3264" y="1488"/>
              <a:ext cx="1980" cy="1416"/>
              <a:chOff x="2976" y="1536"/>
              <a:chExt cx="1980" cy="1416"/>
            </a:xfrm>
          </p:grpSpPr>
          <p:pic>
            <p:nvPicPr>
              <p:cNvPr id="24586" name="Picture 1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76" y="1536"/>
                <a:ext cx="1980" cy="14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4587" name="Freeform 17"/>
              <p:cNvSpPr>
                <a:spLocks/>
              </p:cNvSpPr>
              <p:nvPr/>
            </p:nvSpPr>
            <p:spPr bwMode="auto">
              <a:xfrm flipH="1">
                <a:off x="3641" y="1769"/>
                <a:ext cx="144" cy="151"/>
              </a:xfrm>
              <a:custGeom>
                <a:avLst/>
                <a:gdLst>
                  <a:gd name="T0" fmla="*/ 144 w 144"/>
                  <a:gd name="T1" fmla="*/ 101 h 144"/>
                  <a:gd name="T2" fmla="*/ 0 w 144"/>
                  <a:gd name="T3" fmla="*/ 151 h 144"/>
                  <a:gd name="T4" fmla="*/ 0 w 144"/>
                  <a:gd name="T5" fmla="*/ 0 h 144"/>
                  <a:gd name="T6" fmla="*/ 144 w 144"/>
                  <a:gd name="T7" fmla="*/ 0 h 144"/>
                  <a:gd name="T8" fmla="*/ 144 w 144"/>
                  <a:gd name="T9" fmla="*/ 101 h 14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44" h="144">
                    <a:moveTo>
                      <a:pt x="144" y="96"/>
                    </a:moveTo>
                    <a:lnTo>
                      <a:pt x="0" y="144"/>
                    </a:lnTo>
                    <a:lnTo>
                      <a:pt x="0" y="0"/>
                    </a:lnTo>
                    <a:lnTo>
                      <a:pt x="144" y="0"/>
                    </a:lnTo>
                    <a:lnTo>
                      <a:pt x="144" y="96"/>
                    </a:lnTo>
                    <a:close/>
                  </a:path>
                </a:pathLst>
              </a:custGeom>
              <a:solidFill>
                <a:schemeClr val="bg1"/>
              </a:solidFill>
              <a:ln w="9525">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588" name="Freeform 18"/>
              <p:cNvSpPr>
                <a:spLocks/>
              </p:cNvSpPr>
              <p:nvPr/>
            </p:nvSpPr>
            <p:spPr bwMode="auto">
              <a:xfrm flipH="1">
                <a:off x="3923" y="1920"/>
                <a:ext cx="288" cy="192"/>
              </a:xfrm>
              <a:custGeom>
                <a:avLst/>
                <a:gdLst>
                  <a:gd name="T0" fmla="*/ 288 w 144"/>
                  <a:gd name="T1" fmla="*/ 128 h 144"/>
                  <a:gd name="T2" fmla="*/ 0 w 144"/>
                  <a:gd name="T3" fmla="*/ 192 h 144"/>
                  <a:gd name="T4" fmla="*/ 0 w 144"/>
                  <a:gd name="T5" fmla="*/ 0 h 144"/>
                  <a:gd name="T6" fmla="*/ 288 w 144"/>
                  <a:gd name="T7" fmla="*/ 0 h 144"/>
                  <a:gd name="T8" fmla="*/ 288 w 144"/>
                  <a:gd name="T9" fmla="*/ 128 h 14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44" h="144">
                    <a:moveTo>
                      <a:pt x="144" y="96"/>
                    </a:moveTo>
                    <a:lnTo>
                      <a:pt x="0" y="144"/>
                    </a:lnTo>
                    <a:lnTo>
                      <a:pt x="0" y="0"/>
                    </a:lnTo>
                    <a:lnTo>
                      <a:pt x="144" y="0"/>
                    </a:lnTo>
                    <a:lnTo>
                      <a:pt x="144" y="96"/>
                    </a:lnTo>
                    <a:close/>
                  </a:path>
                </a:pathLst>
              </a:custGeom>
              <a:solidFill>
                <a:schemeClr val="bg1"/>
              </a:solidFill>
              <a:ln w="9525">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589" name="Rectangle 19"/>
              <p:cNvSpPr>
                <a:spLocks noChangeArrowheads="1"/>
              </p:cNvSpPr>
              <p:nvPr/>
            </p:nvSpPr>
            <p:spPr bwMode="auto">
              <a:xfrm>
                <a:off x="3936" y="1824"/>
                <a:ext cx="37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1800"/>
                  <a:t>78°</a:t>
                </a:r>
              </a:p>
            </p:txBody>
          </p:sp>
          <p:sp>
            <p:nvSpPr>
              <p:cNvPr id="24590" name="Rectangle 20"/>
              <p:cNvSpPr>
                <a:spLocks noChangeArrowheads="1"/>
              </p:cNvSpPr>
              <p:nvPr/>
            </p:nvSpPr>
            <p:spPr bwMode="auto">
              <a:xfrm>
                <a:off x="3600" y="1728"/>
                <a:ext cx="37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1800"/>
                  <a:t>19°</a:t>
                </a:r>
              </a:p>
            </p:txBody>
          </p:sp>
          <p:sp>
            <p:nvSpPr>
              <p:cNvPr id="24591" name="Freeform 24"/>
              <p:cNvSpPr>
                <a:spLocks/>
              </p:cNvSpPr>
              <p:nvPr/>
            </p:nvSpPr>
            <p:spPr bwMode="auto">
              <a:xfrm>
                <a:off x="3675" y="2448"/>
                <a:ext cx="240" cy="144"/>
              </a:xfrm>
              <a:custGeom>
                <a:avLst/>
                <a:gdLst>
                  <a:gd name="T0" fmla="*/ 0 w 240"/>
                  <a:gd name="T1" fmla="*/ 0 h 144"/>
                  <a:gd name="T2" fmla="*/ 192 w 240"/>
                  <a:gd name="T3" fmla="*/ 0 h 144"/>
                  <a:gd name="T4" fmla="*/ 240 w 240"/>
                  <a:gd name="T5" fmla="*/ 96 h 144"/>
                  <a:gd name="T6" fmla="*/ 144 w 240"/>
                  <a:gd name="T7" fmla="*/ 144 h 144"/>
                  <a:gd name="T8" fmla="*/ 0 w 240"/>
                  <a:gd name="T9" fmla="*/ 144 h 144"/>
                  <a:gd name="T10" fmla="*/ 0 w 240"/>
                  <a:gd name="T11" fmla="*/ 0 h 14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40" h="144">
                    <a:moveTo>
                      <a:pt x="0" y="0"/>
                    </a:moveTo>
                    <a:lnTo>
                      <a:pt x="192" y="0"/>
                    </a:lnTo>
                    <a:lnTo>
                      <a:pt x="240" y="96"/>
                    </a:lnTo>
                    <a:lnTo>
                      <a:pt x="144" y="144"/>
                    </a:lnTo>
                    <a:lnTo>
                      <a:pt x="0" y="144"/>
                    </a:lnTo>
                    <a:lnTo>
                      <a:pt x="0" y="0"/>
                    </a:lnTo>
                    <a:close/>
                  </a:path>
                </a:pathLst>
              </a:cu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592" name="Rectangle 26"/>
              <p:cNvSpPr>
                <a:spLocks noChangeArrowheads="1"/>
              </p:cNvSpPr>
              <p:nvPr/>
            </p:nvSpPr>
            <p:spPr bwMode="auto">
              <a:xfrm>
                <a:off x="3600" y="2400"/>
                <a:ext cx="37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1800"/>
                  <a:t>78°</a:t>
                </a:r>
              </a:p>
            </p:txBody>
          </p:sp>
          <p:sp>
            <p:nvSpPr>
              <p:cNvPr id="24593" name="Freeform 29"/>
              <p:cNvSpPr>
                <a:spLocks/>
              </p:cNvSpPr>
              <p:nvPr/>
            </p:nvSpPr>
            <p:spPr bwMode="auto">
              <a:xfrm>
                <a:off x="4224" y="2400"/>
                <a:ext cx="192" cy="192"/>
              </a:xfrm>
              <a:custGeom>
                <a:avLst/>
                <a:gdLst>
                  <a:gd name="T0" fmla="*/ 0 w 192"/>
                  <a:gd name="T1" fmla="*/ 0 h 192"/>
                  <a:gd name="T2" fmla="*/ 192 w 192"/>
                  <a:gd name="T3" fmla="*/ 96 h 192"/>
                  <a:gd name="T4" fmla="*/ 192 w 192"/>
                  <a:gd name="T5" fmla="*/ 192 h 192"/>
                  <a:gd name="T6" fmla="*/ 48 w 192"/>
                  <a:gd name="T7" fmla="*/ 192 h 192"/>
                  <a:gd name="T8" fmla="*/ 0 w 192"/>
                  <a:gd name="T9" fmla="*/ 0 h 19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92" h="192">
                    <a:moveTo>
                      <a:pt x="0" y="0"/>
                    </a:moveTo>
                    <a:lnTo>
                      <a:pt x="192" y="96"/>
                    </a:lnTo>
                    <a:lnTo>
                      <a:pt x="192" y="192"/>
                    </a:lnTo>
                    <a:lnTo>
                      <a:pt x="48" y="192"/>
                    </a:lnTo>
                    <a:lnTo>
                      <a:pt x="0" y="0"/>
                    </a:lnTo>
                    <a:close/>
                  </a:path>
                </a:pathLst>
              </a:custGeom>
              <a:solidFill>
                <a:schemeClr val="bg1"/>
              </a:solidFill>
              <a:ln w="9525">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594" name="Rectangle 31"/>
              <p:cNvSpPr>
                <a:spLocks noChangeArrowheads="1"/>
              </p:cNvSpPr>
              <p:nvPr/>
            </p:nvSpPr>
            <p:spPr bwMode="auto">
              <a:xfrm>
                <a:off x="4121" y="2400"/>
                <a:ext cx="37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sz="1800"/>
                  <a:t>19°</a:t>
                </a:r>
              </a:p>
            </p:txBody>
          </p:sp>
        </p:grpSp>
        <p:sp>
          <p:nvSpPr>
            <p:cNvPr id="24584" name="Rectangle 34"/>
            <p:cNvSpPr>
              <a:spLocks noChangeArrowheads="1"/>
            </p:cNvSpPr>
            <p:nvPr/>
          </p:nvSpPr>
          <p:spPr bwMode="auto">
            <a:xfrm>
              <a:off x="3360" y="2064"/>
              <a:ext cx="336" cy="144"/>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endParaRPr lang="en-US" altLang="en-US"/>
            </a:p>
          </p:txBody>
        </p:sp>
        <p:sp>
          <p:nvSpPr>
            <p:cNvPr id="24585" name="Text Box 35"/>
            <p:cNvSpPr txBox="1">
              <a:spLocks noChangeArrowheads="1"/>
            </p:cNvSpPr>
            <p:nvPr/>
          </p:nvSpPr>
          <p:spPr bwMode="auto">
            <a:xfrm>
              <a:off x="2976" y="2064"/>
              <a:ext cx="86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50000"/>
                </a:spcBef>
              </a:pPr>
              <a:r>
                <a:rPr lang="en-US" altLang="en-US" sz="1800"/>
                <a:t>12,000 ft</a:t>
              </a:r>
            </a:p>
          </p:txBody>
        </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55305"/>
                                        </p:tgtEl>
                                        <p:attrNameLst>
                                          <p:attrName>style.visibility</p:attrName>
                                        </p:attrNameLst>
                                      </p:cBhvr>
                                      <p:to>
                                        <p:strVal val="visible"/>
                                      </p:to>
                                    </p:set>
                                    <p:animEffect transition="in" filter="dissolve">
                                      <p:cBhvr>
                                        <p:cTn id="7" dur="500"/>
                                        <p:tgtEl>
                                          <p:spTgt spid="553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05"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5"/>
          <p:cNvSpPr>
            <a:spLocks noChangeArrowheads="1"/>
          </p:cNvSpPr>
          <p:nvPr/>
        </p:nvSpPr>
        <p:spPr bwMode="auto">
          <a:xfrm>
            <a:off x="838200" y="2057400"/>
            <a:ext cx="25336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Step 2</a:t>
            </a:r>
            <a:r>
              <a:rPr lang="en-US" altLang="en-US"/>
              <a:t> Find </a:t>
            </a:r>
            <a:r>
              <a:rPr lang="en-US" altLang="en-US" i="1"/>
              <a:t>y</a:t>
            </a:r>
            <a:r>
              <a:rPr lang="en-US" altLang="en-US"/>
              <a:t>. </a:t>
            </a:r>
          </a:p>
        </p:txBody>
      </p:sp>
      <p:sp>
        <p:nvSpPr>
          <p:cNvPr id="54278" name="Rectangle 6"/>
          <p:cNvSpPr>
            <a:spLocks noChangeArrowheads="1"/>
          </p:cNvSpPr>
          <p:nvPr/>
        </p:nvSpPr>
        <p:spPr bwMode="auto">
          <a:xfrm>
            <a:off x="838200" y="2606675"/>
            <a:ext cx="72390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By the Alternate Interior Angles Theorem, m</a:t>
            </a:r>
            <a:r>
              <a:rPr lang="en-US" altLang="en-US">
                <a:sym typeface="Symbol" pitchFamily="18" charset="2"/>
              </a:rPr>
              <a:t></a:t>
            </a:r>
            <a:r>
              <a:rPr lang="en-US" altLang="en-US" i="1"/>
              <a:t>CAP</a:t>
            </a:r>
            <a:r>
              <a:rPr lang="en-US" altLang="en-US"/>
              <a:t> = 78°.</a:t>
            </a:r>
          </a:p>
        </p:txBody>
      </p:sp>
      <p:sp>
        <p:nvSpPr>
          <p:cNvPr id="25604" name="Text Box 15"/>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FF0000"/>
                </a:solidFill>
                <a:latin typeface="Arial Black" pitchFamily="34" charset="0"/>
              </a:rPr>
              <a:t>Check It Out!</a:t>
            </a:r>
            <a:r>
              <a:rPr lang="en-US" altLang="en-US">
                <a:solidFill>
                  <a:srgbClr val="006699"/>
                </a:solidFill>
                <a:latin typeface="Arial Black" pitchFamily="34" charset="0"/>
              </a:rPr>
              <a:t> Example 4 Continued</a:t>
            </a:r>
            <a:endParaRPr lang="en-US" altLang="en-US" sz="2600">
              <a:solidFill>
                <a:schemeClr val="accent2"/>
              </a:solidFill>
              <a:latin typeface="Arial MT Bl" charset="0"/>
            </a:endParaRPr>
          </a:p>
        </p:txBody>
      </p:sp>
      <p:grpSp>
        <p:nvGrpSpPr>
          <p:cNvPr id="54290" name="Group 18"/>
          <p:cNvGrpSpPr>
            <a:grpSpLocks/>
          </p:cNvGrpSpPr>
          <p:nvPr/>
        </p:nvGrpSpPr>
        <p:grpSpPr bwMode="auto">
          <a:xfrm>
            <a:off x="838200" y="3451225"/>
            <a:ext cx="3810000" cy="781050"/>
            <a:chOff x="576" y="2174"/>
            <a:chExt cx="2400" cy="492"/>
          </a:xfrm>
        </p:grpSpPr>
        <p:sp>
          <p:nvSpPr>
            <p:cNvPr id="25609" name="Rectangle 7"/>
            <p:cNvSpPr>
              <a:spLocks noChangeArrowheads="1"/>
            </p:cNvSpPr>
            <p:nvPr/>
          </p:nvSpPr>
          <p:spPr bwMode="auto">
            <a:xfrm>
              <a:off x="576" y="2256"/>
              <a:ext cx="118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In </a:t>
              </a:r>
              <a:r>
                <a:rPr lang="el-GR" altLang="en-US"/>
                <a:t>∆</a:t>
              </a:r>
              <a:r>
                <a:rPr lang="en-US" altLang="en-US" i="1"/>
                <a:t>APC,</a:t>
              </a:r>
              <a:r>
                <a:rPr lang="en-US" altLang="en-US"/>
                <a:t>   </a:t>
              </a:r>
            </a:p>
          </p:txBody>
        </p:sp>
        <p:pic>
          <p:nvPicPr>
            <p:cNvPr id="25610" name="Picture 17"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 y="2174"/>
              <a:ext cx="1452"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54292" name="Group 20"/>
          <p:cNvGrpSpPr>
            <a:grpSpLocks/>
          </p:cNvGrpSpPr>
          <p:nvPr/>
        </p:nvGrpSpPr>
        <p:grpSpPr bwMode="auto">
          <a:xfrm>
            <a:off x="838200" y="4376738"/>
            <a:ext cx="3352800" cy="733425"/>
            <a:chOff x="528" y="2757"/>
            <a:chExt cx="2112" cy="462"/>
          </a:xfrm>
        </p:grpSpPr>
        <p:sp>
          <p:nvSpPr>
            <p:cNvPr id="25607" name="Rectangle 10"/>
            <p:cNvSpPr>
              <a:spLocks noChangeArrowheads="1"/>
            </p:cNvSpPr>
            <p:nvPr/>
          </p:nvSpPr>
          <p:spPr bwMode="auto">
            <a:xfrm>
              <a:off x="528" y="2832"/>
              <a:ext cx="36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So</a:t>
              </a:r>
            </a:p>
          </p:txBody>
        </p:sp>
        <p:pic>
          <p:nvPicPr>
            <p:cNvPr id="25608" name="Picture 19"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2" y="2757"/>
              <a:ext cx="1758" cy="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4278"/>
                                        </p:tgtEl>
                                        <p:attrNameLst>
                                          <p:attrName>style.visibility</p:attrName>
                                        </p:attrNameLst>
                                      </p:cBhvr>
                                      <p:to>
                                        <p:strVal val="visible"/>
                                      </p:to>
                                    </p:set>
                                    <p:animEffect transition="in" filter="dissolve">
                                      <p:cBhvr>
                                        <p:cTn id="7" dur="500"/>
                                        <p:tgtEl>
                                          <p:spTgt spid="5427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54290"/>
                                        </p:tgtEl>
                                        <p:attrNameLst>
                                          <p:attrName>style.visibility</p:attrName>
                                        </p:attrNameLst>
                                      </p:cBhvr>
                                      <p:to>
                                        <p:strVal val="visible"/>
                                      </p:to>
                                    </p:set>
                                    <p:animEffect transition="in" filter="box(in)">
                                      <p:cBhvr>
                                        <p:cTn id="12" dur="500"/>
                                        <p:tgtEl>
                                          <p:spTgt spid="5429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54292"/>
                                        </p:tgtEl>
                                        <p:attrNameLst>
                                          <p:attrName>style.visibility</p:attrName>
                                        </p:attrNameLst>
                                      </p:cBhvr>
                                      <p:to>
                                        <p:strVal val="visible"/>
                                      </p:to>
                                    </p:set>
                                    <p:animEffect transition="in" filter="box(in)">
                                      <p:cBhvr>
                                        <p:cTn id="17" dur="500"/>
                                        <p:tgtEl>
                                          <p:spTgt spid="542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8"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9"/>
          <p:cNvSpPr>
            <a:spLocks noChangeArrowheads="1"/>
          </p:cNvSpPr>
          <p:nvPr/>
        </p:nvSpPr>
        <p:spPr bwMode="auto">
          <a:xfrm>
            <a:off x="838200" y="1905000"/>
            <a:ext cx="24066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Step 3</a:t>
            </a:r>
            <a:r>
              <a:rPr lang="en-US" altLang="en-US"/>
              <a:t> Find </a:t>
            </a:r>
            <a:r>
              <a:rPr lang="en-US" altLang="en-US" i="1"/>
              <a:t>z</a:t>
            </a:r>
            <a:r>
              <a:rPr lang="en-US" altLang="en-US"/>
              <a:t>.</a:t>
            </a:r>
          </a:p>
        </p:txBody>
      </p:sp>
      <p:sp>
        <p:nvSpPr>
          <p:cNvPr id="60426" name="Rectangle 10"/>
          <p:cNvSpPr>
            <a:spLocks noChangeArrowheads="1"/>
          </p:cNvSpPr>
          <p:nvPr/>
        </p:nvSpPr>
        <p:spPr bwMode="auto">
          <a:xfrm>
            <a:off x="914400" y="2438400"/>
            <a:ext cx="76962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ea typeface="Times New Roman" pitchFamily="18" charset="0"/>
                <a:cs typeface="Arial" charset="0"/>
              </a:rPr>
              <a:t>By the Alternate Interior Angles Theorem, m</a:t>
            </a:r>
            <a:r>
              <a:rPr lang="en-US" altLang="en-US">
                <a:ea typeface="Times New Roman" pitchFamily="18" charset="0"/>
                <a:cs typeface="Arial" charset="0"/>
                <a:sym typeface="Symbol" pitchFamily="18" charset="2"/>
              </a:rPr>
              <a:t></a:t>
            </a:r>
            <a:r>
              <a:rPr lang="en-US" altLang="en-US" i="1">
                <a:ea typeface="Times New Roman" pitchFamily="18" charset="0"/>
                <a:cs typeface="Arial" charset="0"/>
              </a:rPr>
              <a:t>CBP =</a:t>
            </a:r>
            <a:r>
              <a:rPr lang="en-US" altLang="en-US">
                <a:ea typeface="Times New Roman" pitchFamily="18" charset="0"/>
                <a:cs typeface="Arial" charset="0"/>
              </a:rPr>
              <a:t> 19°. </a:t>
            </a:r>
          </a:p>
        </p:txBody>
      </p:sp>
      <p:sp>
        <p:nvSpPr>
          <p:cNvPr id="26628" name="Text Box 11"/>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FF0000"/>
                </a:solidFill>
                <a:latin typeface="Arial Black" pitchFamily="34" charset="0"/>
              </a:rPr>
              <a:t>Check It Out!</a:t>
            </a:r>
            <a:r>
              <a:rPr lang="en-US" altLang="en-US">
                <a:solidFill>
                  <a:srgbClr val="006699"/>
                </a:solidFill>
                <a:latin typeface="Arial Black" pitchFamily="34" charset="0"/>
              </a:rPr>
              <a:t> Example 4 Continued</a:t>
            </a:r>
            <a:endParaRPr lang="en-US" altLang="en-US" sz="2600">
              <a:solidFill>
                <a:schemeClr val="accent2"/>
              </a:solidFill>
              <a:latin typeface="Arial MT Bl" charset="0"/>
            </a:endParaRPr>
          </a:p>
        </p:txBody>
      </p:sp>
      <p:grpSp>
        <p:nvGrpSpPr>
          <p:cNvPr id="60433" name="Group 17"/>
          <p:cNvGrpSpPr>
            <a:grpSpLocks/>
          </p:cNvGrpSpPr>
          <p:nvPr/>
        </p:nvGrpSpPr>
        <p:grpSpPr bwMode="auto">
          <a:xfrm>
            <a:off x="914400" y="3352800"/>
            <a:ext cx="3819525" cy="723900"/>
            <a:chOff x="576" y="2112"/>
            <a:chExt cx="2406" cy="456"/>
          </a:xfrm>
        </p:grpSpPr>
        <p:sp>
          <p:nvSpPr>
            <p:cNvPr id="26633" name="Rectangle 12"/>
            <p:cNvSpPr>
              <a:spLocks noChangeArrowheads="1"/>
            </p:cNvSpPr>
            <p:nvPr/>
          </p:nvSpPr>
          <p:spPr bwMode="auto">
            <a:xfrm>
              <a:off x="576" y="2194"/>
              <a:ext cx="979"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In </a:t>
              </a:r>
              <a:r>
                <a:rPr lang="el-GR" altLang="en-US"/>
                <a:t>∆</a:t>
              </a:r>
              <a:r>
                <a:rPr lang="en-US" altLang="en-US" i="1"/>
                <a:t>BPC,</a:t>
              </a:r>
              <a:endParaRPr lang="en-US" altLang="en-US"/>
            </a:p>
          </p:txBody>
        </p:sp>
        <p:pic>
          <p:nvPicPr>
            <p:cNvPr id="26634" name="Picture 16" desc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36" y="2112"/>
              <a:ext cx="1446" cy="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60435" name="Group 19"/>
          <p:cNvGrpSpPr>
            <a:grpSpLocks/>
          </p:cNvGrpSpPr>
          <p:nvPr/>
        </p:nvGrpSpPr>
        <p:grpSpPr bwMode="auto">
          <a:xfrm>
            <a:off x="914400" y="4302125"/>
            <a:ext cx="3667125" cy="781050"/>
            <a:chOff x="576" y="2710"/>
            <a:chExt cx="2310" cy="492"/>
          </a:xfrm>
        </p:grpSpPr>
        <p:sp>
          <p:nvSpPr>
            <p:cNvPr id="26631" name="Rectangle 14"/>
            <p:cNvSpPr>
              <a:spLocks noChangeArrowheads="1"/>
            </p:cNvSpPr>
            <p:nvPr/>
          </p:nvSpPr>
          <p:spPr bwMode="auto">
            <a:xfrm>
              <a:off x="576" y="2784"/>
              <a:ext cx="43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So </a:t>
              </a:r>
            </a:p>
          </p:txBody>
        </p:sp>
        <p:pic>
          <p:nvPicPr>
            <p:cNvPr id="26632" name="Picture 18" descr="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60" y="2710"/>
              <a:ext cx="192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0426"/>
                                        </p:tgtEl>
                                        <p:attrNameLst>
                                          <p:attrName>style.visibility</p:attrName>
                                        </p:attrNameLst>
                                      </p:cBhvr>
                                      <p:to>
                                        <p:strVal val="visible"/>
                                      </p:to>
                                    </p:set>
                                    <p:animEffect transition="in" filter="dissolve">
                                      <p:cBhvr>
                                        <p:cTn id="7" dur="500"/>
                                        <p:tgtEl>
                                          <p:spTgt spid="6042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60433"/>
                                        </p:tgtEl>
                                        <p:attrNameLst>
                                          <p:attrName>style.visibility</p:attrName>
                                        </p:attrNameLst>
                                      </p:cBhvr>
                                      <p:to>
                                        <p:strVal val="visible"/>
                                      </p:to>
                                    </p:set>
                                    <p:animEffect transition="in" filter="box(in)">
                                      <p:cBhvr>
                                        <p:cTn id="12" dur="500"/>
                                        <p:tgtEl>
                                          <p:spTgt spid="6043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60435"/>
                                        </p:tgtEl>
                                        <p:attrNameLst>
                                          <p:attrName>style.visibility</p:attrName>
                                        </p:attrNameLst>
                                      </p:cBhvr>
                                      <p:to>
                                        <p:strVal val="visible"/>
                                      </p:to>
                                    </p:set>
                                    <p:animEffect transition="in" filter="box(in)">
                                      <p:cBhvr>
                                        <p:cTn id="17" dur="500"/>
                                        <p:tgtEl>
                                          <p:spTgt spid="604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26"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37" name="Rectangle 17"/>
          <p:cNvSpPr>
            <a:spLocks noChangeArrowheads="1"/>
          </p:cNvSpPr>
          <p:nvPr/>
        </p:nvSpPr>
        <p:spPr bwMode="auto">
          <a:xfrm>
            <a:off x="838200" y="1905000"/>
            <a:ext cx="24272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Step 4</a:t>
            </a:r>
            <a:r>
              <a:rPr lang="en-US" altLang="en-US"/>
              <a:t> Find </a:t>
            </a:r>
            <a:r>
              <a:rPr lang="en-US" altLang="en-US" i="1"/>
              <a:t>x</a:t>
            </a:r>
            <a:r>
              <a:rPr lang="en-US" altLang="en-US"/>
              <a:t>.</a:t>
            </a:r>
          </a:p>
        </p:txBody>
      </p:sp>
      <p:sp>
        <p:nvSpPr>
          <p:cNvPr id="56341" name="Rectangle 21"/>
          <p:cNvSpPr>
            <a:spLocks noChangeArrowheads="1"/>
          </p:cNvSpPr>
          <p:nvPr/>
        </p:nvSpPr>
        <p:spPr bwMode="auto">
          <a:xfrm>
            <a:off x="914400" y="3581400"/>
            <a:ext cx="72675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So the two airports are about 32,300 ft apart.</a:t>
            </a:r>
          </a:p>
        </p:txBody>
      </p:sp>
      <p:sp>
        <p:nvSpPr>
          <p:cNvPr id="27652" name="Text Box 22"/>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FF0000"/>
                </a:solidFill>
                <a:latin typeface="Arial Black" pitchFamily="34" charset="0"/>
              </a:rPr>
              <a:t>Check It Out!</a:t>
            </a:r>
            <a:r>
              <a:rPr lang="en-US" altLang="en-US">
                <a:solidFill>
                  <a:srgbClr val="006699"/>
                </a:solidFill>
                <a:latin typeface="Arial Black" pitchFamily="34" charset="0"/>
              </a:rPr>
              <a:t> Example 4 Continued</a:t>
            </a:r>
            <a:endParaRPr lang="en-US" altLang="en-US" sz="2600">
              <a:solidFill>
                <a:schemeClr val="accent2"/>
              </a:solidFill>
              <a:latin typeface="Arial MT Bl" charset="0"/>
            </a:endParaRPr>
          </a:p>
        </p:txBody>
      </p:sp>
      <p:sp>
        <p:nvSpPr>
          <p:cNvPr id="56344" name="Rectangle 24"/>
          <p:cNvSpPr>
            <a:spLocks noChangeArrowheads="1"/>
          </p:cNvSpPr>
          <p:nvPr/>
        </p:nvSpPr>
        <p:spPr bwMode="auto">
          <a:xfrm>
            <a:off x="914400" y="2438400"/>
            <a:ext cx="16891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t>x</a:t>
            </a:r>
            <a:r>
              <a:rPr lang="en-US" altLang="en-US"/>
              <a:t> = </a:t>
            </a:r>
            <a:r>
              <a:rPr lang="en-US" altLang="en-US" i="1"/>
              <a:t>z</a:t>
            </a:r>
            <a:r>
              <a:rPr lang="en-US" altLang="en-US"/>
              <a:t> – </a:t>
            </a:r>
            <a:r>
              <a:rPr lang="en-US" altLang="en-US" i="1"/>
              <a:t>y</a:t>
            </a:r>
            <a:r>
              <a:rPr lang="en-US" altLang="en-US"/>
              <a:t> </a:t>
            </a:r>
          </a:p>
        </p:txBody>
      </p:sp>
      <p:sp>
        <p:nvSpPr>
          <p:cNvPr id="56345" name="Rectangle 25"/>
          <p:cNvSpPr>
            <a:spLocks noChangeArrowheads="1"/>
          </p:cNvSpPr>
          <p:nvPr/>
        </p:nvSpPr>
        <p:spPr bwMode="auto">
          <a:xfrm>
            <a:off x="914400" y="2971800"/>
            <a:ext cx="48101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i="1"/>
              <a:t>x</a:t>
            </a:r>
            <a:r>
              <a:rPr lang="en-US" altLang="en-US"/>
              <a:t> </a:t>
            </a:r>
            <a:r>
              <a:rPr lang="en-US" altLang="en-US">
                <a:sym typeface="Symbol" pitchFamily="18" charset="2"/>
              </a:rPr>
              <a:t> </a:t>
            </a:r>
            <a:r>
              <a:rPr lang="en-US" altLang="en-US"/>
              <a:t>34,851 – 2551 </a:t>
            </a:r>
            <a:r>
              <a:rPr lang="en-US" altLang="en-US">
                <a:sym typeface="Symbol" pitchFamily="18" charset="2"/>
              </a:rPr>
              <a:t> 32,300 ft</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6337"/>
                                        </p:tgtEl>
                                        <p:attrNameLst>
                                          <p:attrName>style.visibility</p:attrName>
                                        </p:attrNameLst>
                                      </p:cBhvr>
                                      <p:to>
                                        <p:strVal val="visible"/>
                                      </p:to>
                                    </p:set>
                                    <p:animEffect transition="in" filter="dissolve">
                                      <p:cBhvr>
                                        <p:cTn id="7" dur="500"/>
                                        <p:tgtEl>
                                          <p:spTgt spid="5633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6344"/>
                                        </p:tgtEl>
                                        <p:attrNameLst>
                                          <p:attrName>style.visibility</p:attrName>
                                        </p:attrNameLst>
                                      </p:cBhvr>
                                      <p:to>
                                        <p:strVal val="visible"/>
                                      </p:to>
                                    </p:set>
                                    <p:animEffect transition="in" filter="dissolve">
                                      <p:cBhvr>
                                        <p:cTn id="12" dur="500"/>
                                        <p:tgtEl>
                                          <p:spTgt spid="5634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56345"/>
                                        </p:tgtEl>
                                        <p:attrNameLst>
                                          <p:attrName>style.visibility</p:attrName>
                                        </p:attrNameLst>
                                      </p:cBhvr>
                                      <p:to>
                                        <p:strVal val="visible"/>
                                      </p:to>
                                    </p:set>
                                    <p:animEffect transition="in" filter="dissolve">
                                      <p:cBhvr>
                                        <p:cTn id="17" dur="500"/>
                                        <p:tgtEl>
                                          <p:spTgt spid="5634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56341"/>
                                        </p:tgtEl>
                                        <p:attrNameLst>
                                          <p:attrName>style.visibility</p:attrName>
                                        </p:attrNameLst>
                                      </p:cBhvr>
                                      <p:to>
                                        <p:strVal val="visible"/>
                                      </p:to>
                                    </p:set>
                                    <p:animEffect transition="in" filter="dissolve">
                                      <p:cBhvr>
                                        <p:cTn id="22" dur="500"/>
                                        <p:tgtEl>
                                          <p:spTgt spid="563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37" grpId="0"/>
      <p:bldP spid="56341" grpId="0"/>
      <p:bldP spid="56344" grpId="0"/>
      <p:bldP spid="56345"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2"/>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006699"/>
                </a:solidFill>
                <a:latin typeface="Arial Black" pitchFamily="34" charset="0"/>
              </a:rPr>
              <a:t>Lesson Quiz: Part I</a:t>
            </a:r>
          </a:p>
        </p:txBody>
      </p:sp>
      <p:sp>
        <p:nvSpPr>
          <p:cNvPr id="28675" name="Text Box 3"/>
          <p:cNvSpPr txBox="1">
            <a:spLocks noChangeArrowheads="1"/>
          </p:cNvSpPr>
          <p:nvPr/>
        </p:nvSpPr>
        <p:spPr bwMode="auto">
          <a:xfrm>
            <a:off x="457200" y="1543050"/>
            <a:ext cx="7924800" cy="447675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spcBef>
                <a:spcPct val="50000"/>
              </a:spcBef>
            </a:pPr>
            <a:r>
              <a:rPr lang="en-US" altLang="en-US" b="1"/>
              <a:t>Classify each angle as an angle of elevation or angle of depression.</a:t>
            </a:r>
          </a:p>
          <a:p>
            <a:pPr>
              <a:spcBef>
                <a:spcPct val="50000"/>
              </a:spcBef>
            </a:pPr>
            <a:r>
              <a:rPr lang="en-US" altLang="en-US" b="1"/>
              <a:t> </a:t>
            </a:r>
          </a:p>
          <a:p>
            <a:pPr>
              <a:spcBef>
                <a:spcPct val="50000"/>
              </a:spcBef>
            </a:pPr>
            <a:endParaRPr lang="en-US" altLang="en-US" b="1"/>
          </a:p>
          <a:p>
            <a:pPr>
              <a:spcBef>
                <a:spcPct val="50000"/>
              </a:spcBef>
            </a:pPr>
            <a:endParaRPr lang="en-US" altLang="en-US" b="1"/>
          </a:p>
          <a:p>
            <a:pPr>
              <a:spcBef>
                <a:spcPct val="50000"/>
              </a:spcBef>
            </a:pPr>
            <a:endParaRPr lang="en-US" altLang="en-US" b="1"/>
          </a:p>
          <a:p>
            <a:pPr>
              <a:spcBef>
                <a:spcPct val="50000"/>
              </a:spcBef>
            </a:pPr>
            <a:r>
              <a:rPr lang="en-US" altLang="en-US" b="1"/>
              <a:t>1. </a:t>
            </a:r>
            <a:r>
              <a:rPr lang="en-US" altLang="en-US">
                <a:sym typeface="Symbol" pitchFamily="18" charset="2"/>
              </a:rPr>
              <a:t></a:t>
            </a:r>
            <a:r>
              <a:rPr lang="en-US" altLang="en-US"/>
              <a:t>6</a:t>
            </a:r>
            <a:r>
              <a:rPr lang="en-US" altLang="en-US" b="1"/>
              <a:t>  </a:t>
            </a:r>
          </a:p>
          <a:p>
            <a:pPr>
              <a:spcBef>
                <a:spcPct val="50000"/>
              </a:spcBef>
            </a:pPr>
            <a:r>
              <a:rPr lang="en-US" altLang="en-US" b="1"/>
              <a:t>2. </a:t>
            </a:r>
            <a:r>
              <a:rPr lang="en-US" altLang="en-US">
                <a:sym typeface="Symbol" pitchFamily="18" charset="2"/>
              </a:rPr>
              <a:t></a:t>
            </a:r>
            <a:r>
              <a:rPr lang="en-US" altLang="en-US"/>
              <a:t>9</a:t>
            </a:r>
            <a:r>
              <a:rPr lang="en-US" altLang="en-US" b="1"/>
              <a:t>  </a:t>
            </a:r>
          </a:p>
          <a:p>
            <a:pPr>
              <a:spcBef>
                <a:spcPct val="50000"/>
              </a:spcBef>
            </a:pPr>
            <a:r>
              <a:rPr lang="en-US" altLang="en-US" sz="800">
                <a:latin typeface="Arial" charset="0"/>
              </a:rPr>
              <a:t> </a:t>
            </a:r>
          </a:p>
          <a:p>
            <a:pPr>
              <a:spcBef>
                <a:spcPct val="50000"/>
              </a:spcBef>
            </a:pPr>
            <a:endParaRPr lang="en-US" altLang="en-US" sz="800">
              <a:latin typeface="Arial" charset="0"/>
            </a:endParaRPr>
          </a:p>
        </p:txBody>
      </p:sp>
      <p:pic>
        <p:nvPicPr>
          <p:cNvPr id="28676" name="Picture 2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3600" y="2362200"/>
            <a:ext cx="3971925" cy="2220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429" name="Rectangle 21"/>
          <p:cNvSpPr>
            <a:spLocks noChangeArrowheads="1"/>
          </p:cNvSpPr>
          <p:nvPr/>
        </p:nvSpPr>
        <p:spPr bwMode="auto">
          <a:xfrm>
            <a:off x="1676400" y="4648200"/>
            <a:ext cx="457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solidFill>
                  <a:srgbClr val="FF0000"/>
                </a:solidFill>
              </a:rPr>
              <a:t>angle of depression</a:t>
            </a:r>
          </a:p>
        </p:txBody>
      </p:sp>
      <p:sp>
        <p:nvSpPr>
          <p:cNvPr id="17430" name="Rectangle 22"/>
          <p:cNvSpPr>
            <a:spLocks noChangeArrowheads="1"/>
          </p:cNvSpPr>
          <p:nvPr/>
        </p:nvSpPr>
        <p:spPr bwMode="auto">
          <a:xfrm>
            <a:off x="1676400" y="5181600"/>
            <a:ext cx="457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solidFill>
                  <a:srgbClr val="FF0000"/>
                </a:solidFill>
              </a:rPr>
              <a:t>angle of elevation</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7429">
                                            <p:txEl>
                                              <p:pRg st="0" end="0"/>
                                            </p:txEl>
                                          </p:spTgt>
                                        </p:tgtEl>
                                        <p:attrNameLst>
                                          <p:attrName>style.visibility</p:attrName>
                                        </p:attrNameLst>
                                      </p:cBhvr>
                                      <p:to>
                                        <p:strVal val="visible"/>
                                      </p:to>
                                    </p:set>
                                    <p:animEffect transition="in" filter="dissolve">
                                      <p:cBhvr>
                                        <p:cTn id="7" dur="500"/>
                                        <p:tgtEl>
                                          <p:spTgt spid="1742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7430"/>
                                        </p:tgtEl>
                                        <p:attrNameLst>
                                          <p:attrName>style.visibility</p:attrName>
                                        </p:attrNameLst>
                                      </p:cBhvr>
                                      <p:to>
                                        <p:strVal val="visible"/>
                                      </p:to>
                                    </p:set>
                                    <p:animEffect transition="in" filter="dissolve">
                                      <p:cBhvr>
                                        <p:cTn id="12" dur="500"/>
                                        <p:tgtEl>
                                          <p:spTgt spid="174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30"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2"/>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006699"/>
                </a:solidFill>
                <a:latin typeface="Arial Black" pitchFamily="34" charset="0"/>
              </a:rPr>
              <a:t>Lesson Quiz: Part II</a:t>
            </a:r>
          </a:p>
        </p:txBody>
      </p:sp>
      <p:sp>
        <p:nvSpPr>
          <p:cNvPr id="29699" name="Text Box 3"/>
          <p:cNvSpPr txBox="1">
            <a:spLocks noChangeArrowheads="1"/>
          </p:cNvSpPr>
          <p:nvPr/>
        </p:nvSpPr>
        <p:spPr bwMode="auto">
          <a:xfrm>
            <a:off x="457200" y="1600200"/>
            <a:ext cx="7924800" cy="4294188"/>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marL="403225" indent="-403225"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spcBef>
                <a:spcPct val="50000"/>
              </a:spcBef>
            </a:pPr>
            <a:r>
              <a:rPr lang="en-US" altLang="en-US" b="1"/>
              <a:t>3. </a:t>
            </a:r>
            <a:r>
              <a:rPr lang="en-US" altLang="en-US"/>
              <a:t>A plane is flying at an altitude of 14,500 ft. The angle of depression from the plane to a control tower is 15°. What is the horizontal distance from the plane to the tower? Round to the nearest foot.</a:t>
            </a:r>
          </a:p>
          <a:p>
            <a:pPr>
              <a:spcBef>
                <a:spcPct val="50000"/>
              </a:spcBef>
            </a:pPr>
            <a:r>
              <a:rPr lang="en-US" altLang="en-US" b="1"/>
              <a:t>4. </a:t>
            </a:r>
            <a:r>
              <a:rPr lang="en-US" altLang="en-US"/>
              <a:t>A woman is standing 12 ft from a sculpture. The angle of elevation from her eye to the top of the sculpture is 30°, and the angle of depression to its base is 22°. How tall is the sculpture to the nearest foot?</a:t>
            </a:r>
          </a:p>
          <a:p>
            <a:pPr>
              <a:spcBef>
                <a:spcPct val="50000"/>
              </a:spcBef>
            </a:pPr>
            <a:r>
              <a:rPr lang="en-US" altLang="en-US" sz="800">
                <a:latin typeface="Arial" charset="0"/>
              </a:rPr>
              <a:t> </a:t>
            </a:r>
          </a:p>
          <a:p>
            <a:pPr>
              <a:spcBef>
                <a:spcPct val="50000"/>
              </a:spcBef>
            </a:pPr>
            <a:endParaRPr lang="en-US" altLang="en-US" sz="800">
              <a:latin typeface="Arial" charset="0"/>
            </a:endParaRPr>
          </a:p>
        </p:txBody>
      </p:sp>
      <p:sp>
        <p:nvSpPr>
          <p:cNvPr id="57348" name="Rectangle 4"/>
          <p:cNvSpPr>
            <a:spLocks noChangeArrowheads="1"/>
          </p:cNvSpPr>
          <p:nvPr/>
        </p:nvSpPr>
        <p:spPr bwMode="auto">
          <a:xfrm>
            <a:off x="3581400" y="3048000"/>
            <a:ext cx="457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solidFill>
                  <a:srgbClr val="FF0000"/>
                </a:solidFill>
              </a:rPr>
              <a:t>54,115 ft</a:t>
            </a:r>
          </a:p>
        </p:txBody>
      </p:sp>
      <p:sp>
        <p:nvSpPr>
          <p:cNvPr id="57349" name="Rectangle 5"/>
          <p:cNvSpPr>
            <a:spLocks noChangeArrowheads="1"/>
          </p:cNvSpPr>
          <p:nvPr/>
        </p:nvSpPr>
        <p:spPr bwMode="auto">
          <a:xfrm>
            <a:off x="914400" y="5486400"/>
            <a:ext cx="457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solidFill>
                  <a:srgbClr val="FF0000"/>
                </a:solidFill>
              </a:rPr>
              <a:t>12 ft</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57348">
                                            <p:txEl>
                                              <p:pRg st="0" end="0"/>
                                            </p:txEl>
                                          </p:spTgt>
                                        </p:tgtEl>
                                        <p:attrNameLst>
                                          <p:attrName>style.visibility</p:attrName>
                                        </p:attrNameLst>
                                      </p:cBhvr>
                                      <p:to>
                                        <p:strVal val="visible"/>
                                      </p:to>
                                    </p:set>
                                    <p:animEffect transition="in" filter="dissolve">
                                      <p:cBhvr>
                                        <p:cTn id="7" dur="500"/>
                                        <p:tgtEl>
                                          <p:spTgt spid="5734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57349">
                                            <p:txEl>
                                              <p:pRg st="0" end="0"/>
                                            </p:txEl>
                                          </p:spTgt>
                                        </p:tgtEl>
                                        <p:attrNameLst>
                                          <p:attrName>style.visibility</p:attrName>
                                        </p:attrNameLst>
                                      </p:cBhvr>
                                      <p:to>
                                        <p:strVal val="visible"/>
                                      </p:to>
                                    </p:set>
                                    <p:animEffect transition="in" filter="dissolve">
                                      <p:cBhvr>
                                        <p:cTn id="12" dur="500"/>
                                        <p:tgtEl>
                                          <p:spTgt spid="5734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8" name="Rectangle 14"/>
          <p:cNvSpPr>
            <a:spLocks noChangeArrowheads="1"/>
          </p:cNvSpPr>
          <p:nvPr/>
        </p:nvSpPr>
        <p:spPr bwMode="auto">
          <a:xfrm>
            <a:off x="381000" y="1905000"/>
            <a:ext cx="8382000" cy="1143000"/>
          </a:xfrm>
          <a:prstGeom prst="rect">
            <a:avLst/>
          </a:prstGeom>
          <a:noFill/>
          <a:ln w="28575">
            <a:solidFill>
              <a:srgbClr val="DBDBDB"/>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20000"/>
              </a:spcBef>
            </a:pPr>
            <a:r>
              <a:rPr lang="en-US" altLang="en-US" sz="3200"/>
              <a:t>Solve problems involving angles of elevation and angles of depression.</a:t>
            </a:r>
          </a:p>
        </p:txBody>
      </p:sp>
      <p:sp>
        <p:nvSpPr>
          <p:cNvPr id="4099" name="Rectangle 15"/>
          <p:cNvSpPr>
            <a:spLocks noChangeArrowheads="1"/>
          </p:cNvSpPr>
          <p:nvPr/>
        </p:nvSpPr>
        <p:spPr bwMode="auto">
          <a:xfrm>
            <a:off x="0" y="1219200"/>
            <a:ext cx="91440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3600" i="1">
                <a:solidFill>
                  <a:srgbClr val="FF6600"/>
                </a:solidFill>
                <a:latin typeface="Arial Black" pitchFamily="34" charset="0"/>
              </a:rPr>
              <a:t>Objective</a:t>
            </a:r>
            <a:endParaRPr lang="en-US" altLang="en-US" sz="3600" i="1">
              <a:solidFill>
                <a:srgbClr val="FF6600"/>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0"/>
                                  </p:stCondLst>
                                  <p:childTnLst>
                                    <p:set>
                                      <p:cBhvr>
                                        <p:cTn id="6" dur="1" fill="hold">
                                          <p:stCondLst>
                                            <p:cond delay="0"/>
                                          </p:stCondLst>
                                        </p:cTn>
                                        <p:tgtEl>
                                          <p:spTgt spid="11278">
                                            <p:txEl>
                                              <p:pRg st="0" end="0"/>
                                            </p:txEl>
                                          </p:spTgt>
                                        </p:tgtEl>
                                        <p:attrNameLst>
                                          <p:attrName>style.visibility</p:attrName>
                                        </p:attrNameLst>
                                      </p:cBhvr>
                                      <p:to>
                                        <p:strVal val="visible"/>
                                      </p:to>
                                    </p:set>
                                    <p:animEffect transition="in" filter="wipe(left)">
                                      <p:cBhvr>
                                        <p:cTn id="7" dur="500"/>
                                        <p:tgtEl>
                                          <p:spTgt spid="1127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71" name="Rectangle 15"/>
          <p:cNvSpPr>
            <a:spLocks noChangeArrowheads="1"/>
          </p:cNvSpPr>
          <p:nvPr/>
        </p:nvSpPr>
        <p:spPr bwMode="auto">
          <a:xfrm>
            <a:off x="381000" y="1981200"/>
            <a:ext cx="8382000" cy="1219200"/>
          </a:xfrm>
          <a:prstGeom prst="rect">
            <a:avLst/>
          </a:prstGeom>
          <a:noFill/>
          <a:ln w="28575">
            <a:solidFill>
              <a:srgbClr val="DBDBDB"/>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spcBef>
                <a:spcPct val="20000"/>
              </a:spcBef>
            </a:pPr>
            <a:r>
              <a:rPr lang="en-US" altLang="en-US" sz="3200"/>
              <a:t>angle of elevation</a:t>
            </a:r>
          </a:p>
          <a:p>
            <a:pPr eaLnBrk="1" hangingPunct="1">
              <a:spcBef>
                <a:spcPct val="20000"/>
              </a:spcBef>
            </a:pPr>
            <a:r>
              <a:rPr lang="en-US" altLang="en-US" sz="3200"/>
              <a:t>angle of depression</a:t>
            </a:r>
          </a:p>
        </p:txBody>
      </p:sp>
      <p:sp>
        <p:nvSpPr>
          <p:cNvPr id="5123" name="Rectangle 16"/>
          <p:cNvSpPr>
            <a:spLocks noChangeArrowheads="1"/>
          </p:cNvSpPr>
          <p:nvPr/>
        </p:nvSpPr>
        <p:spPr bwMode="auto">
          <a:xfrm>
            <a:off x="0" y="1295400"/>
            <a:ext cx="91440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eaLnBrk="1" hangingPunct="1"/>
            <a:r>
              <a:rPr lang="en-US" altLang="en-US" sz="3600" i="1">
                <a:solidFill>
                  <a:srgbClr val="FF0000"/>
                </a:solidFill>
                <a:latin typeface="Arial Black" pitchFamily="34" charset="0"/>
              </a:rPr>
              <a:t>Vocabulary</a:t>
            </a:r>
            <a:endParaRPr lang="en-US" altLang="en-US" sz="3600" i="1">
              <a:solidFill>
                <a:srgbClr val="FF0000"/>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1" fill="hold" grpId="0" nodeType="afterEffect">
                                  <p:stCondLst>
                                    <p:cond delay="0"/>
                                  </p:stCondLst>
                                  <p:childTnLst>
                                    <p:set>
                                      <p:cBhvr>
                                        <p:cTn id="6" dur="1" fill="hold">
                                          <p:stCondLst>
                                            <p:cond delay="0"/>
                                          </p:stCondLst>
                                        </p:cTn>
                                        <p:tgtEl>
                                          <p:spTgt spid="19471">
                                            <p:txEl>
                                              <p:pRg st="0" end="0"/>
                                            </p:txEl>
                                          </p:spTgt>
                                        </p:tgtEl>
                                        <p:attrNameLst>
                                          <p:attrName>style.visibility</p:attrName>
                                        </p:attrNameLst>
                                      </p:cBhvr>
                                      <p:to>
                                        <p:strVal val="visible"/>
                                      </p:to>
                                    </p:set>
                                    <p:anim calcmode="lin" valueType="num">
                                      <p:cBhvr>
                                        <p:cTn id="7" dur="500" fill="hold"/>
                                        <p:tgtEl>
                                          <p:spTgt spid="19471">
                                            <p:txEl>
                                              <p:pRg st="0" end="0"/>
                                            </p:txEl>
                                          </p:spTgt>
                                        </p:tgtEl>
                                        <p:attrNameLst>
                                          <p:attrName>ppt_x</p:attrName>
                                        </p:attrNameLst>
                                      </p:cBhvr>
                                      <p:tavLst>
                                        <p:tav tm="0">
                                          <p:val>
                                            <p:strVal val="#ppt_x"/>
                                          </p:val>
                                        </p:tav>
                                        <p:tav tm="100000">
                                          <p:val>
                                            <p:strVal val="#ppt_x"/>
                                          </p:val>
                                        </p:tav>
                                      </p:tavLst>
                                    </p:anim>
                                    <p:anim calcmode="lin" valueType="num">
                                      <p:cBhvr>
                                        <p:cTn id="8" dur="500" fill="hold"/>
                                        <p:tgtEl>
                                          <p:spTgt spid="19471">
                                            <p:txEl>
                                              <p:pRg st="0" end="0"/>
                                            </p:txEl>
                                          </p:spTgt>
                                        </p:tgtEl>
                                        <p:attrNameLst>
                                          <p:attrName>ppt_y</p:attrName>
                                        </p:attrNameLst>
                                      </p:cBhvr>
                                      <p:tavLst>
                                        <p:tav tm="0">
                                          <p:val>
                                            <p:strVal val="#ppt_y-#ppt_h/2"/>
                                          </p:val>
                                        </p:tav>
                                        <p:tav tm="100000">
                                          <p:val>
                                            <p:strVal val="#ppt_y"/>
                                          </p:val>
                                        </p:tav>
                                      </p:tavLst>
                                    </p:anim>
                                    <p:anim calcmode="lin" valueType="num">
                                      <p:cBhvr>
                                        <p:cTn id="9" dur="500" fill="hold"/>
                                        <p:tgtEl>
                                          <p:spTgt spid="19471">
                                            <p:txEl>
                                              <p:pRg st="0" end="0"/>
                                            </p:txEl>
                                          </p:spTgt>
                                        </p:tgtEl>
                                        <p:attrNameLst>
                                          <p:attrName>ppt_w</p:attrName>
                                        </p:attrNameLst>
                                      </p:cBhvr>
                                      <p:tavLst>
                                        <p:tav tm="0">
                                          <p:val>
                                            <p:strVal val="#ppt_w"/>
                                          </p:val>
                                        </p:tav>
                                        <p:tav tm="100000">
                                          <p:val>
                                            <p:strVal val="#ppt_w"/>
                                          </p:val>
                                        </p:tav>
                                      </p:tavLst>
                                    </p:anim>
                                    <p:anim calcmode="lin" valueType="num">
                                      <p:cBhvr>
                                        <p:cTn id="10" dur="500" fill="hold"/>
                                        <p:tgtEl>
                                          <p:spTgt spid="19471">
                                            <p:txEl>
                                              <p:pRg st="0" end="0"/>
                                            </p:txEl>
                                          </p:spTgt>
                                        </p:tgtEl>
                                        <p:attrNameLst>
                                          <p:attrName>ppt_h</p:attrName>
                                        </p:attrNameLst>
                                      </p:cBhvr>
                                      <p:tavLst>
                                        <p:tav tm="0">
                                          <p:val>
                                            <p:fltVal val="0"/>
                                          </p:val>
                                        </p:tav>
                                        <p:tav tm="100000">
                                          <p:val>
                                            <p:strVal val="#ppt_h"/>
                                          </p:val>
                                        </p:tav>
                                      </p:tavLst>
                                    </p:anim>
                                  </p:childTnLst>
                                </p:cTn>
                              </p:par>
                            </p:childTnLst>
                          </p:cTn>
                        </p:par>
                        <p:par>
                          <p:cTn id="11" fill="hold" nodeType="afterGroup">
                            <p:stCondLst>
                              <p:cond delay="500"/>
                            </p:stCondLst>
                            <p:childTnLst>
                              <p:par>
                                <p:cTn id="12" presetID="17" presetClass="entr" presetSubtype="1" fill="hold" grpId="0" nodeType="afterEffect">
                                  <p:stCondLst>
                                    <p:cond delay="0"/>
                                  </p:stCondLst>
                                  <p:childTnLst>
                                    <p:set>
                                      <p:cBhvr>
                                        <p:cTn id="13" dur="1" fill="hold">
                                          <p:stCondLst>
                                            <p:cond delay="0"/>
                                          </p:stCondLst>
                                        </p:cTn>
                                        <p:tgtEl>
                                          <p:spTgt spid="19471">
                                            <p:txEl>
                                              <p:pRg st="1" end="1"/>
                                            </p:txEl>
                                          </p:spTgt>
                                        </p:tgtEl>
                                        <p:attrNameLst>
                                          <p:attrName>style.visibility</p:attrName>
                                        </p:attrNameLst>
                                      </p:cBhvr>
                                      <p:to>
                                        <p:strVal val="visible"/>
                                      </p:to>
                                    </p:set>
                                    <p:anim calcmode="lin" valueType="num">
                                      <p:cBhvr>
                                        <p:cTn id="14" dur="500" fill="hold"/>
                                        <p:tgtEl>
                                          <p:spTgt spid="19471">
                                            <p:txEl>
                                              <p:pRg st="1" end="1"/>
                                            </p:txEl>
                                          </p:spTgt>
                                        </p:tgtEl>
                                        <p:attrNameLst>
                                          <p:attrName>ppt_x</p:attrName>
                                        </p:attrNameLst>
                                      </p:cBhvr>
                                      <p:tavLst>
                                        <p:tav tm="0">
                                          <p:val>
                                            <p:strVal val="#ppt_x"/>
                                          </p:val>
                                        </p:tav>
                                        <p:tav tm="100000">
                                          <p:val>
                                            <p:strVal val="#ppt_x"/>
                                          </p:val>
                                        </p:tav>
                                      </p:tavLst>
                                    </p:anim>
                                    <p:anim calcmode="lin" valueType="num">
                                      <p:cBhvr>
                                        <p:cTn id="15" dur="500" fill="hold"/>
                                        <p:tgtEl>
                                          <p:spTgt spid="19471">
                                            <p:txEl>
                                              <p:pRg st="1" end="1"/>
                                            </p:txEl>
                                          </p:spTgt>
                                        </p:tgtEl>
                                        <p:attrNameLst>
                                          <p:attrName>ppt_y</p:attrName>
                                        </p:attrNameLst>
                                      </p:cBhvr>
                                      <p:tavLst>
                                        <p:tav tm="0">
                                          <p:val>
                                            <p:strVal val="#ppt_y-#ppt_h/2"/>
                                          </p:val>
                                        </p:tav>
                                        <p:tav tm="100000">
                                          <p:val>
                                            <p:strVal val="#ppt_y"/>
                                          </p:val>
                                        </p:tav>
                                      </p:tavLst>
                                    </p:anim>
                                    <p:anim calcmode="lin" valueType="num">
                                      <p:cBhvr>
                                        <p:cTn id="16" dur="500" fill="hold"/>
                                        <p:tgtEl>
                                          <p:spTgt spid="19471">
                                            <p:txEl>
                                              <p:pRg st="1" end="1"/>
                                            </p:txEl>
                                          </p:spTgt>
                                        </p:tgtEl>
                                        <p:attrNameLst>
                                          <p:attrName>ppt_w</p:attrName>
                                        </p:attrNameLst>
                                      </p:cBhvr>
                                      <p:tavLst>
                                        <p:tav tm="0">
                                          <p:val>
                                            <p:strVal val="#ppt_w"/>
                                          </p:val>
                                        </p:tav>
                                        <p:tav tm="100000">
                                          <p:val>
                                            <p:strVal val="#ppt_w"/>
                                          </p:val>
                                        </p:tav>
                                      </p:tavLst>
                                    </p:anim>
                                    <p:anim calcmode="lin" valueType="num">
                                      <p:cBhvr>
                                        <p:cTn id="17" dur="500" fill="hold"/>
                                        <p:tgtEl>
                                          <p:spTgt spid="19471">
                                            <p:txEl>
                                              <p:pRg st="1" end="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71" grpId="0" build="p" autoUpdateAnimBg="0" advAuto="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80" name="Rectangle 20"/>
          <p:cNvSpPr>
            <a:spLocks noChangeArrowheads="1"/>
          </p:cNvSpPr>
          <p:nvPr/>
        </p:nvSpPr>
        <p:spPr bwMode="auto">
          <a:xfrm>
            <a:off x="381000" y="1038225"/>
            <a:ext cx="8382000"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An </a:t>
            </a:r>
            <a:r>
              <a:rPr lang="en-US" altLang="en-US" b="1" u="sng"/>
              <a:t>angle of elevation</a:t>
            </a:r>
            <a:r>
              <a:rPr lang="en-US" altLang="en-US" b="1"/>
              <a:t> </a:t>
            </a:r>
            <a:r>
              <a:rPr lang="en-US" altLang="en-US"/>
              <a:t>is the angle formed by a horizontal line and a line of sight to a point </a:t>
            </a:r>
            <a:r>
              <a:rPr lang="en-US" altLang="en-US" i="1"/>
              <a:t>above </a:t>
            </a:r>
            <a:r>
              <a:rPr lang="en-US" altLang="en-US"/>
              <a:t>the line. In the diagram, </a:t>
            </a:r>
            <a:r>
              <a:rPr lang="en-US" altLang="en-US">
                <a:sym typeface="Symbol" pitchFamily="18" charset="2"/>
              </a:rPr>
              <a:t></a:t>
            </a:r>
            <a:r>
              <a:rPr lang="en-US" altLang="en-US"/>
              <a:t>1 is the angle of elevation from the tower </a:t>
            </a:r>
            <a:r>
              <a:rPr lang="en-US" altLang="en-US" i="1"/>
              <a:t>T </a:t>
            </a:r>
            <a:r>
              <a:rPr lang="en-US" altLang="en-US"/>
              <a:t>to the plane </a:t>
            </a:r>
            <a:r>
              <a:rPr lang="en-US" altLang="en-US" i="1"/>
              <a:t>P</a:t>
            </a:r>
            <a:r>
              <a:rPr lang="en-US" altLang="en-US"/>
              <a:t>.</a:t>
            </a:r>
          </a:p>
        </p:txBody>
      </p:sp>
      <p:sp>
        <p:nvSpPr>
          <p:cNvPr id="15381" name="Rectangle 21"/>
          <p:cNvSpPr>
            <a:spLocks noChangeArrowheads="1"/>
          </p:cNvSpPr>
          <p:nvPr/>
        </p:nvSpPr>
        <p:spPr bwMode="auto">
          <a:xfrm>
            <a:off x="381000" y="2743200"/>
            <a:ext cx="8305800"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An </a:t>
            </a:r>
            <a:r>
              <a:rPr lang="en-US" altLang="en-US" b="1" u="sng"/>
              <a:t>angle of depression</a:t>
            </a:r>
            <a:r>
              <a:rPr lang="en-US" altLang="en-US" b="1"/>
              <a:t> </a:t>
            </a:r>
            <a:r>
              <a:rPr lang="en-US" altLang="en-US"/>
              <a:t>is the angle formed by a horizontal line and a line of sight to a point </a:t>
            </a:r>
            <a:r>
              <a:rPr lang="en-US" altLang="en-US" i="1"/>
              <a:t>below </a:t>
            </a:r>
            <a:r>
              <a:rPr lang="en-US" altLang="en-US"/>
              <a:t>the line. </a:t>
            </a:r>
            <a:r>
              <a:rPr lang="en-US" altLang="en-US">
                <a:sym typeface="Symbol" pitchFamily="18" charset="2"/>
              </a:rPr>
              <a:t></a:t>
            </a:r>
            <a:r>
              <a:rPr lang="en-US" altLang="en-US"/>
              <a:t>2 is the angle of depression from the plane to the tower.</a:t>
            </a:r>
          </a:p>
        </p:txBody>
      </p:sp>
      <p:pic>
        <p:nvPicPr>
          <p:cNvPr id="15382" name="Picture 2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8800" y="4343400"/>
            <a:ext cx="4648200" cy="2109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5380"/>
                                        </p:tgtEl>
                                        <p:attrNameLst>
                                          <p:attrName>style.visibility</p:attrName>
                                        </p:attrNameLst>
                                      </p:cBhvr>
                                      <p:to>
                                        <p:strVal val="visible"/>
                                      </p:to>
                                    </p:set>
                                    <p:animEffect transition="in" filter="dissolve">
                                      <p:cBhvr>
                                        <p:cTn id="7" dur="500"/>
                                        <p:tgtEl>
                                          <p:spTgt spid="15380"/>
                                        </p:tgtEl>
                                      </p:cBhvr>
                                    </p:animEffect>
                                  </p:childTnLst>
                                </p:cTn>
                              </p:par>
                            </p:childTnLst>
                          </p:cTn>
                        </p:par>
                        <p:par>
                          <p:cTn id="8" fill="hold" nodeType="afterGroup">
                            <p:stCondLst>
                              <p:cond delay="500"/>
                            </p:stCondLst>
                            <p:childTnLst>
                              <p:par>
                                <p:cTn id="9" presetID="9" presetClass="entr" presetSubtype="0" fill="hold" nodeType="afterEffect">
                                  <p:stCondLst>
                                    <p:cond delay="0"/>
                                  </p:stCondLst>
                                  <p:childTnLst>
                                    <p:set>
                                      <p:cBhvr>
                                        <p:cTn id="10" dur="1" fill="hold">
                                          <p:stCondLst>
                                            <p:cond delay="0"/>
                                          </p:stCondLst>
                                        </p:cTn>
                                        <p:tgtEl>
                                          <p:spTgt spid="15382"/>
                                        </p:tgtEl>
                                        <p:attrNameLst>
                                          <p:attrName>style.visibility</p:attrName>
                                        </p:attrNameLst>
                                      </p:cBhvr>
                                      <p:to>
                                        <p:strVal val="visible"/>
                                      </p:to>
                                    </p:set>
                                    <p:animEffect transition="in" filter="dissolve">
                                      <p:cBhvr>
                                        <p:cTn id="11" dur="500"/>
                                        <p:tgtEl>
                                          <p:spTgt spid="15382"/>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9" presetClass="entr" presetSubtype="0" fill="hold" grpId="0" nodeType="clickEffect">
                                  <p:stCondLst>
                                    <p:cond delay="0"/>
                                  </p:stCondLst>
                                  <p:childTnLst>
                                    <p:set>
                                      <p:cBhvr>
                                        <p:cTn id="15" dur="1" fill="hold">
                                          <p:stCondLst>
                                            <p:cond delay="0"/>
                                          </p:stCondLst>
                                        </p:cTn>
                                        <p:tgtEl>
                                          <p:spTgt spid="15381"/>
                                        </p:tgtEl>
                                        <p:attrNameLst>
                                          <p:attrName>style.visibility</p:attrName>
                                        </p:attrNameLst>
                                      </p:cBhvr>
                                      <p:to>
                                        <p:strVal val="visible"/>
                                      </p:to>
                                    </p:set>
                                    <p:animEffect transition="in" filter="dissolve">
                                      <p:cBhvr>
                                        <p:cTn id="16" dur="500"/>
                                        <p:tgtEl>
                                          <p:spTgt spid="153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80" grpId="0"/>
      <p:bldP spid="1538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7" name="Rectangle 5"/>
          <p:cNvSpPr>
            <a:spLocks noChangeArrowheads="1"/>
          </p:cNvSpPr>
          <p:nvPr/>
        </p:nvSpPr>
        <p:spPr bwMode="auto">
          <a:xfrm>
            <a:off x="457200" y="2057400"/>
            <a:ext cx="8153400"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t>Since horizontal lines are parallel, </a:t>
            </a:r>
            <a:r>
              <a:rPr lang="en-US" altLang="en-US">
                <a:sym typeface="Symbol" pitchFamily="18" charset="2"/>
              </a:rPr>
              <a:t></a:t>
            </a:r>
            <a:r>
              <a:rPr lang="en-US" altLang="en-US"/>
              <a:t>1 </a:t>
            </a:r>
            <a:r>
              <a:rPr lang="en-US" altLang="en-US">
                <a:sym typeface="Symbol" pitchFamily="18" charset="2"/>
              </a:rPr>
              <a:t></a:t>
            </a:r>
            <a:r>
              <a:rPr lang="en-US" altLang="en-US"/>
              <a:t> </a:t>
            </a:r>
            <a:r>
              <a:rPr lang="en-US" altLang="en-US">
                <a:sym typeface="Symbol" pitchFamily="18" charset="2"/>
              </a:rPr>
              <a:t></a:t>
            </a:r>
            <a:r>
              <a:rPr lang="en-US" altLang="en-US"/>
              <a:t>2 by the Alternate Interior Angles Theorem. Therefore the angle of elevation from one point is congruent</a:t>
            </a:r>
          </a:p>
          <a:p>
            <a:pPr eaLnBrk="1" hangingPunct="1"/>
            <a:r>
              <a:rPr lang="en-US" altLang="en-US"/>
              <a:t>to the angle of depression from the other point.</a:t>
            </a:r>
          </a:p>
        </p:txBody>
      </p:sp>
      <p:pic>
        <p:nvPicPr>
          <p:cNvPr id="7171"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8800" y="4343400"/>
            <a:ext cx="4648200" cy="2109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33797"/>
                                        </p:tgtEl>
                                        <p:attrNameLst>
                                          <p:attrName>style.visibility</p:attrName>
                                        </p:attrNameLst>
                                      </p:cBhvr>
                                      <p:to>
                                        <p:strVal val="visible"/>
                                      </p:to>
                                    </p:set>
                                    <p:animEffect transition="in" filter="dissolve">
                                      <p:cBhvr>
                                        <p:cTn id="7" dur="500"/>
                                        <p:tgtEl>
                                          <p:spTgt spid="337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838200"/>
            <a:ext cx="9144000" cy="822325"/>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006699"/>
                </a:solidFill>
                <a:latin typeface="Arial Black" pitchFamily="34" charset="0"/>
              </a:rPr>
              <a:t>Example 1A: Classifying Angles of Elevation and Depression</a:t>
            </a:r>
          </a:p>
        </p:txBody>
      </p:sp>
      <p:sp>
        <p:nvSpPr>
          <p:cNvPr id="8195" name="Rectangle 3"/>
          <p:cNvSpPr>
            <a:spLocks noChangeArrowheads="1"/>
          </p:cNvSpPr>
          <p:nvPr/>
        </p:nvSpPr>
        <p:spPr bwMode="auto">
          <a:xfrm>
            <a:off x="304800" y="1981200"/>
            <a:ext cx="51054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tabLst>
                <a:tab pos="457200" algn="l"/>
                <a:tab pos="914400" algn="l"/>
                <a:tab pos="1371600" algn="l"/>
                <a:tab pos="1828800" algn="l"/>
                <a:tab pos="2286000" algn="l"/>
                <a:tab pos="2743200" algn="l"/>
                <a:tab pos="3200400" algn="l"/>
                <a:tab pos="3657600" algn="l"/>
                <a:tab pos="4114800" algn="l"/>
                <a:tab pos="4978400" algn="l"/>
              </a:tabLst>
              <a:defRPr sz="2400">
                <a:solidFill>
                  <a:schemeClr val="tx1"/>
                </a:solidFill>
                <a:latin typeface="Verdana" pitchFamily="34" charset="0"/>
              </a:defRPr>
            </a:lvl1pPr>
            <a:lvl2pPr marL="742950" indent="-285750" eaLnBrk="0" hangingPunct="0">
              <a:tabLst>
                <a:tab pos="457200" algn="l"/>
                <a:tab pos="914400" algn="l"/>
                <a:tab pos="1371600" algn="l"/>
                <a:tab pos="1828800" algn="l"/>
                <a:tab pos="2286000" algn="l"/>
                <a:tab pos="2743200" algn="l"/>
                <a:tab pos="3200400" algn="l"/>
                <a:tab pos="3657600" algn="l"/>
                <a:tab pos="4114800" algn="l"/>
                <a:tab pos="4978400" algn="l"/>
              </a:tabLst>
              <a:defRPr sz="2400">
                <a:solidFill>
                  <a:schemeClr val="tx1"/>
                </a:solidFill>
                <a:latin typeface="Verdana" pitchFamily="34" charset="0"/>
              </a:defRPr>
            </a:lvl2pPr>
            <a:lvl3pPr marL="1143000" indent="-228600" eaLnBrk="0" hangingPunct="0">
              <a:tabLst>
                <a:tab pos="457200" algn="l"/>
                <a:tab pos="914400" algn="l"/>
                <a:tab pos="1371600" algn="l"/>
                <a:tab pos="1828800" algn="l"/>
                <a:tab pos="2286000" algn="l"/>
                <a:tab pos="2743200" algn="l"/>
                <a:tab pos="3200400" algn="l"/>
                <a:tab pos="3657600" algn="l"/>
                <a:tab pos="4114800" algn="l"/>
                <a:tab pos="4978400" algn="l"/>
              </a:tabLst>
              <a:defRPr sz="2400">
                <a:solidFill>
                  <a:schemeClr val="tx1"/>
                </a:solidFill>
                <a:latin typeface="Verdana" pitchFamily="34" charset="0"/>
              </a:defRPr>
            </a:lvl3pPr>
            <a:lvl4pPr marL="1600200" indent="-228600" eaLnBrk="0" hangingPunct="0">
              <a:tabLst>
                <a:tab pos="457200" algn="l"/>
                <a:tab pos="914400" algn="l"/>
                <a:tab pos="1371600" algn="l"/>
                <a:tab pos="1828800" algn="l"/>
                <a:tab pos="2286000" algn="l"/>
                <a:tab pos="2743200" algn="l"/>
                <a:tab pos="3200400" algn="l"/>
                <a:tab pos="3657600" algn="l"/>
                <a:tab pos="4114800" algn="l"/>
                <a:tab pos="4978400" algn="l"/>
              </a:tabLst>
              <a:defRPr sz="2400">
                <a:solidFill>
                  <a:schemeClr val="tx1"/>
                </a:solidFill>
                <a:latin typeface="Verdana" pitchFamily="34" charset="0"/>
              </a:defRPr>
            </a:lvl4pPr>
            <a:lvl5pPr marL="2057400" indent="-228600" eaLnBrk="0" hangingPunct="0">
              <a:tabLst>
                <a:tab pos="457200" algn="l"/>
                <a:tab pos="914400" algn="l"/>
                <a:tab pos="1371600" algn="l"/>
                <a:tab pos="1828800" algn="l"/>
                <a:tab pos="2286000" algn="l"/>
                <a:tab pos="2743200" algn="l"/>
                <a:tab pos="3200400" algn="l"/>
                <a:tab pos="3657600" algn="l"/>
                <a:tab pos="4114800" algn="l"/>
                <a:tab pos="4978400" algn="l"/>
              </a:tabLst>
              <a:defRPr sz="2400">
                <a:solidFill>
                  <a:schemeClr val="tx1"/>
                </a:solidFill>
                <a:latin typeface="Verdana" pitchFamily="34" charset="0"/>
              </a:defRPr>
            </a:lvl5pPr>
            <a:lvl6pPr marL="2514600" indent="-228600" eaLnBrk="0" fontAlgn="base" hangingPunct="0">
              <a:spcBef>
                <a:spcPct val="0"/>
              </a:spcBef>
              <a:spcAft>
                <a:spcPct val="0"/>
              </a:spcAft>
              <a:tabLst>
                <a:tab pos="457200" algn="l"/>
                <a:tab pos="914400" algn="l"/>
                <a:tab pos="1371600" algn="l"/>
                <a:tab pos="1828800" algn="l"/>
                <a:tab pos="2286000" algn="l"/>
                <a:tab pos="2743200" algn="l"/>
                <a:tab pos="3200400" algn="l"/>
                <a:tab pos="3657600" algn="l"/>
                <a:tab pos="4114800" algn="l"/>
                <a:tab pos="4978400" algn="l"/>
              </a:tabLst>
              <a:defRPr sz="2400">
                <a:solidFill>
                  <a:schemeClr val="tx1"/>
                </a:solidFill>
                <a:latin typeface="Verdana" pitchFamily="34" charset="0"/>
              </a:defRPr>
            </a:lvl6pPr>
            <a:lvl7pPr marL="2971800" indent="-228600" eaLnBrk="0" fontAlgn="base" hangingPunct="0">
              <a:spcBef>
                <a:spcPct val="0"/>
              </a:spcBef>
              <a:spcAft>
                <a:spcPct val="0"/>
              </a:spcAft>
              <a:tabLst>
                <a:tab pos="457200" algn="l"/>
                <a:tab pos="914400" algn="l"/>
                <a:tab pos="1371600" algn="l"/>
                <a:tab pos="1828800" algn="l"/>
                <a:tab pos="2286000" algn="l"/>
                <a:tab pos="2743200" algn="l"/>
                <a:tab pos="3200400" algn="l"/>
                <a:tab pos="3657600" algn="l"/>
                <a:tab pos="4114800" algn="l"/>
                <a:tab pos="4978400" algn="l"/>
              </a:tabLst>
              <a:defRPr sz="2400">
                <a:solidFill>
                  <a:schemeClr val="tx1"/>
                </a:solidFill>
                <a:latin typeface="Verdana" pitchFamily="34" charset="0"/>
              </a:defRPr>
            </a:lvl7pPr>
            <a:lvl8pPr marL="3429000" indent="-228600" eaLnBrk="0" fontAlgn="base" hangingPunct="0">
              <a:spcBef>
                <a:spcPct val="0"/>
              </a:spcBef>
              <a:spcAft>
                <a:spcPct val="0"/>
              </a:spcAft>
              <a:tabLst>
                <a:tab pos="457200" algn="l"/>
                <a:tab pos="914400" algn="l"/>
                <a:tab pos="1371600" algn="l"/>
                <a:tab pos="1828800" algn="l"/>
                <a:tab pos="2286000" algn="l"/>
                <a:tab pos="2743200" algn="l"/>
                <a:tab pos="3200400" algn="l"/>
                <a:tab pos="3657600" algn="l"/>
                <a:tab pos="4114800" algn="l"/>
                <a:tab pos="4978400" algn="l"/>
              </a:tabLst>
              <a:defRPr sz="2400">
                <a:solidFill>
                  <a:schemeClr val="tx1"/>
                </a:solidFill>
                <a:latin typeface="Verdana" pitchFamily="34" charset="0"/>
              </a:defRPr>
            </a:lvl8pPr>
            <a:lvl9pPr marL="3886200" indent="-228600" eaLnBrk="0" fontAlgn="base" hangingPunct="0">
              <a:spcBef>
                <a:spcPct val="0"/>
              </a:spcBef>
              <a:spcAft>
                <a:spcPct val="0"/>
              </a:spcAft>
              <a:tabLst>
                <a:tab pos="457200" algn="l"/>
                <a:tab pos="914400" algn="l"/>
                <a:tab pos="1371600" algn="l"/>
                <a:tab pos="1828800" algn="l"/>
                <a:tab pos="2286000" algn="l"/>
                <a:tab pos="2743200" algn="l"/>
                <a:tab pos="3200400" algn="l"/>
                <a:tab pos="3657600" algn="l"/>
                <a:tab pos="4114800" algn="l"/>
                <a:tab pos="4978400" algn="l"/>
              </a:tabLst>
              <a:defRPr sz="2400">
                <a:solidFill>
                  <a:schemeClr val="tx1"/>
                </a:solidFill>
                <a:latin typeface="Verdana" pitchFamily="34" charset="0"/>
              </a:defRPr>
            </a:lvl9pPr>
          </a:lstStyle>
          <a:p>
            <a:pPr eaLnBrk="1" hangingPunct="1"/>
            <a:r>
              <a:rPr lang="en-US" altLang="en-US" b="1"/>
              <a:t>Classify each angle as an angle of elevation or an angle of depression.</a:t>
            </a:r>
          </a:p>
        </p:txBody>
      </p:sp>
      <p:pic>
        <p:nvPicPr>
          <p:cNvPr id="8196" name="Picture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81600" y="1809750"/>
            <a:ext cx="3790950" cy="1712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197" name="Rectangle 6"/>
          <p:cNvSpPr>
            <a:spLocks noChangeArrowheads="1"/>
          </p:cNvSpPr>
          <p:nvPr/>
        </p:nvSpPr>
        <p:spPr bwMode="auto">
          <a:xfrm>
            <a:off x="304800" y="3276600"/>
            <a:ext cx="7413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sym typeface="Symbol" pitchFamily="18" charset="2"/>
              </a:rPr>
              <a:t></a:t>
            </a:r>
            <a:r>
              <a:rPr lang="en-US" altLang="en-US" b="1"/>
              <a:t>1 </a:t>
            </a:r>
          </a:p>
        </p:txBody>
      </p:sp>
      <p:sp>
        <p:nvSpPr>
          <p:cNvPr id="29703" name="Rectangle 7"/>
          <p:cNvSpPr>
            <a:spLocks noChangeArrowheads="1"/>
          </p:cNvSpPr>
          <p:nvPr/>
        </p:nvSpPr>
        <p:spPr bwMode="auto">
          <a:xfrm>
            <a:off x="304800" y="4267200"/>
            <a:ext cx="7634288"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sym typeface="Symbol" pitchFamily="18" charset="2"/>
              </a:rPr>
              <a:t></a:t>
            </a:r>
            <a:r>
              <a:rPr lang="en-US" altLang="en-US"/>
              <a:t>1 is formed by a horizontal line and a line of sight to a point below the line. It is an angle of depression.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9703"/>
                                        </p:tgtEl>
                                        <p:attrNameLst>
                                          <p:attrName>style.visibility</p:attrName>
                                        </p:attrNameLst>
                                      </p:cBhvr>
                                      <p:to>
                                        <p:strVal val="visible"/>
                                      </p:to>
                                    </p:set>
                                    <p:animEffect transition="in" filter="dissolve">
                                      <p:cBhvr>
                                        <p:cTn id="7" dur="500"/>
                                        <p:tgtEl>
                                          <p:spTgt spid="297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0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0" y="838200"/>
            <a:ext cx="9144000" cy="822325"/>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006699"/>
                </a:solidFill>
                <a:latin typeface="Arial Black" pitchFamily="34" charset="0"/>
              </a:rPr>
              <a:t>Example 1B: Classifying Angles of Elevation and Depression</a:t>
            </a:r>
          </a:p>
        </p:txBody>
      </p:sp>
      <p:sp>
        <p:nvSpPr>
          <p:cNvPr id="9219" name="Rectangle 3"/>
          <p:cNvSpPr>
            <a:spLocks noChangeArrowheads="1"/>
          </p:cNvSpPr>
          <p:nvPr/>
        </p:nvSpPr>
        <p:spPr bwMode="auto">
          <a:xfrm>
            <a:off x="304800" y="1981200"/>
            <a:ext cx="51054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tabLst>
                <a:tab pos="457200" algn="l"/>
                <a:tab pos="914400" algn="l"/>
                <a:tab pos="1371600" algn="l"/>
                <a:tab pos="1828800" algn="l"/>
                <a:tab pos="2286000" algn="l"/>
                <a:tab pos="2743200" algn="l"/>
                <a:tab pos="3200400" algn="l"/>
                <a:tab pos="3657600" algn="l"/>
                <a:tab pos="4114800" algn="l"/>
                <a:tab pos="4978400" algn="l"/>
              </a:tabLst>
              <a:defRPr sz="2400">
                <a:solidFill>
                  <a:schemeClr val="tx1"/>
                </a:solidFill>
                <a:latin typeface="Verdana" pitchFamily="34" charset="0"/>
              </a:defRPr>
            </a:lvl1pPr>
            <a:lvl2pPr marL="742950" indent="-285750" eaLnBrk="0" hangingPunct="0">
              <a:tabLst>
                <a:tab pos="457200" algn="l"/>
                <a:tab pos="914400" algn="l"/>
                <a:tab pos="1371600" algn="l"/>
                <a:tab pos="1828800" algn="l"/>
                <a:tab pos="2286000" algn="l"/>
                <a:tab pos="2743200" algn="l"/>
                <a:tab pos="3200400" algn="l"/>
                <a:tab pos="3657600" algn="l"/>
                <a:tab pos="4114800" algn="l"/>
                <a:tab pos="4978400" algn="l"/>
              </a:tabLst>
              <a:defRPr sz="2400">
                <a:solidFill>
                  <a:schemeClr val="tx1"/>
                </a:solidFill>
                <a:latin typeface="Verdana" pitchFamily="34" charset="0"/>
              </a:defRPr>
            </a:lvl2pPr>
            <a:lvl3pPr marL="1143000" indent="-228600" eaLnBrk="0" hangingPunct="0">
              <a:tabLst>
                <a:tab pos="457200" algn="l"/>
                <a:tab pos="914400" algn="l"/>
                <a:tab pos="1371600" algn="l"/>
                <a:tab pos="1828800" algn="l"/>
                <a:tab pos="2286000" algn="l"/>
                <a:tab pos="2743200" algn="l"/>
                <a:tab pos="3200400" algn="l"/>
                <a:tab pos="3657600" algn="l"/>
                <a:tab pos="4114800" algn="l"/>
                <a:tab pos="4978400" algn="l"/>
              </a:tabLst>
              <a:defRPr sz="2400">
                <a:solidFill>
                  <a:schemeClr val="tx1"/>
                </a:solidFill>
                <a:latin typeface="Verdana" pitchFamily="34" charset="0"/>
              </a:defRPr>
            </a:lvl3pPr>
            <a:lvl4pPr marL="1600200" indent="-228600" eaLnBrk="0" hangingPunct="0">
              <a:tabLst>
                <a:tab pos="457200" algn="l"/>
                <a:tab pos="914400" algn="l"/>
                <a:tab pos="1371600" algn="l"/>
                <a:tab pos="1828800" algn="l"/>
                <a:tab pos="2286000" algn="l"/>
                <a:tab pos="2743200" algn="l"/>
                <a:tab pos="3200400" algn="l"/>
                <a:tab pos="3657600" algn="l"/>
                <a:tab pos="4114800" algn="l"/>
                <a:tab pos="4978400" algn="l"/>
              </a:tabLst>
              <a:defRPr sz="2400">
                <a:solidFill>
                  <a:schemeClr val="tx1"/>
                </a:solidFill>
                <a:latin typeface="Verdana" pitchFamily="34" charset="0"/>
              </a:defRPr>
            </a:lvl4pPr>
            <a:lvl5pPr marL="2057400" indent="-228600" eaLnBrk="0" hangingPunct="0">
              <a:tabLst>
                <a:tab pos="457200" algn="l"/>
                <a:tab pos="914400" algn="l"/>
                <a:tab pos="1371600" algn="l"/>
                <a:tab pos="1828800" algn="l"/>
                <a:tab pos="2286000" algn="l"/>
                <a:tab pos="2743200" algn="l"/>
                <a:tab pos="3200400" algn="l"/>
                <a:tab pos="3657600" algn="l"/>
                <a:tab pos="4114800" algn="l"/>
                <a:tab pos="4978400" algn="l"/>
              </a:tabLst>
              <a:defRPr sz="2400">
                <a:solidFill>
                  <a:schemeClr val="tx1"/>
                </a:solidFill>
                <a:latin typeface="Verdana" pitchFamily="34" charset="0"/>
              </a:defRPr>
            </a:lvl5pPr>
            <a:lvl6pPr marL="2514600" indent="-228600" eaLnBrk="0" fontAlgn="base" hangingPunct="0">
              <a:spcBef>
                <a:spcPct val="0"/>
              </a:spcBef>
              <a:spcAft>
                <a:spcPct val="0"/>
              </a:spcAft>
              <a:tabLst>
                <a:tab pos="457200" algn="l"/>
                <a:tab pos="914400" algn="l"/>
                <a:tab pos="1371600" algn="l"/>
                <a:tab pos="1828800" algn="l"/>
                <a:tab pos="2286000" algn="l"/>
                <a:tab pos="2743200" algn="l"/>
                <a:tab pos="3200400" algn="l"/>
                <a:tab pos="3657600" algn="l"/>
                <a:tab pos="4114800" algn="l"/>
                <a:tab pos="4978400" algn="l"/>
              </a:tabLst>
              <a:defRPr sz="2400">
                <a:solidFill>
                  <a:schemeClr val="tx1"/>
                </a:solidFill>
                <a:latin typeface="Verdana" pitchFamily="34" charset="0"/>
              </a:defRPr>
            </a:lvl6pPr>
            <a:lvl7pPr marL="2971800" indent="-228600" eaLnBrk="0" fontAlgn="base" hangingPunct="0">
              <a:spcBef>
                <a:spcPct val="0"/>
              </a:spcBef>
              <a:spcAft>
                <a:spcPct val="0"/>
              </a:spcAft>
              <a:tabLst>
                <a:tab pos="457200" algn="l"/>
                <a:tab pos="914400" algn="l"/>
                <a:tab pos="1371600" algn="l"/>
                <a:tab pos="1828800" algn="l"/>
                <a:tab pos="2286000" algn="l"/>
                <a:tab pos="2743200" algn="l"/>
                <a:tab pos="3200400" algn="l"/>
                <a:tab pos="3657600" algn="l"/>
                <a:tab pos="4114800" algn="l"/>
                <a:tab pos="4978400" algn="l"/>
              </a:tabLst>
              <a:defRPr sz="2400">
                <a:solidFill>
                  <a:schemeClr val="tx1"/>
                </a:solidFill>
                <a:latin typeface="Verdana" pitchFamily="34" charset="0"/>
              </a:defRPr>
            </a:lvl7pPr>
            <a:lvl8pPr marL="3429000" indent="-228600" eaLnBrk="0" fontAlgn="base" hangingPunct="0">
              <a:spcBef>
                <a:spcPct val="0"/>
              </a:spcBef>
              <a:spcAft>
                <a:spcPct val="0"/>
              </a:spcAft>
              <a:tabLst>
                <a:tab pos="457200" algn="l"/>
                <a:tab pos="914400" algn="l"/>
                <a:tab pos="1371600" algn="l"/>
                <a:tab pos="1828800" algn="l"/>
                <a:tab pos="2286000" algn="l"/>
                <a:tab pos="2743200" algn="l"/>
                <a:tab pos="3200400" algn="l"/>
                <a:tab pos="3657600" algn="l"/>
                <a:tab pos="4114800" algn="l"/>
                <a:tab pos="4978400" algn="l"/>
              </a:tabLst>
              <a:defRPr sz="2400">
                <a:solidFill>
                  <a:schemeClr val="tx1"/>
                </a:solidFill>
                <a:latin typeface="Verdana" pitchFamily="34" charset="0"/>
              </a:defRPr>
            </a:lvl8pPr>
            <a:lvl9pPr marL="3886200" indent="-228600" eaLnBrk="0" fontAlgn="base" hangingPunct="0">
              <a:spcBef>
                <a:spcPct val="0"/>
              </a:spcBef>
              <a:spcAft>
                <a:spcPct val="0"/>
              </a:spcAft>
              <a:tabLst>
                <a:tab pos="457200" algn="l"/>
                <a:tab pos="914400" algn="l"/>
                <a:tab pos="1371600" algn="l"/>
                <a:tab pos="1828800" algn="l"/>
                <a:tab pos="2286000" algn="l"/>
                <a:tab pos="2743200" algn="l"/>
                <a:tab pos="3200400" algn="l"/>
                <a:tab pos="3657600" algn="l"/>
                <a:tab pos="4114800" algn="l"/>
                <a:tab pos="4978400" algn="l"/>
              </a:tabLst>
              <a:defRPr sz="2400">
                <a:solidFill>
                  <a:schemeClr val="tx1"/>
                </a:solidFill>
                <a:latin typeface="Verdana" pitchFamily="34" charset="0"/>
              </a:defRPr>
            </a:lvl9pPr>
          </a:lstStyle>
          <a:p>
            <a:pPr eaLnBrk="1" hangingPunct="1"/>
            <a:r>
              <a:rPr lang="en-US" altLang="en-US" b="1"/>
              <a:t>Classify each angle as an angle of elevation or an angle of depression.</a:t>
            </a:r>
          </a:p>
        </p:txBody>
      </p:sp>
      <p:pic>
        <p:nvPicPr>
          <p:cNvPr id="9220"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81600" y="1809750"/>
            <a:ext cx="3790950" cy="1712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221" name="Rectangle 5"/>
          <p:cNvSpPr>
            <a:spLocks noChangeArrowheads="1"/>
          </p:cNvSpPr>
          <p:nvPr/>
        </p:nvSpPr>
        <p:spPr bwMode="auto">
          <a:xfrm>
            <a:off x="304800" y="3276600"/>
            <a:ext cx="7413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sym typeface="Symbol" pitchFamily="18" charset="2"/>
              </a:rPr>
              <a:t></a:t>
            </a:r>
            <a:r>
              <a:rPr lang="en-US" altLang="en-US" b="1"/>
              <a:t>4 </a:t>
            </a:r>
          </a:p>
        </p:txBody>
      </p:sp>
      <p:sp>
        <p:nvSpPr>
          <p:cNvPr id="35847" name="Rectangle 7"/>
          <p:cNvSpPr>
            <a:spLocks noChangeArrowheads="1"/>
          </p:cNvSpPr>
          <p:nvPr/>
        </p:nvSpPr>
        <p:spPr bwMode="auto">
          <a:xfrm>
            <a:off x="381000" y="4191000"/>
            <a:ext cx="831532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sym typeface="Symbol" pitchFamily="18" charset="2"/>
              </a:rPr>
              <a:t></a:t>
            </a:r>
            <a:r>
              <a:rPr lang="en-US" altLang="en-US"/>
              <a:t>4 is formed by a horizontal line and a line of sight to a point above the line. It is an angle of elevation.</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5847"/>
                                        </p:tgtEl>
                                        <p:attrNameLst>
                                          <p:attrName>style.visibility</p:attrName>
                                        </p:attrNameLst>
                                      </p:cBhvr>
                                      <p:to>
                                        <p:strVal val="visible"/>
                                      </p:to>
                                    </p:set>
                                    <p:animEffect transition="in" filter="dissolve">
                                      <p:cBhvr>
                                        <p:cTn id="7" dur="500"/>
                                        <p:tgtEl>
                                          <p:spTgt spid="358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2"/>
          <p:cNvSpPr txBox="1">
            <a:spLocks noChangeArrowheads="1"/>
          </p:cNvSpPr>
          <p:nvPr/>
        </p:nvSpPr>
        <p:spPr bwMode="auto">
          <a:xfrm>
            <a:off x="0" y="838200"/>
            <a:ext cx="9144000" cy="457200"/>
          </a:xfrm>
          <a:prstGeom prst="rect">
            <a:avLst/>
          </a:prstGeom>
          <a:noFill/>
          <a:ln>
            <a:noFill/>
          </a:ln>
          <a:effectLst/>
          <a:extLst>
            <a:ext uri="{909E8E84-426E-40DD-AFC4-6F175D3DCCD1}">
              <a14:hiddenFill xmlns:a14="http://schemas.microsoft.com/office/drawing/2010/main">
                <a:gradFill rotWithShape="0">
                  <a:gsLst>
                    <a:gs pos="0">
                      <a:schemeClr val="accent2"/>
                    </a:gs>
                    <a:gs pos="100000">
                      <a:schemeClr val="accent1"/>
                    </a:gs>
                  </a:gsLst>
                  <a:path path="rect">
                    <a:fillToRect r="100000" b="100000"/>
                  </a:path>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algn="ctr">
              <a:spcBef>
                <a:spcPct val="50000"/>
              </a:spcBef>
            </a:pPr>
            <a:r>
              <a:rPr lang="en-US" altLang="en-US">
                <a:solidFill>
                  <a:srgbClr val="FF0000"/>
                </a:solidFill>
                <a:latin typeface="Arial Black" pitchFamily="34" charset="0"/>
              </a:rPr>
              <a:t>Check It Out!</a:t>
            </a:r>
            <a:r>
              <a:rPr lang="en-US" altLang="en-US">
                <a:solidFill>
                  <a:srgbClr val="006699"/>
                </a:solidFill>
                <a:latin typeface="Arial Black" pitchFamily="34" charset="0"/>
              </a:rPr>
              <a:t> Example 1 </a:t>
            </a:r>
            <a:endParaRPr lang="en-US" altLang="en-US" sz="2600">
              <a:solidFill>
                <a:schemeClr val="accent2"/>
              </a:solidFill>
              <a:latin typeface="Arial MT Bl" charset="0"/>
            </a:endParaRPr>
          </a:p>
        </p:txBody>
      </p:sp>
      <p:sp>
        <p:nvSpPr>
          <p:cNvPr id="10243" name="Rectangle 3"/>
          <p:cNvSpPr>
            <a:spLocks noChangeArrowheads="1"/>
          </p:cNvSpPr>
          <p:nvPr/>
        </p:nvSpPr>
        <p:spPr bwMode="auto">
          <a:xfrm>
            <a:off x="304800" y="1524000"/>
            <a:ext cx="5791200"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t>Use the diagram above to classify each angle as an angle of elevation or angle of depression.</a:t>
            </a:r>
          </a:p>
        </p:txBody>
      </p:sp>
      <p:pic>
        <p:nvPicPr>
          <p:cNvPr id="10244" name="Picture 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848350" y="1627188"/>
            <a:ext cx="3067050" cy="21066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245" name="Rectangle 7"/>
          <p:cNvSpPr>
            <a:spLocks noChangeArrowheads="1"/>
          </p:cNvSpPr>
          <p:nvPr/>
        </p:nvSpPr>
        <p:spPr bwMode="auto">
          <a:xfrm>
            <a:off x="381000" y="3200400"/>
            <a:ext cx="12477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sym typeface="Symbol" pitchFamily="18" charset="2"/>
              </a:rPr>
              <a:t>1a. </a:t>
            </a:r>
            <a:r>
              <a:rPr lang="en-US" altLang="en-US"/>
              <a:t>5</a:t>
            </a:r>
          </a:p>
        </p:txBody>
      </p:sp>
      <p:sp>
        <p:nvSpPr>
          <p:cNvPr id="10246" name="Rectangle 9"/>
          <p:cNvSpPr>
            <a:spLocks noChangeArrowheads="1"/>
          </p:cNvSpPr>
          <p:nvPr/>
        </p:nvSpPr>
        <p:spPr bwMode="auto">
          <a:xfrm>
            <a:off x="381000" y="5029200"/>
            <a:ext cx="12573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b="1">
                <a:sym typeface="Symbol" pitchFamily="18" charset="2"/>
              </a:rPr>
              <a:t>1b. </a:t>
            </a:r>
            <a:r>
              <a:rPr lang="en-US" altLang="en-US"/>
              <a:t>6</a:t>
            </a:r>
          </a:p>
        </p:txBody>
      </p:sp>
      <p:sp>
        <p:nvSpPr>
          <p:cNvPr id="31756" name="Rectangle 12"/>
          <p:cNvSpPr>
            <a:spLocks noChangeArrowheads="1"/>
          </p:cNvSpPr>
          <p:nvPr/>
        </p:nvSpPr>
        <p:spPr bwMode="auto">
          <a:xfrm>
            <a:off x="381000" y="5562600"/>
            <a:ext cx="831532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sym typeface="Symbol" pitchFamily="18" charset="2"/>
              </a:rPr>
              <a:t></a:t>
            </a:r>
            <a:r>
              <a:rPr lang="en-US" altLang="en-US"/>
              <a:t>6 is formed by a horizontal line and a line of sight to a point above the line. It is an angle of elevation.</a:t>
            </a:r>
          </a:p>
        </p:txBody>
      </p:sp>
      <p:sp>
        <p:nvSpPr>
          <p:cNvPr id="31757" name="Rectangle 13"/>
          <p:cNvSpPr>
            <a:spLocks noChangeArrowheads="1"/>
          </p:cNvSpPr>
          <p:nvPr/>
        </p:nvSpPr>
        <p:spPr bwMode="auto">
          <a:xfrm>
            <a:off x="381000" y="3810000"/>
            <a:ext cx="7634288"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Verdana" pitchFamily="34" charset="0"/>
              </a:defRPr>
            </a:lvl1pPr>
            <a:lvl2pPr marL="742950" indent="-285750" eaLnBrk="0" hangingPunct="0">
              <a:defRPr sz="2400">
                <a:solidFill>
                  <a:schemeClr val="tx1"/>
                </a:solidFill>
                <a:latin typeface="Verdana" pitchFamily="34" charset="0"/>
              </a:defRPr>
            </a:lvl2pPr>
            <a:lvl3pPr marL="1143000" indent="-228600" eaLnBrk="0" hangingPunct="0">
              <a:defRPr sz="2400">
                <a:solidFill>
                  <a:schemeClr val="tx1"/>
                </a:solidFill>
                <a:latin typeface="Verdana" pitchFamily="34" charset="0"/>
              </a:defRPr>
            </a:lvl3pPr>
            <a:lvl4pPr marL="1600200" indent="-228600" eaLnBrk="0" hangingPunct="0">
              <a:defRPr sz="2400">
                <a:solidFill>
                  <a:schemeClr val="tx1"/>
                </a:solidFill>
                <a:latin typeface="Verdana" pitchFamily="34" charset="0"/>
              </a:defRPr>
            </a:lvl4pPr>
            <a:lvl5pPr marL="2057400" indent="-228600" eaLnBrk="0" hangingPunct="0">
              <a:defRPr sz="2400">
                <a:solidFill>
                  <a:schemeClr val="tx1"/>
                </a:solidFill>
                <a:latin typeface="Verdana" pitchFamily="34" charset="0"/>
              </a:defRPr>
            </a:lvl5pPr>
            <a:lvl6pPr marL="2514600" indent="-228600" eaLnBrk="0" fontAlgn="base" hangingPunct="0">
              <a:spcBef>
                <a:spcPct val="0"/>
              </a:spcBef>
              <a:spcAft>
                <a:spcPct val="0"/>
              </a:spcAft>
              <a:defRPr sz="2400">
                <a:solidFill>
                  <a:schemeClr val="tx1"/>
                </a:solidFill>
                <a:latin typeface="Verdana" pitchFamily="34" charset="0"/>
              </a:defRPr>
            </a:lvl6pPr>
            <a:lvl7pPr marL="2971800" indent="-228600" eaLnBrk="0" fontAlgn="base" hangingPunct="0">
              <a:spcBef>
                <a:spcPct val="0"/>
              </a:spcBef>
              <a:spcAft>
                <a:spcPct val="0"/>
              </a:spcAft>
              <a:defRPr sz="2400">
                <a:solidFill>
                  <a:schemeClr val="tx1"/>
                </a:solidFill>
                <a:latin typeface="Verdana" pitchFamily="34" charset="0"/>
              </a:defRPr>
            </a:lvl7pPr>
            <a:lvl8pPr marL="3429000" indent="-228600" eaLnBrk="0" fontAlgn="base" hangingPunct="0">
              <a:spcBef>
                <a:spcPct val="0"/>
              </a:spcBef>
              <a:spcAft>
                <a:spcPct val="0"/>
              </a:spcAft>
              <a:defRPr sz="2400">
                <a:solidFill>
                  <a:schemeClr val="tx1"/>
                </a:solidFill>
                <a:latin typeface="Verdana" pitchFamily="34" charset="0"/>
              </a:defRPr>
            </a:lvl8pPr>
            <a:lvl9pPr marL="3886200" indent="-228600" eaLnBrk="0" fontAlgn="base" hangingPunct="0">
              <a:spcBef>
                <a:spcPct val="0"/>
              </a:spcBef>
              <a:spcAft>
                <a:spcPct val="0"/>
              </a:spcAft>
              <a:defRPr sz="2400">
                <a:solidFill>
                  <a:schemeClr val="tx1"/>
                </a:solidFill>
                <a:latin typeface="Verdana" pitchFamily="34" charset="0"/>
              </a:defRPr>
            </a:lvl9pPr>
          </a:lstStyle>
          <a:p>
            <a:pPr eaLnBrk="1" hangingPunct="1"/>
            <a:r>
              <a:rPr lang="en-US" altLang="en-US">
                <a:sym typeface="Symbol" pitchFamily="18" charset="2"/>
              </a:rPr>
              <a:t></a:t>
            </a:r>
            <a:r>
              <a:rPr lang="en-US" altLang="en-US"/>
              <a:t>5 is formed by a horizontal line and a line of sight to a point below the line. It is an angle of depression.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1757"/>
                                        </p:tgtEl>
                                        <p:attrNameLst>
                                          <p:attrName>style.visibility</p:attrName>
                                        </p:attrNameLst>
                                      </p:cBhvr>
                                      <p:to>
                                        <p:strVal val="visible"/>
                                      </p:to>
                                    </p:set>
                                    <p:animEffect transition="in" filter="dissolve">
                                      <p:cBhvr>
                                        <p:cTn id="7" dur="500"/>
                                        <p:tgtEl>
                                          <p:spTgt spid="3175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1756"/>
                                        </p:tgtEl>
                                        <p:attrNameLst>
                                          <p:attrName>style.visibility</p:attrName>
                                        </p:attrNameLst>
                                      </p:cBhvr>
                                      <p:to>
                                        <p:strVal val="visible"/>
                                      </p:to>
                                    </p:set>
                                    <p:animEffect transition="in" filter="dissolve">
                                      <p:cBhvr>
                                        <p:cTn id="12" dur="500"/>
                                        <p:tgtEl>
                                          <p:spTgt spid="317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56" grpId="0"/>
      <p:bldP spid="31757" grpId="0"/>
    </p:bld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962</TotalTime>
  <Words>1362</Words>
  <Application>Microsoft Office PowerPoint</Application>
  <PresentationFormat>On-screen Show (4:3)</PresentationFormat>
  <Paragraphs>142</Paragraphs>
  <Slides>28</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28</vt:i4>
      </vt:variant>
    </vt:vector>
  </HeadingPairs>
  <TitlesOfParts>
    <vt:vector size="35" baseType="lpstr">
      <vt:lpstr>Verdana</vt:lpstr>
      <vt:lpstr>Arial</vt:lpstr>
      <vt:lpstr>Arial Black</vt:lpstr>
      <vt:lpstr>Symbol</vt:lpstr>
      <vt:lpstr>Arial MT Bl</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Holt, Rinehart and Winston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HRW</dc:creator>
  <cp:lastModifiedBy>Trenton Murphey</cp:lastModifiedBy>
  <cp:revision>97</cp:revision>
  <dcterms:created xsi:type="dcterms:W3CDTF">2002-10-14T18:20:28Z</dcterms:created>
  <dcterms:modified xsi:type="dcterms:W3CDTF">2014-03-21T12:02:16Z</dcterms:modified>
</cp:coreProperties>
</file>