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7" r:id="rId2"/>
    <p:sldId id="260" r:id="rId3"/>
    <p:sldId id="262" r:id="rId4"/>
    <p:sldId id="269" r:id="rId5"/>
    <p:sldId id="273" r:id="rId6"/>
    <p:sldId id="272" r:id="rId7"/>
    <p:sldId id="270" r:id="rId8"/>
    <p:sldId id="274" r:id="rId9"/>
    <p:sldId id="279" r:id="rId10"/>
    <p:sldId id="280" r:id="rId11"/>
    <p:sldId id="284" r:id="rId12"/>
    <p:sldId id="267" r:id="rId13"/>
    <p:sldId id="264" r:id="rId14"/>
    <p:sldId id="275" r:id="rId15"/>
    <p:sldId id="277" r:id="rId16"/>
    <p:sldId id="271" r:id="rId17"/>
    <p:sldId id="292" r:id="rId18"/>
    <p:sldId id="266" r:id="rId19"/>
    <p:sldId id="281" r:id="rId20"/>
    <p:sldId id="276" r:id="rId21"/>
    <p:sldId id="285" r:id="rId22"/>
    <p:sldId id="286" r:id="rId23"/>
    <p:sldId id="263" r:id="rId24"/>
    <p:sldId id="287" r:id="rId25"/>
    <p:sldId id="288" r:id="rId26"/>
    <p:sldId id="289" r:id="rId27"/>
    <p:sldId id="278" r:id="rId28"/>
    <p:sldId id="290" r:id="rId29"/>
    <p:sldId id="291" r:id="rId30"/>
    <p:sldId id="268" r:id="rId31"/>
    <p:sldId id="282" r:id="rId32"/>
  </p:sldIdLst>
  <p:sldSz cx="9144000" cy="6858000" type="screen4x3"/>
  <p:notesSz cx="6858000" cy="9144000"/>
  <p:custDataLst>
    <p:tags r:id="rId3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00FF"/>
    <a:srgbClr val="3333CC"/>
    <a:srgbClr val="3399FF"/>
    <a:srgbClr val="FF0000"/>
    <a:srgbClr val="006699"/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6" autoAdjust="0"/>
    <p:restoredTop sz="93412" autoAdjust="0"/>
  </p:normalViewPr>
  <p:slideViewPr>
    <p:cSldViewPr>
      <p:cViewPr>
        <p:scale>
          <a:sx n="102" d="100"/>
          <a:sy n="102" d="100"/>
        </p:scale>
        <p:origin x="-108" y="-120"/>
      </p:cViewPr>
      <p:guideLst>
        <p:guide orient="horz" pos="57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B7D627DC-6425-4C3F-837F-D841183F23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621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C020E469-E5A6-4EDB-816D-1ED20CC6E9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212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AD5148A-4A60-45FD-AD53-7E3A512A0254}" type="slidenum">
              <a:rPr lang="en-US" altLang="en-US" smtClean="0"/>
              <a:pPr eaLnBrk="1" hangingPunct="1"/>
              <a:t>1</a:t>
            </a:fld>
            <a:endParaRPr lang="en-US" altLang="en-US" smtClean="0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88D90E4-4267-4967-BFF7-EAA0B5BC0334}" type="slidenum">
              <a:rPr lang="en-US" altLang="en-US" smtClean="0"/>
              <a:pPr eaLnBrk="1" hangingPunct="1"/>
              <a:t>10</a:t>
            </a:fld>
            <a:endParaRPr lang="en-US" altLang="en-US" smtClean="0"/>
          </a:p>
        </p:txBody>
      </p:sp>
      <p:sp>
        <p:nvSpPr>
          <p:cNvPr id="44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D019CC3-86DC-41A9-B806-9806EB349A27}" type="slidenum">
              <a:rPr lang="en-US" altLang="en-US" smtClean="0"/>
              <a:pPr eaLnBrk="1" hangingPunct="1"/>
              <a:t>11</a:t>
            </a:fld>
            <a:endParaRPr lang="en-US" altLang="en-US" smtClean="0"/>
          </a:p>
        </p:txBody>
      </p:sp>
      <p:sp>
        <p:nvSpPr>
          <p:cNvPr id="450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51FE7AC-F17E-4C59-B030-840C5B52A0CC}" type="slidenum">
              <a:rPr lang="en-US" altLang="en-US" smtClean="0"/>
              <a:pPr eaLnBrk="1" hangingPunct="1"/>
              <a:t>12</a:t>
            </a:fld>
            <a:endParaRPr lang="en-US" altLang="en-US" smtClean="0"/>
          </a:p>
        </p:txBody>
      </p:sp>
      <p:sp>
        <p:nvSpPr>
          <p:cNvPr id="46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6191975-F66D-4927-9FF6-1F60B3CDE0D6}" type="slidenum">
              <a:rPr lang="en-US" altLang="en-US" smtClean="0"/>
              <a:pPr eaLnBrk="1" hangingPunct="1"/>
              <a:t>13</a:t>
            </a:fld>
            <a:endParaRPr lang="en-US" altLang="en-US" smtClean="0"/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1A43A42-56D5-41C5-9938-5ABABA172B8F}" type="slidenum">
              <a:rPr lang="en-US" altLang="en-US" smtClean="0"/>
              <a:pPr eaLnBrk="1" hangingPunct="1"/>
              <a:t>14</a:t>
            </a:fld>
            <a:endParaRPr lang="en-US" altLang="en-US" smtClean="0"/>
          </a:p>
        </p:txBody>
      </p:sp>
      <p:sp>
        <p:nvSpPr>
          <p:cNvPr id="48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2FE8022-E6DF-4DBC-8FB7-246B7D991235}" type="slidenum">
              <a:rPr lang="en-US" altLang="en-US" smtClean="0"/>
              <a:pPr eaLnBrk="1" hangingPunct="1"/>
              <a:t>15</a:t>
            </a:fld>
            <a:endParaRPr lang="en-US" altLang="en-US" smtClean="0"/>
          </a:p>
        </p:txBody>
      </p:sp>
      <p:sp>
        <p:nvSpPr>
          <p:cNvPr id="49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9417C37-6744-4918-870A-E3A41E0B59FF}" type="slidenum">
              <a:rPr lang="en-US" altLang="en-US" smtClean="0"/>
              <a:pPr eaLnBrk="1" hangingPunct="1"/>
              <a:t>16</a:t>
            </a:fld>
            <a:endParaRPr lang="en-US" altLang="en-US" smtClean="0"/>
          </a:p>
        </p:txBody>
      </p:sp>
      <p:sp>
        <p:nvSpPr>
          <p:cNvPr id="50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549F7F1-24E5-4777-8B3A-9D7D89305CF3}" type="slidenum">
              <a:rPr lang="en-US" altLang="en-US" smtClean="0"/>
              <a:pPr eaLnBrk="1" hangingPunct="1"/>
              <a:t>17</a:t>
            </a:fld>
            <a:endParaRPr lang="en-US" altLang="en-US" smtClean="0"/>
          </a:p>
        </p:txBody>
      </p:sp>
      <p:sp>
        <p:nvSpPr>
          <p:cNvPr id="51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F378756-0E12-43D7-9287-15282081D691}" type="slidenum">
              <a:rPr lang="en-US" altLang="en-US" smtClean="0"/>
              <a:pPr eaLnBrk="1" hangingPunct="1"/>
              <a:t>18</a:t>
            </a:fld>
            <a:endParaRPr lang="en-US" altLang="en-US" smtClean="0"/>
          </a:p>
        </p:txBody>
      </p:sp>
      <p:sp>
        <p:nvSpPr>
          <p:cNvPr id="52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1D925A5-AD3D-4B73-80CA-794FA2896180}" type="slidenum">
              <a:rPr lang="en-US" altLang="en-US" smtClean="0"/>
              <a:pPr eaLnBrk="1" hangingPunct="1"/>
              <a:t>19</a:t>
            </a:fld>
            <a:endParaRPr lang="en-US" altLang="en-US" smtClean="0"/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6E34ECA-3F7B-4C33-B66E-01EC117F66E4}" type="slidenum">
              <a:rPr lang="en-US" altLang="en-US" smtClean="0"/>
              <a:pPr eaLnBrk="1" hangingPunct="1"/>
              <a:t>2</a:t>
            </a:fld>
            <a:endParaRPr lang="en-US" altLang="en-US" smtClean="0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A4270C-359D-490A-B82C-6CEB56827551}" type="slidenum">
              <a:rPr lang="en-US" altLang="en-US" smtClean="0"/>
              <a:pPr eaLnBrk="1" hangingPunct="1"/>
              <a:t>20</a:t>
            </a:fld>
            <a:endParaRPr lang="en-US" altLang="en-US" smtClean="0"/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98CB650-A2FB-44D1-9E2E-E4F56A3C9632}" type="slidenum">
              <a:rPr lang="en-US" altLang="en-US" smtClean="0"/>
              <a:pPr eaLnBrk="1" hangingPunct="1"/>
              <a:t>21</a:t>
            </a:fld>
            <a:endParaRPr lang="en-US" altLang="en-US" smtClean="0"/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CE9E169-5EBD-4A2F-A68C-E2BA41FB3D6D}" type="slidenum">
              <a:rPr lang="en-US" altLang="en-US" smtClean="0"/>
              <a:pPr eaLnBrk="1" hangingPunct="1"/>
              <a:t>22</a:t>
            </a:fld>
            <a:endParaRPr lang="en-US" altLang="en-US" smtClean="0"/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A0E481F-7F2F-4132-B5CC-A365E3F39003}" type="slidenum">
              <a:rPr lang="en-US" altLang="en-US" smtClean="0"/>
              <a:pPr eaLnBrk="1" hangingPunct="1"/>
              <a:t>23</a:t>
            </a:fld>
            <a:endParaRPr lang="en-US" altLang="en-US" smtClean="0"/>
          </a:p>
        </p:txBody>
      </p:sp>
      <p:sp>
        <p:nvSpPr>
          <p:cNvPr id="573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EFB4C02-DFB9-47C1-85BF-F46DC2B7467C}" type="slidenum">
              <a:rPr lang="en-US" altLang="en-US" smtClean="0"/>
              <a:pPr eaLnBrk="1" hangingPunct="1"/>
              <a:t>24</a:t>
            </a:fld>
            <a:endParaRPr lang="en-US" altLang="en-US" smtClean="0"/>
          </a:p>
        </p:txBody>
      </p:sp>
      <p:sp>
        <p:nvSpPr>
          <p:cNvPr id="583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50535A9-64A5-490C-8074-A3F8B74AF94B}" type="slidenum">
              <a:rPr lang="en-US" altLang="en-US" smtClean="0"/>
              <a:pPr eaLnBrk="1" hangingPunct="1"/>
              <a:t>25</a:t>
            </a:fld>
            <a:endParaRPr lang="en-US" altLang="en-US" smtClean="0"/>
          </a:p>
        </p:txBody>
      </p:sp>
      <p:sp>
        <p:nvSpPr>
          <p:cNvPr id="593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0DA57D3-FFD3-4655-9C0A-83A7D6B99DE5}" type="slidenum">
              <a:rPr lang="en-US" altLang="en-US" smtClean="0"/>
              <a:pPr eaLnBrk="1" hangingPunct="1"/>
              <a:t>26</a:t>
            </a:fld>
            <a:endParaRPr lang="en-US" altLang="en-US" smtClean="0"/>
          </a:p>
        </p:txBody>
      </p:sp>
      <p:sp>
        <p:nvSpPr>
          <p:cNvPr id="604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3DF2446-89A5-4AA1-BC2A-7CFCB58CA369}" type="slidenum">
              <a:rPr lang="en-US" altLang="en-US" smtClean="0"/>
              <a:pPr eaLnBrk="1" hangingPunct="1"/>
              <a:t>27</a:t>
            </a:fld>
            <a:endParaRPr lang="en-US" altLang="en-US" smtClean="0"/>
          </a:p>
        </p:txBody>
      </p:sp>
      <p:sp>
        <p:nvSpPr>
          <p:cNvPr id="614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B867043-A2E1-4048-99C6-9B93267151E0}" type="slidenum">
              <a:rPr lang="en-US" altLang="en-US" smtClean="0"/>
              <a:pPr eaLnBrk="1" hangingPunct="1"/>
              <a:t>28</a:t>
            </a:fld>
            <a:endParaRPr lang="en-US" altLang="en-US" smtClean="0"/>
          </a:p>
        </p:txBody>
      </p:sp>
      <p:sp>
        <p:nvSpPr>
          <p:cNvPr id="624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985126A-917B-4616-8FE7-AFFE7765BA80}" type="slidenum">
              <a:rPr lang="en-US" altLang="en-US" smtClean="0"/>
              <a:pPr eaLnBrk="1" hangingPunct="1"/>
              <a:t>29</a:t>
            </a:fld>
            <a:endParaRPr lang="en-US" altLang="en-US" smtClean="0"/>
          </a:p>
        </p:txBody>
      </p:sp>
      <p:sp>
        <p:nvSpPr>
          <p:cNvPr id="634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5AD8AD5-7A5C-4BB3-9DDF-892C4FD625F8}" type="slidenum">
              <a:rPr lang="en-US" altLang="en-US" smtClean="0"/>
              <a:pPr eaLnBrk="1" hangingPunct="1"/>
              <a:t>3</a:t>
            </a:fld>
            <a:endParaRPr lang="en-US" altLang="en-US" smtClean="0"/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40DAE7D-C10B-4A2E-BDD0-DD4CF56D9001}" type="slidenum">
              <a:rPr lang="en-US" altLang="en-US" smtClean="0"/>
              <a:pPr eaLnBrk="1" hangingPunct="1"/>
              <a:t>30</a:t>
            </a:fld>
            <a:endParaRPr lang="en-US" altLang="en-US" smtClean="0"/>
          </a:p>
        </p:txBody>
      </p:sp>
      <p:sp>
        <p:nvSpPr>
          <p:cNvPr id="645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901CFE8-5AE9-4FD6-9DBC-AA6DA4F08B32}" type="slidenum">
              <a:rPr lang="en-US" altLang="en-US" smtClean="0"/>
              <a:pPr eaLnBrk="1" hangingPunct="1"/>
              <a:t>31</a:t>
            </a:fld>
            <a:endParaRPr lang="en-US" altLang="en-US" smtClean="0"/>
          </a:p>
        </p:txBody>
      </p:sp>
      <p:sp>
        <p:nvSpPr>
          <p:cNvPr id="655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5B09C55-9186-46A4-9CB4-53AEAE084FE2}" type="slidenum">
              <a:rPr lang="en-US" altLang="en-US" smtClean="0"/>
              <a:pPr eaLnBrk="1" hangingPunct="1"/>
              <a:t>4</a:t>
            </a:fld>
            <a:endParaRPr lang="en-US" altLang="en-US" smtClean="0"/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0CB5A36-2014-4E2F-90CB-1963055F3A36}" type="slidenum">
              <a:rPr lang="en-US" altLang="en-US" smtClean="0"/>
              <a:pPr eaLnBrk="1" hangingPunct="1"/>
              <a:t>5</a:t>
            </a:fld>
            <a:endParaRPr lang="en-US" altLang="en-US" smtClean="0"/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D898EDB-74A9-44F0-A6E7-F304AB30F6AE}" type="slidenum">
              <a:rPr lang="en-US" altLang="en-US" smtClean="0"/>
              <a:pPr eaLnBrk="1" hangingPunct="1"/>
              <a:t>6</a:t>
            </a:fld>
            <a:endParaRPr lang="en-US" altLang="en-US" smtClean="0"/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CE3270-34FB-4AD5-B17F-42A471035DD6}" type="slidenum">
              <a:rPr lang="en-US" altLang="en-US" smtClean="0"/>
              <a:pPr eaLnBrk="1" hangingPunct="1"/>
              <a:t>7</a:t>
            </a:fld>
            <a:endParaRPr lang="en-US" altLang="en-US" smtClean="0"/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D6E47B6-6732-485B-9ACE-DF1755A2CC06}" type="slidenum">
              <a:rPr lang="en-US" altLang="en-US" smtClean="0"/>
              <a:pPr eaLnBrk="1" hangingPunct="1"/>
              <a:t>8</a:t>
            </a:fld>
            <a:endParaRPr lang="en-US" altLang="en-US" smtClean="0"/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3732F9A-47D9-4EC8-BE54-8FCCEDC7CA36}" type="slidenum">
              <a:rPr lang="en-US" altLang="en-US" smtClean="0"/>
              <a:pPr eaLnBrk="1" hangingPunct="1"/>
              <a:t>9</a:t>
            </a:fld>
            <a:endParaRPr lang="en-US" altLang="en-US" smtClean="0"/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336CC-8E22-4D04-B2E1-6F40A0F119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56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17586-4E82-4322-863B-0930FDCCD3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541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6D2011-9F2B-48B4-AF44-70AAEEC73F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203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F62D33-AC8C-40B7-B806-6B8A11E581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210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E8DD6-E4D1-4025-9F49-BE17D1C351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278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6E5E5-2290-4B66-9652-13CCD25704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583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118CA-EC2F-47E5-82BD-F106DE83E0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399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E1009-DA47-4FF5-9993-FEF7ABEC0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981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5BFA8-5D40-4379-84A2-7888AE2EDF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153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EB2E0-F7CF-4401-B6ED-D83E6AEDA6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718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F2ADDF-07B1-4684-9CD3-510FCCF575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364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54C699-0919-400C-BD46-912D737068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189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AE115C6C-8C3B-4F60-83CA-4B511A5FFD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2" name="Text Box 9"/>
          <p:cNvSpPr txBox="1">
            <a:spLocks noChangeArrowheads="1"/>
          </p:cNvSpPr>
          <p:nvPr userDrawn="1"/>
        </p:nvSpPr>
        <p:spPr bwMode="auto">
          <a:xfrm>
            <a:off x="73025" y="6556375"/>
            <a:ext cx="29749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1400" b="1" smtClean="0">
                <a:solidFill>
                  <a:schemeClr val="bg1"/>
                </a:solidFill>
                <a:latin typeface="Verdana" pitchFamily="34" charset="0"/>
              </a:rPr>
              <a:t>Holt McDougal Geometry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pic>
          <p:nvPicPr>
            <p:cNvPr id="1035" name="Picture 7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31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 userDrawn="1"/>
        </p:nvSpPr>
        <p:spPr bwMode="auto">
          <a:xfrm>
            <a:off x="1066800" y="-23813"/>
            <a:ext cx="8077200" cy="822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400" smtClean="0">
                <a:solidFill>
                  <a:schemeClr val="bg1"/>
                </a:solidFill>
                <a:latin typeface="Arial Black" pitchFamily="34" charset="0"/>
              </a:rPr>
              <a:t>Developing Formulas </a:t>
            </a:r>
          </a:p>
          <a:p>
            <a:pPr eaLnBrk="1" hangingPunct="1">
              <a:defRPr/>
            </a:pPr>
            <a:r>
              <a:rPr lang="en-US" sz="2400" smtClean="0">
                <a:solidFill>
                  <a:schemeClr val="bg1"/>
                </a:solidFill>
                <a:latin typeface="Arial Black" pitchFamily="34" charset="0"/>
              </a:rPr>
              <a:t>Circles and Regular Polygons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slide" Target="slide30.xml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-19050"/>
            <a:ext cx="7772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chemeClr val="bg1"/>
                </a:solidFill>
                <a:latin typeface="Arial Black" pitchFamily="34" charset="0"/>
              </a:rPr>
              <a:t>Developing Formulas </a:t>
            </a:r>
          </a:p>
          <a:p>
            <a:pPr eaLnBrk="1" hangingPunct="1"/>
            <a:r>
              <a:rPr lang="en-US" altLang="en-US" sz="2800">
                <a:solidFill>
                  <a:schemeClr val="bg1"/>
                </a:solidFill>
                <a:latin typeface="Arial Black" pitchFamily="34" charset="0"/>
              </a:rPr>
              <a:t>Circles and Regular Polygons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Geometry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362200"/>
            <a:ext cx="1855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Warm Up</a:t>
            </a:r>
          </a:p>
        </p:txBody>
      </p:sp>
      <p:sp>
        <p:nvSpPr>
          <p:cNvPr id="4124" name="Text Box 28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Lesson Presentation</a:t>
            </a:r>
          </a:p>
        </p:txBody>
      </p:sp>
      <p:sp>
        <p:nvSpPr>
          <p:cNvPr id="4125" name="Text Box 29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76200" y="6553200"/>
            <a:ext cx="3200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McDougal Geometry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04800" y="1692275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400" b="1">
                <a:latin typeface="Verdana" pitchFamily="34" charset="0"/>
              </a:rPr>
              <a:t>Find the circumference of </a:t>
            </a:r>
            <a:r>
              <a:rPr lang="en-US" altLang="en-US" sz="2400" b="1">
                <a:latin typeface="Verdana" pitchFamily="34" charset="0"/>
                <a:sym typeface="Wingdings" pitchFamily="2" charset="2"/>
              </a:rPr>
              <a:t></a:t>
            </a:r>
            <a:r>
              <a:rPr lang="en-US" altLang="en-US" sz="2400" b="1" i="1">
                <a:latin typeface="Verdana" pitchFamily="34" charset="0"/>
              </a:rPr>
              <a:t>M </a:t>
            </a:r>
            <a:r>
              <a:rPr lang="en-US" altLang="en-US" sz="2400" b="1">
                <a:latin typeface="Verdana" pitchFamily="34" charset="0"/>
              </a:rPr>
              <a:t>if the area is </a:t>
            </a:r>
          </a:p>
          <a:p>
            <a:r>
              <a:rPr lang="en-US" altLang="en-US" sz="2400" b="1">
                <a:latin typeface="Verdana" pitchFamily="34" charset="0"/>
              </a:rPr>
              <a:t>25 </a:t>
            </a:r>
            <a:r>
              <a:rPr lang="en-US" altLang="en-US" sz="2400" b="1" i="1">
                <a:latin typeface="Verdana" pitchFamily="34" charset="0"/>
              </a:rPr>
              <a:t>x</a:t>
            </a:r>
            <a:r>
              <a:rPr lang="en-US" altLang="en-US" sz="2400" b="1" baseline="30000">
                <a:latin typeface="Verdana" pitchFamily="34" charset="0"/>
              </a:rPr>
              <a:t>2</a:t>
            </a:r>
            <a:r>
              <a:rPr lang="en-US" altLang="en-US" sz="2400" b="1" i="1">
                <a:latin typeface="Verdana" pitchFamily="34" charset="0"/>
                <a:sym typeface="Symbol" pitchFamily="18" charset="2"/>
              </a:rPr>
              <a:t></a:t>
            </a:r>
            <a:r>
              <a:rPr lang="en-US" altLang="en-US" sz="2400" b="1" i="1">
                <a:latin typeface="Verdana" pitchFamily="34" charset="0"/>
              </a:rPr>
              <a:t> </a:t>
            </a:r>
            <a:r>
              <a:rPr lang="en-US" altLang="en-US" sz="2400" b="1">
                <a:latin typeface="Verdana" pitchFamily="34" charset="0"/>
              </a:rPr>
              <a:t>ft</a:t>
            </a:r>
            <a:r>
              <a:rPr lang="en-US" altLang="en-US" sz="2400" b="1" baseline="30000">
                <a:latin typeface="Verdana" pitchFamily="34" charset="0"/>
              </a:rPr>
              <a:t>2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1C: Finding Measurements of Circles</a:t>
            </a: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457200" y="2667000"/>
            <a:ext cx="6572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1 </a:t>
            </a:r>
            <a:r>
              <a:rPr lang="en-US" altLang="en-US" sz="2400">
                <a:latin typeface="Verdana" pitchFamily="34" charset="0"/>
              </a:rPr>
              <a:t>Use the given area to solve for </a:t>
            </a:r>
            <a:r>
              <a:rPr lang="en-US" altLang="en-US" sz="2400" i="1">
                <a:latin typeface="Verdana" pitchFamily="34" charset="0"/>
              </a:rPr>
              <a:t>r</a:t>
            </a:r>
            <a:r>
              <a:rPr lang="en-US" altLang="en-US" sz="2400">
                <a:latin typeface="Verdana" pitchFamily="34" charset="0"/>
              </a:rPr>
              <a:t>. </a:t>
            </a:r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4572000" y="329565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Area of a circle</a:t>
            </a:r>
            <a:r>
              <a:rPr lang="en-US" altLang="en-US" sz="2400">
                <a:solidFill>
                  <a:srgbClr val="0000FF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4572000" y="3905250"/>
            <a:ext cx="3757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Substitute 25x</a:t>
            </a:r>
            <a:r>
              <a:rPr lang="en-US" altLang="en-US" sz="2400" i="1" baseline="30000">
                <a:solidFill>
                  <a:srgbClr val="0000FF"/>
                </a:solidFill>
                <a:latin typeface="Verdana" pitchFamily="34" charset="0"/>
              </a:rPr>
              <a:t>2</a:t>
            </a:r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  <a:sym typeface="Symbol" pitchFamily="18" charset="2"/>
              </a:rPr>
              <a:t> for A.</a:t>
            </a:r>
            <a:r>
              <a:rPr lang="en-US" altLang="en-US" sz="2400" i="1" baseline="30000">
                <a:solidFill>
                  <a:srgbClr val="0000FF"/>
                </a:solidFill>
                <a:latin typeface="Verdana" pitchFamily="34" charset="0"/>
              </a:rPr>
              <a:t> </a:t>
            </a:r>
            <a:endParaRPr lang="en-US" altLang="en-US" sz="2400" baseline="30000">
              <a:solidFill>
                <a:srgbClr val="0000FF"/>
              </a:solidFill>
              <a:latin typeface="Verdana" pitchFamily="34" charset="0"/>
            </a:endParaRPr>
          </a:p>
        </p:txBody>
      </p:sp>
      <p:sp>
        <p:nvSpPr>
          <p:cNvPr id="35851" name="Rectangle 11"/>
          <p:cNvSpPr>
            <a:spLocks noChangeArrowheads="1"/>
          </p:cNvSpPr>
          <p:nvPr/>
        </p:nvSpPr>
        <p:spPr bwMode="auto">
          <a:xfrm>
            <a:off x="4572000" y="4514850"/>
            <a:ext cx="3787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Divide both sides by </a:t>
            </a:r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  <a:sym typeface="Symbol" pitchFamily="18" charset="2"/>
              </a:rPr>
              <a:t>.</a:t>
            </a:r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 </a:t>
            </a:r>
            <a:endParaRPr lang="en-US" altLang="en-US" sz="2400">
              <a:solidFill>
                <a:srgbClr val="0000FF"/>
              </a:solidFill>
              <a:latin typeface="Verdana" pitchFamily="34" charset="0"/>
            </a:endParaRPr>
          </a:p>
        </p:txBody>
      </p:sp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4572000" y="5124450"/>
            <a:ext cx="4038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Take the square root of both sides. </a:t>
            </a:r>
            <a:endParaRPr lang="en-US" altLang="en-US" sz="2400">
              <a:solidFill>
                <a:srgbClr val="0000FF"/>
              </a:solidFill>
              <a:latin typeface="Verdana" pitchFamily="34" charset="0"/>
            </a:endParaRPr>
          </a:p>
        </p:txBody>
      </p: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2362200" y="3295650"/>
            <a:ext cx="128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>
                <a:latin typeface="Verdana" pitchFamily="34" charset="0"/>
              </a:rPr>
              <a:t> =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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r</a:t>
            </a:r>
            <a:r>
              <a:rPr lang="en-US" altLang="en-US" sz="2400" baseline="30000">
                <a:latin typeface="Verdana" pitchFamily="34" charset="0"/>
                <a:sym typeface="Symbol" pitchFamily="18" charset="2"/>
              </a:rPr>
              <a:t>2</a:t>
            </a:r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1600200" y="390525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2400">
                <a:latin typeface="Verdana" pitchFamily="34" charset="0"/>
              </a:rPr>
              <a:t>25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</a:t>
            </a:r>
            <a:r>
              <a:rPr lang="en-US" altLang="en-US" sz="2400">
                <a:latin typeface="Verdana" pitchFamily="34" charset="0"/>
              </a:rPr>
              <a:t> =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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r</a:t>
            </a:r>
            <a:r>
              <a:rPr lang="en-US" altLang="en-US" sz="2400" baseline="30000">
                <a:latin typeface="Verdana" pitchFamily="34" charset="0"/>
                <a:sym typeface="Symbol" pitchFamily="18" charset="2"/>
              </a:rPr>
              <a:t>2</a:t>
            </a:r>
          </a:p>
        </p:txBody>
      </p:sp>
      <p:sp>
        <p:nvSpPr>
          <p:cNvPr id="11275" name="Rectangle 18"/>
          <p:cNvSpPr>
            <a:spLocks noChangeArrowheads="1"/>
          </p:cNvSpPr>
          <p:nvPr/>
        </p:nvSpPr>
        <p:spPr bwMode="auto">
          <a:xfrm>
            <a:off x="0" y="3124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59" name="Text Box 19"/>
          <p:cNvSpPr txBox="1">
            <a:spLocks noChangeArrowheads="1"/>
          </p:cNvSpPr>
          <p:nvPr/>
        </p:nvSpPr>
        <p:spPr bwMode="auto">
          <a:xfrm>
            <a:off x="1524000" y="451485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2400">
                <a:latin typeface="Verdana" pitchFamily="34" charset="0"/>
              </a:rPr>
              <a:t>25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 baseline="30000">
                <a:latin typeface="Verdana" pitchFamily="34" charset="0"/>
                <a:sym typeface="Symbol" pitchFamily="18" charset="2"/>
              </a:rPr>
              <a:t>2</a:t>
            </a:r>
            <a:r>
              <a:rPr lang="en-US" altLang="en-US" sz="2400">
                <a:latin typeface="Verdana" pitchFamily="34" charset="0"/>
              </a:rPr>
              <a:t> = 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r</a:t>
            </a:r>
            <a:r>
              <a:rPr lang="en-US" altLang="en-US" sz="2400" baseline="30000">
                <a:latin typeface="Verdana" pitchFamily="34" charset="0"/>
                <a:sym typeface="Symbol" pitchFamily="18" charset="2"/>
              </a:rPr>
              <a:t>2</a:t>
            </a:r>
          </a:p>
        </p:txBody>
      </p:sp>
      <p:sp>
        <p:nvSpPr>
          <p:cNvPr id="35860" name="Text Box 20"/>
          <p:cNvSpPr txBox="1">
            <a:spLocks noChangeArrowheads="1"/>
          </p:cNvSpPr>
          <p:nvPr/>
        </p:nvSpPr>
        <p:spPr bwMode="auto">
          <a:xfrm>
            <a:off x="2133600" y="527685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2400">
                <a:latin typeface="Verdana" pitchFamily="34" charset="0"/>
              </a:rPr>
              <a:t>5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 = 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r</a:t>
            </a:r>
            <a:endParaRPr lang="en-US" altLang="en-US" sz="2400" baseline="30000">
              <a:latin typeface="Verdana" pitchFamily="34" charset="0"/>
              <a:sym typeface="Symbol" pitchFamily="18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/>
      <p:bldP spid="35846" grpId="0"/>
      <p:bldP spid="35848" grpId="0"/>
      <p:bldP spid="35851" grpId="0"/>
      <p:bldP spid="35853" grpId="0"/>
      <p:bldP spid="35854" grpId="0"/>
      <p:bldP spid="35855" grpId="0"/>
      <p:bldP spid="35859" grpId="0"/>
      <p:bldP spid="3586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1C Continued</a:t>
            </a:r>
          </a:p>
        </p:txBody>
      </p:sp>
      <p:sp>
        <p:nvSpPr>
          <p:cNvPr id="12291" name="Rectangle 5"/>
          <p:cNvSpPr>
            <a:spLocks noChangeArrowheads="1"/>
          </p:cNvSpPr>
          <p:nvPr/>
        </p:nvSpPr>
        <p:spPr bwMode="auto">
          <a:xfrm>
            <a:off x="457200" y="2012950"/>
            <a:ext cx="8147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2 </a:t>
            </a:r>
            <a:r>
              <a:rPr lang="en-US" altLang="en-US" sz="2400">
                <a:latin typeface="Verdana" pitchFamily="34" charset="0"/>
              </a:rPr>
              <a:t>Use the value of </a:t>
            </a:r>
            <a:r>
              <a:rPr lang="en-US" altLang="en-US" sz="2400" i="1">
                <a:latin typeface="Verdana" pitchFamily="34" charset="0"/>
              </a:rPr>
              <a:t>r</a:t>
            </a:r>
            <a:r>
              <a:rPr lang="en-US" altLang="en-US" sz="2400">
                <a:latin typeface="Verdana" pitchFamily="34" charset="0"/>
              </a:rPr>
              <a:t> to find the circumference</a:t>
            </a:r>
            <a:r>
              <a:rPr lang="en-US" altLang="en-US"/>
              <a:t>.</a:t>
            </a:r>
          </a:p>
        </p:txBody>
      </p:sp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4572000" y="3505200"/>
            <a:ext cx="3190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Substitute 5x</a:t>
            </a:r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  <a:sym typeface="Symbol" pitchFamily="18" charset="2"/>
              </a:rPr>
              <a:t> for r.</a:t>
            </a:r>
            <a:r>
              <a:rPr lang="en-US" altLang="en-US" sz="2400" i="1" baseline="30000">
                <a:solidFill>
                  <a:srgbClr val="0000FF"/>
                </a:solidFill>
                <a:latin typeface="Verdana" pitchFamily="34" charset="0"/>
              </a:rPr>
              <a:t> </a:t>
            </a:r>
            <a:endParaRPr lang="en-US" altLang="en-US" sz="2400" baseline="30000">
              <a:solidFill>
                <a:srgbClr val="0000FF"/>
              </a:solidFill>
              <a:latin typeface="Verdana" pitchFamily="34" charset="0"/>
            </a:endParaRPr>
          </a:p>
        </p:txBody>
      </p:sp>
      <p:sp>
        <p:nvSpPr>
          <p:cNvPr id="43017" name="Rectangle 9"/>
          <p:cNvSpPr>
            <a:spLocks noChangeArrowheads="1"/>
          </p:cNvSpPr>
          <p:nvPr/>
        </p:nvSpPr>
        <p:spPr bwMode="auto">
          <a:xfrm>
            <a:off x="4572000" y="41910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Simplify. </a:t>
            </a:r>
            <a:endParaRPr lang="en-US" altLang="en-US" sz="2400">
              <a:solidFill>
                <a:srgbClr val="0000FF"/>
              </a:solidFill>
              <a:latin typeface="Verdana" pitchFamily="34" charset="0"/>
            </a:endParaRPr>
          </a:p>
        </p:txBody>
      </p:sp>
      <p:sp>
        <p:nvSpPr>
          <p:cNvPr id="43022" name="Text Box 14"/>
          <p:cNvSpPr txBox="1">
            <a:spLocks noChangeArrowheads="1"/>
          </p:cNvSpPr>
          <p:nvPr/>
        </p:nvSpPr>
        <p:spPr bwMode="auto">
          <a:xfrm>
            <a:off x="1752600" y="35052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C</a:t>
            </a:r>
            <a:r>
              <a:rPr lang="en-US" altLang="en-US" sz="2400">
                <a:latin typeface="Verdana" pitchFamily="34" charset="0"/>
              </a:rPr>
              <a:t> = 2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(5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x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)</a:t>
            </a:r>
            <a:endParaRPr lang="en-US" altLang="en-US" sz="2400" baseline="30000">
              <a:latin typeface="Verdana" pitchFamily="34" charset="0"/>
              <a:sym typeface="Symbol" pitchFamily="18" charset="2"/>
            </a:endParaRPr>
          </a:p>
        </p:txBody>
      </p:sp>
      <p:sp>
        <p:nvSpPr>
          <p:cNvPr id="43023" name="Text Box 15"/>
          <p:cNvSpPr txBox="1">
            <a:spLocks noChangeArrowheads="1"/>
          </p:cNvSpPr>
          <p:nvPr/>
        </p:nvSpPr>
        <p:spPr bwMode="auto">
          <a:xfrm>
            <a:off x="1752600" y="41910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C</a:t>
            </a:r>
            <a:r>
              <a:rPr lang="en-US" altLang="en-US" sz="2400">
                <a:latin typeface="Verdana" pitchFamily="34" charset="0"/>
              </a:rPr>
              <a:t> = 10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 ft</a:t>
            </a:r>
            <a:endParaRPr lang="en-US" altLang="en-US" sz="2400" baseline="30000">
              <a:latin typeface="Verdana" pitchFamily="34" charset="0"/>
              <a:sym typeface="Symbol" pitchFamily="18" charset="2"/>
            </a:endParaRPr>
          </a:p>
        </p:txBody>
      </p:sp>
      <p:sp>
        <p:nvSpPr>
          <p:cNvPr id="43024" name="Text Box 16"/>
          <p:cNvSpPr txBox="1">
            <a:spLocks noChangeArrowheads="1"/>
          </p:cNvSpPr>
          <p:nvPr/>
        </p:nvSpPr>
        <p:spPr bwMode="auto">
          <a:xfrm>
            <a:off x="1752600" y="2819400"/>
            <a:ext cx="1352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C</a:t>
            </a:r>
            <a:r>
              <a:rPr lang="en-US" altLang="en-US" sz="2400">
                <a:latin typeface="Verdana" pitchFamily="34" charset="0"/>
              </a:rPr>
              <a:t> = 2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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r</a:t>
            </a:r>
            <a:endParaRPr lang="en-US" altLang="en-US" sz="2400" baseline="30000">
              <a:latin typeface="Verdana" pitchFamily="34" charset="0"/>
              <a:sym typeface="Symbol" pitchFamily="18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3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5" grpId="0"/>
      <p:bldP spid="43017" grpId="0"/>
      <p:bldP spid="43022" grpId="0"/>
      <p:bldP spid="43023" grpId="0"/>
      <p:bldP spid="430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3315" name="Text Box 19"/>
          <p:cNvSpPr txBox="1">
            <a:spLocks noChangeArrowheads="1"/>
          </p:cNvSpPr>
          <p:nvPr/>
        </p:nvSpPr>
        <p:spPr bwMode="auto">
          <a:xfrm>
            <a:off x="304800" y="1616075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400" b="1">
                <a:latin typeface="Verdana" pitchFamily="34" charset="0"/>
              </a:rPr>
              <a:t>Find the area of </a:t>
            </a:r>
            <a:r>
              <a:rPr lang="en-US" altLang="en-US" sz="2400" b="1">
                <a:latin typeface="Verdana" pitchFamily="34" charset="0"/>
                <a:sym typeface="Wingdings" pitchFamily="2" charset="2"/>
              </a:rPr>
              <a:t></a:t>
            </a:r>
            <a:r>
              <a:rPr lang="en-US" altLang="en-US" sz="2400" b="1" i="1">
                <a:latin typeface="Verdana" pitchFamily="34" charset="0"/>
              </a:rPr>
              <a:t>A </a:t>
            </a:r>
            <a:r>
              <a:rPr lang="en-US" altLang="en-US" sz="2400" b="1">
                <a:latin typeface="Verdana" pitchFamily="34" charset="0"/>
              </a:rPr>
              <a:t>in terms of </a:t>
            </a:r>
            <a:r>
              <a:rPr lang="en-US" altLang="en-US" sz="2400" b="1" i="1">
                <a:latin typeface="Verdana" pitchFamily="34" charset="0"/>
                <a:sym typeface="Symbol" pitchFamily="18" charset="2"/>
              </a:rPr>
              <a:t></a:t>
            </a:r>
            <a:r>
              <a:rPr lang="en-US" altLang="en-US" sz="2400" b="1" i="1">
                <a:latin typeface="Verdana" pitchFamily="34" charset="0"/>
              </a:rPr>
              <a:t> </a:t>
            </a:r>
            <a:r>
              <a:rPr lang="en-US" altLang="en-US" sz="2400" b="1">
                <a:latin typeface="Verdana" pitchFamily="34" charset="0"/>
              </a:rPr>
              <a:t>in which </a:t>
            </a:r>
          </a:p>
          <a:p>
            <a:r>
              <a:rPr lang="en-US" altLang="en-US" sz="2400" b="1" i="1">
                <a:latin typeface="Verdana" pitchFamily="34" charset="0"/>
              </a:rPr>
              <a:t>C </a:t>
            </a:r>
            <a:r>
              <a:rPr lang="en-US" altLang="en-US" sz="2400" b="1">
                <a:latin typeface="Verdana" pitchFamily="34" charset="0"/>
              </a:rPr>
              <a:t>= (4</a:t>
            </a:r>
            <a:r>
              <a:rPr lang="en-US" altLang="en-US" sz="2400" b="1" i="1">
                <a:latin typeface="Verdana" pitchFamily="34" charset="0"/>
              </a:rPr>
              <a:t>x </a:t>
            </a:r>
            <a:r>
              <a:rPr lang="en-US" altLang="en-US" sz="2400" b="1">
                <a:latin typeface="Verdana" pitchFamily="34" charset="0"/>
              </a:rPr>
              <a:t>– 6)</a:t>
            </a:r>
            <a:r>
              <a:rPr lang="en-US" altLang="en-US" sz="2400" b="1" i="1">
                <a:latin typeface="Verdana" pitchFamily="34" charset="0"/>
                <a:sym typeface="Symbol" pitchFamily="18" charset="2"/>
              </a:rPr>
              <a:t></a:t>
            </a:r>
            <a:r>
              <a:rPr lang="en-US" altLang="en-US" sz="2400" b="1" i="1">
                <a:latin typeface="Verdana" pitchFamily="34" charset="0"/>
              </a:rPr>
              <a:t> </a:t>
            </a:r>
            <a:r>
              <a:rPr lang="en-US" altLang="en-US" sz="2400" b="1">
                <a:latin typeface="Verdana" pitchFamily="34" charset="0"/>
              </a:rPr>
              <a:t>m.</a:t>
            </a:r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609600" y="2819400"/>
            <a:ext cx="128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>
                <a:latin typeface="Verdana" pitchFamily="34" charset="0"/>
              </a:rPr>
              <a:t> = 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r</a:t>
            </a:r>
            <a:r>
              <a:rPr lang="en-US" altLang="en-US" sz="2400" baseline="30000">
                <a:latin typeface="Verdana" pitchFamily="34" charset="0"/>
                <a:sym typeface="Symbol" pitchFamily="18" charset="2"/>
              </a:rPr>
              <a:t>2</a:t>
            </a: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4572000" y="2816225"/>
            <a:ext cx="2593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Area of a circle.</a:t>
            </a:r>
            <a:endParaRPr lang="en-US" altLang="en-US" sz="2400" baseline="30000">
              <a:solidFill>
                <a:srgbClr val="0000FF"/>
              </a:solidFill>
              <a:latin typeface="Verdana" pitchFamily="34" charset="0"/>
              <a:sym typeface="Symbol" pitchFamily="18" charset="2"/>
            </a:endParaRP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609600" y="3733800"/>
            <a:ext cx="2774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>
                <a:latin typeface="Verdana" pitchFamily="34" charset="0"/>
              </a:rPr>
              <a:t> = 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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(2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x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– 3)</a:t>
            </a:r>
            <a:r>
              <a:rPr lang="en-US" altLang="en-US" sz="2400" baseline="30000">
                <a:latin typeface="Verdana" pitchFamily="34" charset="0"/>
                <a:sym typeface="Symbol" pitchFamily="18" charset="2"/>
              </a:rPr>
              <a:t>2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m</a:t>
            </a:r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609600" y="4648200"/>
            <a:ext cx="397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>
                <a:latin typeface="Verdana" pitchFamily="34" charset="0"/>
              </a:rPr>
              <a:t> =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(4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x</a:t>
            </a:r>
            <a:r>
              <a:rPr lang="en-US" altLang="en-US" sz="2400" baseline="30000">
                <a:latin typeface="Verdana" pitchFamily="34" charset="0"/>
                <a:sym typeface="Symbol" pitchFamily="18" charset="2"/>
              </a:rPr>
              <a:t>2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– 12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x +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9) m</a:t>
            </a:r>
            <a:r>
              <a:rPr lang="en-US" altLang="en-US" sz="2400" baseline="30000">
                <a:latin typeface="Verdana" pitchFamily="34" charset="0"/>
                <a:sym typeface="Symbol" pitchFamily="18" charset="2"/>
              </a:rPr>
              <a:t>2</a:t>
            </a:r>
            <a:endParaRPr lang="en-US" altLang="en-US" sz="2400">
              <a:latin typeface="Verdana" pitchFamily="34" charset="0"/>
              <a:sym typeface="Symbol" pitchFamily="18" charset="2"/>
            </a:endParaRPr>
          </a:p>
        </p:txBody>
      </p:sp>
      <p:sp>
        <p:nvSpPr>
          <p:cNvPr id="16408" name="Text Box 24"/>
          <p:cNvSpPr txBox="1">
            <a:spLocks noChangeArrowheads="1"/>
          </p:cNvSpPr>
          <p:nvPr/>
        </p:nvSpPr>
        <p:spPr bwMode="auto">
          <a:xfrm>
            <a:off x="4572000" y="3505200"/>
            <a:ext cx="434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Divide the diameter by 2 to find the radius, 2x – 3.</a:t>
            </a:r>
            <a:endParaRPr lang="en-US" altLang="en-US" sz="2400" baseline="30000">
              <a:solidFill>
                <a:srgbClr val="0000FF"/>
              </a:solidFill>
              <a:latin typeface="Verdana" pitchFamily="34" charset="0"/>
              <a:sym typeface="Symbol" pitchFamily="18" charset="2"/>
            </a:endParaRPr>
          </a:p>
        </p:txBody>
      </p:sp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4572000" y="4648200"/>
            <a:ext cx="1530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Simplify.</a:t>
            </a:r>
            <a:endParaRPr lang="en-US" altLang="en-US" sz="2400" baseline="30000">
              <a:solidFill>
                <a:srgbClr val="0000FF"/>
              </a:solidFill>
              <a:latin typeface="Verdana" pitchFamily="34" charset="0"/>
              <a:sym typeface="Symbol" pitchFamily="18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4" grpId="0"/>
      <p:bldP spid="16405" grpId="0"/>
      <p:bldP spid="16406" grpId="0"/>
      <p:bldP spid="16407" grpId="0"/>
      <p:bldP spid="16408" grpId="0"/>
      <p:bldP spid="1640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47" name="Group 35"/>
          <p:cNvGrpSpPr>
            <a:grpSpLocks/>
          </p:cNvGrpSpPr>
          <p:nvPr/>
        </p:nvGrpSpPr>
        <p:grpSpPr bwMode="auto">
          <a:xfrm>
            <a:off x="914400" y="1981200"/>
            <a:ext cx="7391400" cy="1854200"/>
            <a:chOff x="236" y="2256"/>
            <a:chExt cx="4948" cy="1168"/>
          </a:xfrm>
        </p:grpSpPr>
        <p:sp>
          <p:nvSpPr>
            <p:cNvPr id="14339" name="Text Box 8"/>
            <p:cNvSpPr txBox="1">
              <a:spLocks noChangeArrowheads="1"/>
            </p:cNvSpPr>
            <p:nvPr/>
          </p:nvSpPr>
          <p:spPr bwMode="auto">
            <a:xfrm>
              <a:off x="240" y="2547"/>
              <a:ext cx="4944" cy="877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latin typeface="Verdana" pitchFamily="34" charset="0"/>
                </a:rPr>
                <a:t>The </a:t>
              </a:r>
              <a:r>
                <a:rPr lang="en-US" altLang="en-US" sz="2800" i="1">
                  <a:latin typeface="Verdana" pitchFamily="34" charset="0"/>
                  <a:sym typeface="Symbol" pitchFamily="18" charset="2"/>
                </a:rPr>
                <a:t></a:t>
              </a:r>
              <a:r>
                <a:rPr lang="en-US" altLang="en-US" sz="2800" i="1">
                  <a:latin typeface="Verdana" pitchFamily="34" charset="0"/>
                </a:rPr>
                <a:t>  </a:t>
              </a:r>
              <a:r>
                <a:rPr lang="en-US" altLang="en-US" sz="2800">
                  <a:latin typeface="Verdana" pitchFamily="34" charset="0"/>
                </a:rPr>
                <a:t>key gives the best possible approximation for </a:t>
              </a:r>
              <a:r>
                <a:rPr lang="en-US" altLang="en-US" sz="2800" i="1">
                  <a:latin typeface="Verdana" pitchFamily="34" charset="0"/>
                  <a:sym typeface="Symbol" pitchFamily="18" charset="2"/>
                </a:rPr>
                <a:t></a:t>
              </a:r>
              <a:r>
                <a:rPr lang="en-US" altLang="en-US" sz="2800" i="1">
                  <a:latin typeface="Verdana" pitchFamily="34" charset="0"/>
                </a:rPr>
                <a:t> </a:t>
              </a:r>
              <a:r>
                <a:rPr lang="en-US" altLang="en-US" sz="2800">
                  <a:latin typeface="Verdana" pitchFamily="34" charset="0"/>
                </a:rPr>
                <a:t>on your calculator.</a:t>
              </a:r>
            </a:p>
            <a:p>
              <a:pPr eaLnBrk="1" hangingPunct="1"/>
              <a:r>
                <a:rPr lang="en-US" altLang="en-US" sz="2800">
                  <a:latin typeface="Verdana" pitchFamily="34" charset="0"/>
                </a:rPr>
                <a:t>Always wait until the last step to round.</a:t>
              </a:r>
              <a:endParaRPr lang="en-US" altLang="en-US" sz="2800" b="1">
                <a:latin typeface="Verdana" pitchFamily="34" charset="0"/>
              </a:endParaRPr>
            </a:p>
          </p:txBody>
        </p:sp>
        <p:sp>
          <p:nvSpPr>
            <p:cNvPr id="14340" name="Text Box 9"/>
            <p:cNvSpPr txBox="1">
              <a:spLocks noChangeArrowheads="1"/>
            </p:cNvSpPr>
            <p:nvPr/>
          </p:nvSpPr>
          <p:spPr bwMode="auto">
            <a:xfrm>
              <a:off x="236" y="2256"/>
              <a:ext cx="172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>
                  <a:solidFill>
                    <a:schemeClr val="bg1"/>
                  </a:solidFill>
                  <a:latin typeface="Verdana" pitchFamily="34" charset="0"/>
                </a:rPr>
                <a:t>Helpful Hint</a:t>
              </a:r>
              <a:endParaRPr lang="en-US" altLang="en-US" sz="2400" b="1">
                <a:latin typeface="Verdan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04800" y="1524000"/>
            <a:ext cx="8237538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A pizza-making kit contains three circular baking stones with diameters 24 cm, 36 cm, and 48 cm. Find the area of each stone. Round to the nearest tenth. 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2: Cooking Application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81000" y="3379788"/>
            <a:ext cx="271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24 cm diameter 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3276600" y="3379788"/>
            <a:ext cx="271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36 cm diameter </a:t>
            </a: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6324600" y="3379788"/>
            <a:ext cx="271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48 cm diameter </a:t>
            </a:r>
          </a:p>
        </p:txBody>
      </p:sp>
      <p:sp>
        <p:nvSpPr>
          <p:cNvPr id="30748" name="Text Box 28"/>
          <p:cNvSpPr txBox="1">
            <a:spLocks noChangeArrowheads="1"/>
          </p:cNvSpPr>
          <p:nvPr/>
        </p:nvSpPr>
        <p:spPr bwMode="auto">
          <a:xfrm>
            <a:off x="457200" y="4724400"/>
            <a:ext cx="1816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>
                <a:latin typeface="Verdana" pitchFamily="34" charset="0"/>
              </a:rPr>
              <a:t> =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(12)</a:t>
            </a:r>
            <a:r>
              <a:rPr lang="en-US" altLang="en-US" sz="2400" baseline="30000">
                <a:latin typeface="Verdana" pitchFamily="34" charset="0"/>
                <a:sym typeface="Symbol" pitchFamily="18" charset="2"/>
              </a:rPr>
              <a:t>2</a:t>
            </a:r>
          </a:p>
        </p:txBody>
      </p:sp>
      <p:sp>
        <p:nvSpPr>
          <p:cNvPr id="30749" name="Text Box 29"/>
          <p:cNvSpPr txBox="1">
            <a:spLocks noChangeArrowheads="1"/>
          </p:cNvSpPr>
          <p:nvPr/>
        </p:nvSpPr>
        <p:spPr bwMode="auto">
          <a:xfrm>
            <a:off x="3505200" y="4724400"/>
            <a:ext cx="1816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>
                <a:latin typeface="Verdana" pitchFamily="34" charset="0"/>
              </a:rPr>
              <a:t> =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(18)</a:t>
            </a:r>
            <a:r>
              <a:rPr lang="en-US" altLang="en-US" sz="2400" baseline="30000">
                <a:latin typeface="Verdana" pitchFamily="34" charset="0"/>
                <a:sym typeface="Symbol" pitchFamily="18" charset="2"/>
              </a:rPr>
              <a:t>2</a:t>
            </a:r>
          </a:p>
        </p:txBody>
      </p:sp>
      <p:sp>
        <p:nvSpPr>
          <p:cNvPr id="30750" name="Text Box 30"/>
          <p:cNvSpPr txBox="1">
            <a:spLocks noChangeArrowheads="1"/>
          </p:cNvSpPr>
          <p:nvPr/>
        </p:nvSpPr>
        <p:spPr bwMode="auto">
          <a:xfrm>
            <a:off x="6553200" y="4800600"/>
            <a:ext cx="1816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>
                <a:latin typeface="Verdana" pitchFamily="34" charset="0"/>
              </a:rPr>
              <a:t> =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(24)</a:t>
            </a:r>
            <a:r>
              <a:rPr lang="en-US" altLang="en-US" sz="2400" baseline="30000">
                <a:latin typeface="Verdana" pitchFamily="34" charset="0"/>
                <a:sym typeface="Symbol" pitchFamily="18" charset="2"/>
              </a:rPr>
              <a:t>2</a:t>
            </a:r>
          </a:p>
        </p:txBody>
      </p:sp>
      <p:sp>
        <p:nvSpPr>
          <p:cNvPr id="30769" name="Text Box 49"/>
          <p:cNvSpPr txBox="1">
            <a:spLocks noChangeArrowheads="1"/>
          </p:cNvSpPr>
          <p:nvPr/>
        </p:nvSpPr>
        <p:spPr bwMode="auto">
          <a:xfrm>
            <a:off x="776288" y="5360988"/>
            <a:ext cx="21193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≈ 452.4 cm</a:t>
            </a:r>
            <a:r>
              <a:rPr lang="en-US" altLang="en-US" sz="2400" baseline="30000">
                <a:latin typeface="Verdana" pitchFamily="34" charset="0"/>
                <a:sym typeface="Symbol" pitchFamily="18" charset="2"/>
              </a:rPr>
              <a:t>2</a:t>
            </a:r>
          </a:p>
        </p:txBody>
      </p:sp>
      <p:sp>
        <p:nvSpPr>
          <p:cNvPr id="30770" name="Text Box 50"/>
          <p:cNvSpPr txBox="1">
            <a:spLocks noChangeArrowheads="1"/>
          </p:cNvSpPr>
          <p:nvPr/>
        </p:nvSpPr>
        <p:spPr bwMode="auto">
          <a:xfrm>
            <a:off x="3859213" y="5360988"/>
            <a:ext cx="23129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≈ 1017.9 cm</a:t>
            </a:r>
            <a:r>
              <a:rPr lang="en-US" altLang="en-US" sz="2400" baseline="30000">
                <a:latin typeface="Verdana" pitchFamily="34" charset="0"/>
                <a:sym typeface="Symbol" pitchFamily="18" charset="2"/>
              </a:rPr>
              <a:t>2</a:t>
            </a:r>
          </a:p>
        </p:txBody>
      </p:sp>
      <p:sp>
        <p:nvSpPr>
          <p:cNvPr id="30771" name="Text Box 51"/>
          <p:cNvSpPr txBox="1">
            <a:spLocks noChangeArrowheads="1"/>
          </p:cNvSpPr>
          <p:nvPr/>
        </p:nvSpPr>
        <p:spPr bwMode="auto">
          <a:xfrm>
            <a:off x="6858000" y="5360988"/>
            <a:ext cx="2312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≈ 1809.6 cm</a:t>
            </a:r>
            <a:r>
              <a:rPr lang="en-US" altLang="en-US" sz="2400" baseline="30000">
                <a:latin typeface="Verdana" pitchFamily="34" charset="0"/>
                <a:sym typeface="Symbol" pitchFamily="18" charset="2"/>
              </a:rPr>
              <a:t>2</a:t>
            </a:r>
          </a:p>
        </p:txBody>
      </p:sp>
      <p:pic>
        <p:nvPicPr>
          <p:cNvPr id="30772" name="Picture 5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924300"/>
            <a:ext cx="16097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3" name="Picture 53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4275" y="3924300"/>
            <a:ext cx="16097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4" name="Picture 54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700" y="3962400"/>
            <a:ext cx="16383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0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0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0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0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7" grpId="0"/>
      <p:bldP spid="30728" grpId="0"/>
      <p:bldP spid="30729" grpId="0"/>
      <p:bldP spid="30748" grpId="0"/>
      <p:bldP spid="30749" grpId="0"/>
      <p:bldP spid="30750" grpId="0"/>
      <p:bldP spid="30769" grpId="0"/>
      <p:bldP spid="30770" grpId="0"/>
      <p:bldP spid="3077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87" name="Rectangle 6"/>
          <p:cNvSpPr>
            <a:spLocks noChangeArrowheads="1"/>
          </p:cNvSpPr>
          <p:nvPr/>
        </p:nvSpPr>
        <p:spPr bwMode="auto">
          <a:xfrm>
            <a:off x="152400" y="1828800"/>
            <a:ext cx="8839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A drum kit contains three drums with diameters of 10 in., 12 in., and 14 in. Find the circumference of each drum. </a:t>
            </a:r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304800" y="3276600"/>
            <a:ext cx="861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10 in. diameter      12 in. diameter      14 in. diameter</a:t>
            </a:r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533400" y="38862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C</a:t>
            </a:r>
            <a:r>
              <a:rPr lang="en-US" altLang="en-US" sz="2400">
                <a:latin typeface="Verdana" pitchFamily="34" charset="0"/>
              </a:rPr>
              <a:t> = 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d</a:t>
            </a:r>
            <a:endParaRPr lang="en-US" altLang="en-US" sz="2400" i="1" baseline="30000">
              <a:latin typeface="Verdana" pitchFamily="34" charset="0"/>
              <a:sym typeface="Symbol" pitchFamily="18" charset="2"/>
            </a:endParaRPr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3657600" y="38862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C</a:t>
            </a:r>
            <a:r>
              <a:rPr lang="en-US" altLang="en-US" sz="2400">
                <a:latin typeface="Verdana" pitchFamily="34" charset="0"/>
              </a:rPr>
              <a:t> = 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d</a:t>
            </a:r>
            <a:endParaRPr lang="en-US" altLang="en-US" sz="2400" i="1" baseline="30000">
              <a:latin typeface="Verdana" pitchFamily="34" charset="0"/>
              <a:sym typeface="Symbol" pitchFamily="18" charset="2"/>
            </a:endParaRPr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6629400" y="38862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C</a:t>
            </a:r>
            <a:r>
              <a:rPr lang="en-US" altLang="en-US" sz="2400">
                <a:latin typeface="Verdana" pitchFamily="34" charset="0"/>
              </a:rPr>
              <a:t> = 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d</a:t>
            </a:r>
            <a:endParaRPr lang="en-US" altLang="en-US" sz="2400" i="1" baseline="30000">
              <a:latin typeface="Verdana" pitchFamily="34" charset="0"/>
              <a:sym typeface="Symbol" pitchFamily="18" charset="2"/>
            </a:endParaRPr>
          </a:p>
        </p:txBody>
      </p:sp>
      <p:sp>
        <p:nvSpPr>
          <p:cNvPr id="32779" name="Rectangle 11"/>
          <p:cNvSpPr>
            <a:spLocks noChangeArrowheads="1"/>
          </p:cNvSpPr>
          <p:nvPr/>
        </p:nvSpPr>
        <p:spPr bwMode="auto">
          <a:xfrm>
            <a:off x="533400" y="44958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C</a:t>
            </a:r>
            <a:r>
              <a:rPr lang="en-US" altLang="en-US" sz="2400">
                <a:latin typeface="Verdana" pitchFamily="34" charset="0"/>
              </a:rPr>
              <a:t> =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(10)</a:t>
            </a:r>
            <a:endParaRPr lang="en-US" altLang="en-US" sz="2400" baseline="30000">
              <a:latin typeface="Verdana" pitchFamily="34" charset="0"/>
              <a:sym typeface="Symbol" pitchFamily="18" charset="2"/>
            </a:endParaRPr>
          </a:p>
        </p:txBody>
      </p:sp>
      <p:sp>
        <p:nvSpPr>
          <p:cNvPr id="32780" name="Rectangle 12"/>
          <p:cNvSpPr>
            <a:spLocks noChangeArrowheads="1"/>
          </p:cNvSpPr>
          <p:nvPr/>
        </p:nvSpPr>
        <p:spPr bwMode="auto">
          <a:xfrm>
            <a:off x="3657600" y="44958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C</a:t>
            </a:r>
            <a:r>
              <a:rPr lang="en-US" altLang="en-US" sz="2400">
                <a:latin typeface="Verdana" pitchFamily="34" charset="0"/>
              </a:rPr>
              <a:t> =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(12)</a:t>
            </a:r>
            <a:endParaRPr lang="en-US" altLang="en-US" sz="2400" baseline="30000">
              <a:latin typeface="Verdana" pitchFamily="34" charset="0"/>
              <a:sym typeface="Symbol" pitchFamily="18" charset="2"/>
            </a:endParaRPr>
          </a:p>
        </p:txBody>
      </p:sp>
      <p:sp>
        <p:nvSpPr>
          <p:cNvPr id="32781" name="Rectangle 13"/>
          <p:cNvSpPr>
            <a:spLocks noChangeArrowheads="1"/>
          </p:cNvSpPr>
          <p:nvPr/>
        </p:nvSpPr>
        <p:spPr bwMode="auto">
          <a:xfrm>
            <a:off x="6629400" y="44958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C</a:t>
            </a:r>
            <a:r>
              <a:rPr lang="en-US" altLang="en-US" sz="2400">
                <a:latin typeface="Verdana" pitchFamily="34" charset="0"/>
              </a:rPr>
              <a:t> =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(14)</a:t>
            </a:r>
            <a:endParaRPr lang="en-US" altLang="en-US" sz="2400" baseline="30000">
              <a:latin typeface="Verdana" pitchFamily="34" charset="0"/>
              <a:sym typeface="Symbol" pitchFamily="18" charset="2"/>
            </a:endParaRPr>
          </a:p>
        </p:txBody>
      </p:sp>
      <p:sp>
        <p:nvSpPr>
          <p:cNvPr id="32782" name="Rectangle 14"/>
          <p:cNvSpPr>
            <a:spLocks noChangeArrowheads="1"/>
          </p:cNvSpPr>
          <p:nvPr/>
        </p:nvSpPr>
        <p:spPr bwMode="auto">
          <a:xfrm>
            <a:off x="533400" y="5105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C</a:t>
            </a:r>
            <a:r>
              <a:rPr lang="en-US" altLang="en-US" sz="2400">
                <a:latin typeface="Verdana" pitchFamily="34" charset="0"/>
              </a:rPr>
              <a:t> = 31.4 in.</a:t>
            </a:r>
            <a:endParaRPr lang="en-US" altLang="en-US" sz="2400" baseline="30000">
              <a:latin typeface="Verdana" pitchFamily="34" charset="0"/>
              <a:sym typeface="Symbol" pitchFamily="18" charset="2"/>
            </a:endParaRPr>
          </a:p>
        </p:txBody>
      </p:sp>
      <p:sp>
        <p:nvSpPr>
          <p:cNvPr id="32783" name="Rectangle 15"/>
          <p:cNvSpPr>
            <a:spLocks noChangeArrowheads="1"/>
          </p:cNvSpPr>
          <p:nvPr/>
        </p:nvSpPr>
        <p:spPr bwMode="auto">
          <a:xfrm>
            <a:off x="3657600" y="5105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C</a:t>
            </a:r>
            <a:r>
              <a:rPr lang="en-US" altLang="en-US" sz="2400">
                <a:latin typeface="Verdana" pitchFamily="34" charset="0"/>
              </a:rPr>
              <a:t> = 37.7 in.</a:t>
            </a:r>
            <a:endParaRPr lang="en-US" altLang="en-US" sz="2400" baseline="30000">
              <a:latin typeface="Verdana" pitchFamily="34" charset="0"/>
              <a:sym typeface="Symbol" pitchFamily="18" charset="2"/>
            </a:endParaRPr>
          </a:p>
        </p:txBody>
      </p:sp>
      <p:sp>
        <p:nvSpPr>
          <p:cNvPr id="32784" name="Rectangle 16"/>
          <p:cNvSpPr>
            <a:spLocks noChangeArrowheads="1"/>
          </p:cNvSpPr>
          <p:nvPr/>
        </p:nvSpPr>
        <p:spPr bwMode="auto">
          <a:xfrm>
            <a:off x="6629400" y="5105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C</a:t>
            </a:r>
            <a:r>
              <a:rPr lang="en-US" altLang="en-US" sz="2400">
                <a:latin typeface="Verdana" pitchFamily="34" charset="0"/>
              </a:rPr>
              <a:t> = 44.0 in.</a:t>
            </a:r>
            <a:endParaRPr lang="en-US" altLang="en-US" sz="2400" baseline="30000">
              <a:latin typeface="Verdana" pitchFamily="34" charset="0"/>
              <a:sym typeface="Symbol" pitchFamily="18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5" grpId="0"/>
      <p:bldP spid="32776" grpId="0"/>
      <p:bldP spid="32777" grpId="0"/>
      <p:bldP spid="32778" grpId="0"/>
      <p:bldP spid="32779" grpId="0"/>
      <p:bldP spid="32780" grpId="0"/>
      <p:bldP spid="32781" grpId="0"/>
      <p:bldP spid="32782" grpId="0"/>
      <p:bldP spid="32783" grpId="0"/>
      <p:bldP spid="3278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9"/>
          <p:cNvSpPr>
            <a:spLocks noChangeArrowheads="1"/>
          </p:cNvSpPr>
          <p:nvPr/>
        </p:nvSpPr>
        <p:spPr bwMode="auto">
          <a:xfrm>
            <a:off x="457200" y="1676400"/>
            <a:ext cx="8686800" cy="294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en-US" altLang="en-US" sz="2400">
                <a:latin typeface="Verdana" pitchFamily="34" charset="0"/>
              </a:rPr>
              <a:t>The </a:t>
            </a:r>
            <a:r>
              <a:rPr lang="en-US" altLang="en-US" sz="2400" b="1" u="sng">
                <a:latin typeface="Verdana" pitchFamily="34" charset="0"/>
              </a:rPr>
              <a:t>center of a regular polygon</a:t>
            </a:r>
            <a:r>
              <a:rPr lang="en-US" altLang="en-US" sz="2400" b="1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is equidistant from the vertices. The </a:t>
            </a:r>
            <a:r>
              <a:rPr lang="en-US" altLang="en-US" sz="2400" b="1" u="sng">
                <a:latin typeface="Verdana" pitchFamily="34" charset="0"/>
              </a:rPr>
              <a:t>apothem</a:t>
            </a:r>
            <a:r>
              <a:rPr lang="en-US" altLang="en-US" sz="2400" b="1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is the distance from the center to a side. A </a:t>
            </a:r>
            <a:r>
              <a:rPr lang="en-US" altLang="en-US" sz="2400" b="1" u="sng">
                <a:latin typeface="Verdana" pitchFamily="34" charset="0"/>
              </a:rPr>
              <a:t>central angle of a regular polygon</a:t>
            </a:r>
            <a:r>
              <a:rPr lang="en-US" altLang="en-US" sz="2400" b="1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has its vertex at the center, and its sides pass through consecutive vertices. Each central </a:t>
            </a:r>
            <a:br>
              <a:rPr lang="en-US" altLang="en-US" sz="2400">
                <a:latin typeface="Verdana" pitchFamily="34" charset="0"/>
              </a:rPr>
            </a:br>
            <a:r>
              <a:rPr lang="en-US" altLang="en-US" sz="2400">
                <a:latin typeface="Verdana" pitchFamily="34" charset="0"/>
              </a:rPr>
              <a:t>angle measure of a regular </a:t>
            </a:r>
            <a:r>
              <a:rPr lang="en-US" altLang="en-US" sz="2400" i="1">
                <a:latin typeface="Verdana" pitchFamily="34" charset="0"/>
              </a:rPr>
              <a:t>n</a:t>
            </a:r>
            <a:r>
              <a:rPr lang="en-US" altLang="en-US" sz="2400">
                <a:latin typeface="Verdana" pitchFamily="34" charset="0"/>
              </a:rPr>
              <a:t>-gon is        </a:t>
            </a:r>
            <a:endParaRPr lang="en-US" altLang="en-US" sz="2400">
              <a:latin typeface="Verdana" pitchFamily="34" charset="0"/>
              <a:sym typeface="Symbol" pitchFamily="18" charset="2"/>
            </a:endParaRPr>
          </a:p>
        </p:txBody>
      </p:sp>
      <p:pic>
        <p:nvPicPr>
          <p:cNvPr id="17411" name="Picture 74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076700"/>
            <a:ext cx="8572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514600"/>
            <a:ext cx="2541588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914400" y="1295400"/>
            <a:ext cx="6553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Regular pentagon </a:t>
            </a:r>
            <a:r>
              <a:rPr lang="en-US" altLang="en-US" sz="2400" i="1">
                <a:latin typeface="Verdana" pitchFamily="34" charset="0"/>
              </a:rPr>
              <a:t>DEFGH </a:t>
            </a:r>
            <a:r>
              <a:rPr lang="en-US" altLang="en-US" sz="2400">
                <a:latin typeface="Verdana" pitchFamily="34" charset="0"/>
              </a:rPr>
              <a:t>has a center </a:t>
            </a:r>
            <a:r>
              <a:rPr lang="en-US" altLang="en-US" sz="2400" i="1">
                <a:latin typeface="Verdana" pitchFamily="34" charset="0"/>
              </a:rPr>
              <a:t>C</a:t>
            </a:r>
            <a:r>
              <a:rPr lang="en-US" altLang="en-US" sz="2400">
                <a:latin typeface="Verdana" pitchFamily="34" charset="0"/>
              </a:rPr>
              <a:t>, apothem </a:t>
            </a:r>
            <a:r>
              <a:rPr lang="en-US" altLang="en-US" sz="2400" i="1">
                <a:latin typeface="Verdana" pitchFamily="34" charset="0"/>
              </a:rPr>
              <a:t>BC</a:t>
            </a:r>
            <a:r>
              <a:rPr lang="en-US" altLang="en-US" sz="2400">
                <a:latin typeface="Verdana" pitchFamily="34" charset="0"/>
              </a:rPr>
              <a:t>, and central angle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DCE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9"/>
          <p:cNvSpPr>
            <a:spLocks noChangeArrowheads="1"/>
          </p:cNvSpPr>
          <p:nvPr/>
        </p:nvSpPr>
        <p:spPr bwMode="auto">
          <a:xfrm>
            <a:off x="609600" y="1219200"/>
            <a:ext cx="7848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To find the area of a regular </a:t>
            </a:r>
            <a:r>
              <a:rPr lang="en-US" altLang="en-US" sz="2400" i="1">
                <a:latin typeface="Verdana" pitchFamily="34" charset="0"/>
              </a:rPr>
              <a:t>n</a:t>
            </a:r>
            <a:r>
              <a:rPr lang="en-US" altLang="en-US" sz="2400">
                <a:latin typeface="Verdana" pitchFamily="34" charset="0"/>
              </a:rPr>
              <a:t>-gon with side length </a:t>
            </a:r>
            <a:r>
              <a:rPr lang="en-US" altLang="en-US" sz="2400" i="1">
                <a:latin typeface="Verdana" pitchFamily="34" charset="0"/>
              </a:rPr>
              <a:t>s </a:t>
            </a:r>
            <a:r>
              <a:rPr lang="en-US" altLang="en-US" sz="2400">
                <a:latin typeface="Verdana" pitchFamily="34" charset="0"/>
              </a:rPr>
              <a:t>and apothem </a:t>
            </a:r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>
                <a:latin typeface="Verdana" pitchFamily="34" charset="0"/>
              </a:rPr>
              <a:t>, divide it into </a:t>
            </a:r>
            <a:r>
              <a:rPr lang="en-US" altLang="en-US" sz="2400" i="1">
                <a:latin typeface="Verdana" pitchFamily="34" charset="0"/>
              </a:rPr>
              <a:t>n </a:t>
            </a:r>
            <a:r>
              <a:rPr lang="en-US" altLang="en-US" sz="2400">
                <a:latin typeface="Verdana" pitchFamily="34" charset="0"/>
              </a:rPr>
              <a:t>congruent isosceles triangles.</a:t>
            </a:r>
          </a:p>
        </p:txBody>
      </p:sp>
      <p:sp>
        <p:nvSpPr>
          <p:cNvPr id="19459" name="Rectangle 30"/>
          <p:cNvSpPr>
            <a:spLocks noChangeArrowheads="1"/>
          </p:cNvSpPr>
          <p:nvPr/>
        </p:nvSpPr>
        <p:spPr bwMode="auto">
          <a:xfrm>
            <a:off x="4689475" y="4724400"/>
            <a:ext cx="3921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The perimeter is P </a:t>
            </a:r>
            <a:r>
              <a:rPr lang="en-US" altLang="en-US" sz="2400">
                <a:solidFill>
                  <a:srgbClr val="0000FF"/>
                </a:solidFill>
                <a:latin typeface="Verdana" pitchFamily="34" charset="0"/>
              </a:rPr>
              <a:t>= </a:t>
            </a:r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ns.</a:t>
            </a:r>
          </a:p>
        </p:txBody>
      </p:sp>
      <p:grpSp>
        <p:nvGrpSpPr>
          <p:cNvPr id="19460" name="Group 32"/>
          <p:cNvGrpSpPr>
            <a:grpSpLocks/>
          </p:cNvGrpSpPr>
          <p:nvPr/>
        </p:nvGrpSpPr>
        <p:grpSpPr bwMode="auto">
          <a:xfrm>
            <a:off x="609600" y="2624138"/>
            <a:ext cx="4419600" cy="723900"/>
            <a:chOff x="384" y="1653"/>
            <a:chExt cx="2784" cy="456"/>
          </a:xfrm>
        </p:grpSpPr>
        <p:sp>
          <p:nvSpPr>
            <p:cNvPr id="19464" name="Rectangle 20"/>
            <p:cNvSpPr>
              <a:spLocks noChangeArrowheads="1"/>
            </p:cNvSpPr>
            <p:nvPr/>
          </p:nvSpPr>
          <p:spPr bwMode="auto">
            <a:xfrm>
              <a:off x="384" y="1728"/>
              <a:ext cx="27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area of each triangle:</a:t>
              </a:r>
              <a:endParaRPr lang="en-US" altLang="en-US" sz="2400" i="1">
                <a:latin typeface="Verdana" pitchFamily="34" charset="0"/>
              </a:endParaRPr>
            </a:p>
          </p:txBody>
        </p:sp>
        <p:pic>
          <p:nvPicPr>
            <p:cNvPr id="19465" name="Picture 31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89" y="1653"/>
              <a:ext cx="408" cy="4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9461" name="Group 34"/>
          <p:cNvGrpSpPr>
            <a:grpSpLocks/>
          </p:cNvGrpSpPr>
          <p:nvPr/>
        </p:nvGrpSpPr>
        <p:grpSpPr bwMode="auto">
          <a:xfrm>
            <a:off x="609600" y="3733800"/>
            <a:ext cx="8229600" cy="809625"/>
            <a:chOff x="336" y="2514"/>
            <a:chExt cx="5184" cy="510"/>
          </a:xfrm>
        </p:grpSpPr>
        <p:sp>
          <p:nvSpPr>
            <p:cNvPr id="19462" name="Rectangle 24"/>
            <p:cNvSpPr>
              <a:spLocks noChangeArrowheads="1"/>
            </p:cNvSpPr>
            <p:nvPr/>
          </p:nvSpPr>
          <p:spPr bwMode="auto">
            <a:xfrm>
              <a:off x="336" y="2592"/>
              <a:ext cx="51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total area of the polygon:</a:t>
              </a:r>
              <a:endParaRPr lang="en-US" altLang="en-US" sz="2400" i="1">
                <a:latin typeface="Verdana" pitchFamily="34" charset="0"/>
              </a:endParaRPr>
            </a:p>
          </p:txBody>
        </p:sp>
        <p:pic>
          <p:nvPicPr>
            <p:cNvPr id="19463" name="Picture 33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8" y="2514"/>
              <a:ext cx="2238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0"/>
            <a:ext cx="8758238" cy="182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7200" y="1219200"/>
            <a:ext cx="8382000" cy="4724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3333CC"/>
                </a:solidFill>
                <a:latin typeface="Verdana" pitchFamily="34" charset="0"/>
              </a:rPr>
              <a:t>Warm Up</a:t>
            </a:r>
            <a:endParaRPr lang="en-US" altLang="en-US" sz="2800" dirty="0">
              <a:latin typeface="Verdana" pitchFamily="34" charset="0"/>
            </a:endParaRPr>
          </a:p>
          <a:p>
            <a:pPr eaLnBrk="1" hangingPunct="1"/>
            <a:r>
              <a:rPr lang="en-US" altLang="en-US" sz="2400" b="1" dirty="0">
                <a:latin typeface="Verdana" pitchFamily="34" charset="0"/>
              </a:rPr>
              <a:t>Find the unknown side lengths in each special right triangle.</a:t>
            </a:r>
            <a:r>
              <a:rPr lang="en-US" altLang="en-US" sz="2800" dirty="0">
                <a:solidFill>
                  <a:srgbClr val="FF0000"/>
                </a:solidFill>
                <a:latin typeface="Verdana" pitchFamily="34" charset="0"/>
              </a:rPr>
              <a:t>		</a:t>
            </a:r>
          </a:p>
        </p:txBody>
      </p:sp>
      <p:sp>
        <p:nvSpPr>
          <p:cNvPr id="3075" name="Rectangle 26"/>
          <p:cNvSpPr>
            <a:spLocks noChangeArrowheads="1"/>
          </p:cNvSpPr>
          <p:nvPr/>
        </p:nvSpPr>
        <p:spPr bwMode="auto">
          <a:xfrm>
            <a:off x="533400" y="2743200"/>
            <a:ext cx="784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dirty="0">
                <a:latin typeface="Verdana" pitchFamily="34" charset="0"/>
              </a:rPr>
              <a:t>1. </a:t>
            </a:r>
            <a:r>
              <a:rPr lang="en-US" altLang="en-US" sz="2400" dirty="0">
                <a:latin typeface="Verdana" pitchFamily="34" charset="0"/>
              </a:rPr>
              <a:t>a 30°-60°-90° triangle with hypotenuse 2 </a:t>
            </a:r>
            <a:r>
              <a:rPr lang="en-US" altLang="en-US" sz="2400" dirty="0" err="1">
                <a:latin typeface="Verdana" pitchFamily="34" charset="0"/>
              </a:rPr>
              <a:t>ft</a:t>
            </a:r>
            <a:endParaRPr lang="en-US" altLang="en-US" sz="2400" dirty="0">
              <a:latin typeface="Verdana" pitchFamily="34" charset="0"/>
            </a:endParaRPr>
          </a:p>
        </p:txBody>
      </p:sp>
      <p:sp>
        <p:nvSpPr>
          <p:cNvPr id="3076" name="Rectangle 30"/>
          <p:cNvSpPr>
            <a:spLocks noChangeArrowheads="1"/>
          </p:cNvSpPr>
          <p:nvPr/>
        </p:nvSpPr>
        <p:spPr bwMode="auto">
          <a:xfrm>
            <a:off x="533400" y="3810000"/>
            <a:ext cx="769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dirty="0">
                <a:latin typeface="Verdana" pitchFamily="34" charset="0"/>
              </a:rPr>
              <a:t>2. </a:t>
            </a:r>
            <a:r>
              <a:rPr lang="en-US" altLang="en-US" sz="2400" dirty="0">
                <a:latin typeface="Verdana" pitchFamily="34" charset="0"/>
              </a:rPr>
              <a:t>a 45°-45°-90° triangle with leg length 4 in.</a:t>
            </a:r>
          </a:p>
        </p:txBody>
      </p:sp>
      <p:sp>
        <p:nvSpPr>
          <p:cNvPr id="3077" name="Rectangle 34"/>
          <p:cNvSpPr>
            <a:spLocks noChangeArrowheads="1"/>
          </p:cNvSpPr>
          <p:nvPr/>
        </p:nvSpPr>
        <p:spPr bwMode="auto">
          <a:xfrm>
            <a:off x="533400" y="4800600"/>
            <a:ext cx="822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dirty="0">
                <a:latin typeface="Verdana" pitchFamily="34" charset="0"/>
              </a:rPr>
              <a:t>3. </a:t>
            </a:r>
            <a:r>
              <a:rPr lang="en-US" altLang="en-US" sz="2400" dirty="0">
                <a:latin typeface="Verdana" pitchFamily="34" charset="0"/>
              </a:rPr>
              <a:t>a 30°-60°-90° triangle with longer leg length 3m</a:t>
            </a:r>
          </a:p>
        </p:txBody>
      </p:sp>
      <p:pic>
        <p:nvPicPr>
          <p:cNvPr id="7207" name="Picture 39" descr="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200400"/>
            <a:ext cx="15335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08" name="Picture 40" descr="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" y="4267200"/>
            <a:ext cx="19240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09" name="Picture 41" descr="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257800"/>
            <a:ext cx="20574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304800" y="16764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Find the area of regular heptagon with side length 2 ft to the nearest tenth.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3A: Finding the Area of a Regular Polygon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304800" y="4435475"/>
            <a:ext cx="8305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Draw a segment that bisects the central angle and the side of the polygon to form a right triangle. </a:t>
            </a:r>
          </a:p>
        </p:txBody>
      </p:sp>
      <p:grpSp>
        <p:nvGrpSpPr>
          <p:cNvPr id="31762" name="Group 18"/>
          <p:cNvGrpSpPr>
            <a:grpSpLocks/>
          </p:cNvGrpSpPr>
          <p:nvPr/>
        </p:nvGrpSpPr>
        <p:grpSpPr bwMode="auto">
          <a:xfrm>
            <a:off x="304800" y="2579688"/>
            <a:ext cx="8305800" cy="1687512"/>
            <a:chOff x="192" y="1625"/>
            <a:chExt cx="5232" cy="1063"/>
          </a:xfrm>
        </p:grpSpPr>
        <p:sp>
          <p:nvSpPr>
            <p:cNvPr id="21510" name="Rectangle 11"/>
            <p:cNvSpPr>
              <a:spLocks noChangeArrowheads="1"/>
            </p:cNvSpPr>
            <p:nvPr/>
          </p:nvSpPr>
          <p:spPr bwMode="auto">
            <a:xfrm>
              <a:off x="192" y="1625"/>
              <a:ext cx="5232" cy="9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130000"/>
                </a:lnSpc>
              </a:pPr>
              <a:r>
                <a:rPr lang="en-US" altLang="en-US" sz="2400" b="1">
                  <a:latin typeface="Verdana" pitchFamily="34" charset="0"/>
                </a:rPr>
                <a:t>Step 1</a:t>
              </a:r>
              <a:r>
                <a:rPr lang="en-US" altLang="en-US" sz="2400">
                  <a:latin typeface="Verdana" pitchFamily="34" charset="0"/>
                </a:rPr>
                <a:t> Draw the heptagon. Draw an isosceles </a:t>
              </a:r>
              <a:br>
                <a:rPr lang="en-US" altLang="en-US" sz="2400">
                  <a:latin typeface="Verdana" pitchFamily="34" charset="0"/>
                </a:rPr>
              </a:br>
              <a:r>
                <a:rPr lang="en-US" altLang="en-US" sz="2400">
                  <a:latin typeface="Verdana" pitchFamily="34" charset="0"/>
                </a:rPr>
                <a:t>triangle with its vertex at the center of the </a:t>
              </a:r>
              <a:br>
                <a:rPr lang="en-US" altLang="en-US" sz="2400">
                  <a:latin typeface="Verdana" pitchFamily="34" charset="0"/>
                </a:rPr>
              </a:br>
              <a:r>
                <a:rPr lang="en-US" altLang="en-US" sz="2400">
                  <a:latin typeface="Verdana" pitchFamily="34" charset="0"/>
                </a:rPr>
                <a:t>heptagon. The central angle is                </a:t>
              </a:r>
              <a:r>
                <a:rPr lang="en-US" altLang="en-US" sz="2400">
                  <a:latin typeface="Verdana" pitchFamily="34" charset="0"/>
                  <a:sym typeface="Symbol" pitchFamily="18" charset="2"/>
                </a:rPr>
                <a:t></a:t>
              </a:r>
              <a:r>
                <a:rPr lang="en-US" altLang="en-US" sz="2400" baseline="-25000">
                  <a:latin typeface="Verdana" pitchFamily="34" charset="0"/>
                  <a:sym typeface="Symbol" pitchFamily="18" charset="2"/>
                </a:rPr>
                <a:t>.</a:t>
              </a:r>
              <a:r>
                <a:rPr lang="en-US" altLang="en-US" sz="2400">
                  <a:latin typeface="Verdana" pitchFamily="34" charset="0"/>
                </a:rPr>
                <a:t>  </a:t>
              </a:r>
            </a:p>
          </p:txBody>
        </p:sp>
        <p:pic>
          <p:nvPicPr>
            <p:cNvPr id="21511" name="Picture 16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4" y="2232"/>
              <a:ext cx="1212" cy="4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3A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2531" name="Rectangle 13"/>
          <p:cNvSpPr>
            <a:spLocks noChangeArrowheads="1"/>
          </p:cNvSpPr>
          <p:nvPr/>
        </p:nvSpPr>
        <p:spPr bwMode="auto">
          <a:xfrm>
            <a:off x="0" y="3695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3" name="Rectangle 22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4058" name="Rectangle 26"/>
          <p:cNvSpPr>
            <a:spLocks noChangeArrowheads="1"/>
          </p:cNvSpPr>
          <p:nvPr/>
        </p:nvSpPr>
        <p:spPr bwMode="auto">
          <a:xfrm>
            <a:off x="3505200" y="34290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Solve for a.</a:t>
            </a:r>
            <a:r>
              <a:rPr lang="en-US" altLang="en-US" sz="2400">
                <a:solidFill>
                  <a:srgbClr val="0000FF"/>
                </a:solidFill>
                <a:latin typeface="Verdana" pitchFamily="34" charset="0"/>
              </a:rPr>
              <a:t> </a:t>
            </a:r>
          </a:p>
        </p:txBody>
      </p:sp>
      <p:grpSp>
        <p:nvGrpSpPr>
          <p:cNvPr id="22535" name="Group 34"/>
          <p:cNvGrpSpPr>
            <a:grpSpLocks/>
          </p:cNvGrpSpPr>
          <p:nvPr/>
        </p:nvGrpSpPr>
        <p:grpSpPr bwMode="auto">
          <a:xfrm>
            <a:off x="3419475" y="2286000"/>
            <a:ext cx="5724525" cy="838200"/>
            <a:chOff x="2154" y="1440"/>
            <a:chExt cx="3606" cy="528"/>
          </a:xfrm>
        </p:grpSpPr>
        <p:sp>
          <p:nvSpPr>
            <p:cNvPr id="22539" name="Rectangle 8"/>
            <p:cNvSpPr>
              <a:spLocks noChangeArrowheads="1"/>
            </p:cNvSpPr>
            <p:nvPr/>
          </p:nvSpPr>
          <p:spPr bwMode="auto">
            <a:xfrm>
              <a:off x="2154" y="1536"/>
              <a:ext cx="360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i="1">
                  <a:solidFill>
                    <a:srgbClr val="0000FF"/>
                  </a:solidFill>
                  <a:latin typeface="Verdana" pitchFamily="34" charset="0"/>
                </a:rPr>
                <a:t>The tangent of an angle is            . </a:t>
              </a:r>
              <a:endParaRPr lang="en-US" altLang="en-US" sz="2400">
                <a:solidFill>
                  <a:srgbClr val="0000FF"/>
                </a:solidFill>
                <a:latin typeface="Verdana" pitchFamily="34" charset="0"/>
              </a:endParaRPr>
            </a:p>
          </p:txBody>
        </p:sp>
        <p:grpSp>
          <p:nvGrpSpPr>
            <p:cNvPr id="22540" name="Group 29"/>
            <p:cNvGrpSpPr>
              <a:grpSpLocks/>
            </p:cNvGrpSpPr>
            <p:nvPr/>
          </p:nvGrpSpPr>
          <p:grpSpPr bwMode="auto">
            <a:xfrm>
              <a:off x="4746" y="1440"/>
              <a:ext cx="897" cy="528"/>
              <a:chOff x="3936" y="2976"/>
              <a:chExt cx="897" cy="528"/>
            </a:xfrm>
          </p:grpSpPr>
          <p:sp>
            <p:nvSpPr>
              <p:cNvPr id="22541" name="Rectangle 27"/>
              <p:cNvSpPr>
                <a:spLocks noChangeArrowheads="1"/>
              </p:cNvSpPr>
              <p:nvPr/>
            </p:nvSpPr>
            <p:spPr bwMode="auto">
              <a:xfrm>
                <a:off x="3936" y="2976"/>
                <a:ext cx="89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en-US" sz="2400" i="1" u="sng">
                    <a:solidFill>
                      <a:srgbClr val="0000FF"/>
                    </a:solidFill>
                    <a:latin typeface="Verdana" pitchFamily="34" charset="0"/>
                  </a:rPr>
                  <a:t>opp. leg</a:t>
                </a:r>
                <a:endParaRPr lang="en-US" altLang="en-US" sz="2400" u="sng">
                  <a:solidFill>
                    <a:srgbClr val="0000FF"/>
                  </a:solidFill>
                  <a:latin typeface="Verdana" pitchFamily="34" charset="0"/>
                </a:endParaRPr>
              </a:p>
            </p:txBody>
          </p:sp>
          <p:sp>
            <p:nvSpPr>
              <p:cNvPr id="22542" name="Rectangle 28"/>
              <p:cNvSpPr>
                <a:spLocks noChangeArrowheads="1"/>
              </p:cNvSpPr>
              <p:nvPr/>
            </p:nvSpPr>
            <p:spPr bwMode="auto">
              <a:xfrm>
                <a:off x="3984" y="3216"/>
                <a:ext cx="84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en-US" sz="2400" i="1">
                    <a:solidFill>
                      <a:srgbClr val="0000FF"/>
                    </a:solidFill>
                    <a:latin typeface="Verdana" pitchFamily="34" charset="0"/>
                  </a:rPr>
                  <a:t>adj. leg</a:t>
                </a:r>
                <a:endParaRPr lang="en-US" altLang="en-US" sz="2400" u="sng">
                  <a:solidFill>
                    <a:srgbClr val="0000FF"/>
                  </a:solidFill>
                  <a:latin typeface="Verdana" pitchFamily="34" charset="0"/>
                </a:endParaRPr>
              </a:p>
            </p:txBody>
          </p:sp>
        </p:grpSp>
      </p:grpSp>
      <p:sp>
        <p:nvSpPr>
          <p:cNvPr id="22536" name="Rectangle 31"/>
          <p:cNvSpPr>
            <a:spLocks noChangeArrowheads="1"/>
          </p:cNvSpPr>
          <p:nvPr/>
        </p:nvSpPr>
        <p:spPr bwMode="auto">
          <a:xfrm>
            <a:off x="457200" y="1676400"/>
            <a:ext cx="792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2</a:t>
            </a:r>
            <a:r>
              <a:rPr lang="en-US" altLang="en-US" sz="2400">
                <a:latin typeface="Verdana" pitchFamily="34" charset="0"/>
              </a:rPr>
              <a:t> Use the tangent ratio to find the apothem.</a:t>
            </a:r>
          </a:p>
        </p:txBody>
      </p:sp>
      <p:pic>
        <p:nvPicPr>
          <p:cNvPr id="22537" name="Picture 3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362200"/>
            <a:ext cx="20574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65" name="Picture 33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276600"/>
            <a:ext cx="2057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4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5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3A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3555" name="Rectangle 7"/>
          <p:cNvSpPr>
            <a:spLocks noChangeArrowheads="1"/>
          </p:cNvSpPr>
          <p:nvPr/>
        </p:nvSpPr>
        <p:spPr bwMode="auto">
          <a:xfrm>
            <a:off x="304800" y="1752600"/>
            <a:ext cx="845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3</a:t>
            </a:r>
            <a:r>
              <a:rPr lang="en-US" altLang="en-US" sz="2400">
                <a:latin typeface="Verdana" pitchFamily="34" charset="0"/>
              </a:rPr>
              <a:t> Use the apothem and the given side length to find the area.</a:t>
            </a: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3810000" y="2895600"/>
            <a:ext cx="4200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Area of a regular polygon</a:t>
            </a:r>
            <a:r>
              <a:rPr lang="en-US" altLang="en-US" sz="2400">
                <a:solidFill>
                  <a:srgbClr val="0000FF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23557" name="Rectangle 10"/>
          <p:cNvSpPr>
            <a:spLocks noChangeArrowheads="1"/>
          </p:cNvSpPr>
          <p:nvPr/>
        </p:nvSpPr>
        <p:spPr bwMode="auto">
          <a:xfrm>
            <a:off x="0" y="3162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58" name="Rectangle 16"/>
          <p:cNvSpPr>
            <a:spLocks noChangeArrowheads="1"/>
          </p:cNvSpPr>
          <p:nvPr/>
        </p:nvSpPr>
        <p:spPr bwMode="auto">
          <a:xfrm>
            <a:off x="0" y="3067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77" name="Rectangle 21"/>
          <p:cNvSpPr>
            <a:spLocks noChangeArrowheads="1"/>
          </p:cNvSpPr>
          <p:nvPr/>
        </p:nvSpPr>
        <p:spPr bwMode="auto">
          <a:xfrm>
            <a:off x="3810000" y="3962400"/>
            <a:ext cx="4664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The perimeter is 2(7) = 14ft.</a:t>
            </a:r>
            <a:endParaRPr lang="en-US" altLang="en-US" sz="2400">
              <a:solidFill>
                <a:srgbClr val="0000FF"/>
              </a:solidFill>
              <a:latin typeface="Verdana" pitchFamily="34" charset="0"/>
            </a:endParaRPr>
          </a:p>
        </p:txBody>
      </p:sp>
      <p:sp>
        <p:nvSpPr>
          <p:cNvPr id="45081" name="Rectangle 25"/>
          <p:cNvSpPr>
            <a:spLocks noChangeArrowheads="1"/>
          </p:cNvSpPr>
          <p:nvPr/>
        </p:nvSpPr>
        <p:spPr bwMode="auto">
          <a:xfrm>
            <a:off x="3810000" y="4876800"/>
            <a:ext cx="4800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Simplify. Round to the nearest tenth.</a:t>
            </a:r>
            <a:r>
              <a:rPr lang="en-US" altLang="en-US" sz="2400">
                <a:solidFill>
                  <a:srgbClr val="0000FF"/>
                </a:solidFill>
                <a:latin typeface="Verdana" pitchFamily="34" charset="0"/>
              </a:rPr>
              <a:t> </a:t>
            </a:r>
          </a:p>
        </p:txBody>
      </p:sp>
      <p:pic>
        <p:nvPicPr>
          <p:cNvPr id="45082" name="Picture 2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762375"/>
            <a:ext cx="32766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83" name="Picture 27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" y="2819400"/>
            <a:ext cx="12287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84" name="Text Box 28"/>
          <p:cNvSpPr txBox="1">
            <a:spLocks noChangeArrowheads="1"/>
          </p:cNvSpPr>
          <p:nvPr/>
        </p:nvSpPr>
        <p:spPr bwMode="auto">
          <a:xfrm>
            <a:off x="381000" y="5029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 14.5 ft</a:t>
            </a:r>
            <a:r>
              <a:rPr lang="en-US" altLang="en-US" sz="2400" baseline="30000">
                <a:latin typeface="Verdana" pitchFamily="34" charset="0"/>
                <a:sym typeface="Symbol" pitchFamily="18" charset="2"/>
              </a:rPr>
              <a:t>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5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5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5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5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5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4" grpId="0"/>
      <p:bldP spid="45077" grpId="0"/>
      <p:bldP spid="45081" grpId="0"/>
      <p:bldP spid="4508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37" name="Group 49"/>
          <p:cNvGrpSpPr>
            <a:grpSpLocks/>
          </p:cNvGrpSpPr>
          <p:nvPr/>
        </p:nvGrpSpPr>
        <p:grpSpPr bwMode="auto">
          <a:xfrm>
            <a:off x="617538" y="1930400"/>
            <a:ext cx="7888287" cy="1879600"/>
            <a:chOff x="215" y="1469"/>
            <a:chExt cx="4969" cy="1184"/>
          </a:xfrm>
        </p:grpSpPr>
        <p:sp>
          <p:nvSpPr>
            <p:cNvPr id="24579" name="Text Box 50"/>
            <p:cNvSpPr txBox="1">
              <a:spLocks noChangeArrowheads="1"/>
            </p:cNvSpPr>
            <p:nvPr/>
          </p:nvSpPr>
          <p:spPr bwMode="auto">
            <a:xfrm>
              <a:off x="215" y="1776"/>
              <a:ext cx="4969" cy="877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latin typeface="Verdana" pitchFamily="34" charset="0"/>
                </a:rPr>
                <a:t>The tangent of an angle in a right triangle is the ratio of the opposite leg length to the adjacent leg length. See page 525.</a:t>
              </a:r>
            </a:p>
          </p:txBody>
        </p:sp>
        <p:sp>
          <p:nvSpPr>
            <p:cNvPr id="24580" name="Text Box 51"/>
            <p:cNvSpPr txBox="1">
              <a:spLocks noChangeArrowheads="1"/>
            </p:cNvSpPr>
            <p:nvPr/>
          </p:nvSpPr>
          <p:spPr bwMode="auto">
            <a:xfrm>
              <a:off x="223" y="1469"/>
              <a:ext cx="1570" cy="327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800" b="1">
                  <a:solidFill>
                    <a:schemeClr val="bg1"/>
                  </a:solidFill>
                  <a:latin typeface="Verdana" pitchFamily="34" charset="0"/>
                </a:rPr>
                <a:t>Remember!</a:t>
              </a:r>
              <a:endParaRPr lang="en-US" altLang="en-US" sz="2800" b="1">
                <a:latin typeface="Verdan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23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23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3B: Finding the Area of a Regular Polygon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304800" y="16002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Find the area of a regular dodecagon with side length 5 cm to the nearest tenth.</a:t>
            </a: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304800" y="4511675"/>
            <a:ext cx="815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Draw a segment that bisects the central angle and the side of the polygon to form a right triangle. </a:t>
            </a:r>
          </a:p>
        </p:txBody>
      </p:sp>
      <p:grpSp>
        <p:nvGrpSpPr>
          <p:cNvPr id="46093" name="Group 13"/>
          <p:cNvGrpSpPr>
            <a:grpSpLocks/>
          </p:cNvGrpSpPr>
          <p:nvPr/>
        </p:nvGrpSpPr>
        <p:grpSpPr bwMode="auto">
          <a:xfrm>
            <a:off x="304800" y="2590800"/>
            <a:ext cx="8458200" cy="1714500"/>
            <a:chOff x="192" y="1632"/>
            <a:chExt cx="5328" cy="1080"/>
          </a:xfrm>
        </p:grpSpPr>
        <p:sp>
          <p:nvSpPr>
            <p:cNvPr id="25606" name="Rectangle 7"/>
            <p:cNvSpPr>
              <a:spLocks noChangeArrowheads="1"/>
            </p:cNvSpPr>
            <p:nvPr/>
          </p:nvSpPr>
          <p:spPr bwMode="auto">
            <a:xfrm>
              <a:off x="192" y="1632"/>
              <a:ext cx="5328" cy="9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130000"/>
                </a:lnSpc>
              </a:pPr>
              <a:r>
                <a:rPr lang="en-US" altLang="en-US" sz="2400" b="1">
                  <a:latin typeface="Verdana" pitchFamily="34" charset="0"/>
                </a:rPr>
                <a:t>Step 1</a:t>
              </a:r>
              <a:r>
                <a:rPr lang="en-US" altLang="en-US" sz="2400">
                  <a:latin typeface="Verdana" pitchFamily="34" charset="0"/>
                </a:rPr>
                <a:t> Draw the dodecagon. Draw an isosceles triangle with its vertex at the center of the </a:t>
              </a:r>
            </a:p>
            <a:p>
              <a:pPr eaLnBrk="1" hangingPunct="1">
                <a:lnSpc>
                  <a:spcPct val="130000"/>
                </a:lnSpc>
              </a:pPr>
              <a:r>
                <a:rPr lang="en-US" altLang="en-US" sz="2400">
                  <a:latin typeface="Verdana" pitchFamily="34" charset="0"/>
                </a:rPr>
                <a:t>dodecagon. The central angle is                .</a:t>
              </a:r>
            </a:p>
          </p:txBody>
        </p:sp>
        <p:pic>
          <p:nvPicPr>
            <p:cNvPr id="25607" name="Picture 12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2256"/>
              <a:ext cx="996" cy="4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3B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6627" name="Rectangle 9"/>
          <p:cNvSpPr>
            <a:spLocks noChangeArrowheads="1"/>
          </p:cNvSpPr>
          <p:nvPr/>
        </p:nvSpPr>
        <p:spPr bwMode="auto">
          <a:xfrm>
            <a:off x="0" y="3695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16" name="Rectangle 12"/>
          <p:cNvSpPr>
            <a:spLocks noChangeArrowheads="1"/>
          </p:cNvSpPr>
          <p:nvPr/>
        </p:nvSpPr>
        <p:spPr bwMode="auto">
          <a:xfrm>
            <a:off x="3276600" y="38100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Solve for a.</a:t>
            </a:r>
            <a:r>
              <a:rPr lang="en-US" altLang="en-US" sz="2400">
                <a:solidFill>
                  <a:srgbClr val="0000FF"/>
                </a:solidFill>
                <a:latin typeface="Verdana" pitchFamily="34" charset="0"/>
              </a:rPr>
              <a:t> </a:t>
            </a:r>
          </a:p>
        </p:txBody>
      </p:sp>
      <p:grpSp>
        <p:nvGrpSpPr>
          <p:cNvPr id="26629" name="Group 26"/>
          <p:cNvGrpSpPr>
            <a:grpSpLocks/>
          </p:cNvGrpSpPr>
          <p:nvPr/>
        </p:nvGrpSpPr>
        <p:grpSpPr bwMode="auto">
          <a:xfrm>
            <a:off x="3276600" y="2743200"/>
            <a:ext cx="5940425" cy="838200"/>
            <a:chOff x="1914" y="1824"/>
            <a:chExt cx="3742" cy="528"/>
          </a:xfrm>
        </p:grpSpPr>
        <p:sp>
          <p:nvSpPr>
            <p:cNvPr id="26634" name="Rectangle 14"/>
            <p:cNvSpPr>
              <a:spLocks noChangeArrowheads="1"/>
            </p:cNvSpPr>
            <p:nvPr/>
          </p:nvSpPr>
          <p:spPr bwMode="auto">
            <a:xfrm>
              <a:off x="1914" y="1920"/>
              <a:ext cx="374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i="1">
                  <a:solidFill>
                    <a:srgbClr val="0000FF"/>
                  </a:solidFill>
                  <a:latin typeface="Verdana" pitchFamily="34" charset="0"/>
                </a:rPr>
                <a:t>The tangent of an angle is              . </a:t>
              </a:r>
              <a:endParaRPr lang="en-US" altLang="en-US" sz="2400">
                <a:solidFill>
                  <a:srgbClr val="0000FF"/>
                </a:solidFill>
                <a:latin typeface="Verdana" pitchFamily="34" charset="0"/>
              </a:endParaRPr>
            </a:p>
          </p:txBody>
        </p:sp>
        <p:grpSp>
          <p:nvGrpSpPr>
            <p:cNvPr id="26635" name="Group 15"/>
            <p:cNvGrpSpPr>
              <a:grpSpLocks/>
            </p:cNvGrpSpPr>
            <p:nvPr/>
          </p:nvGrpSpPr>
          <p:grpSpPr bwMode="auto">
            <a:xfrm>
              <a:off x="4512" y="1824"/>
              <a:ext cx="897" cy="528"/>
              <a:chOff x="3936" y="2976"/>
              <a:chExt cx="897" cy="528"/>
            </a:xfrm>
          </p:grpSpPr>
          <p:sp>
            <p:nvSpPr>
              <p:cNvPr id="26636" name="Rectangle 16"/>
              <p:cNvSpPr>
                <a:spLocks noChangeArrowheads="1"/>
              </p:cNvSpPr>
              <p:nvPr/>
            </p:nvSpPr>
            <p:spPr bwMode="auto">
              <a:xfrm>
                <a:off x="3936" y="2976"/>
                <a:ext cx="89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en-US" sz="2400" i="1" u="sng">
                    <a:solidFill>
                      <a:srgbClr val="0000FF"/>
                    </a:solidFill>
                    <a:latin typeface="Verdana" pitchFamily="34" charset="0"/>
                  </a:rPr>
                  <a:t>opp. leg</a:t>
                </a:r>
                <a:endParaRPr lang="en-US" altLang="en-US" sz="2400" u="sng">
                  <a:solidFill>
                    <a:srgbClr val="0000FF"/>
                  </a:solidFill>
                  <a:latin typeface="Verdana" pitchFamily="34" charset="0"/>
                </a:endParaRPr>
              </a:p>
            </p:txBody>
          </p:sp>
          <p:sp>
            <p:nvSpPr>
              <p:cNvPr id="26637" name="Rectangle 17"/>
              <p:cNvSpPr>
                <a:spLocks noChangeArrowheads="1"/>
              </p:cNvSpPr>
              <p:nvPr/>
            </p:nvSpPr>
            <p:spPr bwMode="auto">
              <a:xfrm>
                <a:off x="3984" y="3216"/>
                <a:ext cx="84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en-US" sz="2400" i="1">
                    <a:solidFill>
                      <a:srgbClr val="0000FF"/>
                    </a:solidFill>
                    <a:latin typeface="Verdana" pitchFamily="34" charset="0"/>
                  </a:rPr>
                  <a:t>adj. leg</a:t>
                </a:r>
                <a:endParaRPr lang="en-US" altLang="en-US" sz="2400" u="sng">
                  <a:solidFill>
                    <a:srgbClr val="0000FF"/>
                  </a:solidFill>
                  <a:latin typeface="Verdana" pitchFamily="34" charset="0"/>
                </a:endParaRPr>
              </a:p>
            </p:txBody>
          </p:sp>
        </p:grpSp>
      </p:grpSp>
      <p:sp>
        <p:nvSpPr>
          <p:cNvPr id="26630" name="Rectangle 19"/>
          <p:cNvSpPr>
            <a:spLocks noChangeArrowheads="1"/>
          </p:cNvSpPr>
          <p:nvPr/>
        </p:nvSpPr>
        <p:spPr bwMode="auto">
          <a:xfrm>
            <a:off x="0" y="3162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31" name="Rectangle 24"/>
          <p:cNvSpPr>
            <a:spLocks noChangeArrowheads="1"/>
          </p:cNvSpPr>
          <p:nvPr/>
        </p:nvSpPr>
        <p:spPr bwMode="auto">
          <a:xfrm>
            <a:off x="304800" y="1905000"/>
            <a:ext cx="8032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2</a:t>
            </a:r>
            <a:r>
              <a:rPr lang="en-US" altLang="en-US" sz="2400">
                <a:latin typeface="Verdana" pitchFamily="34" charset="0"/>
              </a:rPr>
              <a:t> Use the tangent ratio to find the apothem. </a:t>
            </a:r>
          </a:p>
        </p:txBody>
      </p:sp>
      <p:pic>
        <p:nvPicPr>
          <p:cNvPr id="26632" name="Picture 25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847975"/>
            <a:ext cx="20288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31" name="Picture 27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733800"/>
            <a:ext cx="1752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3B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7651" name="Rectangle 17"/>
          <p:cNvSpPr>
            <a:spLocks noChangeArrowheads="1"/>
          </p:cNvSpPr>
          <p:nvPr/>
        </p:nvSpPr>
        <p:spPr bwMode="auto">
          <a:xfrm>
            <a:off x="381000" y="1828800"/>
            <a:ext cx="815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3</a:t>
            </a:r>
            <a:r>
              <a:rPr lang="en-US" altLang="en-US" sz="2400">
                <a:latin typeface="Verdana" pitchFamily="34" charset="0"/>
              </a:rPr>
              <a:t> Use the apothem and the given side length to find the area.</a:t>
            </a:r>
          </a:p>
        </p:txBody>
      </p:sp>
      <p:sp>
        <p:nvSpPr>
          <p:cNvPr id="48146" name="Rectangle 18"/>
          <p:cNvSpPr>
            <a:spLocks noChangeArrowheads="1"/>
          </p:cNvSpPr>
          <p:nvPr/>
        </p:nvSpPr>
        <p:spPr bwMode="auto">
          <a:xfrm>
            <a:off x="3810000" y="2971800"/>
            <a:ext cx="4200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Area of a regular polygon</a:t>
            </a:r>
            <a:r>
              <a:rPr lang="en-US" altLang="en-US" sz="2400">
                <a:solidFill>
                  <a:srgbClr val="0000FF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3810000" y="4038600"/>
            <a:ext cx="4965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The perimeter is 5(12) = 60 ft.</a:t>
            </a:r>
            <a:endParaRPr lang="en-US" altLang="en-US" sz="2400">
              <a:solidFill>
                <a:srgbClr val="0000FF"/>
              </a:solidFill>
              <a:latin typeface="Verdana" pitchFamily="34" charset="0"/>
            </a:endParaRPr>
          </a:p>
        </p:txBody>
      </p:sp>
      <p:sp>
        <p:nvSpPr>
          <p:cNvPr id="48150" name="Rectangle 22"/>
          <p:cNvSpPr>
            <a:spLocks noChangeArrowheads="1"/>
          </p:cNvSpPr>
          <p:nvPr/>
        </p:nvSpPr>
        <p:spPr bwMode="auto">
          <a:xfrm>
            <a:off x="3886200" y="4892675"/>
            <a:ext cx="4572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Simplify. Round to the nearest tenth.</a:t>
            </a:r>
            <a:r>
              <a:rPr lang="en-US" altLang="en-US" sz="2400">
                <a:solidFill>
                  <a:srgbClr val="0000FF"/>
                </a:solidFill>
                <a:latin typeface="Verdana" pitchFamily="34" charset="0"/>
              </a:rPr>
              <a:t> </a:t>
            </a:r>
          </a:p>
        </p:txBody>
      </p:sp>
      <p:pic>
        <p:nvPicPr>
          <p:cNvPr id="48163" name="Picture 35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819400"/>
            <a:ext cx="12287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64" name="Text Box 36"/>
          <p:cNvSpPr txBox="1">
            <a:spLocks noChangeArrowheads="1"/>
          </p:cNvSpPr>
          <p:nvPr/>
        </p:nvSpPr>
        <p:spPr bwMode="auto">
          <a:xfrm>
            <a:off x="609600" y="5029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 279.9 cm</a:t>
            </a:r>
            <a:r>
              <a:rPr lang="en-US" altLang="en-US" sz="2400" baseline="30000">
                <a:latin typeface="Verdana" pitchFamily="34" charset="0"/>
                <a:sym typeface="Symbol" pitchFamily="18" charset="2"/>
              </a:rPr>
              <a:t>2</a:t>
            </a:r>
          </a:p>
        </p:txBody>
      </p:sp>
      <p:pic>
        <p:nvPicPr>
          <p:cNvPr id="48165" name="Picture 37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810000"/>
            <a:ext cx="29908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8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8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8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8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8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46" grpId="0"/>
      <p:bldP spid="48148" grpId="0"/>
      <p:bldP spid="48150" grpId="0"/>
      <p:bldP spid="4816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304800" y="15240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Find the area of a regular octagon with a side length of 4 cm.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304800" y="4267200"/>
            <a:ext cx="815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Draw a segment that bisects the central angle and the side of the polygon to form a right triangle. </a:t>
            </a:r>
          </a:p>
        </p:txBody>
      </p:sp>
      <p:grpSp>
        <p:nvGrpSpPr>
          <p:cNvPr id="33805" name="Group 13"/>
          <p:cNvGrpSpPr>
            <a:grpSpLocks/>
          </p:cNvGrpSpPr>
          <p:nvPr/>
        </p:nvGrpSpPr>
        <p:grpSpPr bwMode="auto">
          <a:xfrm>
            <a:off x="304800" y="2362200"/>
            <a:ext cx="8458200" cy="1724025"/>
            <a:chOff x="192" y="1488"/>
            <a:chExt cx="5328" cy="1086"/>
          </a:xfrm>
        </p:grpSpPr>
        <p:sp>
          <p:nvSpPr>
            <p:cNvPr id="28678" name="Rectangle 6"/>
            <p:cNvSpPr>
              <a:spLocks noChangeArrowheads="1"/>
            </p:cNvSpPr>
            <p:nvPr/>
          </p:nvSpPr>
          <p:spPr bwMode="auto">
            <a:xfrm>
              <a:off x="192" y="1488"/>
              <a:ext cx="5328" cy="9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130000"/>
                </a:lnSpc>
              </a:pPr>
              <a:r>
                <a:rPr lang="en-US" altLang="en-US" sz="2400" b="1">
                  <a:latin typeface="Verdana" pitchFamily="34" charset="0"/>
                </a:rPr>
                <a:t>Step 1</a:t>
              </a:r>
              <a:r>
                <a:rPr lang="en-US" altLang="en-US" sz="2400">
                  <a:latin typeface="Verdana" pitchFamily="34" charset="0"/>
                </a:rPr>
                <a:t> Draw the octagon. Draw an isosceles triangle with its vertex at the center of the octagon. The </a:t>
              </a:r>
            </a:p>
            <a:p>
              <a:pPr eaLnBrk="1" hangingPunct="1">
                <a:lnSpc>
                  <a:spcPct val="130000"/>
                </a:lnSpc>
              </a:pPr>
              <a:r>
                <a:rPr lang="en-US" altLang="en-US" sz="2400">
                  <a:latin typeface="Verdana" pitchFamily="34" charset="0"/>
                </a:rPr>
                <a:t>central angle is                .</a:t>
              </a:r>
            </a:p>
          </p:txBody>
        </p:sp>
        <p:pic>
          <p:nvPicPr>
            <p:cNvPr id="28679" name="Picture 12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7" y="2112"/>
              <a:ext cx="1008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 noChangeArrowheads="1"/>
          </p:cNvSpPr>
          <p:nvPr/>
        </p:nvSpPr>
        <p:spPr bwMode="auto">
          <a:xfrm>
            <a:off x="381000" y="1905000"/>
            <a:ext cx="7921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2</a:t>
            </a:r>
            <a:r>
              <a:rPr lang="en-US" altLang="en-US" sz="2400">
                <a:latin typeface="Verdana" pitchFamily="34" charset="0"/>
              </a:rPr>
              <a:t> Use the tangent ratio to find the apothem </a:t>
            </a:r>
          </a:p>
        </p:txBody>
      </p:sp>
      <p:sp>
        <p:nvSpPr>
          <p:cNvPr id="76809" name="Text Box 9"/>
          <p:cNvSpPr txBox="1">
            <a:spLocks noChangeArrowheads="1"/>
          </p:cNvSpPr>
          <p:nvPr/>
        </p:nvSpPr>
        <p:spPr bwMode="auto">
          <a:xfrm>
            <a:off x="3429000" y="3657600"/>
            <a:ext cx="1957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Solve for a.</a:t>
            </a:r>
          </a:p>
        </p:txBody>
      </p:sp>
      <p:sp>
        <p:nvSpPr>
          <p:cNvPr id="29700" name="Text Box 10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3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29701" name="Group 11"/>
          <p:cNvGrpSpPr>
            <a:grpSpLocks/>
          </p:cNvGrpSpPr>
          <p:nvPr/>
        </p:nvGrpSpPr>
        <p:grpSpPr bwMode="auto">
          <a:xfrm>
            <a:off x="3355975" y="2514600"/>
            <a:ext cx="5940425" cy="838200"/>
            <a:chOff x="1914" y="1824"/>
            <a:chExt cx="3742" cy="528"/>
          </a:xfrm>
        </p:grpSpPr>
        <p:sp>
          <p:nvSpPr>
            <p:cNvPr id="29704" name="Rectangle 12"/>
            <p:cNvSpPr>
              <a:spLocks noChangeArrowheads="1"/>
            </p:cNvSpPr>
            <p:nvPr/>
          </p:nvSpPr>
          <p:spPr bwMode="auto">
            <a:xfrm>
              <a:off x="1914" y="1920"/>
              <a:ext cx="374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i="1">
                  <a:solidFill>
                    <a:srgbClr val="0000FF"/>
                  </a:solidFill>
                  <a:latin typeface="Verdana" pitchFamily="34" charset="0"/>
                </a:rPr>
                <a:t>The tangent of an angle is              . </a:t>
              </a:r>
              <a:endParaRPr lang="en-US" altLang="en-US" sz="2400">
                <a:solidFill>
                  <a:srgbClr val="0000FF"/>
                </a:solidFill>
                <a:latin typeface="Verdana" pitchFamily="34" charset="0"/>
              </a:endParaRPr>
            </a:p>
          </p:txBody>
        </p:sp>
        <p:grpSp>
          <p:nvGrpSpPr>
            <p:cNvPr id="29705" name="Group 13"/>
            <p:cNvGrpSpPr>
              <a:grpSpLocks/>
            </p:cNvGrpSpPr>
            <p:nvPr/>
          </p:nvGrpSpPr>
          <p:grpSpPr bwMode="auto">
            <a:xfrm>
              <a:off x="4512" y="1824"/>
              <a:ext cx="897" cy="528"/>
              <a:chOff x="3936" y="2976"/>
              <a:chExt cx="897" cy="528"/>
            </a:xfrm>
          </p:grpSpPr>
          <p:sp>
            <p:nvSpPr>
              <p:cNvPr id="29706" name="Rectangle 14"/>
              <p:cNvSpPr>
                <a:spLocks noChangeArrowheads="1"/>
              </p:cNvSpPr>
              <p:nvPr/>
            </p:nvSpPr>
            <p:spPr bwMode="auto">
              <a:xfrm>
                <a:off x="3936" y="2976"/>
                <a:ext cx="89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en-US" sz="2400" i="1" u="sng">
                    <a:solidFill>
                      <a:srgbClr val="0000FF"/>
                    </a:solidFill>
                    <a:latin typeface="Verdana" pitchFamily="34" charset="0"/>
                  </a:rPr>
                  <a:t>opp. leg</a:t>
                </a:r>
                <a:endParaRPr lang="en-US" altLang="en-US" sz="2400" u="sng">
                  <a:solidFill>
                    <a:srgbClr val="0000FF"/>
                  </a:solidFill>
                  <a:latin typeface="Verdana" pitchFamily="34" charset="0"/>
                </a:endParaRPr>
              </a:p>
            </p:txBody>
          </p:sp>
          <p:sp>
            <p:nvSpPr>
              <p:cNvPr id="29707" name="Rectangle 15"/>
              <p:cNvSpPr>
                <a:spLocks noChangeArrowheads="1"/>
              </p:cNvSpPr>
              <p:nvPr/>
            </p:nvSpPr>
            <p:spPr bwMode="auto">
              <a:xfrm>
                <a:off x="3984" y="3216"/>
                <a:ext cx="84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en-US" sz="2400" i="1">
                    <a:solidFill>
                      <a:srgbClr val="0000FF"/>
                    </a:solidFill>
                    <a:latin typeface="Verdana" pitchFamily="34" charset="0"/>
                  </a:rPr>
                  <a:t>adj. leg</a:t>
                </a:r>
                <a:endParaRPr lang="en-US" altLang="en-US" sz="2400" u="sng">
                  <a:solidFill>
                    <a:srgbClr val="0000FF"/>
                  </a:solidFill>
                  <a:latin typeface="Verdana" pitchFamily="34" charset="0"/>
                </a:endParaRPr>
              </a:p>
            </p:txBody>
          </p:sp>
        </p:grpSp>
      </p:grpSp>
      <p:pic>
        <p:nvPicPr>
          <p:cNvPr id="29702" name="Picture 1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667000"/>
            <a:ext cx="18097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817" name="Picture 17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505200"/>
            <a:ext cx="18097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6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6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1905000"/>
            <a:ext cx="815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3</a:t>
            </a:r>
            <a:r>
              <a:rPr lang="en-US" altLang="en-US" sz="2400">
                <a:latin typeface="Verdana" pitchFamily="34" charset="0"/>
              </a:rPr>
              <a:t> Use the apothem and the given side length to find the area.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3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77830" name="Rectangle 6"/>
          <p:cNvSpPr>
            <a:spLocks noChangeArrowheads="1"/>
          </p:cNvSpPr>
          <p:nvPr/>
        </p:nvSpPr>
        <p:spPr bwMode="auto">
          <a:xfrm>
            <a:off x="4114800" y="3352800"/>
            <a:ext cx="4200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Area of a regular polygon</a:t>
            </a:r>
            <a:r>
              <a:rPr lang="en-US" altLang="en-US" sz="2400">
                <a:solidFill>
                  <a:srgbClr val="0000FF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77831" name="Rectangle 7"/>
          <p:cNvSpPr>
            <a:spLocks noChangeArrowheads="1"/>
          </p:cNvSpPr>
          <p:nvPr/>
        </p:nvSpPr>
        <p:spPr bwMode="auto">
          <a:xfrm>
            <a:off x="4038600" y="4114800"/>
            <a:ext cx="4891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The perimeter is 4(8) = 32cm.</a:t>
            </a:r>
            <a:endParaRPr lang="en-US" altLang="en-US" sz="2400">
              <a:solidFill>
                <a:srgbClr val="0000FF"/>
              </a:solidFill>
              <a:latin typeface="Verdana" pitchFamily="34" charset="0"/>
            </a:endParaRPr>
          </a:p>
        </p:txBody>
      </p:sp>
      <p:sp>
        <p:nvSpPr>
          <p:cNvPr id="77832" name="Rectangle 8"/>
          <p:cNvSpPr>
            <a:spLocks noChangeArrowheads="1"/>
          </p:cNvSpPr>
          <p:nvPr/>
        </p:nvSpPr>
        <p:spPr bwMode="auto">
          <a:xfrm>
            <a:off x="4038600" y="4953000"/>
            <a:ext cx="5105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Simplify. Round to the nearest tenth.</a:t>
            </a:r>
            <a:r>
              <a:rPr lang="en-US" altLang="en-US" sz="2400">
                <a:solidFill>
                  <a:srgbClr val="0000FF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77833" name="Text Box 9"/>
          <p:cNvSpPr txBox="1">
            <a:spLocks noChangeArrowheads="1"/>
          </p:cNvSpPr>
          <p:nvPr/>
        </p:nvSpPr>
        <p:spPr bwMode="auto">
          <a:xfrm>
            <a:off x="533400" y="5029200"/>
            <a:ext cx="224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>
                <a:latin typeface="Verdana" pitchFamily="34" charset="0"/>
              </a:rPr>
              <a:t> ≈ 77.3 cm</a:t>
            </a:r>
            <a:r>
              <a:rPr lang="en-US" altLang="en-US" sz="2400" baseline="30000">
                <a:latin typeface="Verdana" pitchFamily="34" charset="0"/>
              </a:rPr>
              <a:t>2</a:t>
            </a:r>
          </a:p>
        </p:txBody>
      </p:sp>
      <p:pic>
        <p:nvPicPr>
          <p:cNvPr id="77834" name="Picture 10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" y="3009900"/>
            <a:ext cx="12287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836" name="Picture 12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962400"/>
            <a:ext cx="30575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7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7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7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7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0" grpId="0"/>
      <p:bldP spid="77831" grpId="0"/>
      <p:bldP spid="77832" grpId="0"/>
      <p:bldP spid="778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382000" cy="2743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Develop and apply the formulas for the area and circumference of a circle.</a:t>
            </a:r>
          </a:p>
          <a:p>
            <a:pPr eaLnBrk="1" hangingPunct="1">
              <a:spcBef>
                <a:spcPct val="20000"/>
              </a:spcBef>
            </a:pPr>
            <a:endParaRPr lang="en-US" altLang="en-US" sz="2000">
              <a:latin typeface="Verdana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Develop and apply the formula for the area of a regular polygon.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Lesson Quiz: Part I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457200" y="1524000"/>
            <a:ext cx="792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Find each measurement.</a:t>
            </a:r>
          </a:p>
        </p:txBody>
      </p:sp>
      <p:sp>
        <p:nvSpPr>
          <p:cNvPr id="31748" name="Rectangle 19"/>
          <p:cNvSpPr>
            <a:spLocks noChangeArrowheads="1"/>
          </p:cNvSpPr>
          <p:nvPr/>
        </p:nvSpPr>
        <p:spPr bwMode="auto">
          <a:xfrm>
            <a:off x="457200" y="2057400"/>
            <a:ext cx="594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1. </a:t>
            </a:r>
            <a:r>
              <a:rPr lang="en-US" altLang="en-US" sz="2400">
                <a:latin typeface="Verdana" pitchFamily="34" charset="0"/>
              </a:rPr>
              <a:t>the area of </a:t>
            </a:r>
            <a:r>
              <a:rPr lang="en-US" altLang="en-US" sz="2400" b="1">
                <a:latin typeface="Verdana" pitchFamily="34" charset="0"/>
                <a:sym typeface="Wingdings" pitchFamily="2" charset="2"/>
              </a:rPr>
              <a:t></a:t>
            </a:r>
            <a:r>
              <a:rPr lang="en-US" altLang="en-US" sz="2400" i="1">
                <a:latin typeface="Verdana" pitchFamily="34" charset="0"/>
              </a:rPr>
              <a:t>D </a:t>
            </a:r>
            <a:r>
              <a:rPr lang="en-US" altLang="en-US" sz="2400">
                <a:latin typeface="Verdana" pitchFamily="34" charset="0"/>
              </a:rPr>
              <a:t>in terms of </a:t>
            </a:r>
            <a:r>
              <a:rPr lang="en-US" altLang="en-US" sz="2400" b="1" i="1">
                <a:latin typeface="Verdana" pitchFamily="34" charset="0"/>
                <a:sym typeface="Symbol" pitchFamily="18" charset="2"/>
              </a:rPr>
              <a:t></a:t>
            </a:r>
          </a:p>
        </p:txBody>
      </p:sp>
      <p:pic>
        <p:nvPicPr>
          <p:cNvPr id="31749" name="Picture 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90800"/>
            <a:ext cx="1633538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29" name="Rectangle 21"/>
          <p:cNvSpPr>
            <a:spLocks noChangeArrowheads="1"/>
          </p:cNvSpPr>
          <p:nvPr/>
        </p:nvSpPr>
        <p:spPr bwMode="auto">
          <a:xfrm>
            <a:off x="2895600" y="2971800"/>
            <a:ext cx="1876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A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= 49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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ft</a:t>
            </a:r>
            <a:r>
              <a:rPr lang="en-US" altLang="en-US" sz="2400" baseline="30000">
                <a:solidFill>
                  <a:srgbClr val="FF0000"/>
                </a:solidFill>
                <a:latin typeface="Verdana" pitchFamily="34" charset="0"/>
              </a:rPr>
              <a:t>2</a:t>
            </a:r>
          </a:p>
        </p:txBody>
      </p:sp>
      <p:sp>
        <p:nvSpPr>
          <p:cNvPr id="31751" name="Rectangle 22"/>
          <p:cNvSpPr>
            <a:spLocks noChangeArrowheads="1"/>
          </p:cNvSpPr>
          <p:nvPr/>
        </p:nvSpPr>
        <p:spPr bwMode="auto">
          <a:xfrm>
            <a:off x="457200" y="44958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2. </a:t>
            </a:r>
            <a:r>
              <a:rPr lang="en-US" altLang="en-US" sz="2400">
                <a:latin typeface="Verdana" pitchFamily="34" charset="0"/>
              </a:rPr>
              <a:t>the circumference of </a:t>
            </a:r>
            <a:r>
              <a:rPr lang="en-US" altLang="en-US" sz="2400" b="1">
                <a:latin typeface="Verdana" pitchFamily="34" charset="0"/>
                <a:sym typeface="Wingdings" pitchFamily="2" charset="2"/>
              </a:rPr>
              <a:t></a:t>
            </a:r>
            <a:r>
              <a:rPr lang="en-US" altLang="en-US" sz="2400" i="1">
                <a:latin typeface="Verdana" pitchFamily="34" charset="0"/>
              </a:rPr>
              <a:t>T </a:t>
            </a:r>
            <a:r>
              <a:rPr lang="en-US" altLang="en-US" sz="2400">
                <a:latin typeface="Verdana" pitchFamily="34" charset="0"/>
              </a:rPr>
              <a:t>in which </a:t>
            </a:r>
            <a:r>
              <a:rPr lang="en-US" altLang="en-US" sz="2400" i="1">
                <a:latin typeface="Verdana" pitchFamily="34" charset="0"/>
              </a:rPr>
              <a:t>A </a:t>
            </a:r>
            <a:r>
              <a:rPr lang="en-US" altLang="en-US" sz="2400" b="1">
                <a:latin typeface="Verdana" pitchFamily="34" charset="0"/>
              </a:rPr>
              <a:t>= </a:t>
            </a:r>
            <a:r>
              <a:rPr lang="en-US" altLang="en-US" sz="2400">
                <a:latin typeface="Verdana" pitchFamily="34" charset="0"/>
              </a:rPr>
              <a:t>16</a:t>
            </a:r>
            <a:r>
              <a:rPr lang="en-US" altLang="en-US" sz="2400" b="1" i="1">
                <a:latin typeface="Verdana" pitchFamily="34" charset="0"/>
                <a:sym typeface="Symbol" pitchFamily="18" charset="2"/>
              </a:rPr>
              <a:t></a:t>
            </a:r>
            <a:r>
              <a:rPr lang="en-US" altLang="en-US" sz="2400" b="1" i="1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mm</a:t>
            </a:r>
            <a:r>
              <a:rPr lang="en-US" altLang="en-US" sz="2400" baseline="30000">
                <a:latin typeface="Verdana" pitchFamily="34" charset="0"/>
              </a:rPr>
              <a:t>2</a:t>
            </a:r>
          </a:p>
        </p:txBody>
      </p:sp>
      <p:sp>
        <p:nvSpPr>
          <p:cNvPr id="17431" name="Rectangle 23"/>
          <p:cNvSpPr>
            <a:spLocks noChangeArrowheads="1"/>
          </p:cNvSpPr>
          <p:nvPr/>
        </p:nvSpPr>
        <p:spPr bwMode="auto">
          <a:xfrm>
            <a:off x="838200" y="5029200"/>
            <a:ext cx="1924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C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= 8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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mm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9" grpId="0"/>
      <p:bldP spid="1743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Lesson Quiz: Part II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381000" y="1524000"/>
            <a:ext cx="792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Find each measurement.</a:t>
            </a:r>
          </a:p>
        </p:txBody>
      </p:sp>
      <p:sp>
        <p:nvSpPr>
          <p:cNvPr id="32772" name="Rectangle 9"/>
          <p:cNvSpPr>
            <a:spLocks noChangeArrowheads="1"/>
          </p:cNvSpPr>
          <p:nvPr/>
        </p:nvSpPr>
        <p:spPr bwMode="auto">
          <a:xfrm>
            <a:off x="381000" y="1981200"/>
            <a:ext cx="8229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3. </a:t>
            </a:r>
            <a:r>
              <a:rPr lang="en-US" altLang="en-US" sz="2400">
                <a:latin typeface="Verdana" pitchFamily="34" charset="0"/>
              </a:rPr>
              <a:t>Speakers come in diameters of 4 in., 9 in., and 16 in. Find the area of each speaker to the nearest tenth. </a:t>
            </a:r>
          </a:p>
        </p:txBody>
      </p:sp>
      <p:sp>
        <p:nvSpPr>
          <p:cNvPr id="39946" name="Rectangle 10"/>
          <p:cNvSpPr>
            <a:spLocks noChangeArrowheads="1"/>
          </p:cNvSpPr>
          <p:nvPr/>
        </p:nvSpPr>
        <p:spPr bwMode="auto">
          <a:xfrm>
            <a:off x="914400" y="3200400"/>
            <a:ext cx="716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A</a:t>
            </a:r>
            <a:r>
              <a:rPr lang="en-US" altLang="en-US" sz="2400" i="1" baseline="-25000">
                <a:solidFill>
                  <a:srgbClr val="FF0000"/>
                </a:solidFill>
                <a:latin typeface="Verdana" pitchFamily="34" charset="0"/>
              </a:rPr>
              <a:t>1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≈ 12.6 in</a:t>
            </a:r>
            <a:r>
              <a:rPr lang="en-US" altLang="en-US" sz="2400" baseline="30000">
                <a:solidFill>
                  <a:srgbClr val="FF0000"/>
                </a:solidFill>
                <a:latin typeface="Verdana" pitchFamily="34" charset="0"/>
              </a:rPr>
              <a:t>2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 ; 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A</a:t>
            </a:r>
            <a:r>
              <a:rPr lang="en-US" altLang="en-US" sz="2400" i="1" baseline="-25000">
                <a:solidFill>
                  <a:srgbClr val="FF0000"/>
                </a:solidFill>
                <a:latin typeface="Verdana" pitchFamily="34" charset="0"/>
              </a:rPr>
              <a:t>2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≈ 63.6 in</a:t>
            </a:r>
            <a:r>
              <a:rPr lang="en-US" altLang="en-US" sz="2400" baseline="30000">
                <a:solidFill>
                  <a:srgbClr val="FF0000"/>
                </a:solidFill>
                <a:latin typeface="Verdana" pitchFamily="34" charset="0"/>
              </a:rPr>
              <a:t>2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 ; 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A</a:t>
            </a:r>
            <a:r>
              <a:rPr lang="en-US" altLang="en-US" sz="2400" i="1" baseline="-25000">
                <a:solidFill>
                  <a:srgbClr val="FF0000"/>
                </a:solidFill>
                <a:latin typeface="Verdana" pitchFamily="34" charset="0"/>
              </a:rPr>
              <a:t>3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≈ 201.1 in</a:t>
            </a:r>
            <a:r>
              <a:rPr lang="en-US" altLang="en-US" sz="2400" baseline="30000">
                <a:solidFill>
                  <a:srgbClr val="FF0000"/>
                </a:solidFill>
                <a:latin typeface="Verdana" pitchFamily="34" charset="0"/>
              </a:rPr>
              <a:t>2</a:t>
            </a:r>
          </a:p>
        </p:txBody>
      </p:sp>
      <p:sp>
        <p:nvSpPr>
          <p:cNvPr id="32774" name="Rectangle 11"/>
          <p:cNvSpPr>
            <a:spLocks noChangeArrowheads="1"/>
          </p:cNvSpPr>
          <p:nvPr/>
        </p:nvSpPr>
        <p:spPr bwMode="auto">
          <a:xfrm>
            <a:off x="304800" y="3673475"/>
            <a:ext cx="815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Find the area of each regular polygon to the nearest tenth.</a:t>
            </a:r>
          </a:p>
        </p:txBody>
      </p:sp>
      <p:sp>
        <p:nvSpPr>
          <p:cNvPr id="32775" name="Rectangle 12"/>
          <p:cNvSpPr>
            <a:spLocks noChangeArrowheads="1"/>
          </p:cNvSpPr>
          <p:nvPr/>
        </p:nvSpPr>
        <p:spPr bwMode="auto">
          <a:xfrm>
            <a:off x="304800" y="4572000"/>
            <a:ext cx="792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4. </a:t>
            </a:r>
            <a:r>
              <a:rPr lang="en-US" altLang="en-US" sz="2400">
                <a:latin typeface="Verdana" pitchFamily="34" charset="0"/>
              </a:rPr>
              <a:t>a regular nonagon with side length 8 cm</a:t>
            </a:r>
          </a:p>
        </p:txBody>
      </p:sp>
      <p:sp>
        <p:nvSpPr>
          <p:cNvPr id="39949" name="Rectangle 13"/>
          <p:cNvSpPr>
            <a:spLocks noChangeArrowheads="1"/>
          </p:cNvSpPr>
          <p:nvPr/>
        </p:nvSpPr>
        <p:spPr bwMode="auto">
          <a:xfrm>
            <a:off x="685800" y="5029200"/>
            <a:ext cx="2435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A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≈ 395.6 cm</a:t>
            </a:r>
            <a:r>
              <a:rPr lang="en-US" altLang="en-US" sz="2400" baseline="30000">
                <a:solidFill>
                  <a:srgbClr val="FF0000"/>
                </a:solidFill>
                <a:latin typeface="Verdana" pitchFamily="34" charset="0"/>
              </a:rPr>
              <a:t>2</a:t>
            </a:r>
          </a:p>
        </p:txBody>
      </p:sp>
      <p:sp>
        <p:nvSpPr>
          <p:cNvPr id="32777" name="Rectangle 14"/>
          <p:cNvSpPr>
            <a:spLocks noChangeArrowheads="1"/>
          </p:cNvSpPr>
          <p:nvPr/>
        </p:nvSpPr>
        <p:spPr bwMode="auto">
          <a:xfrm>
            <a:off x="304800" y="54864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5. </a:t>
            </a:r>
            <a:r>
              <a:rPr lang="en-US" altLang="en-US" sz="2400">
                <a:latin typeface="Verdana" pitchFamily="34" charset="0"/>
              </a:rPr>
              <a:t>a regular octagon with side length 9 ft </a:t>
            </a:r>
          </a:p>
        </p:txBody>
      </p:sp>
      <p:sp>
        <p:nvSpPr>
          <p:cNvPr id="39951" name="Rectangle 15"/>
          <p:cNvSpPr>
            <a:spLocks noChangeArrowheads="1"/>
          </p:cNvSpPr>
          <p:nvPr/>
        </p:nvSpPr>
        <p:spPr bwMode="auto">
          <a:xfrm>
            <a:off x="687388" y="5943600"/>
            <a:ext cx="220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A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≈ 391.1 ft</a:t>
            </a:r>
            <a:r>
              <a:rPr lang="en-US" altLang="en-US" sz="2400" baseline="30000">
                <a:solidFill>
                  <a:srgbClr val="FF0000"/>
                </a:solidFill>
                <a:latin typeface="Verdana" pitchFamily="34" charset="0"/>
              </a:rPr>
              <a:t>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6" grpId="0"/>
      <p:bldP spid="39949" grpId="0"/>
      <p:bldP spid="399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381000" y="1981200"/>
            <a:ext cx="8382000" cy="3048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circle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center of a circle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center of a regular polygon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apothem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central angle of a regular polygon</a:t>
            </a:r>
          </a:p>
        </p:txBody>
      </p:sp>
      <p:sp>
        <p:nvSpPr>
          <p:cNvPr id="5123" name="Rectangle 16"/>
          <p:cNvSpPr>
            <a:spLocks noChangeArrowheads="1"/>
          </p:cNvSpPr>
          <p:nvPr/>
        </p:nvSpPr>
        <p:spPr bwMode="auto">
          <a:xfrm>
            <a:off x="0" y="12954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1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1"/>
          <p:cNvSpPr>
            <a:spLocks noChangeArrowheads="1"/>
          </p:cNvSpPr>
          <p:nvPr/>
        </p:nvSpPr>
        <p:spPr bwMode="auto">
          <a:xfrm>
            <a:off x="457200" y="1295400"/>
            <a:ext cx="8305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A </a:t>
            </a:r>
            <a:r>
              <a:rPr lang="en-US" altLang="en-US" sz="2400" b="1" u="sng">
                <a:latin typeface="Verdana" pitchFamily="34" charset="0"/>
              </a:rPr>
              <a:t>circle</a:t>
            </a:r>
            <a:r>
              <a:rPr lang="en-US" altLang="en-US" sz="2400" b="1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is the locus of points in a plane that are a fixed distance from a point called the </a:t>
            </a:r>
            <a:r>
              <a:rPr lang="en-US" altLang="en-US" sz="2400" b="1" u="sng">
                <a:latin typeface="Verdana" pitchFamily="34" charset="0"/>
              </a:rPr>
              <a:t>center of the circle</a:t>
            </a:r>
            <a:r>
              <a:rPr lang="en-US" altLang="en-US" sz="2400">
                <a:latin typeface="Verdana" pitchFamily="34" charset="0"/>
              </a:rPr>
              <a:t>. A circle is named by the symbol </a:t>
            </a:r>
            <a:r>
              <a:rPr lang="en-US" altLang="en-US" sz="2400">
                <a:latin typeface="Verdana" pitchFamily="34" charset="0"/>
                <a:sym typeface="Wingdings" pitchFamily="2" charset="2"/>
              </a:rPr>
              <a:t></a:t>
            </a:r>
            <a:r>
              <a:rPr lang="en-US" altLang="en-US" sz="2400">
                <a:latin typeface="Verdana" pitchFamily="34" charset="0"/>
              </a:rPr>
              <a:t> and its center. </a:t>
            </a:r>
            <a:r>
              <a:rPr lang="en-US" altLang="en-US" sz="2400" b="1">
                <a:solidFill>
                  <a:srgbClr val="009900"/>
                </a:solidFill>
                <a:latin typeface="Verdana" pitchFamily="34" charset="0"/>
                <a:sym typeface="Wingdings" pitchFamily="2" charset="2"/>
              </a:rPr>
              <a:t></a:t>
            </a:r>
            <a:r>
              <a:rPr lang="en-US" altLang="en-US" sz="2400" b="1" i="1">
                <a:solidFill>
                  <a:srgbClr val="009900"/>
                </a:solidFill>
                <a:latin typeface="Verdana" pitchFamily="34" charset="0"/>
              </a:rPr>
              <a:t>A</a:t>
            </a:r>
            <a:r>
              <a:rPr lang="en-US" altLang="en-US" sz="2400" b="1" i="1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has radius </a:t>
            </a:r>
            <a:r>
              <a:rPr lang="en-US" altLang="en-US" sz="2400" b="1" i="1">
                <a:solidFill>
                  <a:srgbClr val="FF0000"/>
                </a:solidFill>
                <a:latin typeface="Verdana" pitchFamily="34" charset="0"/>
              </a:rPr>
              <a:t>r</a:t>
            </a:r>
            <a:r>
              <a:rPr lang="en-US" altLang="en-US" sz="2400" b="1" i="1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= </a:t>
            </a:r>
            <a:r>
              <a:rPr lang="en-US" altLang="en-US" sz="2400" b="1" i="1">
                <a:solidFill>
                  <a:srgbClr val="FF0000"/>
                </a:solidFill>
                <a:latin typeface="Verdana" pitchFamily="34" charset="0"/>
              </a:rPr>
              <a:t>AB</a:t>
            </a:r>
            <a:r>
              <a:rPr lang="en-US" altLang="en-US" sz="2400" b="1" i="1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and diameter </a:t>
            </a:r>
            <a:r>
              <a:rPr lang="en-US" altLang="en-US" sz="2400" b="1" i="1">
                <a:solidFill>
                  <a:srgbClr val="006699"/>
                </a:solidFill>
                <a:latin typeface="Verdana" pitchFamily="34" charset="0"/>
              </a:rPr>
              <a:t>d</a:t>
            </a:r>
            <a:r>
              <a:rPr lang="en-US" altLang="en-US" sz="2400" b="1" i="1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= </a:t>
            </a:r>
            <a:r>
              <a:rPr lang="en-US" altLang="en-US" sz="2400" b="1" i="1">
                <a:solidFill>
                  <a:srgbClr val="006699"/>
                </a:solidFill>
                <a:latin typeface="Verdana" pitchFamily="34" charset="0"/>
              </a:rPr>
              <a:t>CD</a:t>
            </a:r>
            <a:r>
              <a:rPr lang="en-US" altLang="en-US" sz="2400">
                <a:latin typeface="Verdana" pitchFamily="34" charset="0"/>
              </a:rPr>
              <a:t>.</a:t>
            </a:r>
          </a:p>
        </p:txBody>
      </p:sp>
      <p:pic>
        <p:nvPicPr>
          <p:cNvPr id="6147" name="Picture 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168650"/>
            <a:ext cx="2798763" cy="224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696" name="Rectangle 24"/>
          <p:cNvSpPr>
            <a:spLocks noChangeArrowheads="1"/>
          </p:cNvSpPr>
          <p:nvPr/>
        </p:nvSpPr>
        <p:spPr bwMode="auto">
          <a:xfrm>
            <a:off x="457200" y="5273675"/>
            <a:ext cx="586740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Solving for </a:t>
            </a:r>
            <a:r>
              <a:rPr lang="en-US" altLang="en-US" sz="2400" i="1">
                <a:latin typeface="Verdana" pitchFamily="34" charset="0"/>
              </a:rPr>
              <a:t>C </a:t>
            </a:r>
            <a:r>
              <a:rPr lang="en-US" altLang="en-US" sz="2400">
                <a:latin typeface="Verdana" pitchFamily="34" charset="0"/>
              </a:rPr>
              <a:t>gives the formula</a:t>
            </a:r>
          </a:p>
          <a:p>
            <a:pPr eaLnBrk="1" hangingPunct="1"/>
            <a:r>
              <a:rPr lang="en-US" altLang="en-US" sz="2400" i="1">
                <a:latin typeface="Verdana" pitchFamily="34" charset="0"/>
              </a:rPr>
              <a:t>C </a:t>
            </a:r>
            <a:r>
              <a:rPr lang="en-US" altLang="en-US" sz="2400">
                <a:latin typeface="Verdana" pitchFamily="34" charset="0"/>
              </a:rPr>
              <a:t>= 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</a:t>
            </a:r>
            <a:r>
              <a:rPr lang="en-US" altLang="en-US" sz="2400" i="1">
                <a:latin typeface="Verdana" pitchFamily="34" charset="0"/>
              </a:rPr>
              <a:t>d</a:t>
            </a:r>
            <a:r>
              <a:rPr lang="en-US" altLang="en-US" sz="2400">
                <a:latin typeface="Verdana" pitchFamily="34" charset="0"/>
              </a:rPr>
              <a:t>. Also </a:t>
            </a:r>
            <a:r>
              <a:rPr lang="en-US" altLang="en-US" sz="2400" i="1">
                <a:latin typeface="Verdana" pitchFamily="34" charset="0"/>
              </a:rPr>
              <a:t>d </a:t>
            </a:r>
            <a:r>
              <a:rPr lang="en-US" altLang="en-US" sz="2400">
                <a:latin typeface="Verdana" pitchFamily="34" charset="0"/>
              </a:rPr>
              <a:t>= 2</a:t>
            </a:r>
            <a:r>
              <a:rPr lang="en-US" altLang="en-US" sz="2400" i="1">
                <a:latin typeface="Verdana" pitchFamily="34" charset="0"/>
              </a:rPr>
              <a:t>r</a:t>
            </a:r>
            <a:r>
              <a:rPr lang="en-US" altLang="en-US" sz="2400">
                <a:latin typeface="Verdana" pitchFamily="34" charset="0"/>
              </a:rPr>
              <a:t>, so </a:t>
            </a:r>
            <a:r>
              <a:rPr lang="en-US" altLang="en-US" sz="2400" i="1">
                <a:latin typeface="Verdana" pitchFamily="34" charset="0"/>
              </a:rPr>
              <a:t>C </a:t>
            </a:r>
            <a:r>
              <a:rPr lang="en-US" altLang="en-US" sz="2400">
                <a:latin typeface="Verdana" pitchFamily="34" charset="0"/>
              </a:rPr>
              <a:t>= 2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</a:t>
            </a:r>
            <a:r>
              <a:rPr lang="en-US" altLang="en-US" sz="2400" i="1">
                <a:latin typeface="Verdana" pitchFamily="34" charset="0"/>
              </a:rPr>
              <a:t>r</a:t>
            </a:r>
            <a:r>
              <a:rPr lang="en-US" altLang="en-US" sz="2400">
                <a:latin typeface="Verdana" pitchFamily="34" charset="0"/>
              </a:rPr>
              <a:t>.</a:t>
            </a:r>
          </a:p>
        </p:txBody>
      </p:sp>
      <p:grpSp>
        <p:nvGrpSpPr>
          <p:cNvPr id="28703" name="Group 31"/>
          <p:cNvGrpSpPr>
            <a:grpSpLocks/>
          </p:cNvGrpSpPr>
          <p:nvPr/>
        </p:nvGrpSpPr>
        <p:grpSpPr bwMode="auto">
          <a:xfrm>
            <a:off x="457200" y="2955925"/>
            <a:ext cx="4572000" cy="1968500"/>
            <a:chOff x="336" y="1862"/>
            <a:chExt cx="2880" cy="1240"/>
          </a:xfrm>
        </p:grpSpPr>
        <p:pic>
          <p:nvPicPr>
            <p:cNvPr id="6150" name="Picture 29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6" y="2640"/>
              <a:ext cx="558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51" name="Rectangle 30"/>
            <p:cNvSpPr>
              <a:spLocks noChangeArrowheads="1"/>
            </p:cNvSpPr>
            <p:nvPr/>
          </p:nvSpPr>
          <p:spPr bwMode="auto">
            <a:xfrm>
              <a:off x="336" y="1862"/>
              <a:ext cx="2880" cy="11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120000"/>
                </a:lnSpc>
              </a:pPr>
              <a:r>
                <a:rPr lang="en-US" altLang="en-US" sz="2400">
                  <a:latin typeface="Verdana" pitchFamily="34" charset="0"/>
                </a:rPr>
                <a:t>The irrational number </a:t>
              </a:r>
              <a:r>
                <a:rPr lang="en-US" altLang="en-US" sz="2400" i="1">
                  <a:latin typeface="Verdana" pitchFamily="34" charset="0"/>
                  <a:sym typeface="Symbol" pitchFamily="18" charset="2"/>
                </a:rPr>
                <a:t></a:t>
              </a:r>
            </a:p>
            <a:p>
              <a:pPr eaLnBrk="1" hangingPunct="1">
                <a:lnSpc>
                  <a:spcPct val="120000"/>
                </a:lnSpc>
              </a:pPr>
              <a:r>
                <a:rPr lang="en-US" altLang="en-US" sz="2400">
                  <a:latin typeface="Verdana" pitchFamily="34" charset="0"/>
                </a:rPr>
                <a:t>is defined as the ratio of</a:t>
              </a:r>
            </a:p>
            <a:p>
              <a:pPr eaLnBrk="1" hangingPunct="1">
                <a:lnSpc>
                  <a:spcPct val="120000"/>
                </a:lnSpc>
              </a:pPr>
              <a:r>
                <a:rPr lang="en-US" altLang="en-US" sz="2400">
                  <a:latin typeface="Verdana" pitchFamily="34" charset="0"/>
                </a:rPr>
                <a:t>the circumference </a:t>
              </a:r>
              <a:r>
                <a:rPr lang="en-US" altLang="en-US" sz="2400" i="1">
                  <a:latin typeface="Verdana" pitchFamily="34" charset="0"/>
                </a:rPr>
                <a:t>C </a:t>
              </a:r>
              <a:r>
                <a:rPr lang="en-US" altLang="en-US" sz="2400">
                  <a:latin typeface="Verdana" pitchFamily="34" charset="0"/>
                </a:rPr>
                <a:t>to</a:t>
              </a:r>
            </a:p>
            <a:p>
              <a:pPr eaLnBrk="1" hangingPunct="1">
                <a:lnSpc>
                  <a:spcPct val="120000"/>
                </a:lnSpc>
              </a:pPr>
              <a:r>
                <a:rPr lang="en-US" altLang="en-US" sz="2400">
                  <a:latin typeface="Verdana" pitchFamily="34" charset="0"/>
                </a:rPr>
                <a:t>the diameter </a:t>
              </a:r>
              <a:r>
                <a:rPr lang="en-US" altLang="en-US" sz="2400" i="1">
                  <a:latin typeface="Verdana" pitchFamily="34" charset="0"/>
                </a:rPr>
                <a:t>d</a:t>
              </a:r>
              <a:r>
                <a:rPr lang="en-US" altLang="en-US" sz="2400">
                  <a:latin typeface="Verdana" pitchFamily="34" charset="0"/>
                </a:rPr>
                <a:t>, or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9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8"/>
          <p:cNvSpPr>
            <a:spLocks noChangeArrowheads="1"/>
          </p:cNvSpPr>
          <p:nvPr/>
        </p:nvSpPr>
        <p:spPr bwMode="auto">
          <a:xfrm>
            <a:off x="533400" y="1143000"/>
            <a:ext cx="8077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You can use the circumference of a circle to find its area. Divide the circle and rearrange the pieces to make a shape that resembles a parallelogram.</a:t>
            </a:r>
          </a:p>
        </p:txBody>
      </p:sp>
      <p:sp>
        <p:nvSpPr>
          <p:cNvPr id="27667" name="Rectangle 19"/>
          <p:cNvSpPr>
            <a:spLocks noChangeArrowheads="1"/>
          </p:cNvSpPr>
          <p:nvPr/>
        </p:nvSpPr>
        <p:spPr bwMode="auto">
          <a:xfrm>
            <a:off x="4876800" y="2743200"/>
            <a:ext cx="41148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000" i="1">
                <a:solidFill>
                  <a:srgbClr val="0000FF"/>
                </a:solidFill>
                <a:latin typeface="Verdana" pitchFamily="34" charset="0"/>
              </a:rPr>
              <a:t>The base of the parallelogram is about half the circumference, or </a:t>
            </a:r>
            <a:r>
              <a:rPr lang="en-US" altLang="en-US" sz="2000" i="1">
                <a:solidFill>
                  <a:srgbClr val="0000FF"/>
                </a:solidFill>
                <a:latin typeface="Verdana" pitchFamily="34" charset="0"/>
                <a:sym typeface="Symbol" pitchFamily="18" charset="2"/>
              </a:rPr>
              <a:t></a:t>
            </a:r>
            <a:r>
              <a:rPr lang="en-US" altLang="en-US" sz="2000" i="1">
                <a:solidFill>
                  <a:srgbClr val="0000FF"/>
                </a:solidFill>
                <a:latin typeface="Verdana" pitchFamily="34" charset="0"/>
              </a:rPr>
              <a:t>r, and the height is close to the radius r. So A </a:t>
            </a:r>
            <a:r>
              <a:rPr lang="en-US" altLang="en-US" sz="2000">
                <a:solidFill>
                  <a:srgbClr val="0000FF"/>
                </a:solidFill>
                <a:latin typeface="Verdana" pitchFamily="34" charset="0"/>
                <a:sym typeface="Symbol" pitchFamily="18" charset="2"/>
              </a:rPr>
              <a:t></a:t>
            </a:r>
            <a:r>
              <a:rPr lang="en-US" altLang="en-US" sz="2000">
                <a:solidFill>
                  <a:srgbClr val="0000FF"/>
                </a:solidFill>
                <a:latin typeface="Verdana" pitchFamily="34" charset="0"/>
              </a:rPr>
              <a:t> </a:t>
            </a:r>
            <a:r>
              <a:rPr lang="en-US" altLang="en-US" i="1">
                <a:solidFill>
                  <a:srgbClr val="0000FF"/>
                </a:solidFill>
                <a:sym typeface="Symbol" pitchFamily="18" charset="2"/>
              </a:rPr>
              <a:t></a:t>
            </a:r>
            <a:r>
              <a:rPr lang="en-US" altLang="en-US">
                <a:solidFill>
                  <a:srgbClr val="0000FF"/>
                </a:solidFill>
              </a:rPr>
              <a:t> </a:t>
            </a:r>
            <a:r>
              <a:rPr lang="en-US" altLang="en-US" sz="2000" i="1">
                <a:solidFill>
                  <a:srgbClr val="0000FF"/>
                </a:solidFill>
                <a:latin typeface="Verdana" pitchFamily="34" charset="0"/>
              </a:rPr>
              <a:t>r </a:t>
            </a:r>
            <a:r>
              <a:rPr lang="en-US" altLang="en-US" sz="2000">
                <a:solidFill>
                  <a:srgbClr val="0000FF"/>
                </a:solidFill>
                <a:latin typeface="Verdana" pitchFamily="34" charset="0"/>
              </a:rPr>
              <a:t>· </a:t>
            </a:r>
            <a:r>
              <a:rPr lang="en-US" altLang="en-US" sz="2000" i="1">
                <a:solidFill>
                  <a:srgbClr val="0000FF"/>
                </a:solidFill>
                <a:latin typeface="Verdana" pitchFamily="34" charset="0"/>
              </a:rPr>
              <a:t>r </a:t>
            </a:r>
            <a:r>
              <a:rPr lang="en-US" altLang="en-US" sz="2000">
                <a:solidFill>
                  <a:srgbClr val="0000FF"/>
                </a:solidFill>
                <a:latin typeface="Verdana" pitchFamily="34" charset="0"/>
              </a:rPr>
              <a:t>= </a:t>
            </a:r>
            <a:r>
              <a:rPr lang="en-US" altLang="en-US" i="1">
                <a:solidFill>
                  <a:srgbClr val="0000FF"/>
                </a:solidFill>
                <a:sym typeface="Symbol" pitchFamily="18" charset="2"/>
              </a:rPr>
              <a:t></a:t>
            </a:r>
            <a:r>
              <a:rPr lang="en-US" altLang="en-US">
                <a:solidFill>
                  <a:srgbClr val="0000FF"/>
                </a:solidFill>
              </a:rPr>
              <a:t> </a:t>
            </a:r>
            <a:r>
              <a:rPr lang="en-US" altLang="en-US" sz="2000" i="1">
                <a:solidFill>
                  <a:srgbClr val="0000FF"/>
                </a:solidFill>
                <a:latin typeface="Verdana" pitchFamily="34" charset="0"/>
              </a:rPr>
              <a:t>r</a:t>
            </a:r>
            <a:r>
              <a:rPr lang="en-US" altLang="en-US" sz="2000" i="1" baseline="30000">
                <a:solidFill>
                  <a:srgbClr val="0000FF"/>
                </a:solidFill>
                <a:latin typeface="Verdana" pitchFamily="34" charset="0"/>
              </a:rPr>
              <a:t>2</a:t>
            </a:r>
            <a:r>
              <a:rPr lang="en-US" altLang="en-US" sz="2000" i="1">
                <a:solidFill>
                  <a:srgbClr val="0000FF"/>
                </a:solidFill>
                <a:latin typeface="Verdana" pitchFamily="34" charset="0"/>
              </a:rPr>
              <a:t>.</a:t>
            </a:r>
          </a:p>
        </p:txBody>
      </p:sp>
      <p:pic>
        <p:nvPicPr>
          <p:cNvPr id="27668" name="Picture 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14600"/>
            <a:ext cx="4419600" cy="167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69" name="Picture 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419600"/>
            <a:ext cx="4800600" cy="162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670" name="Rectangle 22"/>
          <p:cNvSpPr>
            <a:spLocks noChangeArrowheads="1"/>
          </p:cNvSpPr>
          <p:nvPr/>
        </p:nvSpPr>
        <p:spPr bwMode="auto">
          <a:xfrm>
            <a:off x="5029200" y="4648200"/>
            <a:ext cx="3810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000" i="1">
                <a:solidFill>
                  <a:srgbClr val="0000FF"/>
                </a:solidFill>
                <a:latin typeface="Verdana" pitchFamily="34" charset="0"/>
              </a:rPr>
              <a:t>The more pieces you divide the circle into, the more accurate the estimate will be.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6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7" grpId="0"/>
      <p:bldP spid="2767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133600"/>
            <a:ext cx="8534400" cy="172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8237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Find the area of </a:t>
            </a:r>
            <a:r>
              <a:rPr lang="en-US" altLang="en-US" sz="2400" b="1">
                <a:latin typeface="Verdana" pitchFamily="34" charset="0"/>
                <a:sym typeface="Wingdings" pitchFamily="2" charset="2"/>
              </a:rPr>
              <a:t></a:t>
            </a:r>
            <a:r>
              <a:rPr lang="en-US" altLang="en-US" sz="2400" b="1" i="1">
                <a:latin typeface="Verdana" pitchFamily="34" charset="0"/>
              </a:rPr>
              <a:t>K </a:t>
            </a:r>
            <a:r>
              <a:rPr lang="en-US" altLang="en-US" sz="2400" b="1">
                <a:latin typeface="Verdana" pitchFamily="34" charset="0"/>
              </a:rPr>
              <a:t>in terms of </a:t>
            </a:r>
            <a:r>
              <a:rPr lang="en-US" altLang="en-US" sz="2400" b="1" i="1">
                <a:latin typeface="Verdana" pitchFamily="34" charset="0"/>
                <a:sym typeface="Symbol" pitchFamily="18" charset="2"/>
              </a:rPr>
              <a:t>.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1A: Finding Measurements of Circles</a:t>
            </a:r>
          </a:p>
        </p:txBody>
      </p:sp>
      <p:pic>
        <p:nvPicPr>
          <p:cNvPr id="922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590800"/>
            <a:ext cx="1709738" cy="178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2590800" y="2593975"/>
            <a:ext cx="128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>
                <a:latin typeface="Verdana" pitchFamily="34" charset="0"/>
              </a:rPr>
              <a:t> =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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r</a:t>
            </a:r>
            <a:r>
              <a:rPr lang="en-US" altLang="en-US" sz="2400" baseline="30000">
                <a:latin typeface="Verdana" pitchFamily="34" charset="0"/>
                <a:sym typeface="Symbol" pitchFamily="18" charset="2"/>
              </a:rPr>
              <a:t>2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4572000" y="2590800"/>
            <a:ext cx="2593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Area of a circle.</a:t>
            </a:r>
            <a:endParaRPr lang="en-US" altLang="en-US" sz="2400" baseline="30000">
              <a:solidFill>
                <a:srgbClr val="0000FF"/>
              </a:solidFill>
              <a:latin typeface="Verdana" pitchFamily="34" charset="0"/>
              <a:sym typeface="Symbol" pitchFamily="18" charset="2"/>
            </a:endParaRP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4572000" y="3127375"/>
            <a:ext cx="4114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Divide the diameter by 2 to find the radius, 3.</a:t>
            </a:r>
            <a:endParaRPr lang="en-US" altLang="en-US" sz="2400" baseline="30000">
              <a:solidFill>
                <a:srgbClr val="0000FF"/>
              </a:solidFill>
              <a:latin typeface="Verdana" pitchFamily="34" charset="0"/>
              <a:sym typeface="Symbol" pitchFamily="18" charset="2"/>
            </a:endParaRP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4572000" y="4270375"/>
            <a:ext cx="1530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Simplify.</a:t>
            </a:r>
            <a:endParaRPr lang="en-US" altLang="en-US" sz="2400" baseline="30000">
              <a:solidFill>
                <a:srgbClr val="0000FF"/>
              </a:solidFill>
              <a:latin typeface="Verdana" pitchFamily="34" charset="0"/>
              <a:sym typeface="Symbol" pitchFamily="18" charset="2"/>
            </a:endParaRP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2590800" y="3279775"/>
            <a:ext cx="1622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>
                <a:latin typeface="Verdana" pitchFamily="34" charset="0"/>
              </a:rPr>
              <a:t> =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(3)</a:t>
            </a:r>
            <a:r>
              <a:rPr lang="en-US" altLang="en-US" sz="2400" baseline="30000">
                <a:latin typeface="Verdana" pitchFamily="34" charset="0"/>
                <a:sym typeface="Symbol" pitchFamily="18" charset="2"/>
              </a:rPr>
              <a:t>2</a:t>
            </a:r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2590800" y="4270375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>
                <a:latin typeface="Verdana" pitchFamily="34" charset="0"/>
              </a:rPr>
              <a:t> = 9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 in</a:t>
            </a:r>
            <a:r>
              <a:rPr lang="en-US" altLang="en-US" sz="2400" baseline="30000">
                <a:latin typeface="Verdana" pitchFamily="34" charset="0"/>
                <a:sym typeface="Symbol" pitchFamily="18" charset="2"/>
              </a:rPr>
              <a:t>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5" grpId="0"/>
      <p:bldP spid="29706" grpId="0"/>
      <p:bldP spid="29707" grpId="0"/>
      <p:bldP spid="29708" grpId="0"/>
      <p:bldP spid="29709" grpId="0"/>
      <p:bldP spid="297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Find the radius of </a:t>
            </a:r>
            <a:r>
              <a:rPr lang="en-US" altLang="en-US" sz="2400" b="1">
                <a:latin typeface="Verdana" pitchFamily="34" charset="0"/>
                <a:sym typeface="Wingdings" pitchFamily="2" charset="2"/>
              </a:rPr>
              <a:t></a:t>
            </a:r>
            <a:r>
              <a:rPr lang="en-US" altLang="en-US" sz="2400" b="1" i="1">
                <a:latin typeface="Verdana" pitchFamily="34" charset="0"/>
              </a:rPr>
              <a:t>J </a:t>
            </a:r>
            <a:r>
              <a:rPr lang="en-US" altLang="en-US" sz="2400" b="1">
                <a:latin typeface="Verdana" pitchFamily="34" charset="0"/>
              </a:rPr>
              <a:t>if the circumference is (65</a:t>
            </a:r>
            <a:r>
              <a:rPr lang="en-US" altLang="en-US" sz="2400" b="1" i="1">
                <a:latin typeface="Verdana" pitchFamily="34" charset="0"/>
              </a:rPr>
              <a:t>x </a:t>
            </a:r>
            <a:r>
              <a:rPr lang="en-US" altLang="en-US" sz="2400" b="1">
                <a:latin typeface="Verdana" pitchFamily="34" charset="0"/>
              </a:rPr>
              <a:t>+ 14)</a:t>
            </a:r>
            <a:r>
              <a:rPr lang="en-US" altLang="en-US" sz="2400" b="1" i="1">
                <a:latin typeface="Verdana" pitchFamily="34" charset="0"/>
                <a:sym typeface="Symbol" pitchFamily="18" charset="2"/>
              </a:rPr>
              <a:t> </a:t>
            </a:r>
            <a:r>
              <a:rPr lang="en-US" altLang="en-US" sz="2400" b="1">
                <a:latin typeface="Verdana" pitchFamily="34" charset="0"/>
              </a:rPr>
              <a:t>m.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1B: Finding Measurements of Circles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3962400" y="3124200"/>
            <a:ext cx="4098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Circumference of a circle</a:t>
            </a:r>
            <a:r>
              <a:rPr lang="en-US" altLang="en-US" sz="2400">
                <a:solidFill>
                  <a:srgbClr val="0000FF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3962400" y="3810000"/>
            <a:ext cx="4799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Substitute </a:t>
            </a:r>
            <a:r>
              <a:rPr lang="en-US" altLang="en-US" sz="2400">
                <a:solidFill>
                  <a:srgbClr val="0000FF"/>
                </a:solidFill>
                <a:latin typeface="Verdana" pitchFamily="34" charset="0"/>
              </a:rPr>
              <a:t>(65</a:t>
            </a:r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x </a:t>
            </a:r>
            <a:r>
              <a:rPr lang="en-US" altLang="en-US" sz="2400">
                <a:solidFill>
                  <a:srgbClr val="0000FF"/>
                </a:solidFill>
                <a:latin typeface="Verdana" pitchFamily="34" charset="0"/>
              </a:rPr>
              <a:t>+ 14)</a:t>
            </a:r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  <a:sym typeface="Symbol" pitchFamily="18" charset="2"/>
              </a:rPr>
              <a:t> for C.</a:t>
            </a:r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 </a:t>
            </a:r>
            <a:endParaRPr lang="en-US" altLang="en-US" sz="2400">
              <a:solidFill>
                <a:srgbClr val="0000FF"/>
              </a:solidFill>
              <a:latin typeface="Verdana" pitchFamily="34" charset="0"/>
            </a:endParaRPr>
          </a:p>
        </p:txBody>
      </p:sp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3962400" y="4510088"/>
            <a:ext cx="3873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Divide both sides by 2</a:t>
            </a:r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  <a:sym typeface="Symbol" pitchFamily="18" charset="2"/>
              </a:rPr>
              <a:t>.</a:t>
            </a:r>
            <a:endParaRPr lang="en-US" altLang="en-US" sz="2400">
              <a:solidFill>
                <a:srgbClr val="0000FF"/>
              </a:solidFill>
              <a:latin typeface="Verdana" pitchFamily="34" charset="0"/>
              <a:sym typeface="Symbol" pitchFamily="18" charset="2"/>
            </a:endParaRPr>
          </a:p>
        </p:txBody>
      </p:sp>
      <p:sp>
        <p:nvSpPr>
          <p:cNvPr id="34848" name="Text Box 32"/>
          <p:cNvSpPr txBox="1">
            <a:spLocks noChangeArrowheads="1"/>
          </p:cNvSpPr>
          <p:nvPr/>
        </p:nvSpPr>
        <p:spPr bwMode="auto">
          <a:xfrm>
            <a:off x="1981200" y="3124200"/>
            <a:ext cx="1352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C</a:t>
            </a:r>
            <a:r>
              <a:rPr lang="en-US" altLang="en-US" sz="2400">
                <a:latin typeface="Verdana" pitchFamily="34" charset="0"/>
              </a:rPr>
              <a:t> = 2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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r</a:t>
            </a:r>
            <a:endParaRPr lang="en-US" altLang="en-US" sz="2400" baseline="30000">
              <a:latin typeface="Verdana" pitchFamily="34" charset="0"/>
              <a:sym typeface="Symbol" pitchFamily="18" charset="2"/>
            </a:endParaRPr>
          </a:p>
        </p:txBody>
      </p:sp>
      <p:sp>
        <p:nvSpPr>
          <p:cNvPr id="34849" name="Text Box 33"/>
          <p:cNvSpPr txBox="1">
            <a:spLocks noChangeArrowheads="1"/>
          </p:cNvSpPr>
          <p:nvPr/>
        </p:nvSpPr>
        <p:spPr bwMode="auto">
          <a:xfrm>
            <a:off x="304800" y="38100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(65</a:t>
            </a:r>
            <a:r>
              <a:rPr lang="en-US" altLang="en-US" sz="2400" i="1">
                <a:latin typeface="Verdana" pitchFamily="34" charset="0"/>
              </a:rPr>
              <a:t>x </a:t>
            </a:r>
            <a:r>
              <a:rPr lang="en-US" altLang="en-US" sz="2400">
                <a:latin typeface="Verdana" pitchFamily="34" charset="0"/>
              </a:rPr>
              <a:t>+ 14)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</a:t>
            </a:r>
            <a:r>
              <a:rPr lang="en-US" altLang="en-US" sz="2400">
                <a:latin typeface="Verdana" pitchFamily="34" charset="0"/>
              </a:rPr>
              <a:t> = 2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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r</a:t>
            </a:r>
            <a:endParaRPr lang="en-US" altLang="en-US" sz="2400" baseline="30000">
              <a:latin typeface="Verdana" pitchFamily="34" charset="0"/>
              <a:sym typeface="Symbol" pitchFamily="18" charset="2"/>
            </a:endParaRPr>
          </a:p>
        </p:txBody>
      </p:sp>
      <p:sp>
        <p:nvSpPr>
          <p:cNvPr id="34851" name="Text Box 35"/>
          <p:cNvSpPr txBox="1">
            <a:spLocks noChangeArrowheads="1"/>
          </p:cNvSpPr>
          <p:nvPr/>
        </p:nvSpPr>
        <p:spPr bwMode="auto">
          <a:xfrm>
            <a:off x="914400" y="44958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r</a:t>
            </a:r>
            <a:r>
              <a:rPr lang="en-US" altLang="en-US" sz="2400">
                <a:latin typeface="Verdana" pitchFamily="34" charset="0"/>
              </a:rPr>
              <a:t> = (32.5</a:t>
            </a:r>
            <a:r>
              <a:rPr lang="en-US" altLang="en-US" sz="2400" i="1">
                <a:latin typeface="Verdana" pitchFamily="34" charset="0"/>
              </a:rPr>
              <a:t>x </a:t>
            </a:r>
            <a:r>
              <a:rPr lang="en-US" altLang="en-US" sz="2400">
                <a:latin typeface="Verdana" pitchFamily="34" charset="0"/>
              </a:rPr>
              <a:t>+ 7) m</a:t>
            </a:r>
            <a:endParaRPr lang="en-US" altLang="en-US" sz="2400" baseline="30000">
              <a:latin typeface="Verdana" pitchFamily="34" charset="0"/>
              <a:sym typeface="Symbol" pitchFamily="18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4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4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1" grpId="0"/>
      <p:bldP spid="34823" grpId="0"/>
      <p:bldP spid="34826" grpId="0"/>
      <p:bldP spid="34848" grpId="0"/>
      <p:bldP spid="34849" grpId="0"/>
      <p:bldP spid="3485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890</TotalTime>
  <Words>1507</Words>
  <Application>Microsoft Office PowerPoint</Application>
  <PresentationFormat>On-screen Show (4:3)</PresentationFormat>
  <Paragraphs>206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Verdana</vt:lpstr>
      <vt:lpstr>Arial Black</vt:lpstr>
      <vt:lpstr>Wingdings</vt:lpstr>
      <vt:lpstr>Symbol</vt:lpstr>
      <vt:lpstr>Arial MT Bl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55</cp:revision>
  <dcterms:created xsi:type="dcterms:W3CDTF">2002-10-14T18:20:28Z</dcterms:created>
  <dcterms:modified xsi:type="dcterms:W3CDTF">2014-03-24T11:30:28Z</dcterms:modified>
</cp:coreProperties>
</file>