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0"/>
  </p:notesMasterIdLst>
  <p:handoutMasterIdLst>
    <p:handoutMasterId r:id="rId41"/>
  </p:handoutMasterIdLst>
  <p:sldIdLst>
    <p:sldId id="257" r:id="rId2"/>
    <p:sldId id="260" r:id="rId3"/>
    <p:sldId id="262" r:id="rId4"/>
    <p:sldId id="660" r:id="rId5"/>
    <p:sldId id="804" r:id="rId6"/>
    <p:sldId id="805" r:id="rId7"/>
    <p:sldId id="827" r:id="rId8"/>
    <p:sldId id="806" r:id="rId9"/>
    <p:sldId id="828" r:id="rId10"/>
    <p:sldId id="807" r:id="rId11"/>
    <p:sldId id="808" r:id="rId12"/>
    <p:sldId id="840" r:id="rId13"/>
    <p:sldId id="774" r:id="rId14"/>
    <p:sldId id="809" r:id="rId15"/>
    <p:sldId id="829" r:id="rId16"/>
    <p:sldId id="811" r:id="rId17"/>
    <p:sldId id="830" r:id="rId18"/>
    <p:sldId id="812" r:id="rId19"/>
    <p:sldId id="831" r:id="rId20"/>
    <p:sldId id="813" r:id="rId21"/>
    <p:sldId id="832" r:id="rId22"/>
    <p:sldId id="814" r:id="rId23"/>
    <p:sldId id="815" r:id="rId24"/>
    <p:sldId id="816" r:id="rId25"/>
    <p:sldId id="819" r:id="rId26"/>
    <p:sldId id="833" r:id="rId27"/>
    <p:sldId id="818" r:id="rId28"/>
    <p:sldId id="834" r:id="rId29"/>
    <p:sldId id="810" r:id="rId30"/>
    <p:sldId id="820" r:id="rId31"/>
    <p:sldId id="822" r:id="rId32"/>
    <p:sldId id="835" r:id="rId33"/>
    <p:sldId id="836" r:id="rId34"/>
    <p:sldId id="837" r:id="rId35"/>
    <p:sldId id="838" r:id="rId36"/>
    <p:sldId id="839" r:id="rId37"/>
    <p:sldId id="802" r:id="rId38"/>
    <p:sldId id="826" r:id="rId39"/>
  </p:sldIdLst>
  <p:sldSz cx="9144000" cy="6858000" type="screen4x3"/>
  <p:notesSz cx="70866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00"/>
    <a:srgbClr val="CC0099"/>
    <a:srgbClr val="33CC33"/>
    <a:srgbClr val="BBE0E3"/>
    <a:srgbClr val="3333FF"/>
    <a:srgbClr val="FF0000"/>
    <a:srgbClr val="B2B2B2"/>
    <a:srgbClr val="C0C0C0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566" autoAdjust="0"/>
    <p:restoredTop sz="93410" autoAdjust="0"/>
  </p:normalViewPr>
  <p:slideViewPr>
    <p:cSldViewPr>
      <p:cViewPr>
        <p:scale>
          <a:sx n="75" d="100"/>
          <a:sy n="75" d="100"/>
        </p:scale>
        <p:origin x="-900" y="-672"/>
      </p:cViewPr>
      <p:guideLst>
        <p:guide orient="horz" pos="2160"/>
        <p:guide orient="horz" pos="624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9" d="100"/>
          <a:sy n="49" d="100"/>
        </p:scale>
        <p:origin x="-1980" y="-96"/>
      </p:cViewPr>
      <p:guideLst>
        <p:guide orient="horz" pos="2928"/>
        <p:guide pos="223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07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0225" cy="4651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3616" tIns="46808" rIns="93616" bIns="46808" numCol="1" anchor="t" anchorCtr="0" compatLnSpc="1">
            <a:prstTxWarp prst="textNoShape">
              <a:avLst/>
            </a:prstTxWarp>
          </a:bodyPr>
          <a:lstStyle>
            <a:lvl1pPr defTabSz="936625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307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14788" y="0"/>
            <a:ext cx="3070225" cy="4651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3616" tIns="46808" rIns="93616" bIns="46808" numCol="1" anchor="t" anchorCtr="0" compatLnSpc="1">
            <a:prstTxWarp prst="textNoShape">
              <a:avLst/>
            </a:prstTxWarp>
          </a:bodyPr>
          <a:lstStyle>
            <a:lvl1pPr algn="r" defTabSz="936625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307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70225" cy="4651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3616" tIns="46808" rIns="93616" bIns="46808" numCol="1" anchor="b" anchorCtr="0" compatLnSpc="1">
            <a:prstTxWarp prst="textNoShape">
              <a:avLst/>
            </a:prstTxWarp>
          </a:bodyPr>
          <a:lstStyle>
            <a:lvl1pPr defTabSz="936625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307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14788" y="8829675"/>
            <a:ext cx="3070225" cy="4651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3616" tIns="46808" rIns="93616" bIns="46808" numCol="1" anchor="b" anchorCtr="0" compatLnSpc="1">
            <a:prstTxWarp prst="textNoShape">
              <a:avLst/>
            </a:prstTxWarp>
          </a:bodyPr>
          <a:lstStyle>
            <a:lvl1pPr algn="r" defTabSz="936625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C89A7AF4-E9F9-4C54-B30F-9FAEE3D435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8264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0225" cy="4651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3616" tIns="46808" rIns="93616" bIns="46808" numCol="1" anchor="t" anchorCtr="0" compatLnSpc="1">
            <a:prstTxWarp prst="textNoShape">
              <a:avLst/>
            </a:prstTxWarp>
          </a:bodyPr>
          <a:lstStyle>
            <a:lvl1pPr defTabSz="936625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14788" y="0"/>
            <a:ext cx="3070225" cy="4651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3616" tIns="46808" rIns="93616" bIns="46808" numCol="1" anchor="t" anchorCtr="0" compatLnSpc="1">
            <a:prstTxWarp prst="textNoShape">
              <a:avLst/>
            </a:prstTxWarp>
          </a:bodyPr>
          <a:lstStyle>
            <a:lvl1pPr algn="r" defTabSz="936625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9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8025" y="4416425"/>
            <a:ext cx="5670550" cy="41830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3616" tIns="46808" rIns="93616" bIns="468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70225" cy="4651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3616" tIns="46808" rIns="93616" bIns="46808" numCol="1" anchor="b" anchorCtr="0" compatLnSpc="1">
            <a:prstTxWarp prst="textNoShape">
              <a:avLst/>
            </a:prstTxWarp>
          </a:bodyPr>
          <a:lstStyle>
            <a:lvl1pPr defTabSz="936625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14788" y="8829675"/>
            <a:ext cx="3070225" cy="4651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3616" tIns="46808" rIns="93616" bIns="46808" numCol="1" anchor="b" anchorCtr="0" compatLnSpc="1">
            <a:prstTxWarp prst="textNoShape">
              <a:avLst/>
            </a:prstTxWarp>
          </a:bodyPr>
          <a:lstStyle>
            <a:lvl1pPr algn="r" defTabSz="936625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9B03F2EE-67E7-41BA-9103-1DCBD4BF6D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4733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47535D-3CDB-43B0-9D79-67D7141755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9989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BA96FF-862B-4158-9858-C3189BBB64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3586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75C34C-2C46-4B18-8E31-7945A2B06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4892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C56142-9CC2-4B2E-8EB2-E8EC4E89CE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7856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00A8DB-33B4-4744-824E-C1F40303DB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1279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7EAC76-5E4E-42ED-963E-D12BD6D647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41222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6099A1-BE07-4CF5-A888-3800BB51E3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015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242389-2DD1-4472-810F-55C12BD3D0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9261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5A7111-E463-4F25-AABE-C7BBEA3BE8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1001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8FC10A-67E5-48A9-B256-1C59624CC5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652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DC25EF-23A6-44FC-901C-4569AE7F51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849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  <a:cs typeface="Arial" charset="0"/>
              </a:defRPr>
            </a:lvl1pPr>
          </a:lstStyle>
          <a:p>
            <a:pPr>
              <a:defRPr/>
            </a:pPr>
            <a:fld id="{6E78DD36-9897-4E49-B5B6-D6B89A4FE3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8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54788"/>
            <a:ext cx="9144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Text Box 9"/>
          <p:cNvSpPr txBox="1">
            <a:spLocks noChangeArrowheads="1"/>
          </p:cNvSpPr>
          <p:nvPr/>
        </p:nvSpPr>
        <p:spPr bwMode="auto">
          <a:xfrm>
            <a:off x="-3175" y="6556375"/>
            <a:ext cx="31273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400" b="1">
                <a:solidFill>
                  <a:schemeClr val="bg1"/>
                </a:solidFill>
              </a:rPr>
              <a:t>Holt McDougal Algebra 1</a:t>
            </a:r>
          </a:p>
        </p:txBody>
      </p:sp>
      <p:grpSp>
        <p:nvGrpSpPr>
          <p:cNvPr id="1033" name="Group 13"/>
          <p:cNvGrpSpPr>
            <a:grpSpLocks/>
          </p:cNvGrpSpPr>
          <p:nvPr userDrawn="1"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1035" name="Picture 7"/>
            <p:cNvPicPr>
              <a:picLocks noChangeAspect="1" noChangeArrowheads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5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6" name="Picture 12" descr="chater_screen"/>
            <p:cNvPicPr>
              <a:picLocks noChangeAspect="1" noChangeArrowheads="1"/>
            </p:cNvPicPr>
            <p:nvPr userDrawn="1"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74" y="4128"/>
              <a:ext cx="318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34" name="Text Box 11"/>
          <p:cNvSpPr txBox="1">
            <a:spLocks noChangeArrowheads="1"/>
          </p:cNvSpPr>
          <p:nvPr/>
        </p:nvSpPr>
        <p:spPr bwMode="auto">
          <a:xfrm>
            <a:off x="1066800" y="182563"/>
            <a:ext cx="8077200" cy="53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altLang="en-US" sz="3200">
                <a:solidFill>
                  <a:schemeClr val="bg1"/>
                </a:solidFill>
                <a:latin typeface="Arial Black" pitchFamily="34" charset="0"/>
              </a:rPr>
              <a:t>Exponential Growth and Decay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slide" Target="slide3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10" Type="http://schemas.openxmlformats.org/officeDocument/2006/relationships/image" Target="../media/image17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8.png"/><Relationship Id="rId4" Type="http://schemas.openxmlformats.org/officeDocument/2006/relationships/image" Target="../media/image27.wmf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6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Text Box 4"/>
          <p:cNvSpPr txBox="1">
            <a:spLocks noChangeArrowheads="1"/>
          </p:cNvSpPr>
          <p:nvPr/>
        </p:nvSpPr>
        <p:spPr bwMode="auto">
          <a:xfrm>
            <a:off x="1371600" y="166688"/>
            <a:ext cx="77724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>
                <a:solidFill>
                  <a:schemeClr val="bg1"/>
                </a:solidFill>
                <a:latin typeface="Arial Black" pitchFamily="34" charset="0"/>
              </a:rPr>
              <a:t>Exponential Growth and Decay</a:t>
            </a:r>
            <a:endParaRPr lang="en-US" altLang="en-US" sz="3200"/>
          </a:p>
        </p:txBody>
      </p:sp>
      <p:sp>
        <p:nvSpPr>
          <p:cNvPr id="2052" name="Text Box 8"/>
          <p:cNvSpPr txBox="1">
            <a:spLocks noChangeArrowheads="1"/>
          </p:cNvSpPr>
          <p:nvPr/>
        </p:nvSpPr>
        <p:spPr bwMode="auto">
          <a:xfrm>
            <a:off x="152400" y="6553200"/>
            <a:ext cx="21336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400" b="1">
                <a:solidFill>
                  <a:schemeClr val="bg1"/>
                </a:solidFill>
              </a:rPr>
              <a:t>Holt Algebra 1</a:t>
            </a:r>
          </a:p>
        </p:txBody>
      </p:sp>
      <p:sp>
        <p:nvSpPr>
          <p:cNvPr id="4123" name="Text Box 27">
            <a:hlinkClick r:id="" action="ppaction://hlinkshowjump?jump=nextslide"/>
          </p:cNvPr>
          <p:cNvSpPr txBox="1">
            <a:spLocks noChangeArrowheads="1"/>
          </p:cNvSpPr>
          <p:nvPr/>
        </p:nvSpPr>
        <p:spPr bwMode="auto">
          <a:xfrm>
            <a:off x="3505200" y="2413000"/>
            <a:ext cx="1855788" cy="5191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80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Warm Up</a:t>
            </a:r>
          </a:p>
        </p:txBody>
      </p:sp>
      <p:sp>
        <p:nvSpPr>
          <p:cNvPr id="4124" name="Text Box 28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3517900" y="3022600"/>
            <a:ext cx="3763963" cy="5191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80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Lesson Presentation</a:t>
            </a:r>
          </a:p>
        </p:txBody>
      </p:sp>
      <p:sp>
        <p:nvSpPr>
          <p:cNvPr id="4125" name="Text Box 29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3519488" y="3632200"/>
            <a:ext cx="2320925" cy="5191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80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Lesson Quiz</a:t>
            </a:r>
          </a:p>
        </p:txBody>
      </p:sp>
      <p:pic>
        <p:nvPicPr>
          <p:cNvPr id="2056" name="Picture 11" descr="splash_first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34150"/>
            <a:ext cx="9144000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7" name="Text Box 12"/>
          <p:cNvSpPr txBox="1">
            <a:spLocks noChangeArrowheads="1"/>
          </p:cNvSpPr>
          <p:nvPr/>
        </p:nvSpPr>
        <p:spPr bwMode="auto">
          <a:xfrm>
            <a:off x="76200" y="6553200"/>
            <a:ext cx="31242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400" b="1">
                <a:solidFill>
                  <a:schemeClr val="bg1"/>
                </a:solidFill>
              </a:rPr>
              <a:t>Holt McDougal Algebra 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1"/>
          <p:cNvSpPr txBox="1">
            <a:spLocks noChangeArrowheads="1"/>
          </p:cNvSpPr>
          <p:nvPr/>
        </p:nvSpPr>
        <p:spPr bwMode="auto">
          <a:xfrm>
            <a:off x="762000" y="2133600"/>
            <a:ext cx="8016875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A common application of exponential growth is </a:t>
            </a:r>
            <a:r>
              <a:rPr lang="en-US" altLang="en-US" i="1"/>
              <a:t>compound interest.</a:t>
            </a:r>
            <a:r>
              <a:rPr lang="en-US" altLang="en-US"/>
              <a:t> Recall that simple interest is earned or paid only on the principal. </a:t>
            </a:r>
            <a:r>
              <a:rPr lang="en-US" altLang="en-US" b="1" u="sng"/>
              <a:t>Compound interest</a:t>
            </a:r>
            <a:r>
              <a:rPr lang="en-US" altLang="en-US"/>
              <a:t> is interest earned or paid on </a:t>
            </a:r>
            <a:r>
              <a:rPr lang="en-US" altLang="en-US" i="1"/>
              <a:t>both</a:t>
            </a:r>
            <a:r>
              <a:rPr lang="en-US" altLang="en-US"/>
              <a:t> the principal and previously earned interest.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843088"/>
            <a:ext cx="8686800" cy="292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Rectangle 1"/>
              <p:cNvSpPr/>
              <p:nvPr/>
            </p:nvSpPr>
            <p:spPr>
              <a:xfrm>
                <a:off x="381000" y="1900535"/>
                <a:ext cx="5735801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en-US" b="1" dirty="0" smtClean="0">
                    <a:solidFill>
                      <a:srgbClr val="003300"/>
                    </a:solidFill>
                  </a:rPr>
                  <a:t>Exponential Growth: </a:t>
                </a:r>
                <a14:m>
                  <m:oMath xmlns:m="http://schemas.openxmlformats.org/officeDocument/2006/math">
                    <m:r>
                      <a:rPr lang="en-US" altLang="en-US" b="1">
                        <a:solidFill>
                          <a:srgbClr val="003300"/>
                        </a:solidFill>
                        <a:latin typeface="Cambria Math"/>
                      </a:rPr>
                      <m:t>𝐀</m:t>
                    </m:r>
                    <m:r>
                      <a:rPr lang="en-US" altLang="en-US" b="1" i="1">
                        <a:solidFill>
                          <a:srgbClr val="003300"/>
                        </a:solidFill>
                        <a:latin typeface="Cambria Math"/>
                      </a:rPr>
                      <m:t>=</m:t>
                    </m:r>
                    <m:r>
                      <a:rPr lang="en-US" altLang="en-US" b="1" i="1">
                        <a:solidFill>
                          <a:srgbClr val="003300"/>
                        </a:solidFill>
                        <a:latin typeface="Cambria Math"/>
                      </a:rPr>
                      <m:t>𝑷</m:t>
                    </m:r>
                    <m:sSup>
                      <m:sSupPr>
                        <m:ctrlPr>
                          <a:rPr lang="en-US" altLang="en-US" b="1" i="1">
                            <a:solidFill>
                              <a:srgbClr val="0033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altLang="en-US" b="1" i="1">
                            <a:solidFill>
                              <a:srgbClr val="003300"/>
                            </a:solidFill>
                            <a:latin typeface="Cambria Math"/>
                          </a:rPr>
                          <m:t>(</m:t>
                        </m:r>
                        <m:r>
                          <a:rPr lang="en-US" altLang="en-US" b="1" i="1">
                            <a:solidFill>
                              <a:srgbClr val="003300"/>
                            </a:solidFill>
                            <a:latin typeface="Cambria Math"/>
                          </a:rPr>
                          <m:t>𝟏</m:t>
                        </m:r>
                        <m:r>
                          <a:rPr lang="en-US" altLang="en-US" b="1" i="1">
                            <a:solidFill>
                              <a:srgbClr val="003300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en-US" altLang="en-US" b="1" i="1">
                            <a:solidFill>
                              <a:srgbClr val="003300"/>
                            </a:solidFill>
                            <a:latin typeface="Cambria Math"/>
                          </a:rPr>
                          <m:t>𝒓</m:t>
                        </m:r>
                        <m:r>
                          <a:rPr lang="en-US" altLang="en-US" b="1" i="1">
                            <a:solidFill>
                              <a:srgbClr val="003300"/>
                            </a:solidFill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altLang="en-US" b="1" i="1">
                            <a:solidFill>
                              <a:srgbClr val="003300"/>
                            </a:solidFill>
                            <a:latin typeface="Cambria Math"/>
                          </a:rPr>
                          <m:t>𝒕</m:t>
                        </m:r>
                      </m:sup>
                    </m:sSup>
                  </m:oMath>
                </a14:m>
                <a:endParaRPr lang="en-US" dirty="0">
                  <a:solidFill>
                    <a:srgbClr val="003300"/>
                  </a:solidFill>
                </a:endParaRPr>
              </a:p>
            </p:txBody>
          </p:sp>
        </mc:Choice>
        <mc:Fallback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" y="1900535"/>
                <a:ext cx="5735801" cy="461665"/>
              </a:xfrm>
              <a:prstGeom prst="rect">
                <a:avLst/>
              </a:prstGeom>
              <a:blipFill rotWithShape="1">
                <a:blip r:embed="rId2"/>
                <a:stretch>
                  <a:fillRect l="-1702" t="-11842" b="-276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Rectangle 2"/>
              <p:cNvSpPr/>
              <p:nvPr/>
            </p:nvSpPr>
            <p:spPr>
              <a:xfrm>
                <a:off x="381000" y="3572470"/>
                <a:ext cx="6858000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en-US" b="1" dirty="0" smtClean="0">
                    <a:solidFill>
                      <a:srgbClr val="C00000"/>
                    </a:solidFill>
                  </a:rPr>
                  <a:t>Exponential Decay: </a:t>
                </a:r>
                <a14:m>
                  <m:oMath xmlns:m="http://schemas.openxmlformats.org/officeDocument/2006/math">
                    <m:r>
                      <a:rPr lang="en-US" altLang="en-US" b="1">
                        <a:solidFill>
                          <a:srgbClr val="C00000"/>
                        </a:solidFill>
                        <a:latin typeface="Cambria Math"/>
                      </a:rPr>
                      <m:t>𝐀</m:t>
                    </m:r>
                    <m:r>
                      <a:rPr lang="en-US" altLang="en-US" b="1" i="1">
                        <a:solidFill>
                          <a:srgbClr val="C00000"/>
                        </a:solidFill>
                        <a:latin typeface="Cambria Math"/>
                      </a:rPr>
                      <m:t>=</m:t>
                    </m:r>
                    <m:r>
                      <a:rPr lang="en-US" altLang="en-US" b="1" i="1">
                        <a:solidFill>
                          <a:srgbClr val="C00000"/>
                        </a:solidFill>
                        <a:latin typeface="Cambria Math"/>
                      </a:rPr>
                      <m:t>𝑷</m:t>
                    </m:r>
                    <m:sSup>
                      <m:sSupPr>
                        <m:ctrlPr>
                          <a:rPr lang="en-US" altLang="en-US" b="1" i="1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altLang="en-US" b="1" i="1">
                            <a:solidFill>
                              <a:srgbClr val="C00000"/>
                            </a:solidFill>
                            <a:latin typeface="Cambria Math"/>
                          </a:rPr>
                          <m:t>(</m:t>
                        </m:r>
                        <m:r>
                          <a:rPr lang="en-US" altLang="en-US" b="1" i="1">
                            <a:solidFill>
                              <a:srgbClr val="C00000"/>
                            </a:solidFill>
                            <a:latin typeface="Cambria Math"/>
                          </a:rPr>
                          <m:t>𝟏</m:t>
                        </m:r>
                        <m:r>
                          <a:rPr lang="en-US" altLang="en-US" b="1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altLang="en-US" b="1" i="1">
                            <a:solidFill>
                              <a:srgbClr val="C00000"/>
                            </a:solidFill>
                            <a:latin typeface="Cambria Math"/>
                          </a:rPr>
                          <m:t>𝒓</m:t>
                        </m:r>
                        <m:r>
                          <a:rPr lang="en-US" altLang="en-US" b="1" i="1">
                            <a:solidFill>
                              <a:srgbClr val="C00000"/>
                            </a:solidFill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altLang="en-US" b="1" i="1">
                            <a:solidFill>
                              <a:srgbClr val="C00000"/>
                            </a:solidFill>
                            <a:latin typeface="Cambria Math"/>
                          </a:rPr>
                          <m:t>𝒕</m:t>
                        </m:r>
                      </m:sup>
                    </m:sSup>
                  </m:oMath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" y="3572470"/>
                <a:ext cx="6858000" cy="461665"/>
              </a:xfrm>
              <a:prstGeom prst="rect">
                <a:avLst/>
              </a:prstGeom>
              <a:blipFill rotWithShape="1">
                <a:blip r:embed="rId3"/>
                <a:stretch>
                  <a:fillRect l="-1422" t="-11842" b="-276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Rectangle 4"/>
              <p:cNvSpPr/>
              <p:nvPr/>
            </p:nvSpPr>
            <p:spPr>
              <a:xfrm>
                <a:off x="381000" y="4441562"/>
                <a:ext cx="5943600" cy="58317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en-US" b="1" dirty="0" smtClean="0">
                    <a:solidFill>
                      <a:srgbClr val="002060"/>
                    </a:solidFill>
                  </a:rPr>
                  <a:t>Compound Interest: </a:t>
                </a:r>
                <a14:m>
                  <m:oMath xmlns:m="http://schemas.openxmlformats.org/officeDocument/2006/math">
                    <m:r>
                      <a:rPr lang="en-US" altLang="en-US" b="1">
                        <a:solidFill>
                          <a:srgbClr val="002060"/>
                        </a:solidFill>
                        <a:latin typeface="Cambria Math"/>
                      </a:rPr>
                      <m:t>𝐀</m:t>
                    </m:r>
                    <m:r>
                      <a:rPr lang="en-US" altLang="en-US" b="1" i="1">
                        <a:solidFill>
                          <a:srgbClr val="002060"/>
                        </a:solidFill>
                        <a:latin typeface="Cambria Math"/>
                      </a:rPr>
                      <m:t>=</m:t>
                    </m:r>
                    <m:r>
                      <a:rPr lang="en-US" altLang="en-US" b="1" i="1">
                        <a:solidFill>
                          <a:srgbClr val="002060"/>
                        </a:solidFill>
                        <a:latin typeface="Cambria Math"/>
                      </a:rPr>
                      <m:t>𝑷</m:t>
                    </m:r>
                    <m:sSup>
                      <m:sSupPr>
                        <m:ctrlPr>
                          <a:rPr lang="en-US" altLang="en-US" b="1" i="1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altLang="en-US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(</m:t>
                        </m:r>
                        <m:r>
                          <a:rPr lang="en-US" altLang="en-US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𝟏</m:t>
                        </m:r>
                        <m:r>
                          <a:rPr lang="en-US" altLang="en-US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en-US" altLang="en-US" b="1" i="1" smtClean="0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altLang="en-US" b="1" i="1" smtClean="0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  <m:t>𝒓</m:t>
                            </m:r>
                          </m:num>
                          <m:den>
                            <m:r>
                              <a:rPr lang="en-US" altLang="en-US" b="1" i="1" smtClean="0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  <m:t>𝒏</m:t>
                            </m:r>
                          </m:den>
                        </m:f>
                        <m:r>
                          <a:rPr lang="en-US" altLang="en-US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altLang="en-US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𝒏</m:t>
                        </m:r>
                        <m:r>
                          <a:rPr lang="en-US" altLang="en-US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𝒕</m:t>
                        </m:r>
                      </m:sup>
                    </m:sSup>
                  </m:oMath>
                </a14:m>
                <a:endParaRPr lang="en-US" dirty="0">
                  <a:solidFill>
                    <a:srgbClr val="002060"/>
                  </a:solidFill>
                </a:endParaRPr>
              </a:p>
            </p:txBody>
          </p:sp>
        </mc:Choice>
        <mc:Fallback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" y="4441562"/>
                <a:ext cx="5943600" cy="583173"/>
              </a:xfrm>
              <a:prstGeom prst="rect">
                <a:avLst/>
              </a:prstGeom>
              <a:blipFill rotWithShape="1">
                <a:blip r:embed="rId4"/>
                <a:stretch>
                  <a:fillRect l="-1641" t="-3158" b="-84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Rectangle 5"/>
              <p:cNvSpPr/>
              <p:nvPr/>
            </p:nvSpPr>
            <p:spPr>
              <a:xfrm>
                <a:off x="609600" y="2362200"/>
                <a:ext cx="2660215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altLang="en-US" b="1" smtClean="0">
                        <a:solidFill>
                          <a:srgbClr val="003300"/>
                        </a:solidFill>
                        <a:latin typeface="Cambria Math"/>
                      </a:rPr>
                      <m:t>𝐀</m:t>
                    </m:r>
                    <m:r>
                      <a:rPr lang="en-US" altLang="en-US" b="1" i="1" smtClean="0">
                        <a:solidFill>
                          <a:srgbClr val="003300"/>
                        </a:solidFill>
                        <a:latin typeface="Cambria Math"/>
                      </a:rPr>
                      <m:t>=</m:t>
                    </m:r>
                  </m:oMath>
                </a14:m>
                <a:r>
                  <a:rPr lang="en-US" dirty="0" smtClean="0">
                    <a:solidFill>
                      <a:srgbClr val="003300"/>
                    </a:solidFill>
                  </a:rPr>
                  <a:t>final amount</a:t>
                </a:r>
                <a:endParaRPr lang="en-US" dirty="0">
                  <a:solidFill>
                    <a:srgbClr val="003300"/>
                  </a:solidFill>
                </a:endParaRPr>
              </a:p>
            </p:txBody>
          </p:sp>
        </mc:Choice>
        <mc:Fallback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" y="2362200"/>
                <a:ext cx="2660215" cy="461665"/>
              </a:xfrm>
              <a:prstGeom prst="rect">
                <a:avLst/>
              </a:prstGeom>
              <a:blipFill rotWithShape="1">
                <a:blip r:embed="rId5"/>
                <a:stretch>
                  <a:fillRect l="-459" t="-12000" r="-2752" b="-28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Rectangle 6"/>
              <p:cNvSpPr/>
              <p:nvPr/>
            </p:nvSpPr>
            <p:spPr>
              <a:xfrm>
                <a:off x="4648200" y="2362200"/>
                <a:ext cx="4426148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altLang="en-US" b="1" i="0" smtClean="0">
                        <a:solidFill>
                          <a:srgbClr val="003300"/>
                        </a:solidFill>
                        <a:latin typeface="Cambria Math"/>
                      </a:rPr>
                      <m:t>𝐫</m:t>
                    </m:r>
                    <m:r>
                      <a:rPr lang="en-US" altLang="en-US" b="1" i="1" smtClean="0">
                        <a:solidFill>
                          <a:srgbClr val="003300"/>
                        </a:solidFill>
                        <a:latin typeface="Cambria Math"/>
                      </a:rPr>
                      <m:t>=</m:t>
                    </m:r>
                  </m:oMath>
                </a14:m>
                <a:r>
                  <a:rPr lang="en-US" dirty="0" smtClean="0">
                    <a:solidFill>
                      <a:srgbClr val="003300"/>
                    </a:solidFill>
                  </a:rPr>
                  <a:t>rate as </a:t>
                </a:r>
                <a:r>
                  <a:rPr lang="en-US" b="1" dirty="0" smtClean="0">
                    <a:solidFill>
                      <a:srgbClr val="003300"/>
                    </a:solidFill>
                  </a:rPr>
                  <a:t>DECIMAL </a:t>
                </a:r>
                <a:r>
                  <a:rPr lang="en-US" sz="1800" dirty="0" smtClean="0">
                    <a:solidFill>
                      <a:srgbClr val="003300"/>
                    </a:solidFill>
                  </a:rPr>
                  <a:t>(not %)</a:t>
                </a:r>
                <a:endParaRPr lang="en-US" dirty="0">
                  <a:solidFill>
                    <a:srgbClr val="003300"/>
                  </a:solidFill>
                </a:endParaRPr>
              </a:p>
            </p:txBody>
          </p:sp>
        </mc:Choice>
        <mc:Fallback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200" y="2362200"/>
                <a:ext cx="4426148" cy="461665"/>
              </a:xfrm>
              <a:prstGeom prst="rect">
                <a:avLst/>
              </a:prstGeom>
              <a:blipFill rotWithShape="1">
                <a:blip r:embed="rId6"/>
                <a:stretch>
                  <a:fillRect t="-12000" r="-275" b="-28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Rectangle 7"/>
              <p:cNvSpPr/>
              <p:nvPr/>
            </p:nvSpPr>
            <p:spPr>
              <a:xfrm>
                <a:off x="609600" y="2810470"/>
                <a:ext cx="2828531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altLang="en-US" b="1" i="0" smtClean="0">
                        <a:solidFill>
                          <a:srgbClr val="003300"/>
                        </a:solidFill>
                        <a:latin typeface="Cambria Math"/>
                      </a:rPr>
                      <m:t>𝐏</m:t>
                    </m:r>
                    <m:r>
                      <a:rPr lang="en-US" altLang="en-US" b="1" i="1" smtClean="0">
                        <a:solidFill>
                          <a:srgbClr val="003300"/>
                        </a:solidFill>
                        <a:latin typeface="Cambria Math"/>
                      </a:rPr>
                      <m:t>=</m:t>
                    </m:r>
                  </m:oMath>
                </a14:m>
                <a:r>
                  <a:rPr lang="en-US" dirty="0" smtClean="0">
                    <a:solidFill>
                      <a:srgbClr val="003300"/>
                    </a:solidFill>
                  </a:rPr>
                  <a:t>initial amount</a:t>
                </a:r>
                <a:endParaRPr lang="en-US" dirty="0">
                  <a:solidFill>
                    <a:srgbClr val="003300"/>
                  </a:solidFill>
                </a:endParaRPr>
              </a:p>
            </p:txBody>
          </p:sp>
        </mc:Choice>
        <mc:Fallback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" y="2810470"/>
                <a:ext cx="2828531" cy="461665"/>
              </a:xfrm>
              <a:prstGeom prst="rect">
                <a:avLst/>
              </a:prstGeom>
              <a:blipFill rotWithShape="1">
                <a:blip r:embed="rId7"/>
                <a:stretch>
                  <a:fillRect l="-431" t="-11842" r="-2371" b="-276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Rectangle 8"/>
              <p:cNvSpPr/>
              <p:nvPr/>
            </p:nvSpPr>
            <p:spPr>
              <a:xfrm>
                <a:off x="4662107" y="2810470"/>
                <a:ext cx="1318502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altLang="en-US" b="1" i="1" smtClean="0">
                        <a:solidFill>
                          <a:srgbClr val="003300"/>
                        </a:solidFill>
                        <a:latin typeface="Cambria Math"/>
                      </a:rPr>
                      <m:t>𝒕</m:t>
                    </m:r>
                    <m:r>
                      <a:rPr lang="en-US" altLang="en-US" b="1" i="1" smtClean="0">
                        <a:solidFill>
                          <a:srgbClr val="003300"/>
                        </a:solidFill>
                        <a:latin typeface="Cambria Math"/>
                      </a:rPr>
                      <m:t>=</m:t>
                    </m:r>
                  </m:oMath>
                </a14:m>
                <a:r>
                  <a:rPr lang="en-US" dirty="0" smtClean="0">
                    <a:solidFill>
                      <a:srgbClr val="003300"/>
                    </a:solidFill>
                  </a:rPr>
                  <a:t>time</a:t>
                </a:r>
                <a:endParaRPr lang="en-US" dirty="0">
                  <a:solidFill>
                    <a:srgbClr val="003300"/>
                  </a:solidFill>
                </a:endParaRPr>
              </a:p>
            </p:txBody>
          </p:sp>
        </mc:Choice>
        <mc:Fallback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62107" y="2810470"/>
                <a:ext cx="1318502" cy="461665"/>
              </a:xfrm>
              <a:prstGeom prst="rect">
                <a:avLst/>
              </a:prstGeom>
              <a:blipFill rotWithShape="1">
                <a:blip r:embed="rId8"/>
                <a:stretch>
                  <a:fillRect l="-463" t="-11842" r="-6944" b="-276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Rectangle 9"/>
              <p:cNvSpPr/>
              <p:nvPr/>
            </p:nvSpPr>
            <p:spPr>
              <a:xfrm>
                <a:off x="533400" y="5024735"/>
                <a:ext cx="6865919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altLang="en-US" b="1" smtClean="0">
                        <a:solidFill>
                          <a:srgbClr val="002060"/>
                        </a:solidFill>
                        <a:latin typeface="Cambria Math"/>
                      </a:rPr>
                      <m:t>𝐫</m:t>
                    </m:r>
                    <m:r>
                      <a:rPr lang="en-US" altLang="en-US" b="1" i="1">
                        <a:solidFill>
                          <a:srgbClr val="002060"/>
                        </a:solidFill>
                        <a:latin typeface="Cambria Math"/>
                      </a:rPr>
                      <m:t>=</m:t>
                    </m:r>
                  </m:oMath>
                </a14:m>
                <a:r>
                  <a:rPr lang="en-US" dirty="0" smtClean="0">
                    <a:solidFill>
                      <a:srgbClr val="002060"/>
                    </a:solidFill>
                  </a:rPr>
                  <a:t>annual interest rate </a:t>
                </a:r>
                <a:r>
                  <a:rPr lang="en-US" dirty="0">
                    <a:solidFill>
                      <a:srgbClr val="002060"/>
                    </a:solidFill>
                  </a:rPr>
                  <a:t>as </a:t>
                </a:r>
                <a:r>
                  <a:rPr lang="en-US" b="1" dirty="0">
                    <a:solidFill>
                      <a:srgbClr val="002060"/>
                    </a:solidFill>
                  </a:rPr>
                  <a:t>DECIMAL </a:t>
                </a:r>
                <a:r>
                  <a:rPr lang="en-US" sz="1800" dirty="0">
                    <a:solidFill>
                      <a:srgbClr val="002060"/>
                    </a:solidFill>
                  </a:rPr>
                  <a:t>(not %)</a:t>
                </a:r>
                <a:endParaRPr lang="en-US" dirty="0">
                  <a:solidFill>
                    <a:srgbClr val="002060"/>
                  </a:solidFill>
                </a:endParaRPr>
              </a:p>
            </p:txBody>
          </p:sp>
        </mc:Choice>
        <mc:Fallback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" y="5024735"/>
                <a:ext cx="6865919" cy="461665"/>
              </a:xfrm>
              <a:prstGeom prst="rect">
                <a:avLst/>
              </a:prstGeom>
              <a:blipFill rotWithShape="1">
                <a:blip r:embed="rId9"/>
                <a:stretch>
                  <a:fillRect t="-11842" b="-276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Rectangle 10"/>
              <p:cNvSpPr/>
              <p:nvPr/>
            </p:nvSpPr>
            <p:spPr>
              <a:xfrm>
                <a:off x="533400" y="5558135"/>
                <a:ext cx="862069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altLang="en-US" b="1" i="1" smtClean="0">
                        <a:solidFill>
                          <a:srgbClr val="002060"/>
                        </a:solidFill>
                        <a:latin typeface="Cambria Math"/>
                      </a:rPr>
                      <m:t>𝒏</m:t>
                    </m:r>
                    <m:r>
                      <a:rPr lang="en-US" altLang="en-US" b="1" i="1" smtClean="0">
                        <a:solidFill>
                          <a:srgbClr val="002060"/>
                        </a:solidFill>
                        <a:latin typeface="Cambria Math"/>
                      </a:rPr>
                      <m:t>=</m:t>
                    </m:r>
                  </m:oMath>
                </a14:m>
                <a:r>
                  <a:rPr lang="en-US" dirty="0" smtClean="0">
                    <a:solidFill>
                      <a:srgbClr val="002060"/>
                    </a:solidFill>
                  </a:rPr>
                  <a:t> number of times interest is compounded per year </a:t>
                </a:r>
                <a:endParaRPr lang="en-US" dirty="0">
                  <a:solidFill>
                    <a:srgbClr val="002060"/>
                  </a:solidFill>
                </a:endParaRPr>
              </a:p>
            </p:txBody>
          </p:sp>
        </mc:Choice>
        <mc:Fallback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" y="5558135"/>
                <a:ext cx="8620693" cy="461665"/>
              </a:xfrm>
              <a:prstGeom prst="rect">
                <a:avLst/>
              </a:prstGeom>
              <a:blipFill rotWithShape="1">
                <a:blip r:embed="rId10"/>
                <a:stretch>
                  <a:fillRect t="-11842" r="-71" b="-276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Rectangle 11"/>
          <p:cNvSpPr/>
          <p:nvPr/>
        </p:nvSpPr>
        <p:spPr>
          <a:xfrm>
            <a:off x="244808" y="1138535"/>
            <a:ext cx="313258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Notes on pg. 114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4452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4" name="Group 12"/>
          <p:cNvGrpSpPr>
            <a:grpSpLocks/>
          </p:cNvGrpSpPr>
          <p:nvPr/>
        </p:nvGrpSpPr>
        <p:grpSpPr bwMode="auto">
          <a:xfrm>
            <a:off x="714375" y="2057400"/>
            <a:ext cx="7896225" cy="2576513"/>
            <a:chOff x="210" y="1488"/>
            <a:chExt cx="4974" cy="1623"/>
          </a:xfrm>
        </p:grpSpPr>
        <p:sp>
          <p:nvSpPr>
            <p:cNvPr id="13315" name="Text Box 13"/>
            <p:cNvSpPr txBox="1">
              <a:spLocks noChangeArrowheads="1"/>
            </p:cNvSpPr>
            <p:nvPr/>
          </p:nvSpPr>
          <p:spPr bwMode="auto">
            <a:xfrm>
              <a:off x="215" y="1776"/>
              <a:ext cx="4969" cy="1335"/>
            </a:xfrm>
            <a:prstGeom prst="rect">
              <a:avLst/>
            </a:prstGeom>
            <a:noFill/>
            <a:ln w="19050">
              <a:solidFill>
                <a:srgbClr val="993366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/>
                <a:t>For compound interest </a:t>
              </a:r>
            </a:p>
            <a:p>
              <a:pPr>
                <a:spcBef>
                  <a:spcPct val="50000"/>
                </a:spcBef>
                <a:buFontTx/>
                <a:buChar char="•"/>
              </a:pPr>
              <a:r>
                <a:rPr lang="en-US" altLang="en-US"/>
                <a:t> </a:t>
              </a:r>
              <a:r>
                <a:rPr lang="en-US" altLang="en-US" i="1"/>
                <a:t>annually </a:t>
              </a:r>
              <a:r>
                <a:rPr lang="en-US" altLang="en-US"/>
                <a:t>means “once per year” (</a:t>
              </a:r>
              <a:r>
                <a:rPr lang="en-US" altLang="en-US" i="1"/>
                <a:t>n</a:t>
              </a:r>
              <a:r>
                <a:rPr lang="en-US" altLang="en-US"/>
                <a:t> = 1).</a:t>
              </a:r>
            </a:p>
            <a:p>
              <a:pPr>
                <a:spcBef>
                  <a:spcPct val="50000"/>
                </a:spcBef>
                <a:buFontTx/>
                <a:buChar char="•"/>
              </a:pPr>
              <a:r>
                <a:rPr lang="en-US" altLang="en-US"/>
                <a:t> </a:t>
              </a:r>
              <a:r>
                <a:rPr lang="en-US" altLang="en-US" i="1"/>
                <a:t>quarterly </a:t>
              </a:r>
              <a:r>
                <a:rPr lang="en-US" altLang="en-US"/>
                <a:t>means “4 times per year” (</a:t>
              </a:r>
              <a:r>
                <a:rPr lang="en-US" altLang="en-US" i="1"/>
                <a:t>n</a:t>
              </a:r>
              <a:r>
                <a:rPr lang="en-US" altLang="en-US"/>
                <a:t> =4).</a:t>
              </a:r>
            </a:p>
            <a:p>
              <a:pPr>
                <a:spcBef>
                  <a:spcPct val="50000"/>
                </a:spcBef>
                <a:buFontTx/>
                <a:buChar char="•"/>
              </a:pPr>
              <a:r>
                <a:rPr lang="en-US" altLang="en-US"/>
                <a:t> </a:t>
              </a:r>
              <a:r>
                <a:rPr lang="en-US" altLang="en-US" i="1"/>
                <a:t>monthly</a:t>
              </a:r>
              <a:r>
                <a:rPr lang="en-US" altLang="en-US"/>
                <a:t> means “12 times per year” (</a:t>
              </a:r>
              <a:r>
                <a:rPr lang="en-US" altLang="en-US" i="1"/>
                <a:t>n</a:t>
              </a:r>
              <a:r>
                <a:rPr lang="en-US" altLang="en-US"/>
                <a:t> = 12).</a:t>
              </a:r>
            </a:p>
          </p:txBody>
        </p:sp>
        <p:sp>
          <p:nvSpPr>
            <p:cNvPr id="13316" name="Text Box 14"/>
            <p:cNvSpPr txBox="1">
              <a:spLocks noChangeArrowheads="1"/>
            </p:cNvSpPr>
            <p:nvPr/>
          </p:nvSpPr>
          <p:spPr bwMode="auto">
            <a:xfrm>
              <a:off x="210" y="1488"/>
              <a:ext cx="1593" cy="288"/>
            </a:xfrm>
            <a:prstGeom prst="rect">
              <a:avLst/>
            </a:prstGeom>
            <a:solidFill>
              <a:srgbClr val="8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b="1">
                  <a:solidFill>
                    <a:schemeClr val="bg1"/>
                  </a:solidFill>
                </a:rPr>
                <a:t>Reading Math</a:t>
              </a:r>
              <a:endParaRPr lang="en-US" altLang="en-US" b="1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5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2A: </a:t>
            </a:r>
            <a:r>
              <a:rPr lang="en-US" altLang="en-US" i="1">
                <a:solidFill>
                  <a:srgbClr val="FF0000"/>
                </a:solidFill>
                <a:latin typeface="Arial Black" pitchFamily="34" charset="0"/>
              </a:rPr>
              <a:t>Finance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</a:t>
            </a:r>
            <a:r>
              <a:rPr lang="en-US" altLang="en-US" i="1">
                <a:solidFill>
                  <a:srgbClr val="FF0000"/>
                </a:solidFill>
                <a:latin typeface="Arial Black" pitchFamily="34" charset="0"/>
              </a:rPr>
              <a:t>Application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4339" name="Text Box 6"/>
          <p:cNvSpPr txBox="1">
            <a:spLocks noChangeArrowheads="1"/>
          </p:cNvSpPr>
          <p:nvPr/>
        </p:nvSpPr>
        <p:spPr bwMode="auto">
          <a:xfrm>
            <a:off x="838200" y="1447800"/>
            <a:ext cx="81692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 dirty="0"/>
              <a:t>Write a compound interest function to model each situation. Then find the balance after the given number of years.</a:t>
            </a:r>
          </a:p>
        </p:txBody>
      </p:sp>
      <p:sp>
        <p:nvSpPr>
          <p:cNvPr id="14340" name="Text Box 7"/>
          <p:cNvSpPr txBox="1">
            <a:spLocks noChangeArrowheads="1"/>
          </p:cNvSpPr>
          <p:nvPr/>
        </p:nvSpPr>
        <p:spPr bwMode="auto">
          <a:xfrm>
            <a:off x="838200" y="2590800"/>
            <a:ext cx="8169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$1200 invested at a rate of 2% compounded quarterly; 3 years.  </a:t>
            </a:r>
          </a:p>
        </p:txBody>
      </p:sp>
      <p:sp>
        <p:nvSpPr>
          <p:cNvPr id="593929" name="Text Box 9"/>
          <p:cNvSpPr txBox="1">
            <a:spLocks noChangeArrowheads="1"/>
          </p:cNvSpPr>
          <p:nvPr/>
        </p:nvSpPr>
        <p:spPr bwMode="auto">
          <a:xfrm>
            <a:off x="990600" y="3429000"/>
            <a:ext cx="80930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Step 1 </a:t>
            </a:r>
            <a:r>
              <a:rPr lang="en-US" altLang="en-US"/>
              <a:t>Write the compound interest function for this situation. </a:t>
            </a:r>
            <a:endParaRPr lang="en-US" altLang="en-US" b="1"/>
          </a:p>
        </p:txBody>
      </p:sp>
      <p:sp>
        <p:nvSpPr>
          <p:cNvPr id="593933" name="Text Box 13"/>
          <p:cNvSpPr txBox="1">
            <a:spLocks noChangeArrowheads="1"/>
          </p:cNvSpPr>
          <p:nvPr/>
        </p:nvSpPr>
        <p:spPr bwMode="auto">
          <a:xfrm>
            <a:off x="2057400" y="5943600"/>
            <a:ext cx="2362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= 1200(1.005)</a:t>
            </a:r>
            <a:r>
              <a:rPr lang="en-US" altLang="en-US" sz="1800" baseline="30000"/>
              <a:t>4</a:t>
            </a:r>
            <a:r>
              <a:rPr lang="en-US" altLang="en-US" sz="1800" i="1" baseline="30000"/>
              <a:t>t</a:t>
            </a:r>
            <a:endParaRPr lang="en-US" altLang="en-US" sz="1800" i="1"/>
          </a:p>
        </p:txBody>
      </p:sp>
      <p:sp>
        <p:nvSpPr>
          <p:cNvPr id="593940" name="Text Box 20"/>
          <p:cNvSpPr txBox="1">
            <a:spLocks noChangeArrowheads="1"/>
          </p:cNvSpPr>
          <p:nvPr/>
        </p:nvSpPr>
        <p:spPr bwMode="auto">
          <a:xfrm>
            <a:off x="4994275" y="4343400"/>
            <a:ext cx="25892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Write the formula.</a:t>
            </a:r>
          </a:p>
        </p:txBody>
      </p:sp>
      <p:sp>
        <p:nvSpPr>
          <p:cNvPr id="593941" name="Text Box 21"/>
          <p:cNvSpPr txBox="1">
            <a:spLocks noChangeArrowheads="1"/>
          </p:cNvSpPr>
          <p:nvPr/>
        </p:nvSpPr>
        <p:spPr bwMode="auto">
          <a:xfrm>
            <a:off x="4994275" y="5121275"/>
            <a:ext cx="40925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Substitute 1200 for P, 0.02 for r, and 4 for n. </a:t>
            </a:r>
          </a:p>
        </p:txBody>
      </p:sp>
      <p:sp>
        <p:nvSpPr>
          <p:cNvPr id="593942" name="Text Box 22"/>
          <p:cNvSpPr txBox="1">
            <a:spLocks noChangeArrowheads="1"/>
          </p:cNvSpPr>
          <p:nvPr/>
        </p:nvSpPr>
        <p:spPr bwMode="auto">
          <a:xfrm>
            <a:off x="4994275" y="6019800"/>
            <a:ext cx="1336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Simplify.</a:t>
            </a:r>
          </a:p>
        </p:txBody>
      </p:sp>
      <p:pic>
        <p:nvPicPr>
          <p:cNvPr id="14352" name="Picture 1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4267200"/>
            <a:ext cx="1571625" cy="66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54" name="Picture 1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5108575"/>
            <a:ext cx="2286000" cy="725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939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93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4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93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4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593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939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29" grpId="0"/>
      <p:bldP spid="593933" grpId="0"/>
      <p:bldP spid="593940" grpId="0"/>
      <p:bldP spid="593941" grpId="0"/>
      <p:bldP spid="59394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2A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838200" y="1447800"/>
            <a:ext cx="81692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Write a compound interest function to model each situation. Then find the balance after the given number of years.</a:t>
            </a:r>
          </a:p>
        </p:txBody>
      </p:sp>
      <p:sp>
        <p:nvSpPr>
          <p:cNvPr id="15364" name="Text Box 12"/>
          <p:cNvSpPr txBox="1">
            <a:spLocks noChangeArrowheads="1"/>
          </p:cNvSpPr>
          <p:nvPr/>
        </p:nvSpPr>
        <p:spPr bwMode="auto">
          <a:xfrm>
            <a:off x="898525" y="3505200"/>
            <a:ext cx="8093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Step 2 </a:t>
            </a:r>
            <a:r>
              <a:rPr lang="en-US" altLang="en-US"/>
              <a:t>Find the balance after 3 years. </a:t>
            </a:r>
            <a:endParaRPr lang="en-US" altLang="en-US" b="1"/>
          </a:p>
        </p:txBody>
      </p:sp>
      <p:sp>
        <p:nvSpPr>
          <p:cNvPr id="618509" name="Text Box 13"/>
          <p:cNvSpPr txBox="1">
            <a:spLocks noChangeArrowheads="1"/>
          </p:cNvSpPr>
          <p:nvPr/>
        </p:nvSpPr>
        <p:spPr bwMode="auto">
          <a:xfrm>
            <a:off x="1676400" y="5257800"/>
            <a:ext cx="19907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≈ 1274.01</a:t>
            </a:r>
            <a:endParaRPr lang="en-US" altLang="en-US" i="1"/>
          </a:p>
        </p:txBody>
      </p:sp>
      <p:sp>
        <p:nvSpPr>
          <p:cNvPr id="618510" name="Text Box 14"/>
          <p:cNvSpPr txBox="1">
            <a:spLocks noChangeArrowheads="1"/>
          </p:cNvSpPr>
          <p:nvPr/>
        </p:nvSpPr>
        <p:spPr bwMode="auto">
          <a:xfrm>
            <a:off x="5029200" y="4114800"/>
            <a:ext cx="2486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Substitute 3 for t.</a:t>
            </a:r>
          </a:p>
        </p:txBody>
      </p:sp>
      <p:sp>
        <p:nvSpPr>
          <p:cNvPr id="618511" name="Text Box 15"/>
          <p:cNvSpPr txBox="1">
            <a:spLocks noChangeArrowheads="1"/>
          </p:cNvSpPr>
          <p:nvPr/>
        </p:nvSpPr>
        <p:spPr bwMode="auto">
          <a:xfrm>
            <a:off x="1295400" y="4114800"/>
            <a:ext cx="32353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/>
              <a:t>A </a:t>
            </a:r>
            <a:r>
              <a:rPr lang="en-US" altLang="en-US"/>
              <a:t>= 1200(1.005)</a:t>
            </a:r>
            <a:r>
              <a:rPr lang="en-US" altLang="en-US" baseline="30000"/>
              <a:t>4(</a:t>
            </a:r>
            <a:r>
              <a:rPr lang="en-US" altLang="en-US" baseline="30000">
                <a:solidFill>
                  <a:srgbClr val="FF0000"/>
                </a:solidFill>
              </a:rPr>
              <a:t>3</a:t>
            </a:r>
            <a:r>
              <a:rPr lang="en-US" altLang="en-US" baseline="30000"/>
              <a:t>)</a:t>
            </a:r>
            <a:endParaRPr lang="en-US" altLang="en-US" i="1"/>
          </a:p>
        </p:txBody>
      </p:sp>
      <p:sp>
        <p:nvSpPr>
          <p:cNvPr id="618512" name="Text Box 16"/>
          <p:cNvSpPr txBox="1">
            <a:spLocks noChangeArrowheads="1"/>
          </p:cNvSpPr>
          <p:nvPr/>
        </p:nvSpPr>
        <p:spPr bwMode="auto">
          <a:xfrm>
            <a:off x="1600200" y="4648200"/>
            <a:ext cx="27352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= 1200(1.005)</a:t>
            </a:r>
            <a:r>
              <a:rPr lang="en-US" altLang="en-US" baseline="30000"/>
              <a:t>12</a:t>
            </a:r>
            <a:endParaRPr lang="en-US" altLang="en-US"/>
          </a:p>
        </p:txBody>
      </p:sp>
      <p:sp>
        <p:nvSpPr>
          <p:cNvPr id="15369" name="Text Box 17"/>
          <p:cNvSpPr txBox="1">
            <a:spLocks noChangeArrowheads="1"/>
          </p:cNvSpPr>
          <p:nvPr/>
        </p:nvSpPr>
        <p:spPr bwMode="auto">
          <a:xfrm>
            <a:off x="4860925" y="528955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18514" name="Text Box 18"/>
          <p:cNvSpPr txBox="1">
            <a:spLocks noChangeArrowheads="1"/>
          </p:cNvSpPr>
          <p:nvPr/>
        </p:nvSpPr>
        <p:spPr bwMode="auto">
          <a:xfrm>
            <a:off x="5029200" y="5029200"/>
            <a:ext cx="4114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Use a calculator and round to the nearest hundredth.</a:t>
            </a:r>
          </a:p>
        </p:txBody>
      </p:sp>
      <p:sp>
        <p:nvSpPr>
          <p:cNvPr id="618515" name="Text Box 19"/>
          <p:cNvSpPr txBox="1">
            <a:spLocks noChangeArrowheads="1"/>
          </p:cNvSpPr>
          <p:nvPr/>
        </p:nvSpPr>
        <p:spPr bwMode="auto">
          <a:xfrm>
            <a:off x="990600" y="6096000"/>
            <a:ext cx="6248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The balance after 3 years is $1,274.01.</a:t>
            </a:r>
          </a:p>
        </p:txBody>
      </p:sp>
      <p:sp>
        <p:nvSpPr>
          <p:cNvPr id="15372" name="Text Box 20"/>
          <p:cNvSpPr txBox="1">
            <a:spLocks noChangeArrowheads="1"/>
          </p:cNvSpPr>
          <p:nvPr/>
        </p:nvSpPr>
        <p:spPr bwMode="auto">
          <a:xfrm>
            <a:off x="838200" y="2590800"/>
            <a:ext cx="8169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$1200 invested at a rate of 2% compounded quarterly; 3 years.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18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18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18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18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618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185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185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900" decel="100000" fill="hold"/>
                                        <p:tgtEl>
                                          <p:spTgt spid="6185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185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8509" grpId="0"/>
      <p:bldP spid="618510" grpId="0"/>
      <p:bldP spid="618511" grpId="0"/>
      <p:bldP spid="618512" grpId="0"/>
      <p:bldP spid="618514" grpId="0"/>
      <p:bldP spid="61851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2B: </a:t>
            </a:r>
            <a:r>
              <a:rPr lang="en-US" altLang="en-US" i="1">
                <a:solidFill>
                  <a:srgbClr val="FF0000"/>
                </a:solidFill>
                <a:latin typeface="Arial Black" pitchFamily="34" charset="0"/>
              </a:rPr>
              <a:t>Finance Application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6387" name="Text Box 5"/>
          <p:cNvSpPr txBox="1">
            <a:spLocks noChangeArrowheads="1"/>
          </p:cNvSpPr>
          <p:nvPr/>
        </p:nvSpPr>
        <p:spPr bwMode="auto">
          <a:xfrm>
            <a:off x="838200" y="1447800"/>
            <a:ext cx="81692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Write a compound interest function to model each situation. Then find the balance after the given number of years.</a:t>
            </a:r>
          </a:p>
        </p:txBody>
      </p:sp>
      <p:sp>
        <p:nvSpPr>
          <p:cNvPr id="16388" name="Text Box 6"/>
          <p:cNvSpPr txBox="1">
            <a:spLocks noChangeArrowheads="1"/>
          </p:cNvSpPr>
          <p:nvPr/>
        </p:nvSpPr>
        <p:spPr bwMode="auto">
          <a:xfrm>
            <a:off x="898525" y="2606675"/>
            <a:ext cx="8169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$15,000 invested at a rate of 4.8% compounded monthly; 2 years.  </a:t>
            </a:r>
          </a:p>
        </p:txBody>
      </p:sp>
      <p:sp>
        <p:nvSpPr>
          <p:cNvPr id="595975" name="Text Box 7"/>
          <p:cNvSpPr txBox="1">
            <a:spLocks noChangeArrowheads="1"/>
          </p:cNvSpPr>
          <p:nvPr/>
        </p:nvSpPr>
        <p:spPr bwMode="auto">
          <a:xfrm>
            <a:off x="990600" y="3429000"/>
            <a:ext cx="80930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Step 1 </a:t>
            </a:r>
            <a:r>
              <a:rPr lang="en-US" altLang="en-US"/>
              <a:t>Write the compound interest function for this situation. </a:t>
            </a:r>
            <a:endParaRPr lang="en-US" altLang="en-US" b="1"/>
          </a:p>
        </p:txBody>
      </p:sp>
      <p:sp>
        <p:nvSpPr>
          <p:cNvPr id="595981" name="Text Box 13"/>
          <p:cNvSpPr txBox="1">
            <a:spLocks noChangeArrowheads="1"/>
          </p:cNvSpPr>
          <p:nvPr/>
        </p:nvSpPr>
        <p:spPr bwMode="auto">
          <a:xfrm>
            <a:off x="4994275" y="4343400"/>
            <a:ext cx="25892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Write the formula.</a:t>
            </a:r>
          </a:p>
        </p:txBody>
      </p:sp>
      <p:sp>
        <p:nvSpPr>
          <p:cNvPr id="595983" name="Text Box 15"/>
          <p:cNvSpPr txBox="1">
            <a:spLocks noChangeArrowheads="1"/>
          </p:cNvSpPr>
          <p:nvPr/>
        </p:nvSpPr>
        <p:spPr bwMode="auto">
          <a:xfrm>
            <a:off x="4994275" y="5121275"/>
            <a:ext cx="40925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Substitute 15,000 for P, 0.048 for r, and 12 for n. </a:t>
            </a:r>
          </a:p>
        </p:txBody>
      </p:sp>
      <p:sp>
        <p:nvSpPr>
          <p:cNvPr id="595984" name="Text Box 16"/>
          <p:cNvSpPr txBox="1">
            <a:spLocks noChangeArrowheads="1"/>
          </p:cNvSpPr>
          <p:nvPr/>
        </p:nvSpPr>
        <p:spPr bwMode="auto">
          <a:xfrm>
            <a:off x="1447800" y="6019800"/>
            <a:ext cx="31781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= 15,000(1.004)</a:t>
            </a:r>
            <a:r>
              <a:rPr lang="en-US" altLang="en-US" sz="1800" baseline="30000"/>
              <a:t>12</a:t>
            </a:r>
            <a:r>
              <a:rPr lang="en-US" altLang="en-US" sz="1800" i="1" baseline="30000"/>
              <a:t>t</a:t>
            </a:r>
            <a:endParaRPr lang="en-US" altLang="en-US" sz="1800" i="1"/>
          </a:p>
        </p:txBody>
      </p:sp>
      <p:sp>
        <p:nvSpPr>
          <p:cNvPr id="595985" name="Text Box 17"/>
          <p:cNvSpPr txBox="1">
            <a:spLocks noChangeArrowheads="1"/>
          </p:cNvSpPr>
          <p:nvPr/>
        </p:nvSpPr>
        <p:spPr bwMode="auto">
          <a:xfrm>
            <a:off x="4994275" y="6019800"/>
            <a:ext cx="1336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Simplify.</a:t>
            </a:r>
          </a:p>
        </p:txBody>
      </p:sp>
      <p:sp>
        <p:nvSpPr>
          <p:cNvPr id="16394" name="Text Box 23"/>
          <p:cNvSpPr txBox="1">
            <a:spLocks noChangeArrowheads="1"/>
          </p:cNvSpPr>
          <p:nvPr/>
        </p:nvSpPr>
        <p:spPr bwMode="auto">
          <a:xfrm>
            <a:off x="4860925" y="528955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16400" name="Picture 1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4343400"/>
            <a:ext cx="1752600" cy="74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402" name="Picture 1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5105400"/>
            <a:ext cx="2971800" cy="78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959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959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6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959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6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5959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5959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5975" grpId="0"/>
      <p:bldP spid="595981" grpId="0"/>
      <p:bldP spid="595983" grpId="0"/>
      <p:bldP spid="595984" grpId="0"/>
      <p:bldP spid="59598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0" y="990600"/>
            <a:ext cx="922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2B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838200" y="1447800"/>
            <a:ext cx="81692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Write a compound interest function to model each situation. Then find the balance after the given number of years.</a:t>
            </a:r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898525" y="2606675"/>
            <a:ext cx="8169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$15,000 invested at a rate of 4.8% compounded monthly; 2 years.  </a:t>
            </a:r>
          </a:p>
        </p:txBody>
      </p:sp>
      <p:sp>
        <p:nvSpPr>
          <p:cNvPr id="17413" name="Text Box 12"/>
          <p:cNvSpPr txBox="1">
            <a:spLocks noChangeArrowheads="1"/>
          </p:cNvSpPr>
          <p:nvPr/>
        </p:nvSpPr>
        <p:spPr bwMode="auto">
          <a:xfrm>
            <a:off x="898525" y="3429000"/>
            <a:ext cx="8093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Step 2 </a:t>
            </a:r>
            <a:r>
              <a:rPr lang="en-US" altLang="en-US"/>
              <a:t>Find the balance after 2 years. </a:t>
            </a:r>
            <a:endParaRPr lang="en-US" altLang="en-US" b="1"/>
          </a:p>
        </p:txBody>
      </p:sp>
      <p:sp>
        <p:nvSpPr>
          <p:cNvPr id="619533" name="Text Box 13"/>
          <p:cNvSpPr txBox="1">
            <a:spLocks noChangeArrowheads="1"/>
          </p:cNvSpPr>
          <p:nvPr/>
        </p:nvSpPr>
        <p:spPr bwMode="auto">
          <a:xfrm>
            <a:off x="1895475" y="5486400"/>
            <a:ext cx="27527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≈ 16,508.22</a:t>
            </a:r>
            <a:endParaRPr lang="en-US" altLang="en-US" i="1"/>
          </a:p>
        </p:txBody>
      </p:sp>
      <p:sp>
        <p:nvSpPr>
          <p:cNvPr id="619534" name="Text Box 14"/>
          <p:cNvSpPr txBox="1">
            <a:spLocks noChangeArrowheads="1"/>
          </p:cNvSpPr>
          <p:nvPr/>
        </p:nvSpPr>
        <p:spPr bwMode="auto">
          <a:xfrm>
            <a:off x="5013325" y="4114800"/>
            <a:ext cx="2486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Substitute 2 for t.</a:t>
            </a:r>
          </a:p>
        </p:txBody>
      </p:sp>
      <p:sp>
        <p:nvSpPr>
          <p:cNvPr id="619535" name="Text Box 15"/>
          <p:cNvSpPr txBox="1">
            <a:spLocks noChangeArrowheads="1"/>
          </p:cNvSpPr>
          <p:nvPr/>
        </p:nvSpPr>
        <p:spPr bwMode="auto">
          <a:xfrm>
            <a:off x="1447800" y="4114800"/>
            <a:ext cx="36687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/>
              <a:t>A </a:t>
            </a:r>
            <a:r>
              <a:rPr lang="en-US" altLang="en-US"/>
              <a:t>= 15,000(1.004)</a:t>
            </a:r>
            <a:r>
              <a:rPr lang="en-US" altLang="en-US" baseline="30000"/>
              <a:t>12(</a:t>
            </a:r>
            <a:r>
              <a:rPr lang="en-US" altLang="en-US" baseline="30000">
                <a:solidFill>
                  <a:srgbClr val="FF0000"/>
                </a:solidFill>
              </a:rPr>
              <a:t>2</a:t>
            </a:r>
            <a:r>
              <a:rPr lang="en-US" altLang="en-US" baseline="30000"/>
              <a:t>)</a:t>
            </a:r>
            <a:endParaRPr lang="en-US" altLang="en-US" i="1"/>
          </a:p>
        </p:txBody>
      </p:sp>
      <p:sp>
        <p:nvSpPr>
          <p:cNvPr id="619536" name="Text Box 16"/>
          <p:cNvSpPr txBox="1">
            <a:spLocks noChangeArrowheads="1"/>
          </p:cNvSpPr>
          <p:nvPr/>
        </p:nvSpPr>
        <p:spPr bwMode="auto">
          <a:xfrm>
            <a:off x="1812925" y="4832350"/>
            <a:ext cx="30400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= 15,000(1.004)</a:t>
            </a:r>
            <a:r>
              <a:rPr lang="en-US" altLang="en-US" baseline="30000"/>
              <a:t>24</a:t>
            </a:r>
            <a:endParaRPr lang="en-US" altLang="en-US"/>
          </a:p>
        </p:txBody>
      </p:sp>
      <p:sp>
        <p:nvSpPr>
          <p:cNvPr id="17418" name="Text Box 17"/>
          <p:cNvSpPr txBox="1">
            <a:spLocks noChangeArrowheads="1"/>
          </p:cNvSpPr>
          <p:nvPr/>
        </p:nvSpPr>
        <p:spPr bwMode="auto">
          <a:xfrm>
            <a:off x="4860925" y="528955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19538" name="Text Box 18"/>
          <p:cNvSpPr txBox="1">
            <a:spLocks noChangeArrowheads="1"/>
          </p:cNvSpPr>
          <p:nvPr/>
        </p:nvSpPr>
        <p:spPr bwMode="auto">
          <a:xfrm>
            <a:off x="5013325" y="4876800"/>
            <a:ext cx="4114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Use a calculator and round to the nearest hundredth.</a:t>
            </a:r>
          </a:p>
        </p:txBody>
      </p:sp>
      <p:sp>
        <p:nvSpPr>
          <p:cNvPr id="619539" name="Text Box 19"/>
          <p:cNvSpPr txBox="1">
            <a:spLocks noChangeArrowheads="1"/>
          </p:cNvSpPr>
          <p:nvPr/>
        </p:nvSpPr>
        <p:spPr bwMode="auto">
          <a:xfrm>
            <a:off x="990600" y="6096000"/>
            <a:ext cx="6442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The balance after 2 years is $16,508.22.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19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19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19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19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619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195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195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900" decel="100000" fill="hold"/>
                                        <p:tgtEl>
                                          <p:spTgt spid="6195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195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9533" grpId="0"/>
      <p:bldP spid="619534" grpId="0"/>
      <p:bldP spid="619535" grpId="0"/>
      <p:bldP spid="619536" grpId="0"/>
      <p:bldP spid="619538" grpId="0"/>
      <p:bldP spid="61953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5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2a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8435" name="Text Box 7"/>
          <p:cNvSpPr txBox="1">
            <a:spLocks noChangeArrowheads="1"/>
          </p:cNvSpPr>
          <p:nvPr/>
        </p:nvSpPr>
        <p:spPr bwMode="auto">
          <a:xfrm>
            <a:off x="784225" y="1447800"/>
            <a:ext cx="83597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Write a compound interest function to model each situation. Then find the balance after the given number of years.</a:t>
            </a:r>
          </a:p>
        </p:txBody>
      </p:sp>
      <p:sp>
        <p:nvSpPr>
          <p:cNvPr id="18436" name="Text Box 8"/>
          <p:cNvSpPr txBox="1">
            <a:spLocks noChangeArrowheads="1"/>
          </p:cNvSpPr>
          <p:nvPr/>
        </p:nvSpPr>
        <p:spPr bwMode="auto">
          <a:xfrm>
            <a:off x="762000" y="2606675"/>
            <a:ext cx="77120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$1200 invested at a rate of 3.5% compounded quarterly; 4 years</a:t>
            </a:r>
          </a:p>
        </p:txBody>
      </p:sp>
      <p:sp>
        <p:nvSpPr>
          <p:cNvPr id="597001" name="Text Box 9"/>
          <p:cNvSpPr txBox="1">
            <a:spLocks noChangeArrowheads="1"/>
          </p:cNvSpPr>
          <p:nvPr/>
        </p:nvSpPr>
        <p:spPr bwMode="auto">
          <a:xfrm>
            <a:off x="762000" y="3352800"/>
            <a:ext cx="80930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Step 1 </a:t>
            </a:r>
            <a:r>
              <a:rPr lang="en-US" altLang="en-US"/>
              <a:t>Write the compound interest function for this situation. </a:t>
            </a:r>
            <a:endParaRPr lang="en-US" altLang="en-US" b="1"/>
          </a:p>
        </p:txBody>
      </p:sp>
      <p:sp>
        <p:nvSpPr>
          <p:cNvPr id="597004" name="Text Box 12"/>
          <p:cNvSpPr txBox="1">
            <a:spLocks noChangeArrowheads="1"/>
          </p:cNvSpPr>
          <p:nvPr/>
        </p:nvSpPr>
        <p:spPr bwMode="auto">
          <a:xfrm>
            <a:off x="4994275" y="4267200"/>
            <a:ext cx="25892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Write the formula.</a:t>
            </a:r>
          </a:p>
        </p:txBody>
      </p:sp>
      <p:sp>
        <p:nvSpPr>
          <p:cNvPr id="597006" name="Text Box 14"/>
          <p:cNvSpPr txBox="1">
            <a:spLocks noChangeArrowheads="1"/>
          </p:cNvSpPr>
          <p:nvPr/>
        </p:nvSpPr>
        <p:spPr bwMode="auto">
          <a:xfrm>
            <a:off x="4994275" y="5045075"/>
            <a:ext cx="40925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Substitute 1,200 for P, 0.035 for r, and 4 for n. </a:t>
            </a:r>
          </a:p>
        </p:txBody>
      </p:sp>
      <p:sp>
        <p:nvSpPr>
          <p:cNvPr id="597007" name="Text Box 15"/>
          <p:cNvSpPr txBox="1">
            <a:spLocks noChangeArrowheads="1"/>
          </p:cNvSpPr>
          <p:nvPr/>
        </p:nvSpPr>
        <p:spPr bwMode="auto">
          <a:xfrm>
            <a:off x="1481138" y="5943600"/>
            <a:ext cx="3505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/>
              <a:t>= 1,200(1.00875)</a:t>
            </a:r>
            <a:r>
              <a:rPr lang="en-US" altLang="en-US" sz="2000" baseline="30000"/>
              <a:t>4</a:t>
            </a:r>
            <a:r>
              <a:rPr lang="en-US" altLang="en-US" sz="2000" i="1" baseline="30000"/>
              <a:t>t</a:t>
            </a:r>
            <a:endParaRPr lang="en-US" altLang="en-US" sz="2000" i="1"/>
          </a:p>
        </p:txBody>
      </p:sp>
      <p:sp>
        <p:nvSpPr>
          <p:cNvPr id="597009" name="Text Box 17"/>
          <p:cNvSpPr txBox="1">
            <a:spLocks noChangeArrowheads="1"/>
          </p:cNvSpPr>
          <p:nvPr/>
        </p:nvSpPr>
        <p:spPr bwMode="auto">
          <a:xfrm>
            <a:off x="4994275" y="5943600"/>
            <a:ext cx="1336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Simplify.</a:t>
            </a:r>
          </a:p>
        </p:txBody>
      </p:sp>
      <p:sp>
        <p:nvSpPr>
          <p:cNvPr id="18442" name="Text Box 27"/>
          <p:cNvSpPr txBox="1">
            <a:spLocks noChangeArrowheads="1"/>
          </p:cNvSpPr>
          <p:nvPr/>
        </p:nvSpPr>
        <p:spPr bwMode="auto">
          <a:xfrm>
            <a:off x="4860925" y="521335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18447" name="Picture 1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4114800"/>
            <a:ext cx="1828800" cy="7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49" name="Picture 1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5029200"/>
            <a:ext cx="24384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7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970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7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970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8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7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5970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8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70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5970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7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5970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7001" grpId="0"/>
      <p:bldP spid="597004" grpId="0"/>
      <p:bldP spid="597006" grpId="0"/>
      <p:bldP spid="59700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2a Continued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784225" y="1447800"/>
            <a:ext cx="83597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Write a compound interest function to model each situation. Then find the balance after the given number of years.</a:t>
            </a:r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762000" y="2606675"/>
            <a:ext cx="77120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$1200 invested at a rate of 3.5% compounded quarterly; 4 years</a:t>
            </a:r>
          </a:p>
        </p:txBody>
      </p:sp>
      <p:sp>
        <p:nvSpPr>
          <p:cNvPr id="19461" name="Text Box 12"/>
          <p:cNvSpPr txBox="1">
            <a:spLocks noChangeArrowheads="1"/>
          </p:cNvSpPr>
          <p:nvPr/>
        </p:nvSpPr>
        <p:spPr bwMode="auto">
          <a:xfrm>
            <a:off x="838200" y="3429000"/>
            <a:ext cx="8093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Step 2 </a:t>
            </a:r>
            <a:r>
              <a:rPr lang="en-US" altLang="en-US"/>
              <a:t>Find the balance after 4 years. </a:t>
            </a:r>
            <a:endParaRPr lang="en-US" altLang="en-US" b="1"/>
          </a:p>
        </p:txBody>
      </p:sp>
      <p:sp>
        <p:nvSpPr>
          <p:cNvPr id="620557" name="Text Box 13"/>
          <p:cNvSpPr txBox="1">
            <a:spLocks noChangeArrowheads="1"/>
          </p:cNvSpPr>
          <p:nvPr/>
        </p:nvSpPr>
        <p:spPr bwMode="auto">
          <a:xfrm>
            <a:off x="1895475" y="5410200"/>
            <a:ext cx="19907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ym typeface="Symbol" pitchFamily="18" charset="2"/>
              </a:rPr>
              <a:t></a:t>
            </a:r>
            <a:r>
              <a:rPr lang="en-US" altLang="en-US"/>
              <a:t> 1379.49</a:t>
            </a:r>
            <a:endParaRPr lang="en-US" altLang="en-US" i="1"/>
          </a:p>
        </p:txBody>
      </p:sp>
      <p:sp>
        <p:nvSpPr>
          <p:cNvPr id="620558" name="Text Box 14"/>
          <p:cNvSpPr txBox="1">
            <a:spLocks noChangeArrowheads="1"/>
          </p:cNvSpPr>
          <p:nvPr/>
        </p:nvSpPr>
        <p:spPr bwMode="auto">
          <a:xfrm>
            <a:off x="5013325" y="4038600"/>
            <a:ext cx="2486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Substitute 4 for t.</a:t>
            </a:r>
          </a:p>
        </p:txBody>
      </p:sp>
      <p:sp>
        <p:nvSpPr>
          <p:cNvPr id="620559" name="Text Box 15"/>
          <p:cNvSpPr txBox="1">
            <a:spLocks noChangeArrowheads="1"/>
          </p:cNvSpPr>
          <p:nvPr/>
        </p:nvSpPr>
        <p:spPr bwMode="auto">
          <a:xfrm>
            <a:off x="1447800" y="4038600"/>
            <a:ext cx="3622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/>
              <a:t>A </a:t>
            </a:r>
            <a:r>
              <a:rPr lang="en-US" altLang="en-US"/>
              <a:t>= 1200(1.00875)</a:t>
            </a:r>
            <a:r>
              <a:rPr lang="en-US" altLang="en-US" baseline="30000"/>
              <a:t>4</a:t>
            </a:r>
            <a:r>
              <a:rPr lang="en-US" altLang="en-US" baseline="30000">
                <a:solidFill>
                  <a:srgbClr val="FF0000"/>
                </a:solidFill>
              </a:rPr>
              <a:t>(4)</a:t>
            </a:r>
            <a:endParaRPr lang="en-US" altLang="en-US" i="1">
              <a:solidFill>
                <a:srgbClr val="FF0000"/>
              </a:solidFill>
            </a:endParaRPr>
          </a:p>
        </p:txBody>
      </p:sp>
      <p:sp>
        <p:nvSpPr>
          <p:cNvPr id="620560" name="Text Box 16"/>
          <p:cNvSpPr txBox="1">
            <a:spLocks noChangeArrowheads="1"/>
          </p:cNvSpPr>
          <p:nvPr/>
        </p:nvSpPr>
        <p:spPr bwMode="auto">
          <a:xfrm>
            <a:off x="1812925" y="4756150"/>
            <a:ext cx="31226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= 1200(1.00875)</a:t>
            </a:r>
            <a:r>
              <a:rPr lang="en-US" altLang="en-US" baseline="30000"/>
              <a:t>16</a:t>
            </a:r>
            <a:endParaRPr lang="en-US" altLang="en-US"/>
          </a:p>
        </p:txBody>
      </p:sp>
      <p:sp>
        <p:nvSpPr>
          <p:cNvPr id="19466" name="Text Box 17"/>
          <p:cNvSpPr txBox="1">
            <a:spLocks noChangeArrowheads="1"/>
          </p:cNvSpPr>
          <p:nvPr/>
        </p:nvSpPr>
        <p:spPr bwMode="auto">
          <a:xfrm>
            <a:off x="4860925" y="521335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20562" name="Text Box 18"/>
          <p:cNvSpPr txBox="1">
            <a:spLocks noChangeArrowheads="1"/>
          </p:cNvSpPr>
          <p:nvPr/>
        </p:nvSpPr>
        <p:spPr bwMode="auto">
          <a:xfrm>
            <a:off x="5013325" y="5121275"/>
            <a:ext cx="4114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Use a calculator and round to the nearest hundredth.</a:t>
            </a:r>
          </a:p>
        </p:txBody>
      </p:sp>
      <p:sp>
        <p:nvSpPr>
          <p:cNvPr id="620563" name="Text Box 19"/>
          <p:cNvSpPr txBox="1">
            <a:spLocks noChangeArrowheads="1"/>
          </p:cNvSpPr>
          <p:nvPr/>
        </p:nvSpPr>
        <p:spPr bwMode="auto">
          <a:xfrm>
            <a:off x="949325" y="6019800"/>
            <a:ext cx="6248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The balance after 4 years is $1,379.49.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20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20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20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20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620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205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205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900" decel="100000" fill="hold"/>
                                        <p:tgtEl>
                                          <p:spTgt spid="6205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205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0557" grpId="0"/>
      <p:bldP spid="620558" grpId="0"/>
      <p:bldP spid="620559" grpId="0"/>
      <p:bldP spid="620560" grpId="0"/>
      <p:bldP spid="620562" grpId="0"/>
      <p:bldP spid="62056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304800" y="914400"/>
            <a:ext cx="8305800" cy="55626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519113" indent="-519113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rgbClr val="3333CC"/>
                </a:solidFill>
              </a:rPr>
              <a:t>Warm Up</a:t>
            </a:r>
          </a:p>
          <a:p>
            <a:pPr eaLnBrk="1" hangingPunct="1">
              <a:lnSpc>
                <a:spcPct val="135000"/>
              </a:lnSpc>
            </a:pPr>
            <a:r>
              <a:rPr lang="en-US" altLang="en-US" sz="2800" b="1"/>
              <a:t>Simplify each expression. </a:t>
            </a:r>
          </a:p>
          <a:p>
            <a:pPr eaLnBrk="1" hangingPunct="1"/>
            <a:r>
              <a:rPr lang="en-US" altLang="en-US" sz="2800" b="1">
                <a:sym typeface="Symbol" pitchFamily="18" charset="2"/>
              </a:rPr>
              <a:t>1. </a:t>
            </a:r>
            <a:r>
              <a:rPr lang="en-US" altLang="en-US" sz="2800">
                <a:sym typeface="Symbol" pitchFamily="18" charset="2"/>
              </a:rPr>
              <a:t>(4 + 0.05)</a:t>
            </a:r>
            <a:r>
              <a:rPr lang="en-US" altLang="en-US" sz="2800" baseline="30000">
                <a:sym typeface="Symbol" pitchFamily="18" charset="2"/>
              </a:rPr>
              <a:t>2</a:t>
            </a:r>
          </a:p>
          <a:p>
            <a:pPr eaLnBrk="1" hangingPunct="1"/>
            <a:endParaRPr lang="en-US" altLang="en-US" sz="2800" baseline="30000">
              <a:sym typeface="Symbol" pitchFamily="18" charset="2"/>
            </a:endParaRPr>
          </a:p>
          <a:p>
            <a:pPr eaLnBrk="1" hangingPunct="1"/>
            <a:r>
              <a:rPr lang="en-US" altLang="en-US" sz="2800" b="1">
                <a:sym typeface="Symbol" pitchFamily="18" charset="2"/>
              </a:rPr>
              <a:t>3. </a:t>
            </a:r>
            <a:endParaRPr lang="en-US" altLang="en-US" sz="2800" baseline="30000">
              <a:sym typeface="Symbol" pitchFamily="18" charset="2"/>
            </a:endParaRPr>
          </a:p>
          <a:p>
            <a:pPr eaLnBrk="1" hangingPunct="1"/>
            <a:endParaRPr lang="en-US" altLang="en-US" sz="2800" baseline="30000">
              <a:sym typeface="Symbol" pitchFamily="18" charset="2"/>
            </a:endParaRPr>
          </a:p>
          <a:p>
            <a:pPr eaLnBrk="1" hangingPunct="1"/>
            <a:r>
              <a:rPr lang="en-US" altLang="en-US" sz="2800" b="1">
                <a:sym typeface="Symbol" pitchFamily="18" charset="2"/>
              </a:rPr>
              <a:t>4. </a:t>
            </a:r>
            <a:r>
              <a:rPr lang="en-US" altLang="en-US" sz="2800">
                <a:sym typeface="Symbol" pitchFamily="18" charset="2"/>
              </a:rPr>
              <a:t>The first term of a geometric sequence is   3 and the common ratio is 2. What is the 5th term of the sequence?</a:t>
            </a:r>
            <a:endParaRPr lang="en-US" altLang="en-US" sz="2800" b="1">
              <a:sym typeface="Symbol" pitchFamily="18" charset="2"/>
            </a:endParaRPr>
          </a:p>
          <a:p>
            <a:pPr eaLnBrk="1" hangingPunct="1">
              <a:spcBef>
                <a:spcPct val="25000"/>
              </a:spcBef>
            </a:pPr>
            <a:r>
              <a:rPr lang="en-US" altLang="en-US" sz="2800" b="1">
                <a:sym typeface="Symbol" pitchFamily="18" charset="2"/>
              </a:rPr>
              <a:t>5. </a:t>
            </a:r>
            <a:r>
              <a:rPr lang="en-US" altLang="en-US" sz="2800">
                <a:sym typeface="Symbol" pitchFamily="18" charset="2"/>
              </a:rPr>
              <a:t>The function </a:t>
            </a:r>
            <a:r>
              <a:rPr lang="en-US" altLang="en-US" sz="2800" i="1">
                <a:sym typeface="Symbol" pitchFamily="18" charset="2"/>
              </a:rPr>
              <a:t>f</a:t>
            </a:r>
            <a:r>
              <a:rPr lang="en-US" altLang="en-US" sz="2800">
                <a:sym typeface="Symbol" pitchFamily="18" charset="2"/>
              </a:rPr>
              <a:t>(</a:t>
            </a:r>
            <a:r>
              <a:rPr lang="en-US" altLang="en-US" sz="2800" i="1">
                <a:sym typeface="Symbol" pitchFamily="18" charset="2"/>
              </a:rPr>
              <a:t>x</a:t>
            </a:r>
            <a:r>
              <a:rPr lang="en-US" altLang="en-US" sz="2800">
                <a:sym typeface="Symbol" pitchFamily="18" charset="2"/>
              </a:rPr>
              <a:t>) = 2(4)</a:t>
            </a:r>
            <a:r>
              <a:rPr lang="en-US" altLang="en-US" sz="2800" i="1" baseline="30000">
                <a:sym typeface="Symbol" pitchFamily="18" charset="2"/>
              </a:rPr>
              <a:t>x</a:t>
            </a:r>
            <a:r>
              <a:rPr lang="en-US" altLang="en-US" sz="2800">
                <a:sym typeface="Symbol" pitchFamily="18" charset="2"/>
              </a:rPr>
              <a:t> models an insect population after </a:t>
            </a:r>
            <a:r>
              <a:rPr lang="en-US" altLang="en-US" sz="2800" i="1">
                <a:sym typeface="Symbol" pitchFamily="18" charset="2"/>
              </a:rPr>
              <a:t>x</a:t>
            </a:r>
            <a:r>
              <a:rPr lang="en-US" altLang="en-US" sz="2800">
                <a:sym typeface="Symbol" pitchFamily="18" charset="2"/>
              </a:rPr>
              <a:t> days. What is the population after 3 days?</a:t>
            </a:r>
            <a:r>
              <a:rPr lang="en-US" altLang="en-US" sz="2800">
                <a:solidFill>
                  <a:srgbClr val="FF0000"/>
                </a:solidFill>
              </a:rPr>
              <a:t>		</a:t>
            </a:r>
          </a:p>
        </p:txBody>
      </p:sp>
      <p:sp>
        <p:nvSpPr>
          <p:cNvPr id="7321" name="Text Box 153"/>
          <p:cNvSpPr txBox="1">
            <a:spLocks noChangeArrowheads="1"/>
          </p:cNvSpPr>
          <p:nvPr/>
        </p:nvSpPr>
        <p:spPr bwMode="auto">
          <a:xfrm>
            <a:off x="5715000" y="2286000"/>
            <a:ext cx="16652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800">
                <a:solidFill>
                  <a:srgbClr val="FF0000"/>
                </a:solidFill>
              </a:rPr>
              <a:t>26.5302</a:t>
            </a:r>
          </a:p>
        </p:txBody>
      </p:sp>
      <p:sp>
        <p:nvSpPr>
          <p:cNvPr id="7324" name="Text Box 156"/>
          <p:cNvSpPr txBox="1">
            <a:spLocks noChangeArrowheads="1"/>
          </p:cNvSpPr>
          <p:nvPr/>
        </p:nvSpPr>
        <p:spPr bwMode="auto">
          <a:xfrm>
            <a:off x="2438400" y="2652713"/>
            <a:ext cx="1439863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800">
                <a:solidFill>
                  <a:srgbClr val="FF0000"/>
                </a:solidFill>
              </a:rPr>
              <a:t>1.0075</a:t>
            </a:r>
          </a:p>
        </p:txBody>
      </p:sp>
      <p:pic>
        <p:nvPicPr>
          <p:cNvPr id="3077" name="Picture 172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6313" y="2590800"/>
            <a:ext cx="12573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8" name="Text Box 173"/>
          <p:cNvSpPr txBox="1">
            <a:spLocks noChangeArrowheads="1"/>
          </p:cNvSpPr>
          <p:nvPr/>
        </p:nvSpPr>
        <p:spPr bwMode="auto">
          <a:xfrm>
            <a:off x="5203825" y="1905000"/>
            <a:ext cx="34067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/>
              <a:t>2.</a:t>
            </a:r>
            <a:r>
              <a:rPr lang="en-US" altLang="en-US" sz="2800"/>
              <a:t> 25(1 + 0.02)</a:t>
            </a:r>
            <a:r>
              <a:rPr lang="en-US" altLang="en-US" sz="2800" baseline="30000"/>
              <a:t>3</a:t>
            </a:r>
            <a:endParaRPr lang="en-US" altLang="en-US" sz="2800" b="1"/>
          </a:p>
        </p:txBody>
      </p:sp>
      <p:sp>
        <p:nvSpPr>
          <p:cNvPr id="3079" name="Text Box 174"/>
          <p:cNvSpPr txBox="1">
            <a:spLocks noChangeArrowheads="1"/>
          </p:cNvSpPr>
          <p:nvPr/>
        </p:nvSpPr>
        <p:spPr bwMode="auto">
          <a:xfrm>
            <a:off x="3200400" y="312420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 b="1" i="1"/>
          </a:p>
        </p:txBody>
      </p:sp>
      <p:sp>
        <p:nvSpPr>
          <p:cNvPr id="7343" name="Text Box 175"/>
          <p:cNvSpPr txBox="1">
            <a:spLocks noChangeArrowheads="1"/>
          </p:cNvSpPr>
          <p:nvPr/>
        </p:nvSpPr>
        <p:spPr bwMode="auto">
          <a:xfrm>
            <a:off x="3146425" y="1933575"/>
            <a:ext cx="18065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FF0000"/>
                </a:solidFill>
              </a:rPr>
              <a:t>16.4025</a:t>
            </a:r>
          </a:p>
        </p:txBody>
      </p:sp>
      <p:sp>
        <p:nvSpPr>
          <p:cNvPr id="7344" name="Text Box 176"/>
          <p:cNvSpPr txBox="1">
            <a:spLocks noChangeArrowheads="1"/>
          </p:cNvSpPr>
          <p:nvPr/>
        </p:nvSpPr>
        <p:spPr bwMode="auto">
          <a:xfrm>
            <a:off x="5737225" y="4238625"/>
            <a:ext cx="7397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FF0000"/>
                </a:solidFill>
              </a:rPr>
              <a:t>48</a:t>
            </a:r>
          </a:p>
        </p:txBody>
      </p:sp>
      <p:sp>
        <p:nvSpPr>
          <p:cNvPr id="7345" name="Text Box 177"/>
          <p:cNvSpPr txBox="1">
            <a:spLocks noChangeArrowheads="1"/>
          </p:cNvSpPr>
          <p:nvPr/>
        </p:nvSpPr>
        <p:spPr bwMode="auto">
          <a:xfrm>
            <a:off x="6080125" y="5653088"/>
            <a:ext cx="2216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800">
                <a:solidFill>
                  <a:srgbClr val="FF0000"/>
                </a:solidFill>
              </a:rPr>
              <a:t>128 insects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3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7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7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21" grpId="0"/>
      <p:bldP spid="7324" grpId="0"/>
      <p:bldP spid="7344" grpId="0"/>
      <p:bldP spid="734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2b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0483" name="Text Box 5"/>
          <p:cNvSpPr txBox="1">
            <a:spLocks noChangeArrowheads="1"/>
          </p:cNvSpPr>
          <p:nvPr/>
        </p:nvSpPr>
        <p:spPr bwMode="auto">
          <a:xfrm>
            <a:off x="784225" y="1447800"/>
            <a:ext cx="83597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Write a compound interest function to model each situation. Then find the balance after the given number of years.</a:t>
            </a:r>
          </a:p>
        </p:txBody>
      </p:sp>
      <p:sp>
        <p:nvSpPr>
          <p:cNvPr id="20484" name="Text Box 6"/>
          <p:cNvSpPr txBox="1">
            <a:spLocks noChangeArrowheads="1"/>
          </p:cNvSpPr>
          <p:nvPr/>
        </p:nvSpPr>
        <p:spPr bwMode="auto">
          <a:xfrm>
            <a:off x="838200" y="2606675"/>
            <a:ext cx="77120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$4000 invested at a rate of 3% compounded monthly; 8 years</a:t>
            </a:r>
          </a:p>
        </p:txBody>
      </p:sp>
      <p:sp>
        <p:nvSpPr>
          <p:cNvPr id="598023" name="Text Box 7"/>
          <p:cNvSpPr txBox="1">
            <a:spLocks noChangeArrowheads="1"/>
          </p:cNvSpPr>
          <p:nvPr/>
        </p:nvSpPr>
        <p:spPr bwMode="auto">
          <a:xfrm>
            <a:off x="838200" y="3352800"/>
            <a:ext cx="80930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Step 1 </a:t>
            </a:r>
            <a:r>
              <a:rPr lang="en-US" altLang="en-US"/>
              <a:t>Write the compound interest function for this situation. </a:t>
            </a:r>
            <a:endParaRPr lang="en-US" altLang="en-US" b="1"/>
          </a:p>
        </p:txBody>
      </p:sp>
      <p:sp>
        <p:nvSpPr>
          <p:cNvPr id="598024" name="Text Box 8"/>
          <p:cNvSpPr txBox="1">
            <a:spLocks noChangeArrowheads="1"/>
          </p:cNvSpPr>
          <p:nvPr/>
        </p:nvSpPr>
        <p:spPr bwMode="auto">
          <a:xfrm>
            <a:off x="4994275" y="4267200"/>
            <a:ext cx="25892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Write the formula.</a:t>
            </a:r>
          </a:p>
        </p:txBody>
      </p:sp>
      <p:sp>
        <p:nvSpPr>
          <p:cNvPr id="598025" name="Text Box 9"/>
          <p:cNvSpPr txBox="1">
            <a:spLocks noChangeArrowheads="1"/>
          </p:cNvSpPr>
          <p:nvPr/>
        </p:nvSpPr>
        <p:spPr bwMode="auto">
          <a:xfrm>
            <a:off x="4994275" y="5121275"/>
            <a:ext cx="40925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Substitute 4,000 for P, 0.03 for r, and 12 for n. </a:t>
            </a:r>
          </a:p>
        </p:txBody>
      </p:sp>
      <p:sp>
        <p:nvSpPr>
          <p:cNvPr id="598026" name="Text Box 10"/>
          <p:cNvSpPr txBox="1">
            <a:spLocks noChangeArrowheads="1"/>
          </p:cNvSpPr>
          <p:nvPr/>
        </p:nvSpPr>
        <p:spPr bwMode="auto">
          <a:xfrm>
            <a:off x="1481138" y="5943600"/>
            <a:ext cx="3505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/>
              <a:t>= 4,000(1.0025)</a:t>
            </a:r>
            <a:r>
              <a:rPr lang="en-US" altLang="en-US" sz="2000" baseline="30000"/>
              <a:t>12</a:t>
            </a:r>
            <a:r>
              <a:rPr lang="en-US" altLang="en-US" sz="2000" i="1" baseline="30000"/>
              <a:t>t</a:t>
            </a:r>
            <a:endParaRPr lang="en-US" altLang="en-US" sz="2000" i="1"/>
          </a:p>
        </p:txBody>
      </p:sp>
      <p:sp>
        <p:nvSpPr>
          <p:cNvPr id="598027" name="Text Box 11"/>
          <p:cNvSpPr txBox="1">
            <a:spLocks noChangeArrowheads="1"/>
          </p:cNvSpPr>
          <p:nvPr/>
        </p:nvSpPr>
        <p:spPr bwMode="auto">
          <a:xfrm>
            <a:off x="4994275" y="5943600"/>
            <a:ext cx="1336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Simplify.</a:t>
            </a:r>
          </a:p>
        </p:txBody>
      </p:sp>
      <p:sp>
        <p:nvSpPr>
          <p:cNvPr id="20490" name="Text Box 22"/>
          <p:cNvSpPr txBox="1">
            <a:spLocks noChangeArrowheads="1"/>
          </p:cNvSpPr>
          <p:nvPr/>
        </p:nvSpPr>
        <p:spPr bwMode="auto">
          <a:xfrm>
            <a:off x="4860925" y="521335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491" name="Text Box 31"/>
          <p:cNvSpPr txBox="1">
            <a:spLocks noChangeArrowheads="1"/>
          </p:cNvSpPr>
          <p:nvPr/>
        </p:nvSpPr>
        <p:spPr bwMode="auto">
          <a:xfrm>
            <a:off x="4860925" y="521335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20495" name="Picture 1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4191000"/>
            <a:ext cx="1752600" cy="74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97" name="Picture 1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5029200"/>
            <a:ext cx="2514600" cy="73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8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980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8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980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0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8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598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0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8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598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8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598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8023" grpId="0"/>
      <p:bldP spid="598024" grpId="0"/>
      <p:bldP spid="598025" grpId="0"/>
      <p:bldP spid="59802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2b Continued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784225" y="1447800"/>
            <a:ext cx="83597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Write a compound interest function to model each situation. Then find the balance after the given number of years.</a:t>
            </a:r>
          </a:p>
        </p:txBody>
      </p:sp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822325" y="2606675"/>
            <a:ext cx="77120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$4000 invested at a rate of 3% compounded monthly; 8 years</a:t>
            </a:r>
          </a:p>
        </p:txBody>
      </p:sp>
      <p:sp>
        <p:nvSpPr>
          <p:cNvPr id="21509" name="Text Box 12"/>
          <p:cNvSpPr txBox="1">
            <a:spLocks noChangeArrowheads="1"/>
          </p:cNvSpPr>
          <p:nvPr/>
        </p:nvSpPr>
        <p:spPr bwMode="auto">
          <a:xfrm>
            <a:off x="4860925" y="521335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21581" name="Text Box 13"/>
          <p:cNvSpPr txBox="1">
            <a:spLocks noChangeArrowheads="1"/>
          </p:cNvSpPr>
          <p:nvPr/>
        </p:nvSpPr>
        <p:spPr bwMode="auto">
          <a:xfrm>
            <a:off x="898525" y="3505200"/>
            <a:ext cx="8093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Step 2 </a:t>
            </a:r>
            <a:r>
              <a:rPr lang="en-US" altLang="en-US"/>
              <a:t>Find the balance after 8 years. </a:t>
            </a:r>
            <a:endParaRPr lang="en-US" altLang="en-US" b="1"/>
          </a:p>
        </p:txBody>
      </p:sp>
      <p:sp>
        <p:nvSpPr>
          <p:cNvPr id="621582" name="Text Box 14"/>
          <p:cNvSpPr txBox="1">
            <a:spLocks noChangeArrowheads="1"/>
          </p:cNvSpPr>
          <p:nvPr/>
        </p:nvSpPr>
        <p:spPr bwMode="auto">
          <a:xfrm>
            <a:off x="1895475" y="5410200"/>
            <a:ext cx="19907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≈ 5083.47</a:t>
            </a:r>
            <a:endParaRPr lang="en-US" altLang="en-US" i="1"/>
          </a:p>
        </p:txBody>
      </p:sp>
      <p:sp>
        <p:nvSpPr>
          <p:cNvPr id="621583" name="Text Box 15"/>
          <p:cNvSpPr txBox="1">
            <a:spLocks noChangeArrowheads="1"/>
          </p:cNvSpPr>
          <p:nvPr/>
        </p:nvSpPr>
        <p:spPr bwMode="auto">
          <a:xfrm>
            <a:off x="5029200" y="4038600"/>
            <a:ext cx="2486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Substitute 8 for t.</a:t>
            </a:r>
          </a:p>
        </p:txBody>
      </p:sp>
      <p:sp>
        <p:nvSpPr>
          <p:cNvPr id="621584" name="Text Box 16"/>
          <p:cNvSpPr txBox="1">
            <a:spLocks noChangeArrowheads="1"/>
          </p:cNvSpPr>
          <p:nvPr/>
        </p:nvSpPr>
        <p:spPr bwMode="auto">
          <a:xfrm>
            <a:off x="1447800" y="4038600"/>
            <a:ext cx="36687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/>
              <a:t>A </a:t>
            </a:r>
            <a:r>
              <a:rPr lang="en-US" altLang="en-US"/>
              <a:t>= 4,000(1.0025)</a:t>
            </a:r>
            <a:r>
              <a:rPr lang="en-US" altLang="en-US" baseline="30000"/>
              <a:t>12(</a:t>
            </a:r>
            <a:r>
              <a:rPr lang="en-US" altLang="en-US" baseline="30000">
                <a:solidFill>
                  <a:srgbClr val="FF0000"/>
                </a:solidFill>
              </a:rPr>
              <a:t>8</a:t>
            </a:r>
            <a:r>
              <a:rPr lang="en-US" altLang="en-US" baseline="30000"/>
              <a:t>)</a:t>
            </a:r>
            <a:endParaRPr lang="en-US" altLang="en-US" i="1"/>
          </a:p>
        </p:txBody>
      </p:sp>
      <p:sp>
        <p:nvSpPr>
          <p:cNvPr id="621585" name="Text Box 17"/>
          <p:cNvSpPr txBox="1">
            <a:spLocks noChangeArrowheads="1"/>
          </p:cNvSpPr>
          <p:nvPr/>
        </p:nvSpPr>
        <p:spPr bwMode="auto">
          <a:xfrm>
            <a:off x="1812925" y="4756150"/>
            <a:ext cx="30400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= 4,000(1.0025)</a:t>
            </a:r>
            <a:r>
              <a:rPr lang="en-US" altLang="en-US" baseline="30000"/>
              <a:t>96</a:t>
            </a:r>
            <a:endParaRPr lang="en-US" altLang="en-US"/>
          </a:p>
        </p:txBody>
      </p:sp>
      <p:sp>
        <p:nvSpPr>
          <p:cNvPr id="21515" name="Text Box 18"/>
          <p:cNvSpPr txBox="1">
            <a:spLocks noChangeArrowheads="1"/>
          </p:cNvSpPr>
          <p:nvPr/>
        </p:nvSpPr>
        <p:spPr bwMode="auto">
          <a:xfrm>
            <a:off x="4860925" y="521335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21587" name="Text Box 19"/>
          <p:cNvSpPr txBox="1">
            <a:spLocks noChangeArrowheads="1"/>
          </p:cNvSpPr>
          <p:nvPr/>
        </p:nvSpPr>
        <p:spPr bwMode="auto">
          <a:xfrm>
            <a:off x="5029200" y="5121275"/>
            <a:ext cx="4114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Use a calculator and round to the nearest hundredth.</a:t>
            </a:r>
          </a:p>
        </p:txBody>
      </p:sp>
      <p:sp>
        <p:nvSpPr>
          <p:cNvPr id="621588" name="Text Box 20"/>
          <p:cNvSpPr txBox="1">
            <a:spLocks noChangeArrowheads="1"/>
          </p:cNvSpPr>
          <p:nvPr/>
        </p:nvSpPr>
        <p:spPr bwMode="auto">
          <a:xfrm>
            <a:off x="914400" y="6096000"/>
            <a:ext cx="6248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The balance after 4 years is $5,083.47.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21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21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21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621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621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621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6215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215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900" decel="100000" fill="hold"/>
                                        <p:tgtEl>
                                          <p:spTgt spid="6215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215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1581" grpId="0"/>
      <p:bldP spid="621582" grpId="0"/>
      <p:bldP spid="621583" grpId="0"/>
      <p:bldP spid="621584" grpId="0"/>
      <p:bldP spid="621585" grpId="0"/>
      <p:bldP spid="621587" grpId="0"/>
      <p:bldP spid="621588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5"/>
          <p:cNvSpPr txBox="1">
            <a:spLocks noChangeArrowheads="1"/>
          </p:cNvSpPr>
          <p:nvPr/>
        </p:nvSpPr>
        <p:spPr bwMode="auto">
          <a:xfrm>
            <a:off x="1066800" y="2133600"/>
            <a:ext cx="7559675" cy="228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 u="sng"/>
              <a:t>Exponential decay</a:t>
            </a:r>
            <a:r>
              <a:rPr lang="en-US" altLang="en-US"/>
              <a:t> occurs when a quantity decreases by the same rate </a:t>
            </a:r>
            <a:r>
              <a:rPr lang="en-US" altLang="en-US" i="1"/>
              <a:t>r</a:t>
            </a:r>
            <a:r>
              <a:rPr lang="en-US" altLang="en-US"/>
              <a:t> in each time period </a:t>
            </a:r>
            <a:r>
              <a:rPr lang="en-US" altLang="en-US" i="1"/>
              <a:t>t</a:t>
            </a:r>
            <a:r>
              <a:rPr lang="en-US" altLang="en-US"/>
              <a:t>. Just like exponential growth, the value of the quantity at any given time can be calculated by using the rate and the original amount.</a:t>
            </a:r>
            <a:endParaRPr lang="en-US" altLang="en-US" b="1" u="sng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286000"/>
            <a:ext cx="8915400" cy="2551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5"/>
          <p:cNvSpPr txBox="1">
            <a:spLocks noChangeArrowheads="1"/>
          </p:cNvSpPr>
          <p:nvPr/>
        </p:nvSpPr>
        <p:spPr bwMode="auto">
          <a:xfrm>
            <a:off x="762000" y="2000250"/>
            <a:ext cx="7864475" cy="264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Notice an important difference between exponential growth functions and exponential decay functions. For exponential growth, the value inside the parentheses will be greater than 1 because </a:t>
            </a:r>
            <a:r>
              <a:rPr lang="en-US" altLang="en-US" i="1"/>
              <a:t>r</a:t>
            </a:r>
            <a:r>
              <a:rPr lang="en-US" altLang="en-US"/>
              <a:t> is added to 1. For exponential decay, the value inside the parentheses will be less than 1 because </a:t>
            </a:r>
            <a:r>
              <a:rPr lang="en-US" altLang="en-US" i="1"/>
              <a:t>r</a:t>
            </a:r>
            <a:r>
              <a:rPr lang="en-US" altLang="en-US"/>
              <a:t> is subtracted from 1.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3: Exponential Decay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5603" name="Text Box 5"/>
          <p:cNvSpPr txBox="1">
            <a:spLocks noChangeArrowheads="1"/>
          </p:cNvSpPr>
          <p:nvPr/>
        </p:nvSpPr>
        <p:spPr bwMode="auto">
          <a:xfrm>
            <a:off x="593725" y="1524000"/>
            <a:ext cx="8550275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The population of a town is decreasing at a rate of 3% per year. In 2000 there were 1700 people. Write an exponential decay function to model this situation. Then find the population in 2012. </a:t>
            </a:r>
          </a:p>
        </p:txBody>
      </p:sp>
      <p:sp>
        <p:nvSpPr>
          <p:cNvPr id="604191" name="Text Box 31"/>
          <p:cNvSpPr txBox="1">
            <a:spLocks noChangeArrowheads="1"/>
          </p:cNvSpPr>
          <p:nvPr/>
        </p:nvSpPr>
        <p:spPr bwMode="auto">
          <a:xfrm>
            <a:off x="609600" y="3505200"/>
            <a:ext cx="80549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Step 1 </a:t>
            </a:r>
            <a:r>
              <a:rPr lang="en-US" altLang="en-US"/>
              <a:t>Write the exponential decay function for this situation.</a:t>
            </a:r>
            <a:endParaRPr lang="en-US" altLang="en-US" b="1"/>
          </a:p>
        </p:txBody>
      </p:sp>
      <p:sp>
        <p:nvSpPr>
          <p:cNvPr id="604192" name="Text Box 32"/>
          <p:cNvSpPr txBox="1">
            <a:spLocks noChangeArrowheads="1"/>
          </p:cNvSpPr>
          <p:nvPr/>
        </p:nvSpPr>
        <p:spPr bwMode="auto">
          <a:xfrm>
            <a:off x="1546225" y="4495800"/>
            <a:ext cx="2797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/>
              <a:t>y = </a:t>
            </a:r>
            <a:r>
              <a:rPr lang="en-US" altLang="en-US" i="1">
                <a:solidFill>
                  <a:srgbClr val="FF0000"/>
                </a:solidFill>
              </a:rPr>
              <a:t>a</a:t>
            </a:r>
            <a:r>
              <a:rPr lang="en-US" altLang="en-US"/>
              <a:t>(1 – </a:t>
            </a:r>
            <a:r>
              <a:rPr lang="en-US" altLang="en-US" i="1">
                <a:solidFill>
                  <a:srgbClr val="3333FF"/>
                </a:solidFill>
              </a:rPr>
              <a:t>r</a:t>
            </a:r>
            <a:r>
              <a:rPr lang="en-US" altLang="en-US"/>
              <a:t>)</a:t>
            </a:r>
            <a:r>
              <a:rPr lang="en-US" altLang="en-US" i="1" baseline="30000"/>
              <a:t>t</a:t>
            </a:r>
            <a:r>
              <a:rPr lang="en-US" altLang="en-US"/>
              <a:t> </a:t>
            </a:r>
          </a:p>
        </p:txBody>
      </p:sp>
      <p:sp>
        <p:nvSpPr>
          <p:cNvPr id="604193" name="Text Box 33"/>
          <p:cNvSpPr txBox="1">
            <a:spLocks noChangeArrowheads="1"/>
          </p:cNvSpPr>
          <p:nvPr/>
        </p:nvSpPr>
        <p:spPr bwMode="auto">
          <a:xfrm>
            <a:off x="1828800" y="5105400"/>
            <a:ext cx="3276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= </a:t>
            </a:r>
            <a:r>
              <a:rPr lang="en-US" altLang="en-US">
                <a:solidFill>
                  <a:srgbClr val="FF0000"/>
                </a:solidFill>
              </a:rPr>
              <a:t>1700</a:t>
            </a:r>
            <a:r>
              <a:rPr lang="en-US" altLang="en-US"/>
              <a:t>(1 – </a:t>
            </a:r>
            <a:r>
              <a:rPr lang="en-US" altLang="en-US">
                <a:solidFill>
                  <a:srgbClr val="3333FF"/>
                </a:solidFill>
              </a:rPr>
              <a:t>0.03</a:t>
            </a:r>
            <a:r>
              <a:rPr lang="en-US" altLang="en-US"/>
              <a:t>)</a:t>
            </a:r>
            <a:r>
              <a:rPr lang="en-US" altLang="en-US" i="1" baseline="30000"/>
              <a:t>t</a:t>
            </a:r>
            <a:r>
              <a:rPr lang="en-US" altLang="en-US"/>
              <a:t> </a:t>
            </a:r>
          </a:p>
        </p:txBody>
      </p:sp>
      <p:sp>
        <p:nvSpPr>
          <p:cNvPr id="604194" name="Text Box 34"/>
          <p:cNvSpPr txBox="1">
            <a:spLocks noChangeArrowheads="1"/>
          </p:cNvSpPr>
          <p:nvPr/>
        </p:nvSpPr>
        <p:spPr bwMode="auto">
          <a:xfrm>
            <a:off x="1828800" y="5722938"/>
            <a:ext cx="23637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= 1700(0.97)</a:t>
            </a:r>
            <a:r>
              <a:rPr lang="en-US" altLang="en-US" i="1" baseline="30000"/>
              <a:t>t</a:t>
            </a:r>
            <a:endParaRPr lang="en-US" altLang="en-US" i="1"/>
          </a:p>
        </p:txBody>
      </p:sp>
      <p:sp>
        <p:nvSpPr>
          <p:cNvPr id="604195" name="Text Box 35"/>
          <p:cNvSpPr txBox="1">
            <a:spLocks noChangeArrowheads="1"/>
          </p:cNvSpPr>
          <p:nvPr/>
        </p:nvSpPr>
        <p:spPr bwMode="auto">
          <a:xfrm>
            <a:off x="5241925" y="4503738"/>
            <a:ext cx="25892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Write the formula.</a:t>
            </a:r>
          </a:p>
        </p:txBody>
      </p:sp>
      <p:sp>
        <p:nvSpPr>
          <p:cNvPr id="604196" name="Text Box 36"/>
          <p:cNvSpPr txBox="1">
            <a:spLocks noChangeArrowheads="1"/>
          </p:cNvSpPr>
          <p:nvPr/>
        </p:nvSpPr>
        <p:spPr bwMode="auto">
          <a:xfrm>
            <a:off x="5241925" y="4953000"/>
            <a:ext cx="39020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Substitute 1700 for a and 0.03 for r. </a:t>
            </a:r>
          </a:p>
        </p:txBody>
      </p:sp>
      <p:sp>
        <p:nvSpPr>
          <p:cNvPr id="604197" name="Text Box 37"/>
          <p:cNvSpPr txBox="1">
            <a:spLocks noChangeArrowheads="1"/>
          </p:cNvSpPr>
          <p:nvPr/>
        </p:nvSpPr>
        <p:spPr bwMode="auto">
          <a:xfrm>
            <a:off x="5241925" y="5715000"/>
            <a:ext cx="1336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Simplify.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04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04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04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04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604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604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604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91" grpId="0"/>
      <p:bldP spid="604192" grpId="0"/>
      <p:bldP spid="604193" grpId="0"/>
      <p:bldP spid="604194" grpId="0"/>
      <p:bldP spid="604195" grpId="0"/>
      <p:bldP spid="604197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3: Exponential Decay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593725" y="1524000"/>
            <a:ext cx="8550275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The population of a town is decreasing at a rate of 3% per year. In 2000 there were 1700 people. Write an exponential decay function to model this situation. Then find the population in 2012. </a:t>
            </a:r>
          </a:p>
        </p:txBody>
      </p:sp>
      <p:sp>
        <p:nvSpPr>
          <p:cNvPr id="622603" name="Text Box 11"/>
          <p:cNvSpPr txBox="1">
            <a:spLocks noChangeArrowheads="1"/>
          </p:cNvSpPr>
          <p:nvPr/>
        </p:nvSpPr>
        <p:spPr bwMode="auto">
          <a:xfrm>
            <a:off x="1066800" y="3505200"/>
            <a:ext cx="8093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Step 2 </a:t>
            </a:r>
            <a:r>
              <a:rPr lang="en-US" altLang="en-US"/>
              <a:t>Find the population in 2012. </a:t>
            </a:r>
            <a:endParaRPr lang="en-US" altLang="en-US" b="1"/>
          </a:p>
        </p:txBody>
      </p:sp>
      <p:sp>
        <p:nvSpPr>
          <p:cNvPr id="622604" name="Text Box 12"/>
          <p:cNvSpPr txBox="1">
            <a:spLocks noChangeArrowheads="1"/>
          </p:cNvSpPr>
          <p:nvPr/>
        </p:nvSpPr>
        <p:spPr bwMode="auto">
          <a:xfrm>
            <a:off x="1895475" y="4648200"/>
            <a:ext cx="19907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≈ 1180</a:t>
            </a:r>
            <a:endParaRPr lang="en-US" altLang="en-US" i="1"/>
          </a:p>
        </p:txBody>
      </p:sp>
      <p:sp>
        <p:nvSpPr>
          <p:cNvPr id="622605" name="Text Box 13"/>
          <p:cNvSpPr txBox="1">
            <a:spLocks noChangeArrowheads="1"/>
          </p:cNvSpPr>
          <p:nvPr/>
        </p:nvSpPr>
        <p:spPr bwMode="auto">
          <a:xfrm>
            <a:off x="5089525" y="4038600"/>
            <a:ext cx="2655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Substitute 12 for t.</a:t>
            </a:r>
          </a:p>
        </p:txBody>
      </p:sp>
      <p:sp>
        <p:nvSpPr>
          <p:cNvPr id="622606" name="Text Box 14"/>
          <p:cNvSpPr txBox="1">
            <a:spLocks noChangeArrowheads="1"/>
          </p:cNvSpPr>
          <p:nvPr/>
        </p:nvSpPr>
        <p:spPr bwMode="auto">
          <a:xfrm>
            <a:off x="1524000" y="4038600"/>
            <a:ext cx="29400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/>
              <a:t>y </a:t>
            </a:r>
            <a:r>
              <a:rPr lang="en-US" altLang="en-US"/>
              <a:t>= 1,700(0.97)</a:t>
            </a:r>
            <a:r>
              <a:rPr lang="en-US" altLang="en-US" baseline="30000">
                <a:solidFill>
                  <a:srgbClr val="FF0000"/>
                </a:solidFill>
              </a:rPr>
              <a:t>12</a:t>
            </a:r>
            <a:endParaRPr lang="en-US" altLang="en-US" i="1">
              <a:solidFill>
                <a:srgbClr val="FF0000"/>
              </a:solidFill>
            </a:endParaRPr>
          </a:p>
        </p:txBody>
      </p:sp>
      <p:sp>
        <p:nvSpPr>
          <p:cNvPr id="622607" name="Text Box 15"/>
          <p:cNvSpPr txBox="1">
            <a:spLocks noChangeArrowheads="1"/>
          </p:cNvSpPr>
          <p:nvPr/>
        </p:nvSpPr>
        <p:spPr bwMode="auto">
          <a:xfrm>
            <a:off x="5089525" y="4419600"/>
            <a:ext cx="41148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Use a calculator and round to the nearest whole number.</a:t>
            </a:r>
          </a:p>
        </p:txBody>
      </p:sp>
      <p:sp>
        <p:nvSpPr>
          <p:cNvPr id="622608" name="Text Box 16"/>
          <p:cNvSpPr txBox="1">
            <a:spLocks noChangeArrowheads="1"/>
          </p:cNvSpPr>
          <p:nvPr/>
        </p:nvSpPr>
        <p:spPr bwMode="auto">
          <a:xfrm>
            <a:off x="990600" y="5562600"/>
            <a:ext cx="7315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The population in 2012 will be approximately 1180 people.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22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22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22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22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622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226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226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900" decel="100000" fill="hold"/>
                                        <p:tgtEl>
                                          <p:spTgt spid="6226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226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2603" grpId="0"/>
      <p:bldP spid="622604" grpId="0"/>
      <p:bldP spid="622605" grpId="0"/>
      <p:bldP spid="622606" grpId="0"/>
      <p:bldP spid="622607" grpId="0"/>
      <p:bldP spid="622608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6"/>
          <p:cNvSpPr txBox="1">
            <a:spLocks noChangeArrowheads="1"/>
          </p:cNvSpPr>
          <p:nvPr/>
        </p:nvSpPr>
        <p:spPr bwMode="auto">
          <a:xfrm>
            <a:off x="381000" y="1524000"/>
            <a:ext cx="8763000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The fish population in a local stream is decreasing at a rate of 3% per year. The original population was 48,000. Write an exponential decay function to model this situation. Then find the population after 7 years. </a:t>
            </a:r>
          </a:p>
        </p:txBody>
      </p:sp>
      <p:sp>
        <p:nvSpPr>
          <p:cNvPr id="603143" name="Text Box 7"/>
          <p:cNvSpPr txBox="1">
            <a:spLocks noChangeArrowheads="1"/>
          </p:cNvSpPr>
          <p:nvPr/>
        </p:nvSpPr>
        <p:spPr bwMode="auto">
          <a:xfrm>
            <a:off x="1089025" y="3649663"/>
            <a:ext cx="80549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Step 1 </a:t>
            </a:r>
            <a:r>
              <a:rPr lang="en-US" altLang="en-US"/>
              <a:t>Write the exponential decay function for this situation.</a:t>
            </a:r>
            <a:endParaRPr lang="en-US" altLang="en-US" b="1"/>
          </a:p>
        </p:txBody>
      </p:sp>
      <p:sp>
        <p:nvSpPr>
          <p:cNvPr id="603145" name="Text Box 9"/>
          <p:cNvSpPr txBox="1">
            <a:spLocks noChangeArrowheads="1"/>
          </p:cNvSpPr>
          <p:nvPr/>
        </p:nvSpPr>
        <p:spPr bwMode="auto">
          <a:xfrm>
            <a:off x="1546225" y="4640263"/>
            <a:ext cx="2797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/>
              <a:t>y = </a:t>
            </a:r>
            <a:r>
              <a:rPr lang="en-US" altLang="en-US" i="1">
                <a:solidFill>
                  <a:srgbClr val="FF0000"/>
                </a:solidFill>
              </a:rPr>
              <a:t>a</a:t>
            </a:r>
            <a:r>
              <a:rPr lang="en-US" altLang="en-US"/>
              <a:t>(1 – </a:t>
            </a:r>
            <a:r>
              <a:rPr lang="en-US" altLang="en-US" i="1">
                <a:solidFill>
                  <a:srgbClr val="3333FF"/>
                </a:solidFill>
              </a:rPr>
              <a:t>r</a:t>
            </a:r>
            <a:r>
              <a:rPr lang="en-US" altLang="en-US"/>
              <a:t>)</a:t>
            </a:r>
            <a:r>
              <a:rPr lang="en-US" altLang="en-US" i="1" baseline="30000"/>
              <a:t>t</a:t>
            </a:r>
            <a:r>
              <a:rPr lang="en-US" altLang="en-US"/>
              <a:t> </a:t>
            </a:r>
          </a:p>
        </p:txBody>
      </p:sp>
      <p:sp>
        <p:nvSpPr>
          <p:cNvPr id="603146" name="Text Box 10"/>
          <p:cNvSpPr txBox="1">
            <a:spLocks noChangeArrowheads="1"/>
          </p:cNvSpPr>
          <p:nvPr/>
        </p:nvSpPr>
        <p:spPr bwMode="auto">
          <a:xfrm>
            <a:off x="1828800" y="518160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= </a:t>
            </a:r>
            <a:r>
              <a:rPr lang="en-US" altLang="en-US">
                <a:solidFill>
                  <a:srgbClr val="FF0000"/>
                </a:solidFill>
              </a:rPr>
              <a:t>48,000</a:t>
            </a:r>
            <a:r>
              <a:rPr lang="en-US" altLang="en-US"/>
              <a:t>(1 – </a:t>
            </a:r>
            <a:r>
              <a:rPr lang="en-US" altLang="en-US">
                <a:solidFill>
                  <a:srgbClr val="3333FF"/>
                </a:solidFill>
              </a:rPr>
              <a:t>0.03</a:t>
            </a:r>
            <a:r>
              <a:rPr lang="en-US" altLang="en-US"/>
              <a:t>)</a:t>
            </a:r>
            <a:r>
              <a:rPr lang="en-US" altLang="en-US" i="1" baseline="30000"/>
              <a:t>t</a:t>
            </a:r>
            <a:r>
              <a:rPr lang="en-US" altLang="en-US"/>
              <a:t> </a:t>
            </a:r>
          </a:p>
        </p:txBody>
      </p:sp>
      <p:sp>
        <p:nvSpPr>
          <p:cNvPr id="603147" name="Text Box 11"/>
          <p:cNvSpPr txBox="1">
            <a:spLocks noChangeArrowheads="1"/>
          </p:cNvSpPr>
          <p:nvPr/>
        </p:nvSpPr>
        <p:spPr bwMode="auto">
          <a:xfrm>
            <a:off x="1828800" y="5867400"/>
            <a:ext cx="26685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= 48,000(0.97)</a:t>
            </a:r>
            <a:r>
              <a:rPr lang="en-US" altLang="en-US" i="1" baseline="30000"/>
              <a:t>t</a:t>
            </a:r>
            <a:endParaRPr lang="en-US" altLang="en-US" i="1"/>
          </a:p>
        </p:txBody>
      </p:sp>
      <p:sp>
        <p:nvSpPr>
          <p:cNvPr id="603148" name="Text Box 12"/>
          <p:cNvSpPr txBox="1">
            <a:spLocks noChangeArrowheads="1"/>
          </p:cNvSpPr>
          <p:nvPr/>
        </p:nvSpPr>
        <p:spPr bwMode="auto">
          <a:xfrm>
            <a:off x="5241925" y="4648200"/>
            <a:ext cx="25892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Write the formula.</a:t>
            </a:r>
          </a:p>
        </p:txBody>
      </p:sp>
      <p:sp>
        <p:nvSpPr>
          <p:cNvPr id="603149" name="Text Box 13"/>
          <p:cNvSpPr txBox="1">
            <a:spLocks noChangeArrowheads="1"/>
          </p:cNvSpPr>
          <p:nvPr/>
        </p:nvSpPr>
        <p:spPr bwMode="auto">
          <a:xfrm>
            <a:off x="5241925" y="5183188"/>
            <a:ext cx="39020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Substitute 48,000 for a and 0.03 for r. </a:t>
            </a:r>
          </a:p>
        </p:txBody>
      </p:sp>
      <p:sp>
        <p:nvSpPr>
          <p:cNvPr id="603150" name="Text Box 14"/>
          <p:cNvSpPr txBox="1">
            <a:spLocks noChangeArrowheads="1"/>
          </p:cNvSpPr>
          <p:nvPr/>
        </p:nvSpPr>
        <p:spPr bwMode="auto">
          <a:xfrm>
            <a:off x="5241925" y="5859463"/>
            <a:ext cx="1336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Simplify.</a:t>
            </a:r>
          </a:p>
        </p:txBody>
      </p:sp>
      <p:sp>
        <p:nvSpPr>
          <p:cNvPr id="27658" name="Text Box 18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3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3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03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3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03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3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03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3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03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3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603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3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603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3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603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3143" grpId="0"/>
      <p:bldP spid="603145" grpId="0"/>
      <p:bldP spid="603146" grpId="0"/>
      <p:bldP spid="603147" grpId="0"/>
      <p:bldP spid="603148" grpId="0"/>
      <p:bldP spid="603150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3627" name="Text Box 11"/>
          <p:cNvSpPr txBox="1">
            <a:spLocks noChangeArrowheads="1"/>
          </p:cNvSpPr>
          <p:nvPr/>
        </p:nvSpPr>
        <p:spPr bwMode="auto">
          <a:xfrm>
            <a:off x="609600" y="3429000"/>
            <a:ext cx="8093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Step 2 </a:t>
            </a:r>
            <a:r>
              <a:rPr lang="en-US" altLang="en-US"/>
              <a:t>Find the population in 7 years. </a:t>
            </a:r>
          </a:p>
        </p:txBody>
      </p:sp>
      <p:sp>
        <p:nvSpPr>
          <p:cNvPr id="623628" name="Text Box 12"/>
          <p:cNvSpPr txBox="1">
            <a:spLocks noChangeArrowheads="1"/>
          </p:cNvSpPr>
          <p:nvPr/>
        </p:nvSpPr>
        <p:spPr bwMode="auto">
          <a:xfrm>
            <a:off x="1862138" y="4876800"/>
            <a:ext cx="19907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≈ 38,783</a:t>
            </a:r>
            <a:endParaRPr lang="en-US" altLang="en-US" i="1"/>
          </a:p>
        </p:txBody>
      </p:sp>
      <p:sp>
        <p:nvSpPr>
          <p:cNvPr id="623629" name="Text Box 13"/>
          <p:cNvSpPr txBox="1">
            <a:spLocks noChangeArrowheads="1"/>
          </p:cNvSpPr>
          <p:nvPr/>
        </p:nvSpPr>
        <p:spPr bwMode="auto">
          <a:xfrm>
            <a:off x="4648200" y="4038600"/>
            <a:ext cx="2486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Substitute 7 for t.</a:t>
            </a:r>
          </a:p>
        </p:txBody>
      </p:sp>
      <p:sp>
        <p:nvSpPr>
          <p:cNvPr id="623630" name="Text Box 14"/>
          <p:cNvSpPr txBox="1">
            <a:spLocks noChangeArrowheads="1"/>
          </p:cNvSpPr>
          <p:nvPr/>
        </p:nvSpPr>
        <p:spPr bwMode="auto">
          <a:xfrm>
            <a:off x="1524000" y="4038600"/>
            <a:ext cx="30051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/>
              <a:t>y </a:t>
            </a:r>
            <a:r>
              <a:rPr lang="en-US" altLang="en-US"/>
              <a:t>= 48,000(0.97)</a:t>
            </a:r>
            <a:r>
              <a:rPr lang="en-US" altLang="en-US" baseline="30000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623631" name="Text Box 15"/>
          <p:cNvSpPr txBox="1">
            <a:spLocks noChangeArrowheads="1"/>
          </p:cNvSpPr>
          <p:nvPr/>
        </p:nvSpPr>
        <p:spPr bwMode="auto">
          <a:xfrm>
            <a:off x="4648200" y="4495800"/>
            <a:ext cx="41148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Use a calculator and round to the nearest whole number.</a:t>
            </a:r>
          </a:p>
        </p:txBody>
      </p:sp>
      <p:sp>
        <p:nvSpPr>
          <p:cNvPr id="623632" name="Text Box 16"/>
          <p:cNvSpPr txBox="1">
            <a:spLocks noChangeArrowheads="1"/>
          </p:cNvSpPr>
          <p:nvPr/>
        </p:nvSpPr>
        <p:spPr bwMode="auto">
          <a:xfrm>
            <a:off x="685800" y="5638800"/>
            <a:ext cx="8001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The population after 7 years will be approximately 38,783  people. </a:t>
            </a:r>
          </a:p>
        </p:txBody>
      </p:sp>
      <p:sp>
        <p:nvSpPr>
          <p:cNvPr id="28680" name="Text Box 17"/>
          <p:cNvSpPr txBox="1">
            <a:spLocks noChangeArrowheads="1"/>
          </p:cNvSpPr>
          <p:nvPr/>
        </p:nvSpPr>
        <p:spPr bwMode="auto">
          <a:xfrm>
            <a:off x="381000" y="1524000"/>
            <a:ext cx="8763000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The fish population in a local stream is decreasing at a rate of 3% per year. The original population was 48,000. Write an exponential decay function to model this situation. Then find the population after 7 years. </a:t>
            </a:r>
          </a:p>
        </p:txBody>
      </p:sp>
      <p:sp>
        <p:nvSpPr>
          <p:cNvPr id="28681" name="Text Box 18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3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23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23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23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23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623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236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236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900" decel="100000" fill="hold"/>
                                        <p:tgtEl>
                                          <p:spTgt spid="6236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236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3627" grpId="0"/>
      <p:bldP spid="623628" grpId="0"/>
      <p:bldP spid="623629" grpId="0"/>
      <p:bldP spid="623630" grpId="0"/>
      <p:bldP spid="623631" grpId="0"/>
      <p:bldP spid="623632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20"/>
          <p:cNvSpPr txBox="1">
            <a:spLocks noChangeArrowheads="1"/>
          </p:cNvSpPr>
          <p:nvPr/>
        </p:nvSpPr>
        <p:spPr bwMode="auto">
          <a:xfrm>
            <a:off x="609600" y="1419225"/>
            <a:ext cx="8016875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A common application of exponential decay is</a:t>
            </a:r>
            <a:r>
              <a:rPr lang="en-US" altLang="en-US" i="1"/>
              <a:t> half-life. </a:t>
            </a:r>
            <a:r>
              <a:rPr lang="en-US" altLang="en-US"/>
              <a:t>The </a:t>
            </a:r>
            <a:r>
              <a:rPr lang="en-US" altLang="en-US" b="1" u="sng"/>
              <a:t>half-life</a:t>
            </a:r>
            <a:r>
              <a:rPr lang="en-US" altLang="en-US"/>
              <a:t> of a substance is the time it takes for one-half of the substance to decay into another substance.</a:t>
            </a:r>
          </a:p>
        </p:txBody>
      </p:sp>
      <p:pic>
        <p:nvPicPr>
          <p:cNvPr id="594965" name="Picture 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063" y="3492500"/>
            <a:ext cx="8905875" cy="222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949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949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8" name="Rectangle 14"/>
          <p:cNvSpPr>
            <a:spLocks noChangeArrowheads="1"/>
          </p:cNvSpPr>
          <p:nvPr/>
        </p:nvSpPr>
        <p:spPr bwMode="auto">
          <a:xfrm>
            <a:off x="381000" y="1905000"/>
            <a:ext cx="8153400" cy="12954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3200"/>
              <a:t>Solve problems involving exponential growth and decay.</a:t>
            </a:r>
            <a:endParaRPr lang="en-US" altLang="en-US" sz="3200" i="1"/>
          </a:p>
        </p:txBody>
      </p:sp>
      <p:sp>
        <p:nvSpPr>
          <p:cNvPr id="4099" name="Rectangle 15"/>
          <p:cNvSpPr>
            <a:spLocks noChangeArrowheads="1"/>
          </p:cNvSpPr>
          <p:nvPr/>
        </p:nvSpPr>
        <p:spPr bwMode="auto">
          <a:xfrm>
            <a:off x="0" y="1219200"/>
            <a:ext cx="9144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sz="3600" i="1">
                <a:solidFill>
                  <a:srgbClr val="FF6600"/>
                </a:solidFill>
                <a:latin typeface="Arial Black" pitchFamily="34" charset="0"/>
              </a:rPr>
              <a:t>Objective</a:t>
            </a:r>
            <a:endParaRPr lang="en-US" altLang="en-US" sz="3600" i="1">
              <a:solidFill>
                <a:srgbClr val="FF6600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2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5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4A: </a:t>
            </a:r>
            <a:r>
              <a:rPr lang="en-US" altLang="en-US" i="1">
                <a:solidFill>
                  <a:srgbClr val="FF0000"/>
                </a:solidFill>
                <a:latin typeface="Arial Black" pitchFamily="34" charset="0"/>
              </a:rPr>
              <a:t>Science Application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30723" name="Text Box 6"/>
          <p:cNvSpPr txBox="1">
            <a:spLocks noChangeArrowheads="1"/>
          </p:cNvSpPr>
          <p:nvPr/>
        </p:nvSpPr>
        <p:spPr bwMode="auto">
          <a:xfrm>
            <a:off x="457200" y="1371600"/>
            <a:ext cx="8131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Astatine-218 has a half-life of 2 seconds.</a:t>
            </a:r>
          </a:p>
        </p:txBody>
      </p:sp>
      <p:sp>
        <p:nvSpPr>
          <p:cNvPr id="30724" name="Text Box 7"/>
          <p:cNvSpPr txBox="1">
            <a:spLocks noChangeArrowheads="1"/>
          </p:cNvSpPr>
          <p:nvPr/>
        </p:nvSpPr>
        <p:spPr bwMode="auto">
          <a:xfrm>
            <a:off x="441325" y="1905000"/>
            <a:ext cx="7788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Find the amount left from a 500 gram sample of astatine-218 after 10 seconds.</a:t>
            </a:r>
          </a:p>
        </p:txBody>
      </p:sp>
      <p:sp>
        <p:nvSpPr>
          <p:cNvPr id="606216" name="Text Box 8"/>
          <p:cNvSpPr txBox="1">
            <a:spLocks noChangeArrowheads="1"/>
          </p:cNvSpPr>
          <p:nvPr/>
        </p:nvSpPr>
        <p:spPr bwMode="auto">
          <a:xfrm>
            <a:off x="457200" y="2743200"/>
            <a:ext cx="7620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Step 1 </a:t>
            </a:r>
            <a:r>
              <a:rPr lang="en-US" altLang="en-US"/>
              <a:t>Find </a:t>
            </a:r>
            <a:r>
              <a:rPr lang="en-US" altLang="en-US" i="1"/>
              <a:t>t</a:t>
            </a:r>
            <a:r>
              <a:rPr lang="en-US" altLang="en-US"/>
              <a:t>, the number of half-lives in the given time period. </a:t>
            </a:r>
            <a:endParaRPr lang="en-US" altLang="en-US" b="1"/>
          </a:p>
        </p:txBody>
      </p:sp>
      <p:sp>
        <p:nvSpPr>
          <p:cNvPr id="606220" name="Text Box 12"/>
          <p:cNvSpPr txBox="1">
            <a:spLocks noChangeArrowheads="1"/>
          </p:cNvSpPr>
          <p:nvPr/>
        </p:nvSpPr>
        <p:spPr bwMode="auto">
          <a:xfrm>
            <a:off x="4191000" y="3429000"/>
            <a:ext cx="4495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Divide the time period by the half-life. The value of t is 5.</a:t>
            </a:r>
          </a:p>
        </p:txBody>
      </p:sp>
      <p:pic>
        <p:nvPicPr>
          <p:cNvPr id="606221" name="Picture 13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581400"/>
            <a:ext cx="115252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06223" name="Text Box 15"/>
          <p:cNvSpPr txBox="1">
            <a:spLocks noChangeArrowheads="1"/>
          </p:cNvSpPr>
          <p:nvPr/>
        </p:nvSpPr>
        <p:spPr bwMode="auto">
          <a:xfrm>
            <a:off x="4191000" y="4343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Write the formula.</a:t>
            </a:r>
          </a:p>
        </p:txBody>
      </p:sp>
      <p:sp>
        <p:nvSpPr>
          <p:cNvPr id="606224" name="Text Box 16"/>
          <p:cNvSpPr txBox="1">
            <a:spLocks noChangeArrowheads="1"/>
          </p:cNvSpPr>
          <p:nvPr/>
        </p:nvSpPr>
        <p:spPr bwMode="auto">
          <a:xfrm>
            <a:off x="2176463" y="4800600"/>
            <a:ext cx="3276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= </a:t>
            </a:r>
            <a:r>
              <a:rPr lang="en-US" altLang="en-US">
                <a:solidFill>
                  <a:srgbClr val="FF0000"/>
                </a:solidFill>
              </a:rPr>
              <a:t>500</a:t>
            </a:r>
            <a:r>
              <a:rPr lang="en-US" altLang="en-US"/>
              <a:t>(0.5)</a:t>
            </a:r>
            <a:r>
              <a:rPr lang="en-US" altLang="en-US" baseline="30000"/>
              <a:t>5</a:t>
            </a:r>
            <a:r>
              <a:rPr lang="en-US" altLang="en-US"/>
              <a:t> </a:t>
            </a:r>
          </a:p>
        </p:txBody>
      </p:sp>
      <p:sp>
        <p:nvSpPr>
          <p:cNvPr id="606225" name="Text Box 17"/>
          <p:cNvSpPr txBox="1">
            <a:spLocks noChangeArrowheads="1"/>
          </p:cNvSpPr>
          <p:nvPr/>
        </p:nvSpPr>
        <p:spPr bwMode="auto">
          <a:xfrm>
            <a:off x="4191000" y="4800600"/>
            <a:ext cx="5791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Substitute 500 for P and 5 for t.</a:t>
            </a:r>
          </a:p>
        </p:txBody>
      </p:sp>
      <p:sp>
        <p:nvSpPr>
          <p:cNvPr id="606226" name="Text Box 18"/>
          <p:cNvSpPr txBox="1">
            <a:spLocks noChangeArrowheads="1"/>
          </p:cNvSpPr>
          <p:nvPr/>
        </p:nvSpPr>
        <p:spPr bwMode="auto">
          <a:xfrm>
            <a:off x="2189163" y="5257800"/>
            <a:ext cx="16208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= 15.625</a:t>
            </a:r>
          </a:p>
        </p:txBody>
      </p:sp>
      <p:sp>
        <p:nvSpPr>
          <p:cNvPr id="606227" name="Text Box 19"/>
          <p:cNvSpPr txBox="1">
            <a:spLocks noChangeArrowheads="1"/>
          </p:cNvSpPr>
          <p:nvPr/>
        </p:nvSpPr>
        <p:spPr bwMode="auto">
          <a:xfrm>
            <a:off x="4191000" y="5257800"/>
            <a:ext cx="24558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Use a calculator.</a:t>
            </a:r>
          </a:p>
        </p:txBody>
      </p:sp>
      <p:sp>
        <p:nvSpPr>
          <p:cNvPr id="606228" name="Text Box 20"/>
          <p:cNvSpPr txBox="1">
            <a:spLocks noChangeArrowheads="1"/>
          </p:cNvSpPr>
          <p:nvPr/>
        </p:nvSpPr>
        <p:spPr bwMode="auto">
          <a:xfrm>
            <a:off x="533400" y="5791200"/>
            <a:ext cx="8382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There are 15.625 grams of Astatine-218 remaining after 10 seconds. </a:t>
            </a:r>
          </a:p>
        </p:txBody>
      </p:sp>
      <p:sp>
        <p:nvSpPr>
          <p:cNvPr id="606229" name="Text Box 21"/>
          <p:cNvSpPr txBox="1">
            <a:spLocks noChangeArrowheads="1"/>
          </p:cNvSpPr>
          <p:nvPr/>
        </p:nvSpPr>
        <p:spPr bwMode="auto">
          <a:xfrm>
            <a:off x="555625" y="4343400"/>
            <a:ext cx="36353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Step 2  </a:t>
            </a:r>
            <a:r>
              <a:rPr lang="en-US" altLang="en-US" i="1"/>
              <a:t>A = </a:t>
            </a:r>
            <a:r>
              <a:rPr lang="en-US" altLang="en-US" i="1">
                <a:solidFill>
                  <a:srgbClr val="FF0000"/>
                </a:solidFill>
              </a:rPr>
              <a:t>P</a:t>
            </a:r>
            <a:r>
              <a:rPr lang="en-US" altLang="en-US"/>
              <a:t>(0.5)</a:t>
            </a:r>
            <a:r>
              <a:rPr lang="en-US" altLang="en-US" i="1" baseline="30000">
                <a:solidFill>
                  <a:srgbClr val="3333FF"/>
                </a:solidFill>
              </a:rPr>
              <a:t>t</a:t>
            </a:r>
            <a:endParaRPr lang="en-US" altLang="en-US" b="1" i="1">
              <a:solidFill>
                <a:srgbClr val="3333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6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06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6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2" dur="500"/>
                                        <p:tgtEl>
                                          <p:spTgt spid="606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6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06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6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06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6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06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6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606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6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06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6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606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6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606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6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6062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606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6216" grpId="0"/>
      <p:bldP spid="606220" grpId="0"/>
      <p:bldP spid="606223" grpId="0"/>
      <p:bldP spid="606224" grpId="0"/>
      <p:bldP spid="606225" grpId="0"/>
      <p:bldP spid="606226" grpId="0"/>
      <p:bldP spid="606227" grpId="0"/>
      <p:bldP spid="606228" grpId="0"/>
      <p:bldP spid="606229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5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4B: </a:t>
            </a:r>
            <a:r>
              <a:rPr lang="en-US" altLang="en-US" i="1">
                <a:solidFill>
                  <a:srgbClr val="FF0000"/>
                </a:solidFill>
                <a:latin typeface="Arial Black" pitchFamily="34" charset="0"/>
              </a:rPr>
              <a:t>Science Application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31747" name="Text Box 6"/>
          <p:cNvSpPr txBox="1">
            <a:spLocks noChangeArrowheads="1"/>
          </p:cNvSpPr>
          <p:nvPr/>
        </p:nvSpPr>
        <p:spPr bwMode="auto">
          <a:xfrm>
            <a:off x="708025" y="1371600"/>
            <a:ext cx="8131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Astatine-218 has a half-life of 2 seconds.</a:t>
            </a:r>
          </a:p>
        </p:txBody>
      </p:sp>
      <p:sp>
        <p:nvSpPr>
          <p:cNvPr id="31748" name="Text Box 7"/>
          <p:cNvSpPr txBox="1">
            <a:spLocks noChangeArrowheads="1"/>
          </p:cNvSpPr>
          <p:nvPr/>
        </p:nvSpPr>
        <p:spPr bwMode="auto">
          <a:xfrm>
            <a:off x="685800" y="1920875"/>
            <a:ext cx="7788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Find the amount left from a 500-gram sample of astatine-218 after 1 minute.</a:t>
            </a:r>
          </a:p>
        </p:txBody>
      </p:sp>
      <p:sp>
        <p:nvSpPr>
          <p:cNvPr id="608264" name="Text Box 8"/>
          <p:cNvSpPr txBox="1">
            <a:spLocks noChangeArrowheads="1"/>
          </p:cNvSpPr>
          <p:nvPr/>
        </p:nvSpPr>
        <p:spPr bwMode="auto">
          <a:xfrm>
            <a:off x="685800" y="2835275"/>
            <a:ext cx="74453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Step 1 </a:t>
            </a:r>
            <a:r>
              <a:rPr lang="en-US" altLang="en-US"/>
              <a:t>Find </a:t>
            </a:r>
            <a:r>
              <a:rPr lang="en-US" altLang="en-US" i="1"/>
              <a:t>t</a:t>
            </a:r>
            <a:r>
              <a:rPr lang="en-US" altLang="en-US"/>
              <a:t>, the number of half-lives in the given time period. </a:t>
            </a:r>
            <a:endParaRPr lang="en-US" altLang="en-US" b="1"/>
          </a:p>
        </p:txBody>
      </p:sp>
      <p:sp>
        <p:nvSpPr>
          <p:cNvPr id="608265" name="Text Box 9"/>
          <p:cNvSpPr txBox="1">
            <a:spLocks noChangeArrowheads="1"/>
          </p:cNvSpPr>
          <p:nvPr/>
        </p:nvSpPr>
        <p:spPr bwMode="auto">
          <a:xfrm>
            <a:off x="4343400" y="4343400"/>
            <a:ext cx="4495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Divide the time period by the half-life. The value of t is 30.</a:t>
            </a:r>
          </a:p>
        </p:txBody>
      </p:sp>
      <p:sp>
        <p:nvSpPr>
          <p:cNvPr id="31751" name="Text Box 12"/>
          <p:cNvSpPr txBox="1">
            <a:spLocks noChangeArrowheads="1"/>
          </p:cNvSpPr>
          <p:nvPr/>
        </p:nvSpPr>
        <p:spPr bwMode="auto">
          <a:xfrm>
            <a:off x="2270125" y="4222750"/>
            <a:ext cx="1539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08269" name="Text Box 13"/>
          <p:cNvSpPr txBox="1">
            <a:spLocks noChangeArrowheads="1"/>
          </p:cNvSpPr>
          <p:nvPr/>
        </p:nvSpPr>
        <p:spPr bwMode="auto">
          <a:xfrm>
            <a:off x="1447800" y="3733800"/>
            <a:ext cx="20732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1(60) = 60</a:t>
            </a:r>
          </a:p>
        </p:txBody>
      </p:sp>
      <p:sp>
        <p:nvSpPr>
          <p:cNvPr id="608270" name="Text Box 14"/>
          <p:cNvSpPr txBox="1">
            <a:spLocks noChangeArrowheads="1"/>
          </p:cNvSpPr>
          <p:nvPr/>
        </p:nvSpPr>
        <p:spPr bwMode="auto">
          <a:xfrm>
            <a:off x="4343400" y="3581400"/>
            <a:ext cx="4267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Find the number of seconds in 1 minute.</a:t>
            </a:r>
          </a:p>
        </p:txBody>
      </p:sp>
      <p:graphicFrame>
        <p:nvGraphicFramePr>
          <p:cNvPr id="31754" name="Object 15"/>
          <p:cNvGraphicFramePr>
            <a:graphicFrameLocks noChangeAspect="1"/>
          </p:cNvGraphicFramePr>
          <p:nvPr/>
        </p:nvGraphicFramePr>
        <p:xfrm>
          <a:off x="1778000" y="1270000"/>
          <a:ext cx="914400" cy="319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59" name="Equation" r:id="rId3" imgW="454663" imgH="779422" progId="Equation.DSMT4">
                  <p:embed/>
                </p:oleObj>
              </mc:Choice>
              <mc:Fallback>
                <p:oleObj name="Equation" r:id="rId3" imgW="454663" imgH="779422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8000" y="1270000"/>
                        <a:ext cx="914400" cy="319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1761" name="Picture 1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4419600"/>
            <a:ext cx="1466850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8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08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8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08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8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08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8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2" dur="500"/>
                                        <p:tgtEl>
                                          <p:spTgt spid="608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1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8264" grpId="0"/>
      <p:bldP spid="608265" grpId="0"/>
      <p:bldP spid="608269" grpId="0"/>
      <p:bldP spid="608270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4B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32771" name="Text Box 3"/>
          <p:cNvSpPr txBox="1">
            <a:spLocks noChangeArrowheads="1"/>
          </p:cNvSpPr>
          <p:nvPr/>
        </p:nvSpPr>
        <p:spPr bwMode="auto">
          <a:xfrm>
            <a:off x="708025" y="1371600"/>
            <a:ext cx="8131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Astatine-218 has a half-life of 2 seconds.</a:t>
            </a:r>
          </a:p>
        </p:txBody>
      </p:sp>
      <p:sp>
        <p:nvSpPr>
          <p:cNvPr id="32772" name="Text Box 4"/>
          <p:cNvSpPr txBox="1">
            <a:spLocks noChangeArrowheads="1"/>
          </p:cNvSpPr>
          <p:nvPr/>
        </p:nvSpPr>
        <p:spPr bwMode="auto">
          <a:xfrm>
            <a:off x="685800" y="1828800"/>
            <a:ext cx="7788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Find the amount left from a 500-gram sample of astatine-218 after 1 minute.</a:t>
            </a:r>
          </a:p>
        </p:txBody>
      </p:sp>
      <p:sp>
        <p:nvSpPr>
          <p:cNvPr id="625675" name="Text Box 11"/>
          <p:cNvSpPr txBox="1">
            <a:spLocks noChangeArrowheads="1"/>
          </p:cNvSpPr>
          <p:nvPr/>
        </p:nvSpPr>
        <p:spPr bwMode="auto">
          <a:xfrm>
            <a:off x="685800" y="2895600"/>
            <a:ext cx="36353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Step 2  </a:t>
            </a:r>
            <a:r>
              <a:rPr lang="en-US" altLang="en-US" i="1"/>
              <a:t>A = </a:t>
            </a:r>
            <a:r>
              <a:rPr lang="en-US" altLang="en-US" i="1">
                <a:solidFill>
                  <a:srgbClr val="FF0000"/>
                </a:solidFill>
              </a:rPr>
              <a:t>P</a:t>
            </a:r>
            <a:r>
              <a:rPr lang="en-US" altLang="en-US"/>
              <a:t>(0.5)</a:t>
            </a:r>
            <a:r>
              <a:rPr lang="en-US" altLang="en-US" i="1" baseline="30000">
                <a:solidFill>
                  <a:srgbClr val="3333FF"/>
                </a:solidFill>
              </a:rPr>
              <a:t>t</a:t>
            </a:r>
            <a:endParaRPr lang="en-US" altLang="en-US" b="1" i="1">
              <a:solidFill>
                <a:srgbClr val="3333FF"/>
              </a:solidFill>
            </a:endParaRPr>
          </a:p>
        </p:txBody>
      </p:sp>
      <p:sp>
        <p:nvSpPr>
          <p:cNvPr id="625676" name="Text Box 12"/>
          <p:cNvSpPr txBox="1">
            <a:spLocks noChangeArrowheads="1"/>
          </p:cNvSpPr>
          <p:nvPr/>
        </p:nvSpPr>
        <p:spPr bwMode="auto">
          <a:xfrm>
            <a:off x="4495800" y="28956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Write the formula.</a:t>
            </a:r>
          </a:p>
        </p:txBody>
      </p:sp>
      <p:sp>
        <p:nvSpPr>
          <p:cNvPr id="625677" name="Text Box 13"/>
          <p:cNvSpPr txBox="1">
            <a:spLocks noChangeArrowheads="1"/>
          </p:cNvSpPr>
          <p:nvPr/>
        </p:nvSpPr>
        <p:spPr bwMode="auto">
          <a:xfrm>
            <a:off x="2308225" y="3505200"/>
            <a:ext cx="23399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= </a:t>
            </a:r>
            <a:r>
              <a:rPr lang="en-US" altLang="en-US">
                <a:solidFill>
                  <a:srgbClr val="FF0000"/>
                </a:solidFill>
              </a:rPr>
              <a:t>500</a:t>
            </a:r>
            <a:r>
              <a:rPr lang="en-US" altLang="en-US"/>
              <a:t>(0.5)</a:t>
            </a:r>
            <a:r>
              <a:rPr lang="en-US" altLang="en-US" baseline="30000"/>
              <a:t>30</a:t>
            </a:r>
            <a:r>
              <a:rPr lang="en-US" altLang="en-US"/>
              <a:t>  </a:t>
            </a:r>
          </a:p>
        </p:txBody>
      </p:sp>
      <p:sp>
        <p:nvSpPr>
          <p:cNvPr id="625678" name="Text Box 14"/>
          <p:cNvSpPr txBox="1">
            <a:spLocks noChangeArrowheads="1"/>
          </p:cNvSpPr>
          <p:nvPr/>
        </p:nvSpPr>
        <p:spPr bwMode="auto">
          <a:xfrm>
            <a:off x="4495800" y="3505200"/>
            <a:ext cx="4648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Substitute 500 for P and 30 for t.</a:t>
            </a:r>
          </a:p>
        </p:txBody>
      </p:sp>
      <p:sp>
        <p:nvSpPr>
          <p:cNvPr id="625679" name="Text Box 15"/>
          <p:cNvSpPr txBox="1">
            <a:spLocks noChangeArrowheads="1"/>
          </p:cNvSpPr>
          <p:nvPr/>
        </p:nvSpPr>
        <p:spPr bwMode="auto">
          <a:xfrm>
            <a:off x="2362200" y="4114800"/>
            <a:ext cx="23955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= 0.00000047</a:t>
            </a:r>
          </a:p>
        </p:txBody>
      </p:sp>
      <p:sp>
        <p:nvSpPr>
          <p:cNvPr id="625680" name="Text Box 16"/>
          <p:cNvSpPr txBox="1">
            <a:spLocks noChangeArrowheads="1"/>
          </p:cNvSpPr>
          <p:nvPr/>
        </p:nvSpPr>
        <p:spPr bwMode="auto">
          <a:xfrm>
            <a:off x="5181600" y="4114800"/>
            <a:ext cx="24558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Use a calculator.</a:t>
            </a:r>
          </a:p>
        </p:txBody>
      </p:sp>
      <p:sp>
        <p:nvSpPr>
          <p:cNvPr id="625681" name="Text Box 17"/>
          <p:cNvSpPr txBox="1">
            <a:spLocks noChangeArrowheads="1"/>
          </p:cNvSpPr>
          <p:nvPr/>
        </p:nvSpPr>
        <p:spPr bwMode="auto">
          <a:xfrm>
            <a:off x="669925" y="4876800"/>
            <a:ext cx="71786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There are 0.00000047 grams of Astatine-218 remaining after 60 seconds.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25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25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25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25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625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25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256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256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5675" grpId="0"/>
      <p:bldP spid="625676" grpId="0"/>
      <p:bldP spid="625677" grpId="0"/>
      <p:bldP spid="625678" grpId="0"/>
      <p:bldP spid="625679" grpId="0"/>
      <p:bldP spid="625680" grpId="0"/>
      <p:bldP spid="625681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4a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33795" name="Text Box 3"/>
          <p:cNvSpPr txBox="1">
            <a:spLocks noChangeArrowheads="1"/>
          </p:cNvSpPr>
          <p:nvPr/>
        </p:nvSpPr>
        <p:spPr bwMode="auto">
          <a:xfrm>
            <a:off x="762000" y="1403350"/>
            <a:ext cx="80549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Cesium-137 has a half-life of 30 years. Find the amount of cesium-137 left from a 100 milligram sample after 180 years.</a:t>
            </a:r>
          </a:p>
        </p:txBody>
      </p:sp>
      <p:sp>
        <p:nvSpPr>
          <p:cNvPr id="626693" name="Text Box 5"/>
          <p:cNvSpPr txBox="1">
            <a:spLocks noChangeArrowheads="1"/>
          </p:cNvSpPr>
          <p:nvPr/>
        </p:nvSpPr>
        <p:spPr bwMode="auto">
          <a:xfrm>
            <a:off x="762000" y="2819400"/>
            <a:ext cx="74453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Step 1 </a:t>
            </a:r>
            <a:r>
              <a:rPr lang="en-US" altLang="en-US"/>
              <a:t>Find </a:t>
            </a:r>
            <a:r>
              <a:rPr lang="en-US" altLang="en-US" i="1"/>
              <a:t>t</a:t>
            </a:r>
            <a:r>
              <a:rPr lang="en-US" altLang="en-US"/>
              <a:t>, the number of half-lives in the given time period. </a:t>
            </a:r>
            <a:endParaRPr lang="en-US" altLang="en-US" b="1"/>
          </a:p>
        </p:txBody>
      </p:sp>
      <p:sp>
        <p:nvSpPr>
          <p:cNvPr id="626694" name="Text Box 6"/>
          <p:cNvSpPr txBox="1">
            <a:spLocks noChangeArrowheads="1"/>
          </p:cNvSpPr>
          <p:nvPr/>
        </p:nvSpPr>
        <p:spPr bwMode="auto">
          <a:xfrm>
            <a:off x="4343400" y="3886200"/>
            <a:ext cx="4495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Divide the time period by the half-life. The value of t is 6.</a:t>
            </a:r>
          </a:p>
        </p:txBody>
      </p:sp>
      <p:pic>
        <p:nvPicPr>
          <p:cNvPr id="33803" name="Picture 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962400"/>
            <a:ext cx="161925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26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2" dur="500"/>
                                        <p:tgtEl>
                                          <p:spTgt spid="626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3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6693" grpId="0"/>
      <p:bldP spid="626694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4a Continued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34819" name="Text Box 3"/>
          <p:cNvSpPr txBox="1">
            <a:spLocks noChangeArrowheads="1"/>
          </p:cNvSpPr>
          <p:nvPr/>
        </p:nvSpPr>
        <p:spPr bwMode="auto">
          <a:xfrm>
            <a:off x="762000" y="1403350"/>
            <a:ext cx="80549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Cesium-137 has a half-life of 30 years. Find the amount of cesium-137 left from a 100 milligram sample after 180 years.</a:t>
            </a:r>
          </a:p>
        </p:txBody>
      </p:sp>
      <p:sp>
        <p:nvSpPr>
          <p:cNvPr id="627720" name="Text Box 8"/>
          <p:cNvSpPr txBox="1">
            <a:spLocks noChangeArrowheads="1"/>
          </p:cNvSpPr>
          <p:nvPr/>
        </p:nvSpPr>
        <p:spPr bwMode="auto">
          <a:xfrm>
            <a:off x="838200" y="2971800"/>
            <a:ext cx="36353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Step 2  </a:t>
            </a:r>
            <a:r>
              <a:rPr lang="en-US" altLang="en-US" i="1"/>
              <a:t>A = </a:t>
            </a:r>
            <a:r>
              <a:rPr lang="en-US" altLang="en-US" i="1">
                <a:solidFill>
                  <a:srgbClr val="FF0000"/>
                </a:solidFill>
              </a:rPr>
              <a:t>P</a:t>
            </a:r>
            <a:r>
              <a:rPr lang="en-US" altLang="en-US"/>
              <a:t>(0.5)</a:t>
            </a:r>
            <a:r>
              <a:rPr lang="en-US" altLang="en-US" i="1" baseline="30000">
                <a:solidFill>
                  <a:srgbClr val="3333FF"/>
                </a:solidFill>
              </a:rPr>
              <a:t>t</a:t>
            </a:r>
            <a:endParaRPr lang="en-US" altLang="en-US" b="1" i="1">
              <a:solidFill>
                <a:srgbClr val="3333FF"/>
              </a:solidFill>
            </a:endParaRPr>
          </a:p>
        </p:txBody>
      </p:sp>
      <p:sp>
        <p:nvSpPr>
          <p:cNvPr id="627721" name="Text Box 9"/>
          <p:cNvSpPr txBox="1">
            <a:spLocks noChangeArrowheads="1"/>
          </p:cNvSpPr>
          <p:nvPr/>
        </p:nvSpPr>
        <p:spPr bwMode="auto">
          <a:xfrm>
            <a:off x="4648200" y="29718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Write the formula.</a:t>
            </a:r>
          </a:p>
        </p:txBody>
      </p:sp>
      <p:sp>
        <p:nvSpPr>
          <p:cNvPr id="627722" name="Text Box 10"/>
          <p:cNvSpPr txBox="1">
            <a:spLocks noChangeArrowheads="1"/>
          </p:cNvSpPr>
          <p:nvPr/>
        </p:nvSpPr>
        <p:spPr bwMode="auto">
          <a:xfrm>
            <a:off x="2438400" y="3581400"/>
            <a:ext cx="23399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= </a:t>
            </a:r>
            <a:r>
              <a:rPr lang="en-US" altLang="en-US">
                <a:solidFill>
                  <a:srgbClr val="FF0000"/>
                </a:solidFill>
              </a:rPr>
              <a:t>100</a:t>
            </a:r>
            <a:r>
              <a:rPr lang="en-US" altLang="en-US"/>
              <a:t>(0.5)</a:t>
            </a:r>
            <a:r>
              <a:rPr lang="en-US" altLang="en-US" baseline="30000">
                <a:solidFill>
                  <a:srgbClr val="3333FF"/>
                </a:solidFill>
              </a:rPr>
              <a:t>6</a:t>
            </a:r>
            <a:r>
              <a:rPr lang="en-US" altLang="en-US"/>
              <a:t> </a:t>
            </a:r>
          </a:p>
        </p:txBody>
      </p:sp>
      <p:sp>
        <p:nvSpPr>
          <p:cNvPr id="627723" name="Text Box 11"/>
          <p:cNvSpPr txBox="1">
            <a:spLocks noChangeArrowheads="1"/>
          </p:cNvSpPr>
          <p:nvPr/>
        </p:nvSpPr>
        <p:spPr bwMode="auto">
          <a:xfrm>
            <a:off x="4648200" y="4114800"/>
            <a:ext cx="24558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Use a calculator.</a:t>
            </a:r>
          </a:p>
        </p:txBody>
      </p:sp>
      <p:sp>
        <p:nvSpPr>
          <p:cNvPr id="627724" name="Text Box 12"/>
          <p:cNvSpPr txBox="1">
            <a:spLocks noChangeArrowheads="1"/>
          </p:cNvSpPr>
          <p:nvPr/>
        </p:nvSpPr>
        <p:spPr bwMode="auto">
          <a:xfrm>
            <a:off x="762000" y="4648200"/>
            <a:ext cx="71786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There are 1.5625 milligrams of Cesium-137 remaining after 180 years. </a:t>
            </a:r>
          </a:p>
        </p:txBody>
      </p:sp>
      <p:sp>
        <p:nvSpPr>
          <p:cNvPr id="627725" name="Text Box 13"/>
          <p:cNvSpPr txBox="1">
            <a:spLocks noChangeArrowheads="1"/>
          </p:cNvSpPr>
          <p:nvPr/>
        </p:nvSpPr>
        <p:spPr bwMode="auto">
          <a:xfrm>
            <a:off x="4648200" y="3368675"/>
            <a:ext cx="33305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Substitute 100 for P and 6 for t.</a:t>
            </a:r>
          </a:p>
        </p:txBody>
      </p:sp>
      <p:sp>
        <p:nvSpPr>
          <p:cNvPr id="627726" name="Text Box 14"/>
          <p:cNvSpPr txBox="1">
            <a:spLocks noChangeArrowheads="1"/>
          </p:cNvSpPr>
          <p:nvPr/>
        </p:nvSpPr>
        <p:spPr bwMode="auto">
          <a:xfrm>
            <a:off x="2438400" y="4114800"/>
            <a:ext cx="16208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= 1.5625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27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277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27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27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627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27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277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277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7720" grpId="0"/>
      <p:bldP spid="627721" grpId="0"/>
      <p:bldP spid="627722" grpId="0"/>
      <p:bldP spid="627723" grpId="0"/>
      <p:bldP spid="627724" grpId="0"/>
      <p:bldP spid="627725" grpId="0"/>
      <p:bldP spid="627726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2"/>
          <p:cNvSpPr txBox="1">
            <a:spLocks noChangeArrowheads="1"/>
          </p:cNvSpPr>
          <p:nvPr/>
        </p:nvSpPr>
        <p:spPr bwMode="auto">
          <a:xfrm>
            <a:off x="685800" y="1524000"/>
            <a:ext cx="8131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Bismuth-210 has a half-life of 5 days.</a:t>
            </a:r>
          </a:p>
        </p:txBody>
      </p:sp>
      <p:sp>
        <p:nvSpPr>
          <p:cNvPr id="35843" name="Text Box 3"/>
          <p:cNvSpPr txBox="1">
            <a:spLocks noChangeArrowheads="1"/>
          </p:cNvSpPr>
          <p:nvPr/>
        </p:nvSpPr>
        <p:spPr bwMode="auto">
          <a:xfrm>
            <a:off x="685800" y="2012950"/>
            <a:ext cx="77882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Find the amount of bismuth-210 left from a 100-gram sample after 5 weeks. (</a:t>
            </a:r>
            <a:r>
              <a:rPr lang="en-US" altLang="en-US" b="1" i="1"/>
              <a:t>Hint: </a:t>
            </a:r>
            <a:r>
              <a:rPr lang="en-US" altLang="en-US" b="1"/>
              <a:t>Change 5 weeks to days.)</a:t>
            </a:r>
          </a:p>
        </p:txBody>
      </p:sp>
      <p:sp>
        <p:nvSpPr>
          <p:cNvPr id="628740" name="Text Box 4"/>
          <p:cNvSpPr txBox="1">
            <a:spLocks noChangeArrowheads="1"/>
          </p:cNvSpPr>
          <p:nvPr/>
        </p:nvSpPr>
        <p:spPr bwMode="auto">
          <a:xfrm>
            <a:off x="762000" y="3276600"/>
            <a:ext cx="74453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Step 1 </a:t>
            </a:r>
            <a:r>
              <a:rPr lang="en-US" altLang="en-US"/>
              <a:t>Find </a:t>
            </a:r>
            <a:r>
              <a:rPr lang="en-US" altLang="en-US" i="1"/>
              <a:t>t</a:t>
            </a:r>
            <a:r>
              <a:rPr lang="en-US" altLang="en-US"/>
              <a:t>, the number of half-lives in the given time period. </a:t>
            </a:r>
            <a:endParaRPr lang="en-US" altLang="en-US" b="1"/>
          </a:p>
        </p:txBody>
      </p:sp>
      <p:sp>
        <p:nvSpPr>
          <p:cNvPr id="628741" name="Text Box 5"/>
          <p:cNvSpPr txBox="1">
            <a:spLocks noChangeArrowheads="1"/>
          </p:cNvSpPr>
          <p:nvPr/>
        </p:nvSpPr>
        <p:spPr bwMode="auto">
          <a:xfrm>
            <a:off x="4419600" y="4968875"/>
            <a:ext cx="4495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Divide the time period by the half-life. The value of t is 7.</a:t>
            </a:r>
          </a:p>
        </p:txBody>
      </p:sp>
      <p:sp>
        <p:nvSpPr>
          <p:cNvPr id="35846" name="Text Box 6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4b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628743" name="Text Box 7"/>
          <p:cNvSpPr txBox="1">
            <a:spLocks noChangeArrowheads="1"/>
          </p:cNvSpPr>
          <p:nvPr/>
        </p:nvSpPr>
        <p:spPr bwMode="auto">
          <a:xfrm>
            <a:off x="1219200" y="4267200"/>
            <a:ext cx="31099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5 weeks = 35 days</a:t>
            </a:r>
          </a:p>
        </p:txBody>
      </p:sp>
      <p:sp>
        <p:nvSpPr>
          <p:cNvPr id="628752" name="Text Box 16"/>
          <p:cNvSpPr txBox="1">
            <a:spLocks noChangeArrowheads="1"/>
          </p:cNvSpPr>
          <p:nvPr/>
        </p:nvSpPr>
        <p:spPr bwMode="auto">
          <a:xfrm>
            <a:off x="4419600" y="4130675"/>
            <a:ext cx="4267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Find the number of days in 5 weeks.</a:t>
            </a:r>
          </a:p>
        </p:txBody>
      </p:sp>
      <p:pic>
        <p:nvPicPr>
          <p:cNvPr id="35852" name="Picture 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4953000"/>
            <a:ext cx="1276350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8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28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8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28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8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28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8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287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8740" grpId="0"/>
      <p:bldP spid="628741" grpId="0"/>
      <p:bldP spid="628743" grpId="0"/>
      <p:bldP spid="628752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685800" y="1524000"/>
            <a:ext cx="8131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Bismuth-210 has a half-life of 5 days.</a:t>
            </a:r>
          </a:p>
        </p:txBody>
      </p:sp>
      <p:sp>
        <p:nvSpPr>
          <p:cNvPr id="36867" name="Text Box 3"/>
          <p:cNvSpPr txBox="1">
            <a:spLocks noChangeArrowheads="1"/>
          </p:cNvSpPr>
          <p:nvPr/>
        </p:nvSpPr>
        <p:spPr bwMode="auto">
          <a:xfrm>
            <a:off x="685800" y="2012950"/>
            <a:ext cx="77882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Find the amount of bismuth-210 left from a 100-gram sample after 5 weeks. (</a:t>
            </a:r>
            <a:r>
              <a:rPr lang="en-US" altLang="en-US" b="1" i="1"/>
              <a:t>Hint: </a:t>
            </a:r>
            <a:r>
              <a:rPr lang="en-US" altLang="en-US" b="1"/>
              <a:t>Change 5 weeks to days.)</a:t>
            </a:r>
          </a:p>
        </p:txBody>
      </p:sp>
      <p:sp>
        <p:nvSpPr>
          <p:cNvPr id="36868" name="Text Box 6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4b Continued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629769" name="Text Box 9"/>
          <p:cNvSpPr txBox="1">
            <a:spLocks noChangeArrowheads="1"/>
          </p:cNvSpPr>
          <p:nvPr/>
        </p:nvSpPr>
        <p:spPr bwMode="auto">
          <a:xfrm>
            <a:off x="762000" y="3276600"/>
            <a:ext cx="36353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Step 2  </a:t>
            </a:r>
            <a:r>
              <a:rPr lang="en-US" altLang="en-US" i="1"/>
              <a:t>A = </a:t>
            </a:r>
            <a:r>
              <a:rPr lang="en-US" altLang="en-US" i="1">
                <a:solidFill>
                  <a:srgbClr val="FF0000"/>
                </a:solidFill>
              </a:rPr>
              <a:t>P</a:t>
            </a:r>
            <a:r>
              <a:rPr lang="en-US" altLang="en-US"/>
              <a:t>(0.5)</a:t>
            </a:r>
            <a:r>
              <a:rPr lang="en-US" altLang="en-US" i="1" baseline="30000">
                <a:solidFill>
                  <a:srgbClr val="3333FF"/>
                </a:solidFill>
              </a:rPr>
              <a:t>t</a:t>
            </a:r>
            <a:endParaRPr lang="en-US" altLang="en-US" b="1" i="1">
              <a:solidFill>
                <a:srgbClr val="3333FF"/>
              </a:solidFill>
            </a:endParaRPr>
          </a:p>
        </p:txBody>
      </p:sp>
      <p:sp>
        <p:nvSpPr>
          <p:cNvPr id="629770" name="Text Box 10"/>
          <p:cNvSpPr txBox="1">
            <a:spLocks noChangeArrowheads="1"/>
          </p:cNvSpPr>
          <p:nvPr/>
        </p:nvSpPr>
        <p:spPr bwMode="auto">
          <a:xfrm>
            <a:off x="4419600" y="32766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Write the formula.</a:t>
            </a:r>
          </a:p>
        </p:txBody>
      </p:sp>
      <p:sp>
        <p:nvSpPr>
          <p:cNvPr id="629771" name="Text Box 11"/>
          <p:cNvSpPr txBox="1">
            <a:spLocks noChangeArrowheads="1"/>
          </p:cNvSpPr>
          <p:nvPr/>
        </p:nvSpPr>
        <p:spPr bwMode="auto">
          <a:xfrm>
            <a:off x="2362200" y="3810000"/>
            <a:ext cx="23399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= </a:t>
            </a:r>
            <a:r>
              <a:rPr lang="en-US" altLang="en-US">
                <a:solidFill>
                  <a:srgbClr val="FF0000"/>
                </a:solidFill>
              </a:rPr>
              <a:t>100</a:t>
            </a:r>
            <a:r>
              <a:rPr lang="en-US" altLang="en-US"/>
              <a:t>(0.5)</a:t>
            </a:r>
            <a:r>
              <a:rPr lang="en-US" altLang="en-US" baseline="30000">
                <a:solidFill>
                  <a:srgbClr val="3333FF"/>
                </a:solidFill>
              </a:rPr>
              <a:t>7</a:t>
            </a:r>
            <a:r>
              <a:rPr lang="en-US" altLang="en-US"/>
              <a:t> </a:t>
            </a:r>
          </a:p>
        </p:txBody>
      </p:sp>
      <p:sp>
        <p:nvSpPr>
          <p:cNvPr id="629772" name="Text Box 12"/>
          <p:cNvSpPr txBox="1">
            <a:spLocks noChangeArrowheads="1"/>
          </p:cNvSpPr>
          <p:nvPr/>
        </p:nvSpPr>
        <p:spPr bwMode="auto">
          <a:xfrm>
            <a:off x="2362200" y="4419600"/>
            <a:ext cx="18145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= 0.78125</a:t>
            </a:r>
          </a:p>
        </p:txBody>
      </p:sp>
      <p:sp>
        <p:nvSpPr>
          <p:cNvPr id="629773" name="Text Box 13"/>
          <p:cNvSpPr txBox="1">
            <a:spLocks noChangeArrowheads="1"/>
          </p:cNvSpPr>
          <p:nvPr/>
        </p:nvSpPr>
        <p:spPr bwMode="auto">
          <a:xfrm>
            <a:off x="4419600" y="4419600"/>
            <a:ext cx="24558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Use a calculator.</a:t>
            </a:r>
          </a:p>
        </p:txBody>
      </p:sp>
      <p:sp>
        <p:nvSpPr>
          <p:cNvPr id="629774" name="Text Box 14"/>
          <p:cNvSpPr txBox="1">
            <a:spLocks noChangeArrowheads="1"/>
          </p:cNvSpPr>
          <p:nvPr/>
        </p:nvSpPr>
        <p:spPr bwMode="auto">
          <a:xfrm>
            <a:off x="746125" y="5181600"/>
            <a:ext cx="71786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There are 0.78125 grams of Bismuth-210 remaining after 5 weeks. </a:t>
            </a:r>
          </a:p>
        </p:txBody>
      </p:sp>
      <p:sp>
        <p:nvSpPr>
          <p:cNvPr id="629775" name="Text Box 15"/>
          <p:cNvSpPr txBox="1">
            <a:spLocks noChangeArrowheads="1"/>
          </p:cNvSpPr>
          <p:nvPr/>
        </p:nvSpPr>
        <p:spPr bwMode="auto">
          <a:xfrm>
            <a:off x="4419600" y="3838575"/>
            <a:ext cx="5083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Substitute 100 for P and 7 for 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29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29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29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29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629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29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297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297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9769" grpId="0"/>
      <p:bldP spid="629770" grpId="0"/>
      <p:bldP spid="629771" grpId="0"/>
      <p:bldP spid="629772" grpId="0"/>
      <p:bldP spid="629773" grpId="0"/>
      <p:bldP spid="629774" grpId="0"/>
      <p:bldP spid="629775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 Box 4"/>
          <p:cNvSpPr txBox="1">
            <a:spLocks noChangeArrowheads="1"/>
          </p:cNvSpPr>
          <p:nvPr/>
        </p:nvSpPr>
        <p:spPr bwMode="auto">
          <a:xfrm>
            <a:off x="0" y="9144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Lesson Quiz: Part I  </a:t>
            </a:r>
          </a:p>
        </p:txBody>
      </p:sp>
      <p:sp>
        <p:nvSpPr>
          <p:cNvPr id="37891" name="Text Box 13"/>
          <p:cNvSpPr txBox="1">
            <a:spLocks noChangeArrowheads="1"/>
          </p:cNvSpPr>
          <p:nvPr/>
        </p:nvSpPr>
        <p:spPr bwMode="auto">
          <a:xfrm>
            <a:off x="609600" y="2514600"/>
            <a:ext cx="8093075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1. </a:t>
            </a:r>
            <a:r>
              <a:rPr lang="en-US" altLang="en-US"/>
              <a:t>The number of employees at a certain company is 1440 and is increasing at a rate of 1.5% per year. Write an exponential growth function to model this situation. Then find the number of employees in the company after 9 years.</a:t>
            </a:r>
          </a:p>
        </p:txBody>
      </p:sp>
      <p:sp>
        <p:nvSpPr>
          <p:cNvPr id="586766" name="Text Box 14"/>
          <p:cNvSpPr txBox="1">
            <a:spLocks noChangeArrowheads="1"/>
          </p:cNvSpPr>
          <p:nvPr/>
        </p:nvSpPr>
        <p:spPr bwMode="auto">
          <a:xfrm>
            <a:off x="1447800" y="4419600"/>
            <a:ext cx="38655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FF0000"/>
                </a:solidFill>
              </a:rPr>
              <a:t>y</a:t>
            </a:r>
            <a:r>
              <a:rPr lang="en-US" altLang="en-US">
                <a:solidFill>
                  <a:srgbClr val="FF0000"/>
                </a:solidFill>
              </a:rPr>
              <a:t> = 1440(1.015)</a:t>
            </a:r>
            <a:r>
              <a:rPr lang="en-US" altLang="en-US" i="1" baseline="30000">
                <a:solidFill>
                  <a:srgbClr val="FF0000"/>
                </a:solidFill>
              </a:rPr>
              <a:t>t</a:t>
            </a:r>
            <a:r>
              <a:rPr lang="en-US" altLang="en-US">
                <a:solidFill>
                  <a:srgbClr val="FF0000"/>
                </a:solidFill>
              </a:rPr>
              <a:t>; 1646</a:t>
            </a:r>
            <a:endParaRPr lang="en-US" altLang="en-US" i="1">
              <a:solidFill>
                <a:srgbClr val="FF0000"/>
              </a:solidFill>
            </a:endParaRPr>
          </a:p>
        </p:txBody>
      </p:sp>
      <p:sp>
        <p:nvSpPr>
          <p:cNvPr id="37893" name="Text Box 18"/>
          <p:cNvSpPr txBox="1">
            <a:spLocks noChangeArrowheads="1"/>
          </p:cNvSpPr>
          <p:nvPr/>
        </p:nvSpPr>
        <p:spPr bwMode="auto">
          <a:xfrm>
            <a:off x="685800" y="4953000"/>
            <a:ext cx="8169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tabLst>
                <a:tab pos="457200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tabLst>
                <a:tab pos="457200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tabLst>
                <a:tab pos="457200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tabLst>
                <a:tab pos="457200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tabLst>
                <a:tab pos="457200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2. </a:t>
            </a:r>
            <a:r>
              <a:rPr lang="en-US" altLang="en-US"/>
              <a:t>$12,000 invested at a rate of 6% compounded quarterly; 15 years</a:t>
            </a:r>
            <a:endParaRPr lang="en-US" altLang="en-US" b="1"/>
          </a:p>
        </p:txBody>
      </p:sp>
      <p:sp>
        <p:nvSpPr>
          <p:cNvPr id="586771" name="Text Box 19"/>
          <p:cNvSpPr txBox="1">
            <a:spLocks noChangeArrowheads="1"/>
          </p:cNvSpPr>
          <p:nvPr/>
        </p:nvSpPr>
        <p:spPr bwMode="auto">
          <a:xfrm>
            <a:off x="1219200" y="5910263"/>
            <a:ext cx="5486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>
                <a:solidFill>
                  <a:srgbClr val="FF0000"/>
                </a:solidFill>
              </a:rPr>
              <a:t>A = </a:t>
            </a:r>
            <a:r>
              <a:rPr lang="en-US" altLang="en-US">
                <a:solidFill>
                  <a:srgbClr val="FF0000"/>
                </a:solidFill>
              </a:rPr>
              <a:t>12,000(1.015)</a:t>
            </a:r>
            <a:r>
              <a:rPr lang="en-US" altLang="en-US" baseline="30000">
                <a:solidFill>
                  <a:srgbClr val="FF0000"/>
                </a:solidFill>
              </a:rPr>
              <a:t>4</a:t>
            </a:r>
            <a:r>
              <a:rPr lang="en-US" altLang="en-US" i="1" baseline="30000">
                <a:solidFill>
                  <a:srgbClr val="FF0000"/>
                </a:solidFill>
              </a:rPr>
              <a:t>t</a:t>
            </a:r>
            <a:r>
              <a:rPr lang="en-US" altLang="en-US">
                <a:solidFill>
                  <a:srgbClr val="FF0000"/>
                </a:solidFill>
              </a:rPr>
              <a:t>, $29,318.64</a:t>
            </a:r>
          </a:p>
        </p:txBody>
      </p:sp>
      <p:sp>
        <p:nvSpPr>
          <p:cNvPr id="37895" name="Rectangle 9"/>
          <p:cNvSpPr>
            <a:spLocks noChangeArrowheads="1"/>
          </p:cNvSpPr>
          <p:nvPr/>
        </p:nvSpPr>
        <p:spPr bwMode="auto">
          <a:xfrm>
            <a:off x="152400" y="1371600"/>
            <a:ext cx="89916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Write a compound interest function to model each situation. Then find the balance after the given number of years.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86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86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6766" grpId="0"/>
      <p:bldP spid="586771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 Box 5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Lesson Quiz: Part II  </a:t>
            </a:r>
          </a:p>
        </p:txBody>
      </p:sp>
      <p:sp>
        <p:nvSpPr>
          <p:cNvPr id="38915" name="Text Box 6"/>
          <p:cNvSpPr txBox="1">
            <a:spLocks noChangeArrowheads="1"/>
          </p:cNvSpPr>
          <p:nvPr/>
        </p:nvSpPr>
        <p:spPr bwMode="auto">
          <a:xfrm>
            <a:off x="762000" y="1555750"/>
            <a:ext cx="82454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457200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tabLst>
                <a:tab pos="457200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tabLst>
                <a:tab pos="457200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tabLst>
                <a:tab pos="457200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tabLst>
                <a:tab pos="457200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3.</a:t>
            </a:r>
            <a:r>
              <a:rPr lang="en-US" altLang="en-US"/>
              <a:t> $500 invested at a rate of 2.5% compounded 	annually; 10 years </a:t>
            </a:r>
            <a:endParaRPr lang="en-US" altLang="en-US" b="1"/>
          </a:p>
        </p:txBody>
      </p:sp>
      <p:sp>
        <p:nvSpPr>
          <p:cNvPr id="613383" name="Text Box 7"/>
          <p:cNvSpPr txBox="1">
            <a:spLocks noChangeArrowheads="1"/>
          </p:cNvSpPr>
          <p:nvPr/>
        </p:nvSpPr>
        <p:spPr bwMode="auto">
          <a:xfrm>
            <a:off x="4351338" y="1905000"/>
            <a:ext cx="41989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FF0000"/>
                </a:solidFill>
              </a:rPr>
              <a:t>A</a:t>
            </a:r>
            <a:r>
              <a:rPr lang="en-US" altLang="en-US">
                <a:solidFill>
                  <a:srgbClr val="FF0000"/>
                </a:solidFill>
              </a:rPr>
              <a:t> = 500(1.025)</a:t>
            </a:r>
            <a:r>
              <a:rPr lang="en-US" altLang="en-US" i="1" baseline="30000">
                <a:solidFill>
                  <a:srgbClr val="FF0000"/>
                </a:solidFill>
              </a:rPr>
              <a:t>t</a:t>
            </a:r>
            <a:r>
              <a:rPr lang="en-US" altLang="en-US">
                <a:solidFill>
                  <a:srgbClr val="FF0000"/>
                </a:solidFill>
              </a:rPr>
              <a:t>; $640.04</a:t>
            </a:r>
            <a:endParaRPr lang="en-US" altLang="en-US" i="1">
              <a:solidFill>
                <a:srgbClr val="FF0000"/>
              </a:solidFill>
            </a:endParaRPr>
          </a:p>
        </p:txBody>
      </p:sp>
      <p:sp>
        <p:nvSpPr>
          <p:cNvPr id="38917" name="Text Box 9"/>
          <p:cNvSpPr txBox="1">
            <a:spLocks noChangeArrowheads="1"/>
          </p:cNvSpPr>
          <p:nvPr/>
        </p:nvSpPr>
        <p:spPr bwMode="auto">
          <a:xfrm>
            <a:off x="763588" y="2514600"/>
            <a:ext cx="8054975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00050" indent="-4000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4. </a:t>
            </a:r>
            <a:r>
              <a:rPr lang="en-US" altLang="en-US"/>
              <a:t>The deer population of a game preserve is decreasing by 2% per year. The original population was 1850. Write an exponential decay function to model the situation. Then find the population after 4 years.</a:t>
            </a:r>
            <a:endParaRPr lang="en-US" altLang="en-US" b="1"/>
          </a:p>
        </p:txBody>
      </p:sp>
      <p:sp>
        <p:nvSpPr>
          <p:cNvPr id="613386" name="Text Box 10"/>
          <p:cNvSpPr txBox="1">
            <a:spLocks noChangeArrowheads="1"/>
          </p:cNvSpPr>
          <p:nvPr/>
        </p:nvSpPr>
        <p:spPr bwMode="auto">
          <a:xfrm>
            <a:off x="1235075" y="4419600"/>
            <a:ext cx="3671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FF0000"/>
                </a:solidFill>
              </a:rPr>
              <a:t>y</a:t>
            </a:r>
            <a:r>
              <a:rPr lang="en-US" altLang="en-US">
                <a:solidFill>
                  <a:srgbClr val="FF0000"/>
                </a:solidFill>
              </a:rPr>
              <a:t> = 1850(0.98)</a:t>
            </a:r>
            <a:r>
              <a:rPr lang="en-US" altLang="en-US" i="1" baseline="30000">
                <a:solidFill>
                  <a:srgbClr val="FF0000"/>
                </a:solidFill>
              </a:rPr>
              <a:t>t</a:t>
            </a:r>
            <a:r>
              <a:rPr lang="en-US" altLang="en-US">
                <a:solidFill>
                  <a:srgbClr val="FF0000"/>
                </a:solidFill>
              </a:rPr>
              <a:t>; 1706</a:t>
            </a:r>
            <a:endParaRPr lang="en-US" altLang="en-US" i="1">
              <a:solidFill>
                <a:srgbClr val="FF0000"/>
              </a:solidFill>
            </a:endParaRPr>
          </a:p>
        </p:txBody>
      </p:sp>
      <p:sp>
        <p:nvSpPr>
          <p:cNvPr id="38919" name="Text Box 12"/>
          <p:cNvSpPr txBox="1">
            <a:spLocks noChangeArrowheads="1"/>
          </p:cNvSpPr>
          <p:nvPr/>
        </p:nvSpPr>
        <p:spPr bwMode="auto">
          <a:xfrm>
            <a:off x="777875" y="4953000"/>
            <a:ext cx="82073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tabLst>
                <a:tab pos="2857500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tabLst>
                <a:tab pos="2857500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tabLst>
                <a:tab pos="2857500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tabLst>
                <a:tab pos="2857500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tabLst>
                <a:tab pos="2857500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857500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857500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857500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857500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5. </a:t>
            </a:r>
            <a:r>
              <a:rPr lang="en-US" altLang="en-US"/>
              <a:t>Iodine-131 has a half-life of about 8 days. Find the amount left from a 30-gram sample of iodine-131 after 40 days.  </a:t>
            </a:r>
            <a:endParaRPr lang="en-US" altLang="en-US" b="1"/>
          </a:p>
        </p:txBody>
      </p:sp>
      <p:sp>
        <p:nvSpPr>
          <p:cNvPr id="613389" name="Text Box 13"/>
          <p:cNvSpPr txBox="1">
            <a:spLocks noChangeArrowheads="1"/>
          </p:cNvSpPr>
          <p:nvPr/>
        </p:nvSpPr>
        <p:spPr bwMode="auto">
          <a:xfrm>
            <a:off x="5311775" y="5686425"/>
            <a:ext cx="15621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0000"/>
                </a:solidFill>
              </a:rPr>
              <a:t>0.9375 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3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13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3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13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3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13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3383" grpId="0"/>
      <p:bldP spid="613386" grpId="0"/>
      <p:bldP spid="61338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276" name="Rectangle 4"/>
          <p:cNvSpPr>
            <a:spLocks noChangeArrowheads="1"/>
          </p:cNvSpPr>
          <p:nvPr/>
        </p:nvSpPr>
        <p:spPr bwMode="auto">
          <a:xfrm>
            <a:off x="381000" y="2057400"/>
            <a:ext cx="7696200" cy="25146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3200"/>
              <a:t>exponential growth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 sz="3200"/>
              <a:t>compound interest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 sz="3200"/>
              <a:t>exponential decay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 sz="3200"/>
              <a:t>half-life</a:t>
            </a:r>
          </a:p>
        </p:txBody>
      </p:sp>
      <p:sp>
        <p:nvSpPr>
          <p:cNvPr id="5123" name="Rectangle 5"/>
          <p:cNvSpPr>
            <a:spLocks noChangeArrowheads="1"/>
          </p:cNvSpPr>
          <p:nvPr/>
        </p:nvSpPr>
        <p:spPr bwMode="auto">
          <a:xfrm>
            <a:off x="0" y="1219200"/>
            <a:ext cx="9144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sz="3600" i="1">
                <a:solidFill>
                  <a:srgbClr val="FF0000"/>
                </a:solidFill>
                <a:latin typeface="Arial Black" pitchFamily="34" charset="0"/>
              </a:rPr>
              <a:t>Vocabulary</a:t>
            </a:r>
            <a:endParaRPr lang="en-US" altLang="en-US" sz="3600" i="1">
              <a:solidFill>
                <a:srgbClr val="FF0000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2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382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382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382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382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2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382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382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382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382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2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382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382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382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382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6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2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382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382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382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382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8276" grpId="0" build="p" autoUpdateAnimBg="0" advAuto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5"/>
          <p:cNvSpPr txBox="1">
            <a:spLocks noChangeArrowheads="1"/>
          </p:cNvSpPr>
          <p:nvPr/>
        </p:nvSpPr>
        <p:spPr bwMode="auto">
          <a:xfrm>
            <a:off x="762000" y="1219200"/>
            <a:ext cx="7940675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 u="sng"/>
              <a:t>Exponential growth</a:t>
            </a:r>
            <a:r>
              <a:rPr lang="en-US" altLang="en-US"/>
              <a:t> occurs when an quantity increases by the same rate </a:t>
            </a:r>
            <a:r>
              <a:rPr lang="en-US" altLang="en-US" i="1"/>
              <a:t>r</a:t>
            </a:r>
            <a:r>
              <a:rPr lang="en-US" altLang="en-US"/>
              <a:t> in each period </a:t>
            </a:r>
            <a:r>
              <a:rPr lang="en-US" altLang="en-US" i="1"/>
              <a:t>t</a:t>
            </a:r>
            <a:r>
              <a:rPr lang="en-US" altLang="en-US"/>
              <a:t>. When this happens, the value of the quantity at any given time can be calculated as a function of the rate and the original amount. </a:t>
            </a:r>
            <a:endParaRPr lang="en-US" altLang="en-US" b="1" u="sng"/>
          </a:p>
        </p:txBody>
      </p:sp>
      <p:pic>
        <p:nvPicPr>
          <p:cNvPr id="588806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3581400"/>
            <a:ext cx="7772400" cy="244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8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88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5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1: Exponential Growth 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7171" name="Text Box 6"/>
          <p:cNvSpPr txBox="1">
            <a:spLocks noChangeArrowheads="1"/>
          </p:cNvSpPr>
          <p:nvPr/>
        </p:nvSpPr>
        <p:spPr bwMode="auto">
          <a:xfrm>
            <a:off x="609600" y="1447800"/>
            <a:ext cx="7696200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The original value of a painting is $9,000 and the value increases by 7% each year. Write an exponential growth function to model this situation. Then find the painting’s value in 15 years.  </a:t>
            </a:r>
          </a:p>
        </p:txBody>
      </p:sp>
      <p:sp>
        <p:nvSpPr>
          <p:cNvPr id="589832" name="Text Box 8"/>
          <p:cNvSpPr txBox="1">
            <a:spLocks noChangeArrowheads="1"/>
          </p:cNvSpPr>
          <p:nvPr/>
        </p:nvSpPr>
        <p:spPr bwMode="auto">
          <a:xfrm>
            <a:off x="838200" y="3505200"/>
            <a:ext cx="7407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Step 1 </a:t>
            </a:r>
            <a:r>
              <a:rPr lang="en-US" altLang="en-US"/>
              <a:t>Write the exponential growth function for this situation.</a:t>
            </a:r>
          </a:p>
        </p:txBody>
      </p:sp>
      <p:sp>
        <p:nvSpPr>
          <p:cNvPr id="589833" name="Text Box 9"/>
          <p:cNvSpPr txBox="1">
            <a:spLocks noChangeArrowheads="1"/>
          </p:cNvSpPr>
          <p:nvPr/>
        </p:nvSpPr>
        <p:spPr bwMode="auto">
          <a:xfrm>
            <a:off x="1295400" y="4419600"/>
            <a:ext cx="21558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/>
              <a:t>y =</a:t>
            </a:r>
            <a:r>
              <a:rPr lang="en-US" altLang="en-US"/>
              <a:t> </a:t>
            </a:r>
            <a:r>
              <a:rPr lang="en-US" altLang="en-US" i="1">
                <a:solidFill>
                  <a:srgbClr val="FF0000"/>
                </a:solidFill>
              </a:rPr>
              <a:t>a</a:t>
            </a:r>
            <a:r>
              <a:rPr lang="en-US" altLang="en-US"/>
              <a:t>(1 + </a:t>
            </a:r>
            <a:r>
              <a:rPr lang="en-US" altLang="en-US" i="1">
                <a:solidFill>
                  <a:srgbClr val="3333FF"/>
                </a:solidFill>
              </a:rPr>
              <a:t>r</a:t>
            </a:r>
            <a:r>
              <a:rPr lang="en-US" altLang="en-US"/>
              <a:t>)</a:t>
            </a:r>
            <a:r>
              <a:rPr lang="en-US" altLang="en-US" i="1" baseline="30000"/>
              <a:t>t</a:t>
            </a:r>
            <a:endParaRPr lang="en-US" altLang="en-US" i="1"/>
          </a:p>
        </p:txBody>
      </p:sp>
      <p:sp>
        <p:nvSpPr>
          <p:cNvPr id="589834" name="Text Box 10"/>
          <p:cNvSpPr txBox="1">
            <a:spLocks noChangeArrowheads="1"/>
          </p:cNvSpPr>
          <p:nvPr/>
        </p:nvSpPr>
        <p:spPr bwMode="auto">
          <a:xfrm>
            <a:off x="1573213" y="5073650"/>
            <a:ext cx="3559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= </a:t>
            </a:r>
            <a:r>
              <a:rPr lang="en-US" altLang="en-US">
                <a:solidFill>
                  <a:srgbClr val="FF0000"/>
                </a:solidFill>
              </a:rPr>
              <a:t>9000</a:t>
            </a:r>
            <a:r>
              <a:rPr lang="en-US" altLang="en-US"/>
              <a:t>(1 + </a:t>
            </a:r>
            <a:r>
              <a:rPr lang="en-US" altLang="en-US">
                <a:solidFill>
                  <a:srgbClr val="3333FF"/>
                </a:solidFill>
              </a:rPr>
              <a:t>0.07</a:t>
            </a:r>
            <a:r>
              <a:rPr lang="en-US" altLang="en-US"/>
              <a:t>)</a:t>
            </a:r>
            <a:r>
              <a:rPr lang="en-US" altLang="en-US" i="1" baseline="30000"/>
              <a:t>t</a:t>
            </a:r>
            <a:endParaRPr lang="en-US" altLang="en-US" i="1"/>
          </a:p>
        </p:txBody>
      </p:sp>
      <p:sp>
        <p:nvSpPr>
          <p:cNvPr id="589835" name="Text Box 11"/>
          <p:cNvSpPr txBox="1">
            <a:spLocks noChangeArrowheads="1"/>
          </p:cNvSpPr>
          <p:nvPr/>
        </p:nvSpPr>
        <p:spPr bwMode="auto">
          <a:xfrm>
            <a:off x="1600200" y="5867400"/>
            <a:ext cx="23637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= 9000(1.07)</a:t>
            </a:r>
            <a:r>
              <a:rPr lang="en-US" altLang="en-US" i="1" baseline="30000"/>
              <a:t>t</a:t>
            </a:r>
            <a:endParaRPr lang="en-US" altLang="en-US"/>
          </a:p>
        </p:txBody>
      </p:sp>
      <p:sp>
        <p:nvSpPr>
          <p:cNvPr id="589839" name="Text Box 15"/>
          <p:cNvSpPr txBox="1">
            <a:spLocks noChangeArrowheads="1"/>
          </p:cNvSpPr>
          <p:nvPr/>
        </p:nvSpPr>
        <p:spPr bwMode="auto">
          <a:xfrm>
            <a:off x="4953000" y="4953000"/>
            <a:ext cx="37877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Substitute 9000 for a and 0.07 for r.</a:t>
            </a:r>
          </a:p>
        </p:txBody>
      </p:sp>
      <p:sp>
        <p:nvSpPr>
          <p:cNvPr id="589840" name="Text Box 16"/>
          <p:cNvSpPr txBox="1">
            <a:spLocks noChangeArrowheads="1"/>
          </p:cNvSpPr>
          <p:nvPr/>
        </p:nvSpPr>
        <p:spPr bwMode="auto">
          <a:xfrm>
            <a:off x="4953000" y="5867400"/>
            <a:ext cx="1336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Simplify.</a:t>
            </a:r>
          </a:p>
        </p:txBody>
      </p:sp>
      <p:sp>
        <p:nvSpPr>
          <p:cNvPr id="589846" name="Text Box 22"/>
          <p:cNvSpPr txBox="1">
            <a:spLocks noChangeArrowheads="1"/>
          </p:cNvSpPr>
          <p:nvPr/>
        </p:nvSpPr>
        <p:spPr bwMode="auto">
          <a:xfrm>
            <a:off x="4953000" y="4419600"/>
            <a:ext cx="25892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Write the formula.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898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89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898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898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898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5898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898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9832" grpId="0"/>
      <p:bldP spid="589833" grpId="0"/>
      <p:bldP spid="589834" grpId="0"/>
      <p:bldP spid="589835" grpId="0"/>
      <p:bldP spid="589839" grpId="0"/>
      <p:bldP spid="589840" grpId="0"/>
      <p:bldP spid="58984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1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615435" name="Text Box 11"/>
          <p:cNvSpPr txBox="1">
            <a:spLocks noChangeArrowheads="1"/>
          </p:cNvSpPr>
          <p:nvPr/>
        </p:nvSpPr>
        <p:spPr bwMode="auto">
          <a:xfrm>
            <a:off x="914400" y="3505200"/>
            <a:ext cx="74072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Step 2 </a:t>
            </a:r>
            <a:r>
              <a:rPr lang="en-US" altLang="en-US"/>
              <a:t>Find the value in 15 years.</a:t>
            </a:r>
          </a:p>
        </p:txBody>
      </p:sp>
      <p:sp>
        <p:nvSpPr>
          <p:cNvPr id="615436" name="Text Box 12"/>
          <p:cNvSpPr txBox="1">
            <a:spLocks noChangeArrowheads="1"/>
          </p:cNvSpPr>
          <p:nvPr/>
        </p:nvSpPr>
        <p:spPr bwMode="auto">
          <a:xfrm>
            <a:off x="1355725" y="3962400"/>
            <a:ext cx="26511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/>
              <a:t>y =</a:t>
            </a:r>
            <a:r>
              <a:rPr lang="en-US" altLang="en-US"/>
              <a:t> 9000(1.07)</a:t>
            </a:r>
            <a:r>
              <a:rPr lang="en-US" altLang="en-US" i="1" baseline="30000">
                <a:solidFill>
                  <a:srgbClr val="FF0000"/>
                </a:solidFill>
              </a:rPr>
              <a:t>t</a:t>
            </a:r>
            <a:endParaRPr lang="en-US" altLang="en-US" i="1">
              <a:solidFill>
                <a:srgbClr val="FF0000"/>
              </a:solidFill>
            </a:endParaRPr>
          </a:p>
        </p:txBody>
      </p:sp>
      <p:sp>
        <p:nvSpPr>
          <p:cNvPr id="615437" name="Text Box 13"/>
          <p:cNvSpPr txBox="1">
            <a:spLocks noChangeArrowheads="1"/>
          </p:cNvSpPr>
          <p:nvPr/>
        </p:nvSpPr>
        <p:spPr bwMode="auto">
          <a:xfrm>
            <a:off x="1633538" y="4419600"/>
            <a:ext cx="3559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= 9000(1 + 0.07)</a:t>
            </a:r>
            <a:r>
              <a:rPr lang="en-US" altLang="en-US" baseline="30000">
                <a:solidFill>
                  <a:srgbClr val="FF0000"/>
                </a:solidFill>
              </a:rPr>
              <a:t>15</a:t>
            </a:r>
            <a:endParaRPr lang="en-US" altLang="en-US" i="1">
              <a:solidFill>
                <a:srgbClr val="FF0000"/>
              </a:solidFill>
            </a:endParaRPr>
          </a:p>
        </p:txBody>
      </p:sp>
      <p:sp>
        <p:nvSpPr>
          <p:cNvPr id="615438" name="Text Box 14"/>
          <p:cNvSpPr txBox="1">
            <a:spLocks noChangeArrowheads="1"/>
          </p:cNvSpPr>
          <p:nvPr/>
        </p:nvSpPr>
        <p:spPr bwMode="auto">
          <a:xfrm>
            <a:off x="1676400" y="5029200"/>
            <a:ext cx="20367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≈ 24,831.28</a:t>
            </a:r>
          </a:p>
        </p:txBody>
      </p:sp>
      <p:sp>
        <p:nvSpPr>
          <p:cNvPr id="615439" name="Text Box 15"/>
          <p:cNvSpPr txBox="1">
            <a:spLocks noChangeArrowheads="1"/>
          </p:cNvSpPr>
          <p:nvPr/>
        </p:nvSpPr>
        <p:spPr bwMode="auto">
          <a:xfrm>
            <a:off x="838200" y="5715000"/>
            <a:ext cx="7407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The value of the painting in 15 years is $24,831.28.</a:t>
            </a:r>
          </a:p>
        </p:txBody>
      </p:sp>
      <p:sp>
        <p:nvSpPr>
          <p:cNvPr id="615440" name="Text Box 16"/>
          <p:cNvSpPr txBox="1">
            <a:spLocks noChangeArrowheads="1"/>
          </p:cNvSpPr>
          <p:nvPr/>
        </p:nvSpPr>
        <p:spPr bwMode="auto">
          <a:xfrm>
            <a:off x="4953000" y="4419600"/>
            <a:ext cx="2655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Substitute 15 for t.</a:t>
            </a:r>
          </a:p>
        </p:txBody>
      </p:sp>
      <p:sp>
        <p:nvSpPr>
          <p:cNvPr id="615441" name="Text Box 17"/>
          <p:cNvSpPr txBox="1">
            <a:spLocks noChangeArrowheads="1"/>
          </p:cNvSpPr>
          <p:nvPr/>
        </p:nvSpPr>
        <p:spPr bwMode="auto">
          <a:xfrm>
            <a:off x="4953000" y="4876800"/>
            <a:ext cx="3962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Use a calculator and round to the nearest hundredth.</a:t>
            </a:r>
          </a:p>
        </p:txBody>
      </p:sp>
      <p:sp>
        <p:nvSpPr>
          <p:cNvPr id="8202" name="Text Box 18"/>
          <p:cNvSpPr txBox="1">
            <a:spLocks noChangeArrowheads="1"/>
          </p:cNvSpPr>
          <p:nvPr/>
        </p:nvSpPr>
        <p:spPr bwMode="auto">
          <a:xfrm>
            <a:off x="609600" y="1447800"/>
            <a:ext cx="7696200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The original value of a painting is $9,000 and the value increases by 7% each year. Write an exponential growth function to model this situation. Then find the painting’s value in 15 years.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15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154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154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6154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615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154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154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615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615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615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6154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154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900" decel="100000" fill="hold"/>
                                        <p:tgtEl>
                                          <p:spTgt spid="6154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154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435" grpId="0"/>
      <p:bldP spid="615437" grpId="0"/>
      <p:bldP spid="615438" grpId="0"/>
      <p:bldP spid="615439" grpId="0"/>
      <p:bldP spid="615440" grpId="0"/>
      <p:bldP spid="61544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1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1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9219" name="Text Box 15"/>
          <p:cNvSpPr txBox="1">
            <a:spLocks noChangeArrowheads="1"/>
          </p:cNvSpPr>
          <p:nvPr/>
        </p:nvSpPr>
        <p:spPr bwMode="auto">
          <a:xfrm>
            <a:off x="228600" y="1600200"/>
            <a:ext cx="89154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A sculpture is increasing in value at a rate of 8% per year, and its value in 2000 was $1200. Write an exponential growth function to model this situation. Then find the sculpture’s value in 2006. </a:t>
            </a:r>
          </a:p>
        </p:txBody>
      </p:sp>
      <p:sp>
        <p:nvSpPr>
          <p:cNvPr id="590864" name="Text Box 16"/>
          <p:cNvSpPr txBox="1">
            <a:spLocks noChangeArrowheads="1"/>
          </p:cNvSpPr>
          <p:nvPr/>
        </p:nvSpPr>
        <p:spPr bwMode="auto">
          <a:xfrm>
            <a:off x="914400" y="3200400"/>
            <a:ext cx="7407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Step 1 </a:t>
            </a:r>
            <a:r>
              <a:rPr lang="en-US" altLang="en-US"/>
              <a:t>Write the exponential growth function for this situation.</a:t>
            </a:r>
          </a:p>
        </p:txBody>
      </p:sp>
      <p:sp>
        <p:nvSpPr>
          <p:cNvPr id="590865" name="Text Box 17"/>
          <p:cNvSpPr txBox="1">
            <a:spLocks noChangeArrowheads="1"/>
          </p:cNvSpPr>
          <p:nvPr/>
        </p:nvSpPr>
        <p:spPr bwMode="auto">
          <a:xfrm>
            <a:off x="1295400" y="4114800"/>
            <a:ext cx="21558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/>
              <a:t>y =</a:t>
            </a:r>
            <a:r>
              <a:rPr lang="en-US" altLang="en-US"/>
              <a:t> </a:t>
            </a:r>
            <a:r>
              <a:rPr lang="en-US" altLang="en-US" i="1">
                <a:solidFill>
                  <a:srgbClr val="FF0000"/>
                </a:solidFill>
              </a:rPr>
              <a:t>a</a:t>
            </a:r>
            <a:r>
              <a:rPr lang="en-US" altLang="en-US"/>
              <a:t>(1 + </a:t>
            </a:r>
            <a:r>
              <a:rPr lang="en-US" altLang="en-US" i="1">
                <a:solidFill>
                  <a:srgbClr val="3333FF"/>
                </a:solidFill>
              </a:rPr>
              <a:t>r</a:t>
            </a:r>
            <a:r>
              <a:rPr lang="en-US" altLang="en-US"/>
              <a:t>)</a:t>
            </a:r>
            <a:r>
              <a:rPr lang="en-US" altLang="en-US" i="1" baseline="30000"/>
              <a:t>t</a:t>
            </a:r>
            <a:endParaRPr lang="en-US" altLang="en-US" i="1"/>
          </a:p>
        </p:txBody>
      </p:sp>
      <p:sp>
        <p:nvSpPr>
          <p:cNvPr id="590867" name="Text Box 19"/>
          <p:cNvSpPr txBox="1">
            <a:spLocks noChangeArrowheads="1"/>
          </p:cNvSpPr>
          <p:nvPr/>
        </p:nvSpPr>
        <p:spPr bwMode="auto">
          <a:xfrm>
            <a:off x="1598613" y="5257800"/>
            <a:ext cx="23637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= 1200(1.08)</a:t>
            </a:r>
            <a:r>
              <a:rPr lang="en-US" altLang="en-US" i="1" baseline="30000"/>
              <a:t>t</a:t>
            </a:r>
            <a:endParaRPr lang="en-US" altLang="en-US"/>
          </a:p>
        </p:txBody>
      </p:sp>
      <p:sp>
        <p:nvSpPr>
          <p:cNvPr id="590868" name="Text Box 20"/>
          <p:cNvSpPr txBox="1">
            <a:spLocks noChangeArrowheads="1"/>
          </p:cNvSpPr>
          <p:nvPr/>
        </p:nvSpPr>
        <p:spPr bwMode="auto">
          <a:xfrm>
            <a:off x="5241925" y="4114800"/>
            <a:ext cx="2505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Write the formula</a:t>
            </a:r>
          </a:p>
        </p:txBody>
      </p:sp>
      <p:sp>
        <p:nvSpPr>
          <p:cNvPr id="590869" name="Text Box 21"/>
          <p:cNvSpPr txBox="1">
            <a:spLocks noChangeArrowheads="1"/>
          </p:cNvSpPr>
          <p:nvPr/>
        </p:nvSpPr>
        <p:spPr bwMode="auto">
          <a:xfrm>
            <a:off x="5241925" y="4572000"/>
            <a:ext cx="37877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Substitute 1200 for a and 0.08 for r.</a:t>
            </a:r>
          </a:p>
        </p:txBody>
      </p:sp>
      <p:sp>
        <p:nvSpPr>
          <p:cNvPr id="590870" name="Text Box 22"/>
          <p:cNvSpPr txBox="1">
            <a:spLocks noChangeArrowheads="1"/>
          </p:cNvSpPr>
          <p:nvPr/>
        </p:nvSpPr>
        <p:spPr bwMode="auto">
          <a:xfrm>
            <a:off x="5241925" y="5257800"/>
            <a:ext cx="1336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Simplify.</a:t>
            </a:r>
          </a:p>
        </p:txBody>
      </p:sp>
      <p:sp>
        <p:nvSpPr>
          <p:cNvPr id="590873" name="Text Box 25"/>
          <p:cNvSpPr txBox="1">
            <a:spLocks noChangeArrowheads="1"/>
          </p:cNvSpPr>
          <p:nvPr/>
        </p:nvSpPr>
        <p:spPr bwMode="auto">
          <a:xfrm>
            <a:off x="1611313" y="4648200"/>
            <a:ext cx="3559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= </a:t>
            </a:r>
            <a:r>
              <a:rPr lang="en-US" altLang="en-US">
                <a:solidFill>
                  <a:srgbClr val="FF0000"/>
                </a:solidFill>
              </a:rPr>
              <a:t>1200</a:t>
            </a:r>
            <a:r>
              <a:rPr lang="en-US" altLang="en-US"/>
              <a:t>(1 + </a:t>
            </a:r>
            <a:r>
              <a:rPr lang="en-US" altLang="en-US">
                <a:solidFill>
                  <a:srgbClr val="3333FF"/>
                </a:solidFill>
              </a:rPr>
              <a:t>0.08</a:t>
            </a:r>
            <a:r>
              <a:rPr lang="en-US" altLang="en-US"/>
              <a:t>)</a:t>
            </a:r>
            <a:r>
              <a:rPr lang="en-US" altLang="en-US" baseline="30000"/>
              <a:t>6</a:t>
            </a:r>
            <a:endParaRPr lang="en-US" altLang="en-US" i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0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908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0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90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0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908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0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90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0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908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908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590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0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5908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0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590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0864" grpId="0"/>
      <p:bldP spid="590865" grpId="0"/>
      <p:bldP spid="590867" grpId="0"/>
      <p:bldP spid="590868" grpId="0"/>
      <p:bldP spid="590869" grpId="0"/>
      <p:bldP spid="590870" grpId="0"/>
      <p:bldP spid="59087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1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228600" y="1600200"/>
            <a:ext cx="89154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A sculpture is increasing in value at a rate of 8% per year, and its value in 2000 was $1200. Write an exponential growth function to model this situation. Then find the sculpture’s value in 2006. </a:t>
            </a:r>
          </a:p>
        </p:txBody>
      </p:sp>
      <p:sp>
        <p:nvSpPr>
          <p:cNvPr id="617483" name="Text Box 11"/>
          <p:cNvSpPr txBox="1">
            <a:spLocks noChangeArrowheads="1"/>
          </p:cNvSpPr>
          <p:nvPr/>
        </p:nvSpPr>
        <p:spPr bwMode="auto">
          <a:xfrm>
            <a:off x="1143000" y="3276600"/>
            <a:ext cx="74072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/>
              <a:t>Step 2 </a:t>
            </a:r>
            <a:r>
              <a:rPr lang="en-US" altLang="en-US"/>
              <a:t>Find the value in 6 years.</a:t>
            </a:r>
          </a:p>
        </p:txBody>
      </p:sp>
      <p:sp>
        <p:nvSpPr>
          <p:cNvPr id="617484" name="Text Box 12"/>
          <p:cNvSpPr txBox="1">
            <a:spLocks noChangeArrowheads="1"/>
          </p:cNvSpPr>
          <p:nvPr/>
        </p:nvSpPr>
        <p:spPr bwMode="auto">
          <a:xfrm>
            <a:off x="1584325" y="3810000"/>
            <a:ext cx="26511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/>
              <a:t>y =</a:t>
            </a:r>
            <a:r>
              <a:rPr lang="en-US" altLang="en-US"/>
              <a:t> 1200(1.08)</a:t>
            </a:r>
            <a:r>
              <a:rPr lang="en-US" altLang="en-US" i="1" baseline="30000">
                <a:solidFill>
                  <a:srgbClr val="FF0000"/>
                </a:solidFill>
              </a:rPr>
              <a:t>t</a:t>
            </a:r>
            <a:endParaRPr lang="en-US" altLang="en-US" i="1">
              <a:solidFill>
                <a:srgbClr val="FF0000"/>
              </a:solidFill>
            </a:endParaRPr>
          </a:p>
        </p:txBody>
      </p:sp>
      <p:sp>
        <p:nvSpPr>
          <p:cNvPr id="617485" name="Text Box 13"/>
          <p:cNvSpPr txBox="1">
            <a:spLocks noChangeArrowheads="1"/>
          </p:cNvSpPr>
          <p:nvPr/>
        </p:nvSpPr>
        <p:spPr bwMode="auto">
          <a:xfrm>
            <a:off x="1905000" y="4343400"/>
            <a:ext cx="3559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= 1200(1 + 0.08)</a:t>
            </a:r>
            <a:r>
              <a:rPr lang="en-US" altLang="en-US" baseline="30000">
                <a:solidFill>
                  <a:srgbClr val="FF0000"/>
                </a:solidFill>
              </a:rPr>
              <a:t>6</a:t>
            </a:r>
            <a:endParaRPr lang="en-US" altLang="en-US" i="1">
              <a:solidFill>
                <a:srgbClr val="FF0000"/>
              </a:solidFill>
            </a:endParaRPr>
          </a:p>
        </p:txBody>
      </p:sp>
      <p:sp>
        <p:nvSpPr>
          <p:cNvPr id="617486" name="Text Box 14"/>
          <p:cNvSpPr txBox="1">
            <a:spLocks noChangeArrowheads="1"/>
          </p:cNvSpPr>
          <p:nvPr/>
        </p:nvSpPr>
        <p:spPr bwMode="auto">
          <a:xfrm>
            <a:off x="1925638" y="4876800"/>
            <a:ext cx="18430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≈ 1,904.25</a:t>
            </a:r>
          </a:p>
        </p:txBody>
      </p:sp>
      <p:sp>
        <p:nvSpPr>
          <p:cNvPr id="617487" name="Text Box 15"/>
          <p:cNvSpPr txBox="1">
            <a:spLocks noChangeArrowheads="1"/>
          </p:cNvSpPr>
          <p:nvPr/>
        </p:nvSpPr>
        <p:spPr bwMode="auto">
          <a:xfrm>
            <a:off x="1219200" y="5562600"/>
            <a:ext cx="7407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The value of the painting in 6 years is $1,904.25.</a:t>
            </a:r>
          </a:p>
        </p:txBody>
      </p:sp>
      <p:sp>
        <p:nvSpPr>
          <p:cNvPr id="617488" name="Text Box 16"/>
          <p:cNvSpPr txBox="1">
            <a:spLocks noChangeArrowheads="1"/>
          </p:cNvSpPr>
          <p:nvPr/>
        </p:nvSpPr>
        <p:spPr bwMode="auto">
          <a:xfrm>
            <a:off x="5181600" y="4343400"/>
            <a:ext cx="2486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Substitute 6 for t.</a:t>
            </a:r>
          </a:p>
        </p:txBody>
      </p:sp>
      <p:sp>
        <p:nvSpPr>
          <p:cNvPr id="617489" name="Text Box 17"/>
          <p:cNvSpPr txBox="1">
            <a:spLocks noChangeArrowheads="1"/>
          </p:cNvSpPr>
          <p:nvPr/>
        </p:nvSpPr>
        <p:spPr bwMode="auto">
          <a:xfrm>
            <a:off x="5181600" y="4740275"/>
            <a:ext cx="3962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  <a:latin typeface="Arial" charset="0"/>
              </a:rPr>
              <a:t>Use a calculator and round to the nearest hundredth.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17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17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17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617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617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174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174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617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617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617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6174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174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900" decel="100000" fill="hold"/>
                                        <p:tgtEl>
                                          <p:spTgt spid="6174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174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7483" grpId="0"/>
      <p:bldP spid="617485" grpId="0"/>
      <p:bldP spid="617486" grpId="0"/>
      <p:bldP spid="617487" grpId="0"/>
      <p:bldP spid="617488" grpId="0"/>
      <p:bldP spid="617489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1456711</TotalTime>
  <Words>2465</Words>
  <Application>Microsoft Office PowerPoint</Application>
  <PresentationFormat>On-screen Show (4:3)</PresentationFormat>
  <Paragraphs>261</Paragraphs>
  <Slides>38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0" baseType="lpstr">
      <vt:lpstr>Default Design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Holt, Rinehart and Winston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HRW</dc:creator>
  <cp:lastModifiedBy>Trenton Murphey</cp:lastModifiedBy>
  <cp:revision>282</cp:revision>
  <dcterms:created xsi:type="dcterms:W3CDTF">2002-10-14T18:20:28Z</dcterms:created>
  <dcterms:modified xsi:type="dcterms:W3CDTF">2014-03-24T13:54:38Z</dcterms:modified>
</cp:coreProperties>
</file>