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57" r:id="rId2"/>
    <p:sldId id="260" r:id="rId3"/>
    <p:sldId id="857" r:id="rId4"/>
    <p:sldId id="262" r:id="rId5"/>
    <p:sldId id="827" r:id="rId6"/>
    <p:sldId id="831" r:id="rId7"/>
    <p:sldId id="832" r:id="rId8"/>
    <p:sldId id="833" r:id="rId9"/>
    <p:sldId id="858" r:id="rId10"/>
    <p:sldId id="834" r:id="rId11"/>
    <p:sldId id="836" r:id="rId12"/>
    <p:sldId id="859" r:id="rId13"/>
    <p:sldId id="839" r:id="rId14"/>
    <p:sldId id="860" r:id="rId15"/>
    <p:sldId id="856" r:id="rId16"/>
    <p:sldId id="841" r:id="rId17"/>
    <p:sldId id="847" r:id="rId18"/>
    <p:sldId id="853" r:id="rId19"/>
    <p:sldId id="861" r:id="rId20"/>
    <p:sldId id="854" r:id="rId21"/>
    <p:sldId id="862" r:id="rId22"/>
    <p:sldId id="852" r:id="rId23"/>
    <p:sldId id="772" r:id="rId24"/>
    <p:sldId id="855" r:id="rId25"/>
  </p:sldIdLst>
  <p:sldSz cx="9144000" cy="6858000" type="screen4x3"/>
  <p:notesSz cx="70866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99"/>
    <a:srgbClr val="33CC33"/>
    <a:srgbClr val="BBE0E3"/>
    <a:srgbClr val="3333FF"/>
    <a:srgbClr val="FF0000"/>
    <a:srgbClr val="B2B2B2"/>
    <a:srgbClr val="C0C0C0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468" autoAdjust="0"/>
    <p:restoredTop sz="93410" autoAdjust="0"/>
  </p:normalViewPr>
  <p:slideViewPr>
    <p:cSldViewPr>
      <p:cViewPr>
        <p:scale>
          <a:sx n="57" d="100"/>
          <a:sy n="57" d="100"/>
        </p:scale>
        <p:origin x="-360" y="-48"/>
      </p:cViewPr>
      <p:guideLst>
        <p:guide orient="horz" pos="2160"/>
        <p:guide orient="horz" pos="624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9" d="100"/>
          <a:sy n="49" d="100"/>
        </p:scale>
        <p:origin x="-1980" y="-96"/>
      </p:cViewPr>
      <p:guideLst>
        <p:guide orient="horz" pos="2928"/>
        <p:guide pos="223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022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16" tIns="46808" rIns="93616" bIns="46808" numCol="1" anchor="t" anchorCtr="0" compatLnSpc="1">
            <a:prstTxWarp prst="textNoShape">
              <a:avLst/>
            </a:prstTxWarp>
          </a:bodyPr>
          <a:lstStyle>
            <a:lvl1pPr defTabSz="936625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14788" y="0"/>
            <a:ext cx="307022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16" tIns="46808" rIns="93616" bIns="46808" numCol="1" anchor="t" anchorCtr="0" compatLnSpc="1">
            <a:prstTxWarp prst="textNoShape">
              <a:avLst/>
            </a:prstTxWarp>
          </a:bodyPr>
          <a:lstStyle>
            <a:lvl1pPr algn="r" defTabSz="936625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7022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16" tIns="46808" rIns="93616" bIns="46808" numCol="1" anchor="b" anchorCtr="0" compatLnSpc="1">
            <a:prstTxWarp prst="textNoShape">
              <a:avLst/>
            </a:prstTxWarp>
          </a:bodyPr>
          <a:lstStyle>
            <a:lvl1pPr defTabSz="936625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14788" y="8829675"/>
            <a:ext cx="307022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16" tIns="46808" rIns="93616" bIns="46808" numCol="1" anchor="b" anchorCtr="0" compatLnSpc="1">
            <a:prstTxWarp prst="textNoShape">
              <a:avLst/>
            </a:prstTxWarp>
          </a:bodyPr>
          <a:lstStyle>
            <a:lvl1pPr algn="r" defTabSz="936625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084364C5-68B4-45F3-B100-5A3D123B54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8856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022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16" tIns="46808" rIns="93616" bIns="46808" numCol="1" anchor="t" anchorCtr="0" compatLnSpc="1">
            <a:prstTxWarp prst="textNoShape">
              <a:avLst/>
            </a:prstTxWarp>
          </a:bodyPr>
          <a:lstStyle>
            <a:lvl1pPr defTabSz="936625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14788" y="0"/>
            <a:ext cx="307022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16" tIns="46808" rIns="93616" bIns="46808" numCol="1" anchor="t" anchorCtr="0" compatLnSpc="1">
            <a:prstTxWarp prst="textNoShape">
              <a:avLst/>
            </a:prstTxWarp>
          </a:bodyPr>
          <a:lstStyle>
            <a:lvl1pPr algn="r" defTabSz="936625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2192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8025" y="4416425"/>
            <a:ext cx="56705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16" tIns="46808" rIns="93616" bIns="468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7022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16" tIns="46808" rIns="93616" bIns="46808" numCol="1" anchor="b" anchorCtr="0" compatLnSpc="1">
            <a:prstTxWarp prst="textNoShape">
              <a:avLst/>
            </a:prstTxWarp>
          </a:bodyPr>
          <a:lstStyle>
            <a:lvl1pPr defTabSz="936625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14788" y="8829675"/>
            <a:ext cx="307022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16" tIns="46808" rIns="93616" bIns="46808" numCol="1" anchor="b" anchorCtr="0" compatLnSpc="1">
            <a:prstTxWarp prst="textNoShape">
              <a:avLst/>
            </a:prstTxWarp>
          </a:bodyPr>
          <a:lstStyle>
            <a:lvl1pPr algn="r" defTabSz="936625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126C58DD-40DB-472D-9FC6-38D067B6A1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5552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6625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defTabSz="936625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defTabSz="936625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defTabSz="936625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defTabSz="936625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defTabSz="936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defTabSz="936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defTabSz="936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defTabSz="936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7EDAA4EB-A0E4-4774-9C25-99A621D70C5A}" type="slidenum">
              <a:rPr lang="en-US" altLang="en-US" sz="1200" smtClean="0">
                <a:latin typeface="Arial" charset="0"/>
              </a:rPr>
              <a:pPr eaLnBrk="1" hangingPunct="1"/>
              <a:t>2</a:t>
            </a:fld>
            <a:endParaRPr lang="en-US" altLang="en-US" sz="120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6625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defTabSz="936625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defTabSz="936625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defTabSz="936625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defTabSz="936625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defTabSz="936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defTabSz="936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defTabSz="936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defTabSz="936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AA6454B2-1F95-4919-9748-68CEC8866EB4}" type="slidenum">
              <a:rPr lang="en-US" altLang="en-US" sz="1200" smtClean="0">
                <a:latin typeface="Arial" charset="0"/>
              </a:rPr>
              <a:pPr eaLnBrk="1" hangingPunct="1"/>
              <a:t>3</a:t>
            </a:fld>
            <a:endParaRPr lang="en-US" altLang="en-US" sz="1200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76A45-DF8B-4486-AB2C-6DA46ADA74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4864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A66241-19DE-4BF1-9339-10C7D2B0CB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099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75BB03-7B79-4BB6-A899-19BE26133F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4280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01B4DE-BCA7-4B60-826C-B4F5A6CDD7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635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6FD1C-D55E-4E44-A194-9A6E02C81F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543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192859-58E8-446A-A8FC-2DC48B69D0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8446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E3EF38-405B-4ADB-8B5A-E99C370E75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798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9387C9-5B9D-4D45-A181-733515F504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763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C354DA-B829-4C09-8CAD-AA0E7C10A1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2736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C41927-751C-474D-9F27-8662FC02D2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515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9ADAC6-864C-4AD6-AC20-58C3173A69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836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  <a:cs typeface="Arial" charset="0"/>
              </a:defRPr>
            </a:lvl1pPr>
          </a:lstStyle>
          <a:p>
            <a:pPr>
              <a:defRPr/>
            </a:pPr>
            <a:fld id="{ED37D531-A0F3-4537-8871-04AB93011A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8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54788"/>
            <a:ext cx="9144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Text Box 9"/>
          <p:cNvSpPr txBox="1">
            <a:spLocks noChangeArrowheads="1"/>
          </p:cNvSpPr>
          <p:nvPr/>
        </p:nvSpPr>
        <p:spPr bwMode="auto">
          <a:xfrm>
            <a:off x="-3175" y="6556375"/>
            <a:ext cx="32797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400" b="1">
                <a:solidFill>
                  <a:schemeClr val="bg1"/>
                </a:solidFill>
              </a:rPr>
              <a:t>Holt McDougal Algebra 1</a:t>
            </a:r>
          </a:p>
        </p:txBody>
      </p:sp>
      <p:grpSp>
        <p:nvGrpSpPr>
          <p:cNvPr id="1033" name="Group 13"/>
          <p:cNvGrpSpPr>
            <a:grpSpLocks/>
          </p:cNvGrpSpPr>
          <p:nvPr userDrawn="1"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1035" name="Picture 7"/>
            <p:cNvPicPr>
              <a:picLocks noChangeAspect="1" noChangeArrowheads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5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6" name="Picture 12" descr="chater_screen"/>
            <p:cNvPicPr>
              <a:picLocks noChangeAspect="1" noChangeArrowheads="1"/>
            </p:cNvPicPr>
            <p:nvPr userDrawn="1"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74" y="4128"/>
              <a:ext cx="318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34" name="Text Box 11"/>
          <p:cNvSpPr txBox="1">
            <a:spLocks noChangeArrowheads="1"/>
          </p:cNvSpPr>
          <p:nvPr/>
        </p:nvSpPr>
        <p:spPr bwMode="auto">
          <a:xfrm>
            <a:off x="1066800" y="190500"/>
            <a:ext cx="8077200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en-US" sz="3200">
                <a:solidFill>
                  <a:schemeClr val="bg1"/>
                </a:solidFill>
                <a:latin typeface="Arial Black" pitchFamily="34" charset="0"/>
              </a:rPr>
              <a:t>Comparing Functions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slide" Target="slide2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6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Text Box 4"/>
          <p:cNvSpPr txBox="1">
            <a:spLocks noChangeArrowheads="1"/>
          </p:cNvSpPr>
          <p:nvPr/>
        </p:nvSpPr>
        <p:spPr bwMode="auto">
          <a:xfrm>
            <a:off x="1371600" y="165100"/>
            <a:ext cx="77724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>
                <a:solidFill>
                  <a:schemeClr val="bg1"/>
                </a:solidFill>
                <a:latin typeface="Arial Black" pitchFamily="34" charset="0"/>
              </a:rPr>
              <a:t>Comparing Functions </a:t>
            </a:r>
          </a:p>
        </p:txBody>
      </p:sp>
      <p:sp>
        <p:nvSpPr>
          <p:cNvPr id="2052" name="Text Box 8"/>
          <p:cNvSpPr txBox="1">
            <a:spLocks noChangeArrowheads="1"/>
          </p:cNvSpPr>
          <p:nvPr/>
        </p:nvSpPr>
        <p:spPr bwMode="auto">
          <a:xfrm>
            <a:off x="152400" y="6553200"/>
            <a:ext cx="21336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400" b="1">
                <a:solidFill>
                  <a:schemeClr val="bg1"/>
                </a:solidFill>
              </a:rPr>
              <a:t>Holt Algebra 1</a:t>
            </a:r>
          </a:p>
        </p:txBody>
      </p:sp>
      <p:sp>
        <p:nvSpPr>
          <p:cNvPr id="4123" name="Text Box 27">
            <a:hlinkClick r:id="" action="ppaction://hlinkshowjump?jump=nextslide"/>
          </p:cNvPr>
          <p:cNvSpPr txBox="1">
            <a:spLocks noChangeArrowheads="1"/>
          </p:cNvSpPr>
          <p:nvPr/>
        </p:nvSpPr>
        <p:spPr bwMode="auto">
          <a:xfrm>
            <a:off x="3505200" y="2413000"/>
            <a:ext cx="18557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800" u="sng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Warm Up</a:t>
            </a:r>
          </a:p>
        </p:txBody>
      </p:sp>
      <p:sp>
        <p:nvSpPr>
          <p:cNvPr id="4124" name="Text Box 28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3517900" y="3022600"/>
            <a:ext cx="37639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800" u="sng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Lesson Presentation</a:t>
            </a:r>
          </a:p>
        </p:txBody>
      </p:sp>
      <p:sp>
        <p:nvSpPr>
          <p:cNvPr id="4125" name="Text Box 29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3519488" y="3632200"/>
            <a:ext cx="23209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800" u="sng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Lesson Quiz</a:t>
            </a:r>
          </a:p>
        </p:txBody>
      </p:sp>
      <p:pic>
        <p:nvPicPr>
          <p:cNvPr id="2056" name="Picture 30" descr="splash_first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34150"/>
            <a:ext cx="9144000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7" name="Text Box 31"/>
          <p:cNvSpPr txBox="1">
            <a:spLocks noChangeArrowheads="1"/>
          </p:cNvSpPr>
          <p:nvPr/>
        </p:nvSpPr>
        <p:spPr bwMode="auto">
          <a:xfrm>
            <a:off x="76200" y="6553200"/>
            <a:ext cx="28956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400" b="1">
                <a:solidFill>
                  <a:schemeClr val="bg1"/>
                </a:solidFill>
              </a:rPr>
              <a:t>Holt McDougal Algebra 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35"/>
          <p:cNvSpPr txBox="1">
            <a:spLocks noChangeArrowheads="1"/>
          </p:cNvSpPr>
          <p:nvPr/>
        </p:nvSpPr>
        <p:spPr bwMode="auto">
          <a:xfrm>
            <a:off x="228600" y="914400"/>
            <a:ext cx="51816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Remember that nonlinear functions do not have a constant rate of change. One way to compare two nonlinear functions is to calculate their </a:t>
            </a:r>
            <a:r>
              <a:rPr lang="en-US" altLang="en-US" i="1"/>
              <a:t>average rates of change over </a:t>
            </a:r>
            <a:r>
              <a:rPr lang="en-US" altLang="en-US"/>
              <a:t>a certain interval. For a function </a:t>
            </a:r>
            <a:r>
              <a:rPr lang="en-US" altLang="en-US" i="1"/>
              <a:t>f(x) whose </a:t>
            </a:r>
            <a:r>
              <a:rPr lang="en-US" altLang="en-US"/>
              <a:t>graph contains the points (</a:t>
            </a:r>
            <a:r>
              <a:rPr lang="en-US" altLang="en-US" i="1"/>
              <a:t>x1, y1) and (x2, y2), </a:t>
            </a:r>
            <a:r>
              <a:rPr lang="en-US" altLang="en-US"/>
              <a:t>the average rate of change over the interval [</a:t>
            </a:r>
            <a:r>
              <a:rPr lang="en-US" altLang="en-US" i="1"/>
              <a:t>x1, x2] is the slope of the line through (x1, y1) </a:t>
            </a:r>
            <a:r>
              <a:rPr lang="en-US" altLang="en-US"/>
              <a:t>and (</a:t>
            </a:r>
            <a:r>
              <a:rPr lang="en-US" altLang="en-US" i="1"/>
              <a:t>x2, y2).</a:t>
            </a:r>
            <a:endParaRPr lang="en-US" altLang="en-US"/>
          </a:p>
        </p:txBody>
      </p:sp>
      <p:pic>
        <p:nvPicPr>
          <p:cNvPr id="11267" name="Picture 8" descr="img10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1371600"/>
            <a:ext cx="3276600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5"/>
          <p:cNvSpPr txBox="1">
            <a:spLocks noChangeArrowheads="1"/>
          </p:cNvSpPr>
          <p:nvPr/>
        </p:nvSpPr>
        <p:spPr bwMode="auto">
          <a:xfrm>
            <a:off x="0" y="838200"/>
            <a:ext cx="9144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2: Comparing Exponential Functions</a:t>
            </a:r>
          </a:p>
        </p:txBody>
      </p:sp>
      <p:sp>
        <p:nvSpPr>
          <p:cNvPr id="12291" name="Text Box 5"/>
          <p:cNvSpPr txBox="1">
            <a:spLocks noChangeArrowheads="1"/>
          </p:cNvSpPr>
          <p:nvPr/>
        </p:nvSpPr>
        <p:spPr bwMode="auto">
          <a:xfrm>
            <a:off x="152400" y="1219200"/>
            <a:ext cx="88392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000" b="1"/>
              <a:t>An investment analyst offers two different investment options for her customers. Compare the investments by finding and interpreting the average rates of change from year 0 to year 10.</a:t>
            </a:r>
          </a:p>
        </p:txBody>
      </p:sp>
      <p:pic>
        <p:nvPicPr>
          <p:cNvPr id="12292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819400"/>
            <a:ext cx="3217863" cy="295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3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2819400"/>
            <a:ext cx="1863725" cy="291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5"/>
          <p:cNvSpPr txBox="1">
            <a:spLocks noChangeArrowheads="1"/>
          </p:cNvSpPr>
          <p:nvPr/>
        </p:nvSpPr>
        <p:spPr bwMode="auto">
          <a:xfrm>
            <a:off x="0" y="909638"/>
            <a:ext cx="91440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2: Continued</a:t>
            </a:r>
          </a:p>
        </p:txBody>
      </p:sp>
      <p:sp>
        <p:nvSpPr>
          <p:cNvPr id="623711" name="Text Box 95"/>
          <p:cNvSpPr txBox="1">
            <a:spLocks noChangeArrowheads="1"/>
          </p:cNvSpPr>
          <p:nvPr/>
        </p:nvSpPr>
        <p:spPr bwMode="auto">
          <a:xfrm>
            <a:off x="5105400" y="3254375"/>
            <a:ext cx="37338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0000"/>
                </a:solidFill>
              </a:rPr>
              <a:t>Investment A increased about $5.60/year and investment B increased about $5.75/year.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304800" y="1447800"/>
            <a:ext cx="85344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Calculate the average rates of change over [0, 10] by using the points whose </a:t>
            </a:r>
            <a:r>
              <a:rPr lang="en-US" altLang="en-US" i="1"/>
              <a:t>x</a:t>
            </a:r>
            <a:r>
              <a:rPr lang="en-US" altLang="en-US"/>
              <a:t>-coordinates are 0 and 10.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381000" y="2514600"/>
            <a:ext cx="25352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Investment A</a:t>
            </a:r>
            <a:endParaRPr lang="en-US" altLang="en-US"/>
          </a:p>
        </p:txBody>
      </p:sp>
      <p:grpSp>
        <p:nvGrpSpPr>
          <p:cNvPr id="2" name="Group 27"/>
          <p:cNvGrpSpPr>
            <a:grpSpLocks/>
          </p:cNvGrpSpPr>
          <p:nvPr/>
        </p:nvGrpSpPr>
        <p:grpSpPr bwMode="auto">
          <a:xfrm>
            <a:off x="609600" y="3124200"/>
            <a:ext cx="4160838" cy="871538"/>
            <a:chOff x="838200" y="3505200"/>
            <a:chExt cx="4160175" cy="871450"/>
          </a:xfrm>
        </p:grpSpPr>
        <p:grpSp>
          <p:nvGrpSpPr>
            <p:cNvPr id="13332" name="Group 14"/>
            <p:cNvGrpSpPr>
              <a:grpSpLocks/>
            </p:cNvGrpSpPr>
            <p:nvPr/>
          </p:nvGrpSpPr>
          <p:grpSpPr bwMode="auto">
            <a:xfrm>
              <a:off x="838200" y="3505200"/>
              <a:ext cx="1447800" cy="871450"/>
              <a:chOff x="838200" y="3505200"/>
              <a:chExt cx="1447800" cy="871450"/>
            </a:xfrm>
          </p:grpSpPr>
          <p:sp>
            <p:nvSpPr>
              <p:cNvPr id="13340" name="TextBox 10"/>
              <p:cNvSpPr txBox="1">
                <a:spLocks noChangeArrowheads="1"/>
              </p:cNvSpPr>
              <p:nvPr/>
            </p:nvSpPr>
            <p:spPr bwMode="auto">
              <a:xfrm>
                <a:off x="914400" y="3505200"/>
                <a:ext cx="1324402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altLang="en-US"/>
                  <a:t>66 - 10</a:t>
                </a:r>
              </a:p>
            </p:txBody>
          </p:sp>
          <p:cxnSp>
            <p:nvCxnSpPr>
              <p:cNvPr id="13" name="Straight Connector 12"/>
              <p:cNvCxnSpPr/>
              <p:nvPr/>
            </p:nvCxnSpPr>
            <p:spPr>
              <a:xfrm>
                <a:off x="838200" y="3962354"/>
                <a:ext cx="1447569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342" name="TextBox 13"/>
              <p:cNvSpPr txBox="1">
                <a:spLocks noChangeArrowheads="1"/>
              </p:cNvSpPr>
              <p:nvPr/>
            </p:nvSpPr>
            <p:spPr bwMode="auto">
              <a:xfrm>
                <a:off x="938265" y="3914985"/>
                <a:ext cx="1128835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altLang="en-US"/>
                  <a:t>10 - 0</a:t>
                </a:r>
              </a:p>
            </p:txBody>
          </p:sp>
        </p:grpSp>
        <p:sp>
          <p:nvSpPr>
            <p:cNvPr id="13333" name="TextBox 15"/>
            <p:cNvSpPr txBox="1">
              <a:spLocks noChangeArrowheads="1"/>
            </p:cNvSpPr>
            <p:nvPr/>
          </p:nvSpPr>
          <p:spPr bwMode="auto">
            <a:xfrm>
              <a:off x="2438400" y="3657600"/>
              <a:ext cx="436338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/>
                <a:t>=</a:t>
              </a:r>
            </a:p>
          </p:txBody>
        </p:sp>
        <p:grpSp>
          <p:nvGrpSpPr>
            <p:cNvPr id="13334" name="Group 24"/>
            <p:cNvGrpSpPr>
              <a:grpSpLocks/>
            </p:cNvGrpSpPr>
            <p:nvPr/>
          </p:nvGrpSpPr>
          <p:grpSpPr bwMode="auto">
            <a:xfrm>
              <a:off x="2971800" y="3505200"/>
              <a:ext cx="685800" cy="847900"/>
              <a:chOff x="3657600" y="3690850"/>
              <a:chExt cx="685800" cy="847900"/>
            </a:xfrm>
          </p:grpSpPr>
          <p:sp>
            <p:nvSpPr>
              <p:cNvPr id="13337" name="TextBox 20"/>
              <p:cNvSpPr txBox="1">
                <a:spLocks noChangeArrowheads="1"/>
              </p:cNvSpPr>
              <p:nvPr/>
            </p:nvSpPr>
            <p:spPr bwMode="auto">
              <a:xfrm>
                <a:off x="3657600" y="3690850"/>
                <a:ext cx="575799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altLang="en-US"/>
                  <a:t>56</a:t>
                </a:r>
              </a:p>
            </p:txBody>
          </p:sp>
          <p:sp>
            <p:nvSpPr>
              <p:cNvPr id="13338" name="TextBox 21"/>
              <p:cNvSpPr txBox="1">
                <a:spLocks noChangeArrowheads="1"/>
              </p:cNvSpPr>
              <p:nvPr/>
            </p:nvSpPr>
            <p:spPr bwMode="auto">
              <a:xfrm>
                <a:off x="3657600" y="4077085"/>
                <a:ext cx="575799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altLang="en-US"/>
                  <a:t>10</a:t>
                </a:r>
              </a:p>
            </p:txBody>
          </p:sp>
          <p:cxnSp>
            <p:nvCxnSpPr>
              <p:cNvPr id="24" name="Straight Connector 23"/>
              <p:cNvCxnSpPr/>
              <p:nvPr/>
            </p:nvCxnSpPr>
            <p:spPr>
              <a:xfrm>
                <a:off x="3657260" y="4114670"/>
                <a:ext cx="685691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3335" name="TextBox 25"/>
            <p:cNvSpPr txBox="1">
              <a:spLocks noChangeArrowheads="1"/>
            </p:cNvSpPr>
            <p:nvPr/>
          </p:nvSpPr>
          <p:spPr bwMode="auto">
            <a:xfrm>
              <a:off x="3678462" y="3657600"/>
              <a:ext cx="436338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/>
                <a:t>≈</a:t>
              </a:r>
            </a:p>
          </p:txBody>
        </p:sp>
        <p:sp>
          <p:nvSpPr>
            <p:cNvPr id="13336" name="TextBox 26"/>
            <p:cNvSpPr txBox="1">
              <a:spLocks noChangeArrowheads="1"/>
            </p:cNvSpPr>
            <p:nvPr/>
          </p:nvSpPr>
          <p:spPr bwMode="auto">
            <a:xfrm>
              <a:off x="4114800" y="3636510"/>
              <a:ext cx="883575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/>
                <a:t>5.60</a:t>
              </a:r>
            </a:p>
          </p:txBody>
        </p:sp>
      </p:grp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381000" y="4186238"/>
            <a:ext cx="25304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Investment B</a:t>
            </a:r>
            <a:endParaRPr lang="en-US" altLang="en-US"/>
          </a:p>
        </p:txBody>
      </p:sp>
      <p:grpSp>
        <p:nvGrpSpPr>
          <p:cNvPr id="5" name="Group 29"/>
          <p:cNvGrpSpPr>
            <a:grpSpLocks/>
          </p:cNvGrpSpPr>
          <p:nvPr/>
        </p:nvGrpSpPr>
        <p:grpSpPr bwMode="auto">
          <a:xfrm>
            <a:off x="501650" y="4995863"/>
            <a:ext cx="4298950" cy="871537"/>
            <a:chOff x="730022" y="3505200"/>
            <a:chExt cx="4299178" cy="871450"/>
          </a:xfrm>
        </p:grpSpPr>
        <p:grpSp>
          <p:nvGrpSpPr>
            <p:cNvPr id="13321" name="Group 14"/>
            <p:cNvGrpSpPr>
              <a:grpSpLocks/>
            </p:cNvGrpSpPr>
            <p:nvPr/>
          </p:nvGrpSpPr>
          <p:grpSpPr bwMode="auto">
            <a:xfrm>
              <a:off x="730022" y="3505200"/>
              <a:ext cx="1632178" cy="871450"/>
              <a:chOff x="730022" y="3505200"/>
              <a:chExt cx="1632178" cy="871450"/>
            </a:xfrm>
          </p:grpSpPr>
          <p:sp>
            <p:nvSpPr>
              <p:cNvPr id="13329" name="TextBox 38"/>
              <p:cNvSpPr txBox="1">
                <a:spLocks noChangeArrowheads="1"/>
              </p:cNvSpPr>
              <p:nvPr/>
            </p:nvSpPr>
            <p:spPr bwMode="auto">
              <a:xfrm>
                <a:off x="730022" y="3505200"/>
                <a:ext cx="1632178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altLang="en-US"/>
                  <a:t>66.50 - 9</a:t>
                </a:r>
              </a:p>
            </p:txBody>
          </p:sp>
          <p:cxnSp>
            <p:nvCxnSpPr>
              <p:cNvPr id="40" name="Straight Connector 39"/>
              <p:cNvCxnSpPr/>
              <p:nvPr/>
            </p:nvCxnSpPr>
            <p:spPr>
              <a:xfrm>
                <a:off x="837978" y="3962354"/>
                <a:ext cx="1447877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331" name="TextBox 40"/>
              <p:cNvSpPr txBox="1">
                <a:spLocks noChangeArrowheads="1"/>
              </p:cNvSpPr>
              <p:nvPr/>
            </p:nvSpPr>
            <p:spPr bwMode="auto">
              <a:xfrm>
                <a:off x="938265" y="3914985"/>
                <a:ext cx="1128835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altLang="en-US"/>
                  <a:t>10 - 0</a:t>
                </a:r>
              </a:p>
            </p:txBody>
          </p:sp>
        </p:grpSp>
        <p:sp>
          <p:nvSpPr>
            <p:cNvPr id="13322" name="TextBox 31"/>
            <p:cNvSpPr txBox="1">
              <a:spLocks noChangeArrowheads="1"/>
            </p:cNvSpPr>
            <p:nvPr/>
          </p:nvSpPr>
          <p:spPr bwMode="auto">
            <a:xfrm>
              <a:off x="2438400" y="3657600"/>
              <a:ext cx="436338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/>
                <a:t>=</a:t>
              </a:r>
            </a:p>
          </p:txBody>
        </p:sp>
        <p:grpSp>
          <p:nvGrpSpPr>
            <p:cNvPr id="13323" name="Group 24"/>
            <p:cNvGrpSpPr>
              <a:grpSpLocks/>
            </p:cNvGrpSpPr>
            <p:nvPr/>
          </p:nvGrpSpPr>
          <p:grpSpPr bwMode="auto">
            <a:xfrm>
              <a:off x="2819400" y="3505200"/>
              <a:ext cx="1079142" cy="847900"/>
              <a:chOff x="3505200" y="3690850"/>
              <a:chExt cx="1079142" cy="847900"/>
            </a:xfrm>
          </p:grpSpPr>
          <p:sp>
            <p:nvSpPr>
              <p:cNvPr id="13326" name="TextBox 35"/>
              <p:cNvSpPr txBox="1">
                <a:spLocks noChangeArrowheads="1"/>
              </p:cNvSpPr>
              <p:nvPr/>
            </p:nvSpPr>
            <p:spPr bwMode="auto">
              <a:xfrm>
                <a:off x="3505200" y="3690850"/>
                <a:ext cx="1079142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altLang="en-US"/>
                  <a:t>57.50</a:t>
                </a:r>
              </a:p>
            </p:txBody>
          </p:sp>
          <p:sp>
            <p:nvSpPr>
              <p:cNvPr id="13327" name="TextBox 36"/>
              <p:cNvSpPr txBox="1">
                <a:spLocks noChangeArrowheads="1"/>
              </p:cNvSpPr>
              <p:nvPr/>
            </p:nvSpPr>
            <p:spPr bwMode="auto">
              <a:xfrm>
                <a:off x="3657600" y="4077085"/>
                <a:ext cx="575799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altLang="en-US"/>
                  <a:t>10</a:t>
                </a:r>
              </a:p>
            </p:txBody>
          </p:sp>
          <p:cxnSp>
            <p:nvCxnSpPr>
              <p:cNvPr id="38" name="Straight Connector 37"/>
              <p:cNvCxnSpPr/>
              <p:nvPr/>
            </p:nvCxnSpPr>
            <p:spPr>
              <a:xfrm>
                <a:off x="3657491" y="4114670"/>
                <a:ext cx="685836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3324" name="TextBox 33"/>
            <p:cNvSpPr txBox="1">
              <a:spLocks noChangeArrowheads="1"/>
            </p:cNvSpPr>
            <p:nvPr/>
          </p:nvSpPr>
          <p:spPr bwMode="auto">
            <a:xfrm>
              <a:off x="3754662" y="3657600"/>
              <a:ext cx="436338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/>
                <a:t>≈</a:t>
              </a:r>
            </a:p>
          </p:txBody>
        </p:sp>
        <p:sp>
          <p:nvSpPr>
            <p:cNvPr id="13325" name="TextBox 34"/>
            <p:cNvSpPr txBox="1">
              <a:spLocks noChangeArrowheads="1"/>
            </p:cNvSpPr>
            <p:nvPr/>
          </p:nvSpPr>
          <p:spPr bwMode="auto">
            <a:xfrm>
              <a:off x="4145625" y="3636510"/>
              <a:ext cx="883575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/>
                <a:t>5.75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237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237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900" decel="100000" fill="hold"/>
                                        <p:tgtEl>
                                          <p:spTgt spid="6237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237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3711" grpId="0"/>
      <p:bldP spid="8" grpId="0"/>
      <p:bldP spid="10" grpId="0"/>
      <p:bldP spid="2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5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2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4339" name="Text Box 6"/>
          <p:cNvSpPr txBox="1">
            <a:spLocks noChangeArrowheads="1"/>
          </p:cNvSpPr>
          <p:nvPr/>
        </p:nvSpPr>
        <p:spPr bwMode="auto">
          <a:xfrm>
            <a:off x="457200" y="1600200"/>
            <a:ext cx="80010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Compare the same investments’ average rates of change from year 10 to year 25.   </a:t>
            </a:r>
          </a:p>
        </p:txBody>
      </p:sp>
      <p:pic>
        <p:nvPicPr>
          <p:cNvPr id="1434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590800"/>
            <a:ext cx="6324600" cy="335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5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2 Continued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8" name="Text Box 6"/>
          <p:cNvSpPr txBox="1">
            <a:spLocks noChangeArrowheads="1"/>
          </p:cNvSpPr>
          <p:nvPr/>
        </p:nvSpPr>
        <p:spPr bwMode="auto">
          <a:xfrm>
            <a:off x="381000" y="5257800"/>
            <a:ext cx="80010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0000"/>
                </a:solidFill>
              </a:rPr>
              <a:t>Investment A increased about $1.67/year and investment B increased about $1.13/year.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381000" y="1752600"/>
            <a:ext cx="25352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Investment A</a:t>
            </a:r>
            <a:endParaRPr lang="en-US" altLang="en-US"/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381000" y="3424238"/>
            <a:ext cx="25304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Investment B</a:t>
            </a:r>
            <a:endParaRPr lang="en-US" altLang="en-US"/>
          </a:p>
        </p:txBody>
      </p:sp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609600" y="4233863"/>
            <a:ext cx="4191000" cy="871537"/>
            <a:chOff x="838200" y="3505200"/>
            <a:chExt cx="4191000" cy="871450"/>
          </a:xfrm>
        </p:grpSpPr>
        <p:grpSp>
          <p:nvGrpSpPr>
            <p:cNvPr id="15379" name="Group 14"/>
            <p:cNvGrpSpPr>
              <a:grpSpLocks/>
            </p:cNvGrpSpPr>
            <p:nvPr/>
          </p:nvGrpSpPr>
          <p:grpSpPr bwMode="auto">
            <a:xfrm>
              <a:off x="838200" y="3505200"/>
              <a:ext cx="1447800" cy="871450"/>
              <a:chOff x="838200" y="3505200"/>
              <a:chExt cx="1447800" cy="871450"/>
            </a:xfrm>
          </p:grpSpPr>
          <p:sp>
            <p:nvSpPr>
              <p:cNvPr id="15387" name="TextBox 29"/>
              <p:cNvSpPr txBox="1">
                <a:spLocks noChangeArrowheads="1"/>
              </p:cNvSpPr>
              <p:nvPr/>
            </p:nvSpPr>
            <p:spPr bwMode="auto">
              <a:xfrm>
                <a:off x="961598" y="3505200"/>
                <a:ext cx="1324402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altLang="en-US"/>
                  <a:t>33 - 16</a:t>
                </a:r>
              </a:p>
            </p:txBody>
          </p:sp>
          <p:cxnSp>
            <p:nvCxnSpPr>
              <p:cNvPr id="31" name="Straight Connector 30"/>
              <p:cNvCxnSpPr/>
              <p:nvPr/>
            </p:nvCxnSpPr>
            <p:spPr>
              <a:xfrm>
                <a:off x="838200" y="3962354"/>
                <a:ext cx="14478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389" name="TextBox 31"/>
              <p:cNvSpPr txBox="1">
                <a:spLocks noChangeArrowheads="1"/>
              </p:cNvSpPr>
              <p:nvPr/>
            </p:nvSpPr>
            <p:spPr bwMode="auto">
              <a:xfrm>
                <a:off x="938265" y="3914985"/>
                <a:ext cx="1324402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altLang="en-US"/>
                  <a:t>25 - 10</a:t>
                </a:r>
              </a:p>
            </p:txBody>
          </p:sp>
        </p:grpSp>
        <p:sp>
          <p:nvSpPr>
            <p:cNvPr id="15380" name="TextBox 21"/>
            <p:cNvSpPr txBox="1">
              <a:spLocks noChangeArrowheads="1"/>
            </p:cNvSpPr>
            <p:nvPr/>
          </p:nvSpPr>
          <p:spPr bwMode="auto">
            <a:xfrm>
              <a:off x="2438400" y="3657600"/>
              <a:ext cx="436338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/>
                <a:t>=</a:t>
              </a:r>
            </a:p>
          </p:txBody>
        </p:sp>
        <p:grpSp>
          <p:nvGrpSpPr>
            <p:cNvPr id="15381" name="Group 24"/>
            <p:cNvGrpSpPr>
              <a:grpSpLocks/>
            </p:cNvGrpSpPr>
            <p:nvPr/>
          </p:nvGrpSpPr>
          <p:grpSpPr bwMode="auto">
            <a:xfrm>
              <a:off x="2971800" y="3505200"/>
              <a:ext cx="685800" cy="847900"/>
              <a:chOff x="3657600" y="3690850"/>
              <a:chExt cx="685800" cy="847900"/>
            </a:xfrm>
          </p:grpSpPr>
          <p:sp>
            <p:nvSpPr>
              <p:cNvPr id="15384" name="TextBox 25"/>
              <p:cNvSpPr txBox="1">
                <a:spLocks noChangeArrowheads="1"/>
              </p:cNvSpPr>
              <p:nvPr/>
            </p:nvSpPr>
            <p:spPr bwMode="auto">
              <a:xfrm>
                <a:off x="3691401" y="3690850"/>
                <a:ext cx="575799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altLang="en-US"/>
                  <a:t>17</a:t>
                </a:r>
              </a:p>
            </p:txBody>
          </p:sp>
          <p:sp>
            <p:nvSpPr>
              <p:cNvPr id="15385" name="TextBox 26"/>
              <p:cNvSpPr txBox="1">
                <a:spLocks noChangeArrowheads="1"/>
              </p:cNvSpPr>
              <p:nvPr/>
            </p:nvSpPr>
            <p:spPr bwMode="auto">
              <a:xfrm>
                <a:off x="3657600" y="4077085"/>
                <a:ext cx="575799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altLang="en-US"/>
                  <a:t>15</a:t>
                </a:r>
              </a:p>
            </p:txBody>
          </p:sp>
          <p:cxnSp>
            <p:nvCxnSpPr>
              <p:cNvPr id="29" name="Straight Connector 28"/>
              <p:cNvCxnSpPr/>
              <p:nvPr/>
            </p:nvCxnSpPr>
            <p:spPr>
              <a:xfrm>
                <a:off x="3657600" y="4114670"/>
                <a:ext cx="6858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5382" name="TextBox 23"/>
            <p:cNvSpPr txBox="1">
              <a:spLocks noChangeArrowheads="1"/>
            </p:cNvSpPr>
            <p:nvPr/>
          </p:nvSpPr>
          <p:spPr bwMode="auto">
            <a:xfrm>
              <a:off x="3754662" y="3657600"/>
              <a:ext cx="436338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/>
                <a:t>≈</a:t>
              </a:r>
            </a:p>
          </p:txBody>
        </p:sp>
        <p:sp>
          <p:nvSpPr>
            <p:cNvPr id="15383" name="TextBox 24"/>
            <p:cNvSpPr txBox="1">
              <a:spLocks noChangeArrowheads="1"/>
            </p:cNvSpPr>
            <p:nvPr/>
          </p:nvSpPr>
          <p:spPr bwMode="auto">
            <a:xfrm>
              <a:off x="4145625" y="3636510"/>
              <a:ext cx="883575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/>
                <a:t>1.13</a:t>
              </a:r>
            </a:p>
          </p:txBody>
        </p:sp>
      </p:grpSp>
      <p:grpSp>
        <p:nvGrpSpPr>
          <p:cNvPr id="5" name="Group 42"/>
          <p:cNvGrpSpPr>
            <a:grpSpLocks/>
          </p:cNvGrpSpPr>
          <p:nvPr/>
        </p:nvGrpSpPr>
        <p:grpSpPr bwMode="auto">
          <a:xfrm>
            <a:off x="762000" y="2357438"/>
            <a:ext cx="4922838" cy="919162"/>
            <a:chOff x="304800" y="2362200"/>
            <a:chExt cx="4922175" cy="918865"/>
          </a:xfrm>
        </p:grpSpPr>
        <p:grpSp>
          <p:nvGrpSpPr>
            <p:cNvPr id="15368" name="Group 34"/>
            <p:cNvGrpSpPr>
              <a:grpSpLocks/>
            </p:cNvGrpSpPr>
            <p:nvPr/>
          </p:nvGrpSpPr>
          <p:grpSpPr bwMode="auto">
            <a:xfrm>
              <a:off x="304800" y="2362200"/>
              <a:ext cx="2387192" cy="918865"/>
              <a:chOff x="304800" y="2362200"/>
              <a:chExt cx="2387192" cy="918865"/>
            </a:xfrm>
          </p:grpSpPr>
          <p:sp>
            <p:nvSpPr>
              <p:cNvPr id="15376" name="TextBox 15"/>
              <p:cNvSpPr txBox="1">
                <a:spLocks noChangeArrowheads="1"/>
              </p:cNvSpPr>
              <p:nvPr/>
            </p:nvSpPr>
            <p:spPr bwMode="auto">
              <a:xfrm>
                <a:off x="304800" y="2362200"/>
                <a:ext cx="2387192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altLang="en-US"/>
                  <a:t>42.92 – 17.91</a:t>
                </a:r>
              </a:p>
            </p:txBody>
          </p:sp>
          <p:cxnSp>
            <p:nvCxnSpPr>
              <p:cNvPr id="17" name="Straight Connector 16"/>
              <p:cNvCxnSpPr/>
              <p:nvPr/>
            </p:nvCxnSpPr>
            <p:spPr>
              <a:xfrm>
                <a:off x="380990" y="2819252"/>
                <a:ext cx="2133312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378" name="TextBox 17"/>
              <p:cNvSpPr txBox="1">
                <a:spLocks noChangeArrowheads="1"/>
              </p:cNvSpPr>
              <p:nvPr/>
            </p:nvSpPr>
            <p:spPr bwMode="auto">
              <a:xfrm>
                <a:off x="762000" y="2819400"/>
                <a:ext cx="1324402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altLang="en-US"/>
                  <a:t>25 - 10</a:t>
                </a:r>
              </a:p>
            </p:txBody>
          </p:sp>
        </p:grpSp>
        <p:sp>
          <p:nvSpPr>
            <p:cNvPr id="15369" name="TextBox 8"/>
            <p:cNvSpPr txBox="1">
              <a:spLocks noChangeArrowheads="1"/>
            </p:cNvSpPr>
            <p:nvPr/>
          </p:nvSpPr>
          <p:spPr bwMode="auto">
            <a:xfrm>
              <a:off x="2590800" y="2514600"/>
              <a:ext cx="436338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/>
                <a:t>=</a:t>
              </a:r>
            </a:p>
          </p:txBody>
        </p:sp>
        <p:sp>
          <p:nvSpPr>
            <p:cNvPr id="15370" name="TextBox 10"/>
            <p:cNvSpPr txBox="1">
              <a:spLocks noChangeArrowheads="1"/>
            </p:cNvSpPr>
            <p:nvPr/>
          </p:nvSpPr>
          <p:spPr bwMode="auto">
            <a:xfrm>
              <a:off x="3907062" y="2459490"/>
              <a:ext cx="436338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/>
                <a:t>≈</a:t>
              </a:r>
            </a:p>
          </p:txBody>
        </p:sp>
        <p:sp>
          <p:nvSpPr>
            <p:cNvPr id="15371" name="TextBox 11"/>
            <p:cNvSpPr txBox="1">
              <a:spLocks noChangeArrowheads="1"/>
            </p:cNvSpPr>
            <p:nvPr/>
          </p:nvSpPr>
          <p:spPr bwMode="auto">
            <a:xfrm>
              <a:off x="4343400" y="2438400"/>
              <a:ext cx="883575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/>
                <a:t>1.67</a:t>
              </a:r>
            </a:p>
          </p:txBody>
        </p:sp>
        <p:grpSp>
          <p:nvGrpSpPr>
            <p:cNvPr id="15372" name="Group 41"/>
            <p:cNvGrpSpPr>
              <a:grpSpLocks/>
            </p:cNvGrpSpPr>
            <p:nvPr/>
          </p:nvGrpSpPr>
          <p:grpSpPr bwMode="auto">
            <a:xfrm>
              <a:off x="2895600" y="2362200"/>
              <a:ext cx="1079142" cy="816340"/>
              <a:chOff x="3124200" y="2362200"/>
              <a:chExt cx="1079142" cy="816340"/>
            </a:xfrm>
          </p:grpSpPr>
          <p:sp>
            <p:nvSpPr>
              <p:cNvPr id="15373" name="TextBox 12"/>
              <p:cNvSpPr txBox="1">
                <a:spLocks noChangeArrowheads="1"/>
              </p:cNvSpPr>
              <p:nvPr/>
            </p:nvSpPr>
            <p:spPr bwMode="auto">
              <a:xfrm>
                <a:off x="3124200" y="2362200"/>
                <a:ext cx="1079142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altLang="en-US"/>
                  <a:t>25.01</a:t>
                </a:r>
              </a:p>
            </p:txBody>
          </p:sp>
          <p:sp>
            <p:nvSpPr>
              <p:cNvPr id="15374" name="TextBox 13"/>
              <p:cNvSpPr txBox="1">
                <a:spLocks noChangeArrowheads="1"/>
              </p:cNvSpPr>
              <p:nvPr/>
            </p:nvSpPr>
            <p:spPr bwMode="auto">
              <a:xfrm>
                <a:off x="3276600" y="2716875"/>
                <a:ext cx="575799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altLang="en-US"/>
                  <a:t>15</a:t>
                </a:r>
              </a:p>
            </p:txBody>
          </p:sp>
          <p:cxnSp>
            <p:nvCxnSpPr>
              <p:cNvPr id="40" name="Straight Connector 39"/>
              <p:cNvCxnSpPr/>
              <p:nvPr/>
            </p:nvCxnSpPr>
            <p:spPr>
              <a:xfrm>
                <a:off x="3242898" y="2776403"/>
                <a:ext cx="76189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6" grpId="0"/>
      <p:bldP spid="1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533400" y="1981200"/>
            <a:ext cx="7924800" cy="1300163"/>
            <a:chOff x="336" y="1458"/>
            <a:chExt cx="5232" cy="84"/>
          </a:xfrm>
        </p:grpSpPr>
        <p:sp>
          <p:nvSpPr>
            <p:cNvPr id="16387" name="Text Box 5"/>
            <p:cNvSpPr txBox="1">
              <a:spLocks noChangeArrowheads="1"/>
            </p:cNvSpPr>
            <p:nvPr/>
          </p:nvSpPr>
          <p:spPr bwMode="auto">
            <a:xfrm>
              <a:off x="340" y="1488"/>
              <a:ext cx="5228" cy="54"/>
            </a:xfrm>
            <a:prstGeom prst="rect">
              <a:avLst/>
            </a:prstGeom>
            <a:noFill/>
            <a:ln w="19050">
              <a:solidFill>
                <a:srgbClr val="993366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/>
                <a:t>The minimum or maximum of a quadratic function is the </a:t>
              </a:r>
              <a:r>
                <a:rPr lang="en-US" altLang="en-US" i="1"/>
                <a:t>y-value of the </a:t>
              </a:r>
              <a:r>
                <a:rPr lang="en-US" altLang="en-US"/>
                <a:t>vertex.</a:t>
              </a:r>
            </a:p>
          </p:txBody>
        </p:sp>
        <p:sp>
          <p:nvSpPr>
            <p:cNvPr id="16388" name="Text Box 6"/>
            <p:cNvSpPr txBox="1">
              <a:spLocks noChangeArrowheads="1"/>
            </p:cNvSpPr>
            <p:nvPr/>
          </p:nvSpPr>
          <p:spPr bwMode="auto">
            <a:xfrm>
              <a:off x="336" y="1458"/>
              <a:ext cx="1536" cy="30"/>
            </a:xfrm>
            <a:prstGeom prst="rect">
              <a:avLst/>
            </a:prstGeom>
            <a:solidFill>
              <a:srgbClr val="8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>
                  <a:solidFill>
                    <a:schemeClr val="bg1"/>
                  </a:solidFill>
                </a:rPr>
                <a:t>Remember!</a:t>
              </a:r>
              <a:endParaRPr lang="en-US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5"/>
          <p:cNvSpPr txBox="1">
            <a:spLocks noChangeArrowheads="1"/>
          </p:cNvSpPr>
          <p:nvPr/>
        </p:nvSpPr>
        <p:spPr bwMode="auto">
          <a:xfrm>
            <a:off x="0" y="838200"/>
            <a:ext cx="9144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3: Comparing Quadratic Functions</a:t>
            </a:r>
          </a:p>
        </p:txBody>
      </p:sp>
      <p:sp>
        <p:nvSpPr>
          <p:cNvPr id="17411" name="TextBox 4"/>
          <p:cNvSpPr txBox="1">
            <a:spLocks noChangeArrowheads="1"/>
          </p:cNvSpPr>
          <p:nvPr/>
        </p:nvSpPr>
        <p:spPr bwMode="auto">
          <a:xfrm>
            <a:off x="228600" y="1600200"/>
            <a:ext cx="81534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000" b="1"/>
              <a:t>Compare the functions y</a:t>
            </a:r>
            <a:r>
              <a:rPr lang="en-US" altLang="en-US" sz="2000" b="1" baseline="-25000"/>
              <a:t>1</a:t>
            </a:r>
            <a:r>
              <a:rPr lang="en-US" altLang="en-US" sz="2000" b="1"/>
              <a:t> = 0.35x</a:t>
            </a:r>
            <a:r>
              <a:rPr lang="en-US" altLang="en-US" sz="2000" b="1" baseline="30000"/>
              <a:t>2</a:t>
            </a:r>
            <a:r>
              <a:rPr lang="en-US" altLang="en-US" sz="2000" b="1"/>
              <a:t> - 3x + 1 and y</a:t>
            </a:r>
            <a:r>
              <a:rPr lang="en-US" altLang="en-US" sz="2000" b="1" baseline="-25000"/>
              <a:t>2</a:t>
            </a:r>
            <a:r>
              <a:rPr lang="en-US" altLang="en-US" sz="2000" b="1"/>
              <a:t> = 0.3x</a:t>
            </a:r>
            <a:r>
              <a:rPr lang="en-US" altLang="en-US" sz="2000" b="1" baseline="30000"/>
              <a:t>2</a:t>
            </a:r>
            <a:r>
              <a:rPr lang="en-US" altLang="en-US" sz="2000" b="1"/>
              <a:t> - 2x + 2 by finding minimums, x-intercepts, and average rates of change over the x-interval [0, 10].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304800" y="2971800"/>
          <a:ext cx="8458201" cy="2551114"/>
        </p:xfrm>
        <a:graphic>
          <a:graphicData uri="http://schemas.openxmlformats.org/drawingml/2006/table">
            <a:tbl>
              <a:tblPr/>
              <a:tblGrid>
                <a:gridCol w="2895600"/>
                <a:gridCol w="2958572"/>
                <a:gridCol w="2604029"/>
              </a:tblGrid>
              <a:tr h="31546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latin typeface="Verdana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1">
                          <a:latin typeface="Verdana" pitchFamily="34" charset="0"/>
                          <a:ea typeface="Calibri"/>
                          <a:cs typeface="Times New Roman"/>
                        </a:rPr>
                        <a:t>y</a:t>
                      </a:r>
                      <a:r>
                        <a:rPr lang="en-US" sz="1800" b="1" baseline="-25000">
                          <a:latin typeface="Verdana" pitchFamily="34" charset="0"/>
                          <a:ea typeface="Calibri"/>
                          <a:cs typeface="Times New Roman"/>
                        </a:rPr>
                        <a:t>1</a:t>
                      </a:r>
                      <a:r>
                        <a:rPr lang="en-US" sz="1800" b="1">
                          <a:latin typeface="Verdana" pitchFamily="34" charset="0"/>
                          <a:ea typeface="Calibri"/>
                          <a:cs typeface="Times New Roman"/>
                        </a:rPr>
                        <a:t> = 0.35</a:t>
                      </a:r>
                      <a:r>
                        <a:rPr lang="en-US" sz="1800" b="1" i="1">
                          <a:latin typeface="Verdana" pitchFamily="34" charset="0"/>
                          <a:ea typeface="Calibri"/>
                          <a:cs typeface="Times New Roman"/>
                        </a:rPr>
                        <a:t>x</a:t>
                      </a:r>
                      <a:r>
                        <a:rPr lang="en-US" sz="1800" b="1" baseline="30000">
                          <a:latin typeface="Verdana" pitchFamily="34" charset="0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en-US" sz="1800" b="1">
                          <a:latin typeface="Verdana" pitchFamily="34" charset="0"/>
                          <a:ea typeface="Calibri"/>
                          <a:cs typeface="Times New Roman"/>
                        </a:rPr>
                        <a:t> – 3</a:t>
                      </a:r>
                      <a:r>
                        <a:rPr lang="en-US" sz="1800" b="1" i="1">
                          <a:latin typeface="Verdana" pitchFamily="34" charset="0"/>
                          <a:ea typeface="Calibri"/>
                          <a:cs typeface="Times New Roman"/>
                        </a:rPr>
                        <a:t>x</a:t>
                      </a:r>
                      <a:r>
                        <a:rPr lang="en-US" sz="1800" b="1">
                          <a:latin typeface="Verdana" pitchFamily="34" charset="0"/>
                          <a:ea typeface="Calibri"/>
                          <a:cs typeface="Times New Roman"/>
                        </a:rPr>
                        <a:t> + 1</a:t>
                      </a:r>
                      <a:endParaRPr lang="en-US" sz="1800">
                        <a:latin typeface="Verdana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1" dirty="0">
                          <a:latin typeface="Verdana" pitchFamily="34" charset="0"/>
                          <a:ea typeface="Calibri"/>
                          <a:cs typeface="Times New Roman"/>
                        </a:rPr>
                        <a:t>y</a:t>
                      </a:r>
                      <a:r>
                        <a:rPr lang="en-US" sz="1800" b="1" baseline="-25000" dirty="0">
                          <a:latin typeface="Verdana" pitchFamily="34" charset="0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en-US" sz="1800" b="1" dirty="0">
                          <a:latin typeface="Verdana" pitchFamily="34" charset="0"/>
                          <a:ea typeface="Calibri"/>
                          <a:cs typeface="Times New Roman"/>
                        </a:rPr>
                        <a:t> = 0.3</a:t>
                      </a:r>
                      <a:r>
                        <a:rPr lang="en-US" sz="1800" b="1" i="1" dirty="0">
                          <a:latin typeface="Verdana" pitchFamily="34" charset="0"/>
                          <a:ea typeface="Calibri"/>
                          <a:cs typeface="Times New Roman"/>
                        </a:rPr>
                        <a:t>x</a:t>
                      </a:r>
                      <a:r>
                        <a:rPr lang="en-US" sz="1800" b="1" baseline="30000" dirty="0">
                          <a:latin typeface="Verdana" pitchFamily="34" charset="0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en-US" sz="1800" b="1" dirty="0">
                          <a:latin typeface="Verdana" pitchFamily="34" charset="0"/>
                          <a:ea typeface="Calibri"/>
                          <a:cs typeface="Times New Roman"/>
                        </a:rPr>
                        <a:t> – 2</a:t>
                      </a:r>
                      <a:r>
                        <a:rPr lang="en-US" sz="1800" b="1" i="1" dirty="0">
                          <a:latin typeface="Verdana" pitchFamily="34" charset="0"/>
                          <a:ea typeface="Calibri"/>
                          <a:cs typeface="Times New Roman"/>
                        </a:rPr>
                        <a:t>x</a:t>
                      </a:r>
                      <a:r>
                        <a:rPr lang="en-US" sz="1800" b="1" dirty="0">
                          <a:latin typeface="Verdana" pitchFamily="34" charset="0"/>
                          <a:ea typeface="Calibri"/>
                          <a:cs typeface="Times New Roman"/>
                        </a:rPr>
                        <a:t> + 2</a:t>
                      </a:r>
                      <a:endParaRPr lang="en-US" sz="1800" dirty="0">
                        <a:latin typeface="Verdana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46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Verdana" pitchFamily="34" charset="0"/>
                          <a:ea typeface="Calibri"/>
                          <a:cs typeface="Times New Roman"/>
                        </a:rPr>
                        <a:t>Minimum</a:t>
                      </a:r>
                      <a:endParaRPr lang="en-US" sz="1800">
                        <a:latin typeface="Verdana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Verdana" pitchFamily="34" charset="0"/>
                          <a:ea typeface="Calibri"/>
                          <a:cs typeface="Times New Roman"/>
                          <a:sym typeface="Symbol"/>
                        </a:rPr>
                        <a:t></a:t>
                      </a:r>
                      <a:r>
                        <a:rPr lang="en-US" sz="1800" dirty="0">
                          <a:latin typeface="Verdana" pitchFamily="34" charset="0"/>
                          <a:ea typeface="Calibri"/>
                          <a:cs typeface="Times New Roman"/>
                        </a:rPr>
                        <a:t> –5.43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Verdana" pitchFamily="34" charset="0"/>
                          <a:ea typeface="Calibri"/>
                          <a:cs typeface="Times New Roman"/>
                          <a:sym typeface="Symbol"/>
                        </a:rPr>
                        <a:t></a:t>
                      </a:r>
                      <a:r>
                        <a:rPr lang="en-US" sz="1800">
                          <a:latin typeface="Verdana" pitchFamily="34" charset="0"/>
                          <a:ea typeface="Calibri"/>
                          <a:cs typeface="Times New Roman"/>
                        </a:rPr>
                        <a:t> –1.33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242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Verdana" pitchFamily="34" charset="0"/>
                          <a:ea typeface="Calibri"/>
                          <a:cs typeface="Times New Roman"/>
                        </a:rPr>
                        <a:t>x-intercepts</a:t>
                      </a:r>
                      <a:endParaRPr lang="en-US" sz="1800">
                        <a:latin typeface="Verdana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Verdana" pitchFamily="34" charset="0"/>
                          <a:ea typeface="Calibri"/>
                          <a:cs typeface="Times New Roman"/>
                          <a:sym typeface="Symbol"/>
                        </a:rPr>
                        <a:t></a:t>
                      </a:r>
                      <a:r>
                        <a:rPr lang="en-US" sz="1800" dirty="0">
                          <a:latin typeface="Verdana" pitchFamily="34" charset="0"/>
                          <a:ea typeface="Calibri"/>
                          <a:cs typeface="Times New Roman"/>
                        </a:rPr>
                        <a:t>0.35, </a:t>
                      </a:r>
                      <a:r>
                        <a:rPr lang="en-US" sz="1800" dirty="0">
                          <a:latin typeface="Verdana" pitchFamily="34" charset="0"/>
                          <a:ea typeface="Calibri"/>
                          <a:cs typeface="Times New Roman"/>
                          <a:sym typeface="Symbol"/>
                        </a:rPr>
                        <a:t></a:t>
                      </a:r>
                      <a:r>
                        <a:rPr lang="en-US" sz="1800" dirty="0">
                          <a:latin typeface="Verdana" pitchFamily="34" charset="0"/>
                          <a:ea typeface="Calibri"/>
                          <a:cs typeface="Times New Roman"/>
                        </a:rPr>
                        <a:t>8.22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Verdana" pitchFamily="34" charset="0"/>
                          <a:ea typeface="Calibri"/>
                          <a:cs typeface="Times New Roman"/>
                          <a:sym typeface="Symbol"/>
                        </a:rPr>
                        <a:t></a:t>
                      </a:r>
                      <a:r>
                        <a:rPr lang="en-US" sz="1800">
                          <a:latin typeface="Verdana" pitchFamily="34" charset="0"/>
                          <a:ea typeface="Calibri"/>
                          <a:cs typeface="Times New Roman"/>
                        </a:rPr>
                        <a:t>1.23, </a:t>
                      </a:r>
                      <a:r>
                        <a:rPr lang="en-US" sz="1800">
                          <a:latin typeface="Verdana" pitchFamily="34" charset="0"/>
                          <a:ea typeface="Calibri"/>
                          <a:cs typeface="Times New Roman"/>
                          <a:sym typeface="Symbol"/>
                        </a:rPr>
                        <a:t></a:t>
                      </a:r>
                      <a:r>
                        <a:rPr lang="en-US" sz="1800">
                          <a:latin typeface="Verdana" pitchFamily="34" charset="0"/>
                          <a:ea typeface="Calibri"/>
                          <a:cs typeface="Times New Roman"/>
                        </a:rPr>
                        <a:t>5.44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775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Verdana" pitchFamily="34" charset="0"/>
                          <a:ea typeface="Calibri"/>
                          <a:cs typeface="Times New Roman"/>
                        </a:rPr>
                        <a:t>Average rate of change over the </a:t>
                      </a:r>
                      <a:r>
                        <a:rPr lang="en-US" sz="1800" b="1" i="1">
                          <a:latin typeface="Verdana" pitchFamily="34" charset="0"/>
                          <a:ea typeface="Calibri"/>
                          <a:cs typeface="Times New Roman"/>
                        </a:rPr>
                        <a:t>x</a:t>
                      </a:r>
                      <a:r>
                        <a:rPr lang="en-US" sz="1800" b="1">
                          <a:latin typeface="Verdana" pitchFamily="34" charset="0"/>
                          <a:ea typeface="Calibri"/>
                          <a:cs typeface="Times New Roman"/>
                        </a:rPr>
                        <a:t>-interval [0, 10]</a:t>
                      </a:r>
                      <a:endParaRPr lang="en-US" sz="1800">
                        <a:latin typeface="Verdana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Verdana" pitchFamily="34" charset="0"/>
                          <a:ea typeface="Calibri"/>
                          <a:cs typeface="Times New Roman"/>
                        </a:rPr>
                        <a:t>0.5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Verdana" pitchFamily="34" charset="0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3276600"/>
            <a:ext cx="2667000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5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534400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Students in an engineering class were given an assignment to design a parabola-shaped bridge. Suppose Rosetta uses </a:t>
            </a:r>
            <a:r>
              <a:rPr lang="en-US" altLang="en-US" b="1" i="1"/>
              <a:t>y</a:t>
            </a:r>
            <a:r>
              <a:rPr lang="en-US" altLang="en-US" b="1"/>
              <a:t> = –0.01</a:t>
            </a:r>
            <a:r>
              <a:rPr lang="en-US" altLang="en-US" b="1" i="1"/>
              <a:t>x</a:t>
            </a:r>
            <a:r>
              <a:rPr lang="en-US" altLang="en-US" b="1" baseline="30000"/>
              <a:t>2</a:t>
            </a:r>
            <a:r>
              <a:rPr lang="en-US" altLang="en-US" b="1"/>
              <a:t> + 1.1</a:t>
            </a:r>
            <a:r>
              <a:rPr lang="en-US" altLang="en-US" b="1" i="1"/>
              <a:t>x</a:t>
            </a:r>
            <a:r>
              <a:rPr lang="en-US" altLang="en-US" b="1"/>
              <a:t> and Marco uses the plan below.  Compare the two models over the interval [0, 20].</a:t>
            </a:r>
            <a:endParaRPr lang="en-US" altLang="en-US"/>
          </a:p>
        </p:txBody>
      </p:sp>
      <p:sp>
        <p:nvSpPr>
          <p:cNvPr id="18436" name="Text Box 29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3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457200" y="3549650"/>
            <a:ext cx="4953000" cy="267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0000"/>
                </a:solidFill>
              </a:rPr>
              <a:t>Rosetta’s model has a maximum height of 30.25 feet and length of 110 feet. The average steepness over [0, 20] is 0.9. Rosetta’s model is taller, longer, and steeper over [0, 20] than Marco’s.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5"/>
          <p:cNvSpPr txBox="1">
            <a:spLocks noChangeArrowheads="1"/>
          </p:cNvSpPr>
          <p:nvPr/>
        </p:nvSpPr>
        <p:spPr bwMode="auto">
          <a:xfrm>
            <a:off x="152400" y="914400"/>
            <a:ext cx="8839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4:</a:t>
            </a:r>
            <a:r>
              <a:rPr lang="en-US" altLang="en-US"/>
              <a:t> 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Comparing Different Types of Functions</a:t>
            </a:r>
          </a:p>
        </p:txBody>
      </p:sp>
      <p:sp>
        <p:nvSpPr>
          <p:cNvPr id="19459" name="TextBox 3"/>
          <p:cNvSpPr txBox="1">
            <a:spLocks noChangeArrowheads="1"/>
          </p:cNvSpPr>
          <p:nvPr/>
        </p:nvSpPr>
        <p:spPr bwMode="auto">
          <a:xfrm>
            <a:off x="152400" y="1371600"/>
            <a:ext cx="8382000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A town has approximately 500 homes. The town council is considering plans for future development. Plan A calls for an increase of 50 homes per year. Plan B calls for a 5% increase each year. Compare the plans.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81000" y="3505200"/>
            <a:ext cx="83058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Let </a:t>
            </a:r>
            <a:r>
              <a:rPr lang="en-US" altLang="en-US" i="1"/>
              <a:t>x</a:t>
            </a:r>
            <a:r>
              <a:rPr lang="en-US" altLang="en-US"/>
              <a:t> be the number of years. Let </a:t>
            </a:r>
            <a:r>
              <a:rPr lang="en-US" altLang="en-US" i="1"/>
              <a:t>y </a:t>
            </a:r>
            <a:r>
              <a:rPr lang="en-US" altLang="en-US"/>
              <a:t>be the number of homes. Write functions to model each plan</a:t>
            </a: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396875" y="4572000"/>
            <a:ext cx="73914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altLang="en-US"/>
              <a:t>Plan A: y = 500 + 5x</a:t>
            </a:r>
          </a:p>
          <a:p>
            <a:r>
              <a:rPr lang="en-US" altLang="en-US"/>
              <a:t>Plan B: y = 500(1.05)x 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81000" y="5562600"/>
            <a:ext cx="7772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Use your calculator to graph both functions.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6389" grpId="0"/>
      <p:bldP spid="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5"/>
          <p:cNvSpPr txBox="1">
            <a:spLocks noChangeArrowheads="1"/>
          </p:cNvSpPr>
          <p:nvPr/>
        </p:nvSpPr>
        <p:spPr bwMode="auto">
          <a:xfrm>
            <a:off x="152400" y="914400"/>
            <a:ext cx="8839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4:</a:t>
            </a:r>
            <a:r>
              <a:rPr lang="en-US" altLang="en-US"/>
              <a:t> 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Continued</a:t>
            </a: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381000" y="2035175"/>
            <a:ext cx="8305800" cy="156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0000"/>
                </a:solidFill>
              </a:rPr>
              <a:t>More homes will be built under plan A up to the end of the 26</a:t>
            </a:r>
            <a:r>
              <a:rPr lang="en-US" altLang="en-US" baseline="30000">
                <a:solidFill>
                  <a:srgbClr val="FF0000"/>
                </a:solidFill>
              </a:rPr>
              <a:t>th</a:t>
            </a:r>
            <a:r>
              <a:rPr lang="en-US" altLang="en-US">
                <a:solidFill>
                  <a:srgbClr val="FF0000"/>
                </a:solidFill>
              </a:rPr>
              <a:t> year. After that, more homes will be built under plan B and plan B results in more home than plan A by ever-increasing amounts each year.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304800" y="990600"/>
            <a:ext cx="8610600" cy="54102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tabLst>
                <a:tab pos="515938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tabLst>
                <a:tab pos="515938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tabLst>
                <a:tab pos="515938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tabLst>
                <a:tab pos="515938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tabLst>
                <a:tab pos="515938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15938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15938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15938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15938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rgbClr val="3333CC"/>
                </a:solidFill>
              </a:rPr>
              <a:t>Warm Up</a:t>
            </a:r>
          </a:p>
          <a:p>
            <a:pPr eaLnBrk="1" hangingPunct="1"/>
            <a:r>
              <a:rPr lang="en-US" altLang="en-US" b="1">
                <a:sym typeface="Symbol" pitchFamily="18" charset="2"/>
              </a:rPr>
              <a:t>Find the slope of the line that contains each pair of points.</a:t>
            </a:r>
          </a:p>
          <a:p>
            <a:pPr eaLnBrk="1" hangingPunct="1"/>
            <a:endParaRPr lang="en-US" altLang="en-US" b="1">
              <a:sym typeface="Symbol" pitchFamily="18" charset="2"/>
            </a:endParaRPr>
          </a:p>
          <a:p>
            <a:pPr eaLnBrk="1" hangingPunct="1"/>
            <a:r>
              <a:rPr lang="en-US" altLang="en-US" b="1">
                <a:sym typeface="Symbol" pitchFamily="18" charset="2"/>
              </a:rPr>
              <a:t>	1.	</a:t>
            </a:r>
            <a:r>
              <a:rPr lang="en-US" altLang="en-US"/>
              <a:t>(4, 8) and (-2, -10)</a:t>
            </a:r>
            <a:endParaRPr lang="en-US" altLang="en-US">
              <a:sym typeface="Symbol" pitchFamily="18" charset="2"/>
            </a:endParaRPr>
          </a:p>
          <a:p>
            <a:pPr eaLnBrk="1" hangingPunct="1"/>
            <a:endParaRPr lang="en-US" altLang="en-US" sz="2800" b="1">
              <a:sym typeface="Symbol" pitchFamily="18" charset="2"/>
            </a:endParaRPr>
          </a:p>
          <a:p>
            <a:pPr eaLnBrk="1" hangingPunct="1"/>
            <a:r>
              <a:rPr lang="en-US" altLang="en-US" sz="2800" b="1">
                <a:sym typeface="Symbol" pitchFamily="18" charset="2"/>
              </a:rPr>
              <a:t>	2. </a:t>
            </a:r>
            <a:r>
              <a:rPr lang="en-US" altLang="en-US"/>
              <a:t>(-1, 5) and (6, -2)</a:t>
            </a:r>
            <a:endParaRPr lang="en-US" altLang="en-US">
              <a:sym typeface="Symbol" pitchFamily="18" charset="2"/>
            </a:endParaRPr>
          </a:p>
          <a:p>
            <a:pPr eaLnBrk="1" hangingPunct="1"/>
            <a:endParaRPr lang="en-US" altLang="en-US" b="1">
              <a:sym typeface="Symbol" pitchFamily="18" charset="2"/>
            </a:endParaRPr>
          </a:p>
          <a:p>
            <a:pPr eaLnBrk="1" hangingPunct="1"/>
            <a:r>
              <a:rPr lang="en-US" altLang="en-US" b="1">
                <a:sym typeface="Symbol" pitchFamily="18" charset="2"/>
              </a:rPr>
              <a:t>Tell whether each function could be quadratic. Explain.</a:t>
            </a:r>
          </a:p>
          <a:p>
            <a:pPr eaLnBrk="1" hangingPunct="1"/>
            <a:endParaRPr lang="en-US" altLang="en-US" sz="2800" b="1">
              <a:sym typeface="Symbol" pitchFamily="18" charset="2"/>
            </a:endParaRPr>
          </a:p>
          <a:p>
            <a:pPr eaLnBrk="1" hangingPunct="1"/>
            <a:endParaRPr lang="en-US" altLang="en-US" sz="2800" b="1">
              <a:sym typeface="Symbol" pitchFamily="18" charset="2"/>
            </a:endParaRPr>
          </a:p>
          <a:p>
            <a:pPr eaLnBrk="1" hangingPunct="1"/>
            <a:r>
              <a:rPr lang="en-US" altLang="en-US" sz="2800">
                <a:solidFill>
                  <a:srgbClr val="FF0000"/>
                </a:solidFill>
              </a:rPr>
              <a:t>	</a:t>
            </a:r>
          </a:p>
          <a:p>
            <a:pPr eaLnBrk="1" hangingPunct="1"/>
            <a:endParaRPr lang="en-US" altLang="en-US" sz="2800">
              <a:solidFill>
                <a:srgbClr val="FF0000"/>
              </a:solidFill>
            </a:endParaRPr>
          </a:p>
        </p:txBody>
      </p:sp>
      <p:sp>
        <p:nvSpPr>
          <p:cNvPr id="3075" name="Text Box 174"/>
          <p:cNvSpPr txBox="1">
            <a:spLocks noChangeArrowheads="1"/>
          </p:cNvSpPr>
          <p:nvPr/>
        </p:nvSpPr>
        <p:spPr bwMode="auto">
          <a:xfrm>
            <a:off x="3200400" y="312420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 b="1" i="1"/>
          </a:p>
        </p:txBody>
      </p:sp>
      <p:sp>
        <p:nvSpPr>
          <p:cNvPr id="7345" name="Text Box 177"/>
          <p:cNvSpPr txBox="1">
            <a:spLocks noChangeArrowheads="1"/>
          </p:cNvSpPr>
          <p:nvPr/>
        </p:nvSpPr>
        <p:spPr bwMode="auto">
          <a:xfrm>
            <a:off x="4953000" y="2509838"/>
            <a:ext cx="3810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7" name="Text Box 177"/>
          <p:cNvSpPr txBox="1">
            <a:spLocks noChangeArrowheads="1"/>
          </p:cNvSpPr>
          <p:nvPr/>
        </p:nvSpPr>
        <p:spPr bwMode="auto">
          <a:xfrm>
            <a:off x="4876800" y="3348038"/>
            <a:ext cx="5191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0000"/>
                </a:solidFill>
              </a:rPr>
              <a:t>-1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45" grpId="0"/>
      <p:bldP spid="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6"/>
          <p:cNvSpPr txBox="1">
            <a:spLocks noChangeArrowheads="1"/>
          </p:cNvSpPr>
          <p:nvPr/>
        </p:nvSpPr>
        <p:spPr bwMode="auto">
          <a:xfrm>
            <a:off x="152400" y="1447800"/>
            <a:ext cx="82296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Two neighboring schools use different models for anticipated growth in enrollment: School A has 850 students and predicts an increase of 100 students per year. School B also has 850</a:t>
            </a:r>
          </a:p>
          <a:p>
            <a:pPr eaLnBrk="1" hangingPunct="1"/>
            <a:r>
              <a:rPr lang="en-US" altLang="en-US" b="1"/>
              <a:t>students, but predicts an increase of 8% per year. Compare the models.</a:t>
            </a:r>
          </a:p>
        </p:txBody>
      </p:sp>
      <p:sp>
        <p:nvSpPr>
          <p:cNvPr id="21507" name="Text Box 29"/>
          <p:cNvSpPr txBox="1">
            <a:spLocks noChangeArrowheads="1"/>
          </p:cNvSpPr>
          <p:nvPr/>
        </p:nvSpPr>
        <p:spPr bwMode="auto">
          <a:xfrm>
            <a:off x="0" y="9144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4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81000" y="3962400"/>
            <a:ext cx="80772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Let </a:t>
            </a:r>
            <a:r>
              <a:rPr lang="en-US" altLang="en-US" i="1"/>
              <a:t>x</a:t>
            </a:r>
            <a:r>
              <a:rPr lang="en-US" altLang="en-US"/>
              <a:t> be the number of students. Let </a:t>
            </a:r>
            <a:r>
              <a:rPr lang="en-US" altLang="en-US" i="1"/>
              <a:t>y </a:t>
            </a:r>
            <a:r>
              <a:rPr lang="en-US" altLang="en-US"/>
              <a:t>be the total enrollment. Write functions to model each school.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533400" y="4953000"/>
            <a:ext cx="51054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School A: </a:t>
            </a:r>
            <a:r>
              <a:rPr lang="en-US" altLang="en-US" i="1"/>
              <a:t>y</a:t>
            </a:r>
            <a:r>
              <a:rPr lang="en-US" altLang="en-US"/>
              <a:t> = 100</a:t>
            </a:r>
            <a:r>
              <a:rPr lang="en-US" altLang="en-US" i="1"/>
              <a:t>x</a:t>
            </a:r>
            <a:r>
              <a:rPr lang="en-US" altLang="en-US"/>
              <a:t> + 850</a:t>
            </a:r>
          </a:p>
          <a:p>
            <a:pPr eaLnBrk="1" hangingPunct="1"/>
            <a:r>
              <a:rPr lang="en-US" altLang="en-US"/>
              <a:t>School B: </a:t>
            </a:r>
            <a:r>
              <a:rPr lang="en-US" altLang="en-US" i="1"/>
              <a:t>y</a:t>
            </a:r>
            <a:r>
              <a:rPr lang="en-US" altLang="en-US"/>
              <a:t> = 850(1.08)</a:t>
            </a:r>
            <a:r>
              <a:rPr lang="en-US" altLang="en-US" i="1" baseline="30000"/>
              <a:t>x</a:t>
            </a:r>
            <a:r>
              <a:rPr lang="en-US" altLang="en-US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29"/>
          <p:cNvSpPr txBox="1">
            <a:spLocks noChangeArrowheads="1"/>
          </p:cNvSpPr>
          <p:nvPr/>
        </p:nvSpPr>
        <p:spPr bwMode="auto">
          <a:xfrm>
            <a:off x="0" y="9144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4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533400" y="2622550"/>
            <a:ext cx="8077200" cy="193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0000"/>
                </a:solidFill>
              </a:rPr>
              <a:t>School A’s enrollment will exceed B’s enrollment at first, but school B will have more students by the 11th year. After that, school B’s enrollment exceeds school A’s enrollment by ever-increasing amounts each year.</a:t>
            </a:r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533400" y="1524000"/>
            <a:ext cx="7239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Use your calculator to graph both functions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0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Lesson Quiz: Part I  </a:t>
            </a:r>
          </a:p>
        </p:txBody>
      </p:sp>
      <p:sp>
        <p:nvSpPr>
          <p:cNvPr id="23555" name="Text Box 21"/>
          <p:cNvSpPr txBox="1">
            <a:spLocks noChangeArrowheads="1"/>
          </p:cNvSpPr>
          <p:nvPr/>
        </p:nvSpPr>
        <p:spPr bwMode="auto">
          <a:xfrm>
            <a:off x="446088" y="1631950"/>
            <a:ext cx="8393112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1. </a:t>
            </a:r>
            <a:r>
              <a:rPr lang="en-US" altLang="en-US"/>
              <a:t>Which Find the average rates of change over the interval [2, 5] for the functions shown.</a:t>
            </a:r>
          </a:p>
        </p:txBody>
      </p:sp>
      <p:pic>
        <p:nvPicPr>
          <p:cNvPr id="23556" name="Picture 9" descr="img1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2514600"/>
            <a:ext cx="32004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6172200" y="5486400"/>
            <a:ext cx="2819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0000"/>
                </a:solidFill>
              </a:rPr>
              <a:t>A: 3; B:≈47.01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Lesson Quiz: Part II  </a:t>
            </a:r>
          </a:p>
        </p:txBody>
      </p:sp>
      <p:sp>
        <p:nvSpPr>
          <p:cNvPr id="24579" name="Text Box 36"/>
          <p:cNvSpPr txBox="1">
            <a:spLocks noChangeArrowheads="1"/>
          </p:cNvSpPr>
          <p:nvPr/>
        </p:nvSpPr>
        <p:spPr bwMode="auto">
          <a:xfrm>
            <a:off x="533400" y="1828800"/>
            <a:ext cx="809307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2.</a:t>
            </a:r>
            <a:r>
              <a:rPr lang="en-US" altLang="en-US"/>
              <a:t> </a:t>
            </a:r>
            <a:r>
              <a:rPr lang="es-ES" altLang="en-US"/>
              <a:t>Compare </a:t>
            </a:r>
            <a:r>
              <a:rPr lang="es-ES" altLang="en-US" i="1"/>
              <a:t>y = x</a:t>
            </a:r>
            <a:r>
              <a:rPr lang="es-ES" altLang="en-US" i="1" baseline="30000"/>
              <a:t>2</a:t>
            </a:r>
            <a:r>
              <a:rPr lang="es-ES" altLang="en-US" i="1"/>
              <a:t> and y = -x</a:t>
            </a:r>
            <a:r>
              <a:rPr lang="es-ES" altLang="en-US" i="1" baseline="30000"/>
              <a:t>2</a:t>
            </a:r>
            <a:r>
              <a:rPr lang="es-ES" altLang="en-US" i="1"/>
              <a:t> </a:t>
            </a:r>
            <a:r>
              <a:rPr lang="en-US" altLang="en-US"/>
              <a:t>by finding minimums/maximums, </a:t>
            </a:r>
            <a:r>
              <a:rPr lang="en-US" altLang="en-US" i="1"/>
              <a:t>x-intercepts, and </a:t>
            </a:r>
            <a:r>
              <a:rPr lang="en-US" altLang="en-US"/>
              <a:t>average rates of change over the interval [0, 2].</a:t>
            </a:r>
          </a:p>
        </p:txBody>
      </p:sp>
      <p:sp>
        <p:nvSpPr>
          <p:cNvPr id="555074" name="Text Box 66"/>
          <p:cNvSpPr txBox="1">
            <a:spLocks noChangeArrowheads="1"/>
          </p:cNvSpPr>
          <p:nvPr/>
        </p:nvSpPr>
        <p:spPr bwMode="auto">
          <a:xfrm>
            <a:off x="457200" y="3886200"/>
            <a:ext cx="8229600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0000"/>
                </a:solidFill>
              </a:rPr>
              <a:t>Both have x-int. 0, which is also the max. of y = x</a:t>
            </a:r>
            <a:r>
              <a:rPr lang="en-US" altLang="en-US" baseline="30000">
                <a:solidFill>
                  <a:srgbClr val="FF0000"/>
                </a:solidFill>
              </a:rPr>
              <a:t>2</a:t>
            </a:r>
            <a:r>
              <a:rPr lang="en-US" altLang="en-US">
                <a:solidFill>
                  <a:srgbClr val="FF0000"/>
                </a:solidFill>
              </a:rPr>
              <a:t> and the min. of y = x</a:t>
            </a:r>
            <a:r>
              <a:rPr lang="en-US" altLang="en-US" baseline="30000">
                <a:solidFill>
                  <a:srgbClr val="FF0000"/>
                </a:solidFill>
              </a:rPr>
              <a:t>2</a:t>
            </a:r>
            <a:r>
              <a:rPr lang="en-US" altLang="en-US">
                <a:solidFill>
                  <a:srgbClr val="FF0000"/>
                </a:solidFill>
              </a:rPr>
              <a:t>. The avg. rate of chg. for y = x</a:t>
            </a:r>
            <a:r>
              <a:rPr lang="en-US" altLang="en-US" baseline="30000">
                <a:solidFill>
                  <a:srgbClr val="FF0000"/>
                </a:solidFill>
              </a:rPr>
              <a:t>2</a:t>
            </a:r>
            <a:r>
              <a:rPr lang="en-US" altLang="en-US">
                <a:solidFill>
                  <a:srgbClr val="FF0000"/>
                </a:solidFill>
              </a:rPr>
              <a:t> is 2, which is the opp. of the avg. rate of chg. for y = x</a:t>
            </a:r>
            <a:r>
              <a:rPr lang="en-US" altLang="en-US" baseline="30000">
                <a:solidFill>
                  <a:srgbClr val="FF0000"/>
                </a:solidFill>
              </a:rPr>
              <a:t>2</a:t>
            </a:r>
            <a:r>
              <a:rPr lang="en-US" altLang="en-US">
                <a:solidFill>
                  <a:srgbClr val="FF0000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55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507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Lesson Quiz: Part III  </a:t>
            </a:r>
          </a:p>
        </p:txBody>
      </p:sp>
      <p:sp>
        <p:nvSpPr>
          <p:cNvPr id="25603" name="Text Box 36"/>
          <p:cNvSpPr txBox="1">
            <a:spLocks noChangeArrowheads="1"/>
          </p:cNvSpPr>
          <p:nvPr/>
        </p:nvSpPr>
        <p:spPr bwMode="auto">
          <a:xfrm>
            <a:off x="381000" y="1600200"/>
            <a:ext cx="8093075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3. </a:t>
            </a:r>
            <a:r>
              <a:rPr lang="en-US" altLang="en-US"/>
              <a:t>A car manufacturer has 40 cars in stock. The manufacturer is considering two proposals. Proposal A recommends increasing the inventory by 12 cars per year. Proposal B recommends an 8% increase each year. Compare the proposals.</a:t>
            </a:r>
          </a:p>
        </p:txBody>
      </p:sp>
      <p:sp>
        <p:nvSpPr>
          <p:cNvPr id="7" name="Text Box 66"/>
          <p:cNvSpPr txBox="1">
            <a:spLocks noChangeArrowheads="1"/>
          </p:cNvSpPr>
          <p:nvPr/>
        </p:nvSpPr>
        <p:spPr bwMode="auto">
          <a:xfrm>
            <a:off x="381000" y="4038600"/>
            <a:ext cx="81534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0000"/>
                </a:solidFill>
              </a:rPr>
              <a:t>Under proposal A, more cars will be manufactured for the first 29 yrs. After the 29</a:t>
            </a:r>
            <a:r>
              <a:rPr lang="en-US" altLang="en-US" baseline="30000">
                <a:solidFill>
                  <a:srgbClr val="FF0000"/>
                </a:solidFill>
              </a:rPr>
              <a:t>th</a:t>
            </a:r>
            <a:r>
              <a:rPr lang="en-US" altLang="en-US">
                <a:solidFill>
                  <a:srgbClr val="FF0000"/>
                </a:solidFill>
              </a:rPr>
              <a:t> yr, more cars will be manufactured under proposal B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304800" y="990600"/>
            <a:ext cx="8610600" cy="54102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tabLst>
                <a:tab pos="515938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tabLst>
                <a:tab pos="515938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tabLst>
                <a:tab pos="515938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tabLst>
                <a:tab pos="515938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tabLst>
                <a:tab pos="515938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15938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15938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15938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15938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rgbClr val="3333CC"/>
                </a:solidFill>
              </a:rPr>
              <a:t>Warm Up : Continued</a:t>
            </a:r>
          </a:p>
          <a:p>
            <a:pPr eaLnBrk="1" hangingPunct="1"/>
            <a:endParaRPr lang="en-US" altLang="en-US" sz="2800">
              <a:solidFill>
                <a:srgbClr val="FF0000"/>
              </a:solidFill>
            </a:endParaRPr>
          </a:p>
        </p:txBody>
      </p:sp>
      <p:sp>
        <p:nvSpPr>
          <p:cNvPr id="9" name="Text Box 177"/>
          <p:cNvSpPr txBox="1">
            <a:spLocks noChangeArrowheads="1"/>
          </p:cNvSpPr>
          <p:nvPr/>
        </p:nvSpPr>
        <p:spPr bwMode="auto">
          <a:xfrm>
            <a:off x="762000" y="4122738"/>
            <a:ext cx="78486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0000"/>
                </a:solidFill>
              </a:rPr>
              <a:t>no; the function is linear because 1st differences are constant (-2).</a:t>
            </a:r>
          </a:p>
        </p:txBody>
      </p:sp>
      <p:sp>
        <p:nvSpPr>
          <p:cNvPr id="4100" name="Rectangle 9"/>
          <p:cNvSpPr>
            <a:spLocks noChangeArrowheads="1"/>
          </p:cNvSpPr>
          <p:nvPr/>
        </p:nvSpPr>
        <p:spPr bwMode="auto">
          <a:xfrm>
            <a:off x="762000" y="3436938"/>
            <a:ext cx="7010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515938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tabLst>
                <a:tab pos="515938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tabLst>
                <a:tab pos="515938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tabLst>
                <a:tab pos="515938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tabLst>
                <a:tab pos="515938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15938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15938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15938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15938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>
                <a:sym typeface="Symbol" pitchFamily="18" charset="2"/>
              </a:rPr>
              <a:t>4. </a:t>
            </a:r>
            <a:r>
              <a:rPr lang="en-US" altLang="en-US"/>
              <a:t>{(-2, 11), (-1, 9), (0, 7), (1, 5), (2, 3)}</a:t>
            </a:r>
            <a:endParaRPr lang="en-US" altLang="en-US" b="1">
              <a:sym typeface="Symbol" pitchFamily="18" charset="2"/>
            </a:endParaRPr>
          </a:p>
        </p:txBody>
      </p:sp>
      <p:sp>
        <p:nvSpPr>
          <p:cNvPr id="4101" name="Rectangle 10"/>
          <p:cNvSpPr>
            <a:spLocks noChangeArrowheads="1"/>
          </p:cNvSpPr>
          <p:nvPr/>
        </p:nvSpPr>
        <p:spPr bwMode="auto">
          <a:xfrm>
            <a:off x="762000" y="1752600"/>
            <a:ext cx="6172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800" b="1">
                <a:sym typeface="Symbol" pitchFamily="18" charset="2"/>
              </a:rPr>
              <a:t>3. </a:t>
            </a:r>
            <a:r>
              <a:rPr lang="en-US" altLang="en-US"/>
              <a:t>{(-1, -3), (0, 0), (1, 3), (2, 12)}</a:t>
            </a:r>
          </a:p>
        </p:txBody>
      </p:sp>
      <p:sp>
        <p:nvSpPr>
          <p:cNvPr id="12" name="Text Box 177"/>
          <p:cNvSpPr txBox="1">
            <a:spLocks noChangeArrowheads="1"/>
          </p:cNvSpPr>
          <p:nvPr/>
        </p:nvSpPr>
        <p:spPr bwMode="auto">
          <a:xfrm>
            <a:off x="762000" y="2514600"/>
            <a:ext cx="6553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0000"/>
                </a:solidFill>
              </a:rPr>
              <a:t>yes; constant 2nd differences (6)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8" name="Rectangle 14"/>
          <p:cNvSpPr>
            <a:spLocks noChangeArrowheads="1"/>
          </p:cNvSpPr>
          <p:nvPr/>
        </p:nvSpPr>
        <p:spPr bwMode="auto">
          <a:xfrm>
            <a:off x="381000" y="2133600"/>
            <a:ext cx="8153400" cy="1828800"/>
          </a:xfrm>
          <a:prstGeom prst="rect">
            <a:avLst/>
          </a:prstGeom>
          <a:noFill/>
          <a:ln w="28575">
            <a:solidFill>
              <a:srgbClr val="DBDBDB">
                <a:alpha val="50195"/>
              </a:srgb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3200"/>
              <a:t>Compare functions in different representations. Estimate and compare rates of change.</a:t>
            </a:r>
            <a:endParaRPr lang="en-US" altLang="en-US" sz="3200" i="1"/>
          </a:p>
        </p:txBody>
      </p:sp>
      <p:sp>
        <p:nvSpPr>
          <p:cNvPr id="5123" name="Rectangle 15"/>
          <p:cNvSpPr>
            <a:spLocks noChangeArrowheads="1"/>
          </p:cNvSpPr>
          <p:nvPr/>
        </p:nvSpPr>
        <p:spPr bwMode="auto">
          <a:xfrm>
            <a:off x="0" y="1219200"/>
            <a:ext cx="9144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sz="3600" i="1">
                <a:solidFill>
                  <a:srgbClr val="FF6600"/>
                </a:solidFill>
                <a:latin typeface="Arial Black" pitchFamily="34" charset="0"/>
              </a:rPr>
              <a:t>Objectives</a:t>
            </a:r>
            <a:endParaRPr lang="en-US" altLang="en-US" sz="3600" i="1">
              <a:solidFill>
                <a:srgbClr val="FF6600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2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5"/>
          <p:cNvSpPr txBox="1">
            <a:spLocks noChangeArrowheads="1"/>
          </p:cNvSpPr>
          <p:nvPr/>
        </p:nvSpPr>
        <p:spPr bwMode="auto">
          <a:xfrm>
            <a:off x="457200" y="990600"/>
            <a:ext cx="8016875" cy="144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200"/>
              <a:t>You have studied different types of functions and how they can be represented as equations, graphs, and tables. Below is a review of three types of functions and some of their key properties.</a:t>
            </a:r>
          </a:p>
        </p:txBody>
      </p:sp>
      <p:pic>
        <p:nvPicPr>
          <p:cNvPr id="6147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2476500"/>
            <a:ext cx="5791200" cy="3848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5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1: Comparing Linear Functions</a:t>
            </a:r>
          </a:p>
        </p:txBody>
      </p:sp>
      <p:sp>
        <p:nvSpPr>
          <p:cNvPr id="7171" name="Text Box 6"/>
          <p:cNvSpPr txBox="1">
            <a:spLocks noChangeArrowheads="1"/>
          </p:cNvSpPr>
          <p:nvPr/>
        </p:nvSpPr>
        <p:spPr bwMode="auto">
          <a:xfrm>
            <a:off x="152400" y="1219200"/>
            <a:ext cx="8839200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000"/>
              <a:t>Sonia and Jackie each bake and sell cookies after school, and they each charge a delivery fee. The revenue for the sales of various numbers of cookies is shown. Compare the girls’ prices by finding and interpreting the slopes and </a:t>
            </a:r>
            <a:r>
              <a:rPr lang="en-US" altLang="en-US" sz="2000" i="1"/>
              <a:t>y-intercepts</a:t>
            </a:r>
            <a:r>
              <a:rPr lang="en-US" altLang="en-US" i="1"/>
              <a:t>.</a:t>
            </a:r>
            <a:endParaRPr lang="en-US" altLang="en-US" b="1"/>
          </a:p>
        </p:txBody>
      </p:sp>
      <p:pic>
        <p:nvPicPr>
          <p:cNvPr id="7172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971800"/>
            <a:ext cx="3127375" cy="294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2819400"/>
            <a:ext cx="3200400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1: Continued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8" name="Text Box 177"/>
          <p:cNvSpPr txBox="1">
            <a:spLocks noChangeArrowheads="1"/>
          </p:cNvSpPr>
          <p:nvPr/>
        </p:nvSpPr>
        <p:spPr bwMode="auto">
          <a:xfrm>
            <a:off x="457200" y="1981200"/>
            <a:ext cx="8305800" cy="267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0000"/>
                </a:solidFill>
              </a:rPr>
              <a:t>The slope of Sonia’s revenue is 0.25 and the slope of Jackie’s revenue is 0.30. This means that Jackie charges more per cookie ($0.30) than Sonia does ($0.25).</a:t>
            </a:r>
          </a:p>
          <a:p>
            <a:pPr eaLnBrk="1" hangingPunct="1"/>
            <a:r>
              <a:rPr lang="en-US" altLang="en-US">
                <a:solidFill>
                  <a:srgbClr val="FF0000"/>
                </a:solidFill>
              </a:rPr>
              <a:t> </a:t>
            </a:r>
          </a:p>
          <a:p>
            <a:pPr eaLnBrk="1" hangingPunct="1"/>
            <a:r>
              <a:rPr lang="en-US" altLang="en-US">
                <a:solidFill>
                  <a:srgbClr val="FF0000"/>
                </a:solidFill>
              </a:rPr>
              <a:t>Jackie’s delivery fee ($2.00) is less than Sonia’s delivery fee ($5.00).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3276600"/>
            <a:ext cx="2338388" cy="273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776663"/>
            <a:ext cx="5943600" cy="1252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0" name="Text Box 5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1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9221" name="Text Box 6"/>
          <p:cNvSpPr txBox="1">
            <a:spLocks noChangeArrowheads="1"/>
          </p:cNvSpPr>
          <p:nvPr/>
        </p:nvSpPr>
        <p:spPr bwMode="auto">
          <a:xfrm>
            <a:off x="152400" y="1447800"/>
            <a:ext cx="8686800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Dave and Arturo each deposit money into their checking accounts weekly. Their account information for the past several weeks is shown. Compare the accounts by finding and interpreting slopes and y-intercepts</a:t>
            </a:r>
            <a:r>
              <a:rPr lang="en-US" altLang="en-US" i="1"/>
              <a:t>.</a:t>
            </a:r>
            <a:endParaRPr lang="en-US" altLang="en-US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5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1 Continued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0" name="Text Box 177"/>
          <p:cNvSpPr txBox="1">
            <a:spLocks noChangeArrowheads="1"/>
          </p:cNvSpPr>
          <p:nvPr/>
        </p:nvSpPr>
        <p:spPr bwMode="auto">
          <a:xfrm>
            <a:off x="457200" y="1828800"/>
            <a:ext cx="8382000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0000"/>
                </a:solidFill>
              </a:rPr>
              <a:t>The slope of Dave’s account balance is $12/week and the slope of Arturo’s account balance is $8/week. So Dave is saving at a higher rate than Arturo. Looking at the </a:t>
            </a:r>
            <a:r>
              <a:rPr lang="en-US" altLang="en-US" i="1">
                <a:solidFill>
                  <a:srgbClr val="FF0000"/>
                </a:solidFill>
              </a:rPr>
              <a:t>y</a:t>
            </a:r>
            <a:r>
              <a:rPr lang="en-US" altLang="en-US">
                <a:solidFill>
                  <a:srgbClr val="FF0000"/>
                </a:solidFill>
              </a:rPr>
              <a:t>-intercepts, Dave started with more money ($30) than Arturo ($24).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dirty="0"/>
        </a:defPPr>
      </a:lstStyle>
    </a:tx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1457698</TotalTime>
  <Words>1311</Words>
  <Application>Microsoft Office PowerPoint</Application>
  <PresentationFormat>On-screen Show (4:3)</PresentationFormat>
  <Paragraphs>125</Paragraphs>
  <Slides>24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2" baseType="lpstr">
      <vt:lpstr>Verdana</vt:lpstr>
      <vt:lpstr>Arial</vt:lpstr>
      <vt:lpstr>Arial Black</vt:lpstr>
      <vt:lpstr>Symbol</vt:lpstr>
      <vt:lpstr>Arial MT Bl</vt:lpstr>
      <vt:lpstr>Calibri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Holt, Rinehart and Winston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HRW</dc:creator>
  <cp:lastModifiedBy>Trenton Murphey</cp:lastModifiedBy>
  <cp:revision>334</cp:revision>
  <dcterms:created xsi:type="dcterms:W3CDTF">2002-10-14T18:20:28Z</dcterms:created>
  <dcterms:modified xsi:type="dcterms:W3CDTF">2014-03-25T13:58:18Z</dcterms:modified>
</cp:coreProperties>
</file>