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7" r:id="rId2"/>
    <p:sldId id="260" r:id="rId3"/>
    <p:sldId id="262" r:id="rId4"/>
    <p:sldId id="827" r:id="rId5"/>
    <p:sldId id="828" r:id="rId6"/>
    <p:sldId id="829" r:id="rId7"/>
    <p:sldId id="830" r:id="rId8"/>
    <p:sldId id="831" r:id="rId9"/>
    <p:sldId id="832" r:id="rId10"/>
    <p:sldId id="833" r:id="rId11"/>
    <p:sldId id="834" r:id="rId12"/>
    <p:sldId id="835" r:id="rId13"/>
    <p:sldId id="836" r:id="rId14"/>
    <p:sldId id="837" r:id="rId15"/>
    <p:sldId id="839" r:id="rId16"/>
    <p:sldId id="840" r:id="rId17"/>
    <p:sldId id="841" r:id="rId18"/>
    <p:sldId id="842" r:id="rId19"/>
    <p:sldId id="843" r:id="rId20"/>
    <p:sldId id="844" r:id="rId21"/>
    <p:sldId id="845" r:id="rId22"/>
    <p:sldId id="846" r:id="rId23"/>
    <p:sldId id="853" r:id="rId24"/>
    <p:sldId id="847" r:id="rId25"/>
    <p:sldId id="848" r:id="rId26"/>
    <p:sldId id="849" r:id="rId27"/>
    <p:sldId id="850" r:id="rId28"/>
    <p:sldId id="855" r:id="rId29"/>
    <p:sldId id="851" r:id="rId30"/>
    <p:sldId id="854" r:id="rId31"/>
    <p:sldId id="852" r:id="rId32"/>
    <p:sldId id="772" r:id="rId33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68" autoAdjust="0"/>
    <p:restoredTop sz="93410" autoAdjust="0"/>
  </p:normalViewPr>
  <p:slideViewPr>
    <p:cSldViewPr>
      <p:cViewPr>
        <p:scale>
          <a:sx n="103" d="100"/>
          <a:sy n="103" d="100"/>
        </p:scale>
        <p:origin x="-96" y="-174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7854F8-0399-4D4A-8389-86CC88712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72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93114F-292D-4FCF-BE1A-23DA67D8E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494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7A21F-F460-4DFD-A892-8691D052E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0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CFA5D-B2BA-42E0-A953-170F5F898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3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ED8FA-6C65-4496-9A53-6CDB74BF7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9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7CBFC-CFEB-4035-BE64-A902E7919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4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94342-226C-4829-B004-350CAA842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09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F8EF7-FD5B-460E-BA3F-BC64A2124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3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A3AEB-EF60-42BF-917D-1C970F2DA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84050-1636-40CC-B791-43BD69A02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7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CFE0D-89C3-4608-B888-56AC98312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3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0216F-C6D0-4FA4-9268-598035605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2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37729-0591-4290-8FA6-62E0546EB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C4A47A2C-8A10-40B5-9E86-C7E9CA15E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279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-12700"/>
            <a:ext cx="8077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Linear, Quadratic, and </a:t>
            </a:r>
          </a:p>
          <a:p>
            <a:pPr>
              <a:lnSpc>
                <a:spcPct val="85000"/>
              </a:lnSpc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Exponential Models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762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Linear, Quadratic, and Exponential Models </a:t>
            </a:r>
            <a:endParaRPr lang="en-US" alt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685800" y="1447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Graph each set of data. Which kind of model best describes the data?</a:t>
            </a:r>
          </a:p>
        </p:txBody>
      </p:sp>
      <p:pic>
        <p:nvPicPr>
          <p:cNvPr id="620551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286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20607" name="Group 63"/>
          <p:cNvGraphicFramePr>
            <a:graphicFrameLocks noGrp="1"/>
          </p:cNvGraphicFramePr>
          <p:nvPr/>
        </p:nvGraphicFramePr>
        <p:xfrm>
          <a:off x="1524000" y="2362200"/>
          <a:ext cx="2667000" cy="3627435"/>
        </p:xfrm>
        <a:graphic>
          <a:graphicData uri="http://schemas.openxmlformats.org/drawingml/2006/table">
            <a:tbl>
              <a:tblPr/>
              <a:tblGrid>
                <a:gridCol w="1333500"/>
                <a:gridCol w="1333500"/>
              </a:tblGrid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–3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2.25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3.38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0609" name="Text Box 65"/>
          <p:cNvSpPr txBox="1">
            <a:spLocks noChangeArrowheads="1"/>
          </p:cNvSpPr>
          <p:nvPr/>
        </p:nvSpPr>
        <p:spPr bwMode="auto">
          <a:xfrm>
            <a:off x="5432425" y="51054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Plot the data points.</a:t>
            </a:r>
          </a:p>
        </p:txBody>
      </p:sp>
      <p:sp>
        <p:nvSpPr>
          <p:cNvPr id="620610" name="Text Box 66"/>
          <p:cNvSpPr txBox="1">
            <a:spLocks noChangeArrowheads="1"/>
          </p:cNvSpPr>
          <p:nvPr/>
        </p:nvSpPr>
        <p:spPr bwMode="auto">
          <a:xfrm>
            <a:off x="838200" y="6019800"/>
            <a:ext cx="5745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appears to be exponential.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0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0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05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0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2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2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609" grpId="0"/>
      <p:bldP spid="6206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Graph each set of data. Which kind of model best describes the data?</a:t>
            </a:r>
          </a:p>
        </p:txBody>
      </p:sp>
      <p:sp>
        <p:nvSpPr>
          <p:cNvPr id="621602" name="Text Box 34"/>
          <p:cNvSpPr txBox="1">
            <a:spLocks noChangeArrowheads="1"/>
          </p:cNvSpPr>
          <p:nvPr/>
        </p:nvSpPr>
        <p:spPr bwMode="auto">
          <a:xfrm>
            <a:off x="5380038" y="51054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Plot the data points.</a:t>
            </a:r>
          </a:p>
        </p:txBody>
      </p:sp>
      <p:sp>
        <p:nvSpPr>
          <p:cNvPr id="621603" name="Text Box 35"/>
          <p:cNvSpPr txBox="1">
            <a:spLocks noChangeArrowheads="1"/>
          </p:cNvSpPr>
          <p:nvPr/>
        </p:nvSpPr>
        <p:spPr bwMode="auto">
          <a:xfrm>
            <a:off x="5380038" y="5562600"/>
            <a:ext cx="3459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appears to be quadratic.</a:t>
            </a:r>
          </a:p>
        </p:txBody>
      </p:sp>
      <p:graphicFrame>
        <p:nvGraphicFramePr>
          <p:cNvPr id="621649" name="Group 81"/>
          <p:cNvGraphicFramePr>
            <a:graphicFrameLocks noGrp="1"/>
          </p:cNvGraphicFramePr>
          <p:nvPr/>
        </p:nvGraphicFramePr>
        <p:xfrm>
          <a:off x="914400" y="2286000"/>
          <a:ext cx="2209800" cy="4145184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</a:tblGrid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–3 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 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–9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–6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–9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21640" name="Picture 7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098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1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1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1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2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21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602" grpId="0"/>
      <p:bldP spid="62160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1219200" y="2546350"/>
            <a:ext cx="695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Another way to decide which kind of relationship (if any) best describes a data set is to use patterns.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Using Patterns to Choose a Model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593725" y="147955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Look for a pattern in each data set to determine which kind of model best describes the data.</a:t>
            </a:r>
          </a:p>
        </p:txBody>
      </p:sp>
      <p:graphicFrame>
        <p:nvGraphicFramePr>
          <p:cNvPr id="623684" name="Group 68"/>
          <p:cNvGraphicFramePr>
            <a:graphicFrameLocks noGrp="1"/>
          </p:cNvGraphicFramePr>
          <p:nvPr/>
        </p:nvGraphicFramePr>
        <p:xfrm>
          <a:off x="847725" y="2965450"/>
          <a:ext cx="3352800" cy="2682874"/>
        </p:xfrm>
        <a:graphic>
          <a:graphicData uri="http://schemas.openxmlformats.org/drawingml/2006/table">
            <a:tbl>
              <a:tblPr/>
              <a:tblGrid>
                <a:gridCol w="1447800"/>
                <a:gridCol w="1905000"/>
              </a:tblGrid>
              <a:tr h="3963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Time (s)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Height (ft)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3" name="Rectangle 74"/>
          <p:cNvSpPr>
            <a:spLocks noChangeArrowheads="1"/>
          </p:cNvSpPr>
          <p:nvPr/>
        </p:nvSpPr>
        <p:spPr bwMode="auto">
          <a:xfrm>
            <a:off x="847725" y="2590800"/>
            <a:ext cx="3352800" cy="381000"/>
          </a:xfrm>
          <a:prstGeom prst="rect">
            <a:avLst/>
          </a:prstGeom>
          <a:solidFill>
            <a:srgbClr val="C0C0C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4" name="Text Box 75"/>
          <p:cNvSpPr txBox="1">
            <a:spLocks noChangeArrowheads="1"/>
          </p:cNvSpPr>
          <p:nvPr/>
        </p:nvSpPr>
        <p:spPr bwMode="auto">
          <a:xfrm>
            <a:off x="1077913" y="2590800"/>
            <a:ext cx="2741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000" b="1"/>
              <a:t>Height of golf ball</a:t>
            </a: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4267200" y="3581400"/>
            <a:ext cx="295275" cy="1900238"/>
            <a:chOff x="2688" y="2256"/>
            <a:chExt cx="186" cy="1197"/>
          </a:xfrm>
        </p:grpSpPr>
        <p:pic>
          <p:nvPicPr>
            <p:cNvPr id="14387" name="Picture 7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256"/>
              <a:ext cx="168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8" name="Picture 7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2" y="3129"/>
              <a:ext cx="16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01"/>
          <p:cNvGrpSpPr>
            <a:grpSpLocks/>
          </p:cNvGrpSpPr>
          <p:nvPr/>
        </p:nvGrpSpPr>
        <p:grpSpPr bwMode="auto">
          <a:xfrm>
            <a:off x="4422775" y="3592513"/>
            <a:ext cx="690563" cy="1831975"/>
            <a:chOff x="2786" y="2263"/>
            <a:chExt cx="435" cy="1154"/>
          </a:xfrm>
        </p:grpSpPr>
        <p:sp>
          <p:nvSpPr>
            <p:cNvPr id="14383" name="Text Box 80"/>
            <p:cNvSpPr txBox="1">
              <a:spLocks noChangeArrowheads="1"/>
            </p:cNvSpPr>
            <p:nvPr/>
          </p:nvSpPr>
          <p:spPr bwMode="auto">
            <a:xfrm>
              <a:off x="2786" y="2263"/>
              <a:ext cx="4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+ 64</a:t>
              </a:r>
            </a:p>
          </p:txBody>
        </p:sp>
        <p:sp>
          <p:nvSpPr>
            <p:cNvPr id="14384" name="Text Box 81"/>
            <p:cNvSpPr txBox="1">
              <a:spLocks noChangeArrowheads="1"/>
            </p:cNvSpPr>
            <p:nvPr/>
          </p:nvSpPr>
          <p:spPr bwMode="auto">
            <a:xfrm>
              <a:off x="2790" y="2582"/>
              <a:ext cx="4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+ 32</a:t>
              </a:r>
            </a:p>
          </p:txBody>
        </p:sp>
        <p:sp>
          <p:nvSpPr>
            <p:cNvPr id="14385" name="Text Box 82"/>
            <p:cNvSpPr txBox="1">
              <a:spLocks noChangeArrowheads="1"/>
            </p:cNvSpPr>
            <p:nvPr/>
          </p:nvSpPr>
          <p:spPr bwMode="auto">
            <a:xfrm>
              <a:off x="2823" y="3167"/>
              <a:ext cx="3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–32</a:t>
              </a:r>
            </a:p>
          </p:txBody>
        </p:sp>
        <p:sp>
          <p:nvSpPr>
            <p:cNvPr id="14386" name="Text Box 83"/>
            <p:cNvSpPr txBox="1">
              <a:spLocks noChangeArrowheads="1"/>
            </p:cNvSpPr>
            <p:nvPr/>
          </p:nvSpPr>
          <p:spPr bwMode="auto">
            <a:xfrm>
              <a:off x="2931" y="287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0</a:t>
              </a:r>
            </a:p>
          </p:txBody>
        </p:sp>
      </p:grp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76200" y="3565525"/>
            <a:ext cx="695325" cy="1857375"/>
            <a:chOff x="48" y="2246"/>
            <a:chExt cx="438" cy="1170"/>
          </a:xfrm>
        </p:grpSpPr>
        <p:grpSp>
          <p:nvGrpSpPr>
            <p:cNvPr id="14376" name="Group 72"/>
            <p:cNvGrpSpPr>
              <a:grpSpLocks/>
            </p:cNvGrpSpPr>
            <p:nvPr/>
          </p:nvGrpSpPr>
          <p:grpSpPr bwMode="auto">
            <a:xfrm>
              <a:off x="312" y="2246"/>
              <a:ext cx="174" cy="1170"/>
              <a:chOff x="594" y="2058"/>
              <a:chExt cx="174" cy="1170"/>
            </a:xfrm>
          </p:grpSpPr>
          <p:pic>
            <p:nvPicPr>
              <p:cNvPr id="14381" name="Picture 70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2058"/>
                <a:ext cx="156" cy="9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2" name="Picture 7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4" y="2916"/>
                <a:ext cx="156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377" name="Text Box 84"/>
            <p:cNvSpPr txBox="1">
              <a:spLocks noChangeArrowheads="1"/>
            </p:cNvSpPr>
            <p:nvPr/>
          </p:nvSpPr>
          <p:spPr bwMode="auto">
            <a:xfrm>
              <a:off x="48" y="2256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4378" name="Text Box 85"/>
            <p:cNvSpPr txBox="1">
              <a:spLocks noChangeArrowheads="1"/>
            </p:cNvSpPr>
            <p:nvPr/>
          </p:nvSpPr>
          <p:spPr bwMode="auto">
            <a:xfrm>
              <a:off x="54" y="2561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4379" name="Text Box 86"/>
            <p:cNvSpPr txBox="1">
              <a:spLocks noChangeArrowheads="1"/>
            </p:cNvSpPr>
            <p:nvPr/>
          </p:nvSpPr>
          <p:spPr bwMode="auto">
            <a:xfrm>
              <a:off x="54" y="2862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4380" name="Text Box 87"/>
            <p:cNvSpPr txBox="1">
              <a:spLocks noChangeArrowheads="1"/>
            </p:cNvSpPr>
            <p:nvPr/>
          </p:nvSpPr>
          <p:spPr bwMode="auto">
            <a:xfrm>
              <a:off x="54" y="3120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</p:grpSp>
      <p:grpSp>
        <p:nvGrpSpPr>
          <p:cNvPr id="6" name="Group 102"/>
          <p:cNvGrpSpPr>
            <a:grpSpLocks/>
          </p:cNvGrpSpPr>
          <p:nvPr/>
        </p:nvGrpSpPr>
        <p:grpSpPr bwMode="auto">
          <a:xfrm>
            <a:off x="5038725" y="3657600"/>
            <a:ext cx="981075" cy="1600200"/>
            <a:chOff x="3174" y="2334"/>
            <a:chExt cx="562" cy="978"/>
          </a:xfrm>
        </p:grpSpPr>
        <p:pic>
          <p:nvPicPr>
            <p:cNvPr id="14371" name="Picture 8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4" y="2334"/>
              <a:ext cx="198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72" name="Picture 8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8" y="2976"/>
              <a:ext cx="16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3" name="Text Box 90"/>
            <p:cNvSpPr txBox="1">
              <a:spLocks noChangeArrowheads="1"/>
            </p:cNvSpPr>
            <p:nvPr/>
          </p:nvSpPr>
          <p:spPr bwMode="auto">
            <a:xfrm>
              <a:off x="3318" y="2438"/>
              <a:ext cx="418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Arial" charset="0"/>
                </a:rPr>
                <a:t>–32</a:t>
              </a:r>
            </a:p>
          </p:txBody>
        </p:sp>
        <p:sp>
          <p:nvSpPr>
            <p:cNvPr id="14374" name="Text Box 91"/>
            <p:cNvSpPr txBox="1">
              <a:spLocks noChangeArrowheads="1"/>
            </p:cNvSpPr>
            <p:nvPr/>
          </p:nvSpPr>
          <p:spPr bwMode="auto">
            <a:xfrm>
              <a:off x="3318" y="2726"/>
              <a:ext cx="41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Arial" charset="0"/>
                </a:rPr>
                <a:t>–32</a:t>
              </a:r>
            </a:p>
          </p:txBody>
        </p:sp>
        <p:sp>
          <p:nvSpPr>
            <p:cNvPr id="14375" name="Text Box 92"/>
            <p:cNvSpPr txBox="1">
              <a:spLocks noChangeArrowheads="1"/>
            </p:cNvSpPr>
            <p:nvPr/>
          </p:nvSpPr>
          <p:spPr bwMode="auto">
            <a:xfrm>
              <a:off x="3318" y="3023"/>
              <a:ext cx="418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Arial" charset="0"/>
                </a:rPr>
                <a:t>–32</a:t>
              </a:r>
            </a:p>
          </p:txBody>
        </p:sp>
      </p:grpSp>
      <p:sp>
        <p:nvSpPr>
          <p:cNvPr id="623710" name="Text Box 94"/>
          <p:cNvSpPr txBox="1">
            <a:spLocks noChangeArrowheads="1"/>
          </p:cNvSpPr>
          <p:nvPr/>
        </p:nvSpPr>
        <p:spPr bwMode="auto">
          <a:xfrm>
            <a:off x="6042025" y="2895600"/>
            <a:ext cx="31019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For every constant change in time of +1 second, there is a constant second difference of –32.</a:t>
            </a:r>
          </a:p>
        </p:txBody>
      </p:sp>
      <p:sp>
        <p:nvSpPr>
          <p:cNvPr id="623711" name="Text Box 95"/>
          <p:cNvSpPr txBox="1">
            <a:spLocks noChangeArrowheads="1"/>
          </p:cNvSpPr>
          <p:nvPr/>
        </p:nvSpPr>
        <p:spPr bwMode="auto">
          <a:xfrm>
            <a:off x="609600" y="5867400"/>
            <a:ext cx="614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data appear to be quadratic.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3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3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710" grpId="0"/>
      <p:bldP spid="6237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96" name="Group 56"/>
          <p:cNvGraphicFramePr>
            <a:graphicFrameLocks noGrp="1"/>
          </p:cNvGraphicFramePr>
          <p:nvPr/>
        </p:nvGraphicFramePr>
        <p:xfrm>
          <a:off x="1052513" y="2971800"/>
          <a:ext cx="3900487" cy="2649537"/>
        </p:xfrm>
        <a:graphic>
          <a:graphicData uri="http://schemas.openxmlformats.org/drawingml/2006/table">
            <a:tbl>
              <a:tblPr/>
              <a:tblGrid>
                <a:gridCol w="1690687"/>
                <a:gridCol w="2209800"/>
              </a:tblGrid>
              <a:tr h="576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 (yr)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Amount ($)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2999"/>
                      </a:srgbClr>
                    </a:solidFill>
                  </a:tcPr>
                </a:tc>
              </a:tr>
              <a:tr h="518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1000.00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1169.86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1368.67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1601.04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82" name="Text Box 2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Using Patterns to Choose a Model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83" name="Text Box 28"/>
          <p:cNvSpPr txBox="1">
            <a:spLocks noChangeArrowheads="1"/>
          </p:cNvSpPr>
          <p:nvPr/>
        </p:nvSpPr>
        <p:spPr bwMode="auto">
          <a:xfrm>
            <a:off x="593725" y="147955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Look for a pattern in each data set to determine which kind of model best describes the data.</a:t>
            </a:r>
          </a:p>
        </p:txBody>
      </p:sp>
      <p:sp>
        <p:nvSpPr>
          <p:cNvPr id="15384" name="Rectangle 29"/>
          <p:cNvSpPr>
            <a:spLocks noChangeArrowheads="1"/>
          </p:cNvSpPr>
          <p:nvPr/>
        </p:nvSpPr>
        <p:spPr bwMode="auto">
          <a:xfrm>
            <a:off x="1046163" y="2590800"/>
            <a:ext cx="3906837" cy="381000"/>
          </a:xfrm>
          <a:prstGeom prst="rect">
            <a:avLst/>
          </a:prstGeom>
          <a:solidFill>
            <a:srgbClr val="C0C0C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5" name="Text Box 30"/>
          <p:cNvSpPr txBox="1">
            <a:spLocks noChangeArrowheads="1"/>
          </p:cNvSpPr>
          <p:nvPr/>
        </p:nvSpPr>
        <p:spPr bwMode="auto">
          <a:xfrm>
            <a:off x="1974850" y="2546350"/>
            <a:ext cx="212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/>
              <a:t>Money in CD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276225" y="3629025"/>
            <a:ext cx="714375" cy="1781175"/>
            <a:chOff x="174" y="2286"/>
            <a:chExt cx="450" cy="1122"/>
          </a:xfrm>
        </p:grpSpPr>
        <p:pic>
          <p:nvPicPr>
            <p:cNvPr id="15395" name="Picture 3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" y="2286"/>
              <a:ext cx="179" cy="1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6" name="Text Box 36"/>
            <p:cNvSpPr txBox="1">
              <a:spLocks noChangeArrowheads="1"/>
            </p:cNvSpPr>
            <p:nvPr/>
          </p:nvSpPr>
          <p:spPr bwMode="auto">
            <a:xfrm>
              <a:off x="174" y="2390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5397" name="Text Box 37"/>
            <p:cNvSpPr txBox="1">
              <a:spLocks noChangeArrowheads="1"/>
            </p:cNvSpPr>
            <p:nvPr/>
          </p:nvSpPr>
          <p:spPr bwMode="auto">
            <a:xfrm>
              <a:off x="180" y="2695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5398" name="Text Box 38"/>
            <p:cNvSpPr txBox="1">
              <a:spLocks noChangeArrowheads="1"/>
            </p:cNvSpPr>
            <p:nvPr/>
          </p:nvSpPr>
          <p:spPr bwMode="auto">
            <a:xfrm>
              <a:off x="180" y="2996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4953000" y="3733800"/>
            <a:ext cx="1571625" cy="1609725"/>
            <a:chOff x="3120" y="2352"/>
            <a:chExt cx="990" cy="1014"/>
          </a:xfrm>
        </p:grpSpPr>
        <p:pic>
          <p:nvPicPr>
            <p:cNvPr id="15390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352"/>
              <a:ext cx="186" cy="10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1" name="Text Box 43"/>
            <p:cNvSpPr txBox="1">
              <a:spLocks noChangeArrowheads="1"/>
            </p:cNvSpPr>
            <p:nvPr/>
          </p:nvSpPr>
          <p:spPr bwMode="auto">
            <a:xfrm>
              <a:off x="3370" y="2545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15392" name="Text Box 44"/>
            <p:cNvSpPr txBox="1">
              <a:spLocks noChangeArrowheads="1"/>
            </p:cNvSpPr>
            <p:nvPr/>
          </p:nvSpPr>
          <p:spPr bwMode="auto">
            <a:xfrm>
              <a:off x="3260" y="2388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</a:t>
              </a:r>
              <a:r>
                <a:rPr lang="en-US" altLang="en-US">
                  <a:solidFill>
                    <a:srgbClr val="FF0000"/>
                  </a:solidFill>
                </a:rPr>
                <a:t> 1.17</a:t>
              </a:r>
            </a:p>
          </p:txBody>
        </p:sp>
        <p:sp>
          <p:nvSpPr>
            <p:cNvPr id="15393" name="Text Box 45"/>
            <p:cNvSpPr txBox="1">
              <a:spLocks noChangeArrowheads="1"/>
            </p:cNvSpPr>
            <p:nvPr/>
          </p:nvSpPr>
          <p:spPr bwMode="auto">
            <a:xfrm>
              <a:off x="3260" y="3030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</a:t>
              </a:r>
              <a:r>
                <a:rPr lang="en-US" altLang="en-US">
                  <a:solidFill>
                    <a:srgbClr val="FF0000"/>
                  </a:solidFill>
                </a:rPr>
                <a:t> 1.17</a:t>
              </a:r>
            </a:p>
          </p:txBody>
        </p:sp>
        <p:sp>
          <p:nvSpPr>
            <p:cNvPr id="15394" name="Text Box 46"/>
            <p:cNvSpPr txBox="1">
              <a:spLocks noChangeArrowheads="1"/>
            </p:cNvSpPr>
            <p:nvPr/>
          </p:nvSpPr>
          <p:spPr bwMode="auto">
            <a:xfrm>
              <a:off x="3260" y="2721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</a:t>
              </a:r>
              <a:r>
                <a:rPr lang="en-US" altLang="en-US">
                  <a:solidFill>
                    <a:srgbClr val="FF0000"/>
                  </a:solidFill>
                </a:rPr>
                <a:t> 1.17</a:t>
              </a:r>
            </a:p>
          </p:txBody>
        </p:sp>
      </p:grpSp>
      <p:sp>
        <p:nvSpPr>
          <p:cNvPr id="624688" name="Text Box 48"/>
          <p:cNvSpPr txBox="1">
            <a:spLocks noChangeArrowheads="1"/>
          </p:cNvSpPr>
          <p:nvPr/>
        </p:nvSpPr>
        <p:spPr bwMode="auto">
          <a:xfrm>
            <a:off x="6096000" y="2895600"/>
            <a:ext cx="31019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For every constant change in time of + 1 year there is an approximate constant ratio of 1.17.</a:t>
            </a:r>
          </a:p>
        </p:txBody>
      </p:sp>
      <p:sp>
        <p:nvSpPr>
          <p:cNvPr id="624697" name="Text Box 57"/>
          <p:cNvSpPr txBox="1">
            <a:spLocks noChangeArrowheads="1"/>
          </p:cNvSpPr>
          <p:nvPr/>
        </p:nvSpPr>
        <p:spPr bwMode="auto">
          <a:xfrm>
            <a:off x="533400" y="5867400"/>
            <a:ext cx="576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data appears to be exponential.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24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62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8" grpId="0"/>
      <p:bldP spid="62469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Look for a pattern in the data set {(–2, 10), (–1, 1), (0, –2), (1, 1), (2, 10)} to determine which kind of model best describes the data.   </a:t>
            </a:r>
          </a:p>
        </p:txBody>
      </p:sp>
      <p:graphicFrame>
        <p:nvGraphicFramePr>
          <p:cNvPr id="626695" name="Group 7"/>
          <p:cNvGraphicFramePr>
            <a:graphicFrameLocks noGrp="1"/>
          </p:cNvGraphicFramePr>
          <p:nvPr/>
        </p:nvGraphicFramePr>
        <p:xfrm>
          <a:off x="847725" y="3200400"/>
          <a:ext cx="3352800" cy="2682874"/>
        </p:xfrm>
        <a:graphic>
          <a:graphicData uri="http://schemas.openxmlformats.org/drawingml/2006/table">
            <a:tbl>
              <a:tblPr/>
              <a:tblGrid>
                <a:gridCol w="1447800"/>
                <a:gridCol w="1905000"/>
              </a:tblGrid>
              <a:tr h="3963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Data (1)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Data (2)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–2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–1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–2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267200" y="3816350"/>
            <a:ext cx="295275" cy="1900238"/>
            <a:chOff x="2688" y="2256"/>
            <a:chExt cx="186" cy="1197"/>
          </a:xfrm>
        </p:grpSpPr>
        <p:pic>
          <p:nvPicPr>
            <p:cNvPr id="16432" name="Picture 3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256"/>
              <a:ext cx="168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33" name="Picture 3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2" y="3129"/>
              <a:ext cx="16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76200" y="3800475"/>
            <a:ext cx="695325" cy="1857375"/>
            <a:chOff x="48" y="2246"/>
            <a:chExt cx="438" cy="1170"/>
          </a:xfrm>
        </p:grpSpPr>
        <p:grpSp>
          <p:nvGrpSpPr>
            <p:cNvPr id="16425" name="Group 41"/>
            <p:cNvGrpSpPr>
              <a:grpSpLocks/>
            </p:cNvGrpSpPr>
            <p:nvPr/>
          </p:nvGrpSpPr>
          <p:grpSpPr bwMode="auto">
            <a:xfrm>
              <a:off x="312" y="2246"/>
              <a:ext cx="174" cy="1170"/>
              <a:chOff x="594" y="2058"/>
              <a:chExt cx="174" cy="1170"/>
            </a:xfrm>
          </p:grpSpPr>
          <p:pic>
            <p:nvPicPr>
              <p:cNvPr id="16430" name="Picture 4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2058"/>
                <a:ext cx="156" cy="9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1" name="Picture 4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4" y="2916"/>
                <a:ext cx="156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6426" name="Text Box 44"/>
            <p:cNvSpPr txBox="1">
              <a:spLocks noChangeArrowheads="1"/>
            </p:cNvSpPr>
            <p:nvPr/>
          </p:nvSpPr>
          <p:spPr bwMode="auto">
            <a:xfrm>
              <a:off x="48" y="2256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6427" name="Text Box 45"/>
            <p:cNvSpPr txBox="1">
              <a:spLocks noChangeArrowheads="1"/>
            </p:cNvSpPr>
            <p:nvPr/>
          </p:nvSpPr>
          <p:spPr bwMode="auto">
            <a:xfrm>
              <a:off x="54" y="2561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6428" name="Text Box 46"/>
            <p:cNvSpPr txBox="1">
              <a:spLocks noChangeArrowheads="1"/>
            </p:cNvSpPr>
            <p:nvPr/>
          </p:nvSpPr>
          <p:spPr bwMode="auto">
            <a:xfrm>
              <a:off x="54" y="2862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16429" name="Text Box 47"/>
            <p:cNvSpPr txBox="1">
              <a:spLocks noChangeArrowheads="1"/>
            </p:cNvSpPr>
            <p:nvPr/>
          </p:nvSpPr>
          <p:spPr bwMode="auto">
            <a:xfrm>
              <a:off x="54" y="3120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4484688" y="3830638"/>
            <a:ext cx="1458912" cy="1814512"/>
            <a:chOff x="2825" y="2413"/>
            <a:chExt cx="809" cy="1143"/>
          </a:xfrm>
        </p:grpSpPr>
        <p:pic>
          <p:nvPicPr>
            <p:cNvPr id="16416" name="Picture 4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500"/>
              <a:ext cx="198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7" name="Picture 5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6" y="3142"/>
              <a:ext cx="16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18" name="Text Box 51"/>
            <p:cNvSpPr txBox="1">
              <a:spLocks noChangeArrowheads="1"/>
            </p:cNvSpPr>
            <p:nvPr/>
          </p:nvSpPr>
          <p:spPr bwMode="auto">
            <a:xfrm>
              <a:off x="3216" y="2604"/>
              <a:ext cx="4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Arial" charset="0"/>
                </a:rPr>
                <a:t>+ 6</a:t>
              </a:r>
            </a:p>
          </p:txBody>
        </p:sp>
        <p:sp>
          <p:nvSpPr>
            <p:cNvPr id="16419" name="Text Box 52"/>
            <p:cNvSpPr txBox="1">
              <a:spLocks noChangeArrowheads="1"/>
            </p:cNvSpPr>
            <p:nvPr/>
          </p:nvSpPr>
          <p:spPr bwMode="auto">
            <a:xfrm>
              <a:off x="3216" y="2892"/>
              <a:ext cx="4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Arial" charset="0"/>
                </a:rPr>
                <a:t>+ 6</a:t>
              </a:r>
            </a:p>
          </p:txBody>
        </p:sp>
        <p:sp>
          <p:nvSpPr>
            <p:cNvPr id="16420" name="Text Box 53"/>
            <p:cNvSpPr txBox="1">
              <a:spLocks noChangeArrowheads="1"/>
            </p:cNvSpPr>
            <p:nvPr/>
          </p:nvSpPr>
          <p:spPr bwMode="auto">
            <a:xfrm>
              <a:off x="3216" y="3189"/>
              <a:ext cx="4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Arial" charset="0"/>
                </a:rPr>
                <a:t>+ 6</a:t>
              </a:r>
            </a:p>
          </p:txBody>
        </p:sp>
        <p:sp>
          <p:nvSpPr>
            <p:cNvPr id="16421" name="Text Box 54"/>
            <p:cNvSpPr txBox="1">
              <a:spLocks noChangeArrowheads="1"/>
            </p:cNvSpPr>
            <p:nvPr/>
          </p:nvSpPr>
          <p:spPr bwMode="auto">
            <a:xfrm>
              <a:off x="2825" y="2413"/>
              <a:ext cx="3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– 9</a:t>
              </a:r>
            </a:p>
          </p:txBody>
        </p:sp>
        <p:sp>
          <p:nvSpPr>
            <p:cNvPr id="16422" name="Text Box 55"/>
            <p:cNvSpPr txBox="1">
              <a:spLocks noChangeArrowheads="1"/>
            </p:cNvSpPr>
            <p:nvPr/>
          </p:nvSpPr>
          <p:spPr bwMode="auto">
            <a:xfrm>
              <a:off x="2832" y="2730"/>
              <a:ext cx="3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– 3</a:t>
              </a:r>
            </a:p>
          </p:txBody>
        </p:sp>
        <p:sp>
          <p:nvSpPr>
            <p:cNvPr id="16423" name="Text Box 56"/>
            <p:cNvSpPr txBox="1">
              <a:spLocks noChangeArrowheads="1"/>
            </p:cNvSpPr>
            <p:nvPr/>
          </p:nvSpPr>
          <p:spPr bwMode="auto">
            <a:xfrm>
              <a:off x="2832" y="3018"/>
              <a:ext cx="3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+ 3</a:t>
              </a:r>
            </a:p>
          </p:txBody>
        </p:sp>
        <p:sp>
          <p:nvSpPr>
            <p:cNvPr id="16424" name="Text Box 57"/>
            <p:cNvSpPr txBox="1">
              <a:spLocks noChangeArrowheads="1"/>
            </p:cNvSpPr>
            <p:nvPr/>
          </p:nvSpPr>
          <p:spPr bwMode="auto">
            <a:xfrm>
              <a:off x="2832" y="3306"/>
              <a:ext cx="3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+ 9</a:t>
              </a:r>
            </a:p>
          </p:txBody>
        </p:sp>
      </p:grpSp>
      <p:sp>
        <p:nvSpPr>
          <p:cNvPr id="626746" name="Text Box 58"/>
          <p:cNvSpPr txBox="1">
            <a:spLocks noChangeArrowheads="1"/>
          </p:cNvSpPr>
          <p:nvPr/>
        </p:nvSpPr>
        <p:spPr bwMode="auto">
          <a:xfrm>
            <a:off x="5867400" y="3248025"/>
            <a:ext cx="3276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For every constant change of +1 there is a constant ratio of 6.</a:t>
            </a:r>
          </a:p>
        </p:txBody>
      </p:sp>
      <p:sp>
        <p:nvSpPr>
          <p:cNvPr id="626747" name="Text Box 59"/>
          <p:cNvSpPr txBox="1">
            <a:spLocks noChangeArrowheads="1"/>
          </p:cNvSpPr>
          <p:nvPr/>
        </p:nvSpPr>
        <p:spPr bwMode="auto">
          <a:xfrm>
            <a:off x="609600" y="5943600"/>
            <a:ext cx="614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data appear to be quadratic.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26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6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626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6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746" grpId="0"/>
      <p:bldP spid="6267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685800" y="1905000"/>
            <a:ext cx="79454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After deciding which model best fits the data, you can write a function. Recall the general forms of linear, quadratic, and exponential functions.</a:t>
            </a:r>
          </a:p>
        </p:txBody>
      </p:sp>
      <p:pic>
        <p:nvPicPr>
          <p:cNvPr id="62771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581400"/>
            <a:ext cx="8748713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1198563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Problem-Solving Application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371600" y="1524000"/>
            <a:ext cx="7543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data in the table to describe how the number of people changes. Then write a function that models the data. Use your function to predict the number of people who received the e-mail after one week.</a:t>
            </a:r>
          </a:p>
        </p:txBody>
      </p:sp>
      <p:graphicFrame>
        <p:nvGraphicFramePr>
          <p:cNvPr id="628768" name="Group 32"/>
          <p:cNvGraphicFramePr>
            <a:graphicFrameLocks noGrp="1"/>
          </p:cNvGraphicFramePr>
          <p:nvPr/>
        </p:nvGraphicFramePr>
        <p:xfrm>
          <a:off x="1495425" y="4041775"/>
          <a:ext cx="6172200" cy="2359026"/>
        </p:xfrm>
        <a:graphic>
          <a:graphicData uri="http://schemas.openxmlformats.org/drawingml/2006/table">
            <a:tbl>
              <a:tblPr/>
              <a:tblGrid>
                <a:gridCol w="1843088"/>
                <a:gridCol w="4329112"/>
              </a:tblGrid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  (Days)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People Who Received  the E-mail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7" name="Rectangle 33"/>
          <p:cNvSpPr>
            <a:spLocks noChangeArrowheads="1"/>
          </p:cNvSpPr>
          <p:nvPr/>
        </p:nvSpPr>
        <p:spPr bwMode="auto">
          <a:xfrm>
            <a:off x="1495425" y="3657600"/>
            <a:ext cx="6172200" cy="381000"/>
          </a:xfrm>
          <a:prstGeom prst="rect">
            <a:avLst/>
          </a:prstGeom>
          <a:solidFill>
            <a:srgbClr val="C0C0C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8" name="Text Box 34"/>
          <p:cNvSpPr txBox="1">
            <a:spLocks noChangeArrowheads="1"/>
          </p:cNvSpPr>
          <p:nvPr/>
        </p:nvSpPr>
        <p:spPr bwMode="auto">
          <a:xfrm>
            <a:off x="3443288" y="3641725"/>
            <a:ext cx="2395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>
                <a:latin typeface="Arial" charset="0"/>
              </a:rPr>
              <a:t>E-mail forwarding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5"/>
          <p:cNvGrpSpPr>
            <a:grpSpLocks/>
          </p:cNvGrpSpPr>
          <p:nvPr/>
        </p:nvGrpSpPr>
        <p:grpSpPr bwMode="auto">
          <a:xfrm>
            <a:off x="685800" y="1371600"/>
            <a:ext cx="5324475" cy="762000"/>
            <a:chOff x="180" y="2016"/>
            <a:chExt cx="3354" cy="480"/>
          </a:xfrm>
        </p:grpSpPr>
        <p:grpSp>
          <p:nvGrpSpPr>
            <p:cNvPr id="19467" name="Group 6"/>
            <p:cNvGrpSpPr>
              <a:grpSpLocks/>
            </p:cNvGrpSpPr>
            <p:nvPr/>
          </p:nvGrpSpPr>
          <p:grpSpPr bwMode="auto">
            <a:xfrm>
              <a:off x="341" y="2016"/>
              <a:ext cx="480" cy="480"/>
              <a:chOff x="432" y="528"/>
              <a:chExt cx="480" cy="480"/>
            </a:xfrm>
          </p:grpSpPr>
          <p:pic>
            <p:nvPicPr>
              <p:cNvPr id="19469" name="Picture 7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29768" name="Text Box 8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/>
              </a:p>
            </p:txBody>
          </p:sp>
        </p:grpSp>
        <p:sp>
          <p:nvSpPr>
            <p:cNvPr id="19468" name="Text Box 9"/>
            <p:cNvSpPr txBox="1">
              <a:spLocks noChangeArrowheads="1"/>
            </p:cNvSpPr>
            <p:nvPr/>
          </p:nvSpPr>
          <p:spPr bwMode="auto">
            <a:xfrm>
              <a:off x="180" y="2064"/>
              <a:ext cx="3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           </a:t>
              </a:r>
              <a:r>
                <a:rPr lang="en-US" altLang="en-US" b="1"/>
                <a:t>Understand the Problem</a:t>
              </a:r>
              <a:endParaRPr lang="en-US" altLang="en-US"/>
            </a:p>
          </p:txBody>
        </p:sp>
      </p:grpSp>
      <p:sp>
        <p:nvSpPr>
          <p:cNvPr id="19459" name="Text Box 12"/>
          <p:cNvSpPr txBox="1">
            <a:spLocks noChangeArrowheads="1"/>
          </p:cNvSpPr>
          <p:nvPr/>
        </p:nvSpPr>
        <p:spPr bwMode="auto">
          <a:xfrm>
            <a:off x="881063" y="2149475"/>
            <a:ext cx="7653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answer will have three parts–a description, a function, and a prediction.</a:t>
            </a:r>
          </a:p>
        </p:txBody>
      </p: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885825" y="3200400"/>
            <a:ext cx="7407275" cy="2362200"/>
            <a:chOff x="942" y="2016"/>
            <a:chExt cx="4666" cy="1488"/>
          </a:xfrm>
        </p:grpSpPr>
        <p:grpSp>
          <p:nvGrpSpPr>
            <p:cNvPr id="19461" name="Group 14"/>
            <p:cNvGrpSpPr>
              <a:grpSpLocks/>
            </p:cNvGrpSpPr>
            <p:nvPr/>
          </p:nvGrpSpPr>
          <p:grpSpPr bwMode="auto">
            <a:xfrm>
              <a:off x="1008" y="2016"/>
              <a:ext cx="1824" cy="408"/>
              <a:chOff x="384" y="1248"/>
              <a:chExt cx="1824" cy="408"/>
            </a:xfrm>
          </p:grpSpPr>
          <p:grpSp>
            <p:nvGrpSpPr>
              <p:cNvPr id="19463" name="Group 15"/>
              <p:cNvGrpSpPr>
                <a:grpSpLocks/>
              </p:cNvGrpSpPr>
              <p:nvPr/>
            </p:nvGrpSpPr>
            <p:grpSpPr bwMode="auto">
              <a:xfrm>
                <a:off x="384" y="1248"/>
                <a:ext cx="360" cy="408"/>
                <a:chOff x="3681" y="3579"/>
                <a:chExt cx="360" cy="408"/>
              </a:xfrm>
            </p:grpSpPr>
            <p:pic>
              <p:nvPicPr>
                <p:cNvPr id="19465" name="Picture 16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81" y="3579"/>
                  <a:ext cx="360" cy="4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29777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744" y="3600"/>
                  <a:ext cx="25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b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2</a:t>
                  </a:r>
                  <a:endParaRPr lang="en-US"/>
                </a:p>
              </p:txBody>
            </p:sp>
          </p:grpSp>
          <p:sp>
            <p:nvSpPr>
              <p:cNvPr id="19464" name="Text Box 18"/>
              <p:cNvSpPr txBox="1">
                <a:spLocks noChangeArrowheads="1"/>
              </p:cNvSpPr>
              <p:nvPr/>
            </p:nvSpPr>
            <p:spPr bwMode="auto">
              <a:xfrm>
                <a:off x="793" y="1278"/>
                <a:ext cx="141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Make a Plan</a:t>
                </a:r>
                <a:endParaRPr lang="en-US" altLang="en-US"/>
              </a:p>
            </p:txBody>
          </p:sp>
        </p:grpSp>
        <p:sp>
          <p:nvSpPr>
            <p:cNvPr id="19462" name="Text Box 20"/>
            <p:cNvSpPr txBox="1">
              <a:spLocks noChangeArrowheads="1"/>
            </p:cNvSpPr>
            <p:nvPr/>
          </p:nvSpPr>
          <p:spPr bwMode="auto">
            <a:xfrm>
              <a:off x="942" y="2526"/>
              <a:ext cx="4666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Determine whether the data is linear, quadratic, or exponential. Use the general form to write a function. Then use the function to find the number of people after one week.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9"/>
          <p:cNvGrpSpPr>
            <a:grpSpLocks/>
          </p:cNvGrpSpPr>
          <p:nvPr/>
        </p:nvGrpSpPr>
        <p:grpSpPr bwMode="auto">
          <a:xfrm>
            <a:off x="838200" y="1143000"/>
            <a:ext cx="1857375" cy="704850"/>
            <a:chOff x="288" y="996"/>
            <a:chExt cx="1170" cy="444"/>
          </a:xfrm>
        </p:grpSpPr>
        <p:sp>
          <p:nvSpPr>
            <p:cNvPr id="20518" name="Text Box 10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Solve</a:t>
              </a:r>
              <a:endParaRPr lang="en-US" altLang="en-US"/>
            </a:p>
          </p:txBody>
        </p:sp>
        <p:grpSp>
          <p:nvGrpSpPr>
            <p:cNvPr id="20519" name="Group 11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20520" name="Picture 1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1821" name="Text Box 13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20483" name="Text Box 16"/>
          <p:cNvSpPr txBox="1">
            <a:spLocks noChangeArrowheads="1"/>
          </p:cNvSpPr>
          <p:nvPr/>
        </p:nvSpPr>
        <p:spPr bwMode="auto">
          <a:xfrm>
            <a:off x="1593850" y="18288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Describe the situation in words.</a:t>
            </a:r>
            <a:endParaRPr lang="en-US" altLang="en-US" b="1"/>
          </a:p>
        </p:txBody>
      </p: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1719263" y="2438400"/>
            <a:ext cx="4032250" cy="2681288"/>
            <a:chOff x="1405" y="1584"/>
            <a:chExt cx="2540" cy="1689"/>
          </a:xfrm>
        </p:grpSpPr>
        <p:grpSp>
          <p:nvGrpSpPr>
            <p:cNvPr id="20496" name="Group 81"/>
            <p:cNvGrpSpPr>
              <a:grpSpLocks/>
            </p:cNvGrpSpPr>
            <p:nvPr/>
          </p:nvGrpSpPr>
          <p:grpSpPr bwMode="auto">
            <a:xfrm>
              <a:off x="1405" y="1836"/>
              <a:ext cx="2540" cy="1437"/>
              <a:chOff x="1405" y="1836"/>
              <a:chExt cx="2540" cy="1437"/>
            </a:xfrm>
          </p:grpSpPr>
          <p:sp>
            <p:nvSpPr>
              <p:cNvPr id="20499" name="Rectangle 41"/>
              <p:cNvSpPr>
                <a:spLocks noChangeArrowheads="1"/>
              </p:cNvSpPr>
              <p:nvPr/>
            </p:nvSpPr>
            <p:spPr bwMode="auto">
              <a:xfrm>
                <a:off x="2028" y="3024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2744</a:t>
                </a:r>
              </a:p>
            </p:txBody>
          </p:sp>
          <p:sp>
            <p:nvSpPr>
              <p:cNvPr id="20500" name="Rectangle 42"/>
              <p:cNvSpPr>
                <a:spLocks noChangeArrowheads="1"/>
              </p:cNvSpPr>
              <p:nvPr/>
            </p:nvSpPr>
            <p:spPr bwMode="auto">
              <a:xfrm>
                <a:off x="1405" y="3024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3</a:t>
                </a:r>
              </a:p>
            </p:txBody>
          </p:sp>
          <p:sp>
            <p:nvSpPr>
              <p:cNvPr id="20501" name="Rectangle 43"/>
              <p:cNvSpPr>
                <a:spLocks noChangeArrowheads="1"/>
              </p:cNvSpPr>
              <p:nvPr/>
            </p:nvSpPr>
            <p:spPr bwMode="auto">
              <a:xfrm>
                <a:off x="2028" y="2775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392</a:t>
                </a:r>
              </a:p>
            </p:txBody>
          </p:sp>
          <p:sp>
            <p:nvSpPr>
              <p:cNvPr id="20502" name="Rectangle 44"/>
              <p:cNvSpPr>
                <a:spLocks noChangeArrowheads="1"/>
              </p:cNvSpPr>
              <p:nvPr/>
            </p:nvSpPr>
            <p:spPr bwMode="auto">
              <a:xfrm>
                <a:off x="1405" y="2775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2</a:t>
                </a:r>
              </a:p>
            </p:txBody>
          </p:sp>
          <p:sp>
            <p:nvSpPr>
              <p:cNvPr id="20503" name="Rectangle 45"/>
              <p:cNvSpPr>
                <a:spLocks noChangeArrowheads="1"/>
              </p:cNvSpPr>
              <p:nvPr/>
            </p:nvSpPr>
            <p:spPr bwMode="auto">
              <a:xfrm>
                <a:off x="2028" y="2526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56</a:t>
                </a:r>
              </a:p>
            </p:txBody>
          </p:sp>
          <p:sp>
            <p:nvSpPr>
              <p:cNvPr id="20504" name="Rectangle 46"/>
              <p:cNvSpPr>
                <a:spLocks noChangeArrowheads="1"/>
              </p:cNvSpPr>
              <p:nvPr/>
            </p:nvSpPr>
            <p:spPr bwMode="auto">
              <a:xfrm>
                <a:off x="1405" y="2526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1</a:t>
                </a:r>
              </a:p>
            </p:txBody>
          </p:sp>
          <p:sp>
            <p:nvSpPr>
              <p:cNvPr id="20505" name="Rectangle 47"/>
              <p:cNvSpPr>
                <a:spLocks noChangeArrowheads="1"/>
              </p:cNvSpPr>
              <p:nvPr/>
            </p:nvSpPr>
            <p:spPr bwMode="auto">
              <a:xfrm>
                <a:off x="2028" y="2277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8</a:t>
                </a:r>
              </a:p>
            </p:txBody>
          </p:sp>
          <p:sp>
            <p:nvSpPr>
              <p:cNvPr id="20506" name="Rectangle 48"/>
              <p:cNvSpPr>
                <a:spLocks noChangeArrowheads="1"/>
              </p:cNvSpPr>
              <p:nvPr/>
            </p:nvSpPr>
            <p:spPr bwMode="auto">
              <a:xfrm>
                <a:off x="1405" y="2277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0</a:t>
                </a:r>
              </a:p>
            </p:txBody>
          </p:sp>
          <p:sp>
            <p:nvSpPr>
              <p:cNvPr id="20507" name="Rectangle 49"/>
              <p:cNvSpPr>
                <a:spLocks noChangeArrowheads="1"/>
              </p:cNvSpPr>
              <p:nvPr/>
            </p:nvSpPr>
            <p:spPr bwMode="auto">
              <a:xfrm>
                <a:off x="2028" y="1836"/>
                <a:ext cx="1917" cy="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Number of People Who Received  the E-mail</a:t>
                </a:r>
              </a:p>
            </p:txBody>
          </p:sp>
          <p:sp>
            <p:nvSpPr>
              <p:cNvPr id="20508" name="Rectangle 50"/>
              <p:cNvSpPr>
                <a:spLocks noChangeArrowheads="1"/>
              </p:cNvSpPr>
              <p:nvPr/>
            </p:nvSpPr>
            <p:spPr bwMode="auto">
              <a:xfrm>
                <a:off x="1405" y="1836"/>
                <a:ext cx="623" cy="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Time  (Days)</a:t>
                </a:r>
              </a:p>
            </p:txBody>
          </p:sp>
          <p:sp>
            <p:nvSpPr>
              <p:cNvPr id="20509" name="Line 51"/>
              <p:cNvSpPr>
                <a:spLocks noChangeShapeType="1"/>
              </p:cNvSpPr>
              <p:nvPr/>
            </p:nvSpPr>
            <p:spPr bwMode="auto">
              <a:xfrm>
                <a:off x="1405" y="1836"/>
                <a:ext cx="254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0" name="Line 52"/>
              <p:cNvSpPr>
                <a:spLocks noChangeShapeType="1"/>
              </p:cNvSpPr>
              <p:nvPr/>
            </p:nvSpPr>
            <p:spPr bwMode="auto">
              <a:xfrm>
                <a:off x="1405" y="2277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1" name="Line 53"/>
              <p:cNvSpPr>
                <a:spLocks noChangeShapeType="1"/>
              </p:cNvSpPr>
              <p:nvPr/>
            </p:nvSpPr>
            <p:spPr bwMode="auto">
              <a:xfrm>
                <a:off x="1405" y="2526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2" name="Line 54"/>
              <p:cNvSpPr>
                <a:spLocks noChangeShapeType="1"/>
              </p:cNvSpPr>
              <p:nvPr/>
            </p:nvSpPr>
            <p:spPr bwMode="auto">
              <a:xfrm>
                <a:off x="1405" y="2775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3" name="Line 55"/>
              <p:cNvSpPr>
                <a:spLocks noChangeShapeType="1"/>
              </p:cNvSpPr>
              <p:nvPr/>
            </p:nvSpPr>
            <p:spPr bwMode="auto">
              <a:xfrm>
                <a:off x="1405" y="3024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4" name="Line 56"/>
              <p:cNvSpPr>
                <a:spLocks noChangeShapeType="1"/>
              </p:cNvSpPr>
              <p:nvPr/>
            </p:nvSpPr>
            <p:spPr bwMode="auto">
              <a:xfrm>
                <a:off x="1405" y="3273"/>
                <a:ext cx="254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5" name="Line 57"/>
              <p:cNvSpPr>
                <a:spLocks noChangeShapeType="1"/>
              </p:cNvSpPr>
              <p:nvPr/>
            </p:nvSpPr>
            <p:spPr bwMode="auto">
              <a:xfrm>
                <a:off x="1405" y="1836"/>
                <a:ext cx="0" cy="1437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6" name="Line 58"/>
              <p:cNvSpPr>
                <a:spLocks noChangeShapeType="1"/>
              </p:cNvSpPr>
              <p:nvPr/>
            </p:nvSpPr>
            <p:spPr bwMode="auto">
              <a:xfrm>
                <a:off x="2028" y="183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7" name="Line 59"/>
              <p:cNvSpPr>
                <a:spLocks noChangeShapeType="1"/>
              </p:cNvSpPr>
              <p:nvPr/>
            </p:nvSpPr>
            <p:spPr bwMode="auto">
              <a:xfrm>
                <a:off x="3945" y="1836"/>
                <a:ext cx="0" cy="1437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7" name="Rectangle 60"/>
            <p:cNvSpPr>
              <a:spLocks noChangeArrowheads="1"/>
            </p:cNvSpPr>
            <p:nvPr/>
          </p:nvSpPr>
          <p:spPr bwMode="auto">
            <a:xfrm>
              <a:off x="1405" y="1584"/>
              <a:ext cx="2540" cy="240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98" name="Text Box 61"/>
            <p:cNvSpPr txBox="1">
              <a:spLocks noChangeArrowheads="1"/>
            </p:cNvSpPr>
            <p:nvPr/>
          </p:nvSpPr>
          <p:spPr bwMode="auto">
            <a:xfrm>
              <a:off x="2077" y="1584"/>
              <a:ext cx="15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Arial" charset="0"/>
                </a:rPr>
                <a:t>E-mail forwarding </a:t>
              </a:r>
            </a:p>
          </p:txBody>
        </p:sp>
      </p:grpSp>
      <p:sp>
        <p:nvSpPr>
          <p:cNvPr id="631879" name="Text Box 71"/>
          <p:cNvSpPr txBox="1">
            <a:spLocks noChangeArrowheads="1"/>
          </p:cNvSpPr>
          <p:nvPr/>
        </p:nvSpPr>
        <p:spPr bwMode="auto">
          <a:xfrm>
            <a:off x="1600200" y="5257800"/>
            <a:ext cx="716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Each day, the number of e-mails is multiplied by 7. </a:t>
            </a:r>
          </a:p>
        </p:txBody>
      </p:sp>
      <p:grpSp>
        <p:nvGrpSpPr>
          <p:cNvPr id="6" name="Group 84"/>
          <p:cNvGrpSpPr>
            <a:grpSpLocks/>
          </p:cNvGrpSpPr>
          <p:nvPr/>
        </p:nvGrpSpPr>
        <p:grpSpPr bwMode="auto">
          <a:xfrm>
            <a:off x="5765800" y="3638550"/>
            <a:ext cx="900113" cy="1314450"/>
            <a:chOff x="3954" y="2340"/>
            <a:chExt cx="567" cy="828"/>
          </a:xfrm>
        </p:grpSpPr>
        <p:pic>
          <p:nvPicPr>
            <p:cNvPr id="20492" name="Picture 7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4" y="2340"/>
              <a:ext cx="240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3" name="Text Box 75"/>
            <p:cNvSpPr txBox="1">
              <a:spLocks noChangeArrowheads="1"/>
            </p:cNvSpPr>
            <p:nvPr/>
          </p:nvSpPr>
          <p:spPr bwMode="auto">
            <a:xfrm>
              <a:off x="4165" y="2388"/>
              <a:ext cx="33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3333FF"/>
                  </a:solidFill>
                  <a:latin typeface="Arial" charset="0"/>
                  <a:sym typeface="Symbol" pitchFamily="18" charset="2"/>
                </a:rPr>
                <a:t></a:t>
              </a:r>
              <a:r>
                <a:rPr lang="en-US" altLang="en-US" sz="2000">
                  <a:solidFill>
                    <a:srgbClr val="3333FF"/>
                  </a:solidFill>
                  <a:latin typeface="Arial" charset="0"/>
                </a:rPr>
                <a:t> 7</a:t>
              </a:r>
            </a:p>
          </p:txBody>
        </p:sp>
        <p:sp>
          <p:nvSpPr>
            <p:cNvPr id="20494" name="Text Box 76"/>
            <p:cNvSpPr txBox="1">
              <a:spLocks noChangeArrowheads="1"/>
            </p:cNvSpPr>
            <p:nvPr/>
          </p:nvSpPr>
          <p:spPr bwMode="auto">
            <a:xfrm>
              <a:off x="4167" y="2597"/>
              <a:ext cx="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 altLang="en-US" sz="2000">
                  <a:solidFill>
                    <a:srgbClr val="3333FF"/>
                  </a:solidFill>
                  <a:latin typeface="Arial" charset="0"/>
                </a:rPr>
                <a:t> 7</a:t>
              </a:r>
            </a:p>
          </p:txBody>
        </p:sp>
        <p:sp>
          <p:nvSpPr>
            <p:cNvPr id="20495" name="Text Box 77"/>
            <p:cNvSpPr txBox="1">
              <a:spLocks noChangeArrowheads="1"/>
            </p:cNvSpPr>
            <p:nvPr/>
          </p:nvSpPr>
          <p:spPr bwMode="auto">
            <a:xfrm>
              <a:off x="4167" y="2858"/>
              <a:ext cx="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 altLang="en-US" sz="2000">
                  <a:solidFill>
                    <a:srgbClr val="3333FF"/>
                  </a:solidFill>
                  <a:latin typeface="Arial" charset="0"/>
                </a:rPr>
                <a:t> 7</a:t>
              </a:r>
            </a:p>
          </p:txBody>
        </p: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936625" y="3581400"/>
            <a:ext cx="690563" cy="1447800"/>
            <a:chOff x="912" y="2304"/>
            <a:chExt cx="435" cy="912"/>
          </a:xfrm>
        </p:grpSpPr>
        <p:pic>
          <p:nvPicPr>
            <p:cNvPr id="20488" name="Picture 6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1" y="2304"/>
              <a:ext cx="186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9" name="Text Box 78"/>
            <p:cNvSpPr txBox="1">
              <a:spLocks noChangeArrowheads="1"/>
            </p:cNvSpPr>
            <p:nvPr/>
          </p:nvSpPr>
          <p:spPr bwMode="auto">
            <a:xfrm>
              <a:off x="915" y="2390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20490" name="Text Box 79"/>
            <p:cNvSpPr txBox="1">
              <a:spLocks noChangeArrowheads="1"/>
            </p:cNvSpPr>
            <p:nvPr/>
          </p:nvSpPr>
          <p:spPr bwMode="auto">
            <a:xfrm>
              <a:off x="912" y="2630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  <p:sp>
          <p:nvSpPr>
            <p:cNvPr id="20491" name="Text Box 80"/>
            <p:cNvSpPr txBox="1">
              <a:spLocks noChangeArrowheads="1"/>
            </p:cNvSpPr>
            <p:nvPr/>
          </p:nvSpPr>
          <p:spPr bwMode="auto">
            <a:xfrm>
              <a:off x="912" y="2880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1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1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31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18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14400"/>
            <a:ext cx="8382000" cy="502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>
                <a:sym typeface="Symbol" pitchFamily="18" charset="2"/>
              </a:rPr>
              <a:t>1. </a:t>
            </a:r>
            <a:r>
              <a:rPr lang="en-US" altLang="en-US">
                <a:sym typeface="Symbol" pitchFamily="18" charset="2"/>
              </a:rPr>
              <a:t>Find the slope and y-intercept of the line that 	passes through (4, 20) and (20, 24). </a:t>
            </a:r>
          </a:p>
          <a:p>
            <a:pPr eaLnBrk="1" hangingPunct="1"/>
            <a:endParaRPr lang="en-US" altLang="en-US" i="1" baseline="30000">
              <a:sym typeface="Symbol" pitchFamily="18" charset="2"/>
            </a:endParaRPr>
          </a:p>
          <a:p>
            <a:pPr eaLnBrk="1" hangingPunct="1"/>
            <a:r>
              <a:rPr lang="en-US" altLang="en-US" b="1">
                <a:sym typeface="Symbol" pitchFamily="18" charset="2"/>
              </a:rPr>
              <a:t>The population of a town is decreasing at a rate of 1.8% per year. In 1990, there were 4600 people. </a:t>
            </a:r>
            <a:endParaRPr lang="en-US" altLang="en-US" b="1" baseline="30000">
              <a:sym typeface="Symbol" pitchFamily="18" charset="2"/>
            </a:endParaRPr>
          </a:p>
          <a:p>
            <a:pPr eaLnBrk="1" hangingPunct="1"/>
            <a:endParaRPr lang="en-US" altLang="en-US" b="1" baseline="30000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2. </a:t>
            </a:r>
            <a:r>
              <a:rPr lang="en-US" altLang="en-US">
                <a:sym typeface="Symbol" pitchFamily="18" charset="2"/>
              </a:rPr>
              <a:t>Write an exponential decay function to model 	this situation.</a:t>
            </a:r>
          </a:p>
          <a:p>
            <a:pPr eaLnBrk="1" hangingPunct="1"/>
            <a:endParaRPr lang="en-US" altLang="en-US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3. </a:t>
            </a:r>
            <a:r>
              <a:rPr lang="en-US" altLang="en-US">
                <a:sym typeface="Symbol" pitchFamily="18" charset="2"/>
              </a:rPr>
              <a:t>Find the population in 2010.</a:t>
            </a:r>
            <a:r>
              <a:rPr lang="en-US" altLang="en-US" sz="2800" b="1">
                <a:sym typeface="Symbol" pitchFamily="18" charset="2"/>
              </a:rPr>
              <a:t>  </a:t>
            </a:r>
            <a:r>
              <a:rPr lang="en-US" altLang="en-US" sz="280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75" name="Text Box 174"/>
          <p:cNvSpPr txBox="1">
            <a:spLocks noChangeArrowheads="1"/>
          </p:cNvSpPr>
          <p:nvPr/>
        </p:nvSpPr>
        <p:spPr bwMode="auto">
          <a:xfrm>
            <a:off x="3200400" y="3124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 i="1"/>
          </a:p>
        </p:txBody>
      </p:sp>
      <p:sp>
        <p:nvSpPr>
          <p:cNvPr id="7344" name="Text Box 176"/>
          <p:cNvSpPr txBox="1">
            <a:spLocks noChangeArrowheads="1"/>
          </p:cNvSpPr>
          <p:nvPr/>
        </p:nvSpPr>
        <p:spPr bwMode="auto">
          <a:xfrm>
            <a:off x="3222625" y="4457700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 = 4600(0.982)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7345" name="Text Box 177"/>
          <p:cNvSpPr txBox="1">
            <a:spLocks noChangeArrowheads="1"/>
          </p:cNvSpPr>
          <p:nvPr/>
        </p:nvSpPr>
        <p:spPr bwMode="auto">
          <a:xfrm>
            <a:off x="5289550" y="5219700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3199</a:t>
            </a:r>
          </a:p>
        </p:txBody>
      </p:sp>
      <p:pic>
        <p:nvPicPr>
          <p:cNvPr id="7346" name="Picture 17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850" y="1981200"/>
            <a:ext cx="819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4" grpId="0"/>
      <p:bldP spid="734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955675" y="1250950"/>
            <a:ext cx="425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Write the function.</a:t>
            </a:r>
            <a:endParaRPr lang="en-US" altLang="en-US" b="1"/>
          </a:p>
        </p:txBody>
      </p:sp>
      <p:sp>
        <p:nvSpPr>
          <p:cNvPr id="632839" name="Text Box 7"/>
          <p:cNvSpPr txBox="1">
            <a:spLocks noChangeArrowheads="1"/>
          </p:cNvSpPr>
          <p:nvPr/>
        </p:nvSpPr>
        <p:spPr bwMode="auto">
          <a:xfrm>
            <a:off x="987425" y="1816100"/>
            <a:ext cx="74247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is a constant ratio of 7. The data appear to be exponential.</a:t>
            </a:r>
          </a:p>
        </p:txBody>
      </p:sp>
      <p:sp>
        <p:nvSpPr>
          <p:cNvPr id="632840" name="Text Box 8"/>
          <p:cNvSpPr txBox="1">
            <a:spLocks noChangeArrowheads="1"/>
          </p:cNvSpPr>
          <p:nvPr/>
        </p:nvSpPr>
        <p:spPr bwMode="auto">
          <a:xfrm>
            <a:off x="1003300" y="2730500"/>
            <a:ext cx="132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 i="1"/>
              <a:t> = a</a:t>
            </a:r>
            <a:r>
              <a:rPr lang="en-US" altLang="en-US" i="1">
                <a:solidFill>
                  <a:srgbClr val="3333FF"/>
                </a:solidFill>
              </a:rPr>
              <a:t>b</a:t>
            </a:r>
            <a:r>
              <a:rPr lang="en-US" altLang="en-US" i="1" baseline="30000">
                <a:solidFill>
                  <a:srgbClr val="009900"/>
                </a:solidFill>
              </a:rPr>
              <a:t>x</a:t>
            </a:r>
            <a:endParaRPr lang="en-US" altLang="en-US" i="1">
              <a:solidFill>
                <a:srgbClr val="009900"/>
              </a:solidFill>
            </a:endParaRPr>
          </a:p>
        </p:txBody>
      </p:sp>
      <p:sp>
        <p:nvSpPr>
          <p:cNvPr id="632841" name="Text Box 9"/>
          <p:cNvSpPr txBox="1">
            <a:spLocks noChangeArrowheads="1"/>
          </p:cNvSpPr>
          <p:nvPr/>
        </p:nvSpPr>
        <p:spPr bwMode="auto">
          <a:xfrm>
            <a:off x="2951163" y="277495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general form of an exponential function.</a:t>
            </a:r>
          </a:p>
        </p:txBody>
      </p:sp>
      <p:sp>
        <p:nvSpPr>
          <p:cNvPr id="632842" name="Text Box 10"/>
          <p:cNvSpPr txBox="1">
            <a:spLocks noChangeArrowheads="1"/>
          </p:cNvSpPr>
          <p:nvPr/>
        </p:nvSpPr>
        <p:spPr bwMode="auto">
          <a:xfrm>
            <a:off x="998538" y="3308350"/>
            <a:ext cx="1601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 i="1"/>
              <a:t> = a</a:t>
            </a:r>
            <a:r>
              <a:rPr lang="en-US" altLang="en-US">
                <a:solidFill>
                  <a:srgbClr val="3333FF"/>
                </a:solidFill>
              </a:rPr>
              <a:t>(7)</a:t>
            </a:r>
            <a:r>
              <a:rPr lang="en-US" altLang="en-US" i="1" baseline="30000">
                <a:solidFill>
                  <a:srgbClr val="009900"/>
                </a:solidFill>
              </a:rPr>
              <a:t>x</a:t>
            </a:r>
            <a:endParaRPr lang="en-US" altLang="en-US" i="1">
              <a:solidFill>
                <a:srgbClr val="009900"/>
              </a:solidFill>
            </a:endParaRPr>
          </a:p>
        </p:txBody>
      </p:sp>
      <p:sp>
        <p:nvSpPr>
          <p:cNvPr id="632843" name="Text Box 11"/>
          <p:cNvSpPr txBox="1">
            <a:spLocks noChangeArrowheads="1"/>
          </p:cNvSpPr>
          <p:nvPr/>
        </p:nvSpPr>
        <p:spPr bwMode="auto">
          <a:xfrm>
            <a:off x="984250" y="3917950"/>
            <a:ext cx="162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8</a:t>
            </a:r>
            <a:r>
              <a:rPr lang="en-US" altLang="en-US" i="1"/>
              <a:t> = a</a:t>
            </a:r>
            <a:r>
              <a:rPr lang="en-US" altLang="en-US">
                <a:solidFill>
                  <a:srgbClr val="3333FF"/>
                </a:solidFill>
              </a:rPr>
              <a:t>(7)</a:t>
            </a:r>
            <a:r>
              <a:rPr lang="en-US" altLang="en-US" baseline="30000">
                <a:solidFill>
                  <a:srgbClr val="3333FF"/>
                </a:solidFill>
              </a:rPr>
              <a:t>0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632844" name="Text Box 12"/>
          <p:cNvSpPr txBox="1">
            <a:spLocks noChangeArrowheads="1"/>
          </p:cNvSpPr>
          <p:nvPr/>
        </p:nvSpPr>
        <p:spPr bwMode="auto">
          <a:xfrm>
            <a:off x="984250" y="4719638"/>
            <a:ext cx="149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8</a:t>
            </a:r>
            <a:r>
              <a:rPr lang="en-US" altLang="en-US" i="1"/>
              <a:t> = a</a:t>
            </a:r>
            <a:r>
              <a:rPr lang="en-US" altLang="en-US"/>
              <a:t>(1)</a:t>
            </a:r>
          </a:p>
        </p:txBody>
      </p:sp>
      <p:sp>
        <p:nvSpPr>
          <p:cNvPr id="632845" name="Text Box 13"/>
          <p:cNvSpPr txBox="1">
            <a:spLocks noChangeArrowheads="1"/>
          </p:cNvSpPr>
          <p:nvPr/>
        </p:nvSpPr>
        <p:spPr bwMode="auto">
          <a:xfrm>
            <a:off x="984250" y="5289550"/>
            <a:ext cx="102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8</a:t>
            </a:r>
            <a:r>
              <a:rPr lang="en-US" altLang="en-US" i="1"/>
              <a:t> = a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632846" name="Text Box 14"/>
          <p:cNvSpPr txBox="1">
            <a:spLocks noChangeArrowheads="1"/>
          </p:cNvSpPr>
          <p:nvPr/>
        </p:nvSpPr>
        <p:spPr bwMode="auto">
          <a:xfrm>
            <a:off x="984250" y="5822950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 </a:t>
            </a:r>
            <a:r>
              <a:rPr lang="en-US" altLang="en-US"/>
              <a:t>8(7)</a:t>
            </a:r>
            <a:r>
              <a:rPr lang="en-US" altLang="en-US" i="1" baseline="30000"/>
              <a:t>x</a:t>
            </a:r>
            <a:endParaRPr lang="en-US" altLang="en-US" i="1"/>
          </a:p>
        </p:txBody>
      </p:sp>
      <p:sp>
        <p:nvSpPr>
          <p:cNvPr id="632848" name="Text Box 16"/>
          <p:cNvSpPr txBox="1">
            <a:spLocks noChangeArrowheads="1"/>
          </p:cNvSpPr>
          <p:nvPr/>
        </p:nvSpPr>
        <p:spPr bwMode="auto">
          <a:xfrm>
            <a:off x="2951163" y="3957638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Choose an ordered pair from the table, such as (0, 8). Substitute for x and y.</a:t>
            </a:r>
          </a:p>
        </p:txBody>
      </p:sp>
      <p:sp>
        <p:nvSpPr>
          <p:cNvPr id="632849" name="Text Box 17"/>
          <p:cNvSpPr txBox="1">
            <a:spLocks noChangeArrowheads="1"/>
          </p:cNvSpPr>
          <p:nvPr/>
        </p:nvSpPr>
        <p:spPr bwMode="auto">
          <a:xfrm>
            <a:off x="2951163" y="4759325"/>
            <a:ext cx="213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7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0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 = 1</a:t>
            </a:r>
          </a:p>
        </p:txBody>
      </p:sp>
      <p:sp>
        <p:nvSpPr>
          <p:cNvPr id="632850" name="Text Box 18"/>
          <p:cNvSpPr txBox="1">
            <a:spLocks noChangeArrowheads="1"/>
          </p:cNvSpPr>
          <p:nvPr/>
        </p:nvSpPr>
        <p:spPr bwMode="auto">
          <a:xfrm>
            <a:off x="2951163" y="5329238"/>
            <a:ext cx="2759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value of a is 8.</a:t>
            </a:r>
          </a:p>
        </p:txBody>
      </p:sp>
      <p:sp>
        <p:nvSpPr>
          <p:cNvPr id="632851" name="Text Box 19"/>
          <p:cNvSpPr txBox="1">
            <a:spLocks noChangeArrowheads="1"/>
          </p:cNvSpPr>
          <p:nvPr/>
        </p:nvSpPr>
        <p:spPr bwMode="auto">
          <a:xfrm>
            <a:off x="2951163" y="5867400"/>
            <a:ext cx="412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8 for a in y = a(7)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x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2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2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32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3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3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32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32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32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32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632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632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32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32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632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2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9" grpId="0"/>
      <p:bldP spid="632840" grpId="0"/>
      <p:bldP spid="632841" grpId="0"/>
      <p:bldP spid="632842" grpId="0"/>
      <p:bldP spid="632843" grpId="0"/>
      <p:bldP spid="632844" grpId="0"/>
      <p:bldP spid="632845" grpId="0"/>
      <p:bldP spid="632846" grpId="0"/>
      <p:bldP spid="632848" grpId="0"/>
      <p:bldP spid="632849" grpId="0"/>
      <p:bldP spid="632850" grpId="0"/>
      <p:bldP spid="63285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814388" y="1531938"/>
            <a:ext cx="6410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Predict the e-mails after 1 week.</a:t>
            </a:r>
            <a:endParaRPr lang="en-US" altLang="en-US" b="1"/>
          </a:p>
        </p:txBody>
      </p:sp>
      <p:sp>
        <p:nvSpPr>
          <p:cNvPr id="633863" name="Text Box 7"/>
          <p:cNvSpPr txBox="1">
            <a:spLocks noChangeArrowheads="1"/>
          </p:cNvSpPr>
          <p:nvPr/>
        </p:nvSpPr>
        <p:spPr bwMode="auto">
          <a:xfrm>
            <a:off x="811213" y="2249488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</a:t>
            </a:r>
            <a:r>
              <a:rPr lang="en-US" altLang="en-US"/>
              <a:t> = 8(7)</a:t>
            </a:r>
            <a:r>
              <a:rPr lang="en-US" altLang="en-US" i="1" baseline="30000">
                <a:solidFill>
                  <a:srgbClr val="FF0000"/>
                </a:solidFill>
              </a:rPr>
              <a:t>x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33864" name="Text Box 8"/>
          <p:cNvSpPr txBox="1">
            <a:spLocks noChangeArrowheads="1"/>
          </p:cNvSpPr>
          <p:nvPr/>
        </p:nvSpPr>
        <p:spPr bwMode="auto">
          <a:xfrm>
            <a:off x="1098550" y="3014663"/>
            <a:ext cx="173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8(7)</a:t>
            </a:r>
            <a:r>
              <a:rPr lang="en-US" altLang="en-US" baseline="30000">
                <a:solidFill>
                  <a:srgbClr val="FF0000"/>
                </a:solidFill>
              </a:rPr>
              <a:t>7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633865" name="Text Box 9"/>
          <p:cNvSpPr txBox="1">
            <a:spLocks noChangeArrowheads="1"/>
          </p:cNvSpPr>
          <p:nvPr/>
        </p:nvSpPr>
        <p:spPr bwMode="auto">
          <a:xfrm>
            <a:off x="1100138" y="3810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6,588,344</a:t>
            </a:r>
          </a:p>
        </p:txBody>
      </p:sp>
      <p:sp>
        <p:nvSpPr>
          <p:cNvPr id="633866" name="Text Box 10"/>
          <p:cNvSpPr txBox="1">
            <a:spLocks noChangeArrowheads="1"/>
          </p:cNvSpPr>
          <p:nvPr/>
        </p:nvSpPr>
        <p:spPr bwMode="auto">
          <a:xfrm>
            <a:off x="838200" y="4724400"/>
            <a:ext cx="6988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There will be 6,588,344 e-mails after one week.</a:t>
            </a:r>
          </a:p>
        </p:txBody>
      </p:sp>
      <p:sp>
        <p:nvSpPr>
          <p:cNvPr id="633867" name="Text Box 11"/>
          <p:cNvSpPr txBox="1">
            <a:spLocks noChangeArrowheads="1"/>
          </p:cNvSpPr>
          <p:nvPr/>
        </p:nvSpPr>
        <p:spPr bwMode="auto">
          <a:xfrm>
            <a:off x="3581400" y="2293938"/>
            <a:ext cx="462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function.</a:t>
            </a:r>
          </a:p>
        </p:txBody>
      </p:sp>
      <p:sp>
        <p:nvSpPr>
          <p:cNvPr id="633868" name="Text Box 12"/>
          <p:cNvSpPr txBox="1">
            <a:spLocks noChangeArrowheads="1"/>
          </p:cNvSpPr>
          <p:nvPr/>
        </p:nvSpPr>
        <p:spPr bwMode="auto">
          <a:xfrm>
            <a:off x="3581400" y="3055938"/>
            <a:ext cx="462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7 for x (1 week = 7 days).</a:t>
            </a:r>
          </a:p>
        </p:txBody>
      </p:sp>
      <p:sp>
        <p:nvSpPr>
          <p:cNvPr id="633869" name="Text Box 13"/>
          <p:cNvSpPr txBox="1">
            <a:spLocks noChangeArrowheads="1"/>
          </p:cNvSpPr>
          <p:nvPr/>
        </p:nvSpPr>
        <p:spPr bwMode="auto">
          <a:xfrm>
            <a:off x="3581400" y="3817938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3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33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3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3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33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3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633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3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63" grpId="0"/>
      <p:bldP spid="633864" grpId="0"/>
      <p:bldP spid="633865" grpId="0"/>
      <p:bldP spid="633866" grpId="0"/>
      <p:bldP spid="633867" grpId="0"/>
      <p:bldP spid="633868" grpId="0"/>
      <p:bldP spid="63386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1295400" y="1600200"/>
            <a:ext cx="1925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Look Back</a:t>
            </a:r>
            <a:endParaRPr lang="en-US" altLang="en-US"/>
          </a:p>
        </p:txBody>
      </p:sp>
      <p:grpSp>
        <p:nvGrpSpPr>
          <p:cNvPr id="23555" name="Group 6"/>
          <p:cNvGrpSpPr>
            <a:grpSpLocks/>
          </p:cNvGrpSpPr>
          <p:nvPr/>
        </p:nvGrpSpPr>
        <p:grpSpPr bwMode="auto">
          <a:xfrm>
            <a:off x="533400" y="1447800"/>
            <a:ext cx="838200" cy="676275"/>
            <a:chOff x="1758" y="3408"/>
            <a:chExt cx="528" cy="426"/>
          </a:xfrm>
        </p:grpSpPr>
        <p:pic>
          <p:nvPicPr>
            <p:cNvPr id="23581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408"/>
              <a:ext cx="426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4888" name="Text Box 8"/>
            <p:cNvSpPr txBox="1">
              <a:spLocks noChangeArrowheads="1"/>
            </p:cNvSpPr>
            <p:nvPr/>
          </p:nvSpPr>
          <p:spPr bwMode="auto">
            <a:xfrm>
              <a:off x="1758" y="350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</p:grpSp>
      <p:sp>
        <p:nvSpPr>
          <p:cNvPr id="23556" name="Text Box 9"/>
          <p:cNvSpPr txBox="1">
            <a:spLocks noChangeArrowheads="1"/>
          </p:cNvSpPr>
          <p:nvPr/>
        </p:nvSpPr>
        <p:spPr bwMode="auto">
          <a:xfrm>
            <a:off x="1376363" y="2165350"/>
            <a:ext cx="763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You chose the ordered pair (0, 8) to write the function. Check that every other ordered pair in the table satisfies your function.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330325" y="3613150"/>
            <a:ext cx="1866900" cy="2101850"/>
            <a:chOff x="921" y="2036"/>
            <a:chExt cx="1176" cy="1324"/>
          </a:xfrm>
        </p:grpSpPr>
        <p:sp>
          <p:nvSpPr>
            <p:cNvPr id="23574" name="Text Box 10"/>
            <p:cNvSpPr txBox="1">
              <a:spLocks noChangeArrowheads="1"/>
            </p:cNvSpPr>
            <p:nvPr/>
          </p:nvSpPr>
          <p:spPr bwMode="auto">
            <a:xfrm>
              <a:off x="956" y="2036"/>
              <a:ext cx="11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</a:t>
              </a:r>
              <a:r>
                <a:rPr lang="en-US" altLang="en-US"/>
                <a:t>8(7)</a:t>
              </a:r>
              <a:r>
                <a:rPr lang="en-US" altLang="en-US" baseline="30000">
                  <a:solidFill>
                    <a:srgbClr val="FF0000"/>
                  </a:solidFill>
                </a:rPr>
                <a:t>x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75" name="Text Box 11"/>
            <p:cNvSpPr txBox="1">
              <a:spLocks noChangeArrowheads="1"/>
            </p:cNvSpPr>
            <p:nvPr/>
          </p:nvSpPr>
          <p:spPr bwMode="auto">
            <a:xfrm>
              <a:off x="921" y="2343"/>
              <a:ext cx="1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56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8(7)</a:t>
              </a:r>
              <a:r>
                <a:rPr lang="en-US" altLang="en-US" baseline="30000">
                  <a:solidFill>
                    <a:srgbClr val="FF0000"/>
                  </a:solidFill>
                </a:rPr>
                <a:t>1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76" name="Text Box 12"/>
            <p:cNvSpPr txBox="1">
              <a:spLocks noChangeArrowheads="1"/>
            </p:cNvSpPr>
            <p:nvPr/>
          </p:nvSpPr>
          <p:spPr bwMode="auto">
            <a:xfrm>
              <a:off x="936" y="2688"/>
              <a:ext cx="10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56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8(7)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77" name="Text Box 13"/>
            <p:cNvSpPr txBox="1">
              <a:spLocks noChangeArrowheads="1"/>
            </p:cNvSpPr>
            <p:nvPr/>
          </p:nvSpPr>
          <p:spPr bwMode="auto">
            <a:xfrm>
              <a:off x="942" y="3072"/>
              <a:ext cx="9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56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56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78" name="Line 22"/>
            <p:cNvSpPr>
              <a:spLocks noChangeShapeType="1"/>
            </p:cNvSpPr>
            <p:nvPr/>
          </p:nvSpPr>
          <p:spPr bwMode="auto">
            <a:xfrm>
              <a:off x="960" y="2304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25"/>
            <p:cNvSpPr>
              <a:spLocks noChangeShapeType="1"/>
            </p:cNvSpPr>
            <p:nvPr/>
          </p:nvSpPr>
          <p:spPr bwMode="auto">
            <a:xfrm>
              <a:off x="1344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Text Box 28"/>
            <p:cNvSpPr txBox="1">
              <a:spLocks noChangeArrowheads="1"/>
            </p:cNvSpPr>
            <p:nvPr/>
          </p:nvSpPr>
          <p:spPr bwMode="auto">
            <a:xfrm>
              <a:off x="1632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511550" y="3614738"/>
            <a:ext cx="2139950" cy="2100262"/>
            <a:chOff x="2295" y="2037"/>
            <a:chExt cx="1348" cy="1323"/>
          </a:xfrm>
        </p:grpSpPr>
        <p:sp>
          <p:nvSpPr>
            <p:cNvPr id="23567" name="Text Box 14"/>
            <p:cNvSpPr txBox="1">
              <a:spLocks noChangeArrowheads="1"/>
            </p:cNvSpPr>
            <p:nvPr/>
          </p:nvSpPr>
          <p:spPr bwMode="auto">
            <a:xfrm>
              <a:off x="2418" y="2037"/>
              <a:ext cx="11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 </a:t>
              </a:r>
              <a:r>
                <a:rPr lang="en-US" altLang="en-US" i="1"/>
                <a:t>= </a:t>
              </a:r>
              <a:r>
                <a:rPr lang="en-US" altLang="en-US"/>
                <a:t>8(7)</a:t>
              </a:r>
              <a:r>
                <a:rPr lang="en-US" altLang="en-US" i="1" baseline="30000">
                  <a:solidFill>
                    <a:srgbClr val="FF0000"/>
                  </a:solidFill>
                </a:rPr>
                <a:t>x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68" name="Text Box 16"/>
            <p:cNvSpPr txBox="1">
              <a:spLocks noChangeArrowheads="1"/>
            </p:cNvSpPr>
            <p:nvPr/>
          </p:nvSpPr>
          <p:spPr bwMode="auto">
            <a:xfrm>
              <a:off x="2295" y="2352"/>
              <a:ext cx="12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392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8(7)</a:t>
              </a:r>
              <a:r>
                <a:rPr lang="en-US" altLang="en-US" baseline="30000">
                  <a:solidFill>
                    <a:srgbClr val="FF0000"/>
                  </a:solidFill>
                </a:rPr>
                <a:t>2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69" name="Text Box 17"/>
            <p:cNvSpPr txBox="1">
              <a:spLocks noChangeArrowheads="1"/>
            </p:cNvSpPr>
            <p:nvPr/>
          </p:nvSpPr>
          <p:spPr bwMode="auto">
            <a:xfrm>
              <a:off x="2304" y="2706"/>
              <a:ext cx="13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392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8(49)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70" name="Text Box 18"/>
            <p:cNvSpPr txBox="1">
              <a:spLocks noChangeArrowheads="1"/>
            </p:cNvSpPr>
            <p:nvPr/>
          </p:nvSpPr>
          <p:spPr bwMode="auto">
            <a:xfrm>
              <a:off x="2304" y="3072"/>
              <a:ext cx="11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392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392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71" name="Line 23"/>
            <p:cNvSpPr>
              <a:spLocks noChangeShapeType="1"/>
            </p:cNvSpPr>
            <p:nvPr/>
          </p:nvSpPr>
          <p:spPr bwMode="auto">
            <a:xfrm>
              <a:off x="2304" y="2304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26"/>
            <p:cNvSpPr>
              <a:spLocks noChangeShapeType="1"/>
            </p:cNvSpPr>
            <p:nvPr/>
          </p:nvSpPr>
          <p:spPr bwMode="auto">
            <a:xfrm>
              <a:off x="2796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Text Box 29"/>
            <p:cNvSpPr txBox="1">
              <a:spLocks noChangeArrowheads="1"/>
            </p:cNvSpPr>
            <p:nvPr/>
          </p:nvSpPr>
          <p:spPr bwMode="auto">
            <a:xfrm>
              <a:off x="3216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811838" y="3609975"/>
            <a:ext cx="2513012" cy="2181225"/>
            <a:chOff x="3744" y="2034"/>
            <a:chExt cx="1583" cy="1374"/>
          </a:xfrm>
        </p:grpSpPr>
        <p:sp>
          <p:nvSpPr>
            <p:cNvPr id="23560" name="Text Box 15"/>
            <p:cNvSpPr txBox="1">
              <a:spLocks noChangeArrowheads="1"/>
            </p:cNvSpPr>
            <p:nvPr/>
          </p:nvSpPr>
          <p:spPr bwMode="auto">
            <a:xfrm>
              <a:off x="4002" y="2034"/>
              <a:ext cx="11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</a:t>
              </a:r>
              <a:r>
                <a:rPr lang="en-US" altLang="en-US"/>
                <a:t>8(7)</a:t>
              </a:r>
              <a:r>
                <a:rPr lang="en-US" altLang="en-US" i="1" baseline="30000">
                  <a:solidFill>
                    <a:srgbClr val="FF0000"/>
                  </a:solidFill>
                </a:rPr>
                <a:t>x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61" name="Text Box 19"/>
            <p:cNvSpPr txBox="1">
              <a:spLocks noChangeArrowheads="1"/>
            </p:cNvSpPr>
            <p:nvPr/>
          </p:nvSpPr>
          <p:spPr bwMode="auto">
            <a:xfrm>
              <a:off x="3744" y="2352"/>
              <a:ext cx="1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2744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8(7)</a:t>
              </a:r>
              <a:r>
                <a:rPr lang="en-US" altLang="en-US" baseline="30000">
                  <a:solidFill>
                    <a:srgbClr val="FF0000"/>
                  </a:solidFill>
                </a:rPr>
                <a:t>3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62" name="Text Box 20"/>
            <p:cNvSpPr txBox="1">
              <a:spLocks noChangeArrowheads="1"/>
            </p:cNvSpPr>
            <p:nvPr/>
          </p:nvSpPr>
          <p:spPr bwMode="auto">
            <a:xfrm>
              <a:off x="3744" y="2736"/>
              <a:ext cx="15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2744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8(343)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63" name="Text Box 21"/>
            <p:cNvSpPr txBox="1">
              <a:spLocks noChangeArrowheads="1"/>
            </p:cNvSpPr>
            <p:nvPr/>
          </p:nvSpPr>
          <p:spPr bwMode="auto">
            <a:xfrm>
              <a:off x="3744" y="3120"/>
              <a:ext cx="14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2744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2744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23564" name="Line 24"/>
            <p:cNvSpPr>
              <a:spLocks noChangeShapeType="1"/>
            </p:cNvSpPr>
            <p:nvPr/>
          </p:nvSpPr>
          <p:spPr bwMode="auto">
            <a:xfrm>
              <a:off x="3744" y="2304"/>
              <a:ext cx="12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27"/>
            <p:cNvSpPr>
              <a:spLocks noChangeShapeType="1"/>
            </p:cNvSpPr>
            <p:nvPr/>
          </p:nvSpPr>
          <p:spPr bwMode="auto">
            <a:xfrm>
              <a:off x="4368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Text Box 30"/>
            <p:cNvSpPr txBox="1">
              <a:spLocks noChangeArrowheads="1"/>
            </p:cNvSpPr>
            <p:nvPr/>
          </p:nvSpPr>
          <p:spPr bwMode="auto">
            <a:xfrm>
              <a:off x="4896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5"/>
          <p:cNvGrpSpPr>
            <a:grpSpLocks/>
          </p:cNvGrpSpPr>
          <p:nvPr/>
        </p:nvGrpSpPr>
        <p:grpSpPr bwMode="auto">
          <a:xfrm>
            <a:off x="603250" y="1720850"/>
            <a:ext cx="7854950" cy="3308350"/>
            <a:chOff x="284" y="3072"/>
            <a:chExt cx="4948" cy="2084"/>
          </a:xfrm>
        </p:grpSpPr>
        <p:sp>
          <p:nvSpPr>
            <p:cNvPr id="24579" name="Text Box 6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1796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the independent variable changes by a constant amount,</a:t>
              </a:r>
            </a:p>
            <a:p>
              <a:pPr>
                <a:spcBef>
                  <a:spcPct val="50000"/>
                </a:spcBef>
              </a:pPr>
              <a:endParaRPr lang="en-US" altLang="en-US" sz="800"/>
            </a:p>
            <a:p>
              <a:pPr>
                <a:lnSpc>
                  <a:spcPct val="5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linear functions have constant first differences.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quadratic functions have constant second      differences.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exponential functions have a constant ratio.</a:t>
              </a:r>
            </a:p>
          </p:txBody>
        </p:sp>
        <p:sp>
          <p:nvSpPr>
            <p:cNvPr id="24580" name="Text Box 7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Remember!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1198563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1371600" y="1739900"/>
            <a:ext cx="7543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data in the table to describe how the oven temperature is changing. Then write a function that models the data. Use your function to predict the temperature after 1 hour.</a:t>
            </a:r>
          </a:p>
        </p:txBody>
      </p:sp>
      <p:sp>
        <p:nvSpPr>
          <p:cNvPr id="25604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5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962400"/>
            <a:ext cx="74199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/>
          <p:cNvGrpSpPr>
            <a:grpSpLocks/>
          </p:cNvGrpSpPr>
          <p:nvPr/>
        </p:nvGrpSpPr>
        <p:grpSpPr bwMode="auto">
          <a:xfrm>
            <a:off x="685800" y="1524000"/>
            <a:ext cx="5324475" cy="762000"/>
            <a:chOff x="180" y="2016"/>
            <a:chExt cx="3354" cy="480"/>
          </a:xfrm>
        </p:grpSpPr>
        <p:grpSp>
          <p:nvGrpSpPr>
            <p:cNvPr id="26635" name="Group 5"/>
            <p:cNvGrpSpPr>
              <a:grpSpLocks/>
            </p:cNvGrpSpPr>
            <p:nvPr/>
          </p:nvGrpSpPr>
          <p:grpSpPr bwMode="auto">
            <a:xfrm>
              <a:off x="341" y="2016"/>
              <a:ext cx="480" cy="480"/>
              <a:chOff x="432" y="528"/>
              <a:chExt cx="480" cy="480"/>
            </a:xfrm>
          </p:grpSpPr>
          <p:pic>
            <p:nvPicPr>
              <p:cNvPr id="26637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6935" name="Text Box 7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/>
              </a:p>
            </p:txBody>
          </p:sp>
        </p:grpSp>
        <p:sp>
          <p:nvSpPr>
            <p:cNvPr id="26636" name="Text Box 8"/>
            <p:cNvSpPr txBox="1">
              <a:spLocks noChangeArrowheads="1"/>
            </p:cNvSpPr>
            <p:nvPr/>
          </p:nvSpPr>
          <p:spPr bwMode="auto">
            <a:xfrm>
              <a:off x="180" y="2064"/>
              <a:ext cx="3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           </a:t>
              </a:r>
              <a:r>
                <a:rPr lang="en-US" altLang="en-US" b="1"/>
                <a:t>Understand the Problem</a:t>
              </a:r>
              <a:endParaRPr lang="en-US" altLang="en-US"/>
            </a:p>
          </p:txBody>
        </p:sp>
      </p:grpSp>
      <p:sp>
        <p:nvSpPr>
          <p:cNvPr id="26627" name="Text Box 10"/>
          <p:cNvSpPr txBox="1">
            <a:spLocks noChangeArrowheads="1"/>
          </p:cNvSpPr>
          <p:nvPr/>
        </p:nvSpPr>
        <p:spPr bwMode="auto">
          <a:xfrm>
            <a:off x="881063" y="2301875"/>
            <a:ext cx="7653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answer will have three parts–a description, a function, and a prediction.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914400" y="3352800"/>
            <a:ext cx="7467600" cy="2362200"/>
            <a:chOff x="960" y="2112"/>
            <a:chExt cx="4704" cy="1488"/>
          </a:xfrm>
        </p:grpSpPr>
        <p:grpSp>
          <p:nvGrpSpPr>
            <p:cNvPr id="26629" name="Group 11"/>
            <p:cNvGrpSpPr>
              <a:grpSpLocks/>
            </p:cNvGrpSpPr>
            <p:nvPr/>
          </p:nvGrpSpPr>
          <p:grpSpPr bwMode="auto">
            <a:xfrm>
              <a:off x="960" y="2112"/>
              <a:ext cx="1824" cy="408"/>
              <a:chOff x="384" y="1248"/>
              <a:chExt cx="1824" cy="408"/>
            </a:xfrm>
          </p:grpSpPr>
          <p:grpSp>
            <p:nvGrpSpPr>
              <p:cNvPr id="26631" name="Group 12"/>
              <p:cNvGrpSpPr>
                <a:grpSpLocks/>
              </p:cNvGrpSpPr>
              <p:nvPr/>
            </p:nvGrpSpPr>
            <p:grpSpPr bwMode="auto">
              <a:xfrm>
                <a:off x="384" y="1248"/>
                <a:ext cx="360" cy="408"/>
                <a:chOff x="3681" y="3579"/>
                <a:chExt cx="360" cy="408"/>
              </a:xfrm>
            </p:grpSpPr>
            <p:pic>
              <p:nvPicPr>
                <p:cNvPr id="26633" name="Picture 1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81" y="3579"/>
                  <a:ext cx="360" cy="4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3694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744" y="3600"/>
                  <a:ext cx="25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b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2</a:t>
                  </a:r>
                  <a:endParaRPr lang="en-US"/>
                </a:p>
              </p:txBody>
            </p:sp>
          </p:grpSp>
          <p:sp>
            <p:nvSpPr>
              <p:cNvPr id="26632" name="Text Box 15"/>
              <p:cNvSpPr txBox="1">
                <a:spLocks noChangeArrowheads="1"/>
              </p:cNvSpPr>
              <p:nvPr/>
            </p:nvSpPr>
            <p:spPr bwMode="auto">
              <a:xfrm>
                <a:off x="793" y="1278"/>
                <a:ext cx="141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Make a Plan</a:t>
                </a:r>
                <a:endParaRPr lang="en-US" altLang="en-US"/>
              </a:p>
            </p:txBody>
          </p:sp>
        </p:grpSp>
        <p:sp>
          <p:nvSpPr>
            <p:cNvPr id="26630" name="Text Box 16"/>
            <p:cNvSpPr txBox="1">
              <a:spLocks noChangeArrowheads="1"/>
            </p:cNvSpPr>
            <p:nvPr/>
          </p:nvSpPr>
          <p:spPr bwMode="auto">
            <a:xfrm>
              <a:off x="998" y="2622"/>
              <a:ext cx="4666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Determine whether the data is linear, quadratic, or exponential. Use the general form to write a function. Then use the function to find the temperature after one hour.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/>
          <p:cNvGrpSpPr>
            <a:grpSpLocks/>
          </p:cNvGrpSpPr>
          <p:nvPr/>
        </p:nvGrpSpPr>
        <p:grpSpPr bwMode="auto">
          <a:xfrm>
            <a:off x="838200" y="1219200"/>
            <a:ext cx="1857375" cy="704850"/>
            <a:chOff x="288" y="996"/>
            <a:chExt cx="1170" cy="444"/>
          </a:xfrm>
        </p:grpSpPr>
        <p:sp>
          <p:nvSpPr>
            <p:cNvPr id="27686" name="Text Box 5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Solve</a:t>
              </a:r>
              <a:endParaRPr lang="en-US" altLang="en-US"/>
            </a:p>
          </p:txBody>
        </p:sp>
        <p:grpSp>
          <p:nvGrpSpPr>
            <p:cNvPr id="27687" name="Group 6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27688" name="Picture 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7960" name="Text Box 8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27651" name="Text Box 10"/>
          <p:cNvSpPr txBox="1">
            <a:spLocks noChangeArrowheads="1"/>
          </p:cNvSpPr>
          <p:nvPr/>
        </p:nvSpPr>
        <p:spPr bwMode="auto">
          <a:xfrm>
            <a:off x="1647825" y="19812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Describe the situation in words.</a:t>
            </a:r>
            <a:endParaRPr lang="en-US" altLang="en-US" b="1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773238" y="2590800"/>
            <a:ext cx="4032250" cy="2681288"/>
            <a:chOff x="1405" y="1584"/>
            <a:chExt cx="2540" cy="1689"/>
          </a:xfrm>
        </p:grpSpPr>
        <p:grpSp>
          <p:nvGrpSpPr>
            <p:cNvPr id="27664" name="Group 12"/>
            <p:cNvGrpSpPr>
              <a:grpSpLocks/>
            </p:cNvGrpSpPr>
            <p:nvPr/>
          </p:nvGrpSpPr>
          <p:grpSpPr bwMode="auto">
            <a:xfrm>
              <a:off x="1405" y="1836"/>
              <a:ext cx="2540" cy="1437"/>
              <a:chOff x="1405" y="1836"/>
              <a:chExt cx="2540" cy="1437"/>
            </a:xfrm>
          </p:grpSpPr>
          <p:sp>
            <p:nvSpPr>
              <p:cNvPr id="27667" name="Rectangle 13"/>
              <p:cNvSpPr>
                <a:spLocks noChangeArrowheads="1"/>
              </p:cNvSpPr>
              <p:nvPr/>
            </p:nvSpPr>
            <p:spPr bwMode="auto">
              <a:xfrm>
                <a:off x="2028" y="3024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225</a:t>
                </a:r>
              </a:p>
            </p:txBody>
          </p:sp>
          <p:sp>
            <p:nvSpPr>
              <p:cNvPr id="27668" name="Rectangle 14"/>
              <p:cNvSpPr>
                <a:spLocks noChangeArrowheads="1"/>
              </p:cNvSpPr>
              <p:nvPr/>
            </p:nvSpPr>
            <p:spPr bwMode="auto">
              <a:xfrm>
                <a:off x="1405" y="3024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30</a:t>
                </a:r>
              </a:p>
            </p:txBody>
          </p:sp>
          <p:sp>
            <p:nvSpPr>
              <p:cNvPr id="27669" name="Rectangle 15"/>
              <p:cNvSpPr>
                <a:spLocks noChangeArrowheads="1"/>
              </p:cNvSpPr>
              <p:nvPr/>
            </p:nvSpPr>
            <p:spPr bwMode="auto">
              <a:xfrm>
                <a:off x="2028" y="2775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275</a:t>
                </a:r>
              </a:p>
            </p:txBody>
          </p:sp>
          <p:sp>
            <p:nvSpPr>
              <p:cNvPr id="27670" name="Rectangle 16"/>
              <p:cNvSpPr>
                <a:spLocks noChangeArrowheads="1"/>
              </p:cNvSpPr>
              <p:nvPr/>
            </p:nvSpPr>
            <p:spPr bwMode="auto">
              <a:xfrm>
                <a:off x="1405" y="2775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20</a:t>
                </a:r>
              </a:p>
            </p:txBody>
          </p:sp>
          <p:sp>
            <p:nvSpPr>
              <p:cNvPr id="27671" name="Rectangle 17"/>
              <p:cNvSpPr>
                <a:spLocks noChangeArrowheads="1"/>
              </p:cNvSpPr>
              <p:nvPr/>
            </p:nvSpPr>
            <p:spPr bwMode="auto">
              <a:xfrm>
                <a:off x="2028" y="2526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325</a:t>
                </a:r>
              </a:p>
            </p:txBody>
          </p:sp>
          <p:sp>
            <p:nvSpPr>
              <p:cNvPr id="27672" name="Rectangle 18"/>
              <p:cNvSpPr>
                <a:spLocks noChangeArrowheads="1"/>
              </p:cNvSpPr>
              <p:nvPr/>
            </p:nvSpPr>
            <p:spPr bwMode="auto">
              <a:xfrm>
                <a:off x="1405" y="2526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10</a:t>
                </a:r>
              </a:p>
            </p:txBody>
          </p:sp>
          <p:sp>
            <p:nvSpPr>
              <p:cNvPr id="27673" name="Rectangle 19"/>
              <p:cNvSpPr>
                <a:spLocks noChangeArrowheads="1"/>
              </p:cNvSpPr>
              <p:nvPr/>
            </p:nvSpPr>
            <p:spPr bwMode="auto">
              <a:xfrm>
                <a:off x="2028" y="2277"/>
                <a:ext cx="191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375</a:t>
                </a:r>
              </a:p>
            </p:txBody>
          </p:sp>
          <p:sp>
            <p:nvSpPr>
              <p:cNvPr id="27674" name="Rectangle 20"/>
              <p:cNvSpPr>
                <a:spLocks noChangeArrowheads="1"/>
              </p:cNvSpPr>
              <p:nvPr/>
            </p:nvSpPr>
            <p:spPr bwMode="auto">
              <a:xfrm>
                <a:off x="1405" y="2277"/>
                <a:ext cx="623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0</a:t>
                </a:r>
              </a:p>
            </p:txBody>
          </p:sp>
          <p:sp>
            <p:nvSpPr>
              <p:cNvPr id="27675" name="Rectangle 21"/>
              <p:cNvSpPr>
                <a:spLocks noChangeArrowheads="1"/>
              </p:cNvSpPr>
              <p:nvPr/>
            </p:nvSpPr>
            <p:spPr bwMode="auto">
              <a:xfrm>
                <a:off x="2028" y="1836"/>
                <a:ext cx="1917" cy="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Temperature (°F)</a:t>
                </a:r>
              </a:p>
            </p:txBody>
          </p:sp>
          <p:sp>
            <p:nvSpPr>
              <p:cNvPr id="27676" name="Rectangle 22"/>
              <p:cNvSpPr>
                <a:spLocks noChangeArrowheads="1"/>
              </p:cNvSpPr>
              <p:nvPr/>
            </p:nvSpPr>
            <p:spPr bwMode="auto">
              <a:xfrm>
                <a:off x="1405" y="1836"/>
                <a:ext cx="623" cy="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r>
                  <a:rPr lang="en-US" altLang="en-US" sz="2000" b="1">
                    <a:latin typeface="Arial" charset="0"/>
                  </a:rPr>
                  <a:t>Time  (min)</a:t>
                </a:r>
              </a:p>
            </p:txBody>
          </p:sp>
          <p:sp>
            <p:nvSpPr>
              <p:cNvPr id="27677" name="Line 23"/>
              <p:cNvSpPr>
                <a:spLocks noChangeShapeType="1"/>
              </p:cNvSpPr>
              <p:nvPr/>
            </p:nvSpPr>
            <p:spPr bwMode="auto">
              <a:xfrm>
                <a:off x="1405" y="1836"/>
                <a:ext cx="254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8" name="Line 24"/>
              <p:cNvSpPr>
                <a:spLocks noChangeShapeType="1"/>
              </p:cNvSpPr>
              <p:nvPr/>
            </p:nvSpPr>
            <p:spPr bwMode="auto">
              <a:xfrm>
                <a:off x="1405" y="2277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9" name="Line 25"/>
              <p:cNvSpPr>
                <a:spLocks noChangeShapeType="1"/>
              </p:cNvSpPr>
              <p:nvPr/>
            </p:nvSpPr>
            <p:spPr bwMode="auto">
              <a:xfrm>
                <a:off x="1405" y="2526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0" name="Line 26"/>
              <p:cNvSpPr>
                <a:spLocks noChangeShapeType="1"/>
              </p:cNvSpPr>
              <p:nvPr/>
            </p:nvSpPr>
            <p:spPr bwMode="auto">
              <a:xfrm>
                <a:off x="1405" y="2775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1" name="Line 27"/>
              <p:cNvSpPr>
                <a:spLocks noChangeShapeType="1"/>
              </p:cNvSpPr>
              <p:nvPr/>
            </p:nvSpPr>
            <p:spPr bwMode="auto">
              <a:xfrm>
                <a:off x="1405" y="3024"/>
                <a:ext cx="2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2" name="Line 28"/>
              <p:cNvSpPr>
                <a:spLocks noChangeShapeType="1"/>
              </p:cNvSpPr>
              <p:nvPr/>
            </p:nvSpPr>
            <p:spPr bwMode="auto">
              <a:xfrm>
                <a:off x="1405" y="3273"/>
                <a:ext cx="254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3" name="Line 29"/>
              <p:cNvSpPr>
                <a:spLocks noChangeShapeType="1"/>
              </p:cNvSpPr>
              <p:nvPr/>
            </p:nvSpPr>
            <p:spPr bwMode="auto">
              <a:xfrm>
                <a:off x="1405" y="1836"/>
                <a:ext cx="0" cy="1437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4" name="Line 30"/>
              <p:cNvSpPr>
                <a:spLocks noChangeShapeType="1"/>
              </p:cNvSpPr>
              <p:nvPr/>
            </p:nvSpPr>
            <p:spPr bwMode="auto">
              <a:xfrm>
                <a:off x="2028" y="183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5" name="Line 31"/>
              <p:cNvSpPr>
                <a:spLocks noChangeShapeType="1"/>
              </p:cNvSpPr>
              <p:nvPr/>
            </p:nvSpPr>
            <p:spPr bwMode="auto">
              <a:xfrm>
                <a:off x="3945" y="1836"/>
                <a:ext cx="0" cy="1437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65" name="Rectangle 32"/>
            <p:cNvSpPr>
              <a:spLocks noChangeArrowheads="1"/>
            </p:cNvSpPr>
            <p:nvPr/>
          </p:nvSpPr>
          <p:spPr bwMode="auto">
            <a:xfrm>
              <a:off x="1405" y="1584"/>
              <a:ext cx="2540" cy="240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66" name="Text Box 33"/>
            <p:cNvSpPr txBox="1">
              <a:spLocks noChangeArrowheads="1"/>
            </p:cNvSpPr>
            <p:nvPr/>
          </p:nvSpPr>
          <p:spPr bwMode="auto">
            <a:xfrm>
              <a:off x="2077" y="1584"/>
              <a:ext cx="15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Arial" charset="0"/>
                </a:rPr>
                <a:t>Oven Temperature </a:t>
              </a:r>
            </a:p>
          </p:txBody>
        </p:sp>
      </p:grpSp>
      <p:sp>
        <p:nvSpPr>
          <p:cNvPr id="637986" name="Text Box 34"/>
          <p:cNvSpPr txBox="1">
            <a:spLocks noChangeArrowheads="1"/>
          </p:cNvSpPr>
          <p:nvPr/>
        </p:nvSpPr>
        <p:spPr bwMode="auto">
          <a:xfrm>
            <a:off x="1654175" y="5502275"/>
            <a:ext cx="6477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Each 10 minutes, the temperature is reduced by 50 degrees.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5819775" y="3790950"/>
            <a:ext cx="1155700" cy="1314450"/>
            <a:chOff x="3954" y="2340"/>
            <a:chExt cx="728" cy="828"/>
          </a:xfrm>
        </p:grpSpPr>
        <p:pic>
          <p:nvPicPr>
            <p:cNvPr id="27660" name="Picture 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4" y="2340"/>
              <a:ext cx="240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61" name="Text Box 37"/>
            <p:cNvSpPr txBox="1">
              <a:spLocks noChangeArrowheads="1"/>
            </p:cNvSpPr>
            <p:nvPr/>
          </p:nvSpPr>
          <p:spPr bwMode="auto">
            <a:xfrm>
              <a:off x="4165" y="2390"/>
              <a:ext cx="51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3333FF"/>
                  </a:solidFill>
                  <a:latin typeface="Arial" charset="0"/>
                </a:rPr>
                <a:t> – 50 </a:t>
              </a:r>
            </a:p>
          </p:txBody>
        </p:sp>
        <p:sp>
          <p:nvSpPr>
            <p:cNvPr id="27662" name="Text Box 38"/>
            <p:cNvSpPr txBox="1">
              <a:spLocks noChangeArrowheads="1"/>
            </p:cNvSpPr>
            <p:nvPr/>
          </p:nvSpPr>
          <p:spPr bwMode="auto">
            <a:xfrm>
              <a:off x="4167" y="2630"/>
              <a:ext cx="51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3333FF"/>
                  </a:solidFill>
                  <a:latin typeface="Arial" charset="0"/>
                </a:rPr>
                <a:t> – 50 </a:t>
              </a:r>
            </a:p>
          </p:txBody>
        </p:sp>
        <p:sp>
          <p:nvSpPr>
            <p:cNvPr id="27663" name="Text Box 39"/>
            <p:cNvSpPr txBox="1">
              <a:spLocks noChangeArrowheads="1"/>
            </p:cNvSpPr>
            <p:nvPr/>
          </p:nvSpPr>
          <p:spPr bwMode="auto">
            <a:xfrm>
              <a:off x="4167" y="2891"/>
              <a:ext cx="51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3333FF"/>
                  </a:solidFill>
                  <a:latin typeface="Arial" charset="0"/>
                </a:rPr>
                <a:t> – 50 </a:t>
              </a:r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762000" y="3733800"/>
            <a:ext cx="919163" cy="1447800"/>
            <a:chOff x="768" y="2256"/>
            <a:chExt cx="579" cy="912"/>
          </a:xfrm>
        </p:grpSpPr>
        <p:pic>
          <p:nvPicPr>
            <p:cNvPr id="27656" name="Picture 4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1" y="2256"/>
              <a:ext cx="186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7" name="Text Box 42"/>
            <p:cNvSpPr txBox="1">
              <a:spLocks noChangeArrowheads="1"/>
            </p:cNvSpPr>
            <p:nvPr/>
          </p:nvSpPr>
          <p:spPr bwMode="auto">
            <a:xfrm>
              <a:off x="768" y="2342"/>
              <a:ext cx="4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+ 10</a:t>
              </a:r>
            </a:p>
          </p:txBody>
        </p:sp>
        <p:sp>
          <p:nvSpPr>
            <p:cNvPr id="27658" name="Text Box 43"/>
            <p:cNvSpPr txBox="1">
              <a:spLocks noChangeArrowheads="1"/>
            </p:cNvSpPr>
            <p:nvPr/>
          </p:nvSpPr>
          <p:spPr bwMode="auto">
            <a:xfrm>
              <a:off x="768" y="2582"/>
              <a:ext cx="4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+ 10</a:t>
              </a:r>
            </a:p>
          </p:txBody>
        </p:sp>
        <p:sp>
          <p:nvSpPr>
            <p:cNvPr id="27659" name="Text Box 44"/>
            <p:cNvSpPr txBox="1">
              <a:spLocks noChangeArrowheads="1"/>
            </p:cNvSpPr>
            <p:nvPr/>
          </p:nvSpPr>
          <p:spPr bwMode="auto">
            <a:xfrm>
              <a:off x="768" y="2832"/>
              <a:ext cx="4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000">
                  <a:latin typeface="Arial" charset="0"/>
                </a:rPr>
                <a:t>+ 10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37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7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37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798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962025" y="1295400"/>
            <a:ext cx="425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Write the function.</a:t>
            </a:r>
            <a:endParaRPr lang="en-US" altLang="en-US" b="1"/>
          </a:p>
        </p:txBody>
      </p:sp>
      <p:sp>
        <p:nvSpPr>
          <p:cNvPr id="638982" name="Text Box 6"/>
          <p:cNvSpPr txBox="1">
            <a:spLocks noChangeArrowheads="1"/>
          </p:cNvSpPr>
          <p:nvPr/>
        </p:nvSpPr>
        <p:spPr bwMode="auto">
          <a:xfrm>
            <a:off x="993775" y="1828800"/>
            <a:ext cx="74247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is a constant reduction of 50° each 10 minutes. The data appear to be linear.</a:t>
            </a:r>
          </a:p>
        </p:txBody>
      </p:sp>
      <p:sp>
        <p:nvSpPr>
          <p:cNvPr id="638983" name="Text Box 7"/>
          <p:cNvSpPr txBox="1">
            <a:spLocks noChangeArrowheads="1"/>
          </p:cNvSpPr>
          <p:nvPr/>
        </p:nvSpPr>
        <p:spPr bwMode="auto">
          <a:xfrm>
            <a:off x="1077913" y="28956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m</a:t>
            </a:r>
            <a:r>
              <a:rPr lang="en-US" altLang="en-US" i="1"/>
              <a:t>x + </a:t>
            </a:r>
            <a:r>
              <a:rPr lang="en-US" altLang="en-US" i="1">
                <a:solidFill>
                  <a:srgbClr val="3333FF"/>
                </a:solidFill>
              </a:rPr>
              <a:t>b</a:t>
            </a:r>
          </a:p>
        </p:txBody>
      </p:sp>
      <p:sp>
        <p:nvSpPr>
          <p:cNvPr id="638984" name="Text Box 8"/>
          <p:cNvSpPr txBox="1">
            <a:spLocks noChangeArrowheads="1"/>
          </p:cNvSpPr>
          <p:nvPr/>
        </p:nvSpPr>
        <p:spPr bwMode="auto">
          <a:xfrm>
            <a:off x="3654425" y="2895600"/>
            <a:ext cx="495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general form of a linear function.</a:t>
            </a:r>
          </a:p>
        </p:txBody>
      </p:sp>
      <p:sp>
        <p:nvSpPr>
          <p:cNvPr id="638985" name="Text Box 9"/>
          <p:cNvSpPr txBox="1">
            <a:spLocks noChangeArrowheads="1"/>
          </p:cNvSpPr>
          <p:nvPr/>
        </p:nvSpPr>
        <p:spPr bwMode="auto">
          <a:xfrm>
            <a:off x="1073150" y="3581400"/>
            <a:ext cx="2328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–</a:t>
            </a:r>
            <a:r>
              <a:rPr lang="en-US" altLang="en-US">
                <a:solidFill>
                  <a:srgbClr val="33CC33"/>
                </a:solidFill>
              </a:rPr>
              <a:t>5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</a:t>
            </a:r>
            <a:r>
              <a:rPr lang="en-US" altLang="en-US">
                <a:solidFill>
                  <a:srgbClr val="3333FF"/>
                </a:solidFill>
              </a:rPr>
              <a:t> + </a:t>
            </a:r>
            <a:r>
              <a:rPr lang="en-US" altLang="en-US" i="1">
                <a:solidFill>
                  <a:srgbClr val="3333FF"/>
                </a:solidFill>
              </a:rPr>
              <a:t>b</a:t>
            </a:r>
          </a:p>
        </p:txBody>
      </p:sp>
      <p:sp>
        <p:nvSpPr>
          <p:cNvPr id="638986" name="Text Box 10"/>
          <p:cNvSpPr txBox="1">
            <a:spLocks noChangeArrowheads="1"/>
          </p:cNvSpPr>
          <p:nvPr/>
        </p:nvSpPr>
        <p:spPr bwMode="auto">
          <a:xfrm>
            <a:off x="1073150" y="4343400"/>
            <a:ext cx="2341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 i="1"/>
              <a:t> = –</a:t>
            </a:r>
            <a:r>
              <a:rPr lang="en-US" altLang="en-US"/>
              <a:t>5</a:t>
            </a:r>
            <a:r>
              <a:rPr lang="en-US" altLang="en-US">
                <a:solidFill>
                  <a:srgbClr val="3333FF"/>
                </a:solidFill>
              </a:rPr>
              <a:t>(0) + </a:t>
            </a:r>
            <a:r>
              <a:rPr lang="en-US" altLang="en-US" i="1">
                <a:solidFill>
                  <a:srgbClr val="3333FF"/>
                </a:solidFill>
              </a:rPr>
              <a:t>b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638987" name="Text Box 11"/>
          <p:cNvSpPr txBox="1">
            <a:spLocks noChangeArrowheads="1"/>
          </p:cNvSpPr>
          <p:nvPr/>
        </p:nvSpPr>
        <p:spPr bwMode="auto">
          <a:xfrm>
            <a:off x="1073150" y="5065713"/>
            <a:ext cx="2068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 </a:t>
            </a:r>
            <a:r>
              <a:rPr lang="en-US" altLang="en-US"/>
              <a:t>0 + 375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638988" name="Text Box 12"/>
          <p:cNvSpPr txBox="1">
            <a:spLocks noChangeArrowheads="1"/>
          </p:cNvSpPr>
          <p:nvPr/>
        </p:nvSpPr>
        <p:spPr bwMode="auto">
          <a:xfrm>
            <a:off x="1073150" y="5715000"/>
            <a:ext cx="140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 </a:t>
            </a:r>
            <a:r>
              <a:rPr lang="en-US" altLang="en-US"/>
              <a:t>375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638990" name="Text Box 14"/>
          <p:cNvSpPr txBox="1">
            <a:spLocks noChangeArrowheads="1"/>
          </p:cNvSpPr>
          <p:nvPr/>
        </p:nvSpPr>
        <p:spPr bwMode="auto">
          <a:xfrm>
            <a:off x="3654425" y="4371975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Choose an x value from the table, such as 0. </a:t>
            </a:r>
          </a:p>
        </p:txBody>
      </p:sp>
      <p:sp>
        <p:nvSpPr>
          <p:cNvPr id="638994" name="Text Box 18"/>
          <p:cNvSpPr txBox="1">
            <a:spLocks noChangeArrowheads="1"/>
          </p:cNvSpPr>
          <p:nvPr/>
        </p:nvSpPr>
        <p:spPr bwMode="auto">
          <a:xfrm>
            <a:off x="3654425" y="3657600"/>
            <a:ext cx="4811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slope m is –50 divided by 10. </a:t>
            </a:r>
          </a:p>
        </p:txBody>
      </p:sp>
      <p:sp>
        <p:nvSpPr>
          <p:cNvPr id="638995" name="Text Box 19"/>
          <p:cNvSpPr txBox="1">
            <a:spLocks noChangeArrowheads="1"/>
          </p:cNvSpPr>
          <p:nvPr/>
        </p:nvSpPr>
        <p:spPr bwMode="auto">
          <a:xfrm>
            <a:off x="3654425" y="5105400"/>
            <a:ext cx="494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starting point is b which is 375.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8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38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3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3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3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38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38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3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38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63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982" grpId="0"/>
      <p:bldP spid="638983" grpId="0"/>
      <p:bldP spid="638984" grpId="0"/>
      <p:bldP spid="638985" grpId="0"/>
      <p:bldP spid="638986" grpId="0"/>
      <p:bldP spid="638987" grpId="0"/>
      <p:bldP spid="638988" grpId="0"/>
      <p:bldP spid="638990" grpId="0"/>
      <p:bldP spid="638994" grpId="0"/>
      <p:bldP spid="63899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814388" y="1531938"/>
            <a:ext cx="710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Predict the temperature after 1 hour.</a:t>
            </a:r>
            <a:endParaRPr lang="en-US" altLang="en-US" b="1"/>
          </a:p>
        </p:txBody>
      </p:sp>
      <p:sp>
        <p:nvSpPr>
          <p:cNvPr id="646147" name="Text Box 3"/>
          <p:cNvSpPr txBox="1">
            <a:spLocks noChangeArrowheads="1"/>
          </p:cNvSpPr>
          <p:nvPr/>
        </p:nvSpPr>
        <p:spPr bwMode="auto">
          <a:xfrm>
            <a:off x="811213" y="2249488"/>
            <a:ext cx="2443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 –</a:t>
            </a:r>
            <a:r>
              <a:rPr lang="en-US" altLang="en-US"/>
              <a:t>5</a:t>
            </a:r>
            <a:r>
              <a:rPr lang="en-US" altLang="en-US" i="1"/>
              <a:t>x</a:t>
            </a:r>
            <a:r>
              <a:rPr lang="en-US" altLang="en-US"/>
              <a:t> + 375</a:t>
            </a:r>
            <a:endParaRPr lang="en-US" altLang="en-US" i="1"/>
          </a:p>
        </p:txBody>
      </p:sp>
      <p:sp>
        <p:nvSpPr>
          <p:cNvPr id="646151" name="Text Box 7"/>
          <p:cNvSpPr txBox="1">
            <a:spLocks noChangeArrowheads="1"/>
          </p:cNvSpPr>
          <p:nvPr/>
        </p:nvSpPr>
        <p:spPr bwMode="auto">
          <a:xfrm>
            <a:off x="3603625" y="2293938"/>
            <a:ext cx="462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function.</a:t>
            </a:r>
          </a:p>
        </p:txBody>
      </p:sp>
      <p:sp>
        <p:nvSpPr>
          <p:cNvPr id="646155" name="Text Box 11"/>
          <p:cNvSpPr txBox="1">
            <a:spLocks noChangeArrowheads="1"/>
          </p:cNvSpPr>
          <p:nvPr/>
        </p:nvSpPr>
        <p:spPr bwMode="auto">
          <a:xfrm>
            <a:off x="1098550" y="3014663"/>
            <a:ext cx="286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–5(60) + 375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646156" name="Text Box 12"/>
          <p:cNvSpPr txBox="1">
            <a:spLocks noChangeArrowheads="1"/>
          </p:cNvSpPr>
          <p:nvPr/>
        </p:nvSpPr>
        <p:spPr bwMode="auto">
          <a:xfrm>
            <a:off x="1100138" y="3810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75° F</a:t>
            </a:r>
          </a:p>
        </p:txBody>
      </p:sp>
      <p:sp>
        <p:nvSpPr>
          <p:cNvPr id="646157" name="Text Box 13"/>
          <p:cNvSpPr txBox="1">
            <a:spLocks noChangeArrowheads="1"/>
          </p:cNvSpPr>
          <p:nvPr/>
        </p:nvSpPr>
        <p:spPr bwMode="auto">
          <a:xfrm>
            <a:off x="838200" y="4724400"/>
            <a:ext cx="698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temperature will be 75°F after 1 hour.</a:t>
            </a:r>
          </a:p>
        </p:txBody>
      </p:sp>
      <p:sp>
        <p:nvSpPr>
          <p:cNvPr id="646158" name="Text Box 14"/>
          <p:cNvSpPr txBox="1">
            <a:spLocks noChangeArrowheads="1"/>
          </p:cNvSpPr>
          <p:nvPr/>
        </p:nvSpPr>
        <p:spPr bwMode="auto">
          <a:xfrm>
            <a:off x="4365625" y="3055938"/>
            <a:ext cx="462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60 for x.</a:t>
            </a:r>
          </a:p>
        </p:txBody>
      </p:sp>
      <p:sp>
        <p:nvSpPr>
          <p:cNvPr id="646159" name="Text Box 15"/>
          <p:cNvSpPr txBox="1">
            <a:spLocks noChangeArrowheads="1"/>
          </p:cNvSpPr>
          <p:nvPr/>
        </p:nvSpPr>
        <p:spPr bwMode="auto">
          <a:xfrm>
            <a:off x="4337050" y="3817938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46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64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/>
      <p:bldP spid="646151" grpId="0"/>
      <p:bldP spid="646155" grpId="0"/>
      <p:bldP spid="646156" grpId="0"/>
      <p:bldP spid="646157" grpId="0"/>
      <p:bldP spid="646158" grpId="0"/>
      <p:bldP spid="64615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1427163" y="1219200"/>
            <a:ext cx="192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Look Back</a:t>
            </a:r>
            <a:endParaRPr lang="en-US" altLang="en-US"/>
          </a:p>
        </p:txBody>
      </p:sp>
      <p:grpSp>
        <p:nvGrpSpPr>
          <p:cNvPr id="30723" name="Group 5"/>
          <p:cNvGrpSpPr>
            <a:grpSpLocks/>
          </p:cNvGrpSpPr>
          <p:nvPr/>
        </p:nvGrpSpPr>
        <p:grpSpPr bwMode="auto">
          <a:xfrm>
            <a:off x="665163" y="1066800"/>
            <a:ext cx="838200" cy="676275"/>
            <a:chOff x="1758" y="3408"/>
            <a:chExt cx="528" cy="426"/>
          </a:xfrm>
        </p:grpSpPr>
        <p:pic>
          <p:nvPicPr>
            <p:cNvPr id="30741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408"/>
              <a:ext cx="426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0007" name="Text Box 7"/>
            <p:cNvSpPr txBox="1">
              <a:spLocks noChangeArrowheads="1"/>
            </p:cNvSpPr>
            <p:nvPr/>
          </p:nvSpPr>
          <p:spPr bwMode="auto">
            <a:xfrm>
              <a:off x="1758" y="350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</p:grp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1508125" y="1784350"/>
            <a:ext cx="7102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You chose the ordered pair (0, 375) to write the function. Check that every other ordered pair in the table satisfies your function.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524000" y="3429000"/>
            <a:ext cx="3068638" cy="2076450"/>
            <a:chOff x="1475" y="2052"/>
            <a:chExt cx="1933" cy="1308"/>
          </a:xfrm>
        </p:grpSpPr>
        <p:sp>
          <p:nvSpPr>
            <p:cNvPr id="30734" name="Text Box 11"/>
            <p:cNvSpPr txBox="1">
              <a:spLocks noChangeArrowheads="1"/>
            </p:cNvSpPr>
            <p:nvPr/>
          </p:nvSpPr>
          <p:spPr bwMode="auto">
            <a:xfrm>
              <a:off x="1478" y="2343"/>
              <a:ext cx="1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375</a:t>
              </a:r>
              <a:r>
                <a:rPr lang="en-US" altLang="en-US" i="1">
                  <a:solidFill>
                    <a:srgbClr val="3333FF"/>
                  </a:solidFill>
                </a:rPr>
                <a:t>  </a:t>
              </a:r>
              <a:r>
                <a:rPr lang="en-US" altLang="en-US"/>
                <a:t>–5</a:t>
              </a:r>
              <a:r>
                <a:rPr lang="en-US" altLang="en-US">
                  <a:solidFill>
                    <a:srgbClr val="FF0000"/>
                  </a:solidFill>
                </a:rPr>
                <a:t>(0)</a:t>
              </a:r>
              <a:r>
                <a:rPr lang="en-US" altLang="en-US"/>
                <a:t> + 375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0735" name="Text Box 12"/>
            <p:cNvSpPr txBox="1">
              <a:spLocks noChangeArrowheads="1"/>
            </p:cNvSpPr>
            <p:nvPr/>
          </p:nvSpPr>
          <p:spPr bwMode="auto">
            <a:xfrm>
              <a:off x="1478" y="2688"/>
              <a:ext cx="15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375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0 + 375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0736" name="Text Box 13"/>
            <p:cNvSpPr txBox="1">
              <a:spLocks noChangeArrowheads="1"/>
            </p:cNvSpPr>
            <p:nvPr/>
          </p:nvSpPr>
          <p:spPr bwMode="auto">
            <a:xfrm>
              <a:off x="1475" y="3072"/>
              <a:ext cx="11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375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0737" name="Line 14"/>
            <p:cNvSpPr>
              <a:spLocks noChangeShapeType="1"/>
            </p:cNvSpPr>
            <p:nvPr/>
          </p:nvSpPr>
          <p:spPr bwMode="auto">
            <a:xfrm>
              <a:off x="1584" y="2304"/>
              <a:ext cx="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Line 15"/>
            <p:cNvSpPr>
              <a:spLocks noChangeShapeType="1"/>
            </p:cNvSpPr>
            <p:nvPr/>
          </p:nvSpPr>
          <p:spPr bwMode="auto">
            <a:xfrm>
              <a:off x="1958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Text Box 16"/>
            <p:cNvSpPr txBox="1">
              <a:spLocks noChangeArrowheads="1"/>
            </p:cNvSpPr>
            <p:nvPr/>
          </p:nvSpPr>
          <p:spPr bwMode="auto">
            <a:xfrm>
              <a:off x="2400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0740" name="Text Box 33"/>
            <p:cNvSpPr txBox="1">
              <a:spLocks noChangeArrowheads="1"/>
            </p:cNvSpPr>
            <p:nvPr/>
          </p:nvSpPr>
          <p:spPr bwMode="auto">
            <a:xfrm>
              <a:off x="1647" y="2052"/>
              <a:ext cx="1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–</a:t>
              </a:r>
              <a:r>
                <a:rPr lang="en-US" altLang="en-US"/>
                <a:t>5</a:t>
              </a:r>
              <a:r>
                <a:rPr lang="en-US" altLang="en-US">
                  <a:solidFill>
                    <a:srgbClr val="FF0000"/>
                  </a:solidFill>
                </a:rPr>
                <a:t>(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)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+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375</a:t>
              </a:r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5334000" y="3429000"/>
            <a:ext cx="3257550" cy="2057400"/>
            <a:chOff x="3648" y="2064"/>
            <a:chExt cx="2052" cy="1296"/>
          </a:xfrm>
        </p:grpSpPr>
        <p:sp>
          <p:nvSpPr>
            <p:cNvPr id="30727" name="Text Box 19"/>
            <p:cNvSpPr txBox="1">
              <a:spLocks noChangeArrowheads="1"/>
            </p:cNvSpPr>
            <p:nvPr/>
          </p:nvSpPr>
          <p:spPr bwMode="auto">
            <a:xfrm>
              <a:off x="3648" y="2352"/>
              <a:ext cx="20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325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–5</a:t>
              </a:r>
              <a:r>
                <a:rPr lang="en-US" altLang="en-US">
                  <a:solidFill>
                    <a:srgbClr val="FF0000"/>
                  </a:solidFill>
                </a:rPr>
                <a:t>(10)</a:t>
              </a:r>
              <a:r>
                <a:rPr lang="en-US" altLang="en-US"/>
                <a:t> +375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0728" name="Text Box 20"/>
            <p:cNvSpPr txBox="1">
              <a:spLocks noChangeArrowheads="1"/>
            </p:cNvSpPr>
            <p:nvPr/>
          </p:nvSpPr>
          <p:spPr bwMode="auto">
            <a:xfrm>
              <a:off x="3653" y="2706"/>
              <a:ext cx="18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325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–50 + 375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0729" name="Text Box 21"/>
            <p:cNvSpPr txBox="1">
              <a:spLocks noChangeArrowheads="1"/>
            </p:cNvSpPr>
            <p:nvPr/>
          </p:nvSpPr>
          <p:spPr bwMode="auto">
            <a:xfrm>
              <a:off x="3648" y="3072"/>
              <a:ext cx="11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325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325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0730" name="Line 22"/>
            <p:cNvSpPr>
              <a:spLocks noChangeShapeType="1"/>
            </p:cNvSpPr>
            <p:nvPr/>
          </p:nvSpPr>
          <p:spPr bwMode="auto">
            <a:xfrm>
              <a:off x="3696" y="2304"/>
              <a:ext cx="17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Line 23"/>
            <p:cNvSpPr>
              <a:spLocks noChangeShapeType="1"/>
            </p:cNvSpPr>
            <p:nvPr/>
          </p:nvSpPr>
          <p:spPr bwMode="auto">
            <a:xfrm>
              <a:off x="4176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Text Box 24"/>
            <p:cNvSpPr txBox="1">
              <a:spLocks noChangeArrowheads="1"/>
            </p:cNvSpPr>
            <p:nvPr/>
          </p:nvSpPr>
          <p:spPr bwMode="auto">
            <a:xfrm>
              <a:off x="4620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0733" name="Text Box 35"/>
            <p:cNvSpPr txBox="1">
              <a:spLocks noChangeArrowheads="1"/>
            </p:cNvSpPr>
            <p:nvPr/>
          </p:nvSpPr>
          <p:spPr bwMode="auto">
            <a:xfrm>
              <a:off x="3840" y="2064"/>
              <a:ext cx="1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–</a:t>
              </a:r>
              <a:r>
                <a:rPr lang="en-US" altLang="en-US"/>
                <a:t>5</a:t>
              </a:r>
              <a:r>
                <a:rPr lang="en-US" altLang="en-US">
                  <a:solidFill>
                    <a:srgbClr val="FF0000"/>
                  </a:solidFill>
                </a:rPr>
                <a:t>(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)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+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375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2819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Compare linear, quadratic, and exponential models.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Given a set of data, decide which type of function models the data and write an equation to describe the function. </a:t>
            </a:r>
            <a:endParaRPr lang="en-US" altLang="en-US" sz="3200" i="1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427163" y="1219200"/>
            <a:ext cx="192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Look Back</a:t>
            </a:r>
            <a:endParaRPr lang="en-US" altLang="en-US"/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665163" y="1066800"/>
            <a:ext cx="838200" cy="676275"/>
            <a:chOff x="1758" y="3408"/>
            <a:chExt cx="528" cy="426"/>
          </a:xfrm>
        </p:grpSpPr>
        <p:pic>
          <p:nvPicPr>
            <p:cNvPr id="3176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408"/>
              <a:ext cx="426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3077" name="Text Box 5"/>
            <p:cNvSpPr txBox="1">
              <a:spLocks noChangeArrowheads="1"/>
            </p:cNvSpPr>
            <p:nvPr/>
          </p:nvSpPr>
          <p:spPr bwMode="auto">
            <a:xfrm>
              <a:off x="1758" y="350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</p:grp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1508125" y="1784350"/>
            <a:ext cx="7026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You chose the ordered pair (0, 375) to write the function. Check that every other ordered pair in the table satisfies your function.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447800" y="3549650"/>
            <a:ext cx="3257550" cy="2057400"/>
            <a:chOff x="3648" y="2064"/>
            <a:chExt cx="2052" cy="1296"/>
          </a:xfrm>
        </p:grpSpPr>
        <p:sp>
          <p:nvSpPr>
            <p:cNvPr id="31758" name="Text Box 24"/>
            <p:cNvSpPr txBox="1">
              <a:spLocks noChangeArrowheads="1"/>
            </p:cNvSpPr>
            <p:nvPr/>
          </p:nvSpPr>
          <p:spPr bwMode="auto">
            <a:xfrm>
              <a:off x="3648" y="2352"/>
              <a:ext cx="20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275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–5</a:t>
              </a:r>
              <a:r>
                <a:rPr lang="en-US" altLang="en-US">
                  <a:solidFill>
                    <a:srgbClr val="FF0000"/>
                  </a:solidFill>
                </a:rPr>
                <a:t>(20)</a:t>
              </a:r>
              <a:r>
                <a:rPr lang="en-US" altLang="en-US"/>
                <a:t> +375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1759" name="Text Box 25"/>
            <p:cNvSpPr txBox="1">
              <a:spLocks noChangeArrowheads="1"/>
            </p:cNvSpPr>
            <p:nvPr/>
          </p:nvSpPr>
          <p:spPr bwMode="auto">
            <a:xfrm>
              <a:off x="3653" y="2706"/>
              <a:ext cx="1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275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–100 + 375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1760" name="Text Box 26"/>
            <p:cNvSpPr txBox="1">
              <a:spLocks noChangeArrowheads="1"/>
            </p:cNvSpPr>
            <p:nvPr/>
          </p:nvSpPr>
          <p:spPr bwMode="auto">
            <a:xfrm>
              <a:off x="3648" y="3072"/>
              <a:ext cx="11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275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275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1761" name="Line 27"/>
            <p:cNvSpPr>
              <a:spLocks noChangeShapeType="1"/>
            </p:cNvSpPr>
            <p:nvPr/>
          </p:nvSpPr>
          <p:spPr bwMode="auto">
            <a:xfrm>
              <a:off x="3696" y="2304"/>
              <a:ext cx="17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Line 28"/>
            <p:cNvSpPr>
              <a:spLocks noChangeShapeType="1"/>
            </p:cNvSpPr>
            <p:nvPr/>
          </p:nvSpPr>
          <p:spPr bwMode="auto">
            <a:xfrm>
              <a:off x="4176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Text Box 29"/>
            <p:cNvSpPr txBox="1">
              <a:spLocks noChangeArrowheads="1"/>
            </p:cNvSpPr>
            <p:nvPr/>
          </p:nvSpPr>
          <p:spPr bwMode="auto">
            <a:xfrm>
              <a:off x="4620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1764" name="Text Box 30"/>
            <p:cNvSpPr txBox="1">
              <a:spLocks noChangeArrowheads="1"/>
            </p:cNvSpPr>
            <p:nvPr/>
          </p:nvSpPr>
          <p:spPr bwMode="auto">
            <a:xfrm>
              <a:off x="3840" y="2064"/>
              <a:ext cx="1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–</a:t>
              </a:r>
              <a:r>
                <a:rPr lang="en-US" altLang="en-US"/>
                <a:t>5</a:t>
              </a:r>
              <a:r>
                <a:rPr lang="en-US" altLang="en-US">
                  <a:solidFill>
                    <a:srgbClr val="FF0000"/>
                  </a:solidFill>
                </a:rPr>
                <a:t>(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)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+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375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257800" y="3549650"/>
            <a:ext cx="3257550" cy="2089150"/>
            <a:chOff x="960" y="2044"/>
            <a:chExt cx="2052" cy="1316"/>
          </a:xfrm>
        </p:grpSpPr>
        <p:sp>
          <p:nvSpPr>
            <p:cNvPr id="31751" name="Text Box 32"/>
            <p:cNvSpPr txBox="1">
              <a:spLocks noChangeArrowheads="1"/>
            </p:cNvSpPr>
            <p:nvPr/>
          </p:nvSpPr>
          <p:spPr bwMode="auto">
            <a:xfrm>
              <a:off x="960" y="2352"/>
              <a:ext cx="20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225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–5</a:t>
              </a:r>
              <a:r>
                <a:rPr lang="en-US" altLang="en-US">
                  <a:solidFill>
                    <a:srgbClr val="FF0000"/>
                  </a:solidFill>
                </a:rPr>
                <a:t>(30)</a:t>
              </a:r>
              <a:r>
                <a:rPr lang="en-US" altLang="en-US"/>
                <a:t> +375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1752" name="Text Box 33"/>
            <p:cNvSpPr txBox="1">
              <a:spLocks noChangeArrowheads="1"/>
            </p:cNvSpPr>
            <p:nvPr/>
          </p:nvSpPr>
          <p:spPr bwMode="auto">
            <a:xfrm>
              <a:off x="965" y="2706"/>
              <a:ext cx="1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225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–150 + 375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1753" name="Text Box 34"/>
            <p:cNvSpPr txBox="1">
              <a:spLocks noChangeArrowheads="1"/>
            </p:cNvSpPr>
            <p:nvPr/>
          </p:nvSpPr>
          <p:spPr bwMode="auto">
            <a:xfrm>
              <a:off x="960" y="3072"/>
              <a:ext cx="11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225</a:t>
              </a:r>
              <a:r>
                <a:rPr lang="en-US" altLang="en-US" i="1">
                  <a:solidFill>
                    <a:srgbClr val="3333FF"/>
                  </a:solidFill>
                </a:rPr>
                <a:t>   </a:t>
              </a:r>
              <a:r>
                <a:rPr lang="en-US" altLang="en-US"/>
                <a:t>225</a:t>
              </a:r>
              <a:r>
                <a:rPr lang="en-US" altLang="en-US" baseline="30000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 </a:t>
              </a:r>
            </a:p>
          </p:txBody>
        </p:sp>
        <p:sp>
          <p:nvSpPr>
            <p:cNvPr id="31754" name="Line 35"/>
            <p:cNvSpPr>
              <a:spLocks noChangeShapeType="1"/>
            </p:cNvSpPr>
            <p:nvPr/>
          </p:nvSpPr>
          <p:spPr bwMode="auto">
            <a:xfrm>
              <a:off x="1008" y="2304"/>
              <a:ext cx="17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36"/>
            <p:cNvSpPr>
              <a:spLocks noChangeShapeType="1"/>
            </p:cNvSpPr>
            <p:nvPr/>
          </p:nvSpPr>
          <p:spPr bwMode="auto">
            <a:xfrm>
              <a:off x="1488" y="2304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Text Box 37"/>
            <p:cNvSpPr txBox="1">
              <a:spLocks noChangeArrowheads="1"/>
            </p:cNvSpPr>
            <p:nvPr/>
          </p:nvSpPr>
          <p:spPr bwMode="auto">
            <a:xfrm>
              <a:off x="1932" y="297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1757" name="Text Box 38"/>
            <p:cNvSpPr txBox="1">
              <a:spLocks noChangeArrowheads="1"/>
            </p:cNvSpPr>
            <p:nvPr/>
          </p:nvSpPr>
          <p:spPr bwMode="auto">
            <a:xfrm>
              <a:off x="1152" y="2044"/>
              <a:ext cx="1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–</a:t>
              </a:r>
              <a:r>
                <a:rPr lang="en-US" altLang="en-US"/>
                <a:t>5</a:t>
              </a:r>
              <a:r>
                <a:rPr lang="en-US" altLang="en-US">
                  <a:solidFill>
                    <a:srgbClr val="FF0000"/>
                  </a:solidFill>
                </a:rPr>
                <a:t>(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)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+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/>
                <a:t>375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2771" name="Text Box 21"/>
          <p:cNvSpPr txBox="1">
            <a:spLocks noChangeArrowheads="1"/>
          </p:cNvSpPr>
          <p:nvPr/>
        </p:nvSpPr>
        <p:spPr bwMode="auto">
          <a:xfrm>
            <a:off x="446088" y="1631950"/>
            <a:ext cx="83931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Which kind of model best describes each set of data?</a:t>
            </a:r>
          </a:p>
        </p:txBody>
      </p:sp>
      <p:sp>
        <p:nvSpPr>
          <p:cNvPr id="32772" name="Text Box 44"/>
          <p:cNvSpPr txBox="1">
            <a:spLocks noChangeArrowheads="1"/>
          </p:cNvSpPr>
          <p:nvPr/>
        </p:nvSpPr>
        <p:spPr bwMode="auto">
          <a:xfrm>
            <a:off x="457200" y="2695575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1.</a:t>
            </a:r>
          </a:p>
        </p:txBody>
      </p:sp>
      <p:sp>
        <p:nvSpPr>
          <p:cNvPr id="32773" name="Text Box 77"/>
          <p:cNvSpPr txBox="1">
            <a:spLocks noChangeArrowheads="1"/>
          </p:cNvSpPr>
          <p:nvPr/>
        </p:nvSpPr>
        <p:spPr bwMode="auto">
          <a:xfrm>
            <a:off x="4865688" y="2700338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2.</a:t>
            </a:r>
          </a:p>
        </p:txBody>
      </p:sp>
      <p:sp>
        <p:nvSpPr>
          <p:cNvPr id="641121" name="Text Box 97"/>
          <p:cNvSpPr txBox="1">
            <a:spLocks noChangeArrowheads="1"/>
          </p:cNvSpPr>
          <p:nvPr/>
        </p:nvSpPr>
        <p:spPr bwMode="auto">
          <a:xfrm>
            <a:off x="1066800" y="4648200"/>
            <a:ext cx="161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quadratic</a:t>
            </a:r>
          </a:p>
        </p:txBody>
      </p:sp>
      <p:sp>
        <p:nvSpPr>
          <p:cNvPr id="641122" name="Text Box 98"/>
          <p:cNvSpPr txBox="1">
            <a:spLocks noChangeArrowheads="1"/>
          </p:cNvSpPr>
          <p:nvPr/>
        </p:nvSpPr>
        <p:spPr bwMode="auto">
          <a:xfrm>
            <a:off x="5715000" y="49530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exponential</a:t>
            </a:r>
          </a:p>
        </p:txBody>
      </p:sp>
      <p:pic>
        <p:nvPicPr>
          <p:cNvPr id="32776" name="Picture 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7000"/>
            <a:ext cx="31432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667000"/>
            <a:ext cx="2638425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1121" grpId="0"/>
      <p:bldP spid="6411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3795" name="Text Box 36"/>
          <p:cNvSpPr txBox="1">
            <a:spLocks noChangeArrowheads="1"/>
          </p:cNvSpPr>
          <p:nvPr/>
        </p:nvSpPr>
        <p:spPr bwMode="auto">
          <a:xfrm>
            <a:off x="669925" y="1552575"/>
            <a:ext cx="8093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3.</a:t>
            </a:r>
            <a:r>
              <a:rPr lang="en-US" altLang="en-US"/>
              <a:t> Use the data in the table to describe how the amount of water is changing. Then write a function that models the data. Use your function to predict the amount of water in the pool after 3 hours.  </a:t>
            </a:r>
          </a:p>
        </p:txBody>
      </p:sp>
      <p:sp>
        <p:nvSpPr>
          <p:cNvPr id="555074" name="Text Box 66"/>
          <p:cNvSpPr txBox="1">
            <a:spLocks noChangeArrowheads="1"/>
          </p:cNvSpPr>
          <p:nvPr/>
        </p:nvSpPr>
        <p:spPr bwMode="auto">
          <a:xfrm>
            <a:off x="5105400" y="3609975"/>
            <a:ext cx="3063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Increasing by 15 gal every 10 min; </a:t>
            </a:r>
            <a:r>
              <a:rPr lang="en-US" altLang="en-US" i="1">
                <a:solidFill>
                  <a:srgbClr val="FF0000"/>
                </a:solidFill>
              </a:rPr>
              <a:t>y = </a:t>
            </a:r>
            <a:r>
              <a:rPr lang="en-US" altLang="en-US">
                <a:solidFill>
                  <a:srgbClr val="FF0000"/>
                </a:solidFill>
              </a:rPr>
              <a:t>1.5</a:t>
            </a:r>
            <a:r>
              <a:rPr lang="en-US" altLang="en-US" i="1">
                <a:solidFill>
                  <a:srgbClr val="FF0000"/>
                </a:solidFill>
              </a:rPr>
              <a:t>x + </a:t>
            </a:r>
            <a:r>
              <a:rPr lang="en-US" altLang="en-US">
                <a:solidFill>
                  <a:srgbClr val="FF0000"/>
                </a:solidFill>
              </a:rPr>
              <a:t>312; 582 gal</a:t>
            </a:r>
          </a:p>
        </p:txBody>
      </p:sp>
      <p:pic>
        <p:nvPicPr>
          <p:cNvPr id="33797" name="Picture 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33775"/>
            <a:ext cx="367665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822325" y="1403350"/>
            <a:ext cx="8016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Look at the tables and graphs below. The data show three ways you have learned that variable quantities can be related. The relationship shown is linear.</a:t>
            </a:r>
          </a:p>
        </p:txBody>
      </p:sp>
      <p:pic>
        <p:nvPicPr>
          <p:cNvPr id="6144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33725"/>
            <a:ext cx="29813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0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124200"/>
            <a:ext cx="28575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4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822325" y="1403350"/>
            <a:ext cx="8016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Look at the tables and graphs below. The data show three ways you have learned that variable quantities can be related. The relationship shown is quadratic.</a:t>
            </a:r>
          </a:p>
        </p:txBody>
      </p:sp>
      <p:pic>
        <p:nvPicPr>
          <p:cNvPr id="6154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43250"/>
            <a:ext cx="305752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048000"/>
            <a:ext cx="2895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822325" y="1403350"/>
            <a:ext cx="8016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Look at the tables and graphs below. The data show three ways you have learned that variable quantities can be related. The relationship shown is exponential.</a:t>
            </a:r>
          </a:p>
        </p:txBody>
      </p:sp>
      <p:pic>
        <p:nvPicPr>
          <p:cNvPr id="616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3124200"/>
            <a:ext cx="3124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525" y="3124200"/>
            <a:ext cx="30384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7483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In the real world, people often gather data and then must decide what kind of relationship (if any) they think best describes their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Graphing Data to Choose a Model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898525" y="1524000"/>
            <a:ext cx="451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Graph each data set. Which kind of model best describes the data?</a:t>
            </a:r>
          </a:p>
        </p:txBody>
      </p:sp>
      <p:sp>
        <p:nvSpPr>
          <p:cNvPr id="618506" name="Text Box 10"/>
          <p:cNvSpPr txBox="1">
            <a:spLocks noChangeArrowheads="1"/>
          </p:cNvSpPr>
          <p:nvPr/>
        </p:nvSpPr>
        <p:spPr bwMode="auto">
          <a:xfrm>
            <a:off x="5334000" y="5257800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Plot the data points and connect them.</a:t>
            </a:r>
          </a:p>
        </p:txBody>
      </p:sp>
      <p:sp>
        <p:nvSpPr>
          <p:cNvPr id="618507" name="Text Box 11"/>
          <p:cNvSpPr txBox="1">
            <a:spLocks noChangeArrowheads="1"/>
          </p:cNvSpPr>
          <p:nvPr/>
        </p:nvSpPr>
        <p:spPr bwMode="auto">
          <a:xfrm>
            <a:off x="1050925" y="6096000"/>
            <a:ext cx="558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appear to be exponential.</a:t>
            </a:r>
          </a:p>
        </p:txBody>
      </p:sp>
      <p:graphicFrame>
        <p:nvGraphicFramePr>
          <p:cNvPr id="618582" name="Group 86"/>
          <p:cNvGraphicFramePr>
            <a:graphicFrameLocks noGrp="1"/>
          </p:cNvGraphicFramePr>
          <p:nvPr/>
        </p:nvGraphicFramePr>
        <p:xfrm>
          <a:off x="1066800" y="2819400"/>
          <a:ext cx="3124200" cy="3157538"/>
        </p:xfrm>
        <a:graphic>
          <a:graphicData uri="http://schemas.openxmlformats.org/drawingml/2006/table">
            <a:tbl>
              <a:tblPr/>
              <a:tblGrid>
                <a:gridCol w="1562100"/>
                <a:gridCol w="1562100"/>
              </a:tblGrid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Time(h)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Bacteria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8580" name="Picture 8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52650"/>
            <a:ext cx="3124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1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8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8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506" grpId="0"/>
      <p:bldP spid="6185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Graphing Data to Choose a Model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898525" y="1555750"/>
            <a:ext cx="4587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Graph each data set. Which kind of model best describes the data?</a:t>
            </a:r>
          </a:p>
        </p:txBody>
      </p:sp>
      <p:graphicFrame>
        <p:nvGraphicFramePr>
          <p:cNvPr id="619558" name="Group 38"/>
          <p:cNvGraphicFramePr>
            <a:graphicFrameLocks noGrp="1"/>
          </p:cNvGraphicFramePr>
          <p:nvPr/>
        </p:nvGraphicFramePr>
        <p:xfrm>
          <a:off x="1052513" y="2971800"/>
          <a:ext cx="4114800" cy="2613027"/>
        </p:xfrm>
        <a:graphic>
          <a:graphicData uri="http://schemas.openxmlformats.org/drawingml/2006/table">
            <a:tbl>
              <a:tblPr/>
              <a:tblGrid>
                <a:gridCol w="1258887"/>
                <a:gridCol w="2855913"/>
              </a:tblGrid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Boxes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Reams of paper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2999"/>
                      </a:srgbClr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9559" name="Text Box 39"/>
          <p:cNvSpPr txBox="1">
            <a:spLocks noChangeArrowheads="1"/>
          </p:cNvSpPr>
          <p:nvPr/>
        </p:nvSpPr>
        <p:spPr bwMode="auto">
          <a:xfrm>
            <a:off x="5432425" y="5105400"/>
            <a:ext cx="363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Plot the data points and connect them.</a:t>
            </a:r>
          </a:p>
        </p:txBody>
      </p:sp>
      <p:pic>
        <p:nvPicPr>
          <p:cNvPr id="619560" name="Picture 40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1676400"/>
            <a:ext cx="346710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9561" name="Text Box 41"/>
          <p:cNvSpPr txBox="1">
            <a:spLocks noChangeArrowheads="1"/>
          </p:cNvSpPr>
          <p:nvPr/>
        </p:nvSpPr>
        <p:spPr bwMode="auto">
          <a:xfrm>
            <a:off x="914400" y="5822950"/>
            <a:ext cx="4822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appears to be linear.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9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9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9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9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59" grpId="0"/>
      <p:bldP spid="61956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1457415</TotalTime>
  <Words>1678</Words>
  <Application>Microsoft Office PowerPoint</Application>
  <PresentationFormat>On-screen Show (4:3)</PresentationFormat>
  <Paragraphs>338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Verdana</vt:lpstr>
      <vt:lpstr>Arial</vt:lpstr>
      <vt:lpstr>Arial Black</vt:lpstr>
      <vt:lpstr>Symbol</vt:lpstr>
      <vt:lpstr>Arial MT Bl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253</cp:revision>
  <dcterms:created xsi:type="dcterms:W3CDTF">2002-10-14T18:20:28Z</dcterms:created>
  <dcterms:modified xsi:type="dcterms:W3CDTF">2014-03-25T13:58:54Z</dcterms:modified>
</cp:coreProperties>
</file>