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7" r:id="rId2"/>
    <p:sldId id="260" r:id="rId3"/>
    <p:sldId id="262" r:id="rId4"/>
    <p:sldId id="954" r:id="rId5"/>
    <p:sldId id="856" r:id="rId6"/>
    <p:sldId id="1040" r:id="rId7"/>
    <p:sldId id="1042" r:id="rId8"/>
    <p:sldId id="1062" r:id="rId9"/>
    <p:sldId id="1043" r:id="rId10"/>
    <p:sldId id="1044" r:id="rId11"/>
    <p:sldId id="1045" r:id="rId12"/>
    <p:sldId id="1046" r:id="rId13"/>
    <p:sldId id="1047" r:id="rId14"/>
    <p:sldId id="1048" r:id="rId15"/>
    <p:sldId id="1049" r:id="rId16"/>
    <p:sldId id="1050" r:id="rId17"/>
    <p:sldId id="1051" r:id="rId18"/>
    <p:sldId id="1052" r:id="rId19"/>
    <p:sldId id="1053" r:id="rId20"/>
    <p:sldId id="1054" r:id="rId21"/>
    <p:sldId id="1055" r:id="rId22"/>
    <p:sldId id="1056" r:id="rId23"/>
    <p:sldId id="1057" r:id="rId24"/>
    <p:sldId id="1058" r:id="rId25"/>
    <p:sldId id="1059" r:id="rId26"/>
    <p:sldId id="1060" r:id="rId27"/>
    <p:sldId id="1009" r:id="rId28"/>
    <p:sldId id="1061" r:id="rId29"/>
    <p:sldId id="1039" r:id="rId3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33CC33"/>
    <a:srgbClr val="BBE0E3"/>
    <a:srgbClr val="3333FF"/>
    <a:srgbClr val="FF0000"/>
    <a:srgbClr val="B2B2B2"/>
    <a:srgbClr val="C0C0C0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68" autoAdjust="0"/>
    <p:restoredTop sz="93410" autoAdjust="0"/>
  </p:normalViewPr>
  <p:slideViewPr>
    <p:cSldViewPr>
      <p:cViewPr>
        <p:scale>
          <a:sx n="64" d="100"/>
          <a:sy n="64" d="100"/>
        </p:scale>
        <p:origin x="-1236" y="-918"/>
      </p:cViewPr>
      <p:guideLst>
        <p:guide orient="horz" pos="2160"/>
        <p:guide orient="horz" pos="62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F7BBE09-5CCC-41C6-9C0D-39C328BD7E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6464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1683A4-3890-43B1-B58E-25C75982CB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922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C8D57-9B5B-419B-B73D-A789484AD0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602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A50C40-F342-4568-A1C5-43F5467B8F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690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DBCF43-7643-4909-B8B7-6C11619724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526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D494DB-8006-4E25-A905-8259C45219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665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412B91-6FEE-45E6-BA28-42286D94B5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712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1B4306-2088-4016-BA58-DC6AD646CC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38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4E5D6-E159-4C77-873D-BE40E34845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350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721FFA-387A-407E-BCFC-E285B205F4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923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AAD3D2-D5BF-40C4-96E9-B5FBB7CA7D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186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5E8BEB-F166-4100-9913-31A125C9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467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3235FBA6-D156-4725-9AD4-41D24EDCB0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-3175" y="6556375"/>
            <a:ext cx="3203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1400" b="1" smtClean="0">
                <a:solidFill>
                  <a:schemeClr val="bg1"/>
                </a:solidFill>
              </a:rPr>
              <a:t>Holt McDougal Algebra 1</a:t>
            </a:r>
          </a:p>
        </p:txBody>
      </p:sp>
      <p:grpSp>
        <p:nvGrpSpPr>
          <p:cNvPr id="2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3" name="Picture 7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5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6" name="Picture 12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5" name="Text Box 11"/>
          <p:cNvSpPr txBox="1">
            <a:spLocks noChangeArrowheads="1"/>
          </p:cNvSpPr>
          <p:nvPr/>
        </p:nvSpPr>
        <p:spPr bwMode="auto">
          <a:xfrm>
            <a:off x="1066800" y="182563"/>
            <a:ext cx="80772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defRPr/>
            </a:pPr>
            <a:r>
              <a:rPr lang="en-US" sz="3200" smtClean="0">
                <a:solidFill>
                  <a:schemeClr val="bg1"/>
                </a:solidFill>
                <a:latin typeface="Arial Black" pitchFamily="34" charset="0"/>
              </a:rPr>
              <a:t>Frequency and Histograms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2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166688"/>
            <a:ext cx="7772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Frequency and Histograms </a:t>
            </a:r>
            <a:endParaRPr lang="en-US" altLang="en-US" sz="3200"/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152400" y="65532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Algebra 1</a:t>
            </a:r>
          </a:p>
        </p:txBody>
      </p:sp>
      <p:sp>
        <p:nvSpPr>
          <p:cNvPr id="4123" name="Text Box 2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505200" y="2413000"/>
            <a:ext cx="18557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sp>
        <p:nvSpPr>
          <p:cNvPr id="4124" name="Text Box 2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517900" y="3022600"/>
            <a:ext cx="37639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4125" name="Text Box 29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519488" y="3632200"/>
            <a:ext cx="2320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pic>
        <p:nvPicPr>
          <p:cNvPr id="2056" name="Picture 10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11"/>
          <p:cNvSpPr txBox="1">
            <a:spLocks noChangeArrowheads="1"/>
          </p:cNvSpPr>
          <p:nvPr/>
        </p:nvSpPr>
        <p:spPr bwMode="auto">
          <a:xfrm>
            <a:off x="76200" y="6553200"/>
            <a:ext cx="2743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McDougal Algebra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838200" y="1828800"/>
            <a:ext cx="7712075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</a:t>
            </a:r>
            <a:r>
              <a:rPr lang="en-US" altLang="en-US" b="1" u="sng"/>
              <a:t>frequency</a:t>
            </a:r>
            <a:r>
              <a:rPr lang="en-US" altLang="en-US"/>
              <a:t> of a data value is the number of times it occurs. A </a:t>
            </a:r>
            <a:r>
              <a:rPr lang="en-US" altLang="en-US" b="1" u="sng"/>
              <a:t>frequency table</a:t>
            </a:r>
            <a:r>
              <a:rPr lang="en-US" altLang="en-US"/>
              <a:t> shows the frequency of each data value. If the data is divided into intervals, the table shows the frequency of each interval.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2: Making a Frequency Table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822325" y="1524000"/>
            <a:ext cx="832167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The numbers of students enrolled in Western Civilization classes at a university are given below. Use the data to make a frequency table with intervals.</a:t>
            </a:r>
          </a:p>
        </p:txBody>
      </p:sp>
      <p:sp>
        <p:nvSpPr>
          <p:cNvPr id="12292" name="Text Box 6"/>
          <p:cNvSpPr txBox="1">
            <a:spLocks noChangeArrowheads="1"/>
          </p:cNvSpPr>
          <p:nvPr/>
        </p:nvSpPr>
        <p:spPr bwMode="auto">
          <a:xfrm>
            <a:off x="790575" y="3276600"/>
            <a:ext cx="7896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12, 22, 18, 9, 25, 31, 28, 19, 22, 27, 32, 14</a:t>
            </a:r>
          </a:p>
        </p:txBody>
      </p:sp>
      <p:sp>
        <p:nvSpPr>
          <p:cNvPr id="838663" name="Text Box 7"/>
          <p:cNvSpPr txBox="1">
            <a:spLocks noChangeArrowheads="1"/>
          </p:cNvSpPr>
          <p:nvPr/>
        </p:nvSpPr>
        <p:spPr bwMode="auto">
          <a:xfrm>
            <a:off x="838200" y="3978275"/>
            <a:ext cx="784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1</a:t>
            </a:r>
            <a:r>
              <a:rPr lang="en-US" altLang="en-US"/>
              <a:t> Identify the least and greatest values.</a:t>
            </a:r>
            <a:endParaRPr lang="en-US" altLang="en-US" b="1"/>
          </a:p>
        </p:txBody>
      </p:sp>
      <p:sp>
        <p:nvSpPr>
          <p:cNvPr id="838687" name="Text Box 31"/>
          <p:cNvSpPr txBox="1">
            <a:spLocks noChangeArrowheads="1"/>
          </p:cNvSpPr>
          <p:nvPr/>
        </p:nvSpPr>
        <p:spPr bwMode="auto">
          <a:xfrm>
            <a:off x="838200" y="4648200"/>
            <a:ext cx="723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least value is 9. The greatest value is 32.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838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3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8663" grpId="0"/>
      <p:bldP spid="83868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0" y="10668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aphicFrame>
        <p:nvGraphicFramePr>
          <p:cNvPr id="839685" name="Group 5"/>
          <p:cNvGraphicFramePr>
            <a:graphicFrameLocks noGrp="1"/>
          </p:cNvGraphicFramePr>
          <p:nvPr/>
        </p:nvGraphicFramePr>
        <p:xfrm>
          <a:off x="5181600" y="3505200"/>
          <a:ext cx="3352800" cy="2530475"/>
        </p:xfrm>
        <a:graphic>
          <a:graphicData uri="http://schemas.openxmlformats.org/drawingml/2006/table">
            <a:tbl>
              <a:tblPr/>
              <a:tblGrid>
                <a:gridCol w="1676400"/>
                <a:gridCol w="1676400"/>
              </a:tblGrid>
              <a:tr h="7012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Number Enrolled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Frequency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3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– 10 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3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 – 20 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3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 – 30 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3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 – 40 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39705" name="Rectangle 25"/>
          <p:cNvSpPr>
            <a:spLocks noChangeArrowheads="1"/>
          </p:cNvSpPr>
          <p:nvPr/>
        </p:nvSpPr>
        <p:spPr bwMode="auto">
          <a:xfrm>
            <a:off x="5181600" y="2971800"/>
            <a:ext cx="3367088" cy="533400"/>
          </a:xfrm>
          <a:prstGeom prst="rect">
            <a:avLst/>
          </a:prstGeom>
          <a:solidFill>
            <a:srgbClr val="33CC33">
              <a:alpha val="47842"/>
            </a:srgb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Arial" charset="0"/>
              </a:rPr>
              <a:t>Enrollment in Western</a:t>
            </a:r>
          </a:p>
          <a:p>
            <a:pPr algn="ctr" eaLnBrk="1" hangingPunct="1">
              <a:lnSpc>
                <a:spcPct val="75000"/>
              </a:lnSpc>
            </a:pPr>
            <a:r>
              <a:rPr lang="en-US" altLang="en-US" sz="2000" b="1">
                <a:latin typeface="Arial" charset="0"/>
              </a:rPr>
              <a:t>Civilization Classes</a:t>
            </a:r>
          </a:p>
        </p:txBody>
      </p:sp>
      <p:sp>
        <p:nvSpPr>
          <p:cNvPr id="839706" name="Line 26"/>
          <p:cNvSpPr>
            <a:spLocks noChangeShapeType="1"/>
          </p:cNvSpPr>
          <p:nvPr/>
        </p:nvSpPr>
        <p:spPr bwMode="auto">
          <a:xfrm>
            <a:off x="5181600" y="3505200"/>
            <a:ext cx="3352800" cy="0"/>
          </a:xfrm>
          <a:prstGeom prst="line">
            <a:avLst/>
          </a:prstGeom>
          <a:noFill/>
          <a:ln w="38100">
            <a:solidFill>
              <a:srgbClr val="33CC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7" name="Text Box 27"/>
          <p:cNvSpPr txBox="1">
            <a:spLocks noChangeArrowheads="1"/>
          </p:cNvSpPr>
          <p:nvPr/>
        </p:nvSpPr>
        <p:spPr bwMode="auto">
          <a:xfrm>
            <a:off x="990600" y="1676400"/>
            <a:ext cx="7292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Step 2 </a:t>
            </a:r>
            <a:r>
              <a:rPr lang="en-US" altLang="en-US"/>
              <a:t>Divide the data into equal intervals.</a:t>
            </a:r>
            <a:endParaRPr lang="en-US" altLang="en-US" b="1"/>
          </a:p>
        </p:txBody>
      </p:sp>
      <p:sp>
        <p:nvSpPr>
          <p:cNvPr id="839708" name="Text Box 28"/>
          <p:cNvSpPr txBox="1">
            <a:spLocks noChangeArrowheads="1"/>
          </p:cNvSpPr>
          <p:nvPr/>
        </p:nvSpPr>
        <p:spPr bwMode="auto">
          <a:xfrm>
            <a:off x="974725" y="2209800"/>
            <a:ext cx="39782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For this data set, use an interval of 10.</a:t>
            </a:r>
          </a:p>
        </p:txBody>
      </p:sp>
      <p:sp>
        <p:nvSpPr>
          <p:cNvPr id="839709" name="Text Box 29"/>
          <p:cNvSpPr txBox="1">
            <a:spLocks noChangeArrowheads="1"/>
          </p:cNvSpPr>
          <p:nvPr/>
        </p:nvSpPr>
        <p:spPr bwMode="auto">
          <a:xfrm>
            <a:off x="974725" y="3460750"/>
            <a:ext cx="4130675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3 </a:t>
            </a:r>
            <a:r>
              <a:rPr lang="en-US" altLang="en-US"/>
              <a:t>List the intervals in the first column of the table. Count the number of data values in each interval and list the count in the last column. Give the table a title. </a:t>
            </a:r>
            <a:endParaRPr lang="en-US" altLang="en-US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3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39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39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83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39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3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3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05" grpId="0" animBg="1"/>
      <p:bldP spid="839706" grpId="0" animBg="1"/>
      <p:bldP spid="839708" grpId="0"/>
      <p:bldP spid="83970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1143000" y="1600200"/>
            <a:ext cx="80549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The number of days of Maria</a:t>
            </a:r>
            <a:r>
              <a:rPr lang="en-US" altLang="en-US" b="1">
                <a:latin typeface="Arial" charset="0"/>
              </a:rPr>
              <a:t>’</a:t>
            </a:r>
            <a:r>
              <a:rPr lang="en-US" altLang="en-US" b="1"/>
              <a:t>s last 15 vacations are listed below. Use the data to make a frequency table with intervals.</a:t>
            </a:r>
          </a:p>
        </p:txBody>
      </p:sp>
      <p:sp>
        <p:nvSpPr>
          <p:cNvPr id="14340" name="Text Box 6"/>
          <p:cNvSpPr txBox="1">
            <a:spLocks noChangeArrowheads="1"/>
          </p:cNvSpPr>
          <p:nvPr/>
        </p:nvSpPr>
        <p:spPr bwMode="auto">
          <a:xfrm>
            <a:off x="1143000" y="2851150"/>
            <a:ext cx="7318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4, 8, 6, 7, 5, 4, 10, 6, 7, 14, 12, 8, 10, 15, 12</a:t>
            </a:r>
          </a:p>
        </p:txBody>
      </p:sp>
      <p:sp>
        <p:nvSpPr>
          <p:cNvPr id="840711" name="Text Box 7"/>
          <p:cNvSpPr txBox="1">
            <a:spLocks noChangeArrowheads="1"/>
          </p:cNvSpPr>
          <p:nvPr/>
        </p:nvSpPr>
        <p:spPr bwMode="auto">
          <a:xfrm>
            <a:off x="1119188" y="3505200"/>
            <a:ext cx="784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1</a:t>
            </a:r>
            <a:r>
              <a:rPr lang="en-US" altLang="en-US"/>
              <a:t> Identify the least and greatest values.</a:t>
            </a:r>
            <a:endParaRPr lang="en-US" altLang="en-US" b="1"/>
          </a:p>
        </p:txBody>
      </p:sp>
      <p:sp>
        <p:nvSpPr>
          <p:cNvPr id="840712" name="Text Box 8"/>
          <p:cNvSpPr txBox="1">
            <a:spLocks noChangeArrowheads="1"/>
          </p:cNvSpPr>
          <p:nvPr/>
        </p:nvSpPr>
        <p:spPr bwMode="auto">
          <a:xfrm>
            <a:off x="1147763" y="4175125"/>
            <a:ext cx="723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least value is 4. The greatest value is 15. </a:t>
            </a:r>
          </a:p>
        </p:txBody>
      </p:sp>
      <p:sp>
        <p:nvSpPr>
          <p:cNvPr id="840713" name="Text Box 9"/>
          <p:cNvSpPr txBox="1">
            <a:spLocks noChangeArrowheads="1"/>
          </p:cNvSpPr>
          <p:nvPr/>
        </p:nvSpPr>
        <p:spPr bwMode="auto">
          <a:xfrm>
            <a:off x="1127125" y="4945063"/>
            <a:ext cx="7292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Step 2 </a:t>
            </a:r>
            <a:r>
              <a:rPr lang="en-US" altLang="en-US"/>
              <a:t>Divide the data into equal intervals.</a:t>
            </a:r>
            <a:endParaRPr lang="en-US" altLang="en-US" b="1"/>
          </a:p>
        </p:txBody>
      </p:sp>
      <p:sp>
        <p:nvSpPr>
          <p:cNvPr id="840714" name="Text Box 10"/>
          <p:cNvSpPr txBox="1">
            <a:spLocks noChangeArrowheads="1"/>
          </p:cNvSpPr>
          <p:nvPr/>
        </p:nvSpPr>
        <p:spPr bwMode="auto">
          <a:xfrm>
            <a:off x="1123950" y="5562600"/>
            <a:ext cx="7331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For this data set use an interval of 3.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840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40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40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40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840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840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0711" grpId="0"/>
      <p:bldP spid="840712" grpId="0"/>
      <p:bldP spid="840713" grpId="0"/>
      <p:bldP spid="8407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762000" y="1524000"/>
            <a:ext cx="77724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3 </a:t>
            </a:r>
            <a:r>
              <a:rPr lang="en-US" altLang="en-US"/>
              <a:t>List the intervals in the first column of the table. Count the number of data values in each interval and list the count in the last column. Give the table a title. </a:t>
            </a:r>
            <a:endParaRPr lang="en-US" altLang="en-US" b="1"/>
          </a:p>
        </p:txBody>
      </p: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aphicFrame>
        <p:nvGraphicFramePr>
          <p:cNvPr id="841757" name="Group 29"/>
          <p:cNvGraphicFramePr>
            <a:graphicFrameLocks noGrp="1"/>
          </p:cNvGraphicFramePr>
          <p:nvPr/>
        </p:nvGraphicFramePr>
        <p:xfrm>
          <a:off x="2681288" y="3886200"/>
          <a:ext cx="3352800" cy="2289175"/>
        </p:xfrm>
        <a:graphic>
          <a:graphicData uri="http://schemas.openxmlformats.org/drawingml/2006/table">
            <a:tbl>
              <a:tblPr/>
              <a:tblGrid>
                <a:gridCol w="1676400"/>
                <a:gridCol w="1676400"/>
              </a:tblGrid>
              <a:tr h="396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Interval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Frequency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3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 – 6 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8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 – 9 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3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 – 12 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3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 – 15 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41754" name="Rectangle 26"/>
          <p:cNvSpPr>
            <a:spLocks noChangeArrowheads="1"/>
          </p:cNvSpPr>
          <p:nvPr/>
        </p:nvSpPr>
        <p:spPr bwMode="auto">
          <a:xfrm>
            <a:off x="2667000" y="3352800"/>
            <a:ext cx="3367088" cy="533400"/>
          </a:xfrm>
          <a:prstGeom prst="rect">
            <a:avLst/>
          </a:prstGeom>
          <a:solidFill>
            <a:srgbClr val="33CC33">
              <a:alpha val="47842"/>
            </a:srgb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Arial" charset="0"/>
              </a:rPr>
              <a:t>Number of  Vacation Days</a:t>
            </a:r>
          </a:p>
        </p:txBody>
      </p:sp>
      <p:sp>
        <p:nvSpPr>
          <p:cNvPr id="841755" name="Line 27"/>
          <p:cNvSpPr>
            <a:spLocks noChangeShapeType="1"/>
          </p:cNvSpPr>
          <p:nvPr/>
        </p:nvSpPr>
        <p:spPr bwMode="auto">
          <a:xfrm>
            <a:off x="2681288" y="3886200"/>
            <a:ext cx="3352800" cy="0"/>
          </a:xfrm>
          <a:prstGeom prst="line">
            <a:avLst/>
          </a:prstGeom>
          <a:noFill/>
          <a:ln w="38100">
            <a:solidFill>
              <a:srgbClr val="33CC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4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4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41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1754" grpId="0" animBg="1"/>
      <p:bldP spid="84175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914400" y="1905000"/>
            <a:ext cx="702627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A </a:t>
            </a:r>
            <a:r>
              <a:rPr lang="en-US" altLang="en-US" b="1" u="sng"/>
              <a:t>histogram</a:t>
            </a:r>
            <a:r>
              <a:rPr lang="en-US" altLang="en-US"/>
              <a:t> is a bar graph used to display the frequency of data divided into equal intervals. The bars must be of equal width and should touch, but not overlap.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3: Making a Histogram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762000" y="1616075"/>
            <a:ext cx="78644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Use the frequency table in Example 2 to make a histogram.</a:t>
            </a:r>
          </a:p>
        </p:txBody>
      </p:sp>
      <p:sp>
        <p:nvSpPr>
          <p:cNvPr id="843785" name="Text Box 9"/>
          <p:cNvSpPr txBox="1">
            <a:spLocks noChangeArrowheads="1"/>
          </p:cNvSpPr>
          <p:nvPr/>
        </p:nvSpPr>
        <p:spPr bwMode="auto">
          <a:xfrm>
            <a:off x="762000" y="2590800"/>
            <a:ext cx="48164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1 </a:t>
            </a:r>
            <a:r>
              <a:rPr lang="en-US" altLang="en-US"/>
              <a:t>Use the scale and interval from the frequency table. </a:t>
            </a:r>
            <a:endParaRPr lang="en-US" altLang="en-US" b="1"/>
          </a:p>
        </p:txBody>
      </p:sp>
      <p:sp>
        <p:nvSpPr>
          <p:cNvPr id="843786" name="Text Box 10"/>
          <p:cNvSpPr txBox="1">
            <a:spLocks noChangeArrowheads="1"/>
          </p:cNvSpPr>
          <p:nvPr/>
        </p:nvSpPr>
        <p:spPr bwMode="auto">
          <a:xfrm>
            <a:off x="777875" y="3810000"/>
            <a:ext cx="45878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2 </a:t>
            </a:r>
            <a:r>
              <a:rPr lang="en-US" altLang="en-US"/>
              <a:t>Draw a bar for the number of classes in each interval. </a:t>
            </a:r>
            <a:endParaRPr lang="en-US" altLang="en-US" b="1"/>
          </a:p>
        </p:txBody>
      </p:sp>
      <p:graphicFrame>
        <p:nvGraphicFramePr>
          <p:cNvPr id="843788" name="Group 12"/>
          <p:cNvGraphicFramePr>
            <a:graphicFrameLocks noGrp="1"/>
          </p:cNvGraphicFramePr>
          <p:nvPr/>
        </p:nvGraphicFramePr>
        <p:xfrm>
          <a:off x="5562600" y="3200400"/>
          <a:ext cx="3352800" cy="2530475"/>
        </p:xfrm>
        <a:graphic>
          <a:graphicData uri="http://schemas.openxmlformats.org/drawingml/2006/table">
            <a:tbl>
              <a:tblPr/>
              <a:tblGrid>
                <a:gridCol w="1676400"/>
                <a:gridCol w="1676400"/>
              </a:tblGrid>
              <a:tr h="7012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Number Enrolled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Frequency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3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– 10 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3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 – 20 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3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 – 30 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3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 – 40 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43808" name="Rectangle 32"/>
          <p:cNvSpPr>
            <a:spLocks noChangeArrowheads="1"/>
          </p:cNvSpPr>
          <p:nvPr/>
        </p:nvSpPr>
        <p:spPr bwMode="auto">
          <a:xfrm>
            <a:off x="5548313" y="2667000"/>
            <a:ext cx="3367087" cy="533400"/>
          </a:xfrm>
          <a:prstGeom prst="rect">
            <a:avLst/>
          </a:prstGeom>
          <a:solidFill>
            <a:srgbClr val="33CC33">
              <a:alpha val="47842"/>
            </a:srgb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Arial" charset="0"/>
              </a:rPr>
              <a:t>Enrollment in Western</a:t>
            </a:r>
          </a:p>
          <a:p>
            <a:pPr algn="ctr" eaLnBrk="1" hangingPunct="1">
              <a:lnSpc>
                <a:spcPct val="75000"/>
              </a:lnSpc>
            </a:pPr>
            <a:r>
              <a:rPr lang="en-US" altLang="en-US" sz="2000" b="1">
                <a:latin typeface="Arial" charset="0"/>
              </a:rPr>
              <a:t>Civilization Classes</a:t>
            </a:r>
          </a:p>
        </p:txBody>
      </p:sp>
      <p:sp>
        <p:nvSpPr>
          <p:cNvPr id="843809" name="Line 33"/>
          <p:cNvSpPr>
            <a:spLocks noChangeShapeType="1"/>
          </p:cNvSpPr>
          <p:nvPr/>
        </p:nvSpPr>
        <p:spPr bwMode="auto">
          <a:xfrm>
            <a:off x="5562600" y="3200400"/>
            <a:ext cx="3352800" cy="0"/>
          </a:xfrm>
          <a:prstGeom prst="line">
            <a:avLst/>
          </a:prstGeom>
          <a:noFill/>
          <a:ln w="38100">
            <a:solidFill>
              <a:srgbClr val="33CC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3810" name="Text Box 34"/>
          <p:cNvSpPr txBox="1">
            <a:spLocks noChangeArrowheads="1"/>
          </p:cNvSpPr>
          <p:nvPr/>
        </p:nvSpPr>
        <p:spPr bwMode="auto">
          <a:xfrm>
            <a:off x="822325" y="5076825"/>
            <a:ext cx="413067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All bars should be the same width. The bars should touch, but not overlap.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3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43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3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43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3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43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43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843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843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3785" grpId="0"/>
      <p:bldP spid="843786" grpId="0"/>
      <p:bldP spid="843808" grpId="0" animBg="1"/>
      <p:bldP spid="843809" grpId="0" animBg="1"/>
      <p:bldP spid="8438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8435" name="Text Box 6"/>
          <p:cNvSpPr txBox="1">
            <a:spLocks noChangeArrowheads="1"/>
          </p:cNvSpPr>
          <p:nvPr/>
        </p:nvSpPr>
        <p:spPr bwMode="auto">
          <a:xfrm>
            <a:off x="822325" y="2317750"/>
            <a:ext cx="39020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3</a:t>
            </a:r>
            <a:r>
              <a:rPr lang="en-US" altLang="en-US"/>
              <a:t> Title the graph</a:t>
            </a:r>
          </a:p>
          <a:p>
            <a:pPr eaLnBrk="1" hangingPunct="1"/>
            <a:r>
              <a:rPr lang="en-US" altLang="en-US"/>
              <a:t>and label the horizontal and vertical scales.</a:t>
            </a:r>
            <a:endParaRPr lang="en-US" altLang="en-US" b="1"/>
          </a:p>
        </p:txBody>
      </p:sp>
      <p:pic>
        <p:nvPicPr>
          <p:cNvPr id="18436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8275" y="2247900"/>
            <a:ext cx="3133725" cy="369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9459" name="Text Box 5"/>
          <p:cNvSpPr txBox="1">
            <a:spLocks noChangeArrowheads="1"/>
          </p:cNvSpPr>
          <p:nvPr/>
        </p:nvSpPr>
        <p:spPr bwMode="auto">
          <a:xfrm>
            <a:off x="838200" y="1450975"/>
            <a:ext cx="80549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Make a histogram for the number of days of Maria</a:t>
            </a:r>
            <a:r>
              <a:rPr lang="en-US" altLang="en-US" b="1">
                <a:latin typeface="Arial" charset="0"/>
              </a:rPr>
              <a:t>’</a:t>
            </a:r>
            <a:r>
              <a:rPr lang="en-US" altLang="en-US" b="1"/>
              <a:t>s last 15 vacations.</a:t>
            </a:r>
          </a:p>
        </p:txBody>
      </p:sp>
      <p:sp>
        <p:nvSpPr>
          <p:cNvPr id="19460" name="Text Box 6"/>
          <p:cNvSpPr txBox="1">
            <a:spLocks noChangeArrowheads="1"/>
          </p:cNvSpPr>
          <p:nvPr/>
        </p:nvSpPr>
        <p:spPr bwMode="auto">
          <a:xfrm>
            <a:off x="838200" y="2212975"/>
            <a:ext cx="7318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4, 8, 6, 7, 5, 4, 10, 6, 7, 14, 12, 8, 10, 15, 12</a:t>
            </a:r>
          </a:p>
        </p:txBody>
      </p:sp>
      <p:graphicFrame>
        <p:nvGraphicFramePr>
          <p:cNvPr id="845831" name="Group 7"/>
          <p:cNvGraphicFramePr>
            <a:graphicFrameLocks noGrp="1"/>
          </p:cNvGraphicFramePr>
          <p:nvPr/>
        </p:nvGraphicFramePr>
        <p:xfrm>
          <a:off x="2300288" y="4117975"/>
          <a:ext cx="3352800" cy="2289175"/>
        </p:xfrm>
        <a:graphic>
          <a:graphicData uri="http://schemas.openxmlformats.org/drawingml/2006/table">
            <a:tbl>
              <a:tblPr/>
              <a:tblGrid>
                <a:gridCol w="1676400"/>
                <a:gridCol w="1676400"/>
              </a:tblGrid>
              <a:tr h="396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Interval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Frequency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3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 – 6 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8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 – 9 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3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 – 12 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3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 – 15 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45851" name="Rectangle 27"/>
          <p:cNvSpPr>
            <a:spLocks noChangeArrowheads="1"/>
          </p:cNvSpPr>
          <p:nvPr/>
        </p:nvSpPr>
        <p:spPr bwMode="auto">
          <a:xfrm>
            <a:off x="2286000" y="3584575"/>
            <a:ext cx="3367088" cy="533400"/>
          </a:xfrm>
          <a:prstGeom prst="rect">
            <a:avLst/>
          </a:prstGeom>
          <a:solidFill>
            <a:srgbClr val="33CC33">
              <a:alpha val="47842"/>
            </a:srgb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Arial" charset="0"/>
              </a:rPr>
              <a:t>Number of  Vacation Days</a:t>
            </a:r>
          </a:p>
        </p:txBody>
      </p:sp>
      <p:sp>
        <p:nvSpPr>
          <p:cNvPr id="845852" name="Line 28"/>
          <p:cNvSpPr>
            <a:spLocks noChangeShapeType="1"/>
          </p:cNvSpPr>
          <p:nvPr/>
        </p:nvSpPr>
        <p:spPr bwMode="auto">
          <a:xfrm>
            <a:off x="2286000" y="4117975"/>
            <a:ext cx="3352800" cy="0"/>
          </a:xfrm>
          <a:prstGeom prst="line">
            <a:avLst/>
          </a:prstGeom>
          <a:noFill/>
          <a:ln w="38100">
            <a:solidFill>
              <a:srgbClr val="33CC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5854" name="Text Box 30"/>
          <p:cNvSpPr txBox="1">
            <a:spLocks noChangeArrowheads="1"/>
          </p:cNvSpPr>
          <p:nvPr/>
        </p:nvSpPr>
        <p:spPr bwMode="auto">
          <a:xfrm>
            <a:off x="838200" y="2686050"/>
            <a:ext cx="82454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1 </a:t>
            </a:r>
            <a:r>
              <a:rPr lang="en-US" altLang="en-US"/>
              <a:t>Use the scale and interval from the frequency table. </a:t>
            </a:r>
            <a:endParaRPr lang="en-US" altLang="en-US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45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5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45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45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845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5851" grpId="0" animBg="1"/>
      <p:bldP spid="845852" grpId="0" animBg="1"/>
      <p:bldP spid="84585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846854" name="Text Box 6"/>
          <p:cNvSpPr txBox="1">
            <a:spLocks noChangeArrowheads="1"/>
          </p:cNvSpPr>
          <p:nvPr/>
        </p:nvSpPr>
        <p:spPr bwMode="auto">
          <a:xfrm>
            <a:off x="898525" y="1828800"/>
            <a:ext cx="81692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2 </a:t>
            </a:r>
            <a:r>
              <a:rPr lang="en-US" altLang="en-US"/>
              <a:t>Draw a bar for the number of scores in each interval. </a:t>
            </a:r>
            <a:endParaRPr lang="en-US" altLang="en-US" b="1"/>
          </a:p>
        </p:txBody>
      </p:sp>
      <p:sp>
        <p:nvSpPr>
          <p:cNvPr id="846858" name="Text Box 10"/>
          <p:cNvSpPr txBox="1">
            <a:spLocks noChangeArrowheads="1"/>
          </p:cNvSpPr>
          <p:nvPr/>
        </p:nvSpPr>
        <p:spPr bwMode="auto">
          <a:xfrm>
            <a:off x="898525" y="2743200"/>
            <a:ext cx="413067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All bars should be the same width. The bars should touch, but not overlap.</a:t>
            </a:r>
          </a:p>
        </p:txBody>
      </p:sp>
      <p:sp>
        <p:nvSpPr>
          <p:cNvPr id="846859" name="Text Box 11"/>
          <p:cNvSpPr txBox="1">
            <a:spLocks noChangeArrowheads="1"/>
          </p:cNvSpPr>
          <p:nvPr/>
        </p:nvSpPr>
        <p:spPr bwMode="auto">
          <a:xfrm>
            <a:off x="914400" y="4419600"/>
            <a:ext cx="39020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3</a:t>
            </a:r>
            <a:r>
              <a:rPr lang="en-US" altLang="en-US"/>
              <a:t> Title the graph</a:t>
            </a:r>
          </a:p>
          <a:p>
            <a:pPr eaLnBrk="1" hangingPunct="1"/>
            <a:r>
              <a:rPr lang="en-US" altLang="en-US"/>
              <a:t>and label the horizontal and vertical scales.</a:t>
            </a:r>
            <a:endParaRPr lang="en-US" altLang="en-US" b="1"/>
          </a:p>
        </p:txBody>
      </p:sp>
      <p:grpSp>
        <p:nvGrpSpPr>
          <p:cNvPr id="846866" name="Group 18"/>
          <p:cNvGrpSpPr>
            <a:grpSpLocks/>
          </p:cNvGrpSpPr>
          <p:nvPr/>
        </p:nvGrpSpPr>
        <p:grpSpPr bwMode="auto">
          <a:xfrm>
            <a:off x="4876800" y="2743200"/>
            <a:ext cx="3200400" cy="3581400"/>
            <a:chOff x="3120" y="1824"/>
            <a:chExt cx="2016" cy="2256"/>
          </a:xfrm>
        </p:grpSpPr>
        <p:sp>
          <p:nvSpPr>
            <p:cNvPr id="20487" name="Rectangle 14"/>
            <p:cNvSpPr>
              <a:spLocks noChangeArrowheads="1"/>
            </p:cNvSpPr>
            <p:nvPr/>
          </p:nvSpPr>
          <p:spPr bwMode="auto">
            <a:xfrm>
              <a:off x="3120" y="1920"/>
              <a:ext cx="288" cy="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pic>
          <p:nvPicPr>
            <p:cNvPr id="20488" name="Picture 1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98" y="1962"/>
              <a:ext cx="1590" cy="21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0489" name="Text Box 15"/>
            <p:cNvSpPr txBox="1">
              <a:spLocks noChangeArrowheads="1"/>
            </p:cNvSpPr>
            <p:nvPr/>
          </p:nvSpPr>
          <p:spPr bwMode="auto">
            <a:xfrm>
              <a:off x="3888" y="1824"/>
              <a:ext cx="1248" cy="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CC0099"/>
                  </a:solidFill>
                </a:rPr>
                <a:t>Vacations</a:t>
              </a:r>
            </a:p>
          </p:txBody>
        </p:sp>
        <p:sp>
          <p:nvSpPr>
            <p:cNvPr id="20490" name="Rectangle 17"/>
            <p:cNvSpPr>
              <a:spLocks noChangeArrowheads="1"/>
            </p:cNvSpPr>
            <p:nvPr/>
          </p:nvSpPr>
          <p:spPr bwMode="auto">
            <a:xfrm>
              <a:off x="3447" y="1893"/>
              <a:ext cx="288" cy="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6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46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6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46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6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46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4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6854" grpId="0"/>
      <p:bldP spid="846858" grpId="0"/>
      <p:bldP spid="84685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04800" y="990600"/>
            <a:ext cx="8458200" cy="54864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3333CC"/>
                </a:solidFill>
              </a:rPr>
              <a:t>Warm Up</a:t>
            </a:r>
          </a:p>
          <a:p>
            <a:pPr eaLnBrk="1" hangingPunct="1">
              <a:spcAft>
                <a:spcPct val="25000"/>
              </a:spcAft>
            </a:pPr>
            <a:r>
              <a:rPr lang="en-US" altLang="en-US" sz="2800" b="1"/>
              <a:t>Identify the least and greatest value in each data set.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2800" b="1">
                <a:sym typeface="Symbol" pitchFamily="18" charset="2"/>
              </a:rPr>
              <a:t>1. </a:t>
            </a:r>
            <a:r>
              <a:rPr lang="en-US" altLang="en-US" sz="2800">
                <a:sym typeface="Symbol" pitchFamily="18" charset="2"/>
              </a:rPr>
              <a:t>34, 62, 45, 35, 75, 23, 35, 65, 23</a:t>
            </a:r>
            <a:endParaRPr lang="en-US" altLang="en-US" sz="2800" i="1" baseline="30000">
              <a:sym typeface="Symbol" pitchFamily="18" charset="2"/>
            </a:endParaRPr>
          </a:p>
          <a:p>
            <a:pPr eaLnBrk="1" hangingPunct="1"/>
            <a:endParaRPr lang="en-US" altLang="en-US" b="1" baseline="30000">
              <a:sym typeface="Symbol" pitchFamily="18" charset="2"/>
            </a:endParaRPr>
          </a:p>
          <a:p>
            <a:pPr eaLnBrk="1" hangingPunct="1"/>
            <a:r>
              <a:rPr lang="en-US" altLang="en-US" sz="2800" b="1">
                <a:sym typeface="Symbol" pitchFamily="18" charset="2"/>
              </a:rPr>
              <a:t>2. </a:t>
            </a:r>
            <a:r>
              <a:rPr lang="en-US" altLang="en-US" sz="2800">
                <a:sym typeface="Symbol" pitchFamily="18" charset="2"/>
              </a:rPr>
              <a:t>1.6, 3.4, 2.6, 4.8, 1.3, 3.5, 4.0</a:t>
            </a:r>
            <a:r>
              <a:rPr lang="en-US" altLang="en-US" sz="2800" b="1">
                <a:sym typeface="Symbol" pitchFamily="18" charset="2"/>
              </a:rPr>
              <a:t> </a:t>
            </a:r>
            <a:r>
              <a:rPr lang="en-US" altLang="en-US" sz="2800">
                <a:sym typeface="Symbol" pitchFamily="18" charset="2"/>
              </a:rPr>
              <a:t> </a:t>
            </a:r>
            <a:r>
              <a:rPr lang="en-US" altLang="en-US" sz="2800" b="1">
                <a:sym typeface="Symbol" pitchFamily="18" charset="2"/>
              </a:rPr>
              <a:t> </a:t>
            </a:r>
            <a:endParaRPr lang="en-US" altLang="en-US" sz="2800">
              <a:sym typeface="Symbol" pitchFamily="18" charset="2"/>
            </a:endParaRPr>
          </a:p>
          <a:p>
            <a:pPr eaLnBrk="1" hangingPunct="1"/>
            <a:endParaRPr lang="en-US" altLang="en-US" sz="2800">
              <a:sym typeface="Symbol" pitchFamily="18" charset="2"/>
            </a:endParaRPr>
          </a:p>
          <a:p>
            <a:pPr eaLnBrk="1" hangingPunct="1">
              <a:lnSpc>
                <a:spcPct val="75000"/>
              </a:lnSpc>
            </a:pPr>
            <a:r>
              <a:rPr lang="en-US" altLang="en-US" sz="2800" b="1">
                <a:sym typeface="Symbol" pitchFamily="18" charset="2"/>
              </a:rPr>
              <a:t>Order the data from least to greatest.</a:t>
            </a:r>
          </a:p>
          <a:p>
            <a:pPr eaLnBrk="1" hangingPunct="1">
              <a:lnSpc>
                <a:spcPct val="75000"/>
              </a:lnSpc>
            </a:pPr>
            <a:endParaRPr lang="en-US" altLang="en-US" sz="2800" b="1">
              <a:sym typeface="Symbol" pitchFamily="18" charset="2"/>
            </a:endParaRPr>
          </a:p>
          <a:p>
            <a:pPr eaLnBrk="1" hangingPunct="1">
              <a:lnSpc>
                <a:spcPct val="75000"/>
              </a:lnSpc>
            </a:pPr>
            <a:r>
              <a:rPr lang="en-US" altLang="en-US" sz="2800" b="1">
                <a:sym typeface="Symbol" pitchFamily="18" charset="2"/>
              </a:rPr>
              <a:t>3. </a:t>
            </a:r>
            <a:r>
              <a:rPr lang="en-US" altLang="en-US" sz="2800">
                <a:sym typeface="Symbol" pitchFamily="18" charset="2"/>
              </a:rPr>
              <a:t>2.4, 5.1, 3.7, 2.1, 3.6, 4.0, 2.9</a:t>
            </a:r>
          </a:p>
          <a:p>
            <a:pPr eaLnBrk="1" hangingPunct="1">
              <a:lnSpc>
                <a:spcPct val="75000"/>
              </a:lnSpc>
            </a:pPr>
            <a:r>
              <a:rPr lang="en-US" altLang="en-US" sz="2800">
                <a:sym typeface="Symbol" pitchFamily="18" charset="2"/>
              </a:rPr>
              <a:t>    </a:t>
            </a:r>
          </a:p>
          <a:p>
            <a:pPr eaLnBrk="1" hangingPunct="1">
              <a:lnSpc>
                <a:spcPct val="75000"/>
              </a:lnSpc>
            </a:pPr>
            <a:endParaRPr lang="en-US" altLang="en-US" sz="2800">
              <a:sym typeface="Symbol" pitchFamily="18" charset="2"/>
            </a:endParaRPr>
          </a:p>
          <a:p>
            <a:pPr eaLnBrk="1" hangingPunct="1">
              <a:lnSpc>
                <a:spcPct val="75000"/>
              </a:lnSpc>
            </a:pPr>
            <a:r>
              <a:rPr lang="en-US" altLang="en-US" sz="2800" b="1">
                <a:sym typeface="Symbol" pitchFamily="18" charset="2"/>
              </a:rPr>
              <a:t>4.</a:t>
            </a:r>
            <a:r>
              <a:rPr lang="en-US" altLang="en-US" sz="2800">
                <a:sym typeface="Symbol" pitchFamily="18" charset="2"/>
              </a:rPr>
              <a:t> 5, 5, 6, 8, 7, 4, 6, 5, 9, 3, 6, 6, 9 </a:t>
            </a:r>
          </a:p>
          <a:p>
            <a:pPr eaLnBrk="1" hangingPunct="1">
              <a:lnSpc>
                <a:spcPct val="75000"/>
              </a:lnSpc>
            </a:pPr>
            <a:endParaRPr lang="en-US" altLang="en-US" sz="2800">
              <a:sym typeface="Symbol" pitchFamily="18" charset="2"/>
            </a:endParaRPr>
          </a:p>
          <a:p>
            <a:pPr eaLnBrk="1" hangingPunct="1">
              <a:lnSpc>
                <a:spcPct val="75000"/>
              </a:lnSpc>
            </a:pPr>
            <a:endParaRPr lang="en-US" altLang="en-US" sz="2800">
              <a:sym typeface="Symbol" pitchFamily="18" charset="2"/>
            </a:endParaRPr>
          </a:p>
          <a:p>
            <a:pPr eaLnBrk="1" hangingPunct="1">
              <a:lnSpc>
                <a:spcPct val="75000"/>
              </a:lnSpc>
            </a:pPr>
            <a:endParaRPr lang="en-US" altLang="en-US" sz="2800">
              <a:sym typeface="Symbol" pitchFamily="18" charset="2"/>
            </a:endParaRPr>
          </a:p>
          <a:p>
            <a:pPr eaLnBrk="1" hangingPunct="1">
              <a:lnSpc>
                <a:spcPct val="75000"/>
              </a:lnSpc>
            </a:pPr>
            <a:endParaRPr lang="en-US" altLang="en-US" sz="2800">
              <a:sym typeface="Symbol" pitchFamily="18" charset="2"/>
            </a:endParaRPr>
          </a:p>
          <a:p>
            <a:pPr eaLnBrk="1" hangingPunct="1">
              <a:lnSpc>
                <a:spcPct val="75000"/>
              </a:lnSpc>
            </a:pPr>
            <a:endParaRPr lang="en-US" altLang="en-US" sz="2800">
              <a:sym typeface="Symbol" pitchFamily="18" charset="2"/>
            </a:endParaRPr>
          </a:p>
          <a:p>
            <a:pPr eaLnBrk="1" hangingPunct="1">
              <a:lnSpc>
                <a:spcPct val="75000"/>
              </a:lnSpc>
            </a:pPr>
            <a:r>
              <a:rPr lang="en-US" altLang="en-US" sz="2800">
                <a:sym typeface="Symbol" pitchFamily="18" charset="2"/>
              </a:rPr>
              <a:t> </a:t>
            </a:r>
            <a:r>
              <a:rPr lang="en-US" altLang="en-US" sz="2800" b="1">
                <a:sym typeface="Symbol" pitchFamily="18" charset="2"/>
              </a:rPr>
              <a:t>   </a:t>
            </a:r>
            <a:endParaRPr lang="en-US" altLang="en-US">
              <a:sym typeface="Symbol" pitchFamily="18" charset="2"/>
            </a:endParaRPr>
          </a:p>
          <a:p>
            <a:pPr eaLnBrk="1" hangingPunct="1"/>
            <a:endParaRPr lang="en-US" altLang="en-US" sz="2800" b="1">
              <a:sym typeface="Symbol" pitchFamily="18" charset="2"/>
            </a:endParaRPr>
          </a:p>
          <a:p>
            <a:pPr eaLnBrk="1" hangingPunct="1"/>
            <a:endParaRPr lang="en-US" altLang="en-US" sz="2800" b="1">
              <a:sym typeface="Symbol" pitchFamily="18" charset="2"/>
            </a:endParaRPr>
          </a:p>
          <a:p>
            <a:pPr eaLnBrk="1" hangingPunct="1">
              <a:lnSpc>
                <a:spcPct val="75000"/>
              </a:lnSpc>
            </a:pPr>
            <a:endParaRPr lang="en-US" altLang="en-US" sz="2800">
              <a:sym typeface="Symbol" pitchFamily="18" charset="2"/>
            </a:endParaRPr>
          </a:p>
          <a:p>
            <a:pPr eaLnBrk="1" hangingPunct="1">
              <a:lnSpc>
                <a:spcPct val="75000"/>
              </a:lnSpc>
            </a:pPr>
            <a:endParaRPr lang="en-US" altLang="en-US" sz="2800">
              <a:sym typeface="Symbol" pitchFamily="18" charset="2"/>
            </a:endParaRPr>
          </a:p>
          <a:p>
            <a:pPr eaLnBrk="1" hangingPunct="1">
              <a:lnSpc>
                <a:spcPct val="75000"/>
              </a:lnSpc>
            </a:pPr>
            <a:endParaRPr lang="en-US" altLang="en-US" sz="2800">
              <a:sym typeface="Symbol" pitchFamily="18" charset="2"/>
            </a:endParaRPr>
          </a:p>
          <a:p>
            <a:pPr eaLnBrk="1" hangingPunct="1">
              <a:lnSpc>
                <a:spcPct val="75000"/>
              </a:lnSpc>
            </a:pPr>
            <a:endParaRPr lang="en-US" altLang="en-US" sz="2800">
              <a:sym typeface="Symbol" pitchFamily="18" charset="2"/>
            </a:endParaRPr>
          </a:p>
          <a:p>
            <a:pPr eaLnBrk="1" hangingPunct="1">
              <a:lnSpc>
                <a:spcPct val="75000"/>
              </a:lnSpc>
            </a:pPr>
            <a:endParaRPr lang="en-US" altLang="en-US" sz="2800" b="1">
              <a:sym typeface="Symbol" pitchFamily="18" charset="2"/>
            </a:endParaRPr>
          </a:p>
          <a:p>
            <a:pPr eaLnBrk="1" hangingPunct="1">
              <a:buFontTx/>
              <a:buChar char="•"/>
            </a:pPr>
            <a:endParaRPr lang="en-US" altLang="en-US" sz="2800" b="1">
              <a:sym typeface="Symbol" pitchFamily="18" charset="2"/>
            </a:endParaRPr>
          </a:p>
          <a:p>
            <a:pPr eaLnBrk="1" hangingPunct="1">
              <a:buFontTx/>
              <a:buChar char="•"/>
            </a:pPr>
            <a:endParaRPr lang="en-US" altLang="en-US" sz="2800" b="1">
              <a:sym typeface="Symbol" pitchFamily="18" charset="2"/>
            </a:endParaRPr>
          </a:p>
          <a:p>
            <a:pPr eaLnBrk="1" hangingPunct="1"/>
            <a:r>
              <a:rPr lang="en-US" altLang="en-US" sz="2800" b="1" i="1">
                <a:sym typeface="Symbol" pitchFamily="18" charset="2"/>
              </a:rPr>
              <a:t> </a:t>
            </a:r>
            <a:endParaRPr lang="en-US" altLang="en-US" sz="2800" b="1">
              <a:sym typeface="Symbol" pitchFamily="18" charset="2"/>
            </a:endParaRPr>
          </a:p>
          <a:p>
            <a:pPr eaLnBrk="1" hangingPunct="1"/>
            <a:r>
              <a:rPr lang="en-US" altLang="en-US" sz="2800" baseline="30000">
                <a:sym typeface="Symbol" pitchFamily="18" charset="2"/>
              </a:rPr>
              <a:t> </a:t>
            </a:r>
            <a:r>
              <a:rPr lang="en-US" altLang="en-US" sz="2800">
                <a:sym typeface="Symbol" pitchFamily="18" charset="2"/>
              </a:rPr>
              <a:t> 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800">
                <a:sym typeface="Symbol" pitchFamily="18" charset="2"/>
              </a:rPr>
              <a:t> </a:t>
            </a:r>
          </a:p>
          <a:p>
            <a:pPr eaLnBrk="1" hangingPunct="1">
              <a:buFontTx/>
              <a:buChar char="•"/>
            </a:pPr>
            <a:endParaRPr lang="en-US" altLang="en-US" sz="2800" b="1">
              <a:sym typeface="Symbol" pitchFamily="18" charset="2"/>
            </a:endParaRPr>
          </a:p>
          <a:p>
            <a:pPr eaLnBrk="1" hangingPunct="1">
              <a:lnSpc>
                <a:spcPct val="50000"/>
              </a:lnSpc>
            </a:pPr>
            <a:endParaRPr lang="en-US" altLang="en-US" sz="2800" b="1">
              <a:sym typeface="Symbol" pitchFamily="18" charset="2"/>
            </a:endParaRPr>
          </a:p>
          <a:p>
            <a:pPr eaLnBrk="1" hangingPunct="1">
              <a:buFontTx/>
              <a:buChar char="•"/>
            </a:pPr>
            <a:endParaRPr lang="en-US" altLang="en-US" sz="2800">
              <a:sym typeface="Symbol" pitchFamily="18" charset="2"/>
            </a:endParaRPr>
          </a:p>
          <a:p>
            <a:pPr eaLnBrk="1" hangingPunct="1">
              <a:lnSpc>
                <a:spcPct val="140000"/>
              </a:lnSpc>
            </a:pPr>
            <a:endParaRPr lang="en-US" altLang="en-US" b="1">
              <a:sym typeface="Symbol" pitchFamily="18" charset="2"/>
            </a:endParaRPr>
          </a:p>
          <a:p>
            <a:pPr eaLnBrk="1" hangingPunct="1">
              <a:lnSpc>
                <a:spcPct val="140000"/>
              </a:lnSpc>
            </a:pPr>
            <a:endParaRPr lang="en-US" altLang="en-US" sz="2800" b="1">
              <a:sym typeface="Symbol" pitchFamily="18" charset="2"/>
            </a:endParaRPr>
          </a:p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		</a:t>
            </a:r>
          </a:p>
        </p:txBody>
      </p:sp>
      <p:sp>
        <p:nvSpPr>
          <p:cNvPr id="7377" name="Text Box 209"/>
          <p:cNvSpPr txBox="1">
            <a:spLocks noChangeArrowheads="1"/>
          </p:cNvSpPr>
          <p:nvPr/>
        </p:nvSpPr>
        <p:spPr bwMode="auto">
          <a:xfrm>
            <a:off x="7194550" y="2486025"/>
            <a:ext cx="13398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23, 75</a:t>
            </a:r>
          </a:p>
        </p:txBody>
      </p:sp>
      <p:sp>
        <p:nvSpPr>
          <p:cNvPr id="7378" name="Text Box 210"/>
          <p:cNvSpPr txBox="1">
            <a:spLocks noChangeArrowheads="1"/>
          </p:cNvSpPr>
          <p:nvPr/>
        </p:nvSpPr>
        <p:spPr bwMode="auto">
          <a:xfrm>
            <a:off x="6632575" y="3171825"/>
            <a:ext cx="15970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1.3, 4.8</a:t>
            </a:r>
          </a:p>
        </p:txBody>
      </p:sp>
      <p:sp>
        <p:nvSpPr>
          <p:cNvPr id="7379" name="Text Box 211"/>
          <p:cNvSpPr txBox="1">
            <a:spLocks noChangeArrowheads="1"/>
          </p:cNvSpPr>
          <p:nvPr/>
        </p:nvSpPr>
        <p:spPr bwMode="auto">
          <a:xfrm>
            <a:off x="800100" y="4953000"/>
            <a:ext cx="57642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2.1, 2.4, 2.9, 3.6, 3.7, 4.0, 5.1</a:t>
            </a:r>
          </a:p>
        </p:txBody>
      </p:sp>
      <p:sp>
        <p:nvSpPr>
          <p:cNvPr id="7389" name="Text Box 221"/>
          <p:cNvSpPr txBox="1">
            <a:spLocks noChangeArrowheads="1"/>
          </p:cNvSpPr>
          <p:nvPr/>
        </p:nvSpPr>
        <p:spPr bwMode="auto">
          <a:xfrm>
            <a:off x="822325" y="5924550"/>
            <a:ext cx="61626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3, 4, 5, 5, 5, 6, 6, 6, 6, 7, 8, 9, 9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7" grpId="0"/>
      <p:bldP spid="7378" grpId="0"/>
      <p:bldP spid="7379" grpId="0"/>
      <p:bldP spid="738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4"/>
          <p:cNvSpPr txBox="1">
            <a:spLocks noChangeArrowheads="1"/>
          </p:cNvSpPr>
          <p:nvPr/>
        </p:nvSpPr>
        <p:spPr bwMode="auto">
          <a:xfrm>
            <a:off x="838200" y="1600200"/>
            <a:ext cx="7788275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 u="sng"/>
              <a:t>Cumulative frequency</a:t>
            </a:r>
            <a:r>
              <a:rPr lang="en-US" altLang="en-US"/>
              <a:t> shows the frequency of all data values less than or equal to a given value. You could just count the number of values, but if the data set has many values, you might lose track. Recording the data in a cumulative frequency table can help you keep track of the data values as you count.</a:t>
            </a:r>
            <a:endParaRPr lang="en-US" altLang="en-US" b="1" u="sn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4: Making a Cumulative Frequency Table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2531" name="Text Box 5"/>
          <p:cNvSpPr txBox="1">
            <a:spLocks noChangeArrowheads="1"/>
          </p:cNvSpPr>
          <p:nvPr/>
        </p:nvSpPr>
        <p:spPr bwMode="auto">
          <a:xfrm>
            <a:off x="746125" y="1616075"/>
            <a:ext cx="8093075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The weights (in ounces) of packages of cheddar cheese are given below.</a:t>
            </a:r>
          </a:p>
        </p:txBody>
      </p:sp>
      <p:sp>
        <p:nvSpPr>
          <p:cNvPr id="22532" name="Text Box 6"/>
          <p:cNvSpPr txBox="1">
            <a:spLocks noChangeArrowheads="1"/>
          </p:cNvSpPr>
          <p:nvPr/>
        </p:nvSpPr>
        <p:spPr bwMode="auto">
          <a:xfrm>
            <a:off x="746125" y="2530475"/>
            <a:ext cx="79406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19, 20, 26, 18, 25, 29, 18, 18, 22, 24, 27, 26, 24, 21, 29, 19</a:t>
            </a:r>
          </a:p>
        </p:txBody>
      </p:sp>
      <p:sp>
        <p:nvSpPr>
          <p:cNvPr id="848903" name="Text Box 7"/>
          <p:cNvSpPr txBox="1">
            <a:spLocks noChangeArrowheads="1"/>
          </p:cNvSpPr>
          <p:nvPr/>
        </p:nvSpPr>
        <p:spPr bwMode="auto">
          <a:xfrm>
            <a:off x="746125" y="3444875"/>
            <a:ext cx="80168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a. Use the data to make a cumulative frequency table.</a:t>
            </a:r>
          </a:p>
        </p:txBody>
      </p:sp>
      <p:sp>
        <p:nvSpPr>
          <p:cNvPr id="848904" name="Text Box 8"/>
          <p:cNvSpPr txBox="1">
            <a:spLocks noChangeArrowheads="1"/>
          </p:cNvSpPr>
          <p:nvPr/>
        </p:nvSpPr>
        <p:spPr bwMode="auto">
          <a:xfrm>
            <a:off x="762000" y="4359275"/>
            <a:ext cx="83216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1 </a:t>
            </a:r>
            <a:r>
              <a:rPr lang="en-US" altLang="en-US"/>
              <a:t>Choose intervals for the first column of the table.  </a:t>
            </a:r>
            <a:endParaRPr lang="en-US" altLang="en-US" b="1"/>
          </a:p>
        </p:txBody>
      </p:sp>
      <p:sp>
        <p:nvSpPr>
          <p:cNvPr id="848905" name="Text Box 9"/>
          <p:cNvSpPr txBox="1">
            <a:spLocks noChangeArrowheads="1"/>
          </p:cNvSpPr>
          <p:nvPr/>
        </p:nvSpPr>
        <p:spPr bwMode="auto">
          <a:xfrm>
            <a:off x="762000" y="5349875"/>
            <a:ext cx="82454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2 </a:t>
            </a:r>
            <a:r>
              <a:rPr lang="en-US" altLang="en-US"/>
              <a:t>Record the frequency values in each interval for the second column.</a:t>
            </a:r>
            <a:endParaRPr lang="en-US" altLang="en-US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48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48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48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8903" grpId="0"/>
      <p:bldP spid="848904" grpId="0"/>
      <p:bldP spid="84890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9953" name="Group 33"/>
          <p:cNvGraphicFramePr>
            <a:graphicFrameLocks noGrp="1"/>
          </p:cNvGraphicFramePr>
          <p:nvPr/>
        </p:nvGraphicFramePr>
        <p:xfrm>
          <a:off x="4038600" y="3429000"/>
          <a:ext cx="4724400" cy="2971800"/>
        </p:xfrm>
        <a:graphic>
          <a:graphicData uri="http://schemas.openxmlformats.org/drawingml/2006/table">
            <a:tbl>
              <a:tblPr/>
              <a:tblGrid>
                <a:gridCol w="1428750"/>
                <a:gridCol w="1546225"/>
                <a:gridCol w="1749425"/>
              </a:tblGrid>
              <a:tr h="758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Weight (oz)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Frequency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Cumulative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Frequency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18-20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21-23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24-26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27-29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580" name="Text Box 30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4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3581" name="Text Box 34"/>
          <p:cNvSpPr txBox="1">
            <a:spLocks noChangeArrowheads="1"/>
          </p:cNvSpPr>
          <p:nvPr/>
        </p:nvSpPr>
        <p:spPr bwMode="auto">
          <a:xfrm>
            <a:off x="669925" y="1555750"/>
            <a:ext cx="82454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3 </a:t>
            </a:r>
            <a:r>
              <a:rPr lang="en-US" altLang="en-US"/>
              <a:t>Add the frequency of each interval to the frequencies of all the intervals before it. Put that number in the third column of the table.</a:t>
            </a:r>
            <a:r>
              <a:rPr lang="en-US" altLang="en-US" b="1"/>
              <a:t> </a:t>
            </a:r>
          </a:p>
        </p:txBody>
      </p:sp>
      <p:sp>
        <p:nvSpPr>
          <p:cNvPr id="849955" name="Line 35"/>
          <p:cNvSpPr>
            <a:spLocks noChangeShapeType="1"/>
          </p:cNvSpPr>
          <p:nvPr/>
        </p:nvSpPr>
        <p:spPr bwMode="auto">
          <a:xfrm>
            <a:off x="6477000" y="4419600"/>
            <a:ext cx="1143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9957" name="Line 37"/>
          <p:cNvSpPr>
            <a:spLocks noChangeShapeType="1"/>
          </p:cNvSpPr>
          <p:nvPr/>
        </p:nvSpPr>
        <p:spPr bwMode="auto">
          <a:xfrm>
            <a:off x="6477000" y="5029200"/>
            <a:ext cx="1143000" cy="0"/>
          </a:xfrm>
          <a:prstGeom prst="line">
            <a:avLst/>
          </a:prstGeom>
          <a:noFill/>
          <a:ln w="19050">
            <a:solidFill>
              <a:srgbClr val="3333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9958" name="Line 38"/>
          <p:cNvSpPr>
            <a:spLocks noChangeShapeType="1"/>
          </p:cNvSpPr>
          <p:nvPr/>
        </p:nvSpPr>
        <p:spPr bwMode="auto">
          <a:xfrm>
            <a:off x="6477000" y="5562600"/>
            <a:ext cx="1143000" cy="0"/>
          </a:xfrm>
          <a:prstGeom prst="line">
            <a:avLst/>
          </a:prstGeom>
          <a:noFill/>
          <a:ln w="19050">
            <a:solidFill>
              <a:srgbClr val="33CC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9959" name="Line 39"/>
          <p:cNvSpPr>
            <a:spLocks noChangeShapeType="1"/>
          </p:cNvSpPr>
          <p:nvPr/>
        </p:nvSpPr>
        <p:spPr bwMode="auto">
          <a:xfrm>
            <a:off x="6477000" y="6096000"/>
            <a:ext cx="1143000" cy="0"/>
          </a:xfrm>
          <a:prstGeom prst="line">
            <a:avLst/>
          </a:prstGeom>
          <a:noFill/>
          <a:ln w="19050">
            <a:solidFill>
              <a:srgbClr val="CC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9960" name="Line 40"/>
          <p:cNvSpPr>
            <a:spLocks noChangeShapeType="1"/>
          </p:cNvSpPr>
          <p:nvPr/>
        </p:nvSpPr>
        <p:spPr bwMode="auto">
          <a:xfrm flipH="1">
            <a:off x="6477000" y="4524375"/>
            <a:ext cx="1143000" cy="381000"/>
          </a:xfrm>
          <a:prstGeom prst="line">
            <a:avLst/>
          </a:prstGeom>
          <a:noFill/>
          <a:ln w="19050">
            <a:solidFill>
              <a:srgbClr val="3333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9961" name="Line 41"/>
          <p:cNvSpPr>
            <a:spLocks noChangeShapeType="1"/>
          </p:cNvSpPr>
          <p:nvPr/>
        </p:nvSpPr>
        <p:spPr bwMode="auto">
          <a:xfrm flipH="1">
            <a:off x="6477000" y="5105400"/>
            <a:ext cx="1143000" cy="381000"/>
          </a:xfrm>
          <a:prstGeom prst="line">
            <a:avLst/>
          </a:prstGeom>
          <a:noFill/>
          <a:ln w="19050">
            <a:solidFill>
              <a:srgbClr val="33CC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9962" name="Line 42"/>
          <p:cNvSpPr>
            <a:spLocks noChangeShapeType="1"/>
          </p:cNvSpPr>
          <p:nvPr/>
        </p:nvSpPr>
        <p:spPr bwMode="auto">
          <a:xfrm flipH="1">
            <a:off x="6477000" y="5638800"/>
            <a:ext cx="1143000" cy="381000"/>
          </a:xfrm>
          <a:prstGeom prst="line">
            <a:avLst/>
          </a:prstGeom>
          <a:noFill/>
          <a:ln w="19050">
            <a:solidFill>
              <a:srgbClr val="CC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9963" name="Text Box 43"/>
          <p:cNvSpPr txBox="1">
            <a:spLocks noChangeArrowheads="1"/>
          </p:cNvSpPr>
          <p:nvPr/>
        </p:nvSpPr>
        <p:spPr bwMode="auto">
          <a:xfrm>
            <a:off x="685800" y="2987675"/>
            <a:ext cx="26828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4 </a:t>
            </a:r>
            <a:r>
              <a:rPr lang="en-US" altLang="en-US"/>
              <a:t>Title the table.</a:t>
            </a:r>
            <a:endParaRPr lang="en-US" altLang="en-US" b="1"/>
          </a:p>
        </p:txBody>
      </p:sp>
      <p:sp>
        <p:nvSpPr>
          <p:cNvPr id="849964" name="Rectangle 44"/>
          <p:cNvSpPr>
            <a:spLocks noChangeArrowheads="1"/>
          </p:cNvSpPr>
          <p:nvPr/>
        </p:nvSpPr>
        <p:spPr bwMode="auto">
          <a:xfrm>
            <a:off x="4022725" y="2971800"/>
            <a:ext cx="4740275" cy="457200"/>
          </a:xfrm>
          <a:prstGeom prst="rect">
            <a:avLst/>
          </a:prstGeom>
          <a:solidFill>
            <a:srgbClr val="33CC33">
              <a:alpha val="50195"/>
            </a:srgb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b="1">
                <a:latin typeface="Arial" charset="0"/>
              </a:rPr>
              <a:t>Cheddar Cheese </a:t>
            </a:r>
          </a:p>
        </p:txBody>
      </p:sp>
      <p:sp>
        <p:nvSpPr>
          <p:cNvPr id="849966" name="Line 46"/>
          <p:cNvSpPr>
            <a:spLocks noChangeShapeType="1"/>
          </p:cNvSpPr>
          <p:nvPr/>
        </p:nvSpPr>
        <p:spPr bwMode="auto">
          <a:xfrm>
            <a:off x="4038600" y="3429000"/>
            <a:ext cx="4724400" cy="0"/>
          </a:xfrm>
          <a:prstGeom prst="line">
            <a:avLst/>
          </a:prstGeom>
          <a:noFill/>
          <a:ln w="28575">
            <a:solidFill>
              <a:srgbClr val="33CC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49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2000"/>
                                        <p:tgtEl>
                                          <p:spTgt spid="849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849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2000"/>
                                        <p:tgtEl>
                                          <p:spTgt spid="849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849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2000"/>
                                        <p:tgtEl>
                                          <p:spTgt spid="849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849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849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849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849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55" grpId="0" animBg="1"/>
      <p:bldP spid="849957" grpId="0" animBg="1"/>
      <p:bldP spid="849958" grpId="0" animBg="1"/>
      <p:bldP spid="849959" grpId="0" animBg="1"/>
      <p:bldP spid="849960" grpId="0" animBg="1"/>
      <p:bldP spid="849961" grpId="0" animBg="1"/>
      <p:bldP spid="849962" grpId="0" animBg="1"/>
      <p:bldP spid="849963" grpId="0"/>
      <p:bldP spid="849964" grpId="0" animBg="1"/>
      <p:bldP spid="84996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0948" name="Group 4"/>
          <p:cNvGraphicFramePr>
            <a:graphicFrameLocks noGrp="1"/>
          </p:cNvGraphicFramePr>
          <p:nvPr/>
        </p:nvGraphicFramePr>
        <p:xfrm>
          <a:off x="3978275" y="3352800"/>
          <a:ext cx="4724400" cy="2971800"/>
        </p:xfrm>
        <a:graphic>
          <a:graphicData uri="http://schemas.openxmlformats.org/drawingml/2006/table">
            <a:tbl>
              <a:tblPr/>
              <a:tblGrid>
                <a:gridCol w="1428750"/>
                <a:gridCol w="1546225"/>
                <a:gridCol w="1749425"/>
              </a:tblGrid>
              <a:tr h="758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Weight (oz)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Frequency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Cumulative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Frequency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18-20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21-23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24-26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27-29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604" name="Line 30"/>
          <p:cNvSpPr>
            <a:spLocks noChangeShapeType="1"/>
          </p:cNvSpPr>
          <p:nvPr/>
        </p:nvSpPr>
        <p:spPr bwMode="auto">
          <a:xfrm>
            <a:off x="6416675" y="4343400"/>
            <a:ext cx="1143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5" name="Line 31"/>
          <p:cNvSpPr>
            <a:spLocks noChangeShapeType="1"/>
          </p:cNvSpPr>
          <p:nvPr/>
        </p:nvSpPr>
        <p:spPr bwMode="auto">
          <a:xfrm>
            <a:off x="6416675" y="4953000"/>
            <a:ext cx="1143000" cy="0"/>
          </a:xfrm>
          <a:prstGeom prst="line">
            <a:avLst/>
          </a:prstGeom>
          <a:noFill/>
          <a:ln w="19050">
            <a:solidFill>
              <a:srgbClr val="3333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6" name="Line 32"/>
          <p:cNvSpPr>
            <a:spLocks noChangeShapeType="1"/>
          </p:cNvSpPr>
          <p:nvPr/>
        </p:nvSpPr>
        <p:spPr bwMode="auto">
          <a:xfrm>
            <a:off x="6416675" y="5486400"/>
            <a:ext cx="1143000" cy="0"/>
          </a:xfrm>
          <a:prstGeom prst="line">
            <a:avLst/>
          </a:prstGeom>
          <a:noFill/>
          <a:ln w="19050">
            <a:solidFill>
              <a:srgbClr val="33CC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7" name="Line 33"/>
          <p:cNvSpPr>
            <a:spLocks noChangeShapeType="1"/>
          </p:cNvSpPr>
          <p:nvPr/>
        </p:nvSpPr>
        <p:spPr bwMode="auto">
          <a:xfrm>
            <a:off x="6416675" y="6019800"/>
            <a:ext cx="1143000" cy="0"/>
          </a:xfrm>
          <a:prstGeom prst="line">
            <a:avLst/>
          </a:prstGeom>
          <a:noFill/>
          <a:ln w="19050">
            <a:solidFill>
              <a:srgbClr val="CC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8" name="Line 34"/>
          <p:cNvSpPr>
            <a:spLocks noChangeShapeType="1"/>
          </p:cNvSpPr>
          <p:nvPr/>
        </p:nvSpPr>
        <p:spPr bwMode="auto">
          <a:xfrm flipH="1">
            <a:off x="6416675" y="4448175"/>
            <a:ext cx="1143000" cy="381000"/>
          </a:xfrm>
          <a:prstGeom prst="line">
            <a:avLst/>
          </a:prstGeom>
          <a:noFill/>
          <a:ln w="19050">
            <a:solidFill>
              <a:srgbClr val="3333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9" name="Line 35"/>
          <p:cNvSpPr>
            <a:spLocks noChangeShapeType="1"/>
          </p:cNvSpPr>
          <p:nvPr/>
        </p:nvSpPr>
        <p:spPr bwMode="auto">
          <a:xfrm flipH="1">
            <a:off x="6416675" y="5029200"/>
            <a:ext cx="1143000" cy="381000"/>
          </a:xfrm>
          <a:prstGeom prst="line">
            <a:avLst/>
          </a:prstGeom>
          <a:noFill/>
          <a:ln w="19050">
            <a:solidFill>
              <a:srgbClr val="33CC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0" name="Line 36"/>
          <p:cNvSpPr>
            <a:spLocks noChangeShapeType="1"/>
          </p:cNvSpPr>
          <p:nvPr/>
        </p:nvSpPr>
        <p:spPr bwMode="auto">
          <a:xfrm flipH="1">
            <a:off x="6416675" y="5562600"/>
            <a:ext cx="1143000" cy="381000"/>
          </a:xfrm>
          <a:prstGeom prst="line">
            <a:avLst/>
          </a:prstGeom>
          <a:noFill/>
          <a:ln w="19050">
            <a:solidFill>
              <a:srgbClr val="CC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1" name="Rectangle 37"/>
          <p:cNvSpPr>
            <a:spLocks noChangeArrowheads="1"/>
          </p:cNvSpPr>
          <p:nvPr/>
        </p:nvSpPr>
        <p:spPr bwMode="auto">
          <a:xfrm>
            <a:off x="3962400" y="2895600"/>
            <a:ext cx="4740275" cy="457200"/>
          </a:xfrm>
          <a:prstGeom prst="rect">
            <a:avLst/>
          </a:prstGeom>
          <a:solidFill>
            <a:srgbClr val="33CC33">
              <a:alpha val="50195"/>
            </a:srgb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b="1">
                <a:latin typeface="Arial" charset="0"/>
              </a:rPr>
              <a:t>Cheddar Cheese </a:t>
            </a:r>
          </a:p>
        </p:txBody>
      </p:sp>
      <p:sp>
        <p:nvSpPr>
          <p:cNvPr id="24612" name="Line 38"/>
          <p:cNvSpPr>
            <a:spLocks noChangeShapeType="1"/>
          </p:cNvSpPr>
          <p:nvPr/>
        </p:nvSpPr>
        <p:spPr bwMode="auto">
          <a:xfrm>
            <a:off x="3978275" y="3352800"/>
            <a:ext cx="4724400" cy="0"/>
          </a:xfrm>
          <a:prstGeom prst="line">
            <a:avLst/>
          </a:prstGeom>
          <a:noFill/>
          <a:ln w="28575">
            <a:solidFill>
              <a:srgbClr val="33CC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3" name="Text Box 39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4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4614" name="Text Box 40"/>
          <p:cNvSpPr txBox="1">
            <a:spLocks noChangeArrowheads="1"/>
          </p:cNvSpPr>
          <p:nvPr/>
        </p:nvSpPr>
        <p:spPr bwMode="auto">
          <a:xfrm>
            <a:off x="228600" y="1676400"/>
            <a:ext cx="899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b. How many packages weigh less than 24 ounces.</a:t>
            </a:r>
          </a:p>
        </p:txBody>
      </p:sp>
      <p:sp>
        <p:nvSpPr>
          <p:cNvPr id="850985" name="Text Box 41"/>
          <p:cNvSpPr txBox="1">
            <a:spLocks noChangeArrowheads="1"/>
          </p:cNvSpPr>
          <p:nvPr/>
        </p:nvSpPr>
        <p:spPr bwMode="auto">
          <a:xfrm>
            <a:off x="365125" y="2286000"/>
            <a:ext cx="3521075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All packages less than 24 oz are displayed in the first two rows of the table, so look at the cumulative frequency shown in the second row.</a:t>
            </a:r>
          </a:p>
        </p:txBody>
      </p:sp>
      <p:sp>
        <p:nvSpPr>
          <p:cNvPr id="850986" name="Text Box 42"/>
          <p:cNvSpPr txBox="1">
            <a:spLocks noChangeArrowheads="1"/>
          </p:cNvSpPr>
          <p:nvPr/>
        </p:nvSpPr>
        <p:spPr bwMode="auto">
          <a:xfrm>
            <a:off x="381000" y="5349875"/>
            <a:ext cx="36449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latin typeface="Arial" charset="0"/>
              </a:rPr>
              <a:t>There are 8 packages with weights under </a:t>
            </a:r>
            <a:br>
              <a:rPr lang="en-US" altLang="en-US">
                <a:latin typeface="Arial" charset="0"/>
              </a:rPr>
            </a:br>
            <a:r>
              <a:rPr lang="en-US" altLang="en-US">
                <a:latin typeface="Arial" charset="0"/>
              </a:rPr>
              <a:t>24 oz?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50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50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985" grpId="0"/>
      <p:bldP spid="85098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5603" name="Text Box 5"/>
          <p:cNvSpPr txBox="1">
            <a:spLocks noChangeArrowheads="1"/>
          </p:cNvSpPr>
          <p:nvPr/>
        </p:nvSpPr>
        <p:spPr bwMode="auto">
          <a:xfrm>
            <a:off x="708025" y="1524000"/>
            <a:ext cx="84359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The number of vowels in each sentence of a short essay are listed below.</a:t>
            </a:r>
          </a:p>
        </p:txBody>
      </p:sp>
      <p:sp>
        <p:nvSpPr>
          <p:cNvPr id="25604" name="Text Box 6"/>
          <p:cNvSpPr txBox="1">
            <a:spLocks noChangeArrowheads="1"/>
          </p:cNvSpPr>
          <p:nvPr/>
        </p:nvSpPr>
        <p:spPr bwMode="auto">
          <a:xfrm>
            <a:off x="974725" y="2514600"/>
            <a:ext cx="73310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33, 36, 39, 37, 34, 35, 43, 35, 28, 32, 36, 35, 29, 40, 33, 41, 37 </a:t>
            </a:r>
          </a:p>
        </p:txBody>
      </p:sp>
      <p:sp>
        <p:nvSpPr>
          <p:cNvPr id="25605" name="Text Box 7"/>
          <p:cNvSpPr txBox="1">
            <a:spLocks noChangeArrowheads="1"/>
          </p:cNvSpPr>
          <p:nvPr/>
        </p:nvSpPr>
        <p:spPr bwMode="auto">
          <a:xfrm>
            <a:off x="822325" y="3429000"/>
            <a:ext cx="83216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a. Use the data to make a cumulative frequency table. </a:t>
            </a:r>
          </a:p>
        </p:txBody>
      </p:sp>
      <p:sp>
        <p:nvSpPr>
          <p:cNvPr id="852011" name="Text Box 43"/>
          <p:cNvSpPr txBox="1">
            <a:spLocks noChangeArrowheads="1"/>
          </p:cNvSpPr>
          <p:nvPr/>
        </p:nvSpPr>
        <p:spPr bwMode="auto">
          <a:xfrm>
            <a:off x="762000" y="4359275"/>
            <a:ext cx="83216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1 </a:t>
            </a:r>
            <a:r>
              <a:rPr lang="en-US" altLang="en-US"/>
              <a:t>Choose intervals for the first column of the table.  </a:t>
            </a:r>
            <a:endParaRPr lang="en-US" altLang="en-US" b="1"/>
          </a:p>
        </p:txBody>
      </p:sp>
      <p:sp>
        <p:nvSpPr>
          <p:cNvPr id="852012" name="Text Box 44"/>
          <p:cNvSpPr txBox="1">
            <a:spLocks noChangeArrowheads="1"/>
          </p:cNvSpPr>
          <p:nvPr/>
        </p:nvSpPr>
        <p:spPr bwMode="auto">
          <a:xfrm>
            <a:off x="762000" y="5349875"/>
            <a:ext cx="82454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2 </a:t>
            </a:r>
            <a:r>
              <a:rPr lang="en-US" altLang="en-US"/>
              <a:t>Record the frequency values in each interval for the second column.</a:t>
            </a:r>
            <a:endParaRPr lang="en-US" altLang="en-US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52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52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2011" grpId="0"/>
      <p:bldP spid="85201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2996" name="Group 4"/>
          <p:cNvGraphicFramePr>
            <a:graphicFrameLocks noGrp="1"/>
          </p:cNvGraphicFramePr>
          <p:nvPr/>
        </p:nvGraphicFramePr>
        <p:xfrm>
          <a:off x="4054475" y="3276600"/>
          <a:ext cx="4724400" cy="2971800"/>
        </p:xfrm>
        <a:graphic>
          <a:graphicData uri="http://schemas.openxmlformats.org/drawingml/2006/table">
            <a:tbl>
              <a:tblPr/>
              <a:tblGrid>
                <a:gridCol w="1428750"/>
                <a:gridCol w="1546225"/>
                <a:gridCol w="1749425"/>
              </a:tblGrid>
              <a:tr h="758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Number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Frequency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Cumulative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Frequency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28-31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32-35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36-39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40-43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53022" name="Line 30"/>
          <p:cNvSpPr>
            <a:spLocks noChangeShapeType="1"/>
          </p:cNvSpPr>
          <p:nvPr/>
        </p:nvSpPr>
        <p:spPr bwMode="auto">
          <a:xfrm>
            <a:off x="6492875" y="4267200"/>
            <a:ext cx="1143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3023" name="Line 31"/>
          <p:cNvSpPr>
            <a:spLocks noChangeShapeType="1"/>
          </p:cNvSpPr>
          <p:nvPr/>
        </p:nvSpPr>
        <p:spPr bwMode="auto">
          <a:xfrm>
            <a:off x="6492875" y="4876800"/>
            <a:ext cx="1143000" cy="0"/>
          </a:xfrm>
          <a:prstGeom prst="line">
            <a:avLst/>
          </a:prstGeom>
          <a:noFill/>
          <a:ln w="19050">
            <a:solidFill>
              <a:srgbClr val="3333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3024" name="Line 32"/>
          <p:cNvSpPr>
            <a:spLocks noChangeShapeType="1"/>
          </p:cNvSpPr>
          <p:nvPr/>
        </p:nvSpPr>
        <p:spPr bwMode="auto">
          <a:xfrm>
            <a:off x="6492875" y="5410200"/>
            <a:ext cx="1143000" cy="0"/>
          </a:xfrm>
          <a:prstGeom prst="line">
            <a:avLst/>
          </a:prstGeom>
          <a:noFill/>
          <a:ln w="19050">
            <a:solidFill>
              <a:srgbClr val="33CC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3025" name="Line 33"/>
          <p:cNvSpPr>
            <a:spLocks noChangeShapeType="1"/>
          </p:cNvSpPr>
          <p:nvPr/>
        </p:nvSpPr>
        <p:spPr bwMode="auto">
          <a:xfrm>
            <a:off x="6492875" y="5943600"/>
            <a:ext cx="1143000" cy="0"/>
          </a:xfrm>
          <a:prstGeom prst="line">
            <a:avLst/>
          </a:prstGeom>
          <a:noFill/>
          <a:ln w="19050">
            <a:solidFill>
              <a:srgbClr val="CC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3026" name="Line 34"/>
          <p:cNvSpPr>
            <a:spLocks noChangeShapeType="1"/>
          </p:cNvSpPr>
          <p:nvPr/>
        </p:nvSpPr>
        <p:spPr bwMode="auto">
          <a:xfrm flipH="1">
            <a:off x="6492875" y="4371975"/>
            <a:ext cx="1143000" cy="381000"/>
          </a:xfrm>
          <a:prstGeom prst="line">
            <a:avLst/>
          </a:prstGeom>
          <a:noFill/>
          <a:ln w="19050">
            <a:solidFill>
              <a:srgbClr val="3333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3027" name="Line 35"/>
          <p:cNvSpPr>
            <a:spLocks noChangeShapeType="1"/>
          </p:cNvSpPr>
          <p:nvPr/>
        </p:nvSpPr>
        <p:spPr bwMode="auto">
          <a:xfrm flipH="1">
            <a:off x="6492875" y="4953000"/>
            <a:ext cx="1143000" cy="381000"/>
          </a:xfrm>
          <a:prstGeom prst="line">
            <a:avLst/>
          </a:prstGeom>
          <a:noFill/>
          <a:ln w="19050">
            <a:solidFill>
              <a:srgbClr val="33CC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3028" name="Line 36"/>
          <p:cNvSpPr>
            <a:spLocks noChangeShapeType="1"/>
          </p:cNvSpPr>
          <p:nvPr/>
        </p:nvSpPr>
        <p:spPr bwMode="auto">
          <a:xfrm flipH="1">
            <a:off x="6492875" y="5486400"/>
            <a:ext cx="1143000" cy="381000"/>
          </a:xfrm>
          <a:prstGeom prst="line">
            <a:avLst/>
          </a:prstGeom>
          <a:noFill/>
          <a:ln w="19050">
            <a:solidFill>
              <a:srgbClr val="CC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3029" name="Rectangle 37"/>
          <p:cNvSpPr>
            <a:spLocks noChangeArrowheads="1"/>
          </p:cNvSpPr>
          <p:nvPr/>
        </p:nvSpPr>
        <p:spPr bwMode="auto">
          <a:xfrm>
            <a:off x="4052888" y="2819400"/>
            <a:ext cx="4740275" cy="457200"/>
          </a:xfrm>
          <a:prstGeom prst="rect">
            <a:avLst/>
          </a:prstGeom>
          <a:solidFill>
            <a:srgbClr val="33CC33">
              <a:alpha val="50195"/>
            </a:srgb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b="1">
                <a:latin typeface="Arial" charset="0"/>
              </a:rPr>
              <a:t>Vowels in Sentences</a:t>
            </a:r>
          </a:p>
        </p:txBody>
      </p:sp>
      <p:sp>
        <p:nvSpPr>
          <p:cNvPr id="853030" name="Line 38"/>
          <p:cNvSpPr>
            <a:spLocks noChangeShapeType="1"/>
          </p:cNvSpPr>
          <p:nvPr/>
        </p:nvSpPr>
        <p:spPr bwMode="auto">
          <a:xfrm>
            <a:off x="4054475" y="3276600"/>
            <a:ext cx="4724400" cy="0"/>
          </a:xfrm>
          <a:prstGeom prst="line">
            <a:avLst/>
          </a:prstGeom>
          <a:noFill/>
          <a:ln w="28575">
            <a:solidFill>
              <a:srgbClr val="33CC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1" name="Text Box 39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6662" name="Text Box 40"/>
          <p:cNvSpPr txBox="1">
            <a:spLocks noChangeArrowheads="1"/>
          </p:cNvSpPr>
          <p:nvPr/>
        </p:nvSpPr>
        <p:spPr bwMode="auto">
          <a:xfrm>
            <a:off x="669925" y="1555750"/>
            <a:ext cx="82454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3 </a:t>
            </a:r>
            <a:r>
              <a:rPr lang="en-US" altLang="en-US"/>
              <a:t>Add the frequency of each interval to the frequencies of all the intervals before it. Put that number in the third column of the table.</a:t>
            </a:r>
            <a:r>
              <a:rPr lang="en-US" altLang="en-US" b="1"/>
              <a:t> </a:t>
            </a:r>
          </a:p>
        </p:txBody>
      </p:sp>
      <p:sp>
        <p:nvSpPr>
          <p:cNvPr id="853033" name="Text Box 41"/>
          <p:cNvSpPr txBox="1">
            <a:spLocks noChangeArrowheads="1"/>
          </p:cNvSpPr>
          <p:nvPr/>
        </p:nvSpPr>
        <p:spPr bwMode="auto">
          <a:xfrm>
            <a:off x="685800" y="2987675"/>
            <a:ext cx="26828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4 </a:t>
            </a:r>
            <a:r>
              <a:rPr lang="en-US" altLang="en-US"/>
              <a:t>Title the table.</a:t>
            </a:r>
            <a:endParaRPr lang="en-US" altLang="en-US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853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853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853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853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853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853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853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853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53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53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853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53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53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853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3022" grpId="0" animBg="1"/>
      <p:bldP spid="853023" grpId="0" animBg="1"/>
      <p:bldP spid="853024" grpId="0" animBg="1"/>
      <p:bldP spid="853025" grpId="0" animBg="1"/>
      <p:bldP spid="853026" grpId="0" animBg="1"/>
      <p:bldP spid="853027" grpId="0" animBg="1"/>
      <p:bldP spid="853028" grpId="0" animBg="1"/>
      <p:bldP spid="853029" grpId="0" animBg="1"/>
      <p:bldP spid="853030" grpId="0" animBg="1"/>
      <p:bldP spid="85303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7651" name="Text Box 5"/>
          <p:cNvSpPr txBox="1">
            <a:spLocks noChangeArrowheads="1"/>
          </p:cNvSpPr>
          <p:nvPr/>
        </p:nvSpPr>
        <p:spPr bwMode="auto">
          <a:xfrm>
            <a:off x="0" y="1600200"/>
            <a:ext cx="929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b. How many sentences contain 35 vowels or fewer?</a:t>
            </a:r>
          </a:p>
        </p:txBody>
      </p:sp>
      <p:graphicFrame>
        <p:nvGraphicFramePr>
          <p:cNvPr id="854022" name="Group 6"/>
          <p:cNvGraphicFramePr>
            <a:graphicFrameLocks noGrp="1"/>
          </p:cNvGraphicFramePr>
          <p:nvPr/>
        </p:nvGraphicFramePr>
        <p:xfrm>
          <a:off x="4130675" y="3276600"/>
          <a:ext cx="4724400" cy="2971800"/>
        </p:xfrm>
        <a:graphic>
          <a:graphicData uri="http://schemas.openxmlformats.org/drawingml/2006/table">
            <a:tbl>
              <a:tblPr/>
              <a:tblGrid>
                <a:gridCol w="1428750"/>
                <a:gridCol w="1546225"/>
                <a:gridCol w="1749425"/>
              </a:tblGrid>
              <a:tr h="758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Number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Frequency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Cumulative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Frequency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28-31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32-35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36-39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40-43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678" name="Line 32"/>
          <p:cNvSpPr>
            <a:spLocks noChangeShapeType="1"/>
          </p:cNvSpPr>
          <p:nvPr/>
        </p:nvSpPr>
        <p:spPr bwMode="auto">
          <a:xfrm>
            <a:off x="6569075" y="4267200"/>
            <a:ext cx="1143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9" name="Line 33"/>
          <p:cNvSpPr>
            <a:spLocks noChangeShapeType="1"/>
          </p:cNvSpPr>
          <p:nvPr/>
        </p:nvSpPr>
        <p:spPr bwMode="auto">
          <a:xfrm>
            <a:off x="6569075" y="4876800"/>
            <a:ext cx="1143000" cy="0"/>
          </a:xfrm>
          <a:prstGeom prst="line">
            <a:avLst/>
          </a:prstGeom>
          <a:noFill/>
          <a:ln w="19050">
            <a:solidFill>
              <a:srgbClr val="3333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0" name="Line 34"/>
          <p:cNvSpPr>
            <a:spLocks noChangeShapeType="1"/>
          </p:cNvSpPr>
          <p:nvPr/>
        </p:nvSpPr>
        <p:spPr bwMode="auto">
          <a:xfrm>
            <a:off x="6569075" y="5410200"/>
            <a:ext cx="1143000" cy="0"/>
          </a:xfrm>
          <a:prstGeom prst="line">
            <a:avLst/>
          </a:prstGeom>
          <a:noFill/>
          <a:ln w="19050">
            <a:solidFill>
              <a:srgbClr val="33CC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1" name="Line 35"/>
          <p:cNvSpPr>
            <a:spLocks noChangeShapeType="1"/>
          </p:cNvSpPr>
          <p:nvPr/>
        </p:nvSpPr>
        <p:spPr bwMode="auto">
          <a:xfrm>
            <a:off x="6569075" y="5943600"/>
            <a:ext cx="1143000" cy="0"/>
          </a:xfrm>
          <a:prstGeom prst="line">
            <a:avLst/>
          </a:prstGeom>
          <a:noFill/>
          <a:ln w="19050">
            <a:solidFill>
              <a:srgbClr val="CC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2" name="Line 36"/>
          <p:cNvSpPr>
            <a:spLocks noChangeShapeType="1"/>
          </p:cNvSpPr>
          <p:nvPr/>
        </p:nvSpPr>
        <p:spPr bwMode="auto">
          <a:xfrm flipH="1">
            <a:off x="6569075" y="4371975"/>
            <a:ext cx="1143000" cy="381000"/>
          </a:xfrm>
          <a:prstGeom prst="line">
            <a:avLst/>
          </a:prstGeom>
          <a:noFill/>
          <a:ln w="19050">
            <a:solidFill>
              <a:srgbClr val="3333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3" name="Line 37"/>
          <p:cNvSpPr>
            <a:spLocks noChangeShapeType="1"/>
          </p:cNvSpPr>
          <p:nvPr/>
        </p:nvSpPr>
        <p:spPr bwMode="auto">
          <a:xfrm flipH="1">
            <a:off x="6569075" y="4953000"/>
            <a:ext cx="1143000" cy="381000"/>
          </a:xfrm>
          <a:prstGeom prst="line">
            <a:avLst/>
          </a:prstGeom>
          <a:noFill/>
          <a:ln w="19050">
            <a:solidFill>
              <a:srgbClr val="33CC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4" name="Line 38"/>
          <p:cNvSpPr>
            <a:spLocks noChangeShapeType="1"/>
          </p:cNvSpPr>
          <p:nvPr/>
        </p:nvSpPr>
        <p:spPr bwMode="auto">
          <a:xfrm flipH="1">
            <a:off x="6569075" y="5486400"/>
            <a:ext cx="1143000" cy="381000"/>
          </a:xfrm>
          <a:prstGeom prst="line">
            <a:avLst/>
          </a:prstGeom>
          <a:noFill/>
          <a:ln w="19050">
            <a:solidFill>
              <a:srgbClr val="CC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5" name="Rectangle 39"/>
          <p:cNvSpPr>
            <a:spLocks noChangeArrowheads="1"/>
          </p:cNvSpPr>
          <p:nvPr/>
        </p:nvSpPr>
        <p:spPr bwMode="auto">
          <a:xfrm>
            <a:off x="4114800" y="2819400"/>
            <a:ext cx="4740275" cy="457200"/>
          </a:xfrm>
          <a:prstGeom prst="rect">
            <a:avLst/>
          </a:prstGeom>
          <a:solidFill>
            <a:srgbClr val="33CC33">
              <a:alpha val="50195"/>
            </a:srgb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b="1">
                <a:latin typeface="Arial" charset="0"/>
              </a:rPr>
              <a:t>Vowels in Sentences</a:t>
            </a:r>
          </a:p>
        </p:txBody>
      </p:sp>
      <p:sp>
        <p:nvSpPr>
          <p:cNvPr id="27686" name="Line 40"/>
          <p:cNvSpPr>
            <a:spLocks noChangeShapeType="1"/>
          </p:cNvSpPr>
          <p:nvPr/>
        </p:nvSpPr>
        <p:spPr bwMode="auto">
          <a:xfrm>
            <a:off x="4130675" y="3276600"/>
            <a:ext cx="4724400" cy="0"/>
          </a:xfrm>
          <a:prstGeom prst="line">
            <a:avLst/>
          </a:prstGeom>
          <a:noFill/>
          <a:ln w="28575">
            <a:solidFill>
              <a:srgbClr val="33CC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4057" name="Text Box 41"/>
          <p:cNvSpPr txBox="1">
            <a:spLocks noChangeArrowheads="1"/>
          </p:cNvSpPr>
          <p:nvPr/>
        </p:nvSpPr>
        <p:spPr bwMode="auto">
          <a:xfrm>
            <a:off x="457200" y="2241550"/>
            <a:ext cx="3521075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All sentences with less than 35 vowels. are displayed in the first two rows of the table, so look at the cumulative frequency shown in the second row.</a:t>
            </a:r>
          </a:p>
        </p:txBody>
      </p:sp>
      <p:sp>
        <p:nvSpPr>
          <p:cNvPr id="854058" name="Text Box 42"/>
          <p:cNvSpPr txBox="1">
            <a:spLocks noChangeArrowheads="1"/>
          </p:cNvSpPr>
          <p:nvPr/>
        </p:nvSpPr>
        <p:spPr bwMode="auto">
          <a:xfrm>
            <a:off x="441325" y="5213350"/>
            <a:ext cx="38258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There are 9 sentences with fewer than 35 vowels.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54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54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4057" grpId="0"/>
      <p:bldP spid="85405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  </a:t>
            </a:r>
          </a:p>
        </p:txBody>
      </p:sp>
      <p:sp>
        <p:nvSpPr>
          <p:cNvPr id="28675" name="Text Box 17"/>
          <p:cNvSpPr txBox="1">
            <a:spLocks noChangeArrowheads="1"/>
          </p:cNvSpPr>
          <p:nvPr/>
        </p:nvSpPr>
        <p:spPr bwMode="auto">
          <a:xfrm>
            <a:off x="685800" y="1524000"/>
            <a:ext cx="79406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00050" indent="-4000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1.</a:t>
            </a:r>
            <a:r>
              <a:rPr lang="en-US" altLang="en-US"/>
              <a:t> The number of miles on the new cars in a car lot are given below. Use the data to make a stem-and-leaf plot.</a:t>
            </a:r>
            <a:endParaRPr lang="en-US" altLang="en-US" b="1"/>
          </a:p>
        </p:txBody>
      </p:sp>
      <p:sp>
        <p:nvSpPr>
          <p:cNvPr id="28676" name="Text Box 18"/>
          <p:cNvSpPr txBox="1">
            <a:spLocks noChangeArrowheads="1"/>
          </p:cNvSpPr>
          <p:nvPr/>
        </p:nvSpPr>
        <p:spPr bwMode="auto">
          <a:xfrm>
            <a:off x="1066800" y="2743200"/>
            <a:ext cx="79406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35, 21, 15, 51, 39, 41, 46, 22, 28, 16, 12, 40, 34, 56, 25, 14</a:t>
            </a:r>
          </a:p>
        </p:txBody>
      </p:sp>
      <p:pic>
        <p:nvPicPr>
          <p:cNvPr id="801811" name="Picture 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3581400"/>
            <a:ext cx="3629025" cy="292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01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II  </a:t>
            </a:r>
          </a:p>
        </p:txBody>
      </p:sp>
      <p:sp>
        <p:nvSpPr>
          <p:cNvPr id="29699" name="Text Box 5"/>
          <p:cNvSpPr txBox="1">
            <a:spLocks noChangeArrowheads="1"/>
          </p:cNvSpPr>
          <p:nvPr/>
        </p:nvSpPr>
        <p:spPr bwMode="auto">
          <a:xfrm>
            <a:off x="762000" y="1524000"/>
            <a:ext cx="8077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00050" indent="-4000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2. </a:t>
            </a:r>
            <a:r>
              <a:rPr lang="en-US" altLang="en-US"/>
              <a:t>The numbers of pounds of</a:t>
            </a:r>
            <a:r>
              <a:rPr lang="en-US" altLang="en-US" b="1"/>
              <a:t> </a:t>
            </a:r>
            <a:r>
              <a:rPr lang="en-US" altLang="en-US"/>
              <a:t>laundry in the washers at a laundromat are given below. Use the data to make a cumulative frequency table.</a:t>
            </a:r>
            <a:endParaRPr lang="en-US" altLang="en-US" b="1"/>
          </a:p>
        </p:txBody>
      </p:sp>
      <p:sp>
        <p:nvSpPr>
          <p:cNvPr id="29700" name="Text Box 6"/>
          <p:cNvSpPr txBox="1">
            <a:spLocks noChangeArrowheads="1"/>
          </p:cNvSpPr>
          <p:nvPr/>
        </p:nvSpPr>
        <p:spPr bwMode="auto">
          <a:xfrm>
            <a:off x="1203325" y="2774950"/>
            <a:ext cx="4892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2, 12, 4, 8, 5, 8, 11, 3, 6, 9, 8</a:t>
            </a:r>
          </a:p>
        </p:txBody>
      </p:sp>
      <p:pic>
        <p:nvPicPr>
          <p:cNvPr id="85607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429000"/>
            <a:ext cx="5781675" cy="308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6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560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560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560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56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III  </a:t>
            </a:r>
          </a:p>
        </p:txBody>
      </p:sp>
      <p:sp>
        <p:nvSpPr>
          <p:cNvPr id="30723" name="Text Box 5"/>
          <p:cNvSpPr txBox="1">
            <a:spLocks noChangeArrowheads="1"/>
          </p:cNvSpPr>
          <p:nvPr/>
        </p:nvSpPr>
        <p:spPr bwMode="auto">
          <a:xfrm>
            <a:off x="746125" y="1631950"/>
            <a:ext cx="81692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3. </a:t>
            </a:r>
            <a:r>
              <a:rPr lang="en-US" altLang="en-US"/>
              <a:t>Use the frequency table from </a:t>
            </a:r>
            <a:r>
              <a:rPr lang="en-US" altLang="en-US" b="1"/>
              <a:t>Problem 2</a:t>
            </a:r>
            <a:r>
              <a:rPr lang="en-US" altLang="en-US"/>
              <a:t> to make a histogram.</a:t>
            </a:r>
            <a:endParaRPr lang="en-US" altLang="en-US" b="1"/>
          </a:p>
        </p:txBody>
      </p:sp>
      <p:pic>
        <p:nvPicPr>
          <p:cNvPr id="832524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743200"/>
            <a:ext cx="2771775" cy="315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32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81000" y="1905000"/>
            <a:ext cx="7924800" cy="20574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/>
              <a:t>Create stem-and-leaf plots.</a:t>
            </a:r>
          </a:p>
          <a:p>
            <a:pPr eaLnBrk="1" hangingPunct="1">
              <a:spcBef>
                <a:spcPct val="20000"/>
              </a:spcBef>
            </a:pPr>
            <a:endParaRPr lang="en-US" altLang="en-US" sz="1000"/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Create frequency tables and histograms.</a:t>
            </a:r>
          </a:p>
        </p:txBody>
      </p:sp>
      <p:sp>
        <p:nvSpPr>
          <p:cNvPr id="4099" name="Rectangle 1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i="1">
              <a:solidFill>
                <a:srgbClr val="FF66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477" name="Rectangle 5"/>
          <p:cNvSpPr>
            <a:spLocks noChangeArrowheads="1"/>
          </p:cNvSpPr>
          <p:nvPr/>
        </p:nvSpPr>
        <p:spPr bwMode="auto">
          <a:xfrm>
            <a:off x="381000" y="2133600"/>
            <a:ext cx="7696200" cy="30480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/>
              <a:t>stem-and-leaf plot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frequency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frequency table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histogram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cumulative frequency</a:t>
            </a:r>
          </a:p>
          <a:p>
            <a:pPr eaLnBrk="1" hangingPunct="1">
              <a:spcBef>
                <a:spcPct val="20000"/>
              </a:spcBef>
            </a:pPr>
            <a:endParaRPr lang="en-US" altLang="en-US" sz="3200"/>
          </a:p>
          <a:p>
            <a:pPr eaLnBrk="1" hangingPunct="1">
              <a:spcBef>
                <a:spcPct val="20000"/>
              </a:spcBef>
            </a:pPr>
            <a:endParaRPr lang="en-US" altLang="en-US" sz="3200"/>
          </a:p>
          <a:p>
            <a:pPr eaLnBrk="1" hangingPunct="1">
              <a:spcBef>
                <a:spcPct val="20000"/>
              </a:spcBef>
            </a:pPr>
            <a:endParaRPr lang="en-US" altLang="en-US" sz="3200"/>
          </a:p>
          <a:p>
            <a:pPr eaLnBrk="1" hangingPunct="1">
              <a:spcBef>
                <a:spcPct val="20000"/>
              </a:spcBef>
            </a:pPr>
            <a:endParaRPr lang="en-US" altLang="en-US" sz="3200"/>
          </a:p>
        </p:txBody>
      </p:sp>
      <p:sp>
        <p:nvSpPr>
          <p:cNvPr id="5123" name="Rectangle 6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 i="1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4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454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454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454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454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4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454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454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454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454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4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454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454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454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454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4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454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454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454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454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4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454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454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454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454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5477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9"/>
          <p:cNvSpPr txBox="1">
            <a:spLocks noChangeArrowheads="1"/>
          </p:cNvSpPr>
          <p:nvPr/>
        </p:nvSpPr>
        <p:spPr bwMode="auto">
          <a:xfrm>
            <a:off x="914400" y="1371600"/>
            <a:ext cx="77120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A </a:t>
            </a:r>
            <a:r>
              <a:rPr lang="en-US" altLang="en-US" b="1" u="sng"/>
              <a:t>stem-and-leaf</a:t>
            </a:r>
            <a:r>
              <a:rPr lang="en-US" altLang="en-US"/>
              <a:t> plot arranges data by dividing each data value into two parts. This allows you to see each data value.</a:t>
            </a:r>
          </a:p>
        </p:txBody>
      </p:sp>
      <p:grpSp>
        <p:nvGrpSpPr>
          <p:cNvPr id="645165" name="Group 45"/>
          <p:cNvGrpSpPr>
            <a:grpSpLocks/>
          </p:cNvGrpSpPr>
          <p:nvPr/>
        </p:nvGrpSpPr>
        <p:grpSpPr bwMode="auto">
          <a:xfrm>
            <a:off x="4176713" y="4010025"/>
            <a:ext cx="928687" cy="638175"/>
            <a:chOff x="2583" y="2286"/>
            <a:chExt cx="585" cy="402"/>
          </a:xfrm>
        </p:grpSpPr>
        <p:pic>
          <p:nvPicPr>
            <p:cNvPr id="6155" name="Picture 41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10" y="2298"/>
              <a:ext cx="540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56" name="Line 42"/>
            <p:cNvSpPr>
              <a:spLocks noChangeShapeType="1"/>
            </p:cNvSpPr>
            <p:nvPr/>
          </p:nvSpPr>
          <p:spPr bwMode="auto">
            <a:xfrm>
              <a:off x="2877" y="2304"/>
              <a:ext cx="0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7" name="Line 43"/>
            <p:cNvSpPr>
              <a:spLocks noChangeShapeType="1"/>
            </p:cNvSpPr>
            <p:nvPr/>
          </p:nvSpPr>
          <p:spPr bwMode="auto">
            <a:xfrm>
              <a:off x="2583" y="2286"/>
              <a:ext cx="57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8" name="Line 44"/>
            <p:cNvSpPr>
              <a:spLocks noChangeShapeType="1"/>
            </p:cNvSpPr>
            <p:nvPr/>
          </p:nvSpPr>
          <p:spPr bwMode="auto">
            <a:xfrm>
              <a:off x="2592" y="2640"/>
              <a:ext cx="57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45166" name="Text Box 46"/>
          <p:cNvSpPr txBox="1">
            <a:spLocks noChangeArrowheads="1"/>
          </p:cNvSpPr>
          <p:nvPr/>
        </p:nvSpPr>
        <p:spPr bwMode="auto">
          <a:xfrm>
            <a:off x="5546725" y="3054350"/>
            <a:ext cx="31781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000" b="1">
                <a:solidFill>
                  <a:srgbClr val="FF0000"/>
                </a:solidFill>
              </a:rPr>
              <a:t>The last digit of a </a:t>
            </a:r>
          </a:p>
          <a:p>
            <a:pPr eaLnBrk="1" hangingPunct="1"/>
            <a:r>
              <a:rPr lang="en-US" altLang="en-US" sz="2000" b="1">
                <a:solidFill>
                  <a:srgbClr val="FF0000"/>
                </a:solidFill>
              </a:rPr>
              <a:t>value is called a leaf.</a:t>
            </a:r>
          </a:p>
        </p:txBody>
      </p:sp>
      <p:sp>
        <p:nvSpPr>
          <p:cNvPr id="645168" name="Text Box 48"/>
          <p:cNvSpPr txBox="1">
            <a:spLocks noChangeArrowheads="1"/>
          </p:cNvSpPr>
          <p:nvPr/>
        </p:nvSpPr>
        <p:spPr bwMode="auto">
          <a:xfrm>
            <a:off x="152400" y="3054350"/>
            <a:ext cx="33528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000" b="1">
                <a:solidFill>
                  <a:srgbClr val="3333FF"/>
                </a:solidFill>
              </a:rPr>
              <a:t>The digits other than the last digit of each value are called a stem.</a:t>
            </a:r>
          </a:p>
        </p:txBody>
      </p:sp>
      <p:sp>
        <p:nvSpPr>
          <p:cNvPr id="645169" name="Line 49"/>
          <p:cNvSpPr>
            <a:spLocks noChangeShapeType="1"/>
          </p:cNvSpPr>
          <p:nvPr/>
        </p:nvSpPr>
        <p:spPr bwMode="auto">
          <a:xfrm>
            <a:off x="2895600" y="3886200"/>
            <a:ext cx="1219200" cy="304800"/>
          </a:xfrm>
          <a:prstGeom prst="line">
            <a:avLst/>
          </a:prstGeom>
          <a:noFill/>
          <a:ln w="28575">
            <a:solidFill>
              <a:srgbClr val="3333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170" name="Line 50"/>
          <p:cNvSpPr>
            <a:spLocks noChangeShapeType="1"/>
          </p:cNvSpPr>
          <p:nvPr/>
        </p:nvSpPr>
        <p:spPr bwMode="auto">
          <a:xfrm flipH="1">
            <a:off x="5181600" y="3810000"/>
            <a:ext cx="76200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171" name="Text Box 51"/>
          <p:cNvSpPr txBox="1">
            <a:spLocks noChangeArrowheads="1"/>
          </p:cNvSpPr>
          <p:nvPr/>
        </p:nvSpPr>
        <p:spPr bwMode="auto">
          <a:xfrm>
            <a:off x="1906588" y="4648200"/>
            <a:ext cx="502761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33CC33"/>
                </a:solidFill>
              </a:rPr>
              <a:t>Key: 2|3 means 23</a:t>
            </a:r>
          </a:p>
        </p:txBody>
      </p:sp>
      <p:sp>
        <p:nvSpPr>
          <p:cNvPr id="645172" name="Text Box 52"/>
          <p:cNvSpPr txBox="1">
            <a:spLocks noChangeArrowheads="1"/>
          </p:cNvSpPr>
          <p:nvPr/>
        </p:nvSpPr>
        <p:spPr bwMode="auto">
          <a:xfrm>
            <a:off x="5562600" y="5622925"/>
            <a:ext cx="3581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000" b="1">
                <a:solidFill>
                  <a:srgbClr val="33CC33"/>
                </a:solidFill>
              </a:rPr>
              <a:t>The key tells you how to read each value.</a:t>
            </a:r>
          </a:p>
        </p:txBody>
      </p:sp>
      <p:sp>
        <p:nvSpPr>
          <p:cNvPr id="645173" name="Line 53"/>
          <p:cNvSpPr>
            <a:spLocks noChangeShapeType="1"/>
          </p:cNvSpPr>
          <p:nvPr/>
        </p:nvSpPr>
        <p:spPr bwMode="auto">
          <a:xfrm flipH="1" flipV="1">
            <a:off x="4953000" y="5257800"/>
            <a:ext cx="609600" cy="609600"/>
          </a:xfrm>
          <a:prstGeom prst="line">
            <a:avLst/>
          </a:prstGeom>
          <a:noFill/>
          <a:ln w="28575">
            <a:solidFill>
              <a:srgbClr val="33CC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45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45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45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45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645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45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45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451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45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645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645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66" grpId="0"/>
      <p:bldP spid="645168" grpId="0"/>
      <p:bldP spid="645169" grpId="0" animBg="1"/>
      <p:bldP spid="645170" grpId="0" animBg="1"/>
      <p:bldP spid="645171" grpId="0"/>
      <p:bldP spid="645172" grpId="0"/>
      <p:bldP spid="64517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1A: Making a Stem-and-Leaf Plot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1050925" y="1600200"/>
            <a:ext cx="80930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The numbers of defective widgets in batches of 1000 are given below. Use the data to make a stem-and-leaf plot.</a:t>
            </a:r>
          </a:p>
        </p:txBody>
      </p:sp>
      <p:sp>
        <p:nvSpPr>
          <p:cNvPr id="833542" name="Text Box 6"/>
          <p:cNvSpPr txBox="1">
            <a:spLocks noChangeArrowheads="1"/>
          </p:cNvSpPr>
          <p:nvPr/>
        </p:nvSpPr>
        <p:spPr bwMode="auto">
          <a:xfrm>
            <a:off x="1019175" y="2819400"/>
            <a:ext cx="6467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14, 12, 8, 9, 13, 20, 15, 9, 21, 8, 13, 19</a:t>
            </a:r>
          </a:p>
        </p:txBody>
      </p:sp>
      <p:sp>
        <p:nvSpPr>
          <p:cNvPr id="833543" name="Text Box 7"/>
          <p:cNvSpPr txBox="1">
            <a:spLocks noChangeArrowheads="1"/>
          </p:cNvSpPr>
          <p:nvPr/>
        </p:nvSpPr>
        <p:spPr bwMode="auto">
          <a:xfrm>
            <a:off x="914400" y="3352800"/>
            <a:ext cx="3708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Number of Defective</a:t>
            </a:r>
          </a:p>
          <a:p>
            <a:pPr eaLnBrk="1" hangingPunct="1"/>
            <a:r>
              <a:rPr lang="en-US" altLang="en-US" b="1"/>
              <a:t>Widgets per Batch</a:t>
            </a:r>
          </a:p>
        </p:txBody>
      </p:sp>
      <p:grpSp>
        <p:nvGrpSpPr>
          <p:cNvPr id="833555" name="Group 19"/>
          <p:cNvGrpSpPr>
            <a:grpSpLocks/>
          </p:cNvGrpSpPr>
          <p:nvPr/>
        </p:nvGrpSpPr>
        <p:grpSpPr bwMode="auto">
          <a:xfrm>
            <a:off x="1171575" y="4114800"/>
            <a:ext cx="2590800" cy="501650"/>
            <a:chOff x="738" y="2592"/>
            <a:chExt cx="1632" cy="316"/>
          </a:xfrm>
        </p:grpSpPr>
        <p:sp>
          <p:nvSpPr>
            <p:cNvPr id="7184" name="Line 8"/>
            <p:cNvSpPr>
              <a:spLocks noChangeShapeType="1"/>
            </p:cNvSpPr>
            <p:nvPr/>
          </p:nvSpPr>
          <p:spPr bwMode="auto">
            <a:xfrm>
              <a:off x="738" y="2908"/>
              <a:ext cx="163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5" name="Text Box 9"/>
            <p:cNvSpPr txBox="1">
              <a:spLocks noChangeArrowheads="1"/>
            </p:cNvSpPr>
            <p:nvPr/>
          </p:nvSpPr>
          <p:spPr bwMode="auto">
            <a:xfrm>
              <a:off x="824" y="2592"/>
              <a:ext cx="14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Stem   Leaves</a:t>
              </a:r>
            </a:p>
          </p:txBody>
        </p:sp>
      </p:grpSp>
      <p:grpSp>
        <p:nvGrpSpPr>
          <p:cNvPr id="833556" name="Group 20"/>
          <p:cNvGrpSpPr>
            <a:grpSpLocks/>
          </p:cNvGrpSpPr>
          <p:nvPr/>
        </p:nvGrpSpPr>
        <p:grpSpPr bwMode="auto">
          <a:xfrm>
            <a:off x="1854200" y="4572000"/>
            <a:ext cx="2514600" cy="1263650"/>
            <a:chOff x="1168" y="2880"/>
            <a:chExt cx="1584" cy="796"/>
          </a:xfrm>
        </p:grpSpPr>
        <p:sp>
          <p:nvSpPr>
            <p:cNvPr id="7181" name="Text Box 10"/>
            <p:cNvSpPr txBox="1">
              <a:spLocks noChangeArrowheads="1"/>
            </p:cNvSpPr>
            <p:nvPr/>
          </p:nvSpPr>
          <p:spPr bwMode="auto">
            <a:xfrm>
              <a:off x="1168" y="2880"/>
              <a:ext cx="120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CC0099"/>
                  </a:solidFill>
                </a:rPr>
                <a:t>0</a:t>
              </a:r>
              <a:r>
                <a:rPr lang="en-US" altLang="en-US"/>
                <a:t>    </a:t>
              </a:r>
              <a:r>
                <a:rPr lang="en-US" altLang="en-US">
                  <a:solidFill>
                    <a:srgbClr val="FF0000"/>
                  </a:solidFill>
                </a:rPr>
                <a:t>8 8 9 9</a:t>
              </a:r>
            </a:p>
          </p:txBody>
        </p:sp>
        <p:sp>
          <p:nvSpPr>
            <p:cNvPr id="7182" name="Text Box 11"/>
            <p:cNvSpPr txBox="1">
              <a:spLocks noChangeArrowheads="1"/>
            </p:cNvSpPr>
            <p:nvPr/>
          </p:nvSpPr>
          <p:spPr bwMode="auto">
            <a:xfrm>
              <a:off x="1170" y="3148"/>
              <a:ext cx="158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CC0099"/>
                  </a:solidFill>
                </a:rPr>
                <a:t>1</a:t>
              </a:r>
              <a:r>
                <a:rPr lang="en-US" altLang="en-US"/>
                <a:t>    </a:t>
              </a:r>
              <a:r>
                <a:rPr lang="en-US" altLang="en-US">
                  <a:solidFill>
                    <a:srgbClr val="FF0000"/>
                  </a:solidFill>
                </a:rPr>
                <a:t>2 3 3 4 5 9</a:t>
              </a:r>
            </a:p>
          </p:txBody>
        </p:sp>
        <p:sp>
          <p:nvSpPr>
            <p:cNvPr id="7183" name="Text Box 12"/>
            <p:cNvSpPr txBox="1">
              <a:spLocks noChangeArrowheads="1"/>
            </p:cNvSpPr>
            <p:nvPr/>
          </p:nvSpPr>
          <p:spPr bwMode="auto">
            <a:xfrm>
              <a:off x="1179" y="3388"/>
              <a:ext cx="89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CC0099"/>
                  </a:solidFill>
                </a:rPr>
                <a:t>2</a:t>
              </a:r>
              <a:r>
                <a:rPr lang="en-US" altLang="en-US"/>
                <a:t>    </a:t>
              </a:r>
              <a:r>
                <a:rPr lang="en-US" altLang="en-US">
                  <a:solidFill>
                    <a:srgbClr val="FF0000"/>
                  </a:solidFill>
                </a:rPr>
                <a:t>0 1</a:t>
              </a:r>
              <a:r>
                <a:rPr lang="en-US" altLang="en-US"/>
                <a:t> </a:t>
              </a:r>
            </a:p>
          </p:txBody>
        </p:sp>
      </p:grpSp>
      <p:sp>
        <p:nvSpPr>
          <p:cNvPr id="833549" name="Line 13"/>
          <p:cNvSpPr>
            <a:spLocks noChangeShapeType="1"/>
          </p:cNvSpPr>
          <p:nvPr/>
        </p:nvSpPr>
        <p:spPr bwMode="auto">
          <a:xfrm>
            <a:off x="2362200" y="4267200"/>
            <a:ext cx="28575" cy="14049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3550" name="Text Box 14"/>
          <p:cNvSpPr txBox="1">
            <a:spLocks noChangeArrowheads="1"/>
          </p:cNvSpPr>
          <p:nvPr/>
        </p:nvSpPr>
        <p:spPr bwMode="auto">
          <a:xfrm>
            <a:off x="4937125" y="3392488"/>
            <a:ext cx="4181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The</a:t>
            </a:r>
            <a:r>
              <a:rPr lang="en-US" altLang="en-US" i="1">
                <a:solidFill>
                  <a:srgbClr val="CC0099"/>
                </a:solidFill>
                <a:latin typeface="Arial" charset="0"/>
              </a:rPr>
              <a:t> tens digits </a:t>
            </a: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are the stems.</a:t>
            </a:r>
          </a:p>
        </p:txBody>
      </p:sp>
      <p:sp>
        <p:nvSpPr>
          <p:cNvPr id="833551" name="Text Box 15"/>
          <p:cNvSpPr txBox="1">
            <a:spLocks noChangeArrowheads="1"/>
          </p:cNvSpPr>
          <p:nvPr/>
        </p:nvSpPr>
        <p:spPr bwMode="auto">
          <a:xfrm>
            <a:off x="4938713" y="3810000"/>
            <a:ext cx="4205287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The</a:t>
            </a:r>
            <a:r>
              <a:rPr lang="en-US" altLang="en-US" i="1">
                <a:solidFill>
                  <a:srgbClr val="CC0099"/>
                </a:solidFill>
                <a:latin typeface="Arial" charset="0"/>
              </a:rPr>
              <a:t> </a:t>
            </a:r>
            <a:r>
              <a:rPr lang="en-US" altLang="en-US" i="1">
                <a:solidFill>
                  <a:srgbClr val="FF0000"/>
                </a:solidFill>
                <a:latin typeface="Arial" charset="0"/>
              </a:rPr>
              <a:t>ones digits</a:t>
            </a:r>
            <a:r>
              <a:rPr lang="en-US" altLang="en-US" i="1">
                <a:solidFill>
                  <a:srgbClr val="CC0099"/>
                </a:solidFill>
                <a:latin typeface="Arial" charset="0"/>
              </a:rPr>
              <a:t> </a:t>
            </a: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are the leaves. List the leaves from least to greatest within each row.</a:t>
            </a:r>
          </a:p>
        </p:txBody>
      </p:sp>
      <p:sp>
        <p:nvSpPr>
          <p:cNvPr id="833552" name="Text Box 16"/>
          <p:cNvSpPr txBox="1">
            <a:spLocks noChangeArrowheads="1"/>
          </p:cNvSpPr>
          <p:nvPr/>
        </p:nvSpPr>
        <p:spPr bwMode="auto">
          <a:xfrm>
            <a:off x="4938713" y="5410200"/>
            <a:ext cx="42179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Title the graph and add a key.</a:t>
            </a:r>
          </a:p>
        </p:txBody>
      </p:sp>
      <p:sp>
        <p:nvSpPr>
          <p:cNvPr id="833553" name="Text Box 17"/>
          <p:cNvSpPr txBox="1">
            <a:spLocks noChangeArrowheads="1"/>
          </p:cNvSpPr>
          <p:nvPr/>
        </p:nvSpPr>
        <p:spPr bwMode="auto">
          <a:xfrm>
            <a:off x="1114425" y="5899150"/>
            <a:ext cx="3144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accent2"/>
                </a:solidFill>
              </a:rPr>
              <a:t>Key: 1|9 means 19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833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33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33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33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83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33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2000"/>
                                        <p:tgtEl>
                                          <p:spTgt spid="83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33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833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833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33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33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833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3542" grpId="0"/>
      <p:bldP spid="833543" grpId="0"/>
      <p:bldP spid="833549" grpId="0" animBg="1"/>
      <p:bldP spid="833550" grpId="0"/>
      <p:bldP spid="833551" grpId="0"/>
      <p:bldP spid="833552" grpId="0"/>
      <p:bldP spid="83355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1B: Making a Stem-and-Leaf Plot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898525" y="1524000"/>
            <a:ext cx="824547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The season</a:t>
            </a:r>
            <a:r>
              <a:rPr lang="en-US" altLang="en-US" b="1">
                <a:latin typeface="Arial" charset="0"/>
              </a:rPr>
              <a:t>’</a:t>
            </a:r>
            <a:r>
              <a:rPr lang="en-US" altLang="en-US" b="1"/>
              <a:t>s scores for the football teams going to the state championship are given below. Use the data to make a back-to-back stem-and-leaf plot.</a:t>
            </a:r>
          </a:p>
        </p:txBody>
      </p:sp>
      <p:grpSp>
        <p:nvGrpSpPr>
          <p:cNvPr id="8196" name="Group 27"/>
          <p:cNvGrpSpPr>
            <a:grpSpLocks/>
          </p:cNvGrpSpPr>
          <p:nvPr/>
        </p:nvGrpSpPr>
        <p:grpSpPr bwMode="auto">
          <a:xfrm>
            <a:off x="838200" y="3079750"/>
            <a:ext cx="7456488" cy="882650"/>
            <a:chOff x="662" y="1920"/>
            <a:chExt cx="4697" cy="556"/>
          </a:xfrm>
        </p:grpSpPr>
        <p:sp>
          <p:nvSpPr>
            <p:cNvPr id="8198" name="Text Box 6"/>
            <p:cNvSpPr txBox="1">
              <a:spLocks noChangeArrowheads="1"/>
            </p:cNvSpPr>
            <p:nvPr/>
          </p:nvSpPr>
          <p:spPr bwMode="auto">
            <a:xfrm>
              <a:off x="662" y="1920"/>
              <a:ext cx="46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Team A: 65, 42, 56, 49, 58, 42, 61, 55, 45, 72</a:t>
              </a:r>
            </a:p>
          </p:txBody>
        </p:sp>
        <p:sp>
          <p:nvSpPr>
            <p:cNvPr id="8199" name="Text Box 7"/>
            <p:cNvSpPr txBox="1">
              <a:spLocks noChangeArrowheads="1"/>
            </p:cNvSpPr>
            <p:nvPr/>
          </p:nvSpPr>
          <p:spPr bwMode="auto">
            <a:xfrm>
              <a:off x="672" y="2188"/>
              <a:ext cx="468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Team B: 57, 60, 48, 49, 52, 61, 58, 37, 63, 48</a:t>
              </a:r>
            </a:p>
          </p:txBody>
        </p:sp>
      </p:grpSp>
      <p:sp>
        <p:nvSpPr>
          <p:cNvPr id="8197" name="Text Box 8"/>
          <p:cNvSpPr txBox="1">
            <a:spLocks noChangeArrowheads="1"/>
          </p:cNvSpPr>
          <p:nvPr/>
        </p:nvSpPr>
        <p:spPr bwMode="auto">
          <a:xfrm>
            <a:off x="1050925" y="3344863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1B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9219" name="Group 4"/>
          <p:cNvGrpSpPr>
            <a:grpSpLocks/>
          </p:cNvGrpSpPr>
          <p:nvPr/>
        </p:nvGrpSpPr>
        <p:grpSpPr bwMode="auto">
          <a:xfrm>
            <a:off x="773113" y="1524000"/>
            <a:ext cx="7456487" cy="882650"/>
            <a:chOff x="662" y="1920"/>
            <a:chExt cx="4697" cy="556"/>
          </a:xfrm>
        </p:grpSpPr>
        <p:sp>
          <p:nvSpPr>
            <p:cNvPr id="9237" name="Text Box 5"/>
            <p:cNvSpPr txBox="1">
              <a:spLocks noChangeArrowheads="1"/>
            </p:cNvSpPr>
            <p:nvPr/>
          </p:nvSpPr>
          <p:spPr bwMode="auto">
            <a:xfrm>
              <a:off x="662" y="1920"/>
              <a:ext cx="46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Team A: 65, 42, 56, 49, 58, 42, 61, 55, 45, 72</a:t>
              </a:r>
            </a:p>
          </p:txBody>
        </p:sp>
        <p:sp>
          <p:nvSpPr>
            <p:cNvPr id="9238" name="Text Box 6"/>
            <p:cNvSpPr txBox="1">
              <a:spLocks noChangeArrowheads="1"/>
            </p:cNvSpPr>
            <p:nvPr/>
          </p:nvSpPr>
          <p:spPr bwMode="auto">
            <a:xfrm>
              <a:off x="672" y="2188"/>
              <a:ext cx="468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Team B: 57, 60, 48, 49, 52, 61, 58, 37, 63, 48</a:t>
              </a:r>
            </a:p>
          </p:txBody>
        </p:sp>
      </p:grpSp>
      <p:sp>
        <p:nvSpPr>
          <p:cNvPr id="857095" name="Text Box 7"/>
          <p:cNvSpPr txBox="1">
            <a:spLocks noChangeArrowheads="1"/>
          </p:cNvSpPr>
          <p:nvPr/>
        </p:nvSpPr>
        <p:spPr bwMode="auto">
          <a:xfrm>
            <a:off x="1050925" y="3344863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57096" name="Text Box 8"/>
          <p:cNvSpPr txBox="1">
            <a:spLocks noChangeArrowheads="1"/>
          </p:cNvSpPr>
          <p:nvPr/>
        </p:nvSpPr>
        <p:spPr bwMode="auto">
          <a:xfrm>
            <a:off x="693738" y="2438400"/>
            <a:ext cx="385286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b="1"/>
              <a:t>Football State</a:t>
            </a:r>
          </a:p>
          <a:p>
            <a:pPr algn="ctr" eaLnBrk="1" hangingPunct="1"/>
            <a:r>
              <a:rPr lang="en-US" altLang="en-US" b="1"/>
              <a:t>Championship Scores</a:t>
            </a:r>
          </a:p>
        </p:txBody>
      </p:sp>
      <p:grpSp>
        <p:nvGrpSpPr>
          <p:cNvPr id="9222" name="Group 24"/>
          <p:cNvGrpSpPr>
            <a:grpSpLocks/>
          </p:cNvGrpSpPr>
          <p:nvPr/>
        </p:nvGrpSpPr>
        <p:grpSpPr bwMode="auto">
          <a:xfrm>
            <a:off x="1090613" y="3429000"/>
            <a:ext cx="3328987" cy="2286000"/>
            <a:chOff x="687" y="2160"/>
            <a:chExt cx="2097" cy="1440"/>
          </a:xfrm>
        </p:grpSpPr>
        <p:sp>
          <p:nvSpPr>
            <p:cNvPr id="9228" name="Text Box 10"/>
            <p:cNvSpPr txBox="1">
              <a:spLocks noChangeArrowheads="1"/>
            </p:cNvSpPr>
            <p:nvPr/>
          </p:nvSpPr>
          <p:spPr bwMode="auto">
            <a:xfrm>
              <a:off x="725" y="2160"/>
              <a:ext cx="205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Team A       Team B</a:t>
              </a:r>
            </a:p>
          </p:txBody>
        </p:sp>
        <p:sp>
          <p:nvSpPr>
            <p:cNvPr id="9229" name="Text Box 11"/>
            <p:cNvSpPr txBox="1">
              <a:spLocks noChangeArrowheads="1"/>
            </p:cNvSpPr>
            <p:nvPr/>
          </p:nvSpPr>
          <p:spPr bwMode="auto">
            <a:xfrm>
              <a:off x="1650" y="2400"/>
              <a:ext cx="56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CC0099"/>
                  </a:solidFill>
                </a:rPr>
                <a:t>3</a:t>
              </a:r>
              <a:r>
                <a:rPr lang="en-US" altLang="en-US"/>
                <a:t>   </a:t>
              </a:r>
              <a:r>
                <a:rPr lang="en-US" altLang="en-US">
                  <a:solidFill>
                    <a:srgbClr val="FF0000"/>
                  </a:solidFill>
                </a:rPr>
                <a:t>7</a:t>
              </a:r>
            </a:p>
          </p:txBody>
        </p:sp>
        <p:sp>
          <p:nvSpPr>
            <p:cNvPr id="9230" name="Text Box 12"/>
            <p:cNvSpPr txBox="1">
              <a:spLocks noChangeArrowheads="1"/>
            </p:cNvSpPr>
            <p:nvPr/>
          </p:nvSpPr>
          <p:spPr bwMode="auto">
            <a:xfrm>
              <a:off x="695" y="2620"/>
              <a:ext cx="190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FF0000"/>
                  </a:solidFill>
                </a:rPr>
                <a:t> 9 5 2 2</a:t>
              </a:r>
              <a:r>
                <a:rPr lang="en-US" altLang="en-US"/>
                <a:t>   </a:t>
              </a:r>
              <a:r>
                <a:rPr lang="en-US" altLang="en-US">
                  <a:solidFill>
                    <a:srgbClr val="CC0099"/>
                  </a:solidFill>
                </a:rPr>
                <a:t>4</a:t>
              </a:r>
              <a:r>
                <a:rPr lang="en-US" altLang="en-US"/>
                <a:t>   </a:t>
              </a:r>
              <a:r>
                <a:rPr lang="en-US" altLang="en-US">
                  <a:solidFill>
                    <a:srgbClr val="FF0000"/>
                  </a:solidFill>
                </a:rPr>
                <a:t>8 8 9</a:t>
              </a:r>
            </a:p>
          </p:txBody>
        </p:sp>
        <p:sp>
          <p:nvSpPr>
            <p:cNvPr id="9231" name="Text Box 13"/>
            <p:cNvSpPr txBox="1">
              <a:spLocks noChangeArrowheads="1"/>
            </p:cNvSpPr>
            <p:nvPr/>
          </p:nvSpPr>
          <p:spPr bwMode="auto">
            <a:xfrm>
              <a:off x="885" y="2860"/>
              <a:ext cx="171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FF0000"/>
                  </a:solidFill>
                </a:rPr>
                <a:t> 8 6 5</a:t>
              </a:r>
              <a:r>
                <a:rPr lang="en-US" altLang="en-US"/>
                <a:t>   </a:t>
              </a:r>
              <a:r>
                <a:rPr lang="en-US" altLang="en-US">
                  <a:solidFill>
                    <a:srgbClr val="CC0099"/>
                  </a:solidFill>
                </a:rPr>
                <a:t>5</a:t>
              </a:r>
              <a:r>
                <a:rPr lang="en-US" altLang="en-US"/>
                <a:t>   </a:t>
              </a:r>
              <a:r>
                <a:rPr lang="en-US" altLang="en-US">
                  <a:solidFill>
                    <a:srgbClr val="FF0000"/>
                  </a:solidFill>
                </a:rPr>
                <a:t>2 7 8</a:t>
              </a:r>
            </a:p>
          </p:txBody>
        </p:sp>
        <p:sp>
          <p:nvSpPr>
            <p:cNvPr id="9232" name="Text Box 14"/>
            <p:cNvSpPr txBox="1">
              <a:spLocks noChangeArrowheads="1"/>
            </p:cNvSpPr>
            <p:nvPr/>
          </p:nvSpPr>
          <p:spPr bwMode="auto">
            <a:xfrm>
              <a:off x="1011" y="3072"/>
              <a:ext cx="15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FF0000"/>
                  </a:solidFill>
                </a:rPr>
                <a:t>  5 1</a:t>
              </a:r>
              <a:r>
                <a:rPr lang="en-US" altLang="en-US"/>
                <a:t>   </a:t>
              </a:r>
              <a:r>
                <a:rPr lang="en-US" altLang="en-US">
                  <a:solidFill>
                    <a:srgbClr val="CC0099"/>
                  </a:solidFill>
                </a:rPr>
                <a:t>6</a:t>
              </a:r>
              <a:r>
                <a:rPr lang="en-US" altLang="en-US"/>
                <a:t>   </a:t>
              </a:r>
              <a:r>
                <a:rPr lang="en-US" altLang="en-US">
                  <a:solidFill>
                    <a:srgbClr val="FF0000"/>
                  </a:solidFill>
                </a:rPr>
                <a:t>0 1 3</a:t>
              </a:r>
            </a:p>
          </p:txBody>
        </p:sp>
        <p:sp>
          <p:nvSpPr>
            <p:cNvPr id="9233" name="Text Box 15"/>
            <p:cNvSpPr txBox="1">
              <a:spLocks noChangeArrowheads="1"/>
            </p:cNvSpPr>
            <p:nvPr/>
          </p:nvSpPr>
          <p:spPr bwMode="auto">
            <a:xfrm>
              <a:off x="1005" y="3312"/>
              <a:ext cx="110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     </a:t>
              </a:r>
              <a:r>
                <a:rPr lang="en-US" altLang="en-US">
                  <a:solidFill>
                    <a:srgbClr val="FF0000"/>
                  </a:solidFill>
                </a:rPr>
                <a:t>2</a:t>
              </a:r>
              <a:r>
                <a:rPr lang="en-US" altLang="en-US"/>
                <a:t>   </a:t>
              </a:r>
              <a:r>
                <a:rPr lang="en-US" altLang="en-US">
                  <a:solidFill>
                    <a:srgbClr val="CC0099"/>
                  </a:solidFill>
                </a:rPr>
                <a:t>7</a:t>
              </a:r>
              <a:r>
                <a:rPr lang="en-US" altLang="en-US"/>
                <a:t>   </a:t>
              </a:r>
            </a:p>
          </p:txBody>
        </p:sp>
        <p:sp>
          <p:nvSpPr>
            <p:cNvPr id="9234" name="Line 16"/>
            <p:cNvSpPr>
              <a:spLocks noChangeShapeType="1"/>
            </p:cNvSpPr>
            <p:nvPr/>
          </p:nvSpPr>
          <p:spPr bwMode="auto">
            <a:xfrm>
              <a:off x="687" y="2430"/>
              <a:ext cx="20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5" name="Line 17"/>
            <p:cNvSpPr>
              <a:spLocks noChangeShapeType="1"/>
            </p:cNvSpPr>
            <p:nvPr/>
          </p:nvSpPr>
          <p:spPr bwMode="auto">
            <a:xfrm>
              <a:off x="1608" y="2208"/>
              <a:ext cx="0" cy="13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6" name="Line 18"/>
            <p:cNvSpPr>
              <a:spLocks noChangeShapeType="1"/>
            </p:cNvSpPr>
            <p:nvPr/>
          </p:nvSpPr>
          <p:spPr bwMode="auto">
            <a:xfrm>
              <a:off x="1896" y="2208"/>
              <a:ext cx="0" cy="13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57107" name="Text Box 19"/>
          <p:cNvSpPr txBox="1">
            <a:spLocks noChangeArrowheads="1"/>
          </p:cNvSpPr>
          <p:nvPr/>
        </p:nvSpPr>
        <p:spPr bwMode="auto">
          <a:xfrm>
            <a:off x="4937125" y="3048000"/>
            <a:ext cx="4181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The</a:t>
            </a:r>
            <a:r>
              <a:rPr lang="en-US" altLang="en-US" i="1">
                <a:solidFill>
                  <a:srgbClr val="CC0099"/>
                </a:solidFill>
                <a:latin typeface="Arial" charset="0"/>
              </a:rPr>
              <a:t> tens digits </a:t>
            </a: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are the stems.</a:t>
            </a:r>
          </a:p>
        </p:txBody>
      </p:sp>
      <p:sp>
        <p:nvSpPr>
          <p:cNvPr id="857108" name="Text Box 20"/>
          <p:cNvSpPr txBox="1">
            <a:spLocks noChangeArrowheads="1"/>
          </p:cNvSpPr>
          <p:nvPr/>
        </p:nvSpPr>
        <p:spPr bwMode="auto">
          <a:xfrm>
            <a:off x="4938713" y="3465513"/>
            <a:ext cx="420528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The</a:t>
            </a:r>
            <a:r>
              <a:rPr lang="en-US" altLang="en-US" i="1">
                <a:solidFill>
                  <a:srgbClr val="CC0099"/>
                </a:solidFill>
                <a:latin typeface="Arial" charset="0"/>
              </a:rPr>
              <a:t> </a:t>
            </a:r>
            <a:r>
              <a:rPr lang="en-US" altLang="en-US" i="1">
                <a:solidFill>
                  <a:srgbClr val="FF0000"/>
                </a:solidFill>
                <a:latin typeface="Arial" charset="0"/>
              </a:rPr>
              <a:t>ones digits</a:t>
            </a:r>
            <a:r>
              <a:rPr lang="en-US" altLang="en-US" i="1">
                <a:solidFill>
                  <a:srgbClr val="CC0099"/>
                </a:solidFill>
                <a:latin typeface="Arial" charset="0"/>
              </a:rPr>
              <a:t> </a:t>
            </a: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are the leaves. </a:t>
            </a:r>
          </a:p>
        </p:txBody>
      </p:sp>
      <p:sp>
        <p:nvSpPr>
          <p:cNvPr id="857109" name="Text Box 21"/>
          <p:cNvSpPr txBox="1">
            <a:spLocks noChangeArrowheads="1"/>
          </p:cNvSpPr>
          <p:nvPr/>
        </p:nvSpPr>
        <p:spPr bwMode="auto">
          <a:xfrm>
            <a:off x="4938713" y="5486400"/>
            <a:ext cx="42179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Title the graph and add a key.</a:t>
            </a:r>
          </a:p>
        </p:txBody>
      </p:sp>
      <p:sp>
        <p:nvSpPr>
          <p:cNvPr id="857110" name="Text Box 22"/>
          <p:cNvSpPr txBox="1">
            <a:spLocks noChangeArrowheads="1"/>
          </p:cNvSpPr>
          <p:nvPr/>
        </p:nvSpPr>
        <p:spPr bwMode="auto">
          <a:xfrm>
            <a:off x="990600" y="5715000"/>
            <a:ext cx="34353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chemeClr val="accent2"/>
                </a:solidFill>
              </a:rPr>
              <a:t>Key: |4|8 means 48</a:t>
            </a:r>
          </a:p>
          <a:p>
            <a:pPr eaLnBrk="1" hangingPunct="1"/>
            <a:r>
              <a:rPr lang="en-US" altLang="en-US" i="1">
                <a:solidFill>
                  <a:schemeClr val="accent2"/>
                </a:solidFill>
              </a:rPr>
              <a:t>        2|4| means 42 </a:t>
            </a:r>
          </a:p>
        </p:txBody>
      </p:sp>
      <p:sp>
        <p:nvSpPr>
          <p:cNvPr id="857111" name="Text Box 23"/>
          <p:cNvSpPr txBox="1">
            <a:spLocks noChangeArrowheads="1"/>
          </p:cNvSpPr>
          <p:nvPr/>
        </p:nvSpPr>
        <p:spPr bwMode="auto">
          <a:xfrm>
            <a:off x="4953000" y="4283075"/>
            <a:ext cx="4205288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Put Team A’s scores on the left side and Team B’s scores on the right.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57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57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5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57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5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57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85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7095" grpId="0"/>
      <p:bldP spid="857096" grpId="0"/>
      <p:bldP spid="857107" grpId="0"/>
      <p:bldP spid="857108" grpId="0"/>
      <p:bldP spid="857109" grpId="0"/>
      <p:bldP spid="857110" grpId="0"/>
      <p:bldP spid="8571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0243" name="Text Box 15"/>
          <p:cNvSpPr txBox="1">
            <a:spLocks noChangeArrowheads="1"/>
          </p:cNvSpPr>
          <p:nvPr/>
        </p:nvSpPr>
        <p:spPr bwMode="auto">
          <a:xfrm>
            <a:off x="685800" y="1371600"/>
            <a:ext cx="8458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The temperature in degrees Celsius for two weeks are given below. Use the data to make a stem-and-leaf plot.</a:t>
            </a:r>
          </a:p>
        </p:txBody>
      </p:sp>
      <p:sp>
        <p:nvSpPr>
          <p:cNvPr id="10244" name="Text Box 16"/>
          <p:cNvSpPr txBox="1">
            <a:spLocks noChangeArrowheads="1"/>
          </p:cNvSpPr>
          <p:nvPr/>
        </p:nvSpPr>
        <p:spPr bwMode="auto">
          <a:xfrm>
            <a:off x="685800" y="2667000"/>
            <a:ext cx="826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7, 32, 34, 31, 26, 27, 23, 19, 22, 29, 30, 36, 35, 31</a:t>
            </a:r>
          </a:p>
        </p:txBody>
      </p:sp>
      <p:sp>
        <p:nvSpPr>
          <p:cNvPr id="836633" name="Text Box 25"/>
          <p:cNvSpPr txBox="1">
            <a:spLocks noChangeArrowheads="1"/>
          </p:cNvSpPr>
          <p:nvPr/>
        </p:nvSpPr>
        <p:spPr bwMode="auto">
          <a:xfrm>
            <a:off x="609600" y="6096000"/>
            <a:ext cx="3144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accent2"/>
                </a:solidFill>
              </a:rPr>
              <a:t>Key: 1|9 means 19</a:t>
            </a:r>
          </a:p>
        </p:txBody>
      </p:sp>
      <p:sp>
        <p:nvSpPr>
          <p:cNvPr id="836634" name="Text Box 26"/>
          <p:cNvSpPr txBox="1">
            <a:spLocks noChangeArrowheads="1"/>
          </p:cNvSpPr>
          <p:nvPr/>
        </p:nvSpPr>
        <p:spPr bwMode="auto">
          <a:xfrm>
            <a:off x="795338" y="3276600"/>
            <a:ext cx="3048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Temperature  in Degrees Celsius</a:t>
            </a:r>
          </a:p>
        </p:txBody>
      </p:sp>
      <p:sp>
        <p:nvSpPr>
          <p:cNvPr id="836635" name="Text Box 27"/>
          <p:cNvSpPr txBox="1">
            <a:spLocks noChangeArrowheads="1"/>
          </p:cNvSpPr>
          <p:nvPr/>
        </p:nvSpPr>
        <p:spPr bwMode="auto">
          <a:xfrm>
            <a:off x="4937125" y="3962400"/>
            <a:ext cx="4181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The</a:t>
            </a:r>
            <a:r>
              <a:rPr lang="en-US" altLang="en-US" i="1">
                <a:solidFill>
                  <a:srgbClr val="CC0099"/>
                </a:solidFill>
                <a:latin typeface="Arial" charset="0"/>
              </a:rPr>
              <a:t> tens digits </a:t>
            </a: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are the stems.</a:t>
            </a:r>
          </a:p>
        </p:txBody>
      </p:sp>
      <p:sp>
        <p:nvSpPr>
          <p:cNvPr id="836636" name="Text Box 28"/>
          <p:cNvSpPr txBox="1">
            <a:spLocks noChangeArrowheads="1"/>
          </p:cNvSpPr>
          <p:nvPr/>
        </p:nvSpPr>
        <p:spPr bwMode="auto">
          <a:xfrm>
            <a:off x="4938713" y="4543425"/>
            <a:ext cx="4205287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The</a:t>
            </a:r>
            <a:r>
              <a:rPr lang="en-US" altLang="en-US" i="1">
                <a:solidFill>
                  <a:srgbClr val="CC0099"/>
                </a:solidFill>
                <a:latin typeface="Arial" charset="0"/>
              </a:rPr>
              <a:t> </a:t>
            </a:r>
            <a:r>
              <a:rPr lang="en-US" altLang="en-US" i="1">
                <a:solidFill>
                  <a:srgbClr val="FF0000"/>
                </a:solidFill>
                <a:latin typeface="Arial" charset="0"/>
              </a:rPr>
              <a:t>ones digits</a:t>
            </a:r>
            <a:r>
              <a:rPr lang="en-US" altLang="en-US" i="1">
                <a:solidFill>
                  <a:srgbClr val="CC0099"/>
                </a:solidFill>
                <a:latin typeface="Arial" charset="0"/>
              </a:rPr>
              <a:t> </a:t>
            </a: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are the leaves. List the leaves from least to greatest within each row.</a:t>
            </a:r>
          </a:p>
        </p:txBody>
      </p:sp>
      <p:sp>
        <p:nvSpPr>
          <p:cNvPr id="836637" name="Text Box 29"/>
          <p:cNvSpPr txBox="1">
            <a:spLocks noChangeArrowheads="1"/>
          </p:cNvSpPr>
          <p:nvPr/>
        </p:nvSpPr>
        <p:spPr bwMode="auto">
          <a:xfrm>
            <a:off x="4938713" y="6096000"/>
            <a:ext cx="42179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Title the graph and add a key.</a:t>
            </a:r>
          </a:p>
        </p:txBody>
      </p:sp>
      <p:grpSp>
        <p:nvGrpSpPr>
          <p:cNvPr id="10250" name="Group 33"/>
          <p:cNvGrpSpPr>
            <a:grpSpLocks/>
          </p:cNvGrpSpPr>
          <p:nvPr/>
        </p:nvGrpSpPr>
        <p:grpSpPr bwMode="auto">
          <a:xfrm>
            <a:off x="838200" y="4114800"/>
            <a:ext cx="3619500" cy="2089150"/>
            <a:chOff x="528" y="2592"/>
            <a:chExt cx="2280" cy="1316"/>
          </a:xfrm>
        </p:grpSpPr>
        <p:grpSp>
          <p:nvGrpSpPr>
            <p:cNvPr id="10251" name="Group 17"/>
            <p:cNvGrpSpPr>
              <a:grpSpLocks/>
            </p:cNvGrpSpPr>
            <p:nvPr/>
          </p:nvGrpSpPr>
          <p:grpSpPr bwMode="auto">
            <a:xfrm>
              <a:off x="528" y="2592"/>
              <a:ext cx="1632" cy="316"/>
              <a:chOff x="738" y="2592"/>
              <a:chExt cx="1632" cy="316"/>
            </a:xfrm>
          </p:grpSpPr>
          <p:sp>
            <p:nvSpPr>
              <p:cNvPr id="10257" name="Line 18"/>
              <p:cNvSpPr>
                <a:spLocks noChangeShapeType="1"/>
              </p:cNvSpPr>
              <p:nvPr/>
            </p:nvSpPr>
            <p:spPr bwMode="auto">
              <a:xfrm>
                <a:off x="738" y="2908"/>
                <a:ext cx="163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8" name="Text Box 19"/>
              <p:cNvSpPr txBox="1">
                <a:spLocks noChangeArrowheads="1"/>
              </p:cNvSpPr>
              <p:nvPr/>
            </p:nvSpPr>
            <p:spPr bwMode="auto">
              <a:xfrm>
                <a:off x="824" y="2592"/>
                <a:ext cx="149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/>
                  <a:t>Stem   Leaves</a:t>
                </a:r>
              </a:p>
            </p:txBody>
          </p:sp>
        </p:grpSp>
        <p:sp>
          <p:nvSpPr>
            <p:cNvPr id="10252" name="Text Box 21"/>
            <p:cNvSpPr txBox="1">
              <a:spLocks noChangeArrowheads="1"/>
            </p:cNvSpPr>
            <p:nvPr/>
          </p:nvSpPr>
          <p:spPr bwMode="auto">
            <a:xfrm>
              <a:off x="958" y="2880"/>
              <a:ext cx="6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CC0099"/>
                  </a:solidFill>
                </a:rPr>
                <a:t>0</a:t>
              </a:r>
              <a:r>
                <a:rPr lang="en-US" altLang="en-US"/>
                <a:t>    </a:t>
              </a:r>
              <a:r>
                <a:rPr lang="en-US" altLang="en-US">
                  <a:solidFill>
                    <a:srgbClr val="FF0000"/>
                  </a:solidFill>
                </a:rPr>
                <a:t>7</a:t>
              </a:r>
            </a:p>
          </p:txBody>
        </p:sp>
        <p:sp>
          <p:nvSpPr>
            <p:cNvPr id="10253" name="Text Box 22"/>
            <p:cNvSpPr txBox="1">
              <a:spLocks noChangeArrowheads="1"/>
            </p:cNvSpPr>
            <p:nvPr/>
          </p:nvSpPr>
          <p:spPr bwMode="auto">
            <a:xfrm>
              <a:off x="960" y="3148"/>
              <a:ext cx="6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CC0099"/>
                  </a:solidFill>
                </a:rPr>
                <a:t>1</a:t>
              </a:r>
              <a:r>
                <a:rPr lang="en-US" altLang="en-US"/>
                <a:t>    </a:t>
              </a:r>
              <a:r>
                <a:rPr lang="en-US" altLang="en-US">
                  <a:solidFill>
                    <a:srgbClr val="FF0000"/>
                  </a:solidFill>
                </a:rPr>
                <a:t>9</a:t>
              </a:r>
            </a:p>
          </p:txBody>
        </p:sp>
        <p:sp>
          <p:nvSpPr>
            <p:cNvPr id="10254" name="Text Box 23"/>
            <p:cNvSpPr txBox="1">
              <a:spLocks noChangeArrowheads="1"/>
            </p:cNvSpPr>
            <p:nvPr/>
          </p:nvSpPr>
          <p:spPr bwMode="auto">
            <a:xfrm>
              <a:off x="969" y="3388"/>
              <a:ext cx="146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CC0099"/>
                  </a:solidFill>
                </a:rPr>
                <a:t>2</a:t>
              </a:r>
              <a:r>
                <a:rPr lang="en-US" altLang="en-US"/>
                <a:t>    </a:t>
              </a:r>
              <a:r>
                <a:rPr lang="en-US" altLang="en-US">
                  <a:solidFill>
                    <a:srgbClr val="FF0000"/>
                  </a:solidFill>
                </a:rPr>
                <a:t>2 3 6 7 9 </a:t>
              </a:r>
            </a:p>
          </p:txBody>
        </p:sp>
        <p:sp>
          <p:nvSpPr>
            <p:cNvPr id="10255" name="Text Box 30"/>
            <p:cNvSpPr txBox="1">
              <a:spLocks noChangeArrowheads="1"/>
            </p:cNvSpPr>
            <p:nvPr/>
          </p:nvSpPr>
          <p:spPr bwMode="auto">
            <a:xfrm>
              <a:off x="968" y="3620"/>
              <a:ext cx="18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CC0099"/>
                  </a:solidFill>
                </a:rPr>
                <a:t>3</a:t>
              </a:r>
              <a:r>
                <a:rPr lang="en-US" altLang="en-US"/>
                <a:t>    </a:t>
              </a:r>
              <a:r>
                <a:rPr lang="en-US" altLang="en-US">
                  <a:solidFill>
                    <a:srgbClr val="FF0000"/>
                  </a:solidFill>
                </a:rPr>
                <a:t>0 1 1 2 4 5 6 </a:t>
              </a:r>
            </a:p>
          </p:txBody>
        </p:sp>
        <p:sp>
          <p:nvSpPr>
            <p:cNvPr id="10256" name="Line 31"/>
            <p:cNvSpPr>
              <a:spLocks noChangeShapeType="1"/>
            </p:cNvSpPr>
            <p:nvPr/>
          </p:nvSpPr>
          <p:spPr bwMode="auto">
            <a:xfrm>
              <a:off x="1278" y="2592"/>
              <a:ext cx="0" cy="12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3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3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3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3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36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36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83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6633" grpId="0"/>
      <p:bldP spid="836634" grpId="0"/>
      <p:bldP spid="836635" grpId="0"/>
      <p:bldP spid="836636" grpId="0"/>
      <p:bldP spid="836637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1462953</TotalTime>
  <Words>1974</Words>
  <Application>Microsoft Office PowerPoint</Application>
  <PresentationFormat>On-screen Show (4:3)</PresentationFormat>
  <Paragraphs>298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Verdana</vt:lpstr>
      <vt:lpstr>Arial</vt:lpstr>
      <vt:lpstr>Arial Black</vt:lpstr>
      <vt:lpstr>Symbol</vt:lpstr>
      <vt:lpstr>Arial MT Bl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Holt, Rinehart and Winston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HRW</dc:creator>
  <cp:lastModifiedBy>Trenton Murphey</cp:lastModifiedBy>
  <cp:revision>329</cp:revision>
  <dcterms:created xsi:type="dcterms:W3CDTF">2002-10-14T18:20:28Z</dcterms:created>
  <dcterms:modified xsi:type="dcterms:W3CDTF">2014-03-24T17:38:10Z</dcterms:modified>
</cp:coreProperties>
</file>