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7" r:id="rId2"/>
    <p:sldId id="260" r:id="rId3"/>
    <p:sldId id="262" r:id="rId4"/>
    <p:sldId id="954" r:id="rId5"/>
    <p:sldId id="856" r:id="rId6"/>
    <p:sldId id="1011" r:id="rId7"/>
    <p:sldId id="1013" r:id="rId8"/>
    <p:sldId id="1014" r:id="rId9"/>
    <p:sldId id="1015" r:id="rId10"/>
    <p:sldId id="1016" r:id="rId11"/>
    <p:sldId id="1017" r:id="rId12"/>
    <p:sldId id="1018" r:id="rId13"/>
    <p:sldId id="1019" r:id="rId14"/>
    <p:sldId id="1020" r:id="rId15"/>
    <p:sldId id="1021" r:id="rId16"/>
    <p:sldId id="1022" r:id="rId17"/>
    <p:sldId id="1023" r:id="rId18"/>
    <p:sldId id="1024" r:id="rId19"/>
    <p:sldId id="1025" r:id="rId20"/>
    <p:sldId id="1026" r:id="rId21"/>
    <p:sldId id="1027" r:id="rId22"/>
    <p:sldId id="1028" r:id="rId23"/>
    <p:sldId id="1030" r:id="rId24"/>
    <p:sldId id="1031" r:id="rId25"/>
    <p:sldId id="1029" r:id="rId26"/>
    <p:sldId id="1032" r:id="rId27"/>
    <p:sldId id="1033" r:id="rId28"/>
    <p:sldId id="1034" r:id="rId29"/>
    <p:sldId id="1035" r:id="rId30"/>
    <p:sldId id="1037" r:id="rId31"/>
    <p:sldId id="1038" r:id="rId32"/>
    <p:sldId id="1009" r:id="rId33"/>
    <p:sldId id="1039" r:id="rId3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33CC33"/>
    <a:srgbClr val="BBE0E3"/>
    <a:srgbClr val="3333FF"/>
    <a:srgbClr val="FF0000"/>
    <a:srgbClr val="B2B2B2"/>
    <a:srgbClr val="C0C0C0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68" autoAdjust="0"/>
    <p:restoredTop sz="93410" autoAdjust="0"/>
  </p:normalViewPr>
  <p:slideViewPr>
    <p:cSldViewPr snapToGrid="0">
      <p:cViewPr>
        <p:scale>
          <a:sx n="75" d="100"/>
          <a:sy n="75" d="100"/>
        </p:scale>
        <p:origin x="-906" y="-672"/>
      </p:cViewPr>
      <p:guideLst>
        <p:guide orient="horz" pos="2160"/>
        <p:guide orient="horz" pos="62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50" d="100"/>
          <a:sy n="50" d="100"/>
        </p:scale>
        <p:origin x="-199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D9CA3837-A105-4261-87ED-7885470BF6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071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90055B-46B5-4F46-B69D-F34DFEA837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456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142E5E-4330-4FC2-8352-EFDBB31471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479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C5B1E5-E68F-4B35-9B87-5422D2C6E8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017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D7533D-6E43-4CE2-BD9F-718A78FB6F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998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3ED4C5-FB93-4250-B1C3-286EA62474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116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725CC9-19B2-4C8B-AAAE-C83B60827A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883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BAEF29-77E1-42D2-984C-FF376EBE74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169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84C2F0-3558-410E-A10F-ABB82E16C4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086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688AC9-912D-4DE6-81FF-195D960012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557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B0C67-2153-4FEA-A13E-27511BDE6A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680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FA3503-38CD-413C-80CF-A81A83ADDC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381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fld id="{AADBDCC3-2D10-447D-9A7F-89CA1333D7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4788"/>
            <a:ext cx="914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32" name="Text Box 9"/>
          <p:cNvSpPr txBox="1">
            <a:spLocks noChangeArrowheads="1"/>
          </p:cNvSpPr>
          <p:nvPr/>
        </p:nvSpPr>
        <p:spPr bwMode="auto">
          <a:xfrm>
            <a:off x="-3175" y="6556375"/>
            <a:ext cx="33686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Holt McDougal Algebra 1</a:t>
            </a:r>
          </a:p>
        </p:txBody>
      </p:sp>
      <p:grpSp>
        <p:nvGrpSpPr>
          <p:cNvPr id="1033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035" name="Picture 7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5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accent1"/>
                      </a:gs>
                    </a:gsLst>
                    <a:path path="rect">
                      <a:fillToRect r="100000" b="10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36" name="Picture 12" descr="chater_screen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28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4" name="Text Box 11"/>
          <p:cNvSpPr txBox="1">
            <a:spLocks noChangeArrowheads="1"/>
          </p:cNvSpPr>
          <p:nvPr/>
        </p:nvSpPr>
        <p:spPr bwMode="auto">
          <a:xfrm>
            <a:off x="1066800" y="182563"/>
            <a:ext cx="80772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Organizing and Displaying Data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3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371600" y="166688"/>
            <a:ext cx="7772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Organizing and Displaying Data </a:t>
            </a:r>
            <a:endParaRPr lang="en-US" altLang="en-US" sz="3200"/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152400" y="65532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Holt Algebra 1</a:t>
            </a:r>
          </a:p>
        </p:txBody>
      </p:sp>
      <p:sp>
        <p:nvSpPr>
          <p:cNvPr id="4123" name="Text Box 27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505200" y="2413000"/>
            <a:ext cx="18557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Warm Up</a:t>
            </a:r>
          </a:p>
        </p:txBody>
      </p:sp>
      <p:sp>
        <p:nvSpPr>
          <p:cNvPr id="4124" name="Text Box 28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517900" y="3022600"/>
            <a:ext cx="37639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Lesson Presentation</a:t>
            </a:r>
          </a:p>
        </p:txBody>
      </p:sp>
      <p:sp>
        <p:nvSpPr>
          <p:cNvPr id="4125" name="Text Box 29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519488" y="3632200"/>
            <a:ext cx="23209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Lesson Quiz</a:t>
            </a:r>
          </a:p>
        </p:txBody>
      </p:sp>
      <p:pic>
        <p:nvPicPr>
          <p:cNvPr id="2056" name="Picture 30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31"/>
          <p:cNvSpPr txBox="1">
            <a:spLocks noChangeArrowheads="1"/>
          </p:cNvSpPr>
          <p:nvPr/>
        </p:nvSpPr>
        <p:spPr bwMode="auto">
          <a:xfrm>
            <a:off x="76200" y="65532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Holt McDougal Algebra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1267" name="Text Box 5"/>
          <p:cNvSpPr txBox="1">
            <a:spLocks noChangeArrowheads="1"/>
          </p:cNvSpPr>
          <p:nvPr/>
        </p:nvSpPr>
        <p:spPr bwMode="auto">
          <a:xfrm>
            <a:off x="533400" y="1695450"/>
            <a:ext cx="4321175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Use the graph to determine which years had the same average basketball attendance. What was the average attendance for those years?</a:t>
            </a:r>
          </a:p>
        </p:txBody>
      </p:sp>
      <p:sp>
        <p:nvSpPr>
          <p:cNvPr id="808969" name="Text Box 9"/>
          <p:cNvSpPr txBox="1">
            <a:spLocks noChangeArrowheads="1"/>
          </p:cNvSpPr>
          <p:nvPr/>
        </p:nvSpPr>
        <p:spPr bwMode="auto">
          <a:xfrm>
            <a:off x="504825" y="4953000"/>
            <a:ext cx="3621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2001, 2002, and 2005</a:t>
            </a:r>
          </a:p>
        </p:txBody>
      </p:sp>
      <p:sp>
        <p:nvSpPr>
          <p:cNvPr id="808970" name="Text Box 10"/>
          <p:cNvSpPr txBox="1">
            <a:spLocks noChangeArrowheads="1"/>
          </p:cNvSpPr>
          <p:nvPr/>
        </p:nvSpPr>
        <p:spPr bwMode="auto">
          <a:xfrm>
            <a:off x="4937125" y="4960938"/>
            <a:ext cx="46640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Find the orange bars that are approximately the same. </a:t>
            </a:r>
          </a:p>
        </p:txBody>
      </p:sp>
      <p:sp>
        <p:nvSpPr>
          <p:cNvPr id="808971" name="Text Box 11"/>
          <p:cNvSpPr txBox="1">
            <a:spLocks noChangeArrowheads="1"/>
          </p:cNvSpPr>
          <p:nvPr/>
        </p:nvSpPr>
        <p:spPr bwMode="auto">
          <a:xfrm>
            <a:off x="531813" y="5943600"/>
            <a:ext cx="47132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average is about 13,000.</a:t>
            </a:r>
          </a:p>
        </p:txBody>
      </p:sp>
      <p:pic>
        <p:nvPicPr>
          <p:cNvPr id="11271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1100" y="1571625"/>
            <a:ext cx="4000500" cy="3305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08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089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089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808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089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08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808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69" grpId="0"/>
      <p:bldP spid="808970" grpId="0"/>
      <p:bldP spid="80897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685800" y="2393950"/>
            <a:ext cx="80930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A </a:t>
            </a:r>
            <a:r>
              <a:rPr lang="en-US" altLang="en-US" b="1" u="sng"/>
              <a:t>line graph</a:t>
            </a:r>
            <a:r>
              <a:rPr lang="en-US" altLang="en-US"/>
              <a:t> displays data using line segments. Line graphs are a good way to display data that changes over a period of time.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3: Reading and Interpreting Line Graphs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3315" name="Text Box 5"/>
          <p:cNvSpPr txBox="1">
            <a:spLocks noChangeArrowheads="1"/>
          </p:cNvSpPr>
          <p:nvPr/>
        </p:nvSpPr>
        <p:spPr bwMode="auto">
          <a:xfrm>
            <a:off x="533400" y="1524000"/>
            <a:ext cx="8131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Use the graph to answer each question.</a:t>
            </a:r>
          </a:p>
        </p:txBody>
      </p:sp>
      <p:sp>
        <p:nvSpPr>
          <p:cNvPr id="13316" name="Text Box 9"/>
          <p:cNvSpPr txBox="1">
            <a:spLocks noChangeArrowheads="1"/>
          </p:cNvSpPr>
          <p:nvPr/>
        </p:nvSpPr>
        <p:spPr bwMode="auto">
          <a:xfrm>
            <a:off x="236538" y="4572000"/>
            <a:ext cx="8131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A. </a:t>
            </a:r>
            <a:r>
              <a:rPr lang="en-US" altLang="en-US"/>
              <a:t>At what time was the humidity the lowest?</a:t>
            </a:r>
            <a:endParaRPr lang="en-US" altLang="en-US" b="1"/>
          </a:p>
        </p:txBody>
      </p:sp>
      <p:sp>
        <p:nvSpPr>
          <p:cNvPr id="13317" name="Text Box 10"/>
          <p:cNvSpPr txBox="1">
            <a:spLocks noChangeArrowheads="1"/>
          </p:cNvSpPr>
          <p:nvPr/>
        </p:nvSpPr>
        <p:spPr bwMode="auto">
          <a:xfrm>
            <a:off x="228600" y="5349875"/>
            <a:ext cx="80549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514350" indent="-5143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B. </a:t>
            </a:r>
            <a:r>
              <a:rPr lang="en-US" altLang="en-US"/>
              <a:t>During which 4-hour time period did the humidity increase the most?</a:t>
            </a:r>
            <a:endParaRPr lang="en-US" altLang="en-US" b="1"/>
          </a:p>
        </p:txBody>
      </p:sp>
      <p:sp>
        <p:nvSpPr>
          <p:cNvPr id="811019" name="Text Box 11"/>
          <p:cNvSpPr txBox="1">
            <a:spLocks noChangeArrowheads="1"/>
          </p:cNvSpPr>
          <p:nvPr/>
        </p:nvSpPr>
        <p:spPr bwMode="auto">
          <a:xfrm>
            <a:off x="655638" y="4908550"/>
            <a:ext cx="11731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4 A.M.</a:t>
            </a:r>
          </a:p>
        </p:txBody>
      </p:sp>
      <p:sp>
        <p:nvSpPr>
          <p:cNvPr id="811020" name="Text Box 12"/>
          <p:cNvSpPr txBox="1">
            <a:spLocks noChangeArrowheads="1"/>
          </p:cNvSpPr>
          <p:nvPr/>
        </p:nvSpPr>
        <p:spPr bwMode="auto">
          <a:xfrm>
            <a:off x="5332413" y="5715000"/>
            <a:ext cx="20589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12 to 4 P.M.</a:t>
            </a:r>
          </a:p>
        </p:txBody>
      </p:sp>
      <p:pic>
        <p:nvPicPr>
          <p:cNvPr id="13320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981200"/>
            <a:ext cx="3143250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11023" name="Text Box 15"/>
          <p:cNvSpPr txBox="1">
            <a:spLocks noChangeArrowheads="1"/>
          </p:cNvSpPr>
          <p:nvPr/>
        </p:nvSpPr>
        <p:spPr bwMode="auto">
          <a:xfrm>
            <a:off x="1981200" y="4910138"/>
            <a:ext cx="533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66FF"/>
                </a:solidFill>
              </a:rPr>
              <a:t>Identify the lowest point.</a:t>
            </a:r>
          </a:p>
        </p:txBody>
      </p:sp>
      <p:sp>
        <p:nvSpPr>
          <p:cNvPr id="811024" name="Text Box 16"/>
          <p:cNvSpPr txBox="1">
            <a:spLocks noChangeArrowheads="1"/>
          </p:cNvSpPr>
          <p:nvPr/>
        </p:nvSpPr>
        <p:spPr bwMode="auto">
          <a:xfrm>
            <a:off x="671513" y="6096000"/>
            <a:ext cx="883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66FF"/>
                </a:solidFill>
              </a:rPr>
              <a:t>Look for the segment with the greatest positive slope.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1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11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11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11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1019" grpId="0"/>
      <p:bldP spid="811020" grpId="0"/>
      <p:bldP spid="811023" grpId="0"/>
      <p:bldP spid="81102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822325" y="1479550"/>
            <a:ext cx="83216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Use the graph to estimate the difference in temperature between 4:00 A.M. and noon.</a:t>
            </a:r>
          </a:p>
        </p:txBody>
      </p:sp>
      <p:sp>
        <p:nvSpPr>
          <p:cNvPr id="812041" name="Text Box 9"/>
          <p:cNvSpPr txBox="1">
            <a:spLocks noChangeArrowheads="1"/>
          </p:cNvSpPr>
          <p:nvPr/>
        </p:nvSpPr>
        <p:spPr bwMode="auto">
          <a:xfrm>
            <a:off x="1066800" y="5468938"/>
            <a:ext cx="1874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About 18°F</a:t>
            </a:r>
          </a:p>
        </p:txBody>
      </p:sp>
      <p:sp>
        <p:nvSpPr>
          <p:cNvPr id="812042" name="Text Box 10"/>
          <p:cNvSpPr txBox="1">
            <a:spLocks noChangeArrowheads="1"/>
          </p:cNvSpPr>
          <p:nvPr/>
        </p:nvSpPr>
        <p:spPr bwMode="auto">
          <a:xfrm>
            <a:off x="3048000" y="5486400"/>
            <a:ext cx="6130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Compare the temperatures at the two times.</a:t>
            </a:r>
          </a:p>
        </p:txBody>
      </p:sp>
      <p:pic>
        <p:nvPicPr>
          <p:cNvPr id="14342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543175"/>
            <a:ext cx="6553200" cy="271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2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12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12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812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2041" grpId="0"/>
      <p:bldP spid="81204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762000" y="2257425"/>
            <a:ext cx="805497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 double-line graph can be used to compare how two related data sets change over time. A double-line graph has a key to distinguish between the two sets of data.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4: Reading and Interpreting Double-Line Graphs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6387" name="Text Box 5"/>
          <p:cNvSpPr txBox="1">
            <a:spLocks noChangeArrowheads="1"/>
          </p:cNvSpPr>
          <p:nvPr/>
        </p:nvSpPr>
        <p:spPr bwMode="auto">
          <a:xfrm>
            <a:off x="479425" y="1828800"/>
            <a:ext cx="8131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Use the graph to answer each question.</a:t>
            </a:r>
          </a:p>
        </p:txBody>
      </p:sp>
      <p:sp>
        <p:nvSpPr>
          <p:cNvPr id="16388" name="Text Box 9"/>
          <p:cNvSpPr txBox="1">
            <a:spLocks noChangeArrowheads="1"/>
          </p:cNvSpPr>
          <p:nvPr/>
        </p:nvSpPr>
        <p:spPr bwMode="auto">
          <a:xfrm>
            <a:off x="517525" y="2317750"/>
            <a:ext cx="43592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A. </a:t>
            </a:r>
            <a:r>
              <a:rPr lang="en-US" altLang="en-US"/>
              <a:t>In which month did station A charge more than station B?</a:t>
            </a:r>
            <a:endParaRPr lang="en-US" altLang="en-US" b="1"/>
          </a:p>
        </p:txBody>
      </p:sp>
      <p:sp>
        <p:nvSpPr>
          <p:cNvPr id="814090" name="Text Box 10"/>
          <p:cNvSpPr txBox="1">
            <a:spLocks noChangeArrowheads="1"/>
          </p:cNvSpPr>
          <p:nvPr/>
        </p:nvSpPr>
        <p:spPr bwMode="auto">
          <a:xfrm>
            <a:off x="517525" y="3476625"/>
            <a:ext cx="8048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May</a:t>
            </a:r>
          </a:p>
        </p:txBody>
      </p:sp>
      <p:sp>
        <p:nvSpPr>
          <p:cNvPr id="814091" name="Text Box 11"/>
          <p:cNvSpPr txBox="1">
            <a:spLocks noChangeArrowheads="1"/>
          </p:cNvSpPr>
          <p:nvPr/>
        </p:nvSpPr>
        <p:spPr bwMode="auto">
          <a:xfrm>
            <a:off x="536575" y="3849688"/>
            <a:ext cx="50260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Look for the point when the station A line is above the station B line.</a:t>
            </a:r>
          </a:p>
        </p:txBody>
      </p:sp>
      <p:sp>
        <p:nvSpPr>
          <p:cNvPr id="16391" name="Text Box 12"/>
          <p:cNvSpPr txBox="1">
            <a:spLocks noChangeArrowheads="1"/>
          </p:cNvSpPr>
          <p:nvPr/>
        </p:nvSpPr>
        <p:spPr bwMode="auto">
          <a:xfrm>
            <a:off x="504825" y="4756150"/>
            <a:ext cx="51339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B.</a:t>
            </a:r>
            <a:r>
              <a:rPr lang="en-US" altLang="en-US"/>
              <a:t> During which month(s) did the stations charge the same for gasoline?</a:t>
            </a:r>
            <a:endParaRPr lang="en-US" altLang="en-US" b="1"/>
          </a:p>
        </p:txBody>
      </p:sp>
      <p:sp>
        <p:nvSpPr>
          <p:cNvPr id="814093" name="Text Box 13"/>
          <p:cNvSpPr txBox="1">
            <a:spLocks noChangeArrowheads="1"/>
          </p:cNvSpPr>
          <p:nvPr/>
        </p:nvSpPr>
        <p:spPr bwMode="auto">
          <a:xfrm>
            <a:off x="546100" y="5943600"/>
            <a:ext cx="226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April and July</a:t>
            </a:r>
          </a:p>
        </p:txBody>
      </p:sp>
      <p:sp>
        <p:nvSpPr>
          <p:cNvPr id="814095" name="Text Box 15"/>
          <p:cNvSpPr txBox="1">
            <a:spLocks noChangeArrowheads="1"/>
          </p:cNvSpPr>
          <p:nvPr/>
        </p:nvSpPr>
        <p:spPr bwMode="auto">
          <a:xfrm>
            <a:off x="3124200" y="5943600"/>
            <a:ext cx="48974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See where the data points overlap.</a:t>
            </a:r>
          </a:p>
        </p:txBody>
      </p:sp>
      <p:pic>
        <p:nvPicPr>
          <p:cNvPr id="16394" name="Picture 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8325" y="2362200"/>
            <a:ext cx="3419475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4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14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14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14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4090" grpId="0"/>
      <p:bldP spid="814091" grpId="0"/>
      <p:bldP spid="814093" grpId="0"/>
      <p:bldP spid="81409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609600" y="1479550"/>
            <a:ext cx="83216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Use the graph to describe the general trend of the data.</a:t>
            </a:r>
          </a:p>
        </p:txBody>
      </p:sp>
      <p:sp>
        <p:nvSpPr>
          <p:cNvPr id="815113" name="Text Box 9"/>
          <p:cNvSpPr txBox="1">
            <a:spLocks noChangeArrowheads="1"/>
          </p:cNvSpPr>
          <p:nvPr/>
        </p:nvSpPr>
        <p:spPr bwMode="auto">
          <a:xfrm>
            <a:off x="685800" y="5502275"/>
            <a:ext cx="76358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Prices increased from Jan through Jul or Aug, and then prices decreased through Nov.</a:t>
            </a:r>
          </a:p>
        </p:txBody>
      </p:sp>
      <p:pic>
        <p:nvPicPr>
          <p:cNvPr id="17413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25" y="2324100"/>
            <a:ext cx="6000750" cy="308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5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5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51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15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51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914400" y="1905000"/>
            <a:ext cx="7254875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A </a:t>
            </a:r>
            <a:r>
              <a:rPr lang="en-US" altLang="en-US" b="1" u="sng"/>
              <a:t>circle graph</a:t>
            </a:r>
            <a:r>
              <a:rPr lang="en-US" altLang="en-US"/>
              <a:t> shows parts of a whole. The entire circle represents 100% of the data and each sector represents a percent of the total. Circle graphs are good for comparing each category of data to the whole set.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5: Reading and Interpreting Circle Graphs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9459" name="Text Box 5"/>
          <p:cNvSpPr txBox="1">
            <a:spLocks noChangeArrowheads="1"/>
          </p:cNvSpPr>
          <p:nvPr/>
        </p:nvSpPr>
        <p:spPr bwMode="auto">
          <a:xfrm>
            <a:off x="838200" y="1752600"/>
            <a:ext cx="8131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Use the graph to answer the question.</a:t>
            </a:r>
          </a:p>
        </p:txBody>
      </p:sp>
      <p:sp>
        <p:nvSpPr>
          <p:cNvPr id="817161" name="Text Box 9"/>
          <p:cNvSpPr txBox="1">
            <a:spLocks noChangeArrowheads="1"/>
          </p:cNvSpPr>
          <p:nvPr/>
        </p:nvSpPr>
        <p:spPr bwMode="auto">
          <a:xfrm>
            <a:off x="846138" y="5021263"/>
            <a:ext cx="7902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Which ingredients are present in equal amounts? </a:t>
            </a:r>
          </a:p>
        </p:txBody>
      </p:sp>
      <p:sp>
        <p:nvSpPr>
          <p:cNvPr id="817162" name="Text Box 10"/>
          <p:cNvSpPr txBox="1">
            <a:spLocks noChangeArrowheads="1"/>
          </p:cNvSpPr>
          <p:nvPr/>
        </p:nvSpPr>
        <p:spPr bwMode="auto">
          <a:xfrm>
            <a:off x="828675" y="5518150"/>
            <a:ext cx="5892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Lemon sherbet and pineapple juice.  </a:t>
            </a:r>
          </a:p>
        </p:txBody>
      </p:sp>
      <p:sp>
        <p:nvSpPr>
          <p:cNvPr id="817163" name="Text Box 11"/>
          <p:cNvSpPr txBox="1">
            <a:spLocks noChangeArrowheads="1"/>
          </p:cNvSpPr>
          <p:nvPr/>
        </p:nvSpPr>
        <p:spPr bwMode="auto">
          <a:xfrm>
            <a:off x="833438" y="5949950"/>
            <a:ext cx="406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Look for same sized sectors.</a:t>
            </a:r>
          </a:p>
        </p:txBody>
      </p:sp>
      <p:pic>
        <p:nvPicPr>
          <p:cNvPr id="19463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324100"/>
            <a:ext cx="3152775" cy="255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464" name="Text Box 14"/>
          <p:cNvSpPr txBox="1">
            <a:spLocks noChangeArrowheads="1"/>
          </p:cNvSpPr>
          <p:nvPr/>
        </p:nvSpPr>
        <p:spPr bwMode="auto">
          <a:xfrm>
            <a:off x="3352800" y="3352800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 b="1"/>
              <a:t>12.5%</a:t>
            </a:r>
          </a:p>
        </p:txBody>
      </p:sp>
      <p:sp>
        <p:nvSpPr>
          <p:cNvPr id="19465" name="Text Box 15"/>
          <p:cNvSpPr txBox="1">
            <a:spLocks noChangeArrowheads="1"/>
          </p:cNvSpPr>
          <p:nvPr/>
        </p:nvSpPr>
        <p:spPr bwMode="auto">
          <a:xfrm>
            <a:off x="3276600" y="4114800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 b="1"/>
              <a:t>12.5%</a:t>
            </a:r>
          </a:p>
        </p:txBody>
      </p:sp>
      <p:sp>
        <p:nvSpPr>
          <p:cNvPr id="19466" name="Text Box 16"/>
          <p:cNvSpPr txBox="1">
            <a:spLocks noChangeArrowheads="1"/>
          </p:cNvSpPr>
          <p:nvPr/>
        </p:nvSpPr>
        <p:spPr bwMode="auto">
          <a:xfrm>
            <a:off x="4506913" y="4267200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25%</a:t>
            </a:r>
          </a:p>
        </p:txBody>
      </p:sp>
      <p:sp>
        <p:nvSpPr>
          <p:cNvPr id="19467" name="Text Box 17"/>
          <p:cNvSpPr txBox="1">
            <a:spLocks noChangeArrowheads="1"/>
          </p:cNvSpPr>
          <p:nvPr/>
        </p:nvSpPr>
        <p:spPr bwMode="auto">
          <a:xfrm>
            <a:off x="5181600" y="4114800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50%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7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17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17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7161" grpId="0"/>
      <p:bldP spid="817162" grpId="0"/>
      <p:bldP spid="81716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5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0483" name="Text Box 5"/>
          <p:cNvSpPr txBox="1">
            <a:spLocks noChangeArrowheads="1"/>
          </p:cNvSpPr>
          <p:nvPr/>
        </p:nvSpPr>
        <p:spPr bwMode="auto">
          <a:xfrm>
            <a:off x="822325" y="1495425"/>
            <a:ext cx="80168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Use the graph to determine what percent of the fruit salad is cantaloupe. </a:t>
            </a:r>
          </a:p>
        </p:txBody>
      </p:sp>
      <p:sp>
        <p:nvSpPr>
          <p:cNvPr id="818187" name="Text Box 11"/>
          <p:cNvSpPr txBox="1">
            <a:spLocks noChangeArrowheads="1"/>
          </p:cNvSpPr>
          <p:nvPr/>
        </p:nvSpPr>
        <p:spPr bwMode="auto">
          <a:xfrm>
            <a:off x="838200" y="5778500"/>
            <a:ext cx="80168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Find the cups of cantaloupe and divide that into total cups of fruit. </a:t>
            </a:r>
          </a:p>
        </p:txBody>
      </p:sp>
      <p:pic>
        <p:nvPicPr>
          <p:cNvPr id="818188" name="Picture 12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5095875"/>
            <a:ext cx="53340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6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0363" y="2333625"/>
            <a:ext cx="2738437" cy="273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8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18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18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81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18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818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04800" y="1295400"/>
            <a:ext cx="8077200" cy="49530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3333CC"/>
                </a:solidFill>
              </a:rPr>
              <a:t>Warm Up</a:t>
            </a:r>
          </a:p>
          <a:p>
            <a:pPr eaLnBrk="1" hangingPunct="1">
              <a:lnSpc>
                <a:spcPct val="135000"/>
              </a:lnSpc>
              <a:spcAft>
                <a:spcPct val="25000"/>
              </a:spcAft>
            </a:pPr>
            <a:r>
              <a:rPr lang="en-US" altLang="en-US" sz="2800" b="1" dirty="0"/>
              <a:t>Write the equivalent percent.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sz="2800" b="1" dirty="0">
                <a:sym typeface="Symbol" pitchFamily="18" charset="2"/>
              </a:rPr>
              <a:t>1.</a:t>
            </a:r>
            <a:r>
              <a:rPr lang="en-US" altLang="en-US" sz="2800" i="1" baseline="30000" dirty="0">
                <a:sym typeface="Symbol" pitchFamily="18" charset="2"/>
              </a:rPr>
              <a:t>			</a:t>
            </a:r>
            <a:r>
              <a:rPr lang="en-US" altLang="en-US" sz="2800" b="1" dirty="0">
                <a:sym typeface="Symbol" pitchFamily="18" charset="2"/>
              </a:rPr>
              <a:t>2. </a:t>
            </a:r>
            <a:r>
              <a:rPr lang="en-US" altLang="en-US" sz="2800" dirty="0">
                <a:sym typeface="Symbol" pitchFamily="18" charset="2"/>
              </a:rPr>
              <a:t> </a:t>
            </a:r>
            <a:r>
              <a:rPr lang="en-US" altLang="en-US" sz="2800" b="1" dirty="0">
                <a:sym typeface="Symbol" pitchFamily="18" charset="2"/>
              </a:rPr>
              <a:t> </a:t>
            </a:r>
            <a:r>
              <a:rPr lang="en-US" altLang="en-US" sz="2800" dirty="0">
                <a:sym typeface="Symbol" pitchFamily="18" charset="2"/>
              </a:rPr>
              <a:t>			</a:t>
            </a:r>
            <a:r>
              <a:rPr lang="en-US" altLang="en-US" sz="2800" b="1" dirty="0">
                <a:sym typeface="Symbol" pitchFamily="18" charset="2"/>
              </a:rPr>
              <a:t>3. </a:t>
            </a:r>
            <a:r>
              <a:rPr lang="en-US" altLang="en-US" sz="2800" dirty="0">
                <a:sym typeface="Symbol" pitchFamily="18" charset="2"/>
              </a:rPr>
              <a:t>  </a:t>
            </a:r>
          </a:p>
          <a:p>
            <a:pPr eaLnBrk="1" hangingPunct="1">
              <a:lnSpc>
                <a:spcPct val="135000"/>
              </a:lnSpc>
              <a:spcAft>
                <a:spcPct val="25000"/>
              </a:spcAft>
            </a:pPr>
            <a:r>
              <a:rPr lang="en-US" altLang="en-US" sz="2800" b="1" dirty="0"/>
              <a:t>Find each value.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sz="2800" b="1" dirty="0">
                <a:sym typeface="Symbol" pitchFamily="18" charset="2"/>
              </a:rPr>
              <a:t>4. </a:t>
            </a:r>
            <a:r>
              <a:rPr lang="en-US" altLang="en-US" sz="2800" dirty="0">
                <a:sym typeface="Symbol" pitchFamily="18" charset="2"/>
              </a:rPr>
              <a:t>20% of 360</a:t>
            </a:r>
            <a:r>
              <a:rPr lang="en-US" altLang="en-US" sz="2800" i="1" baseline="30000" dirty="0">
                <a:sym typeface="Symbol" pitchFamily="18" charset="2"/>
              </a:rPr>
              <a:t>		</a:t>
            </a:r>
          </a:p>
          <a:p>
            <a:pPr eaLnBrk="1" hangingPunct="1">
              <a:lnSpc>
                <a:spcPct val="125000"/>
              </a:lnSpc>
            </a:pPr>
            <a:endParaRPr lang="en-US" altLang="en-US" sz="2800" i="1" baseline="30000" dirty="0">
              <a:sym typeface="Symbol" pitchFamily="18" charset="2"/>
            </a:endParaRPr>
          </a:p>
          <a:p>
            <a:pPr eaLnBrk="1" hangingPunct="1">
              <a:lnSpc>
                <a:spcPct val="125000"/>
              </a:lnSpc>
            </a:pPr>
            <a:r>
              <a:rPr lang="en-US" altLang="en-US" sz="2800" b="1" dirty="0">
                <a:sym typeface="Symbol" pitchFamily="18" charset="2"/>
              </a:rPr>
              <a:t>5. </a:t>
            </a:r>
            <a:r>
              <a:rPr lang="en-US" altLang="en-US" sz="2800" dirty="0">
                <a:sym typeface="Symbol" pitchFamily="18" charset="2"/>
              </a:rPr>
              <a:t>75% of 360</a:t>
            </a:r>
            <a:r>
              <a:rPr lang="en-US" altLang="en-US" sz="2800" b="1" dirty="0">
                <a:sym typeface="Symbol" pitchFamily="18" charset="2"/>
              </a:rPr>
              <a:t> </a:t>
            </a:r>
            <a:r>
              <a:rPr lang="en-US" altLang="en-US" sz="2800" dirty="0">
                <a:sym typeface="Symbol" pitchFamily="18" charset="2"/>
              </a:rPr>
              <a:t> </a:t>
            </a:r>
            <a:r>
              <a:rPr lang="en-US" altLang="en-US" sz="2800" b="1" dirty="0">
                <a:sym typeface="Symbol" pitchFamily="18" charset="2"/>
              </a:rPr>
              <a:t> </a:t>
            </a:r>
            <a:endParaRPr lang="en-US" altLang="en-US" sz="2800" dirty="0">
              <a:sym typeface="Symbol" pitchFamily="18" charset="2"/>
            </a:endParaRPr>
          </a:p>
          <a:p>
            <a:pPr eaLnBrk="1" hangingPunct="1"/>
            <a:endParaRPr lang="en-US" altLang="en-US" sz="2800" dirty="0">
              <a:sym typeface="Symbol" pitchFamily="18" charset="2"/>
            </a:endParaRPr>
          </a:p>
          <a:p>
            <a:pPr eaLnBrk="1" hangingPunct="1">
              <a:lnSpc>
                <a:spcPct val="125000"/>
              </a:lnSpc>
            </a:pPr>
            <a:r>
              <a:rPr lang="en-US" altLang="en-US" sz="2800" b="1" dirty="0">
                <a:sym typeface="Symbol" pitchFamily="18" charset="2"/>
              </a:rPr>
              <a:t>6.</a:t>
            </a:r>
            <a:r>
              <a:rPr lang="en-US" altLang="en-US" sz="2800" dirty="0">
                <a:solidFill>
                  <a:srgbClr val="FF0000"/>
                </a:solidFill>
              </a:rPr>
              <a:t>		</a:t>
            </a:r>
          </a:p>
        </p:txBody>
      </p:sp>
      <p:sp>
        <p:nvSpPr>
          <p:cNvPr id="3075" name="Text Box 174"/>
          <p:cNvSpPr txBox="1">
            <a:spLocks noChangeArrowheads="1"/>
          </p:cNvSpPr>
          <p:nvPr/>
        </p:nvSpPr>
        <p:spPr bwMode="auto">
          <a:xfrm>
            <a:off x="3200400" y="34290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b="1" i="1"/>
          </a:p>
        </p:txBody>
      </p:sp>
      <p:sp>
        <p:nvSpPr>
          <p:cNvPr id="7377" name="Text Box 209"/>
          <p:cNvSpPr txBox="1">
            <a:spLocks noChangeArrowheads="1"/>
          </p:cNvSpPr>
          <p:nvPr/>
        </p:nvSpPr>
        <p:spPr bwMode="auto">
          <a:xfrm>
            <a:off x="1725613" y="2547938"/>
            <a:ext cx="10175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</a:rPr>
              <a:t>25%</a:t>
            </a:r>
          </a:p>
        </p:txBody>
      </p:sp>
      <p:sp>
        <p:nvSpPr>
          <p:cNvPr id="7378" name="Text Box 210"/>
          <p:cNvSpPr txBox="1">
            <a:spLocks noChangeArrowheads="1"/>
          </p:cNvSpPr>
          <p:nvPr/>
        </p:nvSpPr>
        <p:spPr bwMode="auto">
          <a:xfrm>
            <a:off x="4343400" y="2514600"/>
            <a:ext cx="1143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</a:rPr>
              <a:t>20% </a:t>
            </a:r>
          </a:p>
        </p:txBody>
      </p:sp>
      <p:sp>
        <p:nvSpPr>
          <p:cNvPr id="7379" name="Text Box 211"/>
          <p:cNvSpPr txBox="1">
            <a:spLocks noChangeArrowheads="1"/>
          </p:cNvSpPr>
          <p:nvPr/>
        </p:nvSpPr>
        <p:spPr bwMode="auto">
          <a:xfrm>
            <a:off x="7162800" y="2514600"/>
            <a:ext cx="1371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</a:rPr>
              <a:t>12.5%</a:t>
            </a:r>
          </a:p>
        </p:txBody>
      </p:sp>
      <p:pic>
        <p:nvPicPr>
          <p:cNvPr id="3079" name="Picture 218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9850" y="2362200"/>
            <a:ext cx="742950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219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2362200"/>
            <a:ext cx="514350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220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362200"/>
            <a:ext cx="504825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389" name="Text Box 221"/>
          <p:cNvSpPr txBox="1">
            <a:spLocks noChangeArrowheads="1"/>
          </p:cNvSpPr>
          <p:nvPr/>
        </p:nvSpPr>
        <p:spPr bwMode="auto">
          <a:xfrm>
            <a:off x="3251200" y="3733800"/>
            <a:ext cx="635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</a:rPr>
              <a:t>72</a:t>
            </a:r>
          </a:p>
        </p:txBody>
      </p:sp>
      <p:sp>
        <p:nvSpPr>
          <p:cNvPr id="7390" name="Text Box 222"/>
          <p:cNvSpPr txBox="1">
            <a:spLocks noChangeArrowheads="1"/>
          </p:cNvSpPr>
          <p:nvPr/>
        </p:nvSpPr>
        <p:spPr bwMode="auto">
          <a:xfrm>
            <a:off x="3281363" y="4648200"/>
            <a:ext cx="9858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</a:rPr>
              <a:t>270 </a:t>
            </a:r>
          </a:p>
        </p:txBody>
      </p:sp>
      <p:sp>
        <p:nvSpPr>
          <p:cNvPr id="7391" name="Text Box 223"/>
          <p:cNvSpPr txBox="1">
            <a:spLocks noChangeArrowheads="1"/>
          </p:cNvSpPr>
          <p:nvPr/>
        </p:nvSpPr>
        <p:spPr bwMode="auto">
          <a:xfrm>
            <a:off x="3251200" y="5562600"/>
            <a:ext cx="635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</a:rPr>
              <a:t>24</a:t>
            </a:r>
          </a:p>
        </p:txBody>
      </p:sp>
      <p:pic>
        <p:nvPicPr>
          <p:cNvPr id="3085" name="Picture 224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5400675"/>
            <a:ext cx="1752600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7" grpId="0"/>
      <p:bldP spid="7378" grpId="0"/>
      <p:bldP spid="7379" grpId="0"/>
      <p:bldP spid="7389" grpId="0"/>
      <p:bldP spid="7390" grpId="0"/>
      <p:bldP spid="739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4"/>
          <p:cNvGrpSpPr>
            <a:grpSpLocks/>
          </p:cNvGrpSpPr>
          <p:nvPr/>
        </p:nvGrpSpPr>
        <p:grpSpPr bwMode="auto">
          <a:xfrm>
            <a:off x="561975" y="2647950"/>
            <a:ext cx="7896225" cy="933450"/>
            <a:chOff x="210" y="1488"/>
            <a:chExt cx="4974" cy="588"/>
          </a:xfrm>
        </p:grpSpPr>
        <p:sp>
          <p:nvSpPr>
            <p:cNvPr id="21507" name="Text Box 5"/>
            <p:cNvSpPr txBox="1">
              <a:spLocks noChangeArrowheads="1"/>
            </p:cNvSpPr>
            <p:nvPr/>
          </p:nvSpPr>
          <p:spPr bwMode="auto">
            <a:xfrm>
              <a:off x="215" y="1776"/>
              <a:ext cx="4969" cy="300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/>
                <a:t>The sections of a circle graph are called sectors. </a:t>
              </a:r>
            </a:p>
          </p:txBody>
        </p:sp>
        <p:sp>
          <p:nvSpPr>
            <p:cNvPr id="21508" name="Text Box 6"/>
            <p:cNvSpPr txBox="1">
              <a:spLocks noChangeArrowheads="1"/>
            </p:cNvSpPr>
            <p:nvPr/>
          </p:nvSpPr>
          <p:spPr bwMode="auto">
            <a:xfrm>
              <a:off x="210" y="1488"/>
              <a:ext cx="1593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1">
                  <a:solidFill>
                    <a:schemeClr val="bg1"/>
                  </a:solidFill>
                </a:rPr>
                <a:t>Reading Math</a:t>
              </a:r>
              <a:endParaRPr lang="en-US" altLang="en-US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6A: Choosing and Creating an Appropriate Display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2531" name="Text Box 5"/>
          <p:cNvSpPr txBox="1">
            <a:spLocks noChangeArrowheads="1"/>
          </p:cNvSpPr>
          <p:nvPr/>
        </p:nvSpPr>
        <p:spPr bwMode="auto">
          <a:xfrm>
            <a:off x="838200" y="1876425"/>
            <a:ext cx="81311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Use the given data to make a graph. Explain why you chose that type of graph.</a:t>
            </a:r>
          </a:p>
        </p:txBody>
      </p:sp>
      <p:sp>
        <p:nvSpPr>
          <p:cNvPr id="820233" name="Text Box 9"/>
          <p:cNvSpPr txBox="1">
            <a:spLocks noChangeArrowheads="1"/>
          </p:cNvSpPr>
          <p:nvPr/>
        </p:nvSpPr>
        <p:spPr bwMode="auto">
          <a:xfrm>
            <a:off x="4175125" y="2974975"/>
            <a:ext cx="49688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A bar graph is good for displaying categories that do not make up a whole. </a:t>
            </a:r>
          </a:p>
        </p:txBody>
      </p:sp>
      <p:sp>
        <p:nvSpPr>
          <p:cNvPr id="820234" name="Text Box 10"/>
          <p:cNvSpPr txBox="1">
            <a:spLocks noChangeArrowheads="1"/>
          </p:cNvSpPr>
          <p:nvPr/>
        </p:nvSpPr>
        <p:spPr bwMode="auto">
          <a:xfrm>
            <a:off x="4175125" y="4270375"/>
            <a:ext cx="4892675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1</a:t>
            </a:r>
            <a:r>
              <a:rPr lang="en-US" altLang="en-US"/>
              <a:t> Choose an appropriate scale and interval. The scale must include all of the data values. The scale is separated into equal parts called intervals. </a:t>
            </a:r>
            <a:endParaRPr lang="en-US" altLang="en-US" b="1"/>
          </a:p>
        </p:txBody>
      </p:sp>
      <p:grpSp>
        <p:nvGrpSpPr>
          <p:cNvPr id="22534" name="Group 13"/>
          <p:cNvGrpSpPr>
            <a:grpSpLocks/>
          </p:cNvGrpSpPr>
          <p:nvPr/>
        </p:nvGrpSpPr>
        <p:grpSpPr bwMode="auto">
          <a:xfrm>
            <a:off x="762000" y="2982913"/>
            <a:ext cx="2828925" cy="2532062"/>
            <a:chOff x="480" y="1801"/>
            <a:chExt cx="1782" cy="1595"/>
          </a:xfrm>
        </p:grpSpPr>
        <p:pic>
          <p:nvPicPr>
            <p:cNvPr id="22535" name="Picture 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" y="2208"/>
              <a:ext cx="1782" cy="1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2536" name="Text Box 12"/>
            <p:cNvSpPr txBox="1">
              <a:spLocks noChangeArrowheads="1"/>
            </p:cNvSpPr>
            <p:nvPr/>
          </p:nvSpPr>
          <p:spPr bwMode="auto">
            <a:xfrm>
              <a:off x="514" y="1801"/>
              <a:ext cx="1728" cy="448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000" b="1"/>
                <a:t>Flowers in an Arrangement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20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20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233" grpId="0"/>
      <p:bldP spid="82023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6A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821257" name="Text Box 9"/>
          <p:cNvSpPr txBox="1">
            <a:spLocks noChangeArrowheads="1"/>
          </p:cNvSpPr>
          <p:nvPr/>
        </p:nvSpPr>
        <p:spPr bwMode="auto">
          <a:xfrm>
            <a:off x="838200" y="2133600"/>
            <a:ext cx="519747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2 </a:t>
            </a:r>
            <a:r>
              <a:rPr lang="en-US" altLang="en-US"/>
              <a:t>Use the data to determine the lengths of the bars. Draw bars of equal width. The bars should not touch.</a:t>
            </a:r>
            <a:endParaRPr lang="en-US" altLang="en-US" b="1"/>
          </a:p>
        </p:txBody>
      </p:sp>
      <p:sp>
        <p:nvSpPr>
          <p:cNvPr id="821258" name="Text Box 10"/>
          <p:cNvSpPr txBox="1">
            <a:spLocks noChangeArrowheads="1"/>
          </p:cNvSpPr>
          <p:nvPr/>
        </p:nvSpPr>
        <p:spPr bwMode="auto">
          <a:xfrm>
            <a:off x="838200" y="3886200"/>
            <a:ext cx="52736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3</a:t>
            </a:r>
            <a:r>
              <a:rPr lang="en-US" altLang="en-US"/>
              <a:t> Title the graph and label the horizontal and vertical scales.</a:t>
            </a:r>
            <a:endParaRPr lang="en-US" altLang="en-US" b="1"/>
          </a:p>
        </p:txBody>
      </p:sp>
      <p:pic>
        <p:nvPicPr>
          <p:cNvPr id="821259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828800"/>
            <a:ext cx="2886075" cy="3390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21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21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21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257" grpId="0"/>
      <p:bldP spid="82125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6B: Choosing and Creating an Appropriate Display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4579" name="Text Box 5"/>
          <p:cNvSpPr txBox="1">
            <a:spLocks noChangeArrowheads="1"/>
          </p:cNvSpPr>
          <p:nvPr/>
        </p:nvSpPr>
        <p:spPr bwMode="auto">
          <a:xfrm>
            <a:off x="838200" y="1695450"/>
            <a:ext cx="81311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Use the given data to make a graph. Explain why you choose that type of graph.</a:t>
            </a:r>
          </a:p>
        </p:txBody>
      </p:sp>
      <p:sp>
        <p:nvSpPr>
          <p:cNvPr id="823305" name="Text Box 9"/>
          <p:cNvSpPr txBox="1">
            <a:spLocks noChangeArrowheads="1"/>
          </p:cNvSpPr>
          <p:nvPr/>
        </p:nvSpPr>
        <p:spPr bwMode="auto">
          <a:xfrm>
            <a:off x="4479925" y="2838450"/>
            <a:ext cx="49688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A circle graph is good for displaying categories that make up a whole. </a:t>
            </a:r>
          </a:p>
        </p:txBody>
      </p:sp>
      <p:grpSp>
        <p:nvGrpSpPr>
          <p:cNvPr id="24581" name="Group 32"/>
          <p:cNvGrpSpPr>
            <a:grpSpLocks/>
          </p:cNvGrpSpPr>
          <p:nvPr/>
        </p:nvGrpSpPr>
        <p:grpSpPr bwMode="auto">
          <a:xfrm>
            <a:off x="228600" y="2609850"/>
            <a:ext cx="3543300" cy="2219325"/>
            <a:chOff x="144" y="1644"/>
            <a:chExt cx="2232" cy="1398"/>
          </a:xfrm>
        </p:grpSpPr>
        <p:pic>
          <p:nvPicPr>
            <p:cNvPr id="24592" name="Picture 19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1844"/>
              <a:ext cx="2232" cy="11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4593" name="Text Box 20"/>
            <p:cNvSpPr txBox="1">
              <a:spLocks noChangeArrowheads="1"/>
            </p:cNvSpPr>
            <p:nvPr/>
          </p:nvSpPr>
          <p:spPr bwMode="auto">
            <a:xfrm>
              <a:off x="183" y="1644"/>
              <a:ext cx="2145" cy="237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1"/>
                <a:t>Degrees Held by Faculty</a:t>
              </a:r>
            </a:p>
          </p:txBody>
        </p:sp>
      </p:grpSp>
      <p:grpSp>
        <p:nvGrpSpPr>
          <p:cNvPr id="823324" name="Group 28"/>
          <p:cNvGrpSpPr>
            <a:grpSpLocks/>
          </p:cNvGrpSpPr>
          <p:nvPr/>
        </p:nvGrpSpPr>
        <p:grpSpPr bwMode="auto">
          <a:xfrm>
            <a:off x="133350" y="4819650"/>
            <a:ext cx="4362450" cy="742950"/>
            <a:chOff x="192" y="2976"/>
            <a:chExt cx="2748" cy="468"/>
          </a:xfrm>
        </p:grpSpPr>
        <p:pic>
          <p:nvPicPr>
            <p:cNvPr id="24590" name="Picture 22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44" y="2976"/>
              <a:ext cx="1596" cy="4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591" name="Text Box 25"/>
            <p:cNvSpPr txBox="1">
              <a:spLocks noChangeArrowheads="1"/>
            </p:cNvSpPr>
            <p:nvPr/>
          </p:nvSpPr>
          <p:spPr bwMode="auto">
            <a:xfrm>
              <a:off x="192" y="3072"/>
              <a:ext cx="13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Bachelor's: </a:t>
              </a:r>
            </a:p>
          </p:txBody>
        </p:sp>
      </p:grpSp>
      <p:grpSp>
        <p:nvGrpSpPr>
          <p:cNvPr id="823325" name="Group 29"/>
          <p:cNvGrpSpPr>
            <a:grpSpLocks/>
          </p:cNvGrpSpPr>
          <p:nvPr/>
        </p:nvGrpSpPr>
        <p:grpSpPr bwMode="auto">
          <a:xfrm>
            <a:off x="209550" y="5810250"/>
            <a:ext cx="4086225" cy="742950"/>
            <a:chOff x="240" y="3600"/>
            <a:chExt cx="2574" cy="468"/>
          </a:xfrm>
        </p:grpSpPr>
        <p:pic>
          <p:nvPicPr>
            <p:cNvPr id="24588" name="Picture 23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0" y="3600"/>
              <a:ext cx="1614" cy="4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589" name="Text Box 26"/>
            <p:cNvSpPr txBox="1">
              <a:spLocks noChangeArrowheads="1"/>
            </p:cNvSpPr>
            <p:nvPr/>
          </p:nvSpPr>
          <p:spPr bwMode="auto">
            <a:xfrm>
              <a:off x="240" y="3648"/>
              <a:ext cx="13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Master's: </a:t>
              </a:r>
            </a:p>
          </p:txBody>
        </p:sp>
      </p:grpSp>
      <p:grpSp>
        <p:nvGrpSpPr>
          <p:cNvPr id="823326" name="Group 30"/>
          <p:cNvGrpSpPr>
            <a:grpSpLocks/>
          </p:cNvGrpSpPr>
          <p:nvPr/>
        </p:nvGrpSpPr>
        <p:grpSpPr bwMode="auto">
          <a:xfrm>
            <a:off x="4573588" y="5448300"/>
            <a:ext cx="3427412" cy="742950"/>
            <a:chOff x="3120" y="3367"/>
            <a:chExt cx="2159" cy="468"/>
          </a:xfrm>
        </p:grpSpPr>
        <p:pic>
          <p:nvPicPr>
            <p:cNvPr id="24586" name="Picture 24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83" y="3367"/>
              <a:ext cx="1596" cy="4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587" name="Text Box 27"/>
            <p:cNvSpPr txBox="1">
              <a:spLocks noChangeArrowheads="1"/>
            </p:cNvSpPr>
            <p:nvPr/>
          </p:nvSpPr>
          <p:spPr bwMode="auto">
            <a:xfrm>
              <a:off x="3120" y="3456"/>
              <a:ext cx="13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PhD: </a:t>
              </a:r>
            </a:p>
          </p:txBody>
        </p:sp>
      </p:grpSp>
      <p:sp>
        <p:nvSpPr>
          <p:cNvPr id="823327" name="Text Box 31"/>
          <p:cNvSpPr txBox="1">
            <a:spLocks noChangeArrowheads="1"/>
          </p:cNvSpPr>
          <p:nvPr/>
        </p:nvSpPr>
        <p:spPr bwMode="auto">
          <a:xfrm>
            <a:off x="4479925" y="4165600"/>
            <a:ext cx="48926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1</a:t>
            </a:r>
            <a:r>
              <a:rPr lang="en-US" altLang="en-US"/>
              <a:t> Calculate the percent of total represented by each category. </a:t>
            </a:r>
            <a:endParaRPr lang="en-US" altLang="en-US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23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2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2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2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2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3305" grpId="0"/>
      <p:bldP spid="82332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6"/>
          <p:cNvSpPr txBox="1">
            <a:spLocks noChangeArrowheads="1"/>
          </p:cNvSpPr>
          <p:nvPr/>
        </p:nvSpPr>
        <p:spPr bwMode="auto">
          <a:xfrm>
            <a:off x="762000" y="1860550"/>
            <a:ext cx="82454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2 </a:t>
            </a:r>
            <a:r>
              <a:rPr lang="en-US" altLang="en-US"/>
              <a:t>Find the angle measure for each sector of the graph. Since there are 360° in a circle, multiply each percent by 360°.</a:t>
            </a:r>
            <a:endParaRPr lang="en-US" altLang="en-US" b="1"/>
          </a:p>
        </p:txBody>
      </p:sp>
      <p:sp>
        <p:nvSpPr>
          <p:cNvPr id="25603" name="Text Box 7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6B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824331" name="Text Box 11"/>
          <p:cNvSpPr txBox="1">
            <a:spLocks noChangeArrowheads="1"/>
          </p:cNvSpPr>
          <p:nvPr/>
        </p:nvSpPr>
        <p:spPr bwMode="auto">
          <a:xfrm>
            <a:off x="762000" y="3387725"/>
            <a:ext cx="37957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PhD: 0.10 </a:t>
            </a:r>
            <a:r>
              <a:rPr lang="en-US" altLang="en-US">
                <a:sym typeface="Symbol" pitchFamily="18" charset="2"/>
              </a:rPr>
              <a:t></a:t>
            </a:r>
            <a:r>
              <a:rPr lang="en-US" altLang="en-US"/>
              <a:t> 360° = 36°</a:t>
            </a:r>
          </a:p>
        </p:txBody>
      </p:sp>
      <p:sp>
        <p:nvSpPr>
          <p:cNvPr id="824332" name="Text Box 12"/>
          <p:cNvSpPr txBox="1">
            <a:spLocks noChangeArrowheads="1"/>
          </p:cNvSpPr>
          <p:nvPr/>
        </p:nvSpPr>
        <p:spPr bwMode="auto">
          <a:xfrm>
            <a:off x="762000" y="3811588"/>
            <a:ext cx="49387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Master</a:t>
            </a:r>
            <a:r>
              <a:rPr lang="en-US" altLang="en-US">
                <a:latin typeface="Arial" charset="0"/>
              </a:rPr>
              <a:t>’</a:t>
            </a:r>
            <a:r>
              <a:rPr lang="en-US" altLang="en-US"/>
              <a:t>s: 0.39 </a:t>
            </a:r>
            <a:r>
              <a:rPr lang="en-US" altLang="en-US">
                <a:sym typeface="Symbol" pitchFamily="18" charset="2"/>
              </a:rPr>
              <a:t></a:t>
            </a:r>
            <a:r>
              <a:rPr lang="en-US" altLang="en-US"/>
              <a:t> 360° = 140.4°</a:t>
            </a:r>
          </a:p>
        </p:txBody>
      </p:sp>
      <p:sp>
        <p:nvSpPr>
          <p:cNvPr id="824333" name="Text Box 13"/>
          <p:cNvSpPr txBox="1">
            <a:spLocks noChangeArrowheads="1"/>
          </p:cNvSpPr>
          <p:nvPr/>
        </p:nvSpPr>
        <p:spPr bwMode="auto">
          <a:xfrm>
            <a:off x="762000" y="4268788"/>
            <a:ext cx="52339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Bachelor</a:t>
            </a:r>
            <a:r>
              <a:rPr lang="en-US" altLang="en-US">
                <a:latin typeface="Arial" charset="0"/>
              </a:rPr>
              <a:t>’</a:t>
            </a:r>
            <a:r>
              <a:rPr lang="en-US" altLang="en-US"/>
              <a:t>s: 0.51 </a:t>
            </a:r>
            <a:r>
              <a:rPr lang="en-US" altLang="en-US">
                <a:sym typeface="Symbol" pitchFamily="18" charset="2"/>
              </a:rPr>
              <a:t></a:t>
            </a:r>
            <a:r>
              <a:rPr lang="en-US" altLang="en-US"/>
              <a:t> 360° = 183.6°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24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4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24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24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24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824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24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24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824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4331" grpId="0"/>
      <p:bldP spid="824332" grpId="0"/>
      <p:bldP spid="82433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8"/>
          <p:cNvSpPr txBox="1">
            <a:spLocks noChangeArrowheads="1"/>
          </p:cNvSpPr>
          <p:nvPr/>
        </p:nvSpPr>
        <p:spPr bwMode="auto">
          <a:xfrm>
            <a:off x="822325" y="1984375"/>
            <a:ext cx="4664075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3 </a:t>
            </a:r>
            <a:r>
              <a:rPr lang="en-US" altLang="en-US"/>
              <a:t>Use a compass to draw a circle. Mark the center and use a straightedge to draw one radius. Then use a protractor to draw each central angle. </a:t>
            </a:r>
            <a:endParaRPr lang="en-US" altLang="en-US" b="1"/>
          </a:p>
        </p:txBody>
      </p:sp>
      <p:sp>
        <p:nvSpPr>
          <p:cNvPr id="822281" name="Text Box 9"/>
          <p:cNvSpPr txBox="1">
            <a:spLocks noChangeArrowheads="1"/>
          </p:cNvSpPr>
          <p:nvPr/>
        </p:nvSpPr>
        <p:spPr bwMode="auto">
          <a:xfrm>
            <a:off x="822325" y="5257800"/>
            <a:ext cx="8321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4</a:t>
            </a:r>
            <a:r>
              <a:rPr lang="en-US" altLang="en-US"/>
              <a:t> Title the graph and label each sector.</a:t>
            </a:r>
            <a:endParaRPr lang="en-US" altLang="en-US" b="1"/>
          </a:p>
        </p:txBody>
      </p:sp>
      <p:sp>
        <p:nvSpPr>
          <p:cNvPr id="26628" name="Text Box 10"/>
          <p:cNvSpPr txBox="1">
            <a:spLocks noChangeArrowheads="1"/>
          </p:cNvSpPr>
          <p:nvPr/>
        </p:nvSpPr>
        <p:spPr bwMode="auto">
          <a:xfrm>
            <a:off x="76200" y="990600"/>
            <a:ext cx="899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6B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822283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905000"/>
            <a:ext cx="3276600" cy="277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22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22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228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6C: Choosing and Creating an Appropriate Display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7651" name="Text Box 5"/>
          <p:cNvSpPr txBox="1">
            <a:spLocks noChangeArrowheads="1"/>
          </p:cNvSpPr>
          <p:nvPr/>
        </p:nvSpPr>
        <p:spPr bwMode="auto">
          <a:xfrm>
            <a:off x="936625" y="1981200"/>
            <a:ext cx="82073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Use the given data to make a graph. Explain why you chose that type of graph. </a:t>
            </a:r>
          </a:p>
        </p:txBody>
      </p:sp>
      <p:sp>
        <p:nvSpPr>
          <p:cNvPr id="825353" name="Text Box 9"/>
          <p:cNvSpPr txBox="1">
            <a:spLocks noChangeArrowheads="1"/>
          </p:cNvSpPr>
          <p:nvPr/>
        </p:nvSpPr>
        <p:spPr bwMode="auto">
          <a:xfrm>
            <a:off x="4098925" y="2774950"/>
            <a:ext cx="50450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A line graph is appropriate for this data because it will show the change over time. </a:t>
            </a:r>
          </a:p>
        </p:txBody>
      </p:sp>
      <p:sp>
        <p:nvSpPr>
          <p:cNvPr id="825354" name="Text Box 10"/>
          <p:cNvSpPr txBox="1">
            <a:spLocks noChangeArrowheads="1"/>
          </p:cNvSpPr>
          <p:nvPr/>
        </p:nvSpPr>
        <p:spPr bwMode="auto">
          <a:xfrm>
            <a:off x="4098925" y="3994150"/>
            <a:ext cx="5045075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1</a:t>
            </a:r>
            <a:r>
              <a:rPr lang="en-US" altLang="en-US"/>
              <a:t> Determine the scale and interval for each set of data. Time should be plotted on the horizontal axis because it is independent.</a:t>
            </a:r>
            <a:endParaRPr lang="en-US" altLang="en-US" b="1"/>
          </a:p>
        </p:txBody>
      </p:sp>
      <p:grpSp>
        <p:nvGrpSpPr>
          <p:cNvPr id="27654" name="Group 19"/>
          <p:cNvGrpSpPr>
            <a:grpSpLocks/>
          </p:cNvGrpSpPr>
          <p:nvPr/>
        </p:nvGrpSpPr>
        <p:grpSpPr bwMode="auto">
          <a:xfrm>
            <a:off x="609600" y="3076575"/>
            <a:ext cx="3429000" cy="2714625"/>
            <a:chOff x="384" y="1938"/>
            <a:chExt cx="2160" cy="1710"/>
          </a:xfrm>
        </p:grpSpPr>
        <p:grpSp>
          <p:nvGrpSpPr>
            <p:cNvPr id="27655" name="Group 18"/>
            <p:cNvGrpSpPr>
              <a:grpSpLocks/>
            </p:cNvGrpSpPr>
            <p:nvPr/>
          </p:nvGrpSpPr>
          <p:grpSpPr bwMode="auto">
            <a:xfrm>
              <a:off x="384" y="1938"/>
              <a:ext cx="2160" cy="1710"/>
              <a:chOff x="384" y="1938"/>
              <a:chExt cx="2160" cy="1710"/>
            </a:xfrm>
          </p:grpSpPr>
          <p:pic>
            <p:nvPicPr>
              <p:cNvPr id="27658" name="Picture 11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4" y="2208"/>
                <a:ext cx="2160" cy="14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27659" name="Text Box 12"/>
              <p:cNvSpPr txBox="1">
                <a:spLocks noChangeArrowheads="1"/>
              </p:cNvSpPr>
              <p:nvPr/>
            </p:nvSpPr>
            <p:spPr bwMode="auto">
              <a:xfrm>
                <a:off x="414" y="1938"/>
                <a:ext cx="2100" cy="294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 b="1"/>
                  <a:t>County Farms</a:t>
                </a:r>
              </a:p>
            </p:txBody>
          </p:sp>
        </p:grpSp>
        <p:sp>
          <p:nvSpPr>
            <p:cNvPr id="27656" name="Rectangle 15"/>
            <p:cNvSpPr>
              <a:spLocks noChangeArrowheads="1"/>
            </p:cNvSpPr>
            <p:nvPr/>
          </p:nvSpPr>
          <p:spPr bwMode="auto">
            <a:xfrm>
              <a:off x="1920" y="2859"/>
              <a:ext cx="28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7657" name="Text Box 16"/>
            <p:cNvSpPr txBox="1">
              <a:spLocks noChangeArrowheads="1"/>
            </p:cNvSpPr>
            <p:nvPr/>
          </p:nvSpPr>
          <p:spPr bwMode="auto">
            <a:xfrm>
              <a:off x="1836" y="2784"/>
              <a:ext cx="576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100"/>
                <a:t>248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25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25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5353" grpId="0"/>
      <p:bldP spid="82535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6C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8675" name="Text Box 8"/>
          <p:cNvSpPr txBox="1">
            <a:spLocks noChangeArrowheads="1"/>
          </p:cNvSpPr>
          <p:nvPr/>
        </p:nvSpPr>
        <p:spPr bwMode="auto">
          <a:xfrm>
            <a:off x="4479925" y="208915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76" name="Text Box 9"/>
          <p:cNvSpPr txBox="1">
            <a:spLocks noChangeArrowheads="1"/>
          </p:cNvSpPr>
          <p:nvPr/>
        </p:nvSpPr>
        <p:spPr bwMode="auto">
          <a:xfrm>
            <a:off x="4327525" y="2089150"/>
            <a:ext cx="48164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2</a:t>
            </a:r>
            <a:r>
              <a:rPr lang="en-US" altLang="en-US"/>
              <a:t> Plot a point for each pair of values. Connect the points using line segments.</a:t>
            </a:r>
            <a:endParaRPr lang="en-US" altLang="en-US" b="1"/>
          </a:p>
        </p:txBody>
      </p:sp>
      <p:sp>
        <p:nvSpPr>
          <p:cNvPr id="826378" name="Text Box 10"/>
          <p:cNvSpPr txBox="1">
            <a:spLocks noChangeArrowheads="1"/>
          </p:cNvSpPr>
          <p:nvPr/>
        </p:nvSpPr>
        <p:spPr bwMode="auto">
          <a:xfrm>
            <a:off x="4327525" y="3802063"/>
            <a:ext cx="46259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Step 3 </a:t>
            </a:r>
            <a:r>
              <a:rPr lang="en-US" altLang="en-US"/>
              <a:t>Title the graph and label the horizontal and vertical scales.</a:t>
            </a:r>
            <a:endParaRPr lang="en-US" altLang="en-US" b="1"/>
          </a:p>
        </p:txBody>
      </p:sp>
      <p:pic>
        <p:nvPicPr>
          <p:cNvPr id="826379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066925"/>
            <a:ext cx="3810000" cy="334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26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26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26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826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637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6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9699" name="Text Box 5"/>
          <p:cNvSpPr txBox="1">
            <a:spLocks noChangeArrowheads="1"/>
          </p:cNvSpPr>
          <p:nvPr/>
        </p:nvSpPr>
        <p:spPr bwMode="auto">
          <a:xfrm>
            <a:off x="898525" y="1708150"/>
            <a:ext cx="78644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Use the given data to make a graph. Explain why you chose that type of graph.</a:t>
            </a:r>
          </a:p>
        </p:txBody>
      </p:sp>
      <p:sp>
        <p:nvSpPr>
          <p:cNvPr id="29700" name="Text Box 6"/>
          <p:cNvSpPr txBox="1">
            <a:spLocks noChangeArrowheads="1"/>
          </p:cNvSpPr>
          <p:nvPr/>
        </p:nvSpPr>
        <p:spPr bwMode="auto">
          <a:xfrm>
            <a:off x="1050925" y="2927350"/>
            <a:ext cx="78644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data below shows how Vera spends her time during a typical 5-day week during the school year.</a:t>
            </a:r>
          </a:p>
        </p:txBody>
      </p:sp>
      <p:pic>
        <p:nvPicPr>
          <p:cNvPr id="827402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133850"/>
            <a:ext cx="7696200" cy="142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27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6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0723" name="Text Box 5"/>
          <p:cNvSpPr txBox="1">
            <a:spLocks noChangeArrowheads="1"/>
          </p:cNvSpPr>
          <p:nvPr/>
        </p:nvSpPr>
        <p:spPr bwMode="auto">
          <a:xfrm>
            <a:off x="898525" y="1600200"/>
            <a:ext cx="78644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Use the given data to make a graph. Explain why you choose that type of graph.</a:t>
            </a:r>
          </a:p>
        </p:txBody>
      </p:sp>
      <p:sp>
        <p:nvSpPr>
          <p:cNvPr id="30724" name="Text Box 6"/>
          <p:cNvSpPr txBox="1">
            <a:spLocks noChangeArrowheads="1"/>
          </p:cNvSpPr>
          <p:nvPr/>
        </p:nvSpPr>
        <p:spPr bwMode="auto">
          <a:xfrm>
            <a:off x="914400" y="2362200"/>
            <a:ext cx="8153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A circle graph is good for displaying categories that make up a whole. </a:t>
            </a:r>
          </a:p>
        </p:txBody>
      </p:sp>
      <p:sp>
        <p:nvSpPr>
          <p:cNvPr id="828423" name="Text Box 7"/>
          <p:cNvSpPr txBox="1">
            <a:spLocks noChangeArrowheads="1"/>
          </p:cNvSpPr>
          <p:nvPr/>
        </p:nvSpPr>
        <p:spPr bwMode="auto">
          <a:xfrm>
            <a:off x="914400" y="3200400"/>
            <a:ext cx="8077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1</a:t>
            </a:r>
            <a:r>
              <a:rPr lang="en-US" altLang="en-US"/>
              <a:t> Calculate the percent of total represented by each category. </a:t>
            </a:r>
            <a:endParaRPr lang="en-US" altLang="en-US" b="1"/>
          </a:p>
        </p:txBody>
      </p:sp>
      <p:grpSp>
        <p:nvGrpSpPr>
          <p:cNvPr id="828452" name="Group 36"/>
          <p:cNvGrpSpPr>
            <a:grpSpLocks/>
          </p:cNvGrpSpPr>
          <p:nvPr/>
        </p:nvGrpSpPr>
        <p:grpSpPr bwMode="auto">
          <a:xfrm>
            <a:off x="914400" y="3990975"/>
            <a:ext cx="3657600" cy="733425"/>
            <a:chOff x="576" y="2466"/>
            <a:chExt cx="2304" cy="462"/>
          </a:xfrm>
        </p:grpSpPr>
        <p:pic>
          <p:nvPicPr>
            <p:cNvPr id="30742" name="Picture 23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98" y="2466"/>
              <a:ext cx="1182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743" name="Text Box 24"/>
            <p:cNvSpPr txBox="1">
              <a:spLocks noChangeArrowheads="1"/>
            </p:cNvSpPr>
            <p:nvPr/>
          </p:nvSpPr>
          <p:spPr bwMode="auto">
            <a:xfrm>
              <a:off x="576" y="2544"/>
              <a:ext cx="124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/>
                <a:t>Sleeping:</a:t>
              </a:r>
            </a:p>
          </p:txBody>
        </p:sp>
      </p:grpSp>
      <p:grpSp>
        <p:nvGrpSpPr>
          <p:cNvPr id="828453" name="Group 37"/>
          <p:cNvGrpSpPr>
            <a:grpSpLocks/>
          </p:cNvGrpSpPr>
          <p:nvPr/>
        </p:nvGrpSpPr>
        <p:grpSpPr bwMode="auto">
          <a:xfrm>
            <a:off x="914400" y="4800600"/>
            <a:ext cx="3086100" cy="733425"/>
            <a:chOff x="576" y="2976"/>
            <a:chExt cx="1944" cy="462"/>
          </a:xfrm>
        </p:grpSpPr>
        <p:sp>
          <p:nvSpPr>
            <p:cNvPr id="30740" name="Text Box 25"/>
            <p:cNvSpPr txBox="1">
              <a:spLocks noChangeArrowheads="1"/>
            </p:cNvSpPr>
            <p:nvPr/>
          </p:nvSpPr>
          <p:spPr bwMode="auto">
            <a:xfrm>
              <a:off x="576" y="3072"/>
              <a:ext cx="124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/>
                <a:t>Eating:</a:t>
              </a:r>
            </a:p>
          </p:txBody>
        </p:sp>
        <p:pic>
          <p:nvPicPr>
            <p:cNvPr id="30741" name="Picture 26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58" y="2976"/>
              <a:ext cx="1062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828454" name="Group 38"/>
          <p:cNvGrpSpPr>
            <a:grpSpLocks/>
          </p:cNvGrpSpPr>
          <p:nvPr/>
        </p:nvGrpSpPr>
        <p:grpSpPr bwMode="auto">
          <a:xfrm>
            <a:off x="914400" y="5743575"/>
            <a:ext cx="3076575" cy="733425"/>
            <a:chOff x="576" y="3570"/>
            <a:chExt cx="1938" cy="462"/>
          </a:xfrm>
        </p:grpSpPr>
        <p:sp>
          <p:nvSpPr>
            <p:cNvPr id="30738" name="Text Box 27"/>
            <p:cNvSpPr txBox="1">
              <a:spLocks noChangeArrowheads="1"/>
            </p:cNvSpPr>
            <p:nvPr/>
          </p:nvSpPr>
          <p:spPr bwMode="auto">
            <a:xfrm>
              <a:off x="576" y="3648"/>
              <a:ext cx="124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/>
                <a:t>School:</a:t>
              </a:r>
            </a:p>
          </p:txBody>
        </p:sp>
        <p:pic>
          <p:nvPicPr>
            <p:cNvPr id="30739" name="Picture 29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06" y="3570"/>
              <a:ext cx="1008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828455" name="Group 39"/>
          <p:cNvGrpSpPr>
            <a:grpSpLocks/>
          </p:cNvGrpSpPr>
          <p:nvPr/>
        </p:nvGrpSpPr>
        <p:grpSpPr bwMode="auto">
          <a:xfrm>
            <a:off x="4800600" y="3886200"/>
            <a:ext cx="3124200" cy="733425"/>
            <a:chOff x="3024" y="2400"/>
            <a:chExt cx="1968" cy="462"/>
          </a:xfrm>
        </p:grpSpPr>
        <p:pic>
          <p:nvPicPr>
            <p:cNvPr id="30736" name="Picture 30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30" y="2400"/>
              <a:ext cx="1062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737" name="Text Box 31"/>
            <p:cNvSpPr txBox="1">
              <a:spLocks noChangeArrowheads="1"/>
            </p:cNvSpPr>
            <p:nvPr/>
          </p:nvSpPr>
          <p:spPr bwMode="auto">
            <a:xfrm>
              <a:off x="3024" y="2496"/>
              <a:ext cx="124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/>
                <a:t>Sports:</a:t>
              </a:r>
            </a:p>
          </p:txBody>
        </p:sp>
      </p:grpSp>
      <p:grpSp>
        <p:nvGrpSpPr>
          <p:cNvPr id="828456" name="Group 40"/>
          <p:cNvGrpSpPr>
            <a:grpSpLocks/>
          </p:cNvGrpSpPr>
          <p:nvPr/>
        </p:nvGrpSpPr>
        <p:grpSpPr bwMode="auto">
          <a:xfrm>
            <a:off x="4800600" y="4838700"/>
            <a:ext cx="3810000" cy="733425"/>
            <a:chOff x="3024" y="3000"/>
            <a:chExt cx="2400" cy="462"/>
          </a:xfrm>
        </p:grpSpPr>
        <p:sp>
          <p:nvSpPr>
            <p:cNvPr id="30734" name="Text Box 32"/>
            <p:cNvSpPr txBox="1">
              <a:spLocks noChangeArrowheads="1"/>
            </p:cNvSpPr>
            <p:nvPr/>
          </p:nvSpPr>
          <p:spPr bwMode="auto">
            <a:xfrm>
              <a:off x="3024" y="3072"/>
              <a:ext cx="16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/>
                <a:t>Homework:</a:t>
              </a:r>
            </a:p>
          </p:txBody>
        </p:sp>
        <p:pic>
          <p:nvPicPr>
            <p:cNvPr id="30735" name="Picture 33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2" y="3000"/>
              <a:ext cx="1062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828457" name="Group 41"/>
          <p:cNvGrpSpPr>
            <a:grpSpLocks/>
          </p:cNvGrpSpPr>
          <p:nvPr/>
        </p:nvGrpSpPr>
        <p:grpSpPr bwMode="auto">
          <a:xfrm>
            <a:off x="4800600" y="5743575"/>
            <a:ext cx="3086100" cy="733425"/>
            <a:chOff x="3024" y="3570"/>
            <a:chExt cx="1944" cy="462"/>
          </a:xfrm>
        </p:grpSpPr>
        <p:pic>
          <p:nvPicPr>
            <p:cNvPr id="30732" name="Picture 34" descr="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2" y="3570"/>
              <a:ext cx="1176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733" name="Text Box 35"/>
            <p:cNvSpPr txBox="1">
              <a:spLocks noChangeArrowheads="1"/>
            </p:cNvSpPr>
            <p:nvPr/>
          </p:nvSpPr>
          <p:spPr bwMode="auto">
            <a:xfrm>
              <a:off x="3024" y="3648"/>
              <a:ext cx="16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/>
                <a:t>Other: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28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28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28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28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28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2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82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84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381000" y="1905000"/>
            <a:ext cx="8077200" cy="19050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/>
              <a:t>Organize data in tables and graphs.</a:t>
            </a:r>
          </a:p>
          <a:p>
            <a:pPr eaLnBrk="1" hangingPunct="1">
              <a:spcBef>
                <a:spcPct val="20000"/>
              </a:spcBef>
            </a:pPr>
            <a:endParaRPr lang="en-US" altLang="en-US" sz="1000"/>
          </a:p>
          <a:p>
            <a:pPr eaLnBrk="1" hangingPunct="1">
              <a:spcBef>
                <a:spcPct val="20000"/>
              </a:spcBef>
            </a:pPr>
            <a:r>
              <a:rPr lang="en-US" altLang="en-US" sz="3200"/>
              <a:t>Choose a table or graph to display data.</a:t>
            </a:r>
          </a:p>
        </p:txBody>
      </p:sp>
      <p:sp>
        <p:nvSpPr>
          <p:cNvPr id="4099" name="Rectangle 15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altLang="en-US" sz="3600" i="1">
              <a:solidFill>
                <a:srgbClr val="FF66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48"/>
          <p:cNvSpPr txBox="1">
            <a:spLocks noChangeArrowheads="1"/>
          </p:cNvSpPr>
          <p:nvPr/>
        </p:nvSpPr>
        <p:spPr bwMode="auto">
          <a:xfrm>
            <a:off x="746125" y="1752600"/>
            <a:ext cx="82454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2 </a:t>
            </a:r>
            <a:r>
              <a:rPr lang="en-US" altLang="en-US"/>
              <a:t>Find the angle measure for each sector of the graph. Since there are 360° in a circle, multiply each percent by 360°.</a:t>
            </a:r>
            <a:endParaRPr lang="en-US" altLang="en-US" b="1"/>
          </a:p>
        </p:txBody>
      </p:sp>
      <p:sp>
        <p:nvSpPr>
          <p:cNvPr id="830516" name="Text Box 52"/>
          <p:cNvSpPr txBox="1">
            <a:spLocks noChangeArrowheads="1"/>
          </p:cNvSpPr>
          <p:nvPr/>
        </p:nvSpPr>
        <p:spPr bwMode="auto">
          <a:xfrm>
            <a:off x="822325" y="3124200"/>
            <a:ext cx="4883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Sleeping: 0.375 </a:t>
            </a:r>
            <a:r>
              <a:rPr lang="en-US" altLang="en-US">
                <a:sym typeface="Symbol" pitchFamily="18" charset="2"/>
              </a:rPr>
              <a:t></a:t>
            </a:r>
            <a:r>
              <a:rPr lang="en-US" altLang="en-US"/>
              <a:t> 360° = 135°</a:t>
            </a:r>
          </a:p>
        </p:txBody>
      </p:sp>
      <p:sp>
        <p:nvSpPr>
          <p:cNvPr id="830517" name="Text Box 53"/>
          <p:cNvSpPr txBox="1">
            <a:spLocks noChangeArrowheads="1"/>
          </p:cNvSpPr>
          <p:nvPr/>
        </p:nvSpPr>
        <p:spPr bwMode="auto">
          <a:xfrm>
            <a:off x="822325" y="3657600"/>
            <a:ext cx="4838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Eating: 0.067 </a:t>
            </a:r>
            <a:r>
              <a:rPr lang="en-US" altLang="en-US">
                <a:sym typeface="Symbol" pitchFamily="18" charset="2"/>
              </a:rPr>
              <a:t></a:t>
            </a:r>
            <a:r>
              <a:rPr lang="en-US" altLang="en-US"/>
              <a:t> 360° = 24.12°</a:t>
            </a:r>
          </a:p>
        </p:txBody>
      </p:sp>
      <p:sp>
        <p:nvSpPr>
          <p:cNvPr id="830518" name="Text Box 54"/>
          <p:cNvSpPr txBox="1">
            <a:spLocks noChangeArrowheads="1"/>
          </p:cNvSpPr>
          <p:nvPr/>
        </p:nvSpPr>
        <p:spPr bwMode="auto">
          <a:xfrm>
            <a:off x="822325" y="4191000"/>
            <a:ext cx="41989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School: 0.25 </a:t>
            </a:r>
            <a:r>
              <a:rPr lang="en-US" altLang="en-US">
                <a:sym typeface="Symbol" pitchFamily="18" charset="2"/>
              </a:rPr>
              <a:t></a:t>
            </a:r>
            <a:r>
              <a:rPr lang="en-US" altLang="en-US"/>
              <a:t> 360° = 90°</a:t>
            </a:r>
          </a:p>
        </p:txBody>
      </p:sp>
      <p:sp>
        <p:nvSpPr>
          <p:cNvPr id="31750" name="Text Box 5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6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830520" name="Text Box 56"/>
          <p:cNvSpPr txBox="1">
            <a:spLocks noChangeArrowheads="1"/>
          </p:cNvSpPr>
          <p:nvPr/>
        </p:nvSpPr>
        <p:spPr bwMode="auto">
          <a:xfrm>
            <a:off x="822325" y="4724400"/>
            <a:ext cx="48688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Sports: 0.083 </a:t>
            </a:r>
            <a:r>
              <a:rPr lang="en-US" altLang="en-US">
                <a:sym typeface="Symbol" pitchFamily="18" charset="2"/>
              </a:rPr>
              <a:t></a:t>
            </a:r>
            <a:r>
              <a:rPr lang="en-US" altLang="en-US"/>
              <a:t> 360° = 29.88°</a:t>
            </a:r>
          </a:p>
        </p:txBody>
      </p:sp>
      <p:sp>
        <p:nvSpPr>
          <p:cNvPr id="830521" name="Text Box 57"/>
          <p:cNvSpPr txBox="1">
            <a:spLocks noChangeArrowheads="1"/>
          </p:cNvSpPr>
          <p:nvPr/>
        </p:nvSpPr>
        <p:spPr bwMode="auto">
          <a:xfrm>
            <a:off x="822325" y="5257800"/>
            <a:ext cx="55133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Homework: 0.083 </a:t>
            </a:r>
            <a:r>
              <a:rPr lang="en-US" altLang="en-US">
                <a:sym typeface="Symbol" pitchFamily="18" charset="2"/>
              </a:rPr>
              <a:t></a:t>
            </a:r>
            <a:r>
              <a:rPr lang="en-US" altLang="en-US"/>
              <a:t> 360° = 29.88°</a:t>
            </a:r>
          </a:p>
        </p:txBody>
      </p:sp>
      <p:sp>
        <p:nvSpPr>
          <p:cNvPr id="830522" name="Text Box 58"/>
          <p:cNvSpPr txBox="1">
            <a:spLocks noChangeArrowheads="1"/>
          </p:cNvSpPr>
          <p:nvPr/>
        </p:nvSpPr>
        <p:spPr bwMode="auto">
          <a:xfrm>
            <a:off x="822325" y="5791200"/>
            <a:ext cx="4740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Other: 0.142 </a:t>
            </a:r>
            <a:r>
              <a:rPr lang="en-US" altLang="en-US">
                <a:sym typeface="Symbol" pitchFamily="18" charset="2"/>
              </a:rPr>
              <a:t></a:t>
            </a:r>
            <a:r>
              <a:rPr lang="en-US" altLang="en-US"/>
              <a:t> 360° = 51.12°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30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830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830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830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000"/>
                                        <p:tgtEl>
                                          <p:spTgt spid="830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000"/>
                                        <p:tgtEl>
                                          <p:spTgt spid="830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0516" grpId="0"/>
      <p:bldP spid="830517" grpId="0"/>
      <p:bldP spid="830518" grpId="0"/>
      <p:bldP spid="830520" grpId="0"/>
      <p:bldP spid="830521" grpId="0"/>
      <p:bldP spid="83052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6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2771" name="Text Box 8"/>
          <p:cNvSpPr txBox="1">
            <a:spLocks noChangeArrowheads="1"/>
          </p:cNvSpPr>
          <p:nvPr/>
        </p:nvSpPr>
        <p:spPr bwMode="auto">
          <a:xfrm>
            <a:off x="762000" y="1828800"/>
            <a:ext cx="4664075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3 </a:t>
            </a:r>
            <a:r>
              <a:rPr lang="en-US" altLang="en-US"/>
              <a:t>Use a compass to draw a circle. Mark the center and use a straightedge to draw one radius. Then use a protractor to draw each central angle. </a:t>
            </a:r>
            <a:endParaRPr lang="en-US" altLang="en-US" b="1"/>
          </a:p>
        </p:txBody>
      </p:sp>
      <p:sp>
        <p:nvSpPr>
          <p:cNvPr id="831497" name="Text Box 9"/>
          <p:cNvSpPr txBox="1">
            <a:spLocks noChangeArrowheads="1"/>
          </p:cNvSpPr>
          <p:nvPr/>
        </p:nvSpPr>
        <p:spPr bwMode="auto">
          <a:xfrm>
            <a:off x="762000" y="5178425"/>
            <a:ext cx="8321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4</a:t>
            </a:r>
            <a:r>
              <a:rPr lang="en-US" altLang="en-US"/>
              <a:t> Title the graph and label each sector.</a:t>
            </a:r>
            <a:endParaRPr lang="en-US" altLang="en-US" b="1"/>
          </a:p>
        </p:txBody>
      </p:sp>
      <p:pic>
        <p:nvPicPr>
          <p:cNvPr id="32773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905000"/>
            <a:ext cx="3867150" cy="278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31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1497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  </a:t>
            </a:r>
          </a:p>
        </p:txBody>
      </p:sp>
      <p:sp>
        <p:nvSpPr>
          <p:cNvPr id="33795" name="Text Box 5"/>
          <p:cNvSpPr txBox="1">
            <a:spLocks noChangeArrowheads="1"/>
          </p:cNvSpPr>
          <p:nvPr/>
        </p:nvSpPr>
        <p:spPr bwMode="auto">
          <a:xfrm>
            <a:off x="457200" y="1704975"/>
            <a:ext cx="4267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1. </a:t>
            </a:r>
            <a:r>
              <a:rPr lang="en-US" altLang="en-US"/>
              <a:t>Which two apartments are about the same size?</a:t>
            </a:r>
          </a:p>
        </p:txBody>
      </p:sp>
      <p:sp>
        <p:nvSpPr>
          <p:cNvPr id="33796" name="Text Box 13"/>
          <p:cNvSpPr txBox="1">
            <a:spLocks noChangeArrowheads="1"/>
          </p:cNvSpPr>
          <p:nvPr/>
        </p:nvSpPr>
        <p:spPr bwMode="auto">
          <a:xfrm>
            <a:off x="457200" y="4403725"/>
            <a:ext cx="441642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00050" indent="-4000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2.</a:t>
            </a:r>
            <a:r>
              <a:rPr lang="en-US" altLang="en-US"/>
              <a:t> In which week(s) did store B charge more than store A? </a:t>
            </a:r>
            <a:endParaRPr lang="en-US" altLang="en-US" b="1"/>
          </a:p>
        </p:txBody>
      </p:sp>
      <p:pic>
        <p:nvPicPr>
          <p:cNvPr id="33797" name="Picture 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6725" y="1552575"/>
            <a:ext cx="2378075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798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6725" y="4248150"/>
            <a:ext cx="2652713" cy="225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01811" name="Text Box 19"/>
          <p:cNvSpPr txBox="1">
            <a:spLocks noChangeArrowheads="1"/>
          </p:cNvSpPr>
          <p:nvPr/>
        </p:nvSpPr>
        <p:spPr bwMode="auto">
          <a:xfrm>
            <a:off x="944563" y="2924175"/>
            <a:ext cx="43894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Lamar Place and Candlerun</a:t>
            </a:r>
          </a:p>
        </p:txBody>
      </p:sp>
      <p:sp>
        <p:nvSpPr>
          <p:cNvPr id="801812" name="Text Box 20"/>
          <p:cNvSpPr txBox="1">
            <a:spLocks noChangeArrowheads="1"/>
          </p:cNvSpPr>
          <p:nvPr/>
        </p:nvSpPr>
        <p:spPr bwMode="auto">
          <a:xfrm>
            <a:off x="914400" y="5667375"/>
            <a:ext cx="16970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Week 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01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01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1811" grpId="0"/>
      <p:bldP spid="80181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II  </a:t>
            </a:r>
          </a:p>
        </p:txBody>
      </p:sp>
      <p:sp>
        <p:nvSpPr>
          <p:cNvPr id="34819" name="Text Box 5"/>
          <p:cNvSpPr txBox="1">
            <a:spLocks noChangeArrowheads="1"/>
          </p:cNvSpPr>
          <p:nvPr/>
        </p:nvSpPr>
        <p:spPr bwMode="auto">
          <a:xfrm>
            <a:off x="533400" y="1600200"/>
            <a:ext cx="816927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00050" indent="-4000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3. </a:t>
            </a:r>
            <a:r>
              <a:rPr lang="en-US" altLang="en-US"/>
              <a:t>The table shows how many orders were placed for each type of muffin at a bakery in one week. Use the data to make a graph. Explain why you chose that type of graph.</a:t>
            </a:r>
            <a:endParaRPr lang="en-US" altLang="en-US" b="1"/>
          </a:p>
        </p:txBody>
      </p:sp>
      <p:pic>
        <p:nvPicPr>
          <p:cNvPr id="34820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276600"/>
            <a:ext cx="3962400" cy="2254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32526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3124200"/>
            <a:ext cx="3343275" cy="244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32527" name="Text Box 15"/>
          <p:cNvSpPr txBox="1">
            <a:spLocks noChangeArrowheads="1"/>
          </p:cNvSpPr>
          <p:nvPr/>
        </p:nvSpPr>
        <p:spPr bwMode="auto">
          <a:xfrm>
            <a:off x="1143000" y="5638800"/>
            <a:ext cx="7467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A circle graph is used to compare each type of muffin to total muffin orders.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32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832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25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5477" name="Rectangle 5"/>
          <p:cNvSpPr>
            <a:spLocks noChangeArrowheads="1"/>
          </p:cNvSpPr>
          <p:nvPr/>
        </p:nvSpPr>
        <p:spPr bwMode="auto">
          <a:xfrm>
            <a:off x="381000" y="2133600"/>
            <a:ext cx="7696200" cy="18288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/>
              <a:t>bar graph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/>
              <a:t>line graph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/>
              <a:t>circle graph</a:t>
            </a:r>
          </a:p>
        </p:txBody>
      </p:sp>
      <p:sp>
        <p:nvSpPr>
          <p:cNvPr id="5123" name="Rectangle 6"/>
          <p:cNvSpPr>
            <a:spLocks noChangeArrowheads="1"/>
          </p:cNvSpPr>
          <p:nvPr/>
        </p:nvSpPr>
        <p:spPr bwMode="auto">
          <a:xfrm>
            <a:off x="0" y="13716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0000"/>
                </a:solidFill>
                <a:latin typeface="Arial Black" pitchFamily="34" charset="0"/>
              </a:rPr>
              <a:t>Vocabulary</a:t>
            </a:r>
            <a:endParaRPr lang="en-US" altLang="en-US" sz="3600" i="1"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4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454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454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454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454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4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454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454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454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454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4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454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454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454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454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5477" grpId="0" build="p" autoUpdateAnimBg="0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7"/>
          <p:cNvSpPr txBox="1">
            <a:spLocks noChangeArrowheads="1"/>
          </p:cNvSpPr>
          <p:nvPr/>
        </p:nvSpPr>
        <p:spPr bwMode="auto">
          <a:xfrm>
            <a:off x="838200" y="1524000"/>
            <a:ext cx="7620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/>
              <a:t>Bar graphs, line graphs, and circle graphs</a:t>
            </a:r>
            <a:r>
              <a:rPr lang="en-US" altLang="en-US"/>
              <a:t> can be used to present data in a visual way.</a:t>
            </a:r>
            <a:endParaRPr lang="en-US" altLang="en-US" i="1"/>
          </a:p>
        </p:txBody>
      </p:sp>
      <p:sp>
        <p:nvSpPr>
          <p:cNvPr id="645158" name="Text Box 38"/>
          <p:cNvSpPr txBox="1">
            <a:spLocks noChangeArrowheads="1"/>
          </p:cNvSpPr>
          <p:nvPr/>
        </p:nvSpPr>
        <p:spPr bwMode="auto">
          <a:xfrm>
            <a:off x="838200" y="2667000"/>
            <a:ext cx="7483475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A </a:t>
            </a:r>
            <a:r>
              <a:rPr lang="en-US" altLang="en-US" b="1" u="sng"/>
              <a:t>bar graph</a:t>
            </a:r>
            <a:r>
              <a:rPr lang="en-US" altLang="en-US"/>
              <a:t> displays data with vertical or horizontal bars. Bar graphs are a good way to display data that can be organized into categories. Using a bar graph, you can quickly compare the categories.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451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45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1: Reading and Interpreting Bar Graphs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533400" y="1524000"/>
            <a:ext cx="8131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Use the graph to answer each question.</a:t>
            </a:r>
          </a:p>
        </p:txBody>
      </p:sp>
      <p:sp>
        <p:nvSpPr>
          <p:cNvPr id="7172" name="Text Box 9"/>
          <p:cNvSpPr txBox="1">
            <a:spLocks noChangeArrowheads="1"/>
          </p:cNvSpPr>
          <p:nvPr/>
        </p:nvSpPr>
        <p:spPr bwMode="auto">
          <a:xfrm>
            <a:off x="3733800" y="2057400"/>
            <a:ext cx="4953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A. </a:t>
            </a:r>
            <a:r>
              <a:rPr lang="en-US" altLang="en-US"/>
              <a:t>Which casserole was ordered the most?</a:t>
            </a:r>
          </a:p>
        </p:txBody>
      </p:sp>
      <p:sp>
        <p:nvSpPr>
          <p:cNvPr id="803850" name="Text Box 10"/>
          <p:cNvSpPr txBox="1">
            <a:spLocks noChangeArrowheads="1"/>
          </p:cNvSpPr>
          <p:nvPr/>
        </p:nvSpPr>
        <p:spPr bwMode="auto">
          <a:xfrm>
            <a:off x="7315200" y="2438400"/>
            <a:ext cx="1358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lasagna</a:t>
            </a:r>
          </a:p>
        </p:txBody>
      </p:sp>
      <p:pic>
        <p:nvPicPr>
          <p:cNvPr id="7174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133600"/>
            <a:ext cx="2770188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75" name="Text Box 12"/>
          <p:cNvSpPr txBox="1">
            <a:spLocks noChangeArrowheads="1"/>
          </p:cNvSpPr>
          <p:nvPr/>
        </p:nvSpPr>
        <p:spPr bwMode="auto">
          <a:xfrm>
            <a:off x="3733800" y="3048000"/>
            <a:ext cx="5029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B.</a:t>
            </a:r>
            <a:r>
              <a:rPr lang="en-US" altLang="en-US"/>
              <a:t> About how many total orders were placed?</a:t>
            </a:r>
          </a:p>
        </p:txBody>
      </p:sp>
      <p:sp>
        <p:nvSpPr>
          <p:cNvPr id="803853" name="Text Box 13"/>
          <p:cNvSpPr txBox="1">
            <a:spLocks noChangeArrowheads="1"/>
          </p:cNvSpPr>
          <p:nvPr/>
        </p:nvSpPr>
        <p:spPr bwMode="auto">
          <a:xfrm>
            <a:off x="7391400" y="3429000"/>
            <a:ext cx="765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180</a:t>
            </a:r>
          </a:p>
        </p:txBody>
      </p:sp>
      <p:sp>
        <p:nvSpPr>
          <p:cNvPr id="7177" name="Text Box 14"/>
          <p:cNvSpPr txBox="1">
            <a:spLocks noChangeArrowheads="1"/>
          </p:cNvSpPr>
          <p:nvPr/>
        </p:nvSpPr>
        <p:spPr bwMode="auto">
          <a:xfrm>
            <a:off x="3733800" y="3995738"/>
            <a:ext cx="54102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00050" indent="-4000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C.</a:t>
            </a:r>
            <a:r>
              <a:rPr lang="en-US" altLang="en-US"/>
              <a:t> About how many more tuna noodle casseroles were ordered than king ranch casseroles? </a:t>
            </a:r>
          </a:p>
        </p:txBody>
      </p:sp>
      <p:sp>
        <p:nvSpPr>
          <p:cNvPr id="803855" name="Text Box 15"/>
          <p:cNvSpPr txBox="1">
            <a:spLocks noChangeArrowheads="1"/>
          </p:cNvSpPr>
          <p:nvPr/>
        </p:nvSpPr>
        <p:spPr bwMode="auto">
          <a:xfrm>
            <a:off x="6019800" y="5105400"/>
            <a:ext cx="571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7179" name="Text Box 16"/>
          <p:cNvSpPr txBox="1">
            <a:spLocks noChangeArrowheads="1"/>
          </p:cNvSpPr>
          <p:nvPr/>
        </p:nvSpPr>
        <p:spPr bwMode="auto">
          <a:xfrm>
            <a:off x="593725" y="5562600"/>
            <a:ext cx="83978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D. </a:t>
            </a:r>
            <a:r>
              <a:rPr lang="en-US" altLang="en-US"/>
              <a:t>About what percent of the total orders were for baked ziti?</a:t>
            </a:r>
            <a:endParaRPr lang="en-US" altLang="en-US" b="1"/>
          </a:p>
        </p:txBody>
      </p:sp>
      <p:sp>
        <p:nvSpPr>
          <p:cNvPr id="803857" name="Text Box 17"/>
          <p:cNvSpPr txBox="1">
            <a:spLocks noChangeArrowheads="1"/>
          </p:cNvSpPr>
          <p:nvPr/>
        </p:nvSpPr>
        <p:spPr bwMode="auto">
          <a:xfrm>
            <a:off x="2833688" y="5943600"/>
            <a:ext cx="900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10%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03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03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03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03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3850" grpId="0"/>
      <p:bldP spid="803853" grpId="0"/>
      <p:bldP spid="803855" grpId="0"/>
      <p:bldP spid="80385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381000" y="1447800"/>
            <a:ext cx="8131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Use the graph to answer each question.</a:t>
            </a:r>
          </a:p>
        </p:txBody>
      </p:sp>
      <p:sp>
        <p:nvSpPr>
          <p:cNvPr id="8196" name="Text Box 9"/>
          <p:cNvSpPr txBox="1">
            <a:spLocks noChangeArrowheads="1"/>
          </p:cNvSpPr>
          <p:nvPr/>
        </p:nvSpPr>
        <p:spPr bwMode="auto">
          <a:xfrm>
            <a:off x="457200" y="4419600"/>
            <a:ext cx="83835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a. </a:t>
            </a:r>
            <a:r>
              <a:rPr lang="en-US" altLang="en-US"/>
              <a:t>Which ingredient contains the least amount of fat?</a:t>
            </a:r>
            <a:endParaRPr lang="en-US" altLang="en-US" b="1"/>
          </a:p>
        </p:txBody>
      </p:sp>
      <p:sp>
        <p:nvSpPr>
          <p:cNvPr id="805898" name="Text Box 10"/>
          <p:cNvSpPr txBox="1">
            <a:spLocks noChangeArrowheads="1"/>
          </p:cNvSpPr>
          <p:nvPr/>
        </p:nvSpPr>
        <p:spPr bwMode="auto">
          <a:xfrm>
            <a:off x="898525" y="4876800"/>
            <a:ext cx="10588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bread</a:t>
            </a:r>
          </a:p>
        </p:txBody>
      </p:sp>
      <p:sp>
        <p:nvSpPr>
          <p:cNvPr id="805900" name="Text Box 12"/>
          <p:cNvSpPr txBox="1">
            <a:spLocks noChangeArrowheads="1"/>
          </p:cNvSpPr>
          <p:nvPr/>
        </p:nvSpPr>
        <p:spPr bwMode="auto">
          <a:xfrm>
            <a:off x="4310063" y="4953000"/>
            <a:ext cx="46053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The bar for bread is the shortest.</a:t>
            </a:r>
          </a:p>
        </p:txBody>
      </p:sp>
      <p:sp>
        <p:nvSpPr>
          <p:cNvPr id="8199" name="Text Box 13"/>
          <p:cNvSpPr txBox="1">
            <a:spLocks noChangeArrowheads="1"/>
          </p:cNvSpPr>
          <p:nvPr/>
        </p:nvSpPr>
        <p:spPr bwMode="auto">
          <a:xfrm>
            <a:off x="428625" y="5365750"/>
            <a:ext cx="8291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b.</a:t>
            </a:r>
            <a:r>
              <a:rPr lang="en-US" altLang="en-US"/>
              <a:t> Which ingredients contain at least 8 grams of fat?</a:t>
            </a:r>
            <a:endParaRPr lang="en-US" altLang="en-US" b="1"/>
          </a:p>
        </p:txBody>
      </p:sp>
      <p:sp>
        <p:nvSpPr>
          <p:cNvPr id="805902" name="Text Box 14"/>
          <p:cNvSpPr txBox="1">
            <a:spLocks noChangeArrowheads="1"/>
          </p:cNvSpPr>
          <p:nvPr/>
        </p:nvSpPr>
        <p:spPr bwMode="auto">
          <a:xfrm>
            <a:off x="914400" y="5943600"/>
            <a:ext cx="480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cheese and mayonnaise</a:t>
            </a:r>
          </a:p>
        </p:txBody>
      </p:sp>
      <p:sp>
        <p:nvSpPr>
          <p:cNvPr id="805903" name="Text Box 15"/>
          <p:cNvSpPr txBox="1">
            <a:spLocks noChangeArrowheads="1"/>
          </p:cNvSpPr>
          <p:nvPr/>
        </p:nvSpPr>
        <p:spPr bwMode="auto">
          <a:xfrm>
            <a:off x="5153025" y="6019800"/>
            <a:ext cx="3381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The two longest bars.</a:t>
            </a:r>
          </a:p>
        </p:txBody>
      </p:sp>
      <p:pic>
        <p:nvPicPr>
          <p:cNvPr id="8202" name="Picture 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905000"/>
            <a:ext cx="3300413" cy="2420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05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05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05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805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05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059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059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805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5898" grpId="0"/>
      <p:bldP spid="805900" grpId="0"/>
      <p:bldP spid="805902" grpId="0"/>
      <p:bldP spid="80590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838200" y="2622550"/>
            <a:ext cx="76358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A double-bar graph can be used to compare two data sets. A double-bar graph has a key to distinguish between the two sets of data.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2: Reading and Interpreting Double Bar Graphs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457200" y="1828800"/>
            <a:ext cx="6999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Use the graph to answer each question.</a:t>
            </a:r>
          </a:p>
        </p:txBody>
      </p:sp>
      <p:sp>
        <p:nvSpPr>
          <p:cNvPr id="10244" name="Text Box 9"/>
          <p:cNvSpPr txBox="1">
            <a:spLocks noChangeArrowheads="1"/>
          </p:cNvSpPr>
          <p:nvPr/>
        </p:nvSpPr>
        <p:spPr bwMode="auto">
          <a:xfrm>
            <a:off x="517525" y="2362200"/>
            <a:ext cx="42830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A. </a:t>
            </a:r>
            <a:r>
              <a:rPr lang="en-US" altLang="en-US"/>
              <a:t>Which feature received the same satisfaction rating for each SUV?</a:t>
            </a:r>
            <a:endParaRPr lang="en-US" altLang="en-US" b="1"/>
          </a:p>
        </p:txBody>
      </p:sp>
      <p:sp>
        <p:nvSpPr>
          <p:cNvPr id="807946" name="Text Box 10"/>
          <p:cNvSpPr txBox="1">
            <a:spLocks noChangeArrowheads="1"/>
          </p:cNvSpPr>
          <p:nvPr/>
        </p:nvSpPr>
        <p:spPr bwMode="auto">
          <a:xfrm>
            <a:off x="555625" y="3505200"/>
            <a:ext cx="1120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Cargo</a:t>
            </a:r>
          </a:p>
        </p:txBody>
      </p:sp>
      <p:sp>
        <p:nvSpPr>
          <p:cNvPr id="807947" name="Text Box 11"/>
          <p:cNvSpPr txBox="1">
            <a:spLocks noChangeArrowheads="1"/>
          </p:cNvSpPr>
          <p:nvPr/>
        </p:nvSpPr>
        <p:spPr bwMode="auto">
          <a:xfrm>
            <a:off x="519113" y="3886200"/>
            <a:ext cx="42449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Find the two bars that are the same.</a:t>
            </a:r>
          </a:p>
        </p:txBody>
      </p:sp>
      <p:sp>
        <p:nvSpPr>
          <p:cNvPr id="10247" name="Text Box 12"/>
          <p:cNvSpPr txBox="1">
            <a:spLocks noChangeArrowheads="1"/>
          </p:cNvSpPr>
          <p:nvPr/>
        </p:nvSpPr>
        <p:spPr bwMode="auto">
          <a:xfrm>
            <a:off x="504825" y="4648200"/>
            <a:ext cx="48164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B. </a:t>
            </a:r>
            <a:r>
              <a:rPr lang="en-US" altLang="en-US"/>
              <a:t>Which SUV received a better rating for mileage?</a:t>
            </a:r>
            <a:endParaRPr lang="en-US" altLang="en-US" b="1"/>
          </a:p>
        </p:txBody>
      </p:sp>
      <p:sp>
        <p:nvSpPr>
          <p:cNvPr id="807949" name="Text Box 13"/>
          <p:cNvSpPr txBox="1">
            <a:spLocks noChangeArrowheads="1"/>
          </p:cNvSpPr>
          <p:nvPr/>
        </p:nvSpPr>
        <p:spPr bwMode="auto">
          <a:xfrm>
            <a:off x="504825" y="5486400"/>
            <a:ext cx="11191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SUV Y</a:t>
            </a:r>
          </a:p>
        </p:txBody>
      </p:sp>
      <p:sp>
        <p:nvSpPr>
          <p:cNvPr id="807950" name="Text Box 14"/>
          <p:cNvSpPr txBox="1">
            <a:spLocks noChangeArrowheads="1"/>
          </p:cNvSpPr>
          <p:nvPr/>
        </p:nvSpPr>
        <p:spPr bwMode="auto">
          <a:xfrm>
            <a:off x="533400" y="5943600"/>
            <a:ext cx="4168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Find the longest mileage bar.</a:t>
            </a:r>
          </a:p>
        </p:txBody>
      </p:sp>
      <p:pic>
        <p:nvPicPr>
          <p:cNvPr id="10250" name="Picture 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363" y="2286000"/>
            <a:ext cx="3355975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07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07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07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07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7946" grpId="0"/>
      <p:bldP spid="807947" grpId="0"/>
      <p:bldP spid="807949" grpId="0"/>
      <p:bldP spid="807950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1462549</TotalTime>
  <Words>1503</Words>
  <Application>Microsoft Office PowerPoint</Application>
  <PresentationFormat>On-screen Show (4:3)</PresentationFormat>
  <Paragraphs>168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Verdana</vt:lpstr>
      <vt:lpstr>Arial</vt:lpstr>
      <vt:lpstr>Arial Black</vt:lpstr>
      <vt:lpstr>Symbol</vt:lpstr>
      <vt:lpstr>Arial MT Bl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Holt, Rinehart and Winston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HRW</dc:creator>
  <cp:lastModifiedBy>Trenton Murphey</cp:lastModifiedBy>
  <cp:revision>326</cp:revision>
  <dcterms:created xsi:type="dcterms:W3CDTF">2002-10-14T18:20:28Z</dcterms:created>
  <dcterms:modified xsi:type="dcterms:W3CDTF">2014-03-24T17:09:54Z</dcterms:modified>
</cp:coreProperties>
</file>