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60" r:id="rId3"/>
    <p:sldId id="313" r:id="rId4"/>
    <p:sldId id="262" r:id="rId5"/>
    <p:sldId id="269" r:id="rId6"/>
    <p:sldId id="266" r:id="rId7"/>
    <p:sldId id="278" r:id="rId8"/>
    <p:sldId id="320" r:id="rId9"/>
    <p:sldId id="274" r:id="rId10"/>
    <p:sldId id="321" r:id="rId11"/>
    <p:sldId id="267" r:id="rId12"/>
    <p:sldId id="322" r:id="rId13"/>
    <p:sldId id="280" r:id="rId14"/>
    <p:sldId id="314" r:id="rId15"/>
    <p:sldId id="315" r:id="rId16"/>
    <p:sldId id="275" r:id="rId17"/>
    <p:sldId id="285" r:id="rId18"/>
    <p:sldId id="316" r:id="rId19"/>
    <p:sldId id="317" r:id="rId20"/>
    <p:sldId id="286" r:id="rId21"/>
    <p:sldId id="323" r:id="rId22"/>
    <p:sldId id="268" r:id="rId23"/>
    <p:sldId id="318" r:id="rId24"/>
    <p:sldId id="310" r:id="rId25"/>
    <p:sldId id="319" r:id="rId26"/>
  </p:sldIdLst>
  <p:sldSz cx="9144000" cy="6858000" type="screen4x3"/>
  <p:notesSz cx="6997700" cy="9283700"/>
  <p:custDataLst>
    <p:tags r:id="rId28"/>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F3300"/>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102" d="100"/>
          <a:sy n="102" d="100"/>
        </p:scale>
        <p:origin x="-108" y="-90"/>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1992" y="-102"/>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atin typeface="Arial" charset="0"/>
              </a:defRPr>
            </a:lvl1pPr>
          </a:lstStyle>
          <a:p>
            <a:pPr>
              <a:defRPr/>
            </a:pPr>
            <a:endParaRPr lang="en-US"/>
          </a:p>
        </p:txBody>
      </p:sp>
      <p:sp>
        <p:nvSpPr>
          <p:cNvPr id="27652" name="Rectangle 4"/>
          <p:cNvSpPr>
            <a:spLocks noRo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atin typeface="Arial" charset="0"/>
              </a:defRPr>
            </a:lvl1pPr>
          </a:lstStyle>
          <a:p>
            <a:pPr>
              <a:defRPr/>
            </a:pPr>
            <a:fld id="{435E0A06-0A5D-46BF-8733-96589642AD23}" type="slidenum">
              <a:rPr lang="en-US"/>
              <a:pPr>
                <a:defRPr/>
              </a:pPr>
              <a:t>‹#›</a:t>
            </a:fld>
            <a:endParaRPr lang="en-US"/>
          </a:p>
        </p:txBody>
      </p:sp>
    </p:spTree>
    <p:extLst>
      <p:ext uri="{BB962C8B-B14F-4D97-AF65-F5344CB8AC3E}">
        <p14:creationId xmlns:p14="http://schemas.microsoft.com/office/powerpoint/2010/main" val="1142434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Verdana" pitchFamily="34" charset="0"/>
              </a:defRPr>
            </a:lvl1pPr>
            <a:lvl2pPr marL="742950" indent="-285750" defTabSz="930275" eaLnBrk="0" hangingPunct="0">
              <a:defRPr sz="2400">
                <a:solidFill>
                  <a:schemeClr val="tx1"/>
                </a:solidFill>
                <a:latin typeface="Verdana" pitchFamily="34" charset="0"/>
              </a:defRPr>
            </a:lvl2pPr>
            <a:lvl3pPr marL="1143000" indent="-228600" defTabSz="930275" eaLnBrk="0" hangingPunct="0">
              <a:defRPr sz="2400">
                <a:solidFill>
                  <a:schemeClr val="tx1"/>
                </a:solidFill>
                <a:latin typeface="Verdana" pitchFamily="34" charset="0"/>
              </a:defRPr>
            </a:lvl3pPr>
            <a:lvl4pPr marL="1600200" indent="-228600" defTabSz="930275" eaLnBrk="0" hangingPunct="0">
              <a:defRPr sz="2400">
                <a:solidFill>
                  <a:schemeClr val="tx1"/>
                </a:solidFill>
                <a:latin typeface="Verdana" pitchFamily="34" charset="0"/>
              </a:defRPr>
            </a:lvl4pPr>
            <a:lvl5pPr marL="2057400" indent="-228600" defTabSz="930275" eaLnBrk="0" hangingPunct="0">
              <a:defRPr sz="2400">
                <a:solidFill>
                  <a:schemeClr val="tx1"/>
                </a:solidFill>
                <a:latin typeface="Verdana" pitchFamily="34" charset="0"/>
              </a:defRPr>
            </a:lvl5pPr>
            <a:lvl6pPr marL="2514600" indent="-228600" defTabSz="930275" eaLnBrk="0" fontAlgn="base" hangingPunct="0">
              <a:spcBef>
                <a:spcPct val="0"/>
              </a:spcBef>
              <a:spcAft>
                <a:spcPct val="0"/>
              </a:spcAft>
              <a:defRPr sz="2400">
                <a:solidFill>
                  <a:schemeClr val="tx1"/>
                </a:solidFill>
                <a:latin typeface="Verdana" pitchFamily="34" charset="0"/>
              </a:defRPr>
            </a:lvl6pPr>
            <a:lvl7pPr marL="2971800" indent="-228600" defTabSz="930275" eaLnBrk="0" fontAlgn="base" hangingPunct="0">
              <a:spcBef>
                <a:spcPct val="0"/>
              </a:spcBef>
              <a:spcAft>
                <a:spcPct val="0"/>
              </a:spcAft>
              <a:defRPr sz="2400">
                <a:solidFill>
                  <a:schemeClr val="tx1"/>
                </a:solidFill>
                <a:latin typeface="Verdana" pitchFamily="34" charset="0"/>
              </a:defRPr>
            </a:lvl7pPr>
            <a:lvl8pPr marL="3429000" indent="-228600" defTabSz="930275" eaLnBrk="0" fontAlgn="base" hangingPunct="0">
              <a:spcBef>
                <a:spcPct val="0"/>
              </a:spcBef>
              <a:spcAft>
                <a:spcPct val="0"/>
              </a:spcAft>
              <a:defRPr sz="2400">
                <a:solidFill>
                  <a:schemeClr val="tx1"/>
                </a:solidFill>
                <a:latin typeface="Verdana" pitchFamily="34" charset="0"/>
              </a:defRPr>
            </a:lvl8pPr>
            <a:lvl9pPr marL="3886200" indent="-228600" defTabSz="930275" eaLnBrk="0" fontAlgn="base" hangingPunct="0">
              <a:spcBef>
                <a:spcPct val="0"/>
              </a:spcBef>
              <a:spcAft>
                <a:spcPct val="0"/>
              </a:spcAft>
              <a:defRPr sz="2400">
                <a:solidFill>
                  <a:schemeClr val="tx1"/>
                </a:solidFill>
                <a:latin typeface="Verdana" pitchFamily="34" charset="0"/>
              </a:defRPr>
            </a:lvl9pPr>
          </a:lstStyle>
          <a:p>
            <a:pPr eaLnBrk="1" hangingPunct="1"/>
            <a:fld id="{BC03B336-25F4-457B-98C4-642F8D0232BF}" type="slidenum">
              <a:rPr lang="en-US" altLang="en-US" sz="1200" smtClean="0">
                <a:latin typeface="Arial" charset="0"/>
              </a:rPr>
              <a:pPr eaLnBrk="1" hangingPunct="1"/>
              <a:t>22</a:t>
            </a:fld>
            <a:endParaRPr lang="en-US" altLang="en-US" sz="1200" smtClean="0">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xfrm>
            <a:off x="933450" y="4410075"/>
            <a:ext cx="5130800" cy="4176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Verdana" pitchFamily="34" charset="0"/>
              </a:defRPr>
            </a:lvl1pPr>
            <a:lvl2pPr marL="742950" indent="-285750" defTabSz="930275" eaLnBrk="0" hangingPunct="0">
              <a:defRPr sz="2400">
                <a:solidFill>
                  <a:schemeClr val="tx1"/>
                </a:solidFill>
                <a:latin typeface="Verdana" pitchFamily="34" charset="0"/>
              </a:defRPr>
            </a:lvl2pPr>
            <a:lvl3pPr marL="1143000" indent="-228600" defTabSz="930275" eaLnBrk="0" hangingPunct="0">
              <a:defRPr sz="2400">
                <a:solidFill>
                  <a:schemeClr val="tx1"/>
                </a:solidFill>
                <a:latin typeface="Verdana" pitchFamily="34" charset="0"/>
              </a:defRPr>
            </a:lvl3pPr>
            <a:lvl4pPr marL="1600200" indent="-228600" defTabSz="930275" eaLnBrk="0" hangingPunct="0">
              <a:defRPr sz="2400">
                <a:solidFill>
                  <a:schemeClr val="tx1"/>
                </a:solidFill>
                <a:latin typeface="Verdana" pitchFamily="34" charset="0"/>
              </a:defRPr>
            </a:lvl4pPr>
            <a:lvl5pPr marL="2057400" indent="-228600" defTabSz="930275" eaLnBrk="0" hangingPunct="0">
              <a:defRPr sz="2400">
                <a:solidFill>
                  <a:schemeClr val="tx1"/>
                </a:solidFill>
                <a:latin typeface="Verdana" pitchFamily="34" charset="0"/>
              </a:defRPr>
            </a:lvl5pPr>
            <a:lvl6pPr marL="2514600" indent="-228600" defTabSz="930275" eaLnBrk="0" fontAlgn="base" hangingPunct="0">
              <a:spcBef>
                <a:spcPct val="0"/>
              </a:spcBef>
              <a:spcAft>
                <a:spcPct val="0"/>
              </a:spcAft>
              <a:defRPr sz="2400">
                <a:solidFill>
                  <a:schemeClr val="tx1"/>
                </a:solidFill>
                <a:latin typeface="Verdana" pitchFamily="34" charset="0"/>
              </a:defRPr>
            </a:lvl6pPr>
            <a:lvl7pPr marL="2971800" indent="-228600" defTabSz="930275" eaLnBrk="0" fontAlgn="base" hangingPunct="0">
              <a:spcBef>
                <a:spcPct val="0"/>
              </a:spcBef>
              <a:spcAft>
                <a:spcPct val="0"/>
              </a:spcAft>
              <a:defRPr sz="2400">
                <a:solidFill>
                  <a:schemeClr val="tx1"/>
                </a:solidFill>
                <a:latin typeface="Verdana" pitchFamily="34" charset="0"/>
              </a:defRPr>
            </a:lvl7pPr>
            <a:lvl8pPr marL="3429000" indent="-228600" defTabSz="930275" eaLnBrk="0" fontAlgn="base" hangingPunct="0">
              <a:spcBef>
                <a:spcPct val="0"/>
              </a:spcBef>
              <a:spcAft>
                <a:spcPct val="0"/>
              </a:spcAft>
              <a:defRPr sz="2400">
                <a:solidFill>
                  <a:schemeClr val="tx1"/>
                </a:solidFill>
                <a:latin typeface="Verdana" pitchFamily="34" charset="0"/>
              </a:defRPr>
            </a:lvl8pPr>
            <a:lvl9pPr marL="3886200" indent="-228600" defTabSz="930275" eaLnBrk="0" fontAlgn="base" hangingPunct="0">
              <a:spcBef>
                <a:spcPct val="0"/>
              </a:spcBef>
              <a:spcAft>
                <a:spcPct val="0"/>
              </a:spcAft>
              <a:defRPr sz="2400">
                <a:solidFill>
                  <a:schemeClr val="tx1"/>
                </a:solidFill>
                <a:latin typeface="Verdana" pitchFamily="34" charset="0"/>
              </a:defRPr>
            </a:lvl9pPr>
          </a:lstStyle>
          <a:p>
            <a:pPr eaLnBrk="1" hangingPunct="1"/>
            <a:fld id="{7E4523CC-5643-4B3C-9273-31F01B2F7ED9}" type="slidenum">
              <a:rPr lang="en-US" altLang="en-US" sz="1200" smtClean="0">
                <a:latin typeface="Arial" charset="0"/>
              </a:rPr>
              <a:pPr eaLnBrk="1" hangingPunct="1"/>
              <a:t>24</a:t>
            </a:fld>
            <a:endParaRPr lang="en-US" altLang="en-US" sz="1200" smtClean="0">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xfrm>
            <a:off x="933450" y="4410075"/>
            <a:ext cx="5130800" cy="4176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08715C-66D7-4641-BCBB-84AF70121430}" type="slidenum">
              <a:rPr lang="en-US"/>
              <a:pPr>
                <a:defRPr/>
              </a:pPr>
              <a:t>‹#›</a:t>
            </a:fld>
            <a:endParaRPr lang="en-US"/>
          </a:p>
        </p:txBody>
      </p:sp>
    </p:spTree>
    <p:extLst>
      <p:ext uri="{BB962C8B-B14F-4D97-AF65-F5344CB8AC3E}">
        <p14:creationId xmlns:p14="http://schemas.microsoft.com/office/powerpoint/2010/main" val="356521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CBC09D-325B-4641-88CF-6C443210BF40}" type="slidenum">
              <a:rPr lang="en-US"/>
              <a:pPr>
                <a:defRPr/>
              </a:pPr>
              <a:t>‹#›</a:t>
            </a:fld>
            <a:endParaRPr lang="en-US"/>
          </a:p>
        </p:txBody>
      </p:sp>
    </p:spTree>
    <p:extLst>
      <p:ext uri="{BB962C8B-B14F-4D97-AF65-F5344CB8AC3E}">
        <p14:creationId xmlns:p14="http://schemas.microsoft.com/office/powerpoint/2010/main" val="186152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ACB98E-8DBD-46C2-B2DE-6DD503F50531}" type="slidenum">
              <a:rPr lang="en-US"/>
              <a:pPr>
                <a:defRPr/>
              </a:pPr>
              <a:t>‹#›</a:t>
            </a:fld>
            <a:endParaRPr lang="en-US"/>
          </a:p>
        </p:txBody>
      </p:sp>
    </p:spTree>
    <p:extLst>
      <p:ext uri="{BB962C8B-B14F-4D97-AF65-F5344CB8AC3E}">
        <p14:creationId xmlns:p14="http://schemas.microsoft.com/office/powerpoint/2010/main" val="363107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DF7003C-A39C-46E2-9CBE-2F54683EDAB7}" type="slidenum">
              <a:rPr lang="en-US"/>
              <a:pPr>
                <a:defRPr/>
              </a:pPr>
              <a:t>‹#›</a:t>
            </a:fld>
            <a:endParaRPr lang="en-US"/>
          </a:p>
        </p:txBody>
      </p:sp>
    </p:spTree>
    <p:extLst>
      <p:ext uri="{BB962C8B-B14F-4D97-AF65-F5344CB8AC3E}">
        <p14:creationId xmlns:p14="http://schemas.microsoft.com/office/powerpoint/2010/main" val="418091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7A3780-A5FA-4689-B579-87546188963B}" type="slidenum">
              <a:rPr lang="en-US"/>
              <a:pPr>
                <a:defRPr/>
              </a:pPr>
              <a:t>‹#›</a:t>
            </a:fld>
            <a:endParaRPr lang="en-US"/>
          </a:p>
        </p:txBody>
      </p:sp>
    </p:spTree>
    <p:extLst>
      <p:ext uri="{BB962C8B-B14F-4D97-AF65-F5344CB8AC3E}">
        <p14:creationId xmlns:p14="http://schemas.microsoft.com/office/powerpoint/2010/main" val="3676025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0B968DC-98B4-4B0D-9EDA-E8AF5F71FC41}" type="slidenum">
              <a:rPr lang="en-US"/>
              <a:pPr>
                <a:defRPr/>
              </a:pPr>
              <a:t>‹#›</a:t>
            </a:fld>
            <a:endParaRPr lang="en-US"/>
          </a:p>
        </p:txBody>
      </p:sp>
    </p:spTree>
    <p:extLst>
      <p:ext uri="{BB962C8B-B14F-4D97-AF65-F5344CB8AC3E}">
        <p14:creationId xmlns:p14="http://schemas.microsoft.com/office/powerpoint/2010/main" val="30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D8B9ED7-C943-418E-88A4-B1318C6527D0}" type="slidenum">
              <a:rPr lang="en-US"/>
              <a:pPr>
                <a:defRPr/>
              </a:pPr>
              <a:t>‹#›</a:t>
            </a:fld>
            <a:endParaRPr lang="en-US"/>
          </a:p>
        </p:txBody>
      </p:sp>
    </p:spTree>
    <p:extLst>
      <p:ext uri="{BB962C8B-B14F-4D97-AF65-F5344CB8AC3E}">
        <p14:creationId xmlns:p14="http://schemas.microsoft.com/office/powerpoint/2010/main" val="172047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1CA1BF-0046-4668-831A-12AE4D90DB38}" type="slidenum">
              <a:rPr lang="en-US"/>
              <a:pPr>
                <a:defRPr/>
              </a:pPr>
              <a:t>‹#›</a:t>
            </a:fld>
            <a:endParaRPr lang="en-US"/>
          </a:p>
        </p:txBody>
      </p:sp>
    </p:spTree>
    <p:extLst>
      <p:ext uri="{BB962C8B-B14F-4D97-AF65-F5344CB8AC3E}">
        <p14:creationId xmlns:p14="http://schemas.microsoft.com/office/powerpoint/2010/main" val="2203594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A15A82F-CDAE-47DD-9F0A-7F29760E7A03}" type="slidenum">
              <a:rPr lang="en-US"/>
              <a:pPr>
                <a:defRPr/>
              </a:pPr>
              <a:t>‹#›</a:t>
            </a:fld>
            <a:endParaRPr lang="en-US"/>
          </a:p>
        </p:txBody>
      </p:sp>
    </p:spTree>
    <p:extLst>
      <p:ext uri="{BB962C8B-B14F-4D97-AF65-F5344CB8AC3E}">
        <p14:creationId xmlns:p14="http://schemas.microsoft.com/office/powerpoint/2010/main" val="3382882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2AF7D3-5DAC-49E6-8B7A-098164D079CE}" type="slidenum">
              <a:rPr lang="en-US"/>
              <a:pPr>
                <a:defRPr/>
              </a:pPr>
              <a:t>‹#›</a:t>
            </a:fld>
            <a:endParaRPr lang="en-US"/>
          </a:p>
        </p:txBody>
      </p:sp>
    </p:spTree>
    <p:extLst>
      <p:ext uri="{BB962C8B-B14F-4D97-AF65-F5344CB8AC3E}">
        <p14:creationId xmlns:p14="http://schemas.microsoft.com/office/powerpoint/2010/main" val="343663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9DDDA8-3823-478B-A671-6C64529AEF41}" type="slidenum">
              <a:rPr lang="en-US"/>
              <a:pPr>
                <a:defRPr/>
              </a:pPr>
              <a:t>‹#›</a:t>
            </a:fld>
            <a:endParaRPr lang="en-US"/>
          </a:p>
        </p:txBody>
      </p:sp>
    </p:spTree>
    <p:extLst>
      <p:ext uri="{BB962C8B-B14F-4D97-AF65-F5344CB8AC3E}">
        <p14:creationId xmlns:p14="http://schemas.microsoft.com/office/powerpoint/2010/main" val="416837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4A5C20A-B87C-49B2-9F2F-2386FE4D4352}" type="slidenum">
              <a:rPr lang="en-US"/>
              <a:pPr>
                <a:defRPr/>
              </a:pPr>
              <a:t>‹#›</a:t>
            </a:fld>
            <a:endParaRPr lang="en-US"/>
          </a:p>
        </p:txBody>
      </p:sp>
      <p:pic>
        <p:nvPicPr>
          <p:cNvPr id="1031"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6113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9"/>
          <p:cNvSpPr txBox="1">
            <a:spLocks noChangeArrowheads="1"/>
          </p:cNvSpPr>
          <p:nvPr userDrawn="1"/>
        </p:nvSpPr>
        <p:spPr bwMode="auto">
          <a:xfrm>
            <a:off x="73025" y="6562725"/>
            <a:ext cx="3203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Algebra 2</a:t>
            </a:r>
          </a:p>
        </p:txBody>
      </p:sp>
      <p:sp>
        <p:nvSpPr>
          <p:cNvPr id="1034" name="Text Box 11"/>
          <p:cNvSpPr txBox="1">
            <a:spLocks noChangeArrowheads="1"/>
          </p:cNvSpPr>
          <p:nvPr userDrawn="1"/>
        </p:nvSpPr>
        <p:spPr bwMode="auto">
          <a:xfrm>
            <a:off x="1066800" y="128588"/>
            <a:ext cx="807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2800">
                <a:solidFill>
                  <a:schemeClr val="bg1"/>
                </a:solidFill>
                <a:latin typeface="Arial Black" pitchFamily="34" charset="0"/>
              </a:rPr>
              <a:t>Two - Way Tables</a:t>
            </a:r>
          </a:p>
        </p:txBody>
      </p:sp>
      <p:pic>
        <p:nvPicPr>
          <p:cNvPr id="1035"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086225" y="6553200"/>
            <a:ext cx="50577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98438"/>
            <a:ext cx="7772400"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nSpc>
                <a:spcPct val="85000"/>
              </a:lnSpc>
              <a:spcBef>
                <a:spcPct val="15000"/>
              </a:spcBef>
            </a:pPr>
            <a:r>
              <a:rPr lang="en-US" altLang="en-US" sz="3200">
                <a:solidFill>
                  <a:schemeClr val="bg1"/>
                </a:solidFill>
                <a:latin typeface="Arial Black" pitchFamily="34" charset="0"/>
              </a:rPr>
              <a:t>Two – Way Tables</a:t>
            </a:r>
          </a:p>
        </p:txBody>
      </p:sp>
      <p:sp>
        <p:nvSpPr>
          <p:cNvPr id="2052"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Algebra 2</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3276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Algebra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11430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 Continued</a:t>
            </a:r>
          </a:p>
        </p:txBody>
      </p:sp>
      <p:sp>
        <p:nvSpPr>
          <p:cNvPr id="11267" name="Rectangle 3"/>
          <p:cNvSpPr>
            <a:spLocks noChangeArrowheads="1"/>
          </p:cNvSpPr>
          <p:nvPr/>
        </p:nvSpPr>
        <p:spPr bwMode="auto">
          <a:xfrm>
            <a:off x="228600" y="2089150"/>
            <a:ext cx="8153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Divide each value by the total of 125 to find the joint relative frequencies, and add each row and column to find the marginal relative frequencies.</a:t>
            </a:r>
          </a:p>
        </p:txBody>
      </p:sp>
      <p:grpSp>
        <p:nvGrpSpPr>
          <p:cNvPr id="2" name="Group 39"/>
          <p:cNvGrpSpPr>
            <a:grpSpLocks/>
          </p:cNvGrpSpPr>
          <p:nvPr/>
        </p:nvGrpSpPr>
        <p:grpSpPr bwMode="auto">
          <a:xfrm>
            <a:off x="1600200" y="3733800"/>
            <a:ext cx="5486400" cy="1905000"/>
            <a:chOff x="1488" y="2880"/>
            <a:chExt cx="3456" cy="1200"/>
          </a:xfrm>
        </p:grpSpPr>
        <p:sp>
          <p:nvSpPr>
            <p:cNvPr id="11269" name="Rectangle 14"/>
            <p:cNvSpPr>
              <a:spLocks noChangeArrowheads="1"/>
            </p:cNvSpPr>
            <p:nvPr/>
          </p:nvSpPr>
          <p:spPr bwMode="auto">
            <a:xfrm>
              <a:off x="2352"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Teen</a:t>
              </a:r>
            </a:p>
          </p:txBody>
        </p:sp>
        <p:sp>
          <p:nvSpPr>
            <p:cNvPr id="11270" name="Rectangle 21"/>
            <p:cNvSpPr>
              <a:spLocks noChangeArrowheads="1"/>
            </p:cNvSpPr>
            <p:nvPr/>
          </p:nvSpPr>
          <p:spPr bwMode="auto">
            <a:xfrm>
              <a:off x="3216"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Adult</a:t>
              </a:r>
            </a:p>
          </p:txBody>
        </p:sp>
        <p:sp>
          <p:nvSpPr>
            <p:cNvPr id="11271" name="Rectangle 22"/>
            <p:cNvSpPr>
              <a:spLocks noChangeArrowheads="1"/>
            </p:cNvSpPr>
            <p:nvPr/>
          </p:nvSpPr>
          <p:spPr bwMode="auto">
            <a:xfrm>
              <a:off x="4080"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1272" name="Rectangle 23"/>
            <p:cNvSpPr>
              <a:spLocks noChangeArrowheads="1"/>
            </p:cNvSpPr>
            <p:nvPr/>
          </p:nvSpPr>
          <p:spPr bwMode="auto">
            <a:xfrm>
              <a:off x="1488"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 acc.</a:t>
              </a:r>
            </a:p>
          </p:txBody>
        </p:sp>
        <p:sp>
          <p:nvSpPr>
            <p:cNvPr id="11273" name="Rectangle 24"/>
            <p:cNvSpPr>
              <a:spLocks noChangeArrowheads="1"/>
            </p:cNvSpPr>
            <p:nvPr/>
          </p:nvSpPr>
          <p:spPr bwMode="auto">
            <a:xfrm>
              <a:off x="2352"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0.12</a:t>
              </a:r>
            </a:p>
          </p:txBody>
        </p:sp>
        <p:sp>
          <p:nvSpPr>
            <p:cNvPr id="11274" name="Rectangle 25"/>
            <p:cNvSpPr>
              <a:spLocks noChangeArrowheads="1"/>
            </p:cNvSpPr>
            <p:nvPr/>
          </p:nvSpPr>
          <p:spPr bwMode="auto">
            <a:xfrm>
              <a:off x="3216"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0.424</a:t>
              </a:r>
            </a:p>
          </p:txBody>
        </p:sp>
        <p:sp>
          <p:nvSpPr>
            <p:cNvPr id="11275" name="Rectangle 26"/>
            <p:cNvSpPr>
              <a:spLocks noChangeArrowheads="1"/>
            </p:cNvSpPr>
            <p:nvPr/>
          </p:nvSpPr>
          <p:spPr bwMode="auto">
            <a:xfrm>
              <a:off x="4080"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0.544</a:t>
              </a:r>
            </a:p>
          </p:txBody>
        </p:sp>
        <p:sp>
          <p:nvSpPr>
            <p:cNvPr id="11276" name="Rectangle 27"/>
            <p:cNvSpPr>
              <a:spLocks noChangeArrowheads="1"/>
            </p:cNvSpPr>
            <p:nvPr/>
          </p:nvSpPr>
          <p:spPr bwMode="auto">
            <a:xfrm>
              <a:off x="1488"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 acc.</a:t>
              </a:r>
            </a:p>
          </p:txBody>
        </p:sp>
        <p:sp>
          <p:nvSpPr>
            <p:cNvPr id="11277" name="Rectangle 28"/>
            <p:cNvSpPr>
              <a:spLocks noChangeArrowheads="1"/>
            </p:cNvSpPr>
            <p:nvPr/>
          </p:nvSpPr>
          <p:spPr bwMode="auto">
            <a:xfrm>
              <a:off x="1488"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2 + acc.</a:t>
              </a:r>
            </a:p>
          </p:txBody>
        </p:sp>
        <p:sp>
          <p:nvSpPr>
            <p:cNvPr id="11278" name="Rectangle 29"/>
            <p:cNvSpPr>
              <a:spLocks noChangeArrowheads="1"/>
            </p:cNvSpPr>
            <p:nvPr/>
          </p:nvSpPr>
          <p:spPr bwMode="auto">
            <a:xfrm>
              <a:off x="1488"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1279" name="Rectangle 30"/>
            <p:cNvSpPr>
              <a:spLocks noChangeArrowheads="1"/>
            </p:cNvSpPr>
            <p:nvPr/>
          </p:nvSpPr>
          <p:spPr bwMode="auto">
            <a:xfrm>
              <a:off x="2352"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0.032</a:t>
              </a:r>
            </a:p>
          </p:txBody>
        </p:sp>
        <p:sp>
          <p:nvSpPr>
            <p:cNvPr id="11280" name="Rectangle 31"/>
            <p:cNvSpPr>
              <a:spLocks noChangeArrowheads="1"/>
            </p:cNvSpPr>
            <p:nvPr/>
          </p:nvSpPr>
          <p:spPr bwMode="auto">
            <a:xfrm>
              <a:off x="3216"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0.256</a:t>
              </a:r>
            </a:p>
          </p:txBody>
        </p:sp>
        <p:sp>
          <p:nvSpPr>
            <p:cNvPr id="11281" name="Rectangle 32"/>
            <p:cNvSpPr>
              <a:spLocks noChangeArrowheads="1"/>
            </p:cNvSpPr>
            <p:nvPr/>
          </p:nvSpPr>
          <p:spPr bwMode="auto">
            <a:xfrm>
              <a:off x="4080"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0.288</a:t>
              </a:r>
            </a:p>
          </p:txBody>
        </p:sp>
        <p:sp>
          <p:nvSpPr>
            <p:cNvPr id="11282" name="Rectangle 33"/>
            <p:cNvSpPr>
              <a:spLocks noChangeArrowheads="1"/>
            </p:cNvSpPr>
            <p:nvPr/>
          </p:nvSpPr>
          <p:spPr bwMode="auto">
            <a:xfrm>
              <a:off x="2352"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0.072</a:t>
              </a:r>
            </a:p>
          </p:txBody>
        </p:sp>
        <p:sp>
          <p:nvSpPr>
            <p:cNvPr id="11283" name="Rectangle 34"/>
            <p:cNvSpPr>
              <a:spLocks noChangeArrowheads="1"/>
            </p:cNvSpPr>
            <p:nvPr/>
          </p:nvSpPr>
          <p:spPr bwMode="auto">
            <a:xfrm>
              <a:off x="3216"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0.096</a:t>
              </a:r>
            </a:p>
          </p:txBody>
        </p:sp>
        <p:sp>
          <p:nvSpPr>
            <p:cNvPr id="11284" name="Rectangle 35"/>
            <p:cNvSpPr>
              <a:spLocks noChangeArrowheads="1"/>
            </p:cNvSpPr>
            <p:nvPr/>
          </p:nvSpPr>
          <p:spPr bwMode="auto">
            <a:xfrm>
              <a:off x="4080"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0.168</a:t>
              </a:r>
            </a:p>
          </p:txBody>
        </p:sp>
        <p:sp>
          <p:nvSpPr>
            <p:cNvPr id="11285" name="Rectangle 36"/>
            <p:cNvSpPr>
              <a:spLocks noChangeArrowheads="1"/>
            </p:cNvSpPr>
            <p:nvPr/>
          </p:nvSpPr>
          <p:spPr bwMode="auto">
            <a:xfrm>
              <a:off x="2352"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0.224</a:t>
              </a:r>
            </a:p>
          </p:txBody>
        </p:sp>
        <p:sp>
          <p:nvSpPr>
            <p:cNvPr id="11286" name="Rectangle 37"/>
            <p:cNvSpPr>
              <a:spLocks noChangeArrowheads="1"/>
            </p:cNvSpPr>
            <p:nvPr/>
          </p:nvSpPr>
          <p:spPr bwMode="auto">
            <a:xfrm>
              <a:off x="3216"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0.776</a:t>
              </a:r>
            </a:p>
          </p:txBody>
        </p:sp>
        <p:sp>
          <p:nvSpPr>
            <p:cNvPr id="11287" name="Rectangle 38"/>
            <p:cNvSpPr>
              <a:spLocks noChangeArrowheads="1"/>
            </p:cNvSpPr>
            <p:nvPr/>
          </p:nvSpPr>
          <p:spPr bwMode="auto">
            <a:xfrm>
              <a:off x="4080"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5"/>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a:t>
            </a:r>
            <a:endParaRPr lang="en-US" altLang="en-US" sz="2600">
              <a:solidFill>
                <a:schemeClr val="accent2"/>
              </a:solidFill>
              <a:latin typeface="Arial MT Bl" charset="0"/>
            </a:endParaRPr>
          </a:p>
        </p:txBody>
      </p:sp>
      <p:sp>
        <p:nvSpPr>
          <p:cNvPr id="12291" name="Rectangle 20"/>
          <p:cNvSpPr>
            <a:spLocks noChangeArrowheads="1"/>
          </p:cNvSpPr>
          <p:nvPr/>
        </p:nvSpPr>
        <p:spPr bwMode="auto">
          <a:xfrm>
            <a:off x="381000" y="1447800"/>
            <a:ext cx="8382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The table shows the number of books sold at a library sale. Make a table of the joint and marginal relative frequencies.</a:t>
            </a:r>
          </a:p>
        </p:txBody>
      </p:sp>
      <p:pic>
        <p:nvPicPr>
          <p:cNvPr id="12292"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276600"/>
            <a:ext cx="4876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5"/>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Continued</a:t>
            </a:r>
            <a:endParaRPr lang="en-US" altLang="en-US" sz="2600">
              <a:solidFill>
                <a:schemeClr val="accent2"/>
              </a:solidFill>
              <a:latin typeface="Arial MT Bl" charset="0"/>
            </a:endParaRPr>
          </a:p>
        </p:txBody>
      </p:sp>
      <p:sp>
        <p:nvSpPr>
          <p:cNvPr id="13315" name="Rectangle 20"/>
          <p:cNvSpPr>
            <a:spLocks noChangeArrowheads="1"/>
          </p:cNvSpPr>
          <p:nvPr/>
        </p:nvSpPr>
        <p:spPr bwMode="auto">
          <a:xfrm>
            <a:off x="381000" y="1708150"/>
            <a:ext cx="8382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Divide each value by the total of 210 to find the joint relative frequencies, and add each row and column to find the marginal relative frequencies.</a:t>
            </a:r>
          </a:p>
        </p:txBody>
      </p:sp>
      <p:grpSp>
        <p:nvGrpSpPr>
          <p:cNvPr id="2" name="Group 35"/>
          <p:cNvGrpSpPr>
            <a:grpSpLocks/>
          </p:cNvGrpSpPr>
          <p:nvPr/>
        </p:nvGrpSpPr>
        <p:grpSpPr bwMode="auto">
          <a:xfrm>
            <a:off x="1752600" y="3657600"/>
            <a:ext cx="5486400" cy="1524000"/>
            <a:chOff x="1152" y="1152"/>
            <a:chExt cx="3456" cy="960"/>
          </a:xfrm>
        </p:grpSpPr>
        <p:sp>
          <p:nvSpPr>
            <p:cNvPr id="13317" name="Rectangle 36"/>
            <p:cNvSpPr>
              <a:spLocks noChangeArrowheads="1"/>
            </p:cNvSpPr>
            <p:nvPr/>
          </p:nvSpPr>
          <p:spPr bwMode="auto">
            <a:xfrm>
              <a:off x="2016"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Fiction</a:t>
              </a:r>
            </a:p>
          </p:txBody>
        </p:sp>
        <p:sp>
          <p:nvSpPr>
            <p:cNvPr id="13318" name="Rectangle 37"/>
            <p:cNvSpPr>
              <a:spLocks noChangeArrowheads="1"/>
            </p:cNvSpPr>
            <p:nvPr/>
          </p:nvSpPr>
          <p:spPr bwMode="auto">
            <a:xfrm>
              <a:off x="2880"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Nonfiction</a:t>
              </a:r>
            </a:p>
          </p:txBody>
        </p:sp>
        <p:sp>
          <p:nvSpPr>
            <p:cNvPr id="13319" name="Rectangle 38"/>
            <p:cNvSpPr>
              <a:spLocks noChangeArrowheads="1"/>
            </p:cNvSpPr>
            <p:nvPr/>
          </p:nvSpPr>
          <p:spPr bwMode="auto">
            <a:xfrm>
              <a:off x="3744"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3320" name="Rectangle 39"/>
            <p:cNvSpPr>
              <a:spLocks noChangeArrowheads="1"/>
            </p:cNvSpPr>
            <p:nvPr/>
          </p:nvSpPr>
          <p:spPr bwMode="auto">
            <a:xfrm>
              <a:off x="1152"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Hardcover</a:t>
              </a:r>
            </a:p>
          </p:txBody>
        </p:sp>
        <p:sp>
          <p:nvSpPr>
            <p:cNvPr id="13321" name="Rectangle 40"/>
            <p:cNvSpPr>
              <a:spLocks noChangeArrowheads="1"/>
            </p:cNvSpPr>
            <p:nvPr/>
          </p:nvSpPr>
          <p:spPr bwMode="auto">
            <a:xfrm>
              <a:off x="2016"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0.133</a:t>
              </a:r>
            </a:p>
          </p:txBody>
        </p:sp>
        <p:sp>
          <p:nvSpPr>
            <p:cNvPr id="13322" name="Rectangle 41"/>
            <p:cNvSpPr>
              <a:spLocks noChangeArrowheads="1"/>
            </p:cNvSpPr>
            <p:nvPr/>
          </p:nvSpPr>
          <p:spPr bwMode="auto">
            <a:xfrm>
              <a:off x="2880"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0.248</a:t>
              </a:r>
            </a:p>
          </p:txBody>
        </p:sp>
        <p:sp>
          <p:nvSpPr>
            <p:cNvPr id="13323" name="Rectangle 42"/>
            <p:cNvSpPr>
              <a:spLocks noChangeArrowheads="1"/>
            </p:cNvSpPr>
            <p:nvPr/>
          </p:nvSpPr>
          <p:spPr bwMode="auto">
            <a:xfrm>
              <a:off x="3744"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0.381</a:t>
              </a:r>
            </a:p>
          </p:txBody>
        </p:sp>
        <p:sp>
          <p:nvSpPr>
            <p:cNvPr id="13324" name="Rectangle 43"/>
            <p:cNvSpPr>
              <a:spLocks noChangeArrowheads="1"/>
            </p:cNvSpPr>
            <p:nvPr/>
          </p:nvSpPr>
          <p:spPr bwMode="auto">
            <a:xfrm>
              <a:off x="1152"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Paperback</a:t>
              </a:r>
            </a:p>
          </p:txBody>
        </p:sp>
        <p:sp>
          <p:nvSpPr>
            <p:cNvPr id="13325" name="Rectangle 44"/>
            <p:cNvSpPr>
              <a:spLocks noChangeArrowheads="1"/>
            </p:cNvSpPr>
            <p:nvPr/>
          </p:nvSpPr>
          <p:spPr bwMode="auto">
            <a:xfrm>
              <a:off x="1152"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3326" name="Rectangle 45"/>
            <p:cNvSpPr>
              <a:spLocks noChangeArrowheads="1"/>
            </p:cNvSpPr>
            <p:nvPr/>
          </p:nvSpPr>
          <p:spPr bwMode="auto">
            <a:xfrm>
              <a:off x="2016"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0.448</a:t>
              </a:r>
            </a:p>
          </p:txBody>
        </p:sp>
        <p:sp>
          <p:nvSpPr>
            <p:cNvPr id="13327" name="Rectangle 46"/>
            <p:cNvSpPr>
              <a:spLocks noChangeArrowheads="1"/>
            </p:cNvSpPr>
            <p:nvPr/>
          </p:nvSpPr>
          <p:spPr bwMode="auto">
            <a:xfrm>
              <a:off x="2880"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0.171</a:t>
              </a:r>
            </a:p>
          </p:txBody>
        </p:sp>
        <p:sp>
          <p:nvSpPr>
            <p:cNvPr id="13328" name="Rectangle 47"/>
            <p:cNvSpPr>
              <a:spLocks noChangeArrowheads="1"/>
            </p:cNvSpPr>
            <p:nvPr/>
          </p:nvSpPr>
          <p:spPr bwMode="auto">
            <a:xfrm>
              <a:off x="3744"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0.619</a:t>
              </a:r>
            </a:p>
          </p:txBody>
        </p:sp>
        <p:sp>
          <p:nvSpPr>
            <p:cNvPr id="13329" name="Rectangle 48"/>
            <p:cNvSpPr>
              <a:spLocks noChangeArrowheads="1"/>
            </p:cNvSpPr>
            <p:nvPr/>
          </p:nvSpPr>
          <p:spPr bwMode="auto">
            <a:xfrm>
              <a:off x="2016"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0.581</a:t>
              </a:r>
            </a:p>
          </p:txBody>
        </p:sp>
        <p:sp>
          <p:nvSpPr>
            <p:cNvPr id="13330" name="Rectangle 49"/>
            <p:cNvSpPr>
              <a:spLocks noChangeArrowheads="1"/>
            </p:cNvSpPr>
            <p:nvPr/>
          </p:nvSpPr>
          <p:spPr bwMode="auto">
            <a:xfrm>
              <a:off x="2880"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0.419</a:t>
              </a:r>
            </a:p>
          </p:txBody>
        </p:sp>
        <p:sp>
          <p:nvSpPr>
            <p:cNvPr id="13331" name="Rectangle 50"/>
            <p:cNvSpPr>
              <a:spLocks noChangeArrowheads="1"/>
            </p:cNvSpPr>
            <p:nvPr/>
          </p:nvSpPr>
          <p:spPr bwMode="auto">
            <a:xfrm>
              <a:off x="3744"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9144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 Using Conditional Relative Frequency to Find Probability</a:t>
            </a:r>
          </a:p>
        </p:txBody>
      </p:sp>
      <p:sp>
        <p:nvSpPr>
          <p:cNvPr id="14339" name="Rectangle 10"/>
          <p:cNvSpPr>
            <a:spLocks noChangeArrowheads="1"/>
          </p:cNvSpPr>
          <p:nvPr/>
        </p:nvSpPr>
        <p:spPr bwMode="auto">
          <a:xfrm>
            <a:off x="304800" y="1752600"/>
            <a:ext cx="8610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reporter asked 150 voters if they plan to vote in favor of a new library and a new arena. The table shows the results.</a:t>
            </a:r>
          </a:p>
        </p:txBody>
      </p:sp>
      <p:pic>
        <p:nvPicPr>
          <p:cNvPr id="14340"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3319463"/>
            <a:ext cx="4724400"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4"/>
          <p:cNvSpPr txBox="1">
            <a:spLocks noChangeArrowheads="1"/>
          </p:cNvSpPr>
          <p:nvPr/>
        </p:nvSpPr>
        <p:spPr bwMode="auto">
          <a:xfrm>
            <a:off x="304800" y="990600"/>
            <a:ext cx="845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2A Continued</a:t>
            </a:r>
          </a:p>
        </p:txBody>
      </p:sp>
      <p:grpSp>
        <p:nvGrpSpPr>
          <p:cNvPr id="2" name="Group 29"/>
          <p:cNvGrpSpPr>
            <a:grpSpLocks/>
          </p:cNvGrpSpPr>
          <p:nvPr/>
        </p:nvGrpSpPr>
        <p:grpSpPr bwMode="auto">
          <a:xfrm>
            <a:off x="457200" y="3048000"/>
            <a:ext cx="6858000" cy="2209800"/>
            <a:chOff x="288" y="1200"/>
            <a:chExt cx="4320" cy="1392"/>
          </a:xfrm>
        </p:grpSpPr>
        <p:grpSp>
          <p:nvGrpSpPr>
            <p:cNvPr id="15365" name="Group 25"/>
            <p:cNvGrpSpPr>
              <a:grpSpLocks/>
            </p:cNvGrpSpPr>
            <p:nvPr/>
          </p:nvGrpSpPr>
          <p:grpSpPr bwMode="auto">
            <a:xfrm>
              <a:off x="1152" y="1632"/>
              <a:ext cx="3456" cy="960"/>
              <a:chOff x="1152" y="1152"/>
              <a:chExt cx="3456" cy="960"/>
            </a:xfrm>
          </p:grpSpPr>
          <p:sp>
            <p:nvSpPr>
              <p:cNvPr id="15368" name="Rectangle 5"/>
              <p:cNvSpPr>
                <a:spLocks noChangeArrowheads="1"/>
              </p:cNvSpPr>
              <p:nvPr/>
            </p:nvSpPr>
            <p:spPr bwMode="auto">
              <a:xfrm>
                <a:off x="2016"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Yes</a:t>
                </a:r>
              </a:p>
            </p:txBody>
          </p:sp>
          <p:sp>
            <p:nvSpPr>
              <p:cNvPr id="15369" name="Rectangle 6"/>
              <p:cNvSpPr>
                <a:spLocks noChangeArrowheads="1"/>
              </p:cNvSpPr>
              <p:nvPr/>
            </p:nvSpPr>
            <p:spPr bwMode="auto">
              <a:xfrm>
                <a:off x="2880"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No</a:t>
                </a:r>
              </a:p>
            </p:txBody>
          </p:sp>
          <p:sp>
            <p:nvSpPr>
              <p:cNvPr id="15370" name="Rectangle 7"/>
              <p:cNvSpPr>
                <a:spLocks noChangeArrowheads="1"/>
              </p:cNvSpPr>
              <p:nvPr/>
            </p:nvSpPr>
            <p:spPr bwMode="auto">
              <a:xfrm>
                <a:off x="3744"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5371" name="Rectangle 8"/>
              <p:cNvSpPr>
                <a:spLocks noChangeArrowheads="1"/>
              </p:cNvSpPr>
              <p:nvPr/>
            </p:nvSpPr>
            <p:spPr bwMode="auto">
              <a:xfrm>
                <a:off x="1152"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Yes</a:t>
                </a:r>
              </a:p>
            </p:txBody>
          </p:sp>
          <p:sp>
            <p:nvSpPr>
              <p:cNvPr id="15372" name="Rectangle 9"/>
              <p:cNvSpPr>
                <a:spLocks noChangeArrowheads="1"/>
              </p:cNvSpPr>
              <p:nvPr/>
            </p:nvSpPr>
            <p:spPr bwMode="auto">
              <a:xfrm>
                <a:off x="2016"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0.14</a:t>
                </a:r>
              </a:p>
            </p:txBody>
          </p:sp>
          <p:sp>
            <p:nvSpPr>
              <p:cNvPr id="15373" name="Rectangle 10"/>
              <p:cNvSpPr>
                <a:spLocks noChangeArrowheads="1"/>
              </p:cNvSpPr>
              <p:nvPr/>
            </p:nvSpPr>
            <p:spPr bwMode="auto">
              <a:xfrm>
                <a:off x="2880"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a:t>
                </a:r>
              </a:p>
            </p:txBody>
          </p:sp>
          <p:sp>
            <p:nvSpPr>
              <p:cNvPr id="15374" name="Rectangle 11"/>
              <p:cNvSpPr>
                <a:spLocks noChangeArrowheads="1"/>
              </p:cNvSpPr>
              <p:nvPr/>
            </p:nvSpPr>
            <p:spPr bwMode="auto">
              <a:xfrm>
                <a:off x="3744"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0.34</a:t>
                </a:r>
              </a:p>
            </p:txBody>
          </p:sp>
          <p:sp>
            <p:nvSpPr>
              <p:cNvPr id="15375" name="Rectangle 12"/>
              <p:cNvSpPr>
                <a:spLocks noChangeArrowheads="1"/>
              </p:cNvSpPr>
              <p:nvPr/>
            </p:nvSpPr>
            <p:spPr bwMode="auto">
              <a:xfrm>
                <a:off x="1152"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No</a:t>
                </a:r>
              </a:p>
            </p:txBody>
          </p:sp>
          <p:sp>
            <p:nvSpPr>
              <p:cNvPr id="15376" name="Rectangle 13"/>
              <p:cNvSpPr>
                <a:spLocks noChangeArrowheads="1"/>
              </p:cNvSpPr>
              <p:nvPr/>
            </p:nvSpPr>
            <p:spPr bwMode="auto">
              <a:xfrm>
                <a:off x="1152"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5377" name="Rectangle 15"/>
              <p:cNvSpPr>
                <a:spLocks noChangeArrowheads="1"/>
              </p:cNvSpPr>
              <p:nvPr/>
            </p:nvSpPr>
            <p:spPr bwMode="auto">
              <a:xfrm>
                <a:off x="2016"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0.38</a:t>
                </a:r>
              </a:p>
            </p:txBody>
          </p:sp>
          <p:sp>
            <p:nvSpPr>
              <p:cNvPr id="15378" name="Rectangle 16"/>
              <p:cNvSpPr>
                <a:spLocks noChangeArrowheads="1"/>
              </p:cNvSpPr>
              <p:nvPr/>
            </p:nvSpPr>
            <p:spPr bwMode="auto">
              <a:xfrm>
                <a:off x="2880"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0.28</a:t>
                </a:r>
              </a:p>
            </p:txBody>
          </p:sp>
          <p:sp>
            <p:nvSpPr>
              <p:cNvPr id="15379" name="Rectangle 17"/>
              <p:cNvSpPr>
                <a:spLocks noChangeArrowheads="1"/>
              </p:cNvSpPr>
              <p:nvPr/>
            </p:nvSpPr>
            <p:spPr bwMode="auto">
              <a:xfrm>
                <a:off x="3744"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0.66</a:t>
                </a:r>
              </a:p>
            </p:txBody>
          </p:sp>
          <p:sp>
            <p:nvSpPr>
              <p:cNvPr id="15380" name="Rectangle 18"/>
              <p:cNvSpPr>
                <a:spLocks noChangeArrowheads="1"/>
              </p:cNvSpPr>
              <p:nvPr/>
            </p:nvSpPr>
            <p:spPr bwMode="auto">
              <a:xfrm>
                <a:off x="2016"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0.52</a:t>
                </a:r>
              </a:p>
            </p:txBody>
          </p:sp>
          <p:sp>
            <p:nvSpPr>
              <p:cNvPr id="15381" name="Rectangle 19"/>
              <p:cNvSpPr>
                <a:spLocks noChangeArrowheads="1"/>
              </p:cNvSpPr>
              <p:nvPr/>
            </p:nvSpPr>
            <p:spPr bwMode="auto">
              <a:xfrm>
                <a:off x="2880"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0.48</a:t>
                </a:r>
              </a:p>
            </p:txBody>
          </p:sp>
          <p:sp>
            <p:nvSpPr>
              <p:cNvPr id="15382" name="Rectangle 20"/>
              <p:cNvSpPr>
                <a:spLocks noChangeArrowheads="1"/>
              </p:cNvSpPr>
              <p:nvPr/>
            </p:nvSpPr>
            <p:spPr bwMode="auto">
              <a:xfrm>
                <a:off x="3744"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a:t>
                </a:r>
              </a:p>
            </p:txBody>
          </p:sp>
        </p:grpSp>
        <p:sp>
          <p:nvSpPr>
            <p:cNvPr id="15366" name="Text Box 26"/>
            <p:cNvSpPr txBox="1">
              <a:spLocks noChangeArrowheads="1"/>
            </p:cNvSpPr>
            <p:nvPr/>
          </p:nvSpPr>
          <p:spPr bwMode="auto">
            <a:xfrm>
              <a:off x="2496" y="1200"/>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Library</a:t>
              </a:r>
            </a:p>
          </p:txBody>
        </p:sp>
        <p:sp>
          <p:nvSpPr>
            <p:cNvPr id="15367" name="Text Box 28"/>
            <p:cNvSpPr txBox="1">
              <a:spLocks noChangeArrowheads="1"/>
            </p:cNvSpPr>
            <p:nvPr/>
          </p:nvSpPr>
          <p:spPr bwMode="auto">
            <a:xfrm>
              <a:off x="288" y="2064"/>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Arena</a:t>
              </a:r>
            </a:p>
          </p:txBody>
        </p:sp>
      </p:grpSp>
      <p:sp>
        <p:nvSpPr>
          <p:cNvPr id="15364" name="Text Box 11"/>
          <p:cNvSpPr txBox="1">
            <a:spLocks noChangeArrowheads="1"/>
          </p:cNvSpPr>
          <p:nvPr/>
        </p:nvSpPr>
        <p:spPr bwMode="auto">
          <a:xfrm>
            <a:off x="457200" y="1844675"/>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a:t>
            </a:r>
            <a:r>
              <a:rPr lang="en-US" altLang="en-US"/>
              <a:t>Make a table of the joint and marginal relative frequencies.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828800"/>
            <a:ext cx="8229600" cy="1143000"/>
          </a:xfrm>
        </p:spPr>
        <p:txBody>
          <a:bodyPr/>
          <a:lstStyle/>
          <a:p>
            <a:pPr algn="l" eaLnBrk="1" hangingPunct="1"/>
            <a:r>
              <a:rPr lang="en-US" altLang="en-US" sz="2400" b="1" smtClean="0">
                <a:latin typeface="Verdana" pitchFamily="34" charset="0"/>
              </a:rPr>
              <a:t>B. </a:t>
            </a:r>
            <a:r>
              <a:rPr lang="en-US" altLang="en-US" sz="2400" smtClean="0">
                <a:latin typeface="Verdana" pitchFamily="34" charset="0"/>
              </a:rPr>
              <a:t>If you are given that a voter plans to vote </a:t>
            </a:r>
            <a:r>
              <a:rPr lang="en-US" altLang="en-US" sz="2400" i="1" smtClean="0">
                <a:latin typeface="Verdana" pitchFamily="34" charset="0"/>
              </a:rPr>
              <a:t>no </a:t>
            </a:r>
            <a:r>
              <a:rPr lang="en-US" altLang="en-US" sz="2400" smtClean="0">
                <a:latin typeface="Verdana" pitchFamily="34" charset="0"/>
              </a:rPr>
              <a:t>to the new library, what is the probability the voter also plans to say no to the new arena?</a:t>
            </a:r>
          </a:p>
        </p:txBody>
      </p:sp>
      <p:sp>
        <p:nvSpPr>
          <p:cNvPr id="16387" name="Text Box 4"/>
          <p:cNvSpPr txBox="1">
            <a:spLocks noChangeArrowheads="1"/>
          </p:cNvSpPr>
          <p:nvPr/>
        </p:nvSpPr>
        <p:spPr bwMode="auto">
          <a:xfrm>
            <a:off x="228600" y="9906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2B Continued</a:t>
            </a:r>
          </a:p>
        </p:txBody>
      </p:sp>
      <p:sp>
        <p:nvSpPr>
          <p:cNvPr id="76805" name="Rectangle 5"/>
          <p:cNvSpPr>
            <a:spLocks noChangeArrowheads="1"/>
          </p:cNvSpPr>
          <p:nvPr/>
        </p:nvSpPr>
        <p:spPr bwMode="auto">
          <a:xfrm>
            <a:off x="762000" y="3352800"/>
            <a:ext cx="2438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u="sng">
                <a:solidFill>
                  <a:srgbClr val="FF0000"/>
                </a:solidFill>
              </a:rPr>
              <a:t>0.28 </a:t>
            </a:r>
            <a:r>
              <a:rPr lang="en-US" altLang="en-US" sz="3600" i="1" baseline="-25000">
                <a:solidFill>
                  <a:srgbClr val="FF0000"/>
                </a:solidFill>
              </a:rPr>
              <a:t>≈ 0.58</a:t>
            </a:r>
          </a:p>
          <a:p>
            <a:pPr eaLnBrk="1" hangingPunct="1"/>
            <a:r>
              <a:rPr lang="en-US" altLang="en-US" i="1">
                <a:solidFill>
                  <a:srgbClr val="FF0000"/>
                </a:solidFill>
              </a:rPr>
              <a:t>0.48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6805"/>
                                        </p:tgtEl>
                                        <p:attrNameLst>
                                          <p:attrName>style.visibility</p:attrName>
                                        </p:attrNameLst>
                                      </p:cBhvr>
                                      <p:to>
                                        <p:strVal val="visible"/>
                                      </p:to>
                                    </p:set>
                                    <p:anim calcmode="lin" valueType="num">
                                      <p:cBhvr>
                                        <p:cTn id="7" dur="500" fill="hold"/>
                                        <p:tgtEl>
                                          <p:spTgt spid="76805"/>
                                        </p:tgtEl>
                                        <p:attrNameLst>
                                          <p:attrName>ppt_w</p:attrName>
                                        </p:attrNameLst>
                                      </p:cBhvr>
                                      <p:tavLst>
                                        <p:tav tm="0">
                                          <p:val>
                                            <p:fltVal val="0"/>
                                          </p:val>
                                        </p:tav>
                                        <p:tav tm="100000">
                                          <p:val>
                                            <p:strVal val="#ppt_w"/>
                                          </p:val>
                                        </p:tav>
                                      </p:tavLst>
                                    </p:anim>
                                    <p:anim calcmode="lin" valueType="num">
                                      <p:cBhvr>
                                        <p:cTn id="8" dur="500" fill="hold"/>
                                        <p:tgtEl>
                                          <p:spTgt spid="7680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514600"/>
            <a:ext cx="2582863"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0" name="Rectangle 2"/>
          <p:cNvSpPr>
            <a:spLocks noChangeArrowheads="1"/>
          </p:cNvSpPr>
          <p:nvPr/>
        </p:nvSpPr>
        <p:spPr bwMode="auto">
          <a:xfrm>
            <a:off x="381000" y="1600200"/>
            <a:ext cx="8458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The classes at a dance academy include ballet and tap dancing. Enrollment in these classes is shown in the table.</a:t>
            </a:r>
          </a:p>
        </p:txBody>
      </p:sp>
      <p:sp>
        <p:nvSpPr>
          <p:cNvPr id="17412" name="Text Box 3"/>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a:t>
            </a:r>
            <a:endParaRPr lang="en-US" altLang="en-US" sz="2600">
              <a:solidFill>
                <a:schemeClr val="accent2"/>
              </a:solidFill>
              <a:latin typeface="Arial MT Bl" charset="0"/>
            </a:endParaRPr>
          </a:p>
        </p:txBody>
      </p:sp>
      <p:sp>
        <p:nvSpPr>
          <p:cNvPr id="32773" name="Rectangle 5"/>
          <p:cNvSpPr>
            <a:spLocks noChangeArrowheads="1"/>
          </p:cNvSpPr>
          <p:nvPr/>
        </p:nvSpPr>
        <p:spPr bwMode="auto">
          <a:xfrm>
            <a:off x="533400" y="3962400"/>
            <a:ext cx="845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2a. </a:t>
            </a:r>
            <a:r>
              <a:rPr lang="en-US" altLang="en-US"/>
              <a:t>Copy and complete the table of the joint relative frequencies and marginal relative frequencies.</a:t>
            </a:r>
          </a:p>
        </p:txBody>
      </p:sp>
      <p:pic>
        <p:nvPicPr>
          <p:cNvPr id="1741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724400"/>
            <a:ext cx="348297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dissolve">
                                      <p:cBhvr>
                                        <p:cTn id="7" dur="500"/>
                                        <p:tgtEl>
                                          <p:spTgt spid="32770"/>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2773"/>
                                        </p:tgtEl>
                                        <p:attrNameLst>
                                          <p:attrName>style.visibility</p:attrName>
                                        </p:attrNameLst>
                                      </p:cBhvr>
                                      <p:to>
                                        <p:strVal val="visible"/>
                                      </p:to>
                                    </p:set>
                                    <p:animEffect transition="in" filter="dissolve">
                                      <p:cBhvr>
                                        <p:cTn id="11" dur="5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28600" y="4267200"/>
            <a:ext cx="8534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2b.</a:t>
            </a:r>
            <a:r>
              <a:rPr lang="en-US" altLang="en-US"/>
              <a:t> If you are given that a student is taking ballet, what is the probability that the student is not taking tap?</a:t>
            </a:r>
          </a:p>
        </p:txBody>
      </p:sp>
      <p:sp>
        <p:nvSpPr>
          <p:cNvPr id="18435" name="Text Box 21"/>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grpSp>
        <p:nvGrpSpPr>
          <p:cNvPr id="2" name="Group 22"/>
          <p:cNvGrpSpPr>
            <a:grpSpLocks/>
          </p:cNvGrpSpPr>
          <p:nvPr/>
        </p:nvGrpSpPr>
        <p:grpSpPr bwMode="auto">
          <a:xfrm>
            <a:off x="457200" y="1600200"/>
            <a:ext cx="6858000" cy="2209800"/>
            <a:chOff x="288" y="1200"/>
            <a:chExt cx="4320" cy="1392"/>
          </a:xfrm>
        </p:grpSpPr>
        <p:grpSp>
          <p:nvGrpSpPr>
            <p:cNvPr id="18442" name="Group 23"/>
            <p:cNvGrpSpPr>
              <a:grpSpLocks/>
            </p:cNvGrpSpPr>
            <p:nvPr/>
          </p:nvGrpSpPr>
          <p:grpSpPr bwMode="auto">
            <a:xfrm>
              <a:off x="1152" y="1632"/>
              <a:ext cx="3456" cy="960"/>
              <a:chOff x="1152" y="1152"/>
              <a:chExt cx="3456" cy="960"/>
            </a:xfrm>
          </p:grpSpPr>
          <p:sp>
            <p:nvSpPr>
              <p:cNvPr id="18445" name="Rectangle 24"/>
              <p:cNvSpPr>
                <a:spLocks noChangeArrowheads="1"/>
              </p:cNvSpPr>
              <p:nvPr/>
            </p:nvSpPr>
            <p:spPr bwMode="auto">
              <a:xfrm>
                <a:off x="2016"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Yes</a:t>
                </a:r>
              </a:p>
            </p:txBody>
          </p:sp>
          <p:sp>
            <p:nvSpPr>
              <p:cNvPr id="18446" name="Rectangle 25"/>
              <p:cNvSpPr>
                <a:spLocks noChangeArrowheads="1"/>
              </p:cNvSpPr>
              <p:nvPr/>
            </p:nvSpPr>
            <p:spPr bwMode="auto">
              <a:xfrm>
                <a:off x="2880"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No</a:t>
                </a:r>
              </a:p>
            </p:txBody>
          </p:sp>
          <p:sp>
            <p:nvSpPr>
              <p:cNvPr id="18447" name="Rectangle 26"/>
              <p:cNvSpPr>
                <a:spLocks noChangeArrowheads="1"/>
              </p:cNvSpPr>
              <p:nvPr/>
            </p:nvSpPr>
            <p:spPr bwMode="auto">
              <a:xfrm>
                <a:off x="3744" y="115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8448" name="Rectangle 27"/>
              <p:cNvSpPr>
                <a:spLocks noChangeArrowheads="1"/>
              </p:cNvSpPr>
              <p:nvPr/>
            </p:nvSpPr>
            <p:spPr bwMode="auto">
              <a:xfrm>
                <a:off x="1152"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Yes</a:t>
                </a:r>
              </a:p>
            </p:txBody>
          </p:sp>
          <p:sp>
            <p:nvSpPr>
              <p:cNvPr id="18449" name="Rectangle 28"/>
              <p:cNvSpPr>
                <a:spLocks noChangeArrowheads="1"/>
              </p:cNvSpPr>
              <p:nvPr/>
            </p:nvSpPr>
            <p:spPr bwMode="auto">
              <a:xfrm>
                <a:off x="2016"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0.19</a:t>
                </a:r>
              </a:p>
            </p:txBody>
          </p:sp>
          <p:sp>
            <p:nvSpPr>
              <p:cNvPr id="18450" name="Rectangle 29"/>
              <p:cNvSpPr>
                <a:spLocks noChangeArrowheads="1"/>
              </p:cNvSpPr>
              <p:nvPr/>
            </p:nvSpPr>
            <p:spPr bwMode="auto">
              <a:xfrm>
                <a:off x="2880"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0.26</a:t>
                </a:r>
              </a:p>
            </p:txBody>
          </p:sp>
          <p:sp>
            <p:nvSpPr>
              <p:cNvPr id="18451" name="Rectangle 30"/>
              <p:cNvSpPr>
                <a:spLocks noChangeArrowheads="1"/>
              </p:cNvSpPr>
              <p:nvPr/>
            </p:nvSpPr>
            <p:spPr bwMode="auto">
              <a:xfrm>
                <a:off x="3744" y="139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0.45</a:t>
                </a:r>
              </a:p>
            </p:txBody>
          </p:sp>
          <p:sp>
            <p:nvSpPr>
              <p:cNvPr id="18452" name="Rectangle 31"/>
              <p:cNvSpPr>
                <a:spLocks noChangeArrowheads="1"/>
              </p:cNvSpPr>
              <p:nvPr/>
            </p:nvSpPr>
            <p:spPr bwMode="auto">
              <a:xfrm>
                <a:off x="1152"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No</a:t>
                </a:r>
              </a:p>
            </p:txBody>
          </p:sp>
          <p:sp>
            <p:nvSpPr>
              <p:cNvPr id="18453" name="Rectangle 32"/>
              <p:cNvSpPr>
                <a:spLocks noChangeArrowheads="1"/>
              </p:cNvSpPr>
              <p:nvPr/>
            </p:nvSpPr>
            <p:spPr bwMode="auto">
              <a:xfrm>
                <a:off x="1152"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18454" name="Rectangle 33"/>
              <p:cNvSpPr>
                <a:spLocks noChangeArrowheads="1"/>
              </p:cNvSpPr>
              <p:nvPr/>
            </p:nvSpPr>
            <p:spPr bwMode="auto">
              <a:xfrm>
                <a:off x="2016"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0.43</a:t>
                </a:r>
              </a:p>
            </p:txBody>
          </p:sp>
          <p:sp>
            <p:nvSpPr>
              <p:cNvPr id="18455" name="Rectangle 34"/>
              <p:cNvSpPr>
                <a:spLocks noChangeArrowheads="1"/>
              </p:cNvSpPr>
              <p:nvPr/>
            </p:nvSpPr>
            <p:spPr bwMode="auto">
              <a:xfrm>
                <a:off x="2880"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0.12</a:t>
                </a:r>
              </a:p>
            </p:txBody>
          </p:sp>
          <p:sp>
            <p:nvSpPr>
              <p:cNvPr id="18456" name="Rectangle 35"/>
              <p:cNvSpPr>
                <a:spLocks noChangeArrowheads="1"/>
              </p:cNvSpPr>
              <p:nvPr/>
            </p:nvSpPr>
            <p:spPr bwMode="auto">
              <a:xfrm>
                <a:off x="3744" y="163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0.55</a:t>
                </a:r>
              </a:p>
            </p:txBody>
          </p:sp>
          <p:sp>
            <p:nvSpPr>
              <p:cNvPr id="18457" name="Rectangle 36"/>
              <p:cNvSpPr>
                <a:spLocks noChangeArrowheads="1"/>
              </p:cNvSpPr>
              <p:nvPr/>
            </p:nvSpPr>
            <p:spPr bwMode="auto">
              <a:xfrm>
                <a:off x="2016"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0.62</a:t>
                </a:r>
              </a:p>
            </p:txBody>
          </p:sp>
          <p:sp>
            <p:nvSpPr>
              <p:cNvPr id="18458" name="Rectangle 37"/>
              <p:cNvSpPr>
                <a:spLocks noChangeArrowheads="1"/>
              </p:cNvSpPr>
              <p:nvPr/>
            </p:nvSpPr>
            <p:spPr bwMode="auto">
              <a:xfrm>
                <a:off x="2880"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0.38</a:t>
                </a:r>
              </a:p>
            </p:txBody>
          </p:sp>
          <p:sp>
            <p:nvSpPr>
              <p:cNvPr id="18459" name="Rectangle 38"/>
              <p:cNvSpPr>
                <a:spLocks noChangeArrowheads="1"/>
              </p:cNvSpPr>
              <p:nvPr/>
            </p:nvSpPr>
            <p:spPr bwMode="auto">
              <a:xfrm>
                <a:off x="3744" y="1872"/>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a:t>
                </a:r>
              </a:p>
            </p:txBody>
          </p:sp>
        </p:grpSp>
        <p:sp>
          <p:nvSpPr>
            <p:cNvPr id="18443" name="Text Box 39"/>
            <p:cNvSpPr txBox="1">
              <a:spLocks noChangeArrowheads="1"/>
            </p:cNvSpPr>
            <p:nvPr/>
          </p:nvSpPr>
          <p:spPr bwMode="auto">
            <a:xfrm>
              <a:off x="2496" y="1200"/>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Ballet</a:t>
              </a:r>
            </a:p>
          </p:txBody>
        </p:sp>
        <p:sp>
          <p:nvSpPr>
            <p:cNvPr id="18444" name="Text Box 40"/>
            <p:cNvSpPr txBox="1">
              <a:spLocks noChangeArrowheads="1"/>
            </p:cNvSpPr>
            <p:nvPr/>
          </p:nvSpPr>
          <p:spPr bwMode="auto">
            <a:xfrm>
              <a:off x="288" y="2064"/>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Tap</a:t>
              </a:r>
            </a:p>
          </p:txBody>
        </p:sp>
      </p:grpSp>
      <p:sp>
        <p:nvSpPr>
          <p:cNvPr id="41001" name="Rectangle 41"/>
          <p:cNvSpPr>
            <a:spLocks noChangeArrowheads="1"/>
          </p:cNvSpPr>
          <p:nvPr/>
        </p:nvSpPr>
        <p:spPr bwMode="auto">
          <a:xfrm>
            <a:off x="1219200" y="55626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t>
            </a:r>
            <a:r>
              <a:rPr lang="en-US" altLang="en-US">
                <a:solidFill>
                  <a:srgbClr val="FF0000"/>
                </a:solidFill>
              </a:rPr>
              <a:t> 0.69 or 69%</a:t>
            </a:r>
          </a:p>
        </p:txBody>
      </p:sp>
      <p:grpSp>
        <p:nvGrpSpPr>
          <p:cNvPr id="18438" name="Group 28"/>
          <p:cNvGrpSpPr>
            <a:grpSpLocks/>
          </p:cNvGrpSpPr>
          <p:nvPr/>
        </p:nvGrpSpPr>
        <p:grpSpPr bwMode="auto">
          <a:xfrm>
            <a:off x="304800" y="5410200"/>
            <a:ext cx="990600" cy="838200"/>
            <a:chOff x="240" y="3312"/>
            <a:chExt cx="624" cy="528"/>
          </a:xfrm>
        </p:grpSpPr>
        <p:sp>
          <p:nvSpPr>
            <p:cNvPr id="18439" name="Rectangle 41"/>
            <p:cNvSpPr>
              <a:spLocks noChangeArrowheads="1"/>
            </p:cNvSpPr>
            <p:nvPr/>
          </p:nvSpPr>
          <p:spPr bwMode="auto">
            <a:xfrm>
              <a:off x="240" y="3312"/>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0.43</a:t>
              </a:r>
            </a:p>
          </p:txBody>
        </p:sp>
        <p:sp>
          <p:nvSpPr>
            <p:cNvPr id="18440" name="Rectangle 41"/>
            <p:cNvSpPr>
              <a:spLocks noChangeArrowheads="1"/>
            </p:cNvSpPr>
            <p:nvPr/>
          </p:nvSpPr>
          <p:spPr bwMode="auto">
            <a:xfrm>
              <a:off x="240" y="3552"/>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0.62</a:t>
              </a:r>
            </a:p>
          </p:txBody>
        </p:sp>
        <p:sp>
          <p:nvSpPr>
            <p:cNvPr id="18441" name="Line 27"/>
            <p:cNvSpPr>
              <a:spLocks noChangeShapeType="1"/>
            </p:cNvSpPr>
            <p:nvPr/>
          </p:nvSpPr>
          <p:spPr bwMode="auto">
            <a:xfrm>
              <a:off x="288" y="3578"/>
              <a:ext cx="4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1001"/>
                                        </p:tgtEl>
                                        <p:attrNameLst>
                                          <p:attrName>style.visibility</p:attrName>
                                        </p:attrNameLst>
                                      </p:cBhvr>
                                      <p:to>
                                        <p:strVal val="visible"/>
                                      </p:to>
                                    </p:set>
                                    <p:anim calcmode="lin" valueType="num">
                                      <p:cBhvr>
                                        <p:cTn id="13" dur="500" fill="hold"/>
                                        <p:tgtEl>
                                          <p:spTgt spid="41001"/>
                                        </p:tgtEl>
                                        <p:attrNameLst>
                                          <p:attrName>ppt_w</p:attrName>
                                        </p:attrNameLst>
                                      </p:cBhvr>
                                      <p:tavLst>
                                        <p:tav tm="0">
                                          <p:val>
                                            <p:fltVal val="0"/>
                                          </p:val>
                                        </p:tav>
                                        <p:tav tm="100000">
                                          <p:val>
                                            <p:strVal val="#ppt_w"/>
                                          </p:val>
                                        </p:tav>
                                      </p:tavLst>
                                    </p:anim>
                                    <p:anim calcmode="lin" valueType="num">
                                      <p:cBhvr>
                                        <p:cTn id="14" dur="500" fill="hold"/>
                                        <p:tgtEl>
                                          <p:spTgt spid="4100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10969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Comparing Conditional Probabilities</a:t>
            </a:r>
          </a:p>
        </p:txBody>
      </p:sp>
      <p:sp>
        <p:nvSpPr>
          <p:cNvPr id="19459" name="Rectangle 5"/>
          <p:cNvSpPr>
            <a:spLocks noGrp="1" noChangeArrowheads="1"/>
          </p:cNvSpPr>
          <p:nvPr>
            <p:ph type="title"/>
          </p:nvPr>
        </p:nvSpPr>
        <p:spPr>
          <a:xfrm>
            <a:off x="381000" y="1600200"/>
            <a:ext cx="8229600" cy="1371600"/>
          </a:xfrm>
          <a:noFill/>
        </p:spPr>
        <p:txBody>
          <a:bodyPr/>
          <a:lstStyle/>
          <a:p>
            <a:pPr algn="l" eaLnBrk="1" hangingPunct="1"/>
            <a:r>
              <a:rPr lang="en-US" altLang="en-US" sz="2400" b="1" smtClean="0">
                <a:latin typeface="Verdana" pitchFamily="34" charset="0"/>
              </a:rPr>
              <a:t>A company sells items in a store, online, and through a catalog. A manager recorded whether or not the 50 sales made one day were paid for with a gift card.</a:t>
            </a:r>
          </a:p>
        </p:txBody>
      </p:sp>
      <p:pic>
        <p:nvPicPr>
          <p:cNvPr id="1946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048000"/>
            <a:ext cx="3554413"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7"/>
          <p:cNvSpPr>
            <a:spLocks noChangeArrowheads="1"/>
          </p:cNvSpPr>
          <p:nvPr/>
        </p:nvSpPr>
        <p:spPr bwMode="auto">
          <a:xfrm>
            <a:off x="228600" y="5181600"/>
            <a:ext cx="8915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chemeClr val="tx2"/>
                </a:solidFill>
              </a:rPr>
              <a:t>Use conditional probabilities to determine for which method a customer is most likely to pay with a gift card.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ChangeArrowheads="1"/>
          </p:cNvSpPr>
          <p:nvPr/>
        </p:nvSpPr>
        <p:spPr bwMode="auto">
          <a:xfrm>
            <a:off x="228600" y="3886200"/>
            <a:ext cx="4343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latin typeface="Arial" charset="0"/>
              </a:rPr>
              <a:t>P</a:t>
            </a:r>
            <a:r>
              <a:rPr lang="en-US" altLang="en-US">
                <a:solidFill>
                  <a:srgbClr val="FF0000"/>
                </a:solidFill>
                <a:latin typeface="Arial" charset="0"/>
              </a:rPr>
              <a:t>(gift card if in store) = 0.4</a:t>
            </a:r>
          </a:p>
          <a:p>
            <a:pPr eaLnBrk="1" hangingPunct="1"/>
            <a:r>
              <a:rPr lang="en-US" altLang="en-US" i="1">
                <a:solidFill>
                  <a:srgbClr val="FF0000"/>
                </a:solidFill>
                <a:latin typeface="Arial" charset="0"/>
              </a:rPr>
              <a:t>P</a:t>
            </a:r>
            <a:r>
              <a:rPr lang="en-US" altLang="en-US">
                <a:solidFill>
                  <a:srgbClr val="FF0000"/>
                </a:solidFill>
                <a:latin typeface="Arial" charset="0"/>
              </a:rPr>
              <a:t>(gift card if online) ≈ 0.41</a:t>
            </a:r>
            <a:br>
              <a:rPr lang="en-US" altLang="en-US">
                <a:solidFill>
                  <a:srgbClr val="FF0000"/>
                </a:solidFill>
                <a:latin typeface="Arial" charset="0"/>
              </a:rPr>
            </a:br>
            <a:r>
              <a:rPr lang="en-US" altLang="en-US" i="1">
                <a:solidFill>
                  <a:srgbClr val="FF0000"/>
                </a:solidFill>
                <a:latin typeface="Arial" charset="0"/>
              </a:rPr>
              <a:t>P</a:t>
            </a:r>
            <a:r>
              <a:rPr lang="en-US" altLang="en-US">
                <a:solidFill>
                  <a:srgbClr val="FF0000"/>
                </a:solidFill>
                <a:latin typeface="Arial" charset="0"/>
              </a:rPr>
              <a:t>(gift card if by catalog) ≈ 0.38</a:t>
            </a:r>
            <a:br>
              <a:rPr lang="en-US" altLang="en-US">
                <a:solidFill>
                  <a:srgbClr val="FF0000"/>
                </a:solidFill>
                <a:latin typeface="Arial" charset="0"/>
              </a:rPr>
            </a:br>
            <a:r>
              <a:rPr lang="en-US" altLang="en-US">
                <a:solidFill>
                  <a:srgbClr val="FF0000"/>
                </a:solidFill>
                <a:latin typeface="Arial" charset="0"/>
              </a:rPr>
              <a:t>so most likely if buying online.</a:t>
            </a:r>
          </a:p>
        </p:txBody>
      </p:sp>
      <p:sp>
        <p:nvSpPr>
          <p:cNvPr id="20483" name="Text Box 5"/>
          <p:cNvSpPr txBox="1">
            <a:spLocks noChangeArrowheads="1"/>
          </p:cNvSpPr>
          <p:nvPr/>
        </p:nvSpPr>
        <p:spPr bwMode="auto">
          <a:xfrm>
            <a:off x="228600" y="685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Continued</a:t>
            </a:r>
          </a:p>
        </p:txBody>
      </p:sp>
      <p:sp>
        <p:nvSpPr>
          <p:cNvPr id="20484" name="Rectangle 5"/>
          <p:cNvSpPr>
            <a:spLocks noChangeArrowheads="1"/>
          </p:cNvSpPr>
          <p:nvPr/>
        </p:nvSpPr>
        <p:spPr bwMode="auto">
          <a:xfrm>
            <a:off x="304800" y="5426075"/>
            <a:ext cx="838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r>
              <a:rPr lang="en-US" altLang="en-US">
                <a:solidFill>
                  <a:srgbClr val="FF0000"/>
                </a:solidFill>
              </a:rPr>
              <a:t>A customer is most likely to pay with a gift card if buying online.</a:t>
            </a:r>
          </a:p>
        </p:txBody>
      </p:sp>
      <p:graphicFrame>
        <p:nvGraphicFramePr>
          <p:cNvPr id="15495" name="Group 135"/>
          <p:cNvGraphicFramePr>
            <a:graphicFrameLocks noGrp="1"/>
          </p:cNvGraphicFramePr>
          <p:nvPr/>
        </p:nvGraphicFramePr>
        <p:xfrm>
          <a:off x="533400" y="1143000"/>
          <a:ext cx="7467600" cy="2651125"/>
        </p:xfrm>
        <a:graphic>
          <a:graphicData uri="http://schemas.openxmlformats.org/drawingml/2006/table">
            <a:tbl>
              <a:tblPr/>
              <a:tblGrid>
                <a:gridCol w="1866900"/>
                <a:gridCol w="1866900"/>
                <a:gridCol w="1866900"/>
                <a:gridCol w="1866900"/>
              </a:tblGrid>
              <a:tr h="8227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Gift Card</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Another Method</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TOTAL</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r>
              <a:tr h="4570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Store</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0.12</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0.18</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0.30</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0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Online</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0.18</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0.26</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0.44</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0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Catalog</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0.10</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0.16</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0.26</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0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TOTAL</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0.40</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0.60</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Times New Roman" pitchFamily="18" charset="0"/>
                        </a:rPr>
                        <a:t>1</a:t>
                      </a:r>
                      <a:endParaRPr kumimoji="0" lang="en-US" sz="2400" b="0" i="0" u="none" strike="noStrike" cap="none" normalizeH="0" baseline="0" smtClean="0">
                        <a:ln>
                          <a:noFill/>
                        </a:ln>
                        <a:solidFill>
                          <a:schemeClr val="tx1"/>
                        </a:solidFill>
                        <a:effectLst/>
                        <a:latin typeface="Verdana" pitchFamily="34" charset="0"/>
                      </a:endParaRPr>
                    </a:p>
                  </a:txBody>
                  <a:tcPr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8852"/>
                                        </p:tgtEl>
                                        <p:attrNameLst>
                                          <p:attrName>style.visibility</p:attrName>
                                        </p:attrNameLst>
                                      </p:cBhvr>
                                      <p:to>
                                        <p:strVal val="visible"/>
                                      </p:to>
                                    </p:set>
                                    <p:anim calcmode="lin" valueType="num">
                                      <p:cBhvr>
                                        <p:cTn id="7" dur="500" fill="hold"/>
                                        <p:tgtEl>
                                          <p:spTgt spid="78852"/>
                                        </p:tgtEl>
                                        <p:attrNameLst>
                                          <p:attrName>ppt_w</p:attrName>
                                        </p:attrNameLst>
                                      </p:cBhvr>
                                      <p:tavLst>
                                        <p:tav tm="0">
                                          <p:val>
                                            <p:fltVal val="0"/>
                                          </p:val>
                                        </p:tav>
                                        <p:tav tm="100000">
                                          <p:val>
                                            <p:strVal val="#ppt_w"/>
                                          </p:val>
                                        </p:tav>
                                      </p:tavLst>
                                    </p:anim>
                                    <p:anim calcmode="lin" valueType="num">
                                      <p:cBhvr>
                                        <p:cTn id="8" dur="500" fill="hold"/>
                                        <p:tgtEl>
                                          <p:spTgt spid="7885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990600"/>
            <a:ext cx="8534400" cy="4876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solidFill>
                  <a:srgbClr val="3333CC"/>
                </a:solidFill>
              </a:rPr>
              <a:t>Warm Up</a:t>
            </a:r>
            <a:endParaRPr lang="en-US" altLang="en-US" sz="2800" dirty="0"/>
          </a:p>
          <a:p>
            <a:pPr eaLnBrk="1" hangingPunct="1"/>
            <a:r>
              <a:rPr lang="en-US" altLang="en-US" b="1" i="1" dirty="0"/>
              <a:t>A bag contains 4 red and 2 yellow marbles. A marble is selected, kept out of the bag, and another marble is selected. Find each conditional probability of selecting the second marble.</a:t>
            </a:r>
            <a:endParaRPr lang="en-US" altLang="en-US" sz="2800" dirty="0">
              <a:sym typeface="Symbol" pitchFamily="18" charset="2"/>
            </a:endParaRPr>
          </a:p>
        </p:txBody>
      </p:sp>
      <p:sp>
        <p:nvSpPr>
          <p:cNvPr id="3075" name="Rectangle 44"/>
          <p:cNvSpPr>
            <a:spLocks noChangeArrowheads="1"/>
          </p:cNvSpPr>
          <p:nvPr/>
        </p:nvSpPr>
        <p:spPr bwMode="auto">
          <a:xfrm>
            <a:off x="381000" y="3657600"/>
            <a:ext cx="259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1.</a:t>
            </a:r>
            <a:r>
              <a:rPr lang="en-US" altLang="en-US" sz="2800" dirty="0"/>
              <a:t> </a:t>
            </a:r>
            <a:r>
              <a:rPr lang="en-US" altLang="en-US" i="1" dirty="0">
                <a:sym typeface="Symbol" pitchFamily="18" charset="2"/>
              </a:rPr>
              <a:t>P</a:t>
            </a:r>
            <a:r>
              <a:rPr lang="en-US" altLang="en-US" dirty="0">
                <a:sym typeface="Symbol" pitchFamily="18" charset="2"/>
              </a:rPr>
              <a:t>(red | red)</a:t>
            </a:r>
            <a:endParaRPr lang="en-US" altLang="en-US" sz="2800" dirty="0">
              <a:sym typeface="Symbol" pitchFamily="18" charset="2"/>
            </a:endParaRPr>
          </a:p>
        </p:txBody>
      </p:sp>
      <p:sp>
        <p:nvSpPr>
          <p:cNvPr id="3076" name="Rectangle 45"/>
          <p:cNvSpPr>
            <a:spLocks noChangeArrowheads="1"/>
          </p:cNvSpPr>
          <p:nvPr/>
        </p:nvSpPr>
        <p:spPr bwMode="auto">
          <a:xfrm>
            <a:off x="4800600" y="3657600"/>
            <a:ext cx="3124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2.</a:t>
            </a:r>
            <a:r>
              <a:rPr lang="en-US" altLang="en-US" sz="2800" dirty="0"/>
              <a:t> </a:t>
            </a:r>
            <a:r>
              <a:rPr lang="en-US" altLang="en-US" i="1" dirty="0">
                <a:sym typeface="Symbol" pitchFamily="18" charset="2"/>
              </a:rPr>
              <a:t>P</a:t>
            </a:r>
            <a:r>
              <a:rPr lang="en-US" altLang="en-US" dirty="0">
                <a:sym typeface="Symbol" pitchFamily="18" charset="2"/>
              </a:rPr>
              <a:t>(red | yellow)</a:t>
            </a:r>
          </a:p>
        </p:txBody>
      </p:sp>
      <p:sp>
        <p:nvSpPr>
          <p:cNvPr id="3077" name="Rectangle 46"/>
          <p:cNvSpPr>
            <a:spLocks noChangeArrowheads="1"/>
          </p:cNvSpPr>
          <p:nvPr/>
        </p:nvSpPr>
        <p:spPr bwMode="auto">
          <a:xfrm>
            <a:off x="381000" y="4724400"/>
            <a:ext cx="3581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3.</a:t>
            </a:r>
            <a:r>
              <a:rPr lang="en-US" altLang="en-US" sz="2800" dirty="0"/>
              <a:t> </a:t>
            </a:r>
            <a:r>
              <a:rPr lang="en-US" altLang="en-US" i="1" dirty="0">
                <a:sym typeface="Symbol" pitchFamily="18" charset="2"/>
              </a:rPr>
              <a:t>P</a:t>
            </a:r>
            <a:r>
              <a:rPr lang="en-US" altLang="en-US" dirty="0">
                <a:sym typeface="Symbol" pitchFamily="18" charset="2"/>
              </a:rPr>
              <a:t>(yellow | yellow)</a:t>
            </a:r>
          </a:p>
        </p:txBody>
      </p:sp>
      <p:sp>
        <p:nvSpPr>
          <p:cNvPr id="3078" name="Rectangle 47"/>
          <p:cNvSpPr>
            <a:spLocks noChangeArrowheads="1"/>
          </p:cNvSpPr>
          <p:nvPr/>
        </p:nvSpPr>
        <p:spPr bwMode="auto">
          <a:xfrm>
            <a:off x="4800600" y="4706938"/>
            <a:ext cx="3048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4.</a:t>
            </a:r>
            <a:r>
              <a:rPr lang="en-US" altLang="en-US" sz="2800" dirty="0"/>
              <a:t> </a:t>
            </a:r>
            <a:r>
              <a:rPr lang="en-US" altLang="en-US" i="1" dirty="0">
                <a:sym typeface="Symbol" pitchFamily="18" charset="2"/>
              </a:rPr>
              <a:t>P</a:t>
            </a:r>
            <a:r>
              <a:rPr lang="en-US" altLang="en-US" dirty="0">
                <a:sym typeface="Symbol" pitchFamily="18" charset="2"/>
              </a:rPr>
              <a:t>(yellow | red)</a:t>
            </a:r>
          </a:p>
        </p:txBody>
      </p:sp>
      <p:sp>
        <p:nvSpPr>
          <p:cNvPr id="7216" name="Rectangle 48"/>
          <p:cNvSpPr>
            <a:spLocks noChangeArrowheads="1"/>
          </p:cNvSpPr>
          <p:nvPr/>
        </p:nvSpPr>
        <p:spPr bwMode="auto">
          <a:xfrm>
            <a:off x="2895600" y="37338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0.6</a:t>
            </a:r>
            <a:endParaRPr lang="en-US" altLang="en-US" i="1">
              <a:solidFill>
                <a:srgbClr val="FF0000"/>
              </a:solidFill>
              <a:sym typeface="Symbol" pitchFamily="18" charset="2"/>
            </a:endParaRPr>
          </a:p>
        </p:txBody>
      </p:sp>
      <p:sp>
        <p:nvSpPr>
          <p:cNvPr id="7217" name="Rectangle 49"/>
          <p:cNvSpPr>
            <a:spLocks noChangeArrowheads="1"/>
          </p:cNvSpPr>
          <p:nvPr/>
        </p:nvSpPr>
        <p:spPr bwMode="auto">
          <a:xfrm>
            <a:off x="7848600" y="37338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0.8</a:t>
            </a:r>
            <a:endParaRPr lang="en-US" altLang="en-US" i="1">
              <a:solidFill>
                <a:srgbClr val="FF0000"/>
              </a:solidFill>
              <a:sym typeface="Symbol" pitchFamily="18" charset="2"/>
            </a:endParaRPr>
          </a:p>
        </p:txBody>
      </p:sp>
      <p:sp>
        <p:nvSpPr>
          <p:cNvPr id="7218" name="Rectangle 50"/>
          <p:cNvSpPr>
            <a:spLocks noChangeArrowheads="1"/>
          </p:cNvSpPr>
          <p:nvPr/>
        </p:nvSpPr>
        <p:spPr bwMode="auto">
          <a:xfrm>
            <a:off x="3886200" y="48006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0.2</a:t>
            </a:r>
            <a:endParaRPr lang="en-US" altLang="en-US" i="1">
              <a:solidFill>
                <a:srgbClr val="FF0000"/>
              </a:solidFill>
              <a:sym typeface="Symbol" pitchFamily="18" charset="2"/>
            </a:endParaRPr>
          </a:p>
        </p:txBody>
      </p:sp>
      <p:sp>
        <p:nvSpPr>
          <p:cNvPr id="7219" name="Rectangle 51"/>
          <p:cNvSpPr>
            <a:spLocks noChangeArrowheads="1"/>
          </p:cNvSpPr>
          <p:nvPr/>
        </p:nvSpPr>
        <p:spPr bwMode="auto">
          <a:xfrm>
            <a:off x="8001000" y="4800600"/>
            <a:ext cx="762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0.4</a:t>
            </a:r>
            <a:endParaRPr lang="en-US" altLang="en-US" i="1">
              <a:solidFill>
                <a:srgbClr val="FF0000"/>
              </a:solidFill>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216"/>
                                        </p:tgtEl>
                                        <p:attrNameLst>
                                          <p:attrName>style.visibility</p:attrName>
                                        </p:attrNameLst>
                                      </p:cBhvr>
                                      <p:to>
                                        <p:strVal val="visible"/>
                                      </p:to>
                                    </p:set>
                                    <p:anim calcmode="lin" valueType="num">
                                      <p:cBhvr>
                                        <p:cTn id="7" dur="500" fill="hold"/>
                                        <p:tgtEl>
                                          <p:spTgt spid="7216"/>
                                        </p:tgtEl>
                                        <p:attrNameLst>
                                          <p:attrName>ppt_w</p:attrName>
                                        </p:attrNameLst>
                                      </p:cBhvr>
                                      <p:tavLst>
                                        <p:tav tm="0">
                                          <p:val>
                                            <p:fltVal val="0"/>
                                          </p:val>
                                        </p:tav>
                                        <p:tav tm="100000">
                                          <p:val>
                                            <p:strVal val="#ppt_w"/>
                                          </p:val>
                                        </p:tav>
                                      </p:tavLst>
                                    </p:anim>
                                    <p:anim calcmode="lin" valueType="num">
                                      <p:cBhvr>
                                        <p:cTn id="8" dur="500" fill="hold"/>
                                        <p:tgtEl>
                                          <p:spTgt spid="721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217"/>
                                        </p:tgtEl>
                                        <p:attrNameLst>
                                          <p:attrName>style.visibility</p:attrName>
                                        </p:attrNameLst>
                                      </p:cBhvr>
                                      <p:to>
                                        <p:strVal val="visible"/>
                                      </p:to>
                                    </p:set>
                                    <p:anim calcmode="lin" valueType="num">
                                      <p:cBhvr>
                                        <p:cTn id="13" dur="500" fill="hold"/>
                                        <p:tgtEl>
                                          <p:spTgt spid="7217"/>
                                        </p:tgtEl>
                                        <p:attrNameLst>
                                          <p:attrName>ppt_w</p:attrName>
                                        </p:attrNameLst>
                                      </p:cBhvr>
                                      <p:tavLst>
                                        <p:tav tm="0">
                                          <p:val>
                                            <p:fltVal val="0"/>
                                          </p:val>
                                        </p:tav>
                                        <p:tav tm="100000">
                                          <p:val>
                                            <p:strVal val="#ppt_w"/>
                                          </p:val>
                                        </p:tav>
                                      </p:tavLst>
                                    </p:anim>
                                    <p:anim calcmode="lin" valueType="num">
                                      <p:cBhvr>
                                        <p:cTn id="14" dur="500" fill="hold"/>
                                        <p:tgtEl>
                                          <p:spTgt spid="7217"/>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7218"/>
                                        </p:tgtEl>
                                        <p:attrNameLst>
                                          <p:attrName>style.visibility</p:attrName>
                                        </p:attrNameLst>
                                      </p:cBhvr>
                                      <p:to>
                                        <p:strVal val="visible"/>
                                      </p:to>
                                    </p:set>
                                    <p:anim calcmode="lin" valueType="num">
                                      <p:cBhvr>
                                        <p:cTn id="19" dur="500" fill="hold"/>
                                        <p:tgtEl>
                                          <p:spTgt spid="7218"/>
                                        </p:tgtEl>
                                        <p:attrNameLst>
                                          <p:attrName>ppt_w</p:attrName>
                                        </p:attrNameLst>
                                      </p:cBhvr>
                                      <p:tavLst>
                                        <p:tav tm="0">
                                          <p:val>
                                            <p:fltVal val="0"/>
                                          </p:val>
                                        </p:tav>
                                        <p:tav tm="100000">
                                          <p:val>
                                            <p:strVal val="#ppt_w"/>
                                          </p:val>
                                        </p:tav>
                                      </p:tavLst>
                                    </p:anim>
                                    <p:anim calcmode="lin" valueType="num">
                                      <p:cBhvr>
                                        <p:cTn id="20" dur="500" fill="hold"/>
                                        <p:tgtEl>
                                          <p:spTgt spid="7218"/>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219"/>
                                        </p:tgtEl>
                                        <p:attrNameLst>
                                          <p:attrName>style.visibility</p:attrName>
                                        </p:attrNameLst>
                                      </p:cBhvr>
                                      <p:to>
                                        <p:strVal val="visible"/>
                                      </p:to>
                                    </p:set>
                                    <p:anim calcmode="lin" valueType="num">
                                      <p:cBhvr>
                                        <p:cTn id="25" dur="500" fill="hold"/>
                                        <p:tgtEl>
                                          <p:spTgt spid="7219"/>
                                        </p:tgtEl>
                                        <p:attrNameLst>
                                          <p:attrName>ppt_w</p:attrName>
                                        </p:attrNameLst>
                                      </p:cBhvr>
                                      <p:tavLst>
                                        <p:tav tm="0">
                                          <p:val>
                                            <p:fltVal val="0"/>
                                          </p:val>
                                        </p:tav>
                                        <p:tav tm="100000">
                                          <p:val>
                                            <p:strVal val="#ppt_w"/>
                                          </p:val>
                                        </p:tav>
                                      </p:tavLst>
                                    </p:anim>
                                    <p:anim calcmode="lin" valueType="num">
                                      <p:cBhvr>
                                        <p:cTn id="26" dur="500" fill="hold"/>
                                        <p:tgtEl>
                                          <p:spTgt spid="72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16" grpId="0"/>
      <p:bldP spid="7217" grpId="0"/>
      <p:bldP spid="7218" grpId="0"/>
      <p:bldP spid="72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3"/>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21507" name="Rectangle 14"/>
          <p:cNvSpPr>
            <a:spLocks noChangeArrowheads="1"/>
          </p:cNvSpPr>
          <p:nvPr/>
        </p:nvSpPr>
        <p:spPr bwMode="auto">
          <a:xfrm>
            <a:off x="304800" y="1676400"/>
            <a:ext cx="85344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Francine is evaluating three driving schools. She asked 50 people who attended the schools whether they passed their driving tests on the first try. Use conditional probabilities to determine which is the best school.</a:t>
            </a:r>
          </a:p>
        </p:txBody>
      </p:sp>
      <p:pic>
        <p:nvPicPr>
          <p:cNvPr id="21508"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467225"/>
            <a:ext cx="337502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Rectangle 7"/>
          <p:cNvSpPr>
            <a:spLocks noChangeArrowheads="1"/>
          </p:cNvSpPr>
          <p:nvPr/>
        </p:nvSpPr>
        <p:spPr bwMode="auto">
          <a:xfrm>
            <a:off x="304800" y="3597275"/>
            <a:ext cx="8153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r>
              <a:rPr lang="en-US" altLang="en-US" b="1"/>
              <a:t>Use conditional probabilities to determine which is the best school.</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13"/>
          <p:cNvSpPr txBox="1">
            <a:spLocks noChangeArrowheads="1"/>
          </p:cNvSpPr>
          <p:nvPr/>
        </p:nvSpPr>
        <p:spPr bwMode="auto">
          <a:xfrm>
            <a:off x="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graphicFrame>
        <p:nvGraphicFramePr>
          <p:cNvPr id="43145" name="Group 137"/>
          <p:cNvGraphicFramePr>
            <a:graphicFrameLocks noGrp="1"/>
          </p:cNvGraphicFramePr>
          <p:nvPr/>
        </p:nvGraphicFramePr>
        <p:xfrm>
          <a:off x="533400" y="1752600"/>
          <a:ext cx="7696200" cy="2286000"/>
        </p:xfrm>
        <a:graphic>
          <a:graphicData uri="http://schemas.openxmlformats.org/drawingml/2006/table">
            <a:tbl>
              <a:tblPr/>
              <a:tblGrid>
                <a:gridCol w="1924050"/>
                <a:gridCol w="1924050"/>
                <a:gridCol w="1924050"/>
                <a:gridCol w="1924050"/>
              </a:tblGrid>
              <a:tr h="260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Verdana" pitchFamily="34" charset="0"/>
                      </a:endParaRPr>
                    </a:p>
                  </a:txBody>
                  <a:tcP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Pass</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Fail</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TOTAL</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r>
              <a:tr h="2603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Al’s Driving</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0.28</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0.16</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0.44</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Drive Time</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0.22</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0.14</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0.36</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Crash Course</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0.10</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0.10</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0.20</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3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TOTAL</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0.60</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0.40</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Verdana" pitchFamily="34" charset="0"/>
                          <a:cs typeface="Times New Roman" pitchFamily="18" charset="0"/>
                        </a:rPr>
                        <a:t>1</a:t>
                      </a:r>
                      <a:endParaRPr kumimoji="0" lang="en-U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3024" name="Rectangle 16"/>
          <p:cNvSpPr>
            <a:spLocks noChangeArrowheads="1"/>
          </p:cNvSpPr>
          <p:nvPr/>
        </p:nvSpPr>
        <p:spPr bwMode="auto">
          <a:xfrm>
            <a:off x="762000" y="4619625"/>
            <a:ext cx="7924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Al’s Driving has the best pass rate, about 64%, versus 61% for Drive Time and 50% for Crash Course.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3024"/>
                                        </p:tgtEl>
                                        <p:attrNameLst>
                                          <p:attrName>style.visibility</p:attrName>
                                        </p:attrNameLst>
                                      </p:cBhvr>
                                      <p:to>
                                        <p:strVal val="visible"/>
                                      </p:to>
                                    </p:set>
                                    <p:anim calcmode="lin" valueType="num">
                                      <p:cBhvr>
                                        <p:cTn id="7" dur="500" fill="hold"/>
                                        <p:tgtEl>
                                          <p:spTgt spid="43024"/>
                                        </p:tgtEl>
                                        <p:attrNameLst>
                                          <p:attrName>ppt_w</p:attrName>
                                        </p:attrNameLst>
                                      </p:cBhvr>
                                      <p:tavLst>
                                        <p:tav tm="0">
                                          <p:val>
                                            <p:fltVal val="0"/>
                                          </p:val>
                                        </p:tav>
                                        <p:tav tm="100000">
                                          <p:val>
                                            <p:strVal val="#ppt_w"/>
                                          </p:val>
                                        </p:tav>
                                      </p:tavLst>
                                    </p:anim>
                                    <p:anim calcmode="lin" valueType="num">
                                      <p:cBhvr>
                                        <p:cTn id="8" dur="500" fill="hold"/>
                                        <p:tgtEl>
                                          <p:spTgt spid="430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3555" name="Text Box 3"/>
          <p:cNvSpPr txBox="1">
            <a:spLocks noChangeArrowheads="1"/>
          </p:cNvSpPr>
          <p:nvPr/>
        </p:nvSpPr>
        <p:spPr bwMode="auto">
          <a:xfrm>
            <a:off x="457200" y="1676400"/>
            <a:ext cx="8305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463550" indent="-4635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buFontTx/>
              <a:buAutoNum type="arabicPeriod"/>
            </a:pPr>
            <a:r>
              <a:rPr lang="en-US" altLang="en-US"/>
              <a:t>At a juice-bottling factory, quality-control technicians randomly select bottles and mark them </a:t>
            </a:r>
            <a:r>
              <a:rPr lang="en-US" altLang="en-US" i="1"/>
              <a:t>pass </a:t>
            </a:r>
            <a:r>
              <a:rPr lang="en-US" altLang="en-US"/>
              <a:t>or </a:t>
            </a:r>
            <a:r>
              <a:rPr lang="en-US" altLang="en-US" i="1"/>
              <a:t>fail</a:t>
            </a:r>
            <a:r>
              <a:rPr lang="en-US" altLang="en-US"/>
              <a:t>. The manager randomly selects the results of 50 tests and organizes the data by shift and result. The table below shows these results.</a:t>
            </a:r>
          </a:p>
        </p:txBody>
      </p:sp>
      <p:pic>
        <p:nvPicPr>
          <p:cNvPr id="23556"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038600"/>
            <a:ext cx="384333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457200" y="1524000"/>
            <a:ext cx="8229600" cy="1143000"/>
          </a:xfrm>
        </p:spPr>
        <p:txBody>
          <a:bodyPr/>
          <a:lstStyle/>
          <a:p>
            <a:pPr algn="l" eaLnBrk="1" hangingPunct="1"/>
            <a:r>
              <a:rPr lang="en-US" altLang="en-US" sz="2400" b="1" smtClean="0">
                <a:latin typeface="Arial Black" pitchFamily="34" charset="0"/>
              </a:rPr>
              <a:t>1. </a:t>
            </a:r>
            <a:r>
              <a:rPr lang="en-US" altLang="en-US" sz="2400" smtClean="0">
                <a:latin typeface="Arial Black" pitchFamily="34" charset="0"/>
              </a:rPr>
              <a:t>Make a table of the joint and marginal relative frequencies.</a:t>
            </a:r>
          </a:p>
        </p:txBody>
      </p:sp>
      <p:sp>
        <p:nvSpPr>
          <p:cNvPr id="24579" name="Text Box 5"/>
          <p:cNvSpPr txBox="1">
            <a:spLocks noChangeArrowheads="1"/>
          </p:cNvSpPr>
          <p:nvPr/>
        </p:nvSpPr>
        <p:spPr bwMode="auto">
          <a:xfrm>
            <a:off x="228600" y="990600"/>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 continued</a:t>
            </a:r>
          </a:p>
        </p:txBody>
      </p:sp>
      <p:grpSp>
        <p:nvGrpSpPr>
          <p:cNvPr id="2" name="Group 6"/>
          <p:cNvGrpSpPr>
            <a:grpSpLocks/>
          </p:cNvGrpSpPr>
          <p:nvPr/>
        </p:nvGrpSpPr>
        <p:grpSpPr bwMode="auto">
          <a:xfrm>
            <a:off x="1828800" y="3124200"/>
            <a:ext cx="5486400" cy="1905000"/>
            <a:chOff x="1488" y="2880"/>
            <a:chExt cx="3456" cy="1200"/>
          </a:xfrm>
        </p:grpSpPr>
        <p:sp>
          <p:nvSpPr>
            <p:cNvPr id="24581" name="Rectangle 7"/>
            <p:cNvSpPr>
              <a:spLocks noChangeArrowheads="1"/>
            </p:cNvSpPr>
            <p:nvPr/>
          </p:nvSpPr>
          <p:spPr bwMode="auto">
            <a:xfrm>
              <a:off x="2352"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Pass</a:t>
              </a:r>
            </a:p>
          </p:txBody>
        </p:sp>
        <p:sp>
          <p:nvSpPr>
            <p:cNvPr id="24582" name="Rectangle 8"/>
            <p:cNvSpPr>
              <a:spLocks noChangeArrowheads="1"/>
            </p:cNvSpPr>
            <p:nvPr/>
          </p:nvSpPr>
          <p:spPr bwMode="auto">
            <a:xfrm>
              <a:off x="3216"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Fail</a:t>
              </a:r>
            </a:p>
          </p:txBody>
        </p:sp>
        <p:sp>
          <p:nvSpPr>
            <p:cNvPr id="24583" name="Rectangle 9"/>
            <p:cNvSpPr>
              <a:spLocks noChangeArrowheads="1"/>
            </p:cNvSpPr>
            <p:nvPr/>
          </p:nvSpPr>
          <p:spPr bwMode="auto">
            <a:xfrm>
              <a:off x="4080" y="288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24584" name="Rectangle 10"/>
            <p:cNvSpPr>
              <a:spLocks noChangeArrowheads="1"/>
            </p:cNvSpPr>
            <p:nvPr/>
          </p:nvSpPr>
          <p:spPr bwMode="auto">
            <a:xfrm>
              <a:off x="1488"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Morn.</a:t>
              </a:r>
            </a:p>
          </p:txBody>
        </p:sp>
        <p:sp>
          <p:nvSpPr>
            <p:cNvPr id="24585" name="Rectangle 11"/>
            <p:cNvSpPr>
              <a:spLocks noChangeArrowheads="1"/>
            </p:cNvSpPr>
            <p:nvPr/>
          </p:nvSpPr>
          <p:spPr bwMode="auto">
            <a:xfrm>
              <a:off x="2352"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0.28</a:t>
              </a:r>
            </a:p>
          </p:txBody>
        </p:sp>
        <p:sp>
          <p:nvSpPr>
            <p:cNvPr id="24586" name="Rectangle 12"/>
            <p:cNvSpPr>
              <a:spLocks noChangeArrowheads="1"/>
            </p:cNvSpPr>
            <p:nvPr/>
          </p:nvSpPr>
          <p:spPr bwMode="auto">
            <a:xfrm>
              <a:off x="3216"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a:t>
              </a:r>
            </a:p>
          </p:txBody>
        </p:sp>
        <p:sp>
          <p:nvSpPr>
            <p:cNvPr id="24587" name="Rectangle 13"/>
            <p:cNvSpPr>
              <a:spLocks noChangeArrowheads="1"/>
            </p:cNvSpPr>
            <p:nvPr/>
          </p:nvSpPr>
          <p:spPr bwMode="auto">
            <a:xfrm>
              <a:off x="4080" y="312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0.38</a:t>
              </a:r>
            </a:p>
          </p:txBody>
        </p:sp>
        <p:sp>
          <p:nvSpPr>
            <p:cNvPr id="24588" name="Rectangle 14"/>
            <p:cNvSpPr>
              <a:spLocks noChangeArrowheads="1"/>
            </p:cNvSpPr>
            <p:nvPr/>
          </p:nvSpPr>
          <p:spPr bwMode="auto">
            <a:xfrm>
              <a:off x="1488"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After.</a:t>
              </a:r>
            </a:p>
          </p:txBody>
        </p:sp>
        <p:sp>
          <p:nvSpPr>
            <p:cNvPr id="24589" name="Rectangle 15"/>
            <p:cNvSpPr>
              <a:spLocks noChangeArrowheads="1"/>
            </p:cNvSpPr>
            <p:nvPr/>
          </p:nvSpPr>
          <p:spPr bwMode="auto">
            <a:xfrm>
              <a:off x="1488"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Eve.</a:t>
              </a:r>
            </a:p>
          </p:txBody>
        </p:sp>
        <p:sp>
          <p:nvSpPr>
            <p:cNvPr id="24590" name="Rectangle 16"/>
            <p:cNvSpPr>
              <a:spLocks noChangeArrowheads="1"/>
            </p:cNvSpPr>
            <p:nvPr/>
          </p:nvSpPr>
          <p:spPr bwMode="auto">
            <a:xfrm>
              <a:off x="1488"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Total</a:t>
              </a:r>
            </a:p>
          </p:txBody>
        </p:sp>
        <p:sp>
          <p:nvSpPr>
            <p:cNvPr id="24591" name="Rectangle 17"/>
            <p:cNvSpPr>
              <a:spLocks noChangeArrowheads="1"/>
            </p:cNvSpPr>
            <p:nvPr/>
          </p:nvSpPr>
          <p:spPr bwMode="auto">
            <a:xfrm>
              <a:off x="2352"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a:t>
              </a:r>
            </a:p>
          </p:txBody>
        </p:sp>
        <p:sp>
          <p:nvSpPr>
            <p:cNvPr id="24592" name="Rectangle 18"/>
            <p:cNvSpPr>
              <a:spLocks noChangeArrowheads="1"/>
            </p:cNvSpPr>
            <p:nvPr/>
          </p:nvSpPr>
          <p:spPr bwMode="auto">
            <a:xfrm>
              <a:off x="3216"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0.08</a:t>
              </a:r>
            </a:p>
          </p:txBody>
        </p:sp>
        <p:sp>
          <p:nvSpPr>
            <p:cNvPr id="24593" name="Rectangle 19"/>
            <p:cNvSpPr>
              <a:spLocks noChangeArrowheads="1"/>
            </p:cNvSpPr>
            <p:nvPr/>
          </p:nvSpPr>
          <p:spPr bwMode="auto">
            <a:xfrm>
              <a:off x="4080" y="336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0.28</a:t>
              </a:r>
            </a:p>
          </p:txBody>
        </p:sp>
        <p:sp>
          <p:nvSpPr>
            <p:cNvPr id="24594" name="Rectangle 20"/>
            <p:cNvSpPr>
              <a:spLocks noChangeArrowheads="1"/>
            </p:cNvSpPr>
            <p:nvPr/>
          </p:nvSpPr>
          <p:spPr bwMode="auto">
            <a:xfrm>
              <a:off x="2352"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0.22</a:t>
              </a:r>
            </a:p>
          </p:txBody>
        </p:sp>
        <p:sp>
          <p:nvSpPr>
            <p:cNvPr id="24595" name="Rectangle 21"/>
            <p:cNvSpPr>
              <a:spLocks noChangeArrowheads="1"/>
            </p:cNvSpPr>
            <p:nvPr/>
          </p:nvSpPr>
          <p:spPr bwMode="auto">
            <a:xfrm>
              <a:off x="3216"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0.12</a:t>
              </a:r>
            </a:p>
          </p:txBody>
        </p:sp>
        <p:sp>
          <p:nvSpPr>
            <p:cNvPr id="24596" name="Rectangle 22"/>
            <p:cNvSpPr>
              <a:spLocks noChangeArrowheads="1"/>
            </p:cNvSpPr>
            <p:nvPr/>
          </p:nvSpPr>
          <p:spPr bwMode="auto">
            <a:xfrm>
              <a:off x="4080" y="360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0.34</a:t>
              </a:r>
            </a:p>
          </p:txBody>
        </p:sp>
        <p:sp>
          <p:nvSpPr>
            <p:cNvPr id="24597" name="Rectangle 23"/>
            <p:cNvSpPr>
              <a:spLocks noChangeArrowheads="1"/>
            </p:cNvSpPr>
            <p:nvPr/>
          </p:nvSpPr>
          <p:spPr bwMode="auto">
            <a:xfrm>
              <a:off x="2352"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0.7</a:t>
              </a:r>
            </a:p>
          </p:txBody>
        </p:sp>
        <p:sp>
          <p:nvSpPr>
            <p:cNvPr id="24598" name="Rectangle 24"/>
            <p:cNvSpPr>
              <a:spLocks noChangeArrowheads="1"/>
            </p:cNvSpPr>
            <p:nvPr/>
          </p:nvSpPr>
          <p:spPr bwMode="auto">
            <a:xfrm>
              <a:off x="3216"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0.3</a:t>
              </a:r>
            </a:p>
          </p:txBody>
        </p:sp>
        <p:sp>
          <p:nvSpPr>
            <p:cNvPr id="24599" name="Rectangle 25"/>
            <p:cNvSpPr>
              <a:spLocks noChangeArrowheads="1"/>
            </p:cNvSpPr>
            <p:nvPr/>
          </p:nvSpPr>
          <p:spPr bwMode="auto">
            <a:xfrm>
              <a:off x="4080" y="3840"/>
              <a:ext cx="864" cy="240"/>
            </a:xfrm>
            <a:prstGeom prst="rect">
              <a:avLst/>
            </a:prstGeom>
            <a:solidFill>
              <a:schemeClr val="bg1"/>
            </a:solidFill>
            <a:ln w="22225">
              <a:solidFill>
                <a:srgbClr val="FF0000"/>
              </a:solidFill>
              <a:miter lim="800000"/>
              <a:headEnd/>
              <a:tailEnd/>
            </a:ln>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2000">
                  <a:solidFill>
                    <a:srgbClr val="FF0000"/>
                  </a:solidFill>
                </a:rPr>
                <a:t>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2</a:t>
            </a:r>
          </a:p>
        </p:txBody>
      </p:sp>
      <p:sp>
        <p:nvSpPr>
          <p:cNvPr id="25603" name="Text Box 3"/>
          <p:cNvSpPr txBox="1">
            <a:spLocks noChangeArrowheads="1"/>
          </p:cNvSpPr>
          <p:nvPr/>
        </p:nvSpPr>
        <p:spPr bwMode="auto">
          <a:xfrm>
            <a:off x="381000" y="1981200"/>
            <a:ext cx="7924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403225" indent="-403225"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latin typeface="Arial Black" pitchFamily="34" charset="0"/>
              </a:rPr>
              <a:t>2. Find the probability that a bottle was inspected in the afternoon given that it failed the inspection.</a:t>
            </a:r>
            <a:r>
              <a:rPr lang="en-US" altLang="en-US" sz="800">
                <a:latin typeface="Arial" charset="0"/>
              </a:rPr>
              <a:t> </a:t>
            </a:r>
          </a:p>
        </p:txBody>
      </p:sp>
      <p:grpSp>
        <p:nvGrpSpPr>
          <p:cNvPr id="2" name="Group 22"/>
          <p:cNvGrpSpPr>
            <a:grpSpLocks/>
          </p:cNvGrpSpPr>
          <p:nvPr/>
        </p:nvGrpSpPr>
        <p:grpSpPr bwMode="auto">
          <a:xfrm>
            <a:off x="914400" y="3733800"/>
            <a:ext cx="2247900" cy="838200"/>
            <a:chOff x="912" y="1776"/>
            <a:chExt cx="1416" cy="528"/>
          </a:xfrm>
        </p:grpSpPr>
        <p:sp>
          <p:nvSpPr>
            <p:cNvPr id="25605" name="Rectangle 18"/>
            <p:cNvSpPr>
              <a:spLocks noChangeArrowheads="1"/>
            </p:cNvSpPr>
            <p:nvPr/>
          </p:nvSpPr>
          <p:spPr bwMode="auto">
            <a:xfrm>
              <a:off x="1440" y="1872"/>
              <a:ext cx="2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a:t>
              </a:r>
            </a:p>
          </p:txBody>
        </p:sp>
        <p:sp>
          <p:nvSpPr>
            <p:cNvPr id="25606" name="Rectangle 19"/>
            <p:cNvSpPr>
              <a:spLocks noChangeArrowheads="1"/>
            </p:cNvSpPr>
            <p:nvPr/>
          </p:nvSpPr>
          <p:spPr bwMode="auto">
            <a:xfrm>
              <a:off x="912" y="1776"/>
              <a:ext cx="5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u="sng">
                  <a:solidFill>
                    <a:srgbClr val="FF0000"/>
                  </a:solidFill>
                </a:rPr>
                <a:t>0.08</a:t>
              </a:r>
            </a:p>
          </p:txBody>
        </p:sp>
        <p:sp>
          <p:nvSpPr>
            <p:cNvPr id="25607" name="Rectangle 20"/>
            <p:cNvSpPr>
              <a:spLocks noChangeArrowheads="1"/>
            </p:cNvSpPr>
            <p:nvPr/>
          </p:nvSpPr>
          <p:spPr bwMode="auto">
            <a:xfrm>
              <a:off x="960" y="2016"/>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0.3</a:t>
              </a:r>
            </a:p>
          </p:txBody>
        </p:sp>
        <p:sp>
          <p:nvSpPr>
            <p:cNvPr id="25608" name="Rectangle 21"/>
            <p:cNvSpPr>
              <a:spLocks noChangeArrowheads="1"/>
            </p:cNvSpPr>
            <p:nvPr/>
          </p:nvSpPr>
          <p:spPr bwMode="auto">
            <a:xfrm>
              <a:off x="1776" y="1872"/>
              <a:ext cx="5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0.27</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905000"/>
            <a:ext cx="8229600" cy="1143000"/>
          </a:xfrm>
        </p:spPr>
        <p:txBody>
          <a:bodyPr/>
          <a:lstStyle/>
          <a:p>
            <a:pPr algn="l" eaLnBrk="1" hangingPunct="1"/>
            <a:r>
              <a:rPr lang="en-US" altLang="en-US" sz="2400" b="1" smtClean="0">
                <a:latin typeface="Arial Black" pitchFamily="34" charset="0"/>
              </a:rPr>
              <a:t>3. </a:t>
            </a:r>
            <a:r>
              <a:rPr lang="en-US" altLang="en-US" sz="2400" smtClean="0">
                <a:latin typeface="Arial Black" pitchFamily="34" charset="0"/>
              </a:rPr>
              <a:t>Use conditional probabilities to determine on which shift a bottle is most likely to pass inspection.</a:t>
            </a:r>
          </a:p>
        </p:txBody>
      </p:sp>
      <p:sp>
        <p:nvSpPr>
          <p:cNvPr id="26627"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3</a:t>
            </a:r>
          </a:p>
        </p:txBody>
      </p:sp>
      <p:sp>
        <p:nvSpPr>
          <p:cNvPr id="81925" name="Rectangle 5"/>
          <p:cNvSpPr>
            <a:spLocks noChangeArrowheads="1"/>
          </p:cNvSpPr>
          <p:nvPr/>
        </p:nvSpPr>
        <p:spPr bwMode="auto">
          <a:xfrm>
            <a:off x="533400" y="3352800"/>
            <a:ext cx="5410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P(pass if in morning) ≈ 0.74,</a:t>
            </a:r>
            <a:br>
              <a:rPr lang="en-US" altLang="en-US" i="1">
                <a:solidFill>
                  <a:srgbClr val="FF0000"/>
                </a:solidFill>
              </a:rPr>
            </a:br>
            <a:r>
              <a:rPr lang="en-US" altLang="en-US" i="1">
                <a:solidFill>
                  <a:srgbClr val="FF0000"/>
                </a:solidFill>
              </a:rPr>
              <a:t>P(pass if in afternoon) ≈ 0.71,</a:t>
            </a:r>
            <a:br>
              <a:rPr lang="en-US" altLang="en-US" i="1">
                <a:solidFill>
                  <a:srgbClr val="FF0000"/>
                </a:solidFill>
              </a:rPr>
            </a:br>
            <a:r>
              <a:rPr lang="en-US" altLang="en-US" i="1">
                <a:solidFill>
                  <a:srgbClr val="FF0000"/>
                </a:solidFill>
              </a:rPr>
              <a:t>P(pass if in evening) ≈ 0.65,</a:t>
            </a:r>
            <a:br>
              <a:rPr lang="en-US" altLang="en-US" i="1">
                <a:solidFill>
                  <a:srgbClr val="FF0000"/>
                </a:solidFill>
              </a:rPr>
            </a:br>
            <a:r>
              <a:rPr lang="en-US" altLang="en-US" i="1">
                <a:solidFill>
                  <a:srgbClr val="FF0000"/>
                </a:solidFill>
              </a:rPr>
              <a:t>so most likely to pass in the</a:t>
            </a:r>
            <a:br>
              <a:rPr lang="en-US" altLang="en-US" i="1">
                <a:solidFill>
                  <a:srgbClr val="FF0000"/>
                </a:solidFill>
              </a:rPr>
            </a:br>
            <a:r>
              <a:rPr lang="en-US" altLang="en-US" i="1">
                <a:solidFill>
                  <a:srgbClr val="FF0000"/>
                </a:solidFill>
              </a:rPr>
              <a:t>morning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anim calcmode="lin" valueType="num">
                                      <p:cBhvr>
                                        <p:cTn id="7" dur="500" fill="hold"/>
                                        <p:tgtEl>
                                          <p:spTgt spid="81925"/>
                                        </p:tgtEl>
                                        <p:attrNameLst>
                                          <p:attrName>ppt_w</p:attrName>
                                        </p:attrNameLst>
                                      </p:cBhvr>
                                      <p:tavLst>
                                        <p:tav tm="0">
                                          <p:val>
                                            <p:fltVal val="0"/>
                                          </p:val>
                                        </p:tav>
                                        <p:tav tm="100000">
                                          <p:val>
                                            <p:strVal val="#ppt_w"/>
                                          </p:val>
                                        </p:tav>
                                      </p:tavLst>
                                    </p:anim>
                                    <p:anim calcmode="lin" valueType="num">
                                      <p:cBhvr>
                                        <p:cTn id="8" dur="500" fill="hold"/>
                                        <p:tgtEl>
                                          <p:spTgt spid="8192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828800"/>
            <a:ext cx="8229600" cy="1143000"/>
          </a:xfrm>
        </p:spPr>
        <p:txBody>
          <a:bodyPr/>
          <a:lstStyle/>
          <a:p>
            <a:pPr algn="l" eaLnBrk="1" hangingPunct="1"/>
            <a:r>
              <a:rPr lang="en-US" altLang="en-US" sz="2400" b="1" i="1" smtClean="0">
                <a:solidFill>
                  <a:schemeClr val="tx1"/>
                </a:solidFill>
                <a:latin typeface="Verdana" pitchFamily="34" charset="0"/>
                <a:sym typeface="Symbol" pitchFamily="18" charset="2"/>
              </a:rPr>
              <a:t>5.</a:t>
            </a:r>
            <a:r>
              <a:rPr lang="en-US" altLang="en-US" sz="2400" i="1" smtClean="0">
                <a:solidFill>
                  <a:schemeClr val="tx1"/>
                </a:solidFill>
                <a:latin typeface="Verdana" pitchFamily="34" charset="0"/>
                <a:sym typeface="Symbol" pitchFamily="18" charset="2"/>
              </a:rPr>
              <a:t> A bag contains 4 red and 2 yellow marbles. A marble is selected, kept out of the bag, and another marble is selected. Find P(two red marbles).</a:t>
            </a:r>
            <a:br>
              <a:rPr lang="en-US" altLang="en-US" sz="2400" i="1" smtClean="0">
                <a:solidFill>
                  <a:schemeClr val="tx1"/>
                </a:solidFill>
                <a:latin typeface="Verdana" pitchFamily="34" charset="0"/>
                <a:sym typeface="Symbol" pitchFamily="18" charset="2"/>
              </a:rPr>
            </a:br>
            <a:endParaRPr lang="en-US" altLang="en-US" sz="2400" i="1" smtClean="0">
              <a:solidFill>
                <a:schemeClr val="tx1"/>
              </a:solidFill>
              <a:latin typeface="Verdana" pitchFamily="34" charset="0"/>
              <a:sym typeface="Symbol" pitchFamily="18" charset="2"/>
            </a:endParaRPr>
          </a:p>
        </p:txBody>
      </p:sp>
      <p:sp>
        <p:nvSpPr>
          <p:cNvPr id="74757" name="Rectangle 5"/>
          <p:cNvSpPr>
            <a:spLocks noChangeArrowheads="1"/>
          </p:cNvSpPr>
          <p:nvPr/>
        </p:nvSpPr>
        <p:spPr bwMode="auto">
          <a:xfrm>
            <a:off x="609600" y="28956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0.4</a:t>
            </a:r>
            <a:endParaRPr lang="en-US" altLang="en-US" i="1">
              <a:solidFill>
                <a:srgbClr val="FF0000"/>
              </a:solidFill>
              <a:sym typeface="Symbol" pitchFamily="18" charset="2"/>
            </a:endParaRPr>
          </a:p>
        </p:txBody>
      </p:sp>
      <p:sp>
        <p:nvSpPr>
          <p:cNvPr id="4100" name="Rectangle 6"/>
          <p:cNvSpPr>
            <a:spLocks noChangeArrowheads="1"/>
          </p:cNvSpPr>
          <p:nvPr/>
        </p:nvSpPr>
        <p:spPr bwMode="auto">
          <a:xfrm>
            <a:off x="2362200" y="990600"/>
            <a:ext cx="411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solidFill>
                  <a:srgbClr val="006699"/>
                </a:solidFill>
              </a:rPr>
              <a:t>Continued : Warm Up</a:t>
            </a:r>
            <a:endParaRPr lang="en-US" altLang="en-US" b="1" i="1">
              <a:solidFill>
                <a:srgbClr val="006699"/>
              </a:solidFill>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4757"/>
                                        </p:tgtEl>
                                        <p:attrNameLst>
                                          <p:attrName>style.visibility</p:attrName>
                                        </p:attrNameLst>
                                      </p:cBhvr>
                                      <p:to>
                                        <p:strVal val="visible"/>
                                      </p:to>
                                    </p:set>
                                    <p:anim calcmode="lin" valueType="num">
                                      <p:cBhvr>
                                        <p:cTn id="7" dur="500" fill="hold"/>
                                        <p:tgtEl>
                                          <p:spTgt spid="74757"/>
                                        </p:tgtEl>
                                        <p:attrNameLst>
                                          <p:attrName>ppt_w</p:attrName>
                                        </p:attrNameLst>
                                      </p:cBhvr>
                                      <p:tavLst>
                                        <p:tav tm="0">
                                          <p:val>
                                            <p:fltVal val="0"/>
                                          </p:val>
                                        </p:tav>
                                        <p:tav tm="100000">
                                          <p:val>
                                            <p:strVal val="#ppt_w"/>
                                          </p:val>
                                        </p:tav>
                                      </p:tavLst>
                                    </p:anim>
                                    <p:anim calcmode="lin" valueType="num">
                                      <p:cBhvr>
                                        <p:cTn id="8" dur="500" fill="hold"/>
                                        <p:tgtEl>
                                          <p:spTgt spid="747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2057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latin typeface="Arial" charset="0"/>
              </a:rPr>
              <a:t>Construct and interpret two-way frequency</a:t>
            </a:r>
          </a:p>
          <a:p>
            <a:pPr eaLnBrk="1" hangingPunct="1">
              <a:spcBef>
                <a:spcPct val="20000"/>
              </a:spcBef>
            </a:pPr>
            <a:r>
              <a:rPr lang="en-US" altLang="en-US" sz="3200">
                <a:latin typeface="Arial" charset="0"/>
              </a:rPr>
              <a:t>tables of data when two categories are</a:t>
            </a:r>
          </a:p>
          <a:p>
            <a:pPr eaLnBrk="1" hangingPunct="1">
              <a:spcBef>
                <a:spcPct val="20000"/>
              </a:spcBef>
            </a:pPr>
            <a:r>
              <a:rPr lang="en-US" altLang="en-US" sz="3200">
                <a:latin typeface="Arial" charset="0"/>
              </a:rPr>
              <a:t>associated with each object being classified.</a:t>
            </a:r>
          </a:p>
        </p:txBody>
      </p:sp>
      <p:sp>
        <p:nvSpPr>
          <p:cNvPr id="5123"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1" end="1"/>
                                            </p:txEl>
                                          </p:spTgt>
                                        </p:tgtEl>
                                        <p:attrNameLst>
                                          <p:attrName>style.visibility</p:attrName>
                                        </p:attrNameLst>
                                      </p:cBhvr>
                                      <p:to>
                                        <p:strVal val="visible"/>
                                      </p:to>
                                    </p:set>
                                    <p:animEffect transition="in" filter="wipe(left)">
                                      <p:cBhvr>
                                        <p:cTn id="11" dur="500"/>
                                        <p:tgtEl>
                                          <p:spTgt spid="11278">
                                            <p:txEl>
                                              <p:pRg st="1" end="1"/>
                                            </p:txEl>
                                          </p:spTgt>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11278">
                                            <p:txEl>
                                              <p:pRg st="2" end="2"/>
                                            </p:txEl>
                                          </p:spTgt>
                                        </p:tgtEl>
                                        <p:attrNameLst>
                                          <p:attrName>style.visibility</p:attrName>
                                        </p:attrNameLst>
                                      </p:cBhvr>
                                      <p:to>
                                        <p:strVal val="visible"/>
                                      </p:to>
                                    </p:set>
                                    <p:animEffect transition="in" filter="wipe(left)">
                                      <p:cBhvr>
                                        <p:cTn id="15"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2362200"/>
            <a:ext cx="8382000" cy="1828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latin typeface="Arial" charset="0"/>
              </a:rPr>
              <a:t>joint relative frequency </a:t>
            </a:r>
          </a:p>
          <a:p>
            <a:pPr eaLnBrk="1" hangingPunct="1">
              <a:spcBef>
                <a:spcPct val="20000"/>
              </a:spcBef>
            </a:pPr>
            <a:r>
              <a:rPr lang="en-US" altLang="en-US" sz="3200">
                <a:latin typeface="Arial" charset="0"/>
              </a:rPr>
              <a:t>marginal relative frequency</a:t>
            </a:r>
          </a:p>
          <a:p>
            <a:pPr eaLnBrk="1" hangingPunct="1">
              <a:spcBef>
                <a:spcPct val="20000"/>
              </a:spcBef>
            </a:pPr>
            <a:r>
              <a:rPr lang="en-US" altLang="en-US" sz="3200">
                <a:latin typeface="Arial" charset="0"/>
              </a:rPr>
              <a:t>conditional relative frequency</a:t>
            </a:r>
          </a:p>
        </p:txBody>
      </p:sp>
      <p:sp>
        <p:nvSpPr>
          <p:cNvPr id="6147" name="Rectangle 16"/>
          <p:cNvSpPr>
            <a:spLocks noChangeArrowheads="1"/>
          </p:cNvSpPr>
          <p:nvPr/>
        </p:nvSpPr>
        <p:spPr bwMode="auto">
          <a:xfrm>
            <a:off x="0" y="1295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19471">
                                            <p:txEl>
                                              <p:pRg st="2" end="2"/>
                                            </p:txEl>
                                          </p:spTgt>
                                        </p:tgtEl>
                                        <p:attrNameLst>
                                          <p:attrName>style.visibility</p:attrName>
                                        </p:attrNameLst>
                                      </p:cBhvr>
                                      <p:to>
                                        <p:strVal val="visible"/>
                                      </p:to>
                                    </p:set>
                                    <p:anim calcmode="lin" valueType="num">
                                      <p:cBhvr>
                                        <p:cTn id="21" dur="500" fill="hold"/>
                                        <p:tgtEl>
                                          <p:spTgt spid="19471">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9471">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19471">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19471">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80" name="Rectangle 20"/>
          <p:cNvSpPr>
            <a:spLocks noChangeArrowheads="1"/>
          </p:cNvSpPr>
          <p:nvPr/>
        </p:nvSpPr>
        <p:spPr bwMode="auto">
          <a:xfrm>
            <a:off x="304800" y="1219200"/>
            <a:ext cx="8229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 </a:t>
            </a:r>
            <a:r>
              <a:rPr lang="en-US" altLang="en-US" i="1"/>
              <a:t>two-way table </a:t>
            </a:r>
            <a:r>
              <a:rPr lang="en-US" altLang="en-US"/>
              <a:t>is a useful way to organize data that can be categorized by two variables. Suppose you asked 20 children and adults whether they</a:t>
            </a:r>
          </a:p>
          <a:p>
            <a:pPr eaLnBrk="1" hangingPunct="1"/>
            <a:r>
              <a:rPr lang="en-US" altLang="en-US"/>
              <a:t>liked broccoli. The table shows one way to arrange the data.</a:t>
            </a:r>
          </a:p>
        </p:txBody>
      </p:sp>
      <p:sp>
        <p:nvSpPr>
          <p:cNvPr id="7171" name="Rectangle 23"/>
          <p:cNvSpPr>
            <a:spLocks noChangeArrowheads="1"/>
          </p:cNvSpPr>
          <p:nvPr/>
        </p:nvSpPr>
        <p:spPr bwMode="auto">
          <a:xfrm>
            <a:off x="381000" y="3429000"/>
            <a:ext cx="53340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a:t>
            </a:r>
            <a:r>
              <a:rPr lang="en-US" altLang="en-US" b="1" u="sng"/>
              <a:t>joint relative frequencies</a:t>
            </a:r>
            <a:r>
              <a:rPr lang="en-US" altLang="en-US"/>
              <a:t> are the values in each category divided by the total number of values, shown by the shaded cells in the table. Each value is divided by 20, the total number of individuals.</a:t>
            </a:r>
          </a:p>
        </p:txBody>
      </p:sp>
      <p:pic>
        <p:nvPicPr>
          <p:cNvPr id="7172"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114800"/>
            <a:ext cx="2727325"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80"/>
                                        </p:tgtEl>
                                        <p:attrNameLst>
                                          <p:attrName>style.visibility</p:attrName>
                                        </p:attrNameLst>
                                      </p:cBhvr>
                                      <p:to>
                                        <p:strVal val="visible"/>
                                      </p:to>
                                    </p:set>
                                    <p:animEffect transition="in" filter="dissolve">
                                      <p:cBhvr>
                                        <p:cTn id="7" dur="500"/>
                                        <p:tgtEl>
                                          <p:spTgt spid="1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381000" y="1676400"/>
            <a:ext cx="8153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a:t>
            </a:r>
            <a:r>
              <a:rPr lang="en-US" altLang="en-US" b="1" u="sng"/>
              <a:t>marginal relative frequencies</a:t>
            </a:r>
            <a:r>
              <a:rPr lang="en-US" altLang="en-US"/>
              <a:t> are found by adding the joint relative frequencies in each row and column.</a:t>
            </a:r>
          </a:p>
        </p:txBody>
      </p:sp>
      <p:pic>
        <p:nvPicPr>
          <p:cNvPr id="819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733800"/>
            <a:ext cx="3411538"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447800"/>
            <a:ext cx="8229600" cy="2057400"/>
          </a:xfrm>
        </p:spPr>
        <p:txBody>
          <a:bodyPr/>
          <a:lstStyle/>
          <a:p>
            <a:pPr algn="l" eaLnBrk="1" hangingPunct="1"/>
            <a:r>
              <a:rPr lang="en-US" altLang="en-US" sz="2400" smtClean="0">
                <a:latin typeface="Verdana" pitchFamily="34" charset="0"/>
              </a:rPr>
              <a:t>To find a </a:t>
            </a:r>
            <a:r>
              <a:rPr lang="en-US" altLang="en-US" sz="2400" b="1" u="sng" smtClean="0">
                <a:latin typeface="Verdana" pitchFamily="34" charset="0"/>
              </a:rPr>
              <a:t>conditional relative frequency</a:t>
            </a:r>
            <a:r>
              <a:rPr lang="en-US" altLang="en-US" sz="2400" smtClean="0">
                <a:latin typeface="Verdana" pitchFamily="34" charset="0"/>
              </a:rPr>
              <a:t> , divide the joint relative frequency by the marginal relative frequency. Conditional relative frequencies can be used to find conditional probabilities.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960438"/>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 Finding Joint and Marginal Relative Frequencies</a:t>
            </a:r>
          </a:p>
        </p:txBody>
      </p:sp>
      <p:sp>
        <p:nvSpPr>
          <p:cNvPr id="10243" name="Rectangle 3"/>
          <p:cNvSpPr>
            <a:spLocks noChangeArrowheads="1"/>
          </p:cNvSpPr>
          <p:nvPr/>
        </p:nvSpPr>
        <p:spPr bwMode="auto">
          <a:xfrm>
            <a:off x="228600" y="1981200"/>
            <a:ext cx="8915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The table shows the results of randomly selected car insurance quotes for 125 cars made by an insurance company in one week. Make a table of the joint and marginal relative frequencies.</a:t>
            </a:r>
          </a:p>
        </p:txBody>
      </p:sp>
      <p:pic>
        <p:nvPicPr>
          <p:cNvPr id="1024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733800"/>
            <a:ext cx="4038600" cy="204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2184</TotalTime>
  <Words>1046</Words>
  <Application>Microsoft Office PowerPoint</Application>
  <PresentationFormat>On-screen Show (4:3)</PresentationFormat>
  <Paragraphs>208</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Verdana</vt:lpstr>
      <vt:lpstr>Arial</vt:lpstr>
      <vt:lpstr>Arial Black</vt:lpstr>
      <vt:lpstr>Symbol</vt:lpstr>
      <vt:lpstr>Arial MT Bl</vt:lpstr>
      <vt:lpstr>Times New Roman</vt:lpstr>
      <vt:lpstr>Default Design</vt:lpstr>
      <vt:lpstr>PowerPoint Presentation</vt:lpstr>
      <vt:lpstr>PowerPoint Presentation</vt:lpstr>
      <vt:lpstr>5. A bag contains 4 red and 2 yellow marbles. A marble is selected, kept out of the bag, and another marble is selected. Find P(two red marbles). </vt:lpstr>
      <vt:lpstr>PowerPoint Presentation</vt:lpstr>
      <vt:lpstr>PowerPoint Presentation</vt:lpstr>
      <vt:lpstr>PowerPoint Presentation</vt:lpstr>
      <vt:lpstr>PowerPoint Presentation</vt:lpstr>
      <vt:lpstr>To find a conditional relative frequency , divide the joint relative frequency by the marginal relative frequency. Conditional relative frequencies can be used to find conditional probabilities.</vt:lpstr>
      <vt:lpstr>PowerPoint Presentation</vt:lpstr>
      <vt:lpstr>PowerPoint Presentation</vt:lpstr>
      <vt:lpstr>PowerPoint Presentation</vt:lpstr>
      <vt:lpstr>PowerPoint Presentation</vt:lpstr>
      <vt:lpstr>PowerPoint Presentation</vt:lpstr>
      <vt:lpstr>PowerPoint Presentation</vt:lpstr>
      <vt:lpstr>B. If you are given that a voter plans to vote no to the new library, what is the probability the voter also plans to say no to the new arena?</vt:lpstr>
      <vt:lpstr>PowerPoint Presentation</vt:lpstr>
      <vt:lpstr>PowerPoint Presentation</vt:lpstr>
      <vt:lpstr>A company sells items in a store, online, and through a catalog. A manager recorded whether or not the 50 sales made one day were paid for with a gift card.</vt:lpstr>
      <vt:lpstr>PowerPoint Presentation</vt:lpstr>
      <vt:lpstr>PowerPoint Presentation</vt:lpstr>
      <vt:lpstr>PowerPoint Presentation</vt:lpstr>
      <vt:lpstr>PowerPoint Presentation</vt:lpstr>
      <vt:lpstr>1. Make a table of the joint and marginal relative frequencies.</vt:lpstr>
      <vt:lpstr>PowerPoint Presentation</vt:lpstr>
      <vt:lpstr>3. Use conditional probabilities to determine on which shift a bottle is most likely to pass inspection.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182</cp:revision>
  <dcterms:created xsi:type="dcterms:W3CDTF">2002-10-14T18:20:28Z</dcterms:created>
  <dcterms:modified xsi:type="dcterms:W3CDTF">2014-03-25T11:31:32Z</dcterms:modified>
</cp:coreProperties>
</file>