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1088" r:id="rId3"/>
    <p:sldId id="1089" r:id="rId4"/>
    <p:sldId id="1090" r:id="rId5"/>
    <p:sldId id="1091" r:id="rId6"/>
    <p:sldId id="1092" r:id="rId7"/>
    <p:sldId id="1093" r:id="rId8"/>
    <p:sldId id="1094" r:id="rId9"/>
    <p:sldId id="1095" r:id="rId10"/>
    <p:sldId id="1096" r:id="rId11"/>
    <p:sldId id="1097" r:id="rId12"/>
    <p:sldId id="1098" r:id="rId13"/>
    <p:sldId id="1099" r:id="rId14"/>
    <p:sldId id="1100" r:id="rId15"/>
    <p:sldId id="1101" r:id="rId16"/>
    <p:sldId id="1102" r:id="rId17"/>
    <p:sldId id="1103" r:id="rId18"/>
    <p:sldId id="1104" r:id="rId19"/>
    <p:sldId id="1105" r:id="rId20"/>
    <p:sldId id="1106" r:id="rId21"/>
    <p:sldId id="1107" r:id="rId22"/>
    <p:sldId id="1108" r:id="rId23"/>
    <p:sldId id="1109" r:id="rId24"/>
    <p:sldId id="1110" r:id="rId25"/>
    <p:sldId id="1111" r:id="rId26"/>
    <p:sldId id="1112" r:id="rId27"/>
    <p:sldId id="1113" r:id="rId28"/>
    <p:sldId id="1114" r:id="rId29"/>
    <p:sldId id="1115" r:id="rId30"/>
    <p:sldId id="1116" r:id="rId31"/>
    <p:sldId id="1117" r:id="rId32"/>
    <p:sldId id="1118" r:id="rId33"/>
    <p:sldId id="1119" r:id="rId34"/>
    <p:sldId id="1120" r:id="rId35"/>
    <p:sldId id="1121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03" autoAdjust="0"/>
    <p:restoredTop sz="93410" autoAdjust="0"/>
  </p:normalViewPr>
  <p:slideViewPr>
    <p:cSldViewPr>
      <p:cViewPr>
        <p:scale>
          <a:sx n="97" d="100"/>
          <a:sy n="97" d="100"/>
        </p:scale>
        <p:origin x="-114" y="-198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2F4B1A2-E296-4153-8861-3A6702D88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38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D580F32-1CB9-41BC-872C-A99A8E98B0EB}" type="slidenum">
              <a:rPr lang="en-US" altLang="en-US" sz="1200">
                <a:latin typeface="Arial" charset="0"/>
              </a:rPr>
              <a:pPr eaLnBrk="1" hangingPunct="1"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CB583C3-FDDF-4392-A115-898672E62512}" type="slidenum">
              <a:rPr lang="en-US" altLang="en-US" sz="1200">
                <a:latin typeface="Arial" charset="0"/>
              </a:rPr>
              <a:pPr eaLnBrk="1" hangingPunct="1"/>
              <a:t>11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973896E-89E5-4BEF-A9BC-647853F066B5}" type="slidenum">
              <a:rPr lang="en-US" altLang="en-US" sz="1200">
                <a:latin typeface="Arial" charset="0"/>
              </a:rPr>
              <a:pPr eaLnBrk="1" hangingPunct="1"/>
              <a:t>12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E7D9C5F-DE4D-48DB-8122-38CD988B4F1D}" type="slidenum">
              <a:rPr lang="en-US" altLang="en-US" sz="1200">
                <a:latin typeface="Arial" charset="0"/>
              </a:rPr>
              <a:pPr eaLnBrk="1" hangingPunct="1"/>
              <a:t>13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3B1DD78E-2D8E-4FDA-A53D-A6F473ACC2D2}" type="slidenum">
              <a:rPr lang="en-US" altLang="en-US" sz="1200">
                <a:latin typeface="Arial" charset="0"/>
              </a:rPr>
              <a:pPr eaLnBrk="1" hangingPunct="1"/>
              <a:t>14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BAAA977-B37E-4DBB-AAC0-4C940C2778E6}" type="slidenum">
              <a:rPr lang="en-US" altLang="en-US" sz="1200">
                <a:latin typeface="Arial" charset="0"/>
              </a:rPr>
              <a:pPr eaLnBrk="1" hangingPunct="1"/>
              <a:t>15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8879384-7B3A-48DD-96E0-7FB1FDCDDE15}" type="slidenum">
              <a:rPr lang="en-US" altLang="en-US" sz="1200">
                <a:latin typeface="Arial" charset="0"/>
              </a:rPr>
              <a:pPr eaLnBrk="1" hangingPunct="1"/>
              <a:t>16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2284FFA-6036-4A3B-A82D-F12DE3DC4C00}" type="slidenum">
              <a:rPr lang="en-US" altLang="en-US" sz="1200">
                <a:latin typeface="Arial" charset="0"/>
              </a:rPr>
              <a:pPr eaLnBrk="1" hangingPunct="1"/>
              <a:t>17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6CDD1AC-9BFB-47A1-BDD7-F8968B3FC952}" type="slidenum">
              <a:rPr lang="en-US" altLang="en-US" sz="1200">
                <a:latin typeface="Arial" charset="0"/>
              </a:rPr>
              <a:pPr eaLnBrk="1" hangingPunct="1"/>
              <a:t>18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EE94690-2018-4D45-A585-A9167C735ED6}" type="slidenum">
              <a:rPr lang="en-US" altLang="en-US" sz="1200">
                <a:latin typeface="Arial" charset="0"/>
              </a:rPr>
              <a:pPr eaLnBrk="1" hangingPunct="1"/>
              <a:t>19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A910241-DB97-4F5F-9E85-FB169837AC2C}" type="slidenum">
              <a:rPr lang="en-US" altLang="en-US" sz="1200">
                <a:latin typeface="Arial" charset="0"/>
              </a:rPr>
              <a:pPr eaLnBrk="1" hangingPunct="1"/>
              <a:t>20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5B870D0-14D7-497E-B262-D2D2AF24C5F4}" type="slidenum">
              <a:rPr lang="en-US" altLang="en-US" sz="1200">
                <a:latin typeface="Arial" charset="0"/>
              </a:rPr>
              <a:pPr eaLnBrk="1" hangingPunct="1"/>
              <a:t>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93F9EFB-B0C9-4C0D-B605-56F2C6B22A36}" type="slidenum">
              <a:rPr lang="en-US" altLang="en-US" sz="1200">
                <a:latin typeface="Arial" charset="0"/>
              </a:rPr>
              <a:pPr eaLnBrk="1" hangingPunct="1"/>
              <a:t>21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AA05792-DF73-400D-88DC-BEA71C0FD1F4}" type="slidenum">
              <a:rPr lang="en-US" altLang="en-US" sz="1200">
                <a:latin typeface="Arial" charset="0"/>
              </a:rPr>
              <a:pPr eaLnBrk="1" hangingPunct="1"/>
              <a:t>22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CE0E910-7DF7-48B5-B6F6-D087DF9DC0E2}" type="slidenum">
              <a:rPr lang="en-US" altLang="en-US" sz="1200">
                <a:latin typeface="Arial" charset="0"/>
              </a:rPr>
              <a:pPr eaLnBrk="1" hangingPunct="1"/>
              <a:t>23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9DB1FB4-3ABF-4626-83AC-89D634451E03}" type="slidenum">
              <a:rPr lang="en-US" altLang="en-US" sz="1200">
                <a:latin typeface="Arial" charset="0"/>
              </a:rPr>
              <a:pPr eaLnBrk="1" hangingPunct="1"/>
              <a:t>24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3AE36FD-E698-4111-BB29-9785AB0FDCEF}" type="slidenum">
              <a:rPr lang="en-US" altLang="en-US" sz="1200">
                <a:latin typeface="Arial" charset="0"/>
              </a:rPr>
              <a:pPr eaLnBrk="1" hangingPunct="1"/>
              <a:t>25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78BEE00-D712-4277-A9B7-EBAD08C0635B}" type="slidenum">
              <a:rPr lang="en-US" altLang="en-US" sz="1200">
                <a:latin typeface="Arial" charset="0"/>
              </a:rPr>
              <a:pPr eaLnBrk="1" hangingPunct="1"/>
              <a:t>26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2B36E46-A287-4984-A2AD-4B4E6C0DBAFC}" type="slidenum">
              <a:rPr lang="en-US" altLang="en-US" sz="1200">
                <a:latin typeface="Arial" charset="0"/>
              </a:rPr>
              <a:pPr eaLnBrk="1" hangingPunct="1"/>
              <a:t>27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45B68C9-A92A-4BCD-89A1-A31C5504C830}" type="slidenum">
              <a:rPr lang="en-US" altLang="en-US" sz="1200">
                <a:latin typeface="Arial" charset="0"/>
              </a:rPr>
              <a:pPr eaLnBrk="1" hangingPunct="1"/>
              <a:t>28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D02089E-3E75-44AB-8394-B77C7050103F}" type="slidenum">
              <a:rPr lang="en-US" altLang="en-US" sz="1200">
                <a:latin typeface="Arial" charset="0"/>
              </a:rPr>
              <a:pPr eaLnBrk="1" hangingPunct="1"/>
              <a:t>29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B6CA093-356B-47CC-881F-6D35C429745A}" type="slidenum">
              <a:rPr lang="en-US" altLang="en-US" sz="1200">
                <a:latin typeface="Arial" charset="0"/>
              </a:rPr>
              <a:pPr eaLnBrk="1" hangingPunct="1"/>
              <a:t>30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B7007FB-2A72-4533-AEDB-04467D9A77B4}" type="slidenum">
              <a:rPr lang="en-US" altLang="en-US" sz="1200">
                <a:latin typeface="Arial" charset="0"/>
              </a:rPr>
              <a:pPr eaLnBrk="1" hangingPunct="1"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7050373-2E93-4929-A798-65C2A25235BD}" type="slidenum">
              <a:rPr lang="en-US" altLang="en-US" sz="1200">
                <a:latin typeface="Arial" charset="0"/>
              </a:rPr>
              <a:pPr eaLnBrk="1" hangingPunct="1"/>
              <a:t>31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30FD619B-3799-4B38-843D-CAA5B6A85478}" type="slidenum">
              <a:rPr lang="en-US" altLang="en-US" sz="1200">
                <a:latin typeface="Arial" charset="0"/>
              </a:rPr>
              <a:pPr eaLnBrk="1" hangingPunct="1"/>
              <a:t>32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C333D2E-F517-497A-9703-C4DB12AF2BCB}" type="slidenum">
              <a:rPr lang="en-US" altLang="en-US" sz="1200">
                <a:latin typeface="Arial" charset="0"/>
              </a:rPr>
              <a:pPr eaLnBrk="1" hangingPunct="1"/>
              <a:t>33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8A65426-F91B-4F4E-9BA1-3CB4FA98123D}" type="slidenum">
              <a:rPr lang="en-US" altLang="en-US" sz="1200">
                <a:latin typeface="Arial" charset="0"/>
              </a:rPr>
              <a:pPr eaLnBrk="1" hangingPunct="1"/>
              <a:t>34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FD8BEF7F-01F8-4D7A-A8F8-1998BA7C66E7}" type="slidenum">
              <a:rPr lang="en-US" altLang="en-US" sz="1200">
                <a:latin typeface="Arial" charset="0"/>
              </a:rPr>
              <a:pPr eaLnBrk="1" hangingPunct="1"/>
              <a:t>35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1EF04A7-0C33-4CE4-B12E-842DB13A246A}" type="slidenum">
              <a:rPr lang="en-US" altLang="en-US" sz="1200">
                <a:latin typeface="Arial" charset="0"/>
              </a:rPr>
              <a:pPr eaLnBrk="1" hangingPunct="1"/>
              <a:t>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355BC966-CDB0-4ED7-A16F-A5EC3BE52E7E}" type="slidenum">
              <a:rPr lang="en-US" altLang="en-US" sz="1200">
                <a:latin typeface="Arial" charset="0"/>
              </a:rPr>
              <a:pPr eaLnBrk="1" hangingPunct="1"/>
              <a:t>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C00533D-E995-4282-A748-51BCC8D70C7D}" type="slidenum">
              <a:rPr lang="en-US" altLang="en-US" sz="1200">
                <a:latin typeface="Arial" charset="0"/>
              </a:rPr>
              <a:pPr eaLnBrk="1" hangingPunct="1"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368071A-F078-440A-A1AF-2AB716B8BDD2}" type="slidenum">
              <a:rPr lang="en-US" altLang="en-US" sz="1200">
                <a:latin typeface="Arial" charset="0"/>
              </a:rPr>
              <a:pPr eaLnBrk="1" hangingPunct="1"/>
              <a:t>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CB07FD61-63D5-4C1D-AE50-7965A7C4DF17}" type="slidenum">
              <a:rPr lang="en-US" altLang="en-US" sz="1200">
                <a:latin typeface="Arial" charset="0"/>
              </a:rPr>
              <a:pPr eaLnBrk="1" hangingPunct="1"/>
              <a:t>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7B70361D-891E-4328-820A-D56D9762DB25}" type="slidenum">
              <a:rPr lang="en-US" altLang="en-US" sz="1200">
                <a:latin typeface="Arial" charset="0"/>
              </a:rPr>
              <a:pPr eaLnBrk="1" hangingPunct="1"/>
              <a:t>10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5EA51-674F-4AFE-BC63-13C5DF32A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4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443F3-9C4D-4FC0-B3DB-47429639B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58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22034-7EEC-4786-BA24-C2B9E58C5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0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39716-C99B-4B96-992F-761A9F351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2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81256-153A-4935-BFE9-671F866AD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9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1E897-1A39-4C14-B830-4DBE1E207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5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183CB-D258-4C27-B3B9-F6D85F978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4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B1AF9-8851-4340-B912-EEBFEAB7A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3ED21-8F67-4249-A5FB-2EC798AC7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4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076AD-DA4C-42A4-81EA-E2249654C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9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FB1F5-61AA-4CFF-B52C-CABBC028B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4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3627EDA2-3521-4044-A93E-ADDA67626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2898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Data Distributions</a:t>
            </a:r>
          </a:p>
        </p:txBody>
      </p:sp>
      <p:pic>
        <p:nvPicPr>
          <p:cNvPr id="1035" name="Picture 12" descr="chater_screen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25" y="6553200"/>
            <a:ext cx="5057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Data Distributions </a:t>
            </a:r>
            <a:endParaRPr lang="en-US" alt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1413"/>
            <a:ext cx="18557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02147" name="Text Box 3"/>
          <p:cNvSpPr txBox="1">
            <a:spLocks noChangeArrowheads="1"/>
          </p:cNvSpPr>
          <p:nvPr/>
        </p:nvSpPr>
        <p:spPr bwMode="auto">
          <a:xfrm>
            <a:off x="1181100" y="3124200"/>
            <a:ext cx="284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mode: 12 and 16</a:t>
            </a:r>
          </a:p>
        </p:txBody>
      </p:sp>
      <p:sp>
        <p:nvSpPr>
          <p:cNvPr id="902148" name="Text Box 4"/>
          <p:cNvSpPr txBox="1">
            <a:spLocks noChangeArrowheads="1"/>
          </p:cNvSpPr>
          <p:nvPr/>
        </p:nvSpPr>
        <p:spPr bwMode="auto">
          <a:xfrm>
            <a:off x="1181100" y="3810000"/>
            <a:ext cx="3127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12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16 = 4</a:t>
            </a:r>
          </a:p>
        </p:txBody>
      </p:sp>
      <p:sp>
        <p:nvSpPr>
          <p:cNvPr id="902149" name="Text Box 5"/>
          <p:cNvSpPr txBox="1">
            <a:spLocks noChangeArrowheads="1"/>
          </p:cNvSpPr>
          <p:nvPr/>
        </p:nvSpPr>
        <p:spPr bwMode="auto">
          <a:xfrm>
            <a:off x="4860925" y="3079750"/>
            <a:ext cx="405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data set is bi-modal as 12 and 14 both occur twice.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33400" y="170815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weights in pounds of five cats are 12, 14, 12, 16, and 16.Find the mean, median, mode, and range of the data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02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02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0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0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2147" grpId="0"/>
      <p:bldP spid="902148" grpId="0"/>
      <p:bldP spid="9021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822325" y="1403350"/>
            <a:ext cx="6950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value that is very different from the other values in a data set is called an </a:t>
            </a:r>
            <a:r>
              <a:rPr lang="en-US" altLang="en-US" b="1" u="sng"/>
              <a:t>outlier</a:t>
            </a:r>
            <a:r>
              <a:rPr lang="en-US" altLang="en-US"/>
              <a:t>. In the data set below one value is much greater than the other values.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1066800" y="4419600"/>
            <a:ext cx="678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6002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514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9718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34290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8862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43434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800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52578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57150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1722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66294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7086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5438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04209" name="Group 17"/>
          <p:cNvGrpSpPr>
            <a:grpSpLocks/>
          </p:cNvGrpSpPr>
          <p:nvPr/>
        </p:nvGrpSpPr>
        <p:grpSpPr bwMode="auto">
          <a:xfrm>
            <a:off x="1676400" y="4191000"/>
            <a:ext cx="609600" cy="457200"/>
            <a:chOff x="1056" y="2640"/>
            <a:chExt cx="384" cy="288"/>
          </a:xfrm>
        </p:grpSpPr>
        <p:sp>
          <p:nvSpPr>
            <p:cNvPr id="12316" name="Line 18"/>
            <p:cNvSpPr>
              <a:spLocks noChangeShapeType="1"/>
            </p:cNvSpPr>
            <p:nvPr/>
          </p:nvSpPr>
          <p:spPr bwMode="auto">
            <a:xfrm>
              <a:off x="1296" y="264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Oval 19"/>
            <p:cNvSpPr>
              <a:spLocks noChangeArrowheads="1"/>
            </p:cNvSpPr>
            <p:nvPr/>
          </p:nvSpPr>
          <p:spPr bwMode="auto">
            <a:xfrm>
              <a:off x="1344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8" name="Oval 20"/>
            <p:cNvSpPr>
              <a:spLocks noChangeArrowheads="1"/>
            </p:cNvSpPr>
            <p:nvPr/>
          </p:nvSpPr>
          <p:spPr bwMode="auto">
            <a:xfrm>
              <a:off x="1296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9" name="Oval 21"/>
            <p:cNvSpPr>
              <a:spLocks noChangeArrowheads="1"/>
            </p:cNvSpPr>
            <p:nvPr/>
          </p:nvSpPr>
          <p:spPr bwMode="auto">
            <a:xfrm>
              <a:off x="1200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20" name="Oval 22"/>
            <p:cNvSpPr>
              <a:spLocks noChangeArrowheads="1"/>
            </p:cNvSpPr>
            <p:nvPr/>
          </p:nvSpPr>
          <p:spPr bwMode="auto">
            <a:xfrm>
              <a:off x="1056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21" name="Oval 23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04216" name="Text Box 24"/>
          <p:cNvSpPr txBox="1">
            <a:spLocks noChangeArrowheads="1"/>
          </p:cNvSpPr>
          <p:nvPr/>
        </p:nvSpPr>
        <p:spPr bwMode="auto">
          <a:xfrm>
            <a:off x="746125" y="3460750"/>
            <a:ext cx="17764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rgbClr val="FF0000"/>
                </a:solidFill>
              </a:rPr>
              <a:t>Most of data</a:t>
            </a:r>
          </a:p>
        </p:txBody>
      </p:sp>
      <p:sp>
        <p:nvSpPr>
          <p:cNvPr id="904217" name="Line 25"/>
          <p:cNvSpPr>
            <a:spLocks noChangeShapeType="1"/>
          </p:cNvSpPr>
          <p:nvPr/>
        </p:nvSpPr>
        <p:spPr bwMode="auto">
          <a:xfrm>
            <a:off x="1905000" y="381000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4218" name="Text Box 26"/>
          <p:cNvSpPr txBox="1">
            <a:spLocks noChangeArrowheads="1"/>
          </p:cNvSpPr>
          <p:nvPr/>
        </p:nvSpPr>
        <p:spPr bwMode="auto">
          <a:xfrm>
            <a:off x="2574925" y="3460750"/>
            <a:ext cx="868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chemeClr val="accent2"/>
                </a:solidFill>
              </a:rPr>
              <a:t>Mean</a:t>
            </a:r>
          </a:p>
        </p:txBody>
      </p:sp>
      <p:grpSp>
        <p:nvGrpSpPr>
          <p:cNvPr id="904219" name="Group 27"/>
          <p:cNvGrpSpPr>
            <a:grpSpLocks/>
          </p:cNvGrpSpPr>
          <p:nvPr/>
        </p:nvGrpSpPr>
        <p:grpSpPr bwMode="auto">
          <a:xfrm>
            <a:off x="2667000" y="3810000"/>
            <a:ext cx="152400" cy="685800"/>
            <a:chOff x="1680" y="2400"/>
            <a:chExt cx="96" cy="432"/>
          </a:xfrm>
        </p:grpSpPr>
        <p:sp>
          <p:nvSpPr>
            <p:cNvPr id="12314" name="Oval 28"/>
            <p:cNvSpPr>
              <a:spLocks noChangeArrowheads="1"/>
            </p:cNvSpPr>
            <p:nvPr/>
          </p:nvSpPr>
          <p:spPr bwMode="auto">
            <a:xfrm>
              <a:off x="1680" y="2736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5" name="Line 29"/>
            <p:cNvSpPr>
              <a:spLocks noChangeShapeType="1"/>
            </p:cNvSpPr>
            <p:nvPr/>
          </p:nvSpPr>
          <p:spPr bwMode="auto">
            <a:xfrm>
              <a:off x="1722" y="2400"/>
              <a:ext cx="0" cy="288"/>
            </a:xfrm>
            <a:prstGeom prst="line">
              <a:avLst/>
            </a:prstGeom>
            <a:noFill/>
            <a:ln w="38100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4222" name="Text Box 30"/>
          <p:cNvSpPr txBox="1">
            <a:spLocks noChangeArrowheads="1"/>
          </p:cNvSpPr>
          <p:nvPr/>
        </p:nvSpPr>
        <p:spPr bwMode="auto">
          <a:xfrm>
            <a:off x="5778500" y="3460750"/>
            <a:ext cx="2832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 b="1">
                <a:solidFill>
                  <a:srgbClr val="FF0000"/>
                </a:solidFill>
              </a:rPr>
              <a:t>Much different value</a:t>
            </a:r>
          </a:p>
        </p:txBody>
      </p:sp>
      <p:grpSp>
        <p:nvGrpSpPr>
          <p:cNvPr id="904223" name="Group 31"/>
          <p:cNvGrpSpPr>
            <a:grpSpLocks/>
          </p:cNvGrpSpPr>
          <p:nvPr/>
        </p:nvGrpSpPr>
        <p:grpSpPr bwMode="auto">
          <a:xfrm>
            <a:off x="6858000" y="3810000"/>
            <a:ext cx="152400" cy="685800"/>
            <a:chOff x="4320" y="2400"/>
            <a:chExt cx="96" cy="432"/>
          </a:xfrm>
        </p:grpSpPr>
        <p:sp>
          <p:nvSpPr>
            <p:cNvPr id="12312" name="Oval 32"/>
            <p:cNvSpPr>
              <a:spLocks noChangeArrowheads="1"/>
            </p:cNvSpPr>
            <p:nvPr/>
          </p:nvSpPr>
          <p:spPr bwMode="auto">
            <a:xfrm>
              <a:off x="4320" y="27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3" name="Line 33"/>
            <p:cNvSpPr>
              <a:spLocks noChangeShapeType="1"/>
            </p:cNvSpPr>
            <p:nvPr/>
          </p:nvSpPr>
          <p:spPr bwMode="auto">
            <a:xfrm>
              <a:off x="4368" y="2400"/>
              <a:ext cx="0" cy="2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0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0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04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0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0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0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0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216" grpId="0"/>
      <p:bldP spid="904217" grpId="0" animBg="1"/>
      <p:bldP spid="904218" grpId="0"/>
      <p:bldP spid="9042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09600" y="1524000"/>
            <a:ext cx="82296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Identify the outlier in the data set {16, 23, 21, 18, 75, 21}, and determine how the outlier affects the mean, median, mode, and range of the data.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2: Determining the Effect of Outliers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06244" name="Text Box 4"/>
          <p:cNvSpPr txBox="1">
            <a:spLocks noChangeArrowheads="1"/>
          </p:cNvSpPr>
          <p:nvPr/>
        </p:nvSpPr>
        <p:spPr bwMode="auto">
          <a:xfrm>
            <a:off x="4479925" y="3048000"/>
            <a:ext cx="474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906245" name="Text Box 5"/>
          <p:cNvSpPr txBox="1">
            <a:spLocks noChangeArrowheads="1"/>
          </p:cNvSpPr>
          <p:nvPr/>
        </p:nvSpPr>
        <p:spPr bwMode="auto">
          <a:xfrm>
            <a:off x="533400" y="3048000"/>
            <a:ext cx="36036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16, 18, 21, 21, 23, 75</a:t>
            </a:r>
          </a:p>
        </p:txBody>
      </p:sp>
      <p:sp>
        <p:nvSpPr>
          <p:cNvPr id="906246" name="Text Box 6"/>
          <p:cNvSpPr txBox="1">
            <a:spLocks noChangeArrowheads="1"/>
          </p:cNvSpPr>
          <p:nvPr/>
        </p:nvSpPr>
        <p:spPr bwMode="auto">
          <a:xfrm>
            <a:off x="4556125" y="3505200"/>
            <a:ext cx="458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Look for a value much greater or less than the rest.</a:t>
            </a:r>
          </a:p>
        </p:txBody>
      </p:sp>
      <p:sp>
        <p:nvSpPr>
          <p:cNvPr id="906247" name="Text Box 7"/>
          <p:cNvSpPr txBox="1">
            <a:spLocks noChangeArrowheads="1"/>
          </p:cNvSpPr>
          <p:nvPr/>
        </p:nvSpPr>
        <p:spPr bwMode="auto">
          <a:xfrm>
            <a:off x="533400" y="3573463"/>
            <a:ext cx="27908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75.</a:t>
            </a:r>
          </a:p>
        </p:txBody>
      </p:sp>
      <p:sp>
        <p:nvSpPr>
          <p:cNvPr id="906248" name="Text Box 8"/>
          <p:cNvSpPr txBox="1">
            <a:spLocks noChangeArrowheads="1"/>
          </p:cNvSpPr>
          <p:nvPr/>
        </p:nvSpPr>
        <p:spPr bwMode="auto">
          <a:xfrm>
            <a:off x="1020763" y="4038600"/>
            <a:ext cx="2713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 the outlier:</a:t>
            </a:r>
          </a:p>
        </p:txBody>
      </p:sp>
      <p:grpSp>
        <p:nvGrpSpPr>
          <p:cNvPr id="906249" name="Group 9"/>
          <p:cNvGrpSpPr>
            <a:grpSpLocks/>
          </p:cNvGrpSpPr>
          <p:nvPr/>
        </p:nvGrpSpPr>
        <p:grpSpPr bwMode="auto">
          <a:xfrm>
            <a:off x="657225" y="5181600"/>
            <a:ext cx="8061325" cy="495300"/>
            <a:chOff x="196" y="3264"/>
            <a:chExt cx="5078" cy="312"/>
          </a:xfrm>
        </p:grpSpPr>
        <p:sp>
          <p:nvSpPr>
            <p:cNvPr id="13325" name="Text Box 10"/>
            <p:cNvSpPr txBox="1">
              <a:spLocks noChangeArrowheads="1"/>
            </p:cNvSpPr>
            <p:nvPr/>
          </p:nvSpPr>
          <p:spPr bwMode="auto">
            <a:xfrm>
              <a:off x="1024" y="3285"/>
              <a:ext cx="23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16, 18, 21, 21, 23, 75</a:t>
              </a:r>
            </a:p>
          </p:txBody>
        </p:sp>
        <p:sp>
          <p:nvSpPr>
            <p:cNvPr id="13326" name="Text Box 11"/>
            <p:cNvSpPr txBox="1">
              <a:spLocks noChangeArrowheads="1"/>
            </p:cNvSpPr>
            <p:nvPr/>
          </p:nvSpPr>
          <p:spPr bwMode="auto">
            <a:xfrm>
              <a:off x="196" y="3264"/>
              <a:ext cx="9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</a:t>
              </a:r>
            </a:p>
          </p:txBody>
        </p:sp>
        <p:sp>
          <p:nvSpPr>
            <p:cNvPr id="13327" name="AutoShape 12"/>
            <p:cNvSpPr>
              <a:spLocks noChangeArrowheads="1"/>
            </p:cNvSpPr>
            <p:nvPr/>
          </p:nvSpPr>
          <p:spPr bwMode="auto">
            <a:xfrm>
              <a:off x="1872" y="3324"/>
              <a:ext cx="72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3328" name="Text Box 13"/>
            <p:cNvSpPr txBox="1">
              <a:spLocks noChangeArrowheads="1"/>
            </p:cNvSpPr>
            <p:nvPr/>
          </p:nvSpPr>
          <p:spPr bwMode="auto">
            <a:xfrm>
              <a:off x="3354" y="3275"/>
              <a:ext cx="19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The median is 21.</a:t>
              </a:r>
            </a:p>
          </p:txBody>
        </p:sp>
      </p:grpSp>
      <p:sp>
        <p:nvSpPr>
          <p:cNvPr id="906254" name="Text Box 14"/>
          <p:cNvSpPr txBox="1">
            <a:spLocks noChangeArrowheads="1"/>
          </p:cNvSpPr>
          <p:nvPr/>
        </p:nvSpPr>
        <p:spPr bwMode="auto">
          <a:xfrm>
            <a:off x="685800" y="5638800"/>
            <a:ext cx="6162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mode: 21 occurs twice. It is the mode.</a:t>
            </a:r>
          </a:p>
        </p:txBody>
      </p:sp>
      <p:sp>
        <p:nvSpPr>
          <p:cNvPr id="906255" name="Text Box 15"/>
          <p:cNvSpPr txBox="1">
            <a:spLocks noChangeArrowheads="1"/>
          </p:cNvSpPr>
          <p:nvPr/>
        </p:nvSpPr>
        <p:spPr bwMode="auto">
          <a:xfrm>
            <a:off x="685800" y="6096000"/>
            <a:ext cx="3321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75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16 = 59</a:t>
            </a:r>
          </a:p>
        </p:txBody>
      </p:sp>
      <p:pic>
        <p:nvPicPr>
          <p:cNvPr id="906256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4524375"/>
            <a:ext cx="6484937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0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90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0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90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90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6244" grpId="0"/>
      <p:bldP spid="906245" grpId="0"/>
      <p:bldP spid="906246" grpId="0"/>
      <p:bldP spid="906247" grpId="0"/>
      <p:bldP spid="906248" grpId="0"/>
      <p:bldP spid="906254" grpId="0"/>
      <p:bldP spid="9062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290" name="Text Box 2"/>
          <p:cNvSpPr txBox="1">
            <a:spLocks noChangeArrowheads="1"/>
          </p:cNvSpPr>
          <p:nvPr/>
        </p:nvSpPr>
        <p:spPr bwMode="auto">
          <a:xfrm>
            <a:off x="746125" y="4908550"/>
            <a:ext cx="7864475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75; the outlier increases the mean by 9.2 and increases the range by 52. It has no effect on the median and the mode.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90600" y="1676400"/>
            <a:ext cx="3213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Without the outlier:</a:t>
            </a:r>
          </a:p>
        </p:txBody>
      </p:sp>
      <p:grpSp>
        <p:nvGrpSpPr>
          <p:cNvPr id="908292" name="Group 4"/>
          <p:cNvGrpSpPr>
            <a:grpSpLocks/>
          </p:cNvGrpSpPr>
          <p:nvPr/>
        </p:nvGrpSpPr>
        <p:grpSpPr bwMode="auto">
          <a:xfrm>
            <a:off x="768350" y="3200400"/>
            <a:ext cx="7708900" cy="495300"/>
            <a:chOff x="484" y="2016"/>
            <a:chExt cx="4856" cy="312"/>
          </a:xfrm>
        </p:grpSpPr>
        <p:sp>
          <p:nvSpPr>
            <p:cNvPr id="14345" name="Text Box 5"/>
            <p:cNvSpPr txBox="1">
              <a:spLocks noChangeArrowheads="1"/>
            </p:cNvSpPr>
            <p:nvPr/>
          </p:nvSpPr>
          <p:spPr bwMode="auto">
            <a:xfrm>
              <a:off x="1312" y="2037"/>
              <a:ext cx="195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16, 18, 21, 21, 23</a:t>
              </a:r>
            </a:p>
          </p:txBody>
        </p:sp>
        <p:sp>
          <p:nvSpPr>
            <p:cNvPr id="14346" name="Text Box 6"/>
            <p:cNvSpPr txBox="1">
              <a:spLocks noChangeArrowheads="1"/>
            </p:cNvSpPr>
            <p:nvPr/>
          </p:nvSpPr>
          <p:spPr bwMode="auto">
            <a:xfrm>
              <a:off x="484" y="2016"/>
              <a:ext cx="9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</a:t>
              </a:r>
            </a:p>
          </p:txBody>
        </p:sp>
        <p:sp>
          <p:nvSpPr>
            <p:cNvPr id="14347" name="AutoShape 7"/>
            <p:cNvSpPr>
              <a:spLocks noChangeArrowheads="1"/>
            </p:cNvSpPr>
            <p:nvPr/>
          </p:nvSpPr>
          <p:spPr bwMode="auto">
            <a:xfrm>
              <a:off x="2160" y="2076"/>
              <a:ext cx="384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4348" name="Text Box 8"/>
            <p:cNvSpPr txBox="1">
              <a:spLocks noChangeArrowheads="1"/>
            </p:cNvSpPr>
            <p:nvPr/>
          </p:nvSpPr>
          <p:spPr bwMode="auto">
            <a:xfrm>
              <a:off x="3216" y="2027"/>
              <a:ext cx="212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   The median is 21.</a:t>
              </a:r>
            </a:p>
          </p:txBody>
        </p:sp>
      </p:grpSp>
      <p:sp>
        <p:nvSpPr>
          <p:cNvPr id="908297" name="Text Box 9"/>
          <p:cNvSpPr txBox="1">
            <a:spLocks noChangeArrowheads="1"/>
          </p:cNvSpPr>
          <p:nvPr/>
        </p:nvSpPr>
        <p:spPr bwMode="auto">
          <a:xfrm>
            <a:off x="747713" y="3810000"/>
            <a:ext cx="6162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mode: 21 occurs twice. It is the mode.</a:t>
            </a:r>
          </a:p>
        </p:txBody>
      </p:sp>
      <p:sp>
        <p:nvSpPr>
          <p:cNvPr id="908298" name="Text Box 10"/>
          <p:cNvSpPr txBox="1">
            <a:spLocks noChangeArrowheads="1"/>
          </p:cNvSpPr>
          <p:nvPr/>
        </p:nvSpPr>
        <p:spPr bwMode="auto">
          <a:xfrm>
            <a:off x="747713" y="4419600"/>
            <a:ext cx="31273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23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16 = 7</a:t>
            </a:r>
          </a:p>
        </p:txBody>
      </p:sp>
      <p:sp>
        <p:nvSpPr>
          <p:cNvPr id="14343" name="Text Box 11"/>
          <p:cNvSpPr txBox="1">
            <a:spLocks noChangeArrowheads="1"/>
          </p:cNvSpPr>
          <p:nvPr/>
        </p:nvSpPr>
        <p:spPr bwMode="auto">
          <a:xfrm>
            <a:off x="-76200" y="1112838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0830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0"/>
            <a:ext cx="59626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08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8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0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08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0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0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0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0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290" grpId="0"/>
      <p:bldP spid="908297" grpId="0"/>
      <p:bldP spid="9082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2325" y="1371600"/>
            <a:ext cx="7635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Identify the outlier in the data set {21, 24, 3, 27, 30, 24} and determine how the outlier affects the mean, median, mode and the range of the data.</a:t>
            </a:r>
          </a:p>
        </p:txBody>
      </p:sp>
      <p:sp>
        <p:nvSpPr>
          <p:cNvPr id="910340" name="Text Box 4"/>
          <p:cNvSpPr txBox="1">
            <a:spLocks noChangeArrowheads="1"/>
          </p:cNvSpPr>
          <p:nvPr/>
        </p:nvSpPr>
        <p:spPr bwMode="auto">
          <a:xfrm>
            <a:off x="4479925" y="3124200"/>
            <a:ext cx="474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910341" name="Text Box 5"/>
          <p:cNvSpPr txBox="1">
            <a:spLocks noChangeArrowheads="1"/>
          </p:cNvSpPr>
          <p:nvPr/>
        </p:nvSpPr>
        <p:spPr bwMode="auto">
          <a:xfrm>
            <a:off x="533400" y="3048000"/>
            <a:ext cx="34099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3, 21, 24, 24, 27, 30</a:t>
            </a:r>
          </a:p>
        </p:txBody>
      </p:sp>
      <p:sp>
        <p:nvSpPr>
          <p:cNvPr id="910342" name="Text Box 6"/>
          <p:cNvSpPr txBox="1">
            <a:spLocks noChangeArrowheads="1"/>
          </p:cNvSpPr>
          <p:nvPr/>
        </p:nvSpPr>
        <p:spPr bwMode="auto">
          <a:xfrm>
            <a:off x="4556125" y="3505200"/>
            <a:ext cx="458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Look for a value much greater or less than the rest.</a:t>
            </a:r>
          </a:p>
        </p:txBody>
      </p:sp>
      <p:sp>
        <p:nvSpPr>
          <p:cNvPr id="910343" name="Text Box 7"/>
          <p:cNvSpPr txBox="1">
            <a:spLocks noChangeArrowheads="1"/>
          </p:cNvSpPr>
          <p:nvPr/>
        </p:nvSpPr>
        <p:spPr bwMode="auto">
          <a:xfrm>
            <a:off x="533400" y="3573463"/>
            <a:ext cx="25971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3.</a:t>
            </a: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1020763" y="4038600"/>
            <a:ext cx="2713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 the outlier:</a:t>
            </a:r>
          </a:p>
        </p:txBody>
      </p:sp>
      <p:grpSp>
        <p:nvGrpSpPr>
          <p:cNvPr id="910345" name="Group 9"/>
          <p:cNvGrpSpPr>
            <a:grpSpLocks/>
          </p:cNvGrpSpPr>
          <p:nvPr/>
        </p:nvGrpSpPr>
        <p:grpSpPr bwMode="auto">
          <a:xfrm>
            <a:off x="533400" y="4464050"/>
            <a:ext cx="5881688" cy="874713"/>
            <a:chOff x="336" y="2812"/>
            <a:chExt cx="3705" cy="551"/>
          </a:xfrm>
        </p:grpSpPr>
        <p:sp>
          <p:nvSpPr>
            <p:cNvPr id="15377" name="Text Box 10"/>
            <p:cNvSpPr txBox="1">
              <a:spLocks noChangeArrowheads="1"/>
            </p:cNvSpPr>
            <p:nvPr/>
          </p:nvSpPr>
          <p:spPr bwMode="auto">
            <a:xfrm>
              <a:off x="336" y="2901"/>
              <a:ext cx="7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mean:</a:t>
              </a:r>
            </a:p>
          </p:txBody>
        </p:sp>
        <p:grpSp>
          <p:nvGrpSpPr>
            <p:cNvPr id="15378" name="Group 11"/>
            <p:cNvGrpSpPr>
              <a:grpSpLocks/>
            </p:cNvGrpSpPr>
            <p:nvPr/>
          </p:nvGrpSpPr>
          <p:grpSpPr bwMode="auto">
            <a:xfrm>
              <a:off x="1104" y="2812"/>
              <a:ext cx="2243" cy="551"/>
              <a:chOff x="1404" y="3216"/>
              <a:chExt cx="2243" cy="551"/>
            </a:xfrm>
          </p:grpSpPr>
          <p:sp>
            <p:nvSpPr>
              <p:cNvPr id="15380" name="Text Box 12"/>
              <p:cNvSpPr txBox="1">
                <a:spLocks noChangeArrowheads="1"/>
              </p:cNvSpPr>
              <p:nvPr/>
            </p:nvSpPr>
            <p:spPr bwMode="auto">
              <a:xfrm>
                <a:off x="1404" y="3216"/>
                <a:ext cx="22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3+21+24+24+27+30</a:t>
                </a:r>
              </a:p>
            </p:txBody>
          </p:sp>
          <p:sp>
            <p:nvSpPr>
              <p:cNvPr id="15381" name="Text Box 13"/>
              <p:cNvSpPr txBox="1">
                <a:spLocks noChangeArrowheads="1"/>
              </p:cNvSpPr>
              <p:nvPr/>
            </p:nvSpPr>
            <p:spPr bwMode="auto">
              <a:xfrm>
                <a:off x="2306" y="3476"/>
                <a:ext cx="238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6</a:t>
                </a:r>
              </a:p>
            </p:txBody>
          </p:sp>
          <p:sp>
            <p:nvSpPr>
              <p:cNvPr id="15382" name="Line 14"/>
              <p:cNvSpPr>
                <a:spLocks noChangeShapeType="1"/>
              </p:cNvSpPr>
              <p:nvPr/>
            </p:nvSpPr>
            <p:spPr bwMode="auto">
              <a:xfrm>
                <a:off x="1488" y="3504"/>
                <a:ext cx="20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9" name="Text Box 15"/>
            <p:cNvSpPr txBox="1">
              <a:spLocks noChangeArrowheads="1"/>
            </p:cNvSpPr>
            <p:nvPr/>
          </p:nvSpPr>
          <p:spPr bwMode="auto">
            <a:xfrm>
              <a:off x="3264" y="2900"/>
              <a:ext cx="77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 21.5</a:t>
              </a:r>
            </a:p>
          </p:txBody>
        </p:sp>
      </p:grpSp>
      <p:grpSp>
        <p:nvGrpSpPr>
          <p:cNvPr id="910352" name="Group 16"/>
          <p:cNvGrpSpPr>
            <a:grpSpLocks/>
          </p:cNvGrpSpPr>
          <p:nvPr/>
        </p:nvGrpSpPr>
        <p:grpSpPr bwMode="auto">
          <a:xfrm>
            <a:off x="533400" y="5257800"/>
            <a:ext cx="8048625" cy="495300"/>
            <a:chOff x="336" y="3339"/>
            <a:chExt cx="5070" cy="312"/>
          </a:xfrm>
        </p:grpSpPr>
        <p:sp>
          <p:nvSpPr>
            <p:cNvPr id="15373" name="Text Box 17"/>
            <p:cNvSpPr txBox="1">
              <a:spLocks noChangeArrowheads="1"/>
            </p:cNvSpPr>
            <p:nvPr/>
          </p:nvSpPr>
          <p:spPr bwMode="auto">
            <a:xfrm>
              <a:off x="1164" y="3360"/>
              <a:ext cx="22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3, 21, 24, 24, 27, 30</a:t>
              </a:r>
            </a:p>
          </p:txBody>
        </p:sp>
        <p:sp>
          <p:nvSpPr>
            <p:cNvPr id="15374" name="Text Box 18"/>
            <p:cNvSpPr txBox="1">
              <a:spLocks noChangeArrowheads="1"/>
            </p:cNvSpPr>
            <p:nvPr/>
          </p:nvSpPr>
          <p:spPr bwMode="auto">
            <a:xfrm>
              <a:off x="336" y="3339"/>
              <a:ext cx="9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median:</a:t>
              </a:r>
            </a:p>
          </p:txBody>
        </p:sp>
        <p:sp>
          <p:nvSpPr>
            <p:cNvPr id="15375" name="AutoShape 19"/>
            <p:cNvSpPr>
              <a:spLocks noChangeArrowheads="1"/>
            </p:cNvSpPr>
            <p:nvPr/>
          </p:nvSpPr>
          <p:spPr bwMode="auto">
            <a:xfrm>
              <a:off x="1917" y="3399"/>
              <a:ext cx="72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5376" name="Text Box 20"/>
            <p:cNvSpPr txBox="1">
              <a:spLocks noChangeArrowheads="1"/>
            </p:cNvSpPr>
            <p:nvPr/>
          </p:nvSpPr>
          <p:spPr bwMode="auto">
            <a:xfrm>
              <a:off x="3350" y="3350"/>
              <a:ext cx="205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  The median is 24.</a:t>
              </a:r>
            </a:p>
          </p:txBody>
        </p:sp>
      </p:grpSp>
      <p:sp>
        <p:nvSpPr>
          <p:cNvPr id="910357" name="Text Box 21"/>
          <p:cNvSpPr txBox="1">
            <a:spLocks noChangeArrowheads="1"/>
          </p:cNvSpPr>
          <p:nvPr/>
        </p:nvSpPr>
        <p:spPr bwMode="auto">
          <a:xfrm>
            <a:off x="533400" y="5670550"/>
            <a:ext cx="62404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mode:</a:t>
            </a:r>
            <a:r>
              <a:rPr lang="en-US" altLang="en-US"/>
              <a:t> 24 occurs twice. It is the mode.</a:t>
            </a:r>
          </a:p>
        </p:txBody>
      </p:sp>
      <p:sp>
        <p:nvSpPr>
          <p:cNvPr id="910358" name="Text Box 22"/>
          <p:cNvSpPr txBox="1">
            <a:spLocks noChangeArrowheads="1"/>
          </p:cNvSpPr>
          <p:nvPr/>
        </p:nvSpPr>
        <p:spPr bwMode="auto">
          <a:xfrm>
            <a:off x="533400" y="6096000"/>
            <a:ext cx="32210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range:</a:t>
            </a:r>
            <a:r>
              <a:rPr lang="en-US" altLang="en-US"/>
              <a:t> 30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 = 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0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10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10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10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1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1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10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10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10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10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0340" grpId="0"/>
      <p:bldP spid="910341" grpId="0"/>
      <p:bldP spid="910342" grpId="0"/>
      <p:bldP spid="910343" grpId="0"/>
      <p:bldP spid="910344" grpId="0"/>
      <p:bldP spid="910357" grpId="0"/>
      <p:bldP spid="9103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Text Box 2"/>
          <p:cNvSpPr txBox="1">
            <a:spLocks noChangeArrowheads="1"/>
          </p:cNvSpPr>
          <p:nvPr/>
        </p:nvSpPr>
        <p:spPr bwMode="auto">
          <a:xfrm>
            <a:off x="746125" y="4908550"/>
            <a:ext cx="7864475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outlier is 3; the outlier decreases the mean by 3.7 and increases the range by 18. It has no effect on the median and the mode.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019175" y="1752600"/>
            <a:ext cx="3213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Without the outlier:</a:t>
            </a:r>
          </a:p>
        </p:txBody>
      </p:sp>
      <p:grpSp>
        <p:nvGrpSpPr>
          <p:cNvPr id="912389" name="Group 5"/>
          <p:cNvGrpSpPr>
            <a:grpSpLocks/>
          </p:cNvGrpSpPr>
          <p:nvPr/>
        </p:nvGrpSpPr>
        <p:grpSpPr bwMode="auto">
          <a:xfrm>
            <a:off x="747713" y="2286000"/>
            <a:ext cx="5514975" cy="874713"/>
            <a:chOff x="471" y="2016"/>
            <a:chExt cx="3474" cy="551"/>
          </a:xfrm>
        </p:grpSpPr>
        <p:sp>
          <p:nvSpPr>
            <p:cNvPr id="16397" name="Text Box 6"/>
            <p:cNvSpPr txBox="1">
              <a:spLocks noChangeArrowheads="1"/>
            </p:cNvSpPr>
            <p:nvPr/>
          </p:nvSpPr>
          <p:spPr bwMode="auto">
            <a:xfrm>
              <a:off x="471" y="2105"/>
              <a:ext cx="7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mean:</a:t>
              </a:r>
            </a:p>
          </p:txBody>
        </p:sp>
        <p:sp>
          <p:nvSpPr>
            <p:cNvPr id="16398" name="Text Box 7"/>
            <p:cNvSpPr txBox="1">
              <a:spLocks noChangeArrowheads="1"/>
            </p:cNvSpPr>
            <p:nvPr/>
          </p:nvSpPr>
          <p:spPr bwMode="auto">
            <a:xfrm>
              <a:off x="1212" y="2016"/>
              <a:ext cx="19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21+24+24+27+30</a:t>
              </a:r>
            </a:p>
          </p:txBody>
        </p:sp>
        <p:sp>
          <p:nvSpPr>
            <p:cNvPr id="16399" name="Text Box 8"/>
            <p:cNvSpPr txBox="1">
              <a:spLocks noChangeArrowheads="1"/>
            </p:cNvSpPr>
            <p:nvPr/>
          </p:nvSpPr>
          <p:spPr bwMode="auto">
            <a:xfrm>
              <a:off x="2114" y="2276"/>
              <a:ext cx="2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5</a:t>
              </a:r>
            </a:p>
          </p:txBody>
        </p:sp>
        <p:sp>
          <p:nvSpPr>
            <p:cNvPr id="16400" name="Line 9"/>
            <p:cNvSpPr>
              <a:spLocks noChangeShapeType="1"/>
            </p:cNvSpPr>
            <p:nvPr/>
          </p:nvSpPr>
          <p:spPr bwMode="auto">
            <a:xfrm>
              <a:off x="1296" y="2304"/>
              <a:ext cx="1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Text Box 10"/>
            <p:cNvSpPr txBox="1">
              <a:spLocks noChangeArrowheads="1"/>
            </p:cNvSpPr>
            <p:nvPr/>
          </p:nvSpPr>
          <p:spPr bwMode="auto">
            <a:xfrm>
              <a:off x="3168" y="2104"/>
              <a:ext cx="77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 25.2</a:t>
              </a:r>
            </a:p>
          </p:txBody>
        </p:sp>
      </p:grpSp>
      <p:grpSp>
        <p:nvGrpSpPr>
          <p:cNvPr id="912395" name="Group 11"/>
          <p:cNvGrpSpPr>
            <a:grpSpLocks/>
          </p:cNvGrpSpPr>
          <p:nvPr/>
        </p:nvGrpSpPr>
        <p:grpSpPr bwMode="auto">
          <a:xfrm>
            <a:off x="768350" y="3200400"/>
            <a:ext cx="7708900" cy="495300"/>
            <a:chOff x="484" y="2475"/>
            <a:chExt cx="4856" cy="312"/>
          </a:xfrm>
        </p:grpSpPr>
        <p:sp>
          <p:nvSpPr>
            <p:cNvPr id="16393" name="Text Box 12"/>
            <p:cNvSpPr txBox="1">
              <a:spLocks noChangeArrowheads="1"/>
            </p:cNvSpPr>
            <p:nvPr/>
          </p:nvSpPr>
          <p:spPr bwMode="auto">
            <a:xfrm>
              <a:off x="1312" y="2496"/>
              <a:ext cx="195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21, 24, 24, 27, 30</a:t>
              </a:r>
            </a:p>
          </p:txBody>
        </p:sp>
        <p:sp>
          <p:nvSpPr>
            <p:cNvPr id="16394" name="Text Box 13"/>
            <p:cNvSpPr txBox="1">
              <a:spLocks noChangeArrowheads="1"/>
            </p:cNvSpPr>
            <p:nvPr/>
          </p:nvSpPr>
          <p:spPr bwMode="auto">
            <a:xfrm>
              <a:off x="484" y="2475"/>
              <a:ext cx="9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median:</a:t>
              </a:r>
            </a:p>
          </p:txBody>
        </p:sp>
        <p:sp>
          <p:nvSpPr>
            <p:cNvPr id="16395" name="AutoShape 14"/>
            <p:cNvSpPr>
              <a:spLocks noChangeArrowheads="1"/>
            </p:cNvSpPr>
            <p:nvPr/>
          </p:nvSpPr>
          <p:spPr bwMode="auto">
            <a:xfrm>
              <a:off x="1824" y="2535"/>
              <a:ext cx="72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396" name="Text Box 15"/>
            <p:cNvSpPr txBox="1">
              <a:spLocks noChangeArrowheads="1"/>
            </p:cNvSpPr>
            <p:nvPr/>
          </p:nvSpPr>
          <p:spPr bwMode="auto">
            <a:xfrm>
              <a:off x="3216" y="2486"/>
              <a:ext cx="212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   The median is 24.</a:t>
              </a:r>
            </a:p>
          </p:txBody>
        </p:sp>
      </p:grpSp>
      <p:sp>
        <p:nvSpPr>
          <p:cNvPr id="912400" name="Text Box 16"/>
          <p:cNvSpPr txBox="1">
            <a:spLocks noChangeArrowheads="1"/>
          </p:cNvSpPr>
          <p:nvPr/>
        </p:nvSpPr>
        <p:spPr bwMode="auto">
          <a:xfrm>
            <a:off x="747713" y="3810000"/>
            <a:ext cx="62404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mode:</a:t>
            </a:r>
            <a:r>
              <a:rPr lang="en-US" altLang="en-US"/>
              <a:t> 24 occurs twice. It is the mode.</a:t>
            </a:r>
          </a:p>
        </p:txBody>
      </p:sp>
      <p:sp>
        <p:nvSpPr>
          <p:cNvPr id="912401" name="Text Box 17"/>
          <p:cNvSpPr txBox="1">
            <a:spLocks noChangeArrowheads="1"/>
          </p:cNvSpPr>
          <p:nvPr/>
        </p:nvSpPr>
        <p:spPr bwMode="auto">
          <a:xfrm>
            <a:off x="747713" y="4419600"/>
            <a:ext cx="3221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range:</a:t>
            </a:r>
            <a:r>
              <a:rPr lang="en-US" altLang="en-US"/>
              <a:t> 30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21 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6" grpId="0"/>
      <p:bldP spid="912400" grpId="0"/>
      <p:bldP spid="9124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822325" y="1555750"/>
            <a:ext cx="7559675" cy="268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As you can see in Example 2, an outlier can strongly affect the mean of a data set, having little or no impact on the median and mode. Therefore, the mean may not be the best measure to describe a data set that contains an  outlier. In such cases, the median or mode may better describe the center of the data set.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-76200" y="811213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3: Choosing a Measure of Central Tendency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22325" y="152400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Rico scored 74, 73, 80, 75, 67, and 54 on six history tests. Use the mean, median, and mode of his scores to answer each question.</a:t>
            </a:r>
          </a:p>
        </p:txBody>
      </p:sp>
      <p:sp>
        <p:nvSpPr>
          <p:cNvPr id="916484" name="Text Box 4"/>
          <p:cNvSpPr txBox="1">
            <a:spLocks noChangeArrowheads="1"/>
          </p:cNvSpPr>
          <p:nvPr/>
        </p:nvSpPr>
        <p:spPr bwMode="auto">
          <a:xfrm>
            <a:off x="974725" y="2743200"/>
            <a:ext cx="722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mean ≈ 70.7    median = 73.5   mode = none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23913" y="3276600"/>
            <a:ext cx="7523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Which measure best describes Rico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scores?</a:t>
            </a:r>
            <a:endParaRPr lang="en-US" altLang="en-US" b="1"/>
          </a:p>
        </p:txBody>
      </p:sp>
      <p:sp>
        <p:nvSpPr>
          <p:cNvPr id="916486" name="Rectangle 6"/>
          <p:cNvSpPr>
            <a:spLocks noChangeArrowheads="1"/>
          </p:cNvSpPr>
          <p:nvPr/>
        </p:nvSpPr>
        <p:spPr bwMode="auto">
          <a:xfrm>
            <a:off x="1295400" y="37338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Median: 73.5; the outlier of 54 lowers the mean, and there is no mode.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823913" y="46482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measure should Rico use to describe his   test scores to his parents? Explain.</a:t>
            </a:r>
          </a:p>
        </p:txBody>
      </p:sp>
      <p:sp>
        <p:nvSpPr>
          <p:cNvPr id="916488" name="Rectangle 8"/>
          <p:cNvSpPr>
            <a:spLocks noChangeArrowheads="1"/>
          </p:cNvSpPr>
          <p:nvPr/>
        </p:nvSpPr>
        <p:spPr bwMode="auto">
          <a:xfrm>
            <a:off x="1295400" y="5502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Median: 73.5; the median is greater than the mean, and there is no mode.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6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16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6484" grpId="0"/>
      <p:bldP spid="916486" grpId="0"/>
      <p:bldP spid="91648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22325" y="1524000"/>
            <a:ext cx="7940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Josh scored 75, 75, 81, 84, and 85 on five tests. Use the mean, median, and mode of his scores to answer each question.</a:t>
            </a:r>
          </a:p>
        </p:txBody>
      </p:sp>
      <p:sp>
        <p:nvSpPr>
          <p:cNvPr id="918532" name="Text Box 4"/>
          <p:cNvSpPr txBox="1">
            <a:spLocks noChangeArrowheads="1"/>
          </p:cNvSpPr>
          <p:nvPr/>
        </p:nvSpPr>
        <p:spPr bwMode="auto">
          <a:xfrm>
            <a:off x="1127125" y="2743200"/>
            <a:ext cx="687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</a:rPr>
              <a:t>mean = 80    median = 81   mode = 75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841375" y="3276600"/>
            <a:ext cx="809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  <a:r>
              <a:rPr lang="en-US" altLang="en-US"/>
              <a:t> Which measure describes the score Josh received most often?</a:t>
            </a:r>
            <a:endParaRPr lang="en-US" altLang="en-US" b="1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898525" y="41465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18535" name="Text Box 7"/>
          <p:cNvSpPr txBox="1">
            <a:spLocks noChangeArrowheads="1"/>
          </p:cNvSpPr>
          <p:nvPr/>
        </p:nvSpPr>
        <p:spPr bwMode="auto">
          <a:xfrm>
            <a:off x="1222375" y="4038600"/>
            <a:ext cx="715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Josh has two scores of 75 which is the mode.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27088" y="4572000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measure best describes Josh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scores? Explain.</a:t>
            </a:r>
            <a:endParaRPr lang="en-US" altLang="en-US" b="1"/>
          </a:p>
        </p:txBody>
      </p:sp>
      <p:sp>
        <p:nvSpPr>
          <p:cNvPr id="918537" name="Rectangle 9"/>
          <p:cNvSpPr>
            <a:spLocks noChangeArrowheads="1"/>
          </p:cNvSpPr>
          <p:nvPr/>
        </p:nvSpPr>
        <p:spPr bwMode="auto">
          <a:xfrm>
            <a:off x="1262063" y="53498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Median: 81; the median is greater than either the mean or the mode.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8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8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1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1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18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8532" grpId="0"/>
      <p:bldP spid="918535" grpId="0"/>
      <p:bldP spid="9185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38200" y="1371600"/>
            <a:ext cx="801687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Measures of central tendency describe how data cluster around one value. Another way to describe a data set is by its spread</a:t>
            </a:r>
            <a:r>
              <a:rPr lang="en-US" altLang="en-US">
                <a:latin typeface="Arial" charset="0"/>
              </a:rPr>
              <a:t>—</a:t>
            </a:r>
            <a:r>
              <a:rPr lang="en-US" altLang="en-US"/>
              <a:t>how the data values are spread out from the center.</a:t>
            </a:r>
          </a:p>
        </p:txBody>
      </p:sp>
      <p:sp>
        <p:nvSpPr>
          <p:cNvPr id="920579" name="Text Box 3"/>
          <p:cNvSpPr txBox="1">
            <a:spLocks noChangeArrowheads="1"/>
          </p:cNvSpPr>
          <p:nvPr/>
        </p:nvSpPr>
        <p:spPr bwMode="auto">
          <a:xfrm>
            <a:off x="838200" y="3276600"/>
            <a:ext cx="7848600" cy="268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Quartiles divide a data set into four equal parts. Each quartile contains one-fourth of the values in the set. The </a:t>
            </a:r>
            <a:r>
              <a:rPr lang="en-US" altLang="en-US" b="1" u="sng"/>
              <a:t>first quartile</a:t>
            </a:r>
            <a:r>
              <a:rPr lang="en-US" altLang="en-US"/>
              <a:t> is the median of the lower half of the data set. The second quartile is the median of the data set, and the </a:t>
            </a:r>
            <a:r>
              <a:rPr lang="en-US" altLang="en-US" b="1" u="sng"/>
              <a:t>third quartile</a:t>
            </a:r>
            <a:r>
              <a:rPr lang="en-US" altLang="en-US"/>
              <a:t> is the median of the upper half of the data set.    </a:t>
            </a:r>
            <a:endParaRPr lang="en-US" altLang="en-US" b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0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0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0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5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90600"/>
            <a:ext cx="8686800" cy="5334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</a:p>
          <a:p>
            <a:pPr eaLnBrk="1" hangingPunct="1"/>
            <a:r>
              <a:rPr lang="en-US" altLang="en-US" b="1" dirty="0"/>
              <a:t>Identify the least and greatest value in each set.</a:t>
            </a:r>
            <a:endParaRPr lang="en-US" altLang="en-US" sz="2800" b="1" dirty="0"/>
          </a:p>
          <a:p>
            <a:pPr eaLnBrk="1" hangingPunct="1">
              <a:lnSpc>
                <a:spcPct val="125000"/>
              </a:lnSpc>
              <a:spcAft>
                <a:spcPct val="25000"/>
              </a:spcAft>
            </a:pPr>
            <a:r>
              <a:rPr lang="en-US" altLang="en-US" sz="2800" b="1" dirty="0">
                <a:sym typeface="Symbol" pitchFamily="18" charset="2"/>
              </a:rPr>
              <a:t>1. </a:t>
            </a:r>
            <a:r>
              <a:rPr lang="en-US" altLang="en-US" sz="2800" i="1" baseline="30000" dirty="0">
                <a:sym typeface="Symbol" pitchFamily="18" charset="2"/>
              </a:rPr>
              <a:t>						</a:t>
            </a: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>
                <a:sym typeface="Symbol" pitchFamily="18" charset="2"/>
              </a:rPr>
              <a:t>2.</a:t>
            </a:r>
          </a:p>
          <a:p>
            <a:pPr eaLnBrk="1" hangingPunct="1">
              <a:lnSpc>
                <a:spcPct val="125000"/>
              </a:lnSpc>
            </a:pPr>
            <a:endParaRPr lang="en-US" altLang="en-US" sz="900" b="1" dirty="0">
              <a:sym typeface="Symbol" pitchFamily="18" charset="2"/>
            </a:endParaRPr>
          </a:p>
          <a:p>
            <a:pPr eaLnBrk="1" hangingPunct="1">
              <a:lnSpc>
                <a:spcPct val="125000"/>
              </a:lnSpc>
            </a:pPr>
            <a:r>
              <a:rPr lang="en-US" altLang="en-US" sz="2800" b="1" dirty="0">
                <a:sym typeface="Symbol" pitchFamily="18" charset="2"/>
              </a:rPr>
              <a:t>3. </a:t>
            </a:r>
            <a:r>
              <a:rPr lang="en-US" altLang="en-US" sz="2800" dirty="0">
                <a:sym typeface="Symbol" pitchFamily="18" charset="2"/>
              </a:rPr>
              <a:t>Use the data below to make a stem-and-leaf plot. </a:t>
            </a:r>
          </a:p>
          <a:p>
            <a:pPr eaLnBrk="1" hangingPunct="1"/>
            <a:r>
              <a:rPr lang="en-US" altLang="en-US" sz="2800" dirty="0">
                <a:sym typeface="Symbol" pitchFamily="18" charset="2"/>
              </a:rPr>
              <a:t>    7, 8, 10, 18, 24, 15, </a:t>
            </a:r>
          </a:p>
          <a:p>
            <a:pPr eaLnBrk="1" hangingPunct="1"/>
            <a:r>
              <a:rPr lang="en-US" altLang="en-US" sz="2800" dirty="0">
                <a:sym typeface="Symbol" pitchFamily="18" charset="2"/>
              </a:rPr>
              <a:t>	17, 9, 12, 20, 25, </a:t>
            </a:r>
          </a:p>
          <a:p>
            <a:pPr eaLnBrk="1" hangingPunct="1"/>
            <a:r>
              <a:rPr lang="en-US" altLang="en-US" sz="2800" dirty="0">
                <a:sym typeface="Symbol" pitchFamily="18" charset="2"/>
              </a:rPr>
              <a:t>	18, 21, 12</a:t>
            </a:r>
          </a:p>
        </p:txBody>
      </p:sp>
      <p:pic>
        <p:nvPicPr>
          <p:cNvPr id="8857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10000"/>
            <a:ext cx="4257675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38200" y="1905000"/>
            <a:ext cx="481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34, 62, 45, 35, 75, 23, 35, 65</a:t>
            </a:r>
          </a:p>
        </p:txBody>
      </p:sp>
      <p:sp>
        <p:nvSpPr>
          <p:cNvPr id="885765" name="Rectangle 5"/>
          <p:cNvSpPr>
            <a:spLocks noChangeArrowheads="1"/>
          </p:cNvSpPr>
          <p:nvPr/>
        </p:nvSpPr>
        <p:spPr bwMode="auto">
          <a:xfrm>
            <a:off x="5680075" y="1905000"/>
            <a:ext cx="117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23, 75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838200" y="2519363"/>
            <a:ext cx="498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1.6, 3.4, 2.6, 4.8, 1.3, 3.5, 4.0</a:t>
            </a:r>
          </a:p>
        </p:txBody>
      </p:sp>
      <p:sp>
        <p:nvSpPr>
          <p:cNvPr id="885767" name="Rectangle 7"/>
          <p:cNvSpPr>
            <a:spLocks noChangeArrowheads="1"/>
          </p:cNvSpPr>
          <p:nvPr/>
        </p:nvSpPr>
        <p:spPr bwMode="auto">
          <a:xfrm>
            <a:off x="5838825" y="2514600"/>
            <a:ext cx="140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1.3, 4.8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8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8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8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5765" grpId="0"/>
      <p:bldP spid="88576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509588" y="2457450"/>
            <a:ext cx="8024812" cy="1657350"/>
            <a:chOff x="321" y="786"/>
            <a:chExt cx="5055" cy="1044"/>
          </a:xfrm>
        </p:grpSpPr>
        <p:sp>
          <p:nvSpPr>
            <p:cNvPr id="21507" name="Rectangle 3"/>
            <p:cNvSpPr>
              <a:spLocks noChangeArrowheads="1"/>
            </p:cNvSpPr>
            <p:nvPr/>
          </p:nvSpPr>
          <p:spPr bwMode="auto">
            <a:xfrm>
              <a:off x="321" y="786"/>
              <a:ext cx="2013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Reading Math</a:t>
              </a:r>
              <a:r>
                <a:rPr lang="en-US" altLang="en-US" sz="1800"/>
                <a:t> </a:t>
              </a:r>
              <a:endParaRPr lang="en-US" altLang="en-US" b="1"/>
            </a:p>
          </p:txBody>
        </p:sp>
        <p:sp>
          <p:nvSpPr>
            <p:cNvPr id="21508" name="Text Box 4"/>
            <p:cNvSpPr txBox="1">
              <a:spLocks noChangeArrowheads="1"/>
            </p:cNvSpPr>
            <p:nvPr/>
          </p:nvSpPr>
          <p:spPr bwMode="auto">
            <a:xfrm>
              <a:off x="326" y="1076"/>
              <a:ext cx="5050" cy="754"/>
            </a:xfrm>
            <a:prstGeom prst="rect">
              <a:avLst/>
            </a:prstGeom>
            <a:noFill/>
            <a:ln w="9525">
              <a:solidFill>
                <a:srgbClr val="CC00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first quartile is sometimes called the lower quartile, and the third quartile is sometimes called the upper quartile.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4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76550"/>
            <a:ext cx="781050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65125" y="1219200"/>
            <a:ext cx="8702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</a:t>
            </a:r>
            <a:r>
              <a:rPr lang="en-US" altLang="en-US" b="1" u="sng"/>
              <a:t>interquartile range (IQR)</a:t>
            </a:r>
            <a:r>
              <a:rPr lang="en-US" altLang="en-US"/>
              <a:t> of a data set is the difference between the third and first quartiles. It represents the range of the middle half of the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2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09600" y="1676400"/>
            <a:ext cx="79248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</a:t>
            </a:r>
            <a:r>
              <a:rPr lang="en-US" altLang="en-US" b="1" u="sng"/>
              <a:t>box-and-whisker plot</a:t>
            </a:r>
            <a:r>
              <a:rPr lang="en-US" altLang="en-US"/>
              <a:t> can be used to show how the values in a data set are distributed. You need five values to make a box and whisker plot; the minimum (or least value), first quartile, median, third quartile, and maximum (or greatest value).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4: Application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46125" y="160020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number of runs scored by a softball team in 19 games is given. Use the data to make a box-and-whisker plot.  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46125" y="2911475"/>
            <a:ext cx="7483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3, 8, 10, 12, 4, 9, 13, 20, 12, 15, 10, 5, 11,  5, 10, 6, 7, 6, 11</a:t>
            </a:r>
          </a:p>
        </p:txBody>
      </p:sp>
      <p:sp>
        <p:nvSpPr>
          <p:cNvPr id="928773" name="Text Box 5"/>
          <p:cNvSpPr txBox="1">
            <a:spLocks noChangeArrowheads="1"/>
          </p:cNvSpPr>
          <p:nvPr/>
        </p:nvSpPr>
        <p:spPr bwMode="auto">
          <a:xfrm>
            <a:off x="798513" y="4038600"/>
            <a:ext cx="7202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Order the data from least to greatest.</a:t>
            </a:r>
            <a:endParaRPr lang="en-US" altLang="en-US" b="1"/>
          </a:p>
        </p:txBody>
      </p:sp>
      <p:sp>
        <p:nvSpPr>
          <p:cNvPr id="928774" name="Text Box 6"/>
          <p:cNvSpPr txBox="1">
            <a:spLocks noChangeArrowheads="1"/>
          </p:cNvSpPr>
          <p:nvPr/>
        </p:nvSpPr>
        <p:spPr bwMode="auto">
          <a:xfrm>
            <a:off x="784225" y="4740275"/>
            <a:ext cx="7673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3, 4, 5, 5, 6, 6, 7, 8, 9, 10, 10, 10, 11, 11, 12, 12, 13, 15, 20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3" grpId="0"/>
      <p:bldP spid="92877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33400" y="2454275"/>
            <a:ext cx="820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33CC33"/>
                </a:solidFill>
              </a:rPr>
              <a:t>3</a:t>
            </a:r>
            <a:r>
              <a:rPr lang="en-US" altLang="en-US" sz="2000"/>
              <a:t>, 4, 5, 5, 6, 6, 7, 8, 9, 10, 10, 10, 11, 11,</a:t>
            </a:r>
            <a:r>
              <a:rPr lang="en-US" altLang="en-US" sz="2000">
                <a:solidFill>
                  <a:srgbClr val="CC0099"/>
                </a:solidFill>
              </a:rPr>
              <a:t> </a:t>
            </a:r>
            <a:r>
              <a:rPr lang="en-US" altLang="en-US" sz="2000"/>
              <a:t>12, 12, 13, 15, </a:t>
            </a:r>
            <a:r>
              <a:rPr lang="en-US" altLang="en-US" sz="2000">
                <a:solidFill>
                  <a:srgbClr val="33CC33"/>
                </a:solidFill>
              </a:rPr>
              <a:t>20</a:t>
            </a:r>
            <a:r>
              <a:rPr lang="en-US" altLang="en-US" sz="2000"/>
              <a:t> 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61975" y="2454275"/>
            <a:ext cx="3095625" cy="3810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4191000" y="2454275"/>
            <a:ext cx="4495800" cy="3810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930822" name="Group 6"/>
          <p:cNvGrpSpPr>
            <a:grpSpLocks/>
          </p:cNvGrpSpPr>
          <p:nvPr/>
        </p:nvGrpSpPr>
        <p:grpSpPr bwMode="auto">
          <a:xfrm>
            <a:off x="1889125" y="2759075"/>
            <a:ext cx="581025" cy="1463675"/>
            <a:chOff x="1190" y="1392"/>
            <a:chExt cx="366" cy="922"/>
          </a:xfrm>
        </p:grpSpPr>
        <p:sp>
          <p:nvSpPr>
            <p:cNvPr id="25624" name="Text Box 7"/>
            <p:cNvSpPr txBox="1">
              <a:spLocks noChangeArrowheads="1"/>
            </p:cNvSpPr>
            <p:nvPr/>
          </p:nvSpPr>
          <p:spPr bwMode="auto">
            <a:xfrm>
              <a:off x="1190" y="1828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Q1</a:t>
              </a:r>
            </a:p>
          </p:txBody>
        </p:sp>
        <p:sp>
          <p:nvSpPr>
            <p:cNvPr id="25625" name="Line 8"/>
            <p:cNvSpPr>
              <a:spLocks noChangeShapeType="1"/>
            </p:cNvSpPr>
            <p:nvPr/>
          </p:nvSpPr>
          <p:spPr bwMode="auto">
            <a:xfrm>
              <a:off x="1296" y="1392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Text Box 9"/>
            <p:cNvSpPr txBox="1">
              <a:spLocks noChangeArrowheads="1"/>
            </p:cNvSpPr>
            <p:nvPr/>
          </p:nvSpPr>
          <p:spPr bwMode="auto">
            <a:xfrm>
              <a:off x="1210" y="2064"/>
              <a:ext cx="23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6</a:t>
              </a:r>
            </a:p>
          </p:txBody>
        </p:sp>
      </p:grpSp>
      <p:grpSp>
        <p:nvGrpSpPr>
          <p:cNvPr id="930826" name="Group 10"/>
          <p:cNvGrpSpPr>
            <a:grpSpLocks/>
          </p:cNvGrpSpPr>
          <p:nvPr/>
        </p:nvGrpSpPr>
        <p:grpSpPr bwMode="auto">
          <a:xfrm>
            <a:off x="6276975" y="2744788"/>
            <a:ext cx="581025" cy="1477962"/>
            <a:chOff x="3906" y="1383"/>
            <a:chExt cx="366" cy="931"/>
          </a:xfrm>
        </p:grpSpPr>
        <p:sp>
          <p:nvSpPr>
            <p:cNvPr id="25621" name="Text Box 11"/>
            <p:cNvSpPr txBox="1">
              <a:spLocks noChangeArrowheads="1"/>
            </p:cNvSpPr>
            <p:nvPr/>
          </p:nvSpPr>
          <p:spPr bwMode="auto">
            <a:xfrm>
              <a:off x="3906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Q3</a:t>
              </a:r>
            </a:p>
          </p:txBody>
        </p:sp>
        <p:sp>
          <p:nvSpPr>
            <p:cNvPr id="25622" name="Line 12"/>
            <p:cNvSpPr>
              <a:spLocks noChangeShapeType="1"/>
            </p:cNvSpPr>
            <p:nvPr/>
          </p:nvSpPr>
          <p:spPr bwMode="auto">
            <a:xfrm>
              <a:off x="3984" y="1383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Text Box 13"/>
            <p:cNvSpPr txBox="1">
              <a:spLocks noChangeArrowheads="1"/>
            </p:cNvSpPr>
            <p:nvPr/>
          </p:nvSpPr>
          <p:spPr bwMode="auto">
            <a:xfrm>
              <a:off x="3928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12</a:t>
              </a:r>
            </a:p>
          </p:txBody>
        </p:sp>
      </p:grpSp>
      <p:grpSp>
        <p:nvGrpSpPr>
          <p:cNvPr id="930830" name="Group 14"/>
          <p:cNvGrpSpPr>
            <a:grpSpLocks/>
          </p:cNvGrpSpPr>
          <p:nvPr/>
        </p:nvGrpSpPr>
        <p:grpSpPr bwMode="auto">
          <a:xfrm>
            <a:off x="3686175" y="2835275"/>
            <a:ext cx="581025" cy="1387475"/>
            <a:chOff x="2322" y="1440"/>
            <a:chExt cx="366" cy="874"/>
          </a:xfrm>
        </p:grpSpPr>
        <p:sp>
          <p:nvSpPr>
            <p:cNvPr id="25618" name="Text Box 15"/>
            <p:cNvSpPr txBox="1">
              <a:spLocks noChangeArrowheads="1"/>
            </p:cNvSpPr>
            <p:nvPr/>
          </p:nvSpPr>
          <p:spPr bwMode="auto">
            <a:xfrm>
              <a:off x="2322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Q2</a:t>
              </a:r>
            </a:p>
          </p:txBody>
        </p:sp>
        <p:sp>
          <p:nvSpPr>
            <p:cNvPr id="25619" name="Text Box 16"/>
            <p:cNvSpPr txBox="1">
              <a:spLocks noChangeArrowheads="1"/>
            </p:cNvSpPr>
            <p:nvPr/>
          </p:nvSpPr>
          <p:spPr bwMode="auto">
            <a:xfrm>
              <a:off x="234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25620" name="Line 17"/>
            <p:cNvSpPr>
              <a:spLocks noChangeShapeType="1"/>
            </p:cNvSpPr>
            <p:nvPr/>
          </p:nvSpPr>
          <p:spPr bwMode="auto">
            <a:xfrm flipV="1">
              <a:off x="2475" y="1440"/>
              <a:ext cx="0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834" name="Group 18"/>
          <p:cNvGrpSpPr>
            <a:grpSpLocks/>
          </p:cNvGrpSpPr>
          <p:nvPr/>
        </p:nvGrpSpPr>
        <p:grpSpPr bwMode="auto">
          <a:xfrm>
            <a:off x="227013" y="2911475"/>
            <a:ext cx="1498600" cy="1317625"/>
            <a:chOff x="143" y="1488"/>
            <a:chExt cx="944" cy="830"/>
          </a:xfrm>
        </p:grpSpPr>
        <p:sp>
          <p:nvSpPr>
            <p:cNvPr id="25615" name="Text Box 19"/>
            <p:cNvSpPr txBox="1">
              <a:spLocks noChangeArrowheads="1"/>
            </p:cNvSpPr>
            <p:nvPr/>
          </p:nvSpPr>
          <p:spPr bwMode="auto">
            <a:xfrm>
              <a:off x="143" y="1814"/>
              <a:ext cx="9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Minimum</a:t>
              </a:r>
            </a:p>
          </p:txBody>
        </p:sp>
        <p:sp>
          <p:nvSpPr>
            <p:cNvPr id="25616" name="Text Box 20"/>
            <p:cNvSpPr txBox="1">
              <a:spLocks noChangeArrowheads="1"/>
            </p:cNvSpPr>
            <p:nvPr/>
          </p:nvSpPr>
          <p:spPr bwMode="auto">
            <a:xfrm>
              <a:off x="470" y="2068"/>
              <a:ext cx="23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3</a:t>
              </a:r>
            </a:p>
          </p:txBody>
        </p:sp>
        <p:sp>
          <p:nvSpPr>
            <p:cNvPr id="25617" name="Line 21"/>
            <p:cNvSpPr>
              <a:spLocks noChangeShapeType="1"/>
            </p:cNvSpPr>
            <p:nvPr/>
          </p:nvSpPr>
          <p:spPr bwMode="auto">
            <a:xfrm flipH="1" flipV="1">
              <a:off x="528" y="1488"/>
              <a:ext cx="144" cy="336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838" name="Group 22"/>
          <p:cNvGrpSpPr>
            <a:grpSpLocks/>
          </p:cNvGrpSpPr>
          <p:nvPr/>
        </p:nvGrpSpPr>
        <p:grpSpPr bwMode="auto">
          <a:xfrm>
            <a:off x="7543800" y="2911475"/>
            <a:ext cx="1570038" cy="1311275"/>
            <a:chOff x="4752" y="1488"/>
            <a:chExt cx="989" cy="826"/>
          </a:xfrm>
        </p:grpSpPr>
        <p:sp>
          <p:nvSpPr>
            <p:cNvPr id="25612" name="Text Box 23"/>
            <p:cNvSpPr txBox="1">
              <a:spLocks noChangeArrowheads="1"/>
            </p:cNvSpPr>
            <p:nvPr/>
          </p:nvSpPr>
          <p:spPr bwMode="auto">
            <a:xfrm>
              <a:off x="4752" y="1815"/>
              <a:ext cx="9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5613" name="Text Box 24"/>
            <p:cNvSpPr txBox="1">
              <a:spLocks noChangeArrowheads="1"/>
            </p:cNvSpPr>
            <p:nvPr/>
          </p:nvSpPr>
          <p:spPr bwMode="auto">
            <a:xfrm>
              <a:off x="508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20</a:t>
              </a:r>
            </a:p>
          </p:txBody>
        </p:sp>
        <p:sp>
          <p:nvSpPr>
            <p:cNvPr id="25614" name="Line 25"/>
            <p:cNvSpPr>
              <a:spLocks noChangeShapeType="1"/>
            </p:cNvSpPr>
            <p:nvPr/>
          </p:nvSpPr>
          <p:spPr bwMode="auto">
            <a:xfrm flipV="1">
              <a:off x="5088" y="1488"/>
              <a:ext cx="144" cy="33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11" name="Text Box 26"/>
          <p:cNvSpPr txBox="1">
            <a:spLocks noChangeArrowheads="1"/>
          </p:cNvSpPr>
          <p:nvPr/>
        </p:nvSpPr>
        <p:spPr bwMode="auto">
          <a:xfrm>
            <a:off x="762000" y="1371600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Identify the five needed values.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3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30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30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930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3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-76200" y="9144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32867" name="Text Box 3"/>
          <p:cNvSpPr txBox="1">
            <a:spLocks noChangeArrowheads="1"/>
          </p:cNvSpPr>
          <p:nvPr/>
        </p:nvSpPr>
        <p:spPr bwMode="auto">
          <a:xfrm>
            <a:off x="381000" y="5213350"/>
            <a:ext cx="87630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Half of the scores are between 6 and 12 runs per game. One-fourth of the scores are between 3 and 6. The greatest score earned by this team is 20.</a:t>
            </a:r>
          </a:p>
        </p:txBody>
      </p:sp>
      <p:grpSp>
        <p:nvGrpSpPr>
          <p:cNvPr id="932868" name="Group 4"/>
          <p:cNvGrpSpPr>
            <a:grpSpLocks/>
          </p:cNvGrpSpPr>
          <p:nvPr/>
        </p:nvGrpSpPr>
        <p:grpSpPr bwMode="auto">
          <a:xfrm>
            <a:off x="227013" y="3214688"/>
            <a:ext cx="8580437" cy="2046287"/>
            <a:chOff x="143" y="1056"/>
            <a:chExt cx="5405" cy="1289"/>
          </a:xfrm>
        </p:grpSpPr>
        <p:grpSp>
          <p:nvGrpSpPr>
            <p:cNvPr id="26630" name="Group 5"/>
            <p:cNvGrpSpPr>
              <a:grpSpLocks/>
            </p:cNvGrpSpPr>
            <p:nvPr/>
          </p:nvGrpSpPr>
          <p:grpSpPr bwMode="auto">
            <a:xfrm>
              <a:off x="720" y="1980"/>
              <a:ext cx="4512" cy="180"/>
              <a:chOff x="624" y="2988"/>
              <a:chExt cx="4512" cy="180"/>
            </a:xfrm>
          </p:grpSpPr>
          <p:sp>
            <p:nvSpPr>
              <p:cNvPr id="26659" name="Line 6"/>
              <p:cNvSpPr>
                <a:spLocks noChangeShapeType="1"/>
              </p:cNvSpPr>
              <p:nvPr/>
            </p:nvSpPr>
            <p:spPr bwMode="auto">
              <a:xfrm>
                <a:off x="624" y="3069"/>
                <a:ext cx="451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stealth" w="med" len="med"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0" name="Line 7"/>
              <p:cNvSpPr>
                <a:spLocks noChangeShapeType="1"/>
              </p:cNvSpPr>
              <p:nvPr/>
            </p:nvSpPr>
            <p:spPr bwMode="auto">
              <a:xfrm>
                <a:off x="1047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1" name="Line 8"/>
              <p:cNvSpPr>
                <a:spLocks noChangeShapeType="1"/>
              </p:cNvSpPr>
              <p:nvPr/>
            </p:nvSpPr>
            <p:spPr bwMode="auto">
              <a:xfrm>
                <a:off x="1638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2" name="Line 9"/>
              <p:cNvSpPr>
                <a:spLocks noChangeShapeType="1"/>
              </p:cNvSpPr>
              <p:nvPr/>
            </p:nvSpPr>
            <p:spPr bwMode="auto">
              <a:xfrm>
                <a:off x="2315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3" name="Line 10"/>
              <p:cNvSpPr>
                <a:spLocks noChangeShapeType="1"/>
              </p:cNvSpPr>
              <p:nvPr/>
            </p:nvSpPr>
            <p:spPr bwMode="auto">
              <a:xfrm>
                <a:off x="2991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4" name="Line 11"/>
              <p:cNvSpPr>
                <a:spLocks noChangeShapeType="1"/>
              </p:cNvSpPr>
              <p:nvPr/>
            </p:nvSpPr>
            <p:spPr bwMode="auto">
              <a:xfrm>
                <a:off x="3583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5" name="Line 12"/>
              <p:cNvSpPr>
                <a:spLocks noChangeShapeType="1"/>
              </p:cNvSpPr>
              <p:nvPr/>
            </p:nvSpPr>
            <p:spPr bwMode="auto">
              <a:xfrm>
                <a:off x="4174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6" name="Line 13"/>
              <p:cNvSpPr>
                <a:spLocks noChangeShapeType="1"/>
              </p:cNvSpPr>
              <p:nvPr/>
            </p:nvSpPr>
            <p:spPr bwMode="auto">
              <a:xfrm>
                <a:off x="4766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7" name="Line 14"/>
              <p:cNvSpPr>
                <a:spLocks noChangeShapeType="1"/>
              </p:cNvSpPr>
              <p:nvPr/>
            </p:nvSpPr>
            <p:spPr bwMode="auto">
              <a:xfrm>
                <a:off x="1344" y="2988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8" name="Line 15"/>
              <p:cNvSpPr>
                <a:spLocks noChangeShapeType="1"/>
              </p:cNvSpPr>
              <p:nvPr/>
            </p:nvSpPr>
            <p:spPr bwMode="auto">
              <a:xfrm>
                <a:off x="1968" y="2997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9" name="Line 16"/>
              <p:cNvSpPr>
                <a:spLocks noChangeShapeType="1"/>
              </p:cNvSpPr>
              <p:nvPr/>
            </p:nvSpPr>
            <p:spPr bwMode="auto">
              <a:xfrm>
                <a:off x="2640" y="2997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0" name="Line 17"/>
              <p:cNvSpPr>
                <a:spLocks noChangeShapeType="1"/>
              </p:cNvSpPr>
              <p:nvPr/>
            </p:nvSpPr>
            <p:spPr bwMode="auto">
              <a:xfrm>
                <a:off x="3264" y="2988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1" name="Line 18"/>
              <p:cNvSpPr>
                <a:spLocks noChangeShapeType="1"/>
              </p:cNvSpPr>
              <p:nvPr/>
            </p:nvSpPr>
            <p:spPr bwMode="auto">
              <a:xfrm>
                <a:off x="3888" y="2991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2" name="Line 19"/>
              <p:cNvSpPr>
                <a:spLocks noChangeShapeType="1"/>
              </p:cNvSpPr>
              <p:nvPr/>
            </p:nvSpPr>
            <p:spPr bwMode="auto">
              <a:xfrm>
                <a:off x="4485" y="2988"/>
                <a:ext cx="0" cy="1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631" name="Text Box 20"/>
            <p:cNvSpPr txBox="1">
              <a:spLocks noChangeArrowheads="1"/>
            </p:cNvSpPr>
            <p:nvPr/>
          </p:nvSpPr>
          <p:spPr bwMode="auto">
            <a:xfrm>
              <a:off x="1047" y="2112"/>
              <a:ext cx="27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0</a:t>
              </a:r>
            </a:p>
          </p:txBody>
        </p:sp>
        <p:sp>
          <p:nvSpPr>
            <p:cNvPr id="26632" name="Text Box 21"/>
            <p:cNvSpPr txBox="1">
              <a:spLocks noChangeArrowheads="1"/>
            </p:cNvSpPr>
            <p:nvPr/>
          </p:nvSpPr>
          <p:spPr bwMode="auto">
            <a:xfrm>
              <a:off x="2318" y="2112"/>
              <a:ext cx="27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8</a:t>
              </a:r>
            </a:p>
          </p:txBody>
        </p:sp>
        <p:sp>
          <p:nvSpPr>
            <p:cNvPr id="26633" name="Text Box 22"/>
            <p:cNvSpPr txBox="1">
              <a:spLocks noChangeArrowheads="1"/>
            </p:cNvSpPr>
            <p:nvPr/>
          </p:nvSpPr>
          <p:spPr bwMode="auto">
            <a:xfrm>
              <a:off x="3543" y="2112"/>
              <a:ext cx="38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16</a:t>
              </a:r>
            </a:p>
          </p:txBody>
        </p:sp>
        <p:sp>
          <p:nvSpPr>
            <p:cNvPr id="26634" name="Text Box 23"/>
            <p:cNvSpPr txBox="1">
              <a:spLocks noChangeArrowheads="1"/>
            </p:cNvSpPr>
            <p:nvPr/>
          </p:nvSpPr>
          <p:spPr bwMode="auto">
            <a:xfrm>
              <a:off x="4704" y="2112"/>
              <a:ext cx="38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24</a:t>
              </a:r>
            </a:p>
          </p:txBody>
        </p:sp>
        <p:sp>
          <p:nvSpPr>
            <p:cNvPr id="26635" name="Rectangle 24"/>
            <p:cNvSpPr>
              <a:spLocks noChangeArrowheads="1"/>
            </p:cNvSpPr>
            <p:nvPr/>
          </p:nvSpPr>
          <p:spPr bwMode="auto">
            <a:xfrm>
              <a:off x="2064" y="1680"/>
              <a:ext cx="1008" cy="240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636" name="Text Box 25"/>
            <p:cNvSpPr txBox="1">
              <a:spLocks noChangeArrowheads="1"/>
            </p:cNvSpPr>
            <p:nvPr/>
          </p:nvSpPr>
          <p:spPr bwMode="auto">
            <a:xfrm>
              <a:off x="2213" y="1334"/>
              <a:ext cx="6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Median</a:t>
              </a:r>
            </a:p>
          </p:txBody>
        </p:sp>
        <p:grpSp>
          <p:nvGrpSpPr>
            <p:cNvPr id="26637" name="Group 26"/>
            <p:cNvGrpSpPr>
              <a:grpSpLocks/>
            </p:cNvGrpSpPr>
            <p:nvPr/>
          </p:nvGrpSpPr>
          <p:grpSpPr bwMode="auto">
            <a:xfrm>
              <a:off x="1296" y="1056"/>
              <a:ext cx="1083" cy="558"/>
              <a:chOff x="1296" y="1056"/>
              <a:chExt cx="1083" cy="558"/>
            </a:xfrm>
          </p:grpSpPr>
          <p:sp>
            <p:nvSpPr>
              <p:cNvPr id="26657" name="Text Box 27"/>
              <p:cNvSpPr txBox="1">
                <a:spLocks noChangeArrowheads="1"/>
              </p:cNvSpPr>
              <p:nvPr/>
            </p:nvSpPr>
            <p:spPr bwMode="auto">
              <a:xfrm>
                <a:off x="1296" y="1056"/>
                <a:ext cx="108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FF0000"/>
                    </a:solidFill>
                    <a:latin typeface="Arial" charset="0"/>
                  </a:rPr>
                  <a:t>First quartile</a:t>
                </a:r>
              </a:p>
            </p:txBody>
          </p:sp>
          <p:sp>
            <p:nvSpPr>
              <p:cNvPr id="26658" name="Line 28"/>
              <p:cNvSpPr>
                <a:spLocks noChangeShapeType="1"/>
              </p:cNvSpPr>
              <p:nvPr/>
            </p:nvSpPr>
            <p:spPr bwMode="auto">
              <a:xfrm>
                <a:off x="2064" y="1296"/>
                <a:ext cx="0" cy="3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638" name="Group 29"/>
            <p:cNvGrpSpPr>
              <a:grpSpLocks/>
            </p:cNvGrpSpPr>
            <p:nvPr/>
          </p:nvGrpSpPr>
          <p:grpSpPr bwMode="auto">
            <a:xfrm>
              <a:off x="2709" y="1056"/>
              <a:ext cx="1137" cy="576"/>
              <a:chOff x="2709" y="1056"/>
              <a:chExt cx="1137" cy="576"/>
            </a:xfrm>
          </p:grpSpPr>
          <p:sp>
            <p:nvSpPr>
              <p:cNvPr id="26654" name="Text Box 30"/>
              <p:cNvSpPr txBox="1">
                <a:spLocks noChangeArrowheads="1"/>
              </p:cNvSpPr>
              <p:nvPr/>
            </p:nvSpPr>
            <p:spPr bwMode="auto">
              <a:xfrm>
                <a:off x="2709" y="1056"/>
                <a:ext cx="113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FF0000"/>
                    </a:solidFill>
                    <a:latin typeface="Arial" charset="0"/>
                  </a:rPr>
                  <a:t>Third quartile</a:t>
                </a:r>
              </a:p>
            </p:txBody>
          </p:sp>
          <p:sp>
            <p:nvSpPr>
              <p:cNvPr id="26655" name="Line 31"/>
              <p:cNvSpPr>
                <a:spLocks noChangeShapeType="1"/>
              </p:cNvSpPr>
              <p:nvPr/>
            </p:nvSpPr>
            <p:spPr bwMode="auto">
              <a:xfrm>
                <a:off x="3072" y="1296"/>
                <a:ext cx="0" cy="3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6" name="Line 32"/>
              <p:cNvSpPr>
                <a:spLocks noChangeShapeType="1"/>
              </p:cNvSpPr>
              <p:nvPr/>
            </p:nvSpPr>
            <p:spPr bwMode="auto">
              <a:xfrm>
                <a:off x="2736" y="1536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39" name="Line 33"/>
            <p:cNvSpPr>
              <a:spLocks noChangeShapeType="1"/>
            </p:cNvSpPr>
            <p:nvPr/>
          </p:nvSpPr>
          <p:spPr bwMode="auto">
            <a:xfrm>
              <a:off x="2736" y="1680"/>
              <a:ext cx="0" cy="24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Text Box 34"/>
            <p:cNvSpPr txBox="1">
              <a:spLocks noChangeArrowheads="1"/>
            </p:cNvSpPr>
            <p:nvPr/>
          </p:nvSpPr>
          <p:spPr bwMode="auto">
            <a:xfrm>
              <a:off x="2640" y="1702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33FF"/>
                  </a:solidFill>
                  <a:sym typeface="Symbol" pitchFamily="18" charset="2"/>
                </a:rPr>
                <a:t></a:t>
              </a:r>
              <a:endParaRPr lang="en-US" altLang="en-US" sz="1600" b="1">
                <a:solidFill>
                  <a:srgbClr val="3333FF"/>
                </a:solidFill>
              </a:endParaRPr>
            </a:p>
          </p:txBody>
        </p:sp>
        <p:sp>
          <p:nvSpPr>
            <p:cNvPr id="26641" name="Text Box 35"/>
            <p:cNvSpPr txBox="1">
              <a:spLocks noChangeArrowheads="1"/>
            </p:cNvSpPr>
            <p:nvPr/>
          </p:nvSpPr>
          <p:spPr bwMode="auto">
            <a:xfrm>
              <a:off x="4128" y="1700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CC33"/>
                  </a:solidFill>
                  <a:sym typeface="Symbol" pitchFamily="18" charset="2"/>
                </a:rPr>
                <a:t></a:t>
              </a:r>
            </a:p>
          </p:txBody>
        </p:sp>
        <p:sp>
          <p:nvSpPr>
            <p:cNvPr id="26642" name="Text Box 36"/>
            <p:cNvSpPr txBox="1">
              <a:spLocks noChangeArrowheads="1"/>
            </p:cNvSpPr>
            <p:nvPr/>
          </p:nvSpPr>
          <p:spPr bwMode="auto">
            <a:xfrm>
              <a:off x="2988" y="1690"/>
              <a:ext cx="1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FF0000"/>
                  </a:solidFill>
                  <a:sym typeface="Symbol" pitchFamily="18" charset="2"/>
                </a:rPr>
                <a:t></a:t>
              </a:r>
            </a:p>
          </p:txBody>
        </p:sp>
        <p:grpSp>
          <p:nvGrpSpPr>
            <p:cNvPr id="26643" name="Group 37"/>
            <p:cNvGrpSpPr>
              <a:grpSpLocks/>
            </p:cNvGrpSpPr>
            <p:nvPr/>
          </p:nvGrpSpPr>
          <p:grpSpPr bwMode="auto">
            <a:xfrm>
              <a:off x="1479" y="1702"/>
              <a:ext cx="672" cy="212"/>
              <a:chOff x="1479" y="1702"/>
              <a:chExt cx="672" cy="212"/>
            </a:xfrm>
          </p:grpSpPr>
          <p:sp>
            <p:nvSpPr>
              <p:cNvPr id="26650" name="Text Box 38"/>
              <p:cNvSpPr txBox="1">
                <a:spLocks noChangeArrowheads="1"/>
              </p:cNvSpPr>
              <p:nvPr/>
            </p:nvSpPr>
            <p:spPr bwMode="auto">
              <a:xfrm>
                <a:off x="1479" y="1702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1600" b="1">
                    <a:solidFill>
                      <a:srgbClr val="33CC33"/>
                    </a:solidFill>
                    <a:sym typeface="Symbol" pitchFamily="18" charset="2"/>
                  </a:rPr>
                  <a:t></a:t>
                </a:r>
                <a:endParaRPr lang="en-US" altLang="en-US" sz="1600" b="1">
                  <a:solidFill>
                    <a:srgbClr val="33CC33"/>
                  </a:solidFill>
                </a:endParaRPr>
              </a:p>
            </p:txBody>
          </p:sp>
          <p:grpSp>
            <p:nvGrpSpPr>
              <p:cNvPr id="26651" name="Group 39"/>
              <p:cNvGrpSpPr>
                <a:grpSpLocks/>
              </p:cNvGrpSpPr>
              <p:nvPr/>
            </p:nvGrpSpPr>
            <p:grpSpPr bwMode="auto">
              <a:xfrm>
                <a:off x="1584" y="1702"/>
                <a:ext cx="567" cy="212"/>
                <a:chOff x="1584" y="1702"/>
                <a:chExt cx="567" cy="212"/>
              </a:xfrm>
            </p:grpSpPr>
            <p:sp>
              <p:nvSpPr>
                <p:cNvPr id="2665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971" y="1702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Verdana" pitchFamily="34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 sz="1600" b="1">
                      <a:solidFill>
                        <a:srgbClr val="FF0000"/>
                      </a:solidFill>
                      <a:sym typeface="Symbol" pitchFamily="18" charset="2"/>
                    </a:rPr>
                    <a:t></a:t>
                  </a:r>
                  <a:endParaRPr lang="en-US" altLang="en-US" sz="1600" b="1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665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584" y="1806"/>
                  <a:ext cx="480" cy="0"/>
                </a:xfrm>
                <a:prstGeom prst="line">
                  <a:avLst/>
                </a:prstGeom>
                <a:noFill/>
                <a:ln w="28575">
                  <a:solidFill>
                    <a:srgbClr val="33CC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6644" name="Group 42"/>
            <p:cNvGrpSpPr>
              <a:grpSpLocks/>
            </p:cNvGrpSpPr>
            <p:nvPr/>
          </p:nvGrpSpPr>
          <p:grpSpPr bwMode="auto">
            <a:xfrm>
              <a:off x="143" y="1296"/>
              <a:ext cx="1345" cy="480"/>
              <a:chOff x="143" y="1296"/>
              <a:chExt cx="1345" cy="480"/>
            </a:xfrm>
          </p:grpSpPr>
          <p:sp>
            <p:nvSpPr>
              <p:cNvPr id="26648" name="Text Box 43"/>
              <p:cNvSpPr txBox="1">
                <a:spLocks noChangeArrowheads="1"/>
              </p:cNvSpPr>
              <p:nvPr/>
            </p:nvSpPr>
            <p:spPr bwMode="auto">
              <a:xfrm>
                <a:off x="143" y="1296"/>
                <a:ext cx="944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33CC33"/>
                    </a:solidFill>
                  </a:rPr>
                  <a:t>Minimum</a:t>
                </a:r>
              </a:p>
            </p:txBody>
          </p:sp>
          <p:sp>
            <p:nvSpPr>
              <p:cNvPr id="26649" name="Line 44"/>
              <p:cNvSpPr>
                <a:spLocks noChangeShapeType="1"/>
              </p:cNvSpPr>
              <p:nvPr/>
            </p:nvSpPr>
            <p:spPr bwMode="auto">
              <a:xfrm>
                <a:off x="1056" y="1488"/>
                <a:ext cx="432" cy="288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45" name="Text Box 45"/>
            <p:cNvSpPr txBox="1">
              <a:spLocks noChangeArrowheads="1"/>
            </p:cNvSpPr>
            <p:nvPr/>
          </p:nvSpPr>
          <p:spPr bwMode="auto">
            <a:xfrm>
              <a:off x="4559" y="1296"/>
              <a:ext cx="989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6646" name="Line 46"/>
            <p:cNvSpPr>
              <a:spLocks noChangeShapeType="1"/>
            </p:cNvSpPr>
            <p:nvPr/>
          </p:nvSpPr>
          <p:spPr bwMode="auto">
            <a:xfrm flipH="1">
              <a:off x="4272" y="1546"/>
              <a:ext cx="336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47"/>
            <p:cNvSpPr>
              <a:spLocks noChangeShapeType="1"/>
            </p:cNvSpPr>
            <p:nvPr/>
          </p:nvSpPr>
          <p:spPr bwMode="auto">
            <a:xfrm>
              <a:off x="3072" y="1796"/>
              <a:ext cx="1152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29" name="Rectangle 48"/>
          <p:cNvSpPr>
            <a:spLocks noChangeArrowheads="1"/>
          </p:cNvSpPr>
          <p:nvPr/>
        </p:nvSpPr>
        <p:spPr bwMode="auto">
          <a:xfrm>
            <a:off x="533400" y="1358900"/>
            <a:ext cx="8610600" cy="175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1"/>
              <a:t>Step 3 </a:t>
            </a:r>
            <a:r>
              <a:rPr lang="en-US" altLang="en-US"/>
              <a:t>Draw a number line and plot a point above each of the five needed values. Draw a box through the first and third quartiles and a vertical line through the median. Draw lines from the box to the minimum and maximum.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932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932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719138" y="1524000"/>
            <a:ext cx="814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 Use the data to make a box-and-whisker plot.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957263" y="1997075"/>
            <a:ext cx="77295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13, 14, 18, 13, 12, 17, 15, 12, 13, 19, 11, 14, 14, 18, 22, 23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34917" name="Text Box 5"/>
          <p:cNvSpPr txBox="1">
            <a:spLocks noChangeArrowheads="1"/>
          </p:cNvSpPr>
          <p:nvPr/>
        </p:nvSpPr>
        <p:spPr bwMode="auto">
          <a:xfrm>
            <a:off x="798513" y="3276600"/>
            <a:ext cx="7202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Order the data from least to greatest.</a:t>
            </a:r>
            <a:endParaRPr lang="en-US" altLang="en-US" b="1"/>
          </a:p>
        </p:txBody>
      </p:sp>
      <p:sp>
        <p:nvSpPr>
          <p:cNvPr id="934918" name="Text Box 6"/>
          <p:cNvSpPr txBox="1">
            <a:spLocks noChangeArrowheads="1"/>
          </p:cNvSpPr>
          <p:nvPr/>
        </p:nvSpPr>
        <p:spPr bwMode="auto">
          <a:xfrm>
            <a:off x="784225" y="3978275"/>
            <a:ext cx="7673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11, 12, 12, 13, 13, 13, 14, 14, 14, 15, 17, 18, 18, 19, 22, 23  </a:t>
            </a:r>
          </a:p>
        </p:txBody>
      </p:sp>
      <p:sp>
        <p:nvSpPr>
          <p:cNvPr id="934919" name="Text Box 7"/>
          <p:cNvSpPr txBox="1">
            <a:spLocks noChangeArrowheads="1"/>
          </p:cNvSpPr>
          <p:nvPr/>
        </p:nvSpPr>
        <p:spPr bwMode="auto">
          <a:xfrm>
            <a:off x="838200" y="5121275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Identify the five needed values.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4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34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34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4917" grpId="0"/>
      <p:bldP spid="934918" grpId="0"/>
      <p:bldP spid="9349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36575" y="2057400"/>
            <a:ext cx="820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33CC33"/>
                </a:solidFill>
              </a:rPr>
              <a:t>11</a:t>
            </a:r>
            <a:r>
              <a:rPr lang="en-US" altLang="en-US" sz="2000"/>
              <a:t>, 12, 12, 13, 13, 13, 14, 14,  14, 15, 17, 18, 18, 19,</a:t>
            </a:r>
            <a:r>
              <a:rPr lang="en-US" altLang="en-US" sz="2000">
                <a:solidFill>
                  <a:srgbClr val="CC0099"/>
                </a:solidFill>
              </a:rPr>
              <a:t> </a:t>
            </a:r>
            <a:r>
              <a:rPr lang="en-US" altLang="en-US" sz="2000"/>
              <a:t>22, </a:t>
            </a:r>
            <a:r>
              <a:rPr lang="en-US" altLang="en-US" sz="2000">
                <a:solidFill>
                  <a:srgbClr val="33CC33"/>
                </a:solidFill>
              </a:rPr>
              <a:t>23</a:t>
            </a:r>
            <a:r>
              <a:rPr lang="en-US" altLang="en-US" sz="2000"/>
              <a:t>  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65150" y="2057400"/>
            <a:ext cx="4083050" cy="4032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4724400" y="2057400"/>
            <a:ext cx="3962400" cy="4572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936965" name="Group 5"/>
          <p:cNvGrpSpPr>
            <a:grpSpLocks/>
          </p:cNvGrpSpPr>
          <p:nvPr/>
        </p:nvGrpSpPr>
        <p:grpSpPr bwMode="auto">
          <a:xfrm>
            <a:off x="2409825" y="2362200"/>
            <a:ext cx="581025" cy="1463675"/>
            <a:chOff x="1190" y="1392"/>
            <a:chExt cx="366" cy="922"/>
          </a:xfrm>
        </p:grpSpPr>
        <p:sp>
          <p:nvSpPr>
            <p:cNvPr id="28695" name="Text Box 6"/>
            <p:cNvSpPr txBox="1">
              <a:spLocks noChangeArrowheads="1"/>
            </p:cNvSpPr>
            <p:nvPr/>
          </p:nvSpPr>
          <p:spPr bwMode="auto">
            <a:xfrm>
              <a:off x="1190" y="1828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Q1</a:t>
              </a:r>
            </a:p>
          </p:txBody>
        </p:sp>
        <p:sp>
          <p:nvSpPr>
            <p:cNvPr id="28696" name="Line 7"/>
            <p:cNvSpPr>
              <a:spLocks noChangeShapeType="1"/>
            </p:cNvSpPr>
            <p:nvPr/>
          </p:nvSpPr>
          <p:spPr bwMode="auto">
            <a:xfrm>
              <a:off x="1296" y="1392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Text Box 8"/>
            <p:cNvSpPr txBox="1">
              <a:spLocks noChangeArrowheads="1"/>
            </p:cNvSpPr>
            <p:nvPr/>
          </p:nvSpPr>
          <p:spPr bwMode="auto">
            <a:xfrm>
              <a:off x="121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13</a:t>
              </a:r>
            </a:p>
          </p:txBody>
        </p:sp>
      </p:grpSp>
      <p:grpSp>
        <p:nvGrpSpPr>
          <p:cNvPr id="936969" name="Group 9"/>
          <p:cNvGrpSpPr>
            <a:grpSpLocks/>
          </p:cNvGrpSpPr>
          <p:nvPr/>
        </p:nvGrpSpPr>
        <p:grpSpPr bwMode="auto">
          <a:xfrm>
            <a:off x="6581775" y="2347913"/>
            <a:ext cx="581025" cy="1477962"/>
            <a:chOff x="3906" y="1383"/>
            <a:chExt cx="366" cy="931"/>
          </a:xfrm>
        </p:grpSpPr>
        <p:sp>
          <p:nvSpPr>
            <p:cNvPr id="28692" name="Text Box 10"/>
            <p:cNvSpPr txBox="1">
              <a:spLocks noChangeArrowheads="1"/>
            </p:cNvSpPr>
            <p:nvPr/>
          </p:nvSpPr>
          <p:spPr bwMode="auto">
            <a:xfrm>
              <a:off x="3906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Q3</a:t>
              </a:r>
            </a:p>
          </p:txBody>
        </p:sp>
        <p:sp>
          <p:nvSpPr>
            <p:cNvPr id="28693" name="Line 11"/>
            <p:cNvSpPr>
              <a:spLocks noChangeShapeType="1"/>
            </p:cNvSpPr>
            <p:nvPr/>
          </p:nvSpPr>
          <p:spPr bwMode="auto">
            <a:xfrm>
              <a:off x="3984" y="1383"/>
              <a:ext cx="0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Text Box 12"/>
            <p:cNvSpPr txBox="1">
              <a:spLocks noChangeArrowheads="1"/>
            </p:cNvSpPr>
            <p:nvPr/>
          </p:nvSpPr>
          <p:spPr bwMode="auto">
            <a:xfrm>
              <a:off x="3928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</a:rPr>
                <a:t>18</a:t>
              </a:r>
            </a:p>
          </p:txBody>
        </p:sp>
      </p:grpSp>
      <p:grpSp>
        <p:nvGrpSpPr>
          <p:cNvPr id="936973" name="Group 13"/>
          <p:cNvGrpSpPr>
            <a:grpSpLocks/>
          </p:cNvGrpSpPr>
          <p:nvPr/>
        </p:nvGrpSpPr>
        <p:grpSpPr bwMode="auto">
          <a:xfrm>
            <a:off x="4448175" y="2438400"/>
            <a:ext cx="581025" cy="1387475"/>
            <a:chOff x="2322" y="1440"/>
            <a:chExt cx="366" cy="874"/>
          </a:xfrm>
        </p:grpSpPr>
        <p:sp>
          <p:nvSpPr>
            <p:cNvPr id="28689" name="Text Box 14"/>
            <p:cNvSpPr txBox="1">
              <a:spLocks noChangeArrowheads="1"/>
            </p:cNvSpPr>
            <p:nvPr/>
          </p:nvSpPr>
          <p:spPr bwMode="auto">
            <a:xfrm>
              <a:off x="2322" y="1824"/>
              <a:ext cx="3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Q2</a:t>
              </a:r>
            </a:p>
          </p:txBody>
        </p:sp>
        <p:sp>
          <p:nvSpPr>
            <p:cNvPr id="28690" name="Text Box 15"/>
            <p:cNvSpPr txBox="1">
              <a:spLocks noChangeArrowheads="1"/>
            </p:cNvSpPr>
            <p:nvPr/>
          </p:nvSpPr>
          <p:spPr bwMode="auto">
            <a:xfrm>
              <a:off x="234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</a:rPr>
                <a:t>14</a:t>
              </a:r>
            </a:p>
          </p:txBody>
        </p:sp>
        <p:sp>
          <p:nvSpPr>
            <p:cNvPr id="28691" name="Line 16"/>
            <p:cNvSpPr>
              <a:spLocks noChangeShapeType="1"/>
            </p:cNvSpPr>
            <p:nvPr/>
          </p:nvSpPr>
          <p:spPr bwMode="auto">
            <a:xfrm flipV="1">
              <a:off x="2475" y="1440"/>
              <a:ext cx="0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6977" name="Group 17"/>
          <p:cNvGrpSpPr>
            <a:grpSpLocks/>
          </p:cNvGrpSpPr>
          <p:nvPr/>
        </p:nvGrpSpPr>
        <p:grpSpPr bwMode="auto">
          <a:xfrm>
            <a:off x="230188" y="2514600"/>
            <a:ext cx="1498600" cy="1317625"/>
            <a:chOff x="143" y="1488"/>
            <a:chExt cx="944" cy="830"/>
          </a:xfrm>
        </p:grpSpPr>
        <p:sp>
          <p:nvSpPr>
            <p:cNvPr id="28686" name="Text Box 18"/>
            <p:cNvSpPr txBox="1">
              <a:spLocks noChangeArrowheads="1"/>
            </p:cNvSpPr>
            <p:nvPr/>
          </p:nvSpPr>
          <p:spPr bwMode="auto">
            <a:xfrm>
              <a:off x="143" y="1814"/>
              <a:ext cx="9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Minimum</a:t>
              </a:r>
            </a:p>
          </p:txBody>
        </p:sp>
        <p:sp>
          <p:nvSpPr>
            <p:cNvPr id="28687" name="Text Box 19"/>
            <p:cNvSpPr txBox="1">
              <a:spLocks noChangeArrowheads="1"/>
            </p:cNvSpPr>
            <p:nvPr/>
          </p:nvSpPr>
          <p:spPr bwMode="auto">
            <a:xfrm>
              <a:off x="470" y="2068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11</a:t>
              </a:r>
            </a:p>
          </p:txBody>
        </p:sp>
        <p:sp>
          <p:nvSpPr>
            <p:cNvPr id="28688" name="Line 20"/>
            <p:cNvSpPr>
              <a:spLocks noChangeShapeType="1"/>
            </p:cNvSpPr>
            <p:nvPr/>
          </p:nvSpPr>
          <p:spPr bwMode="auto">
            <a:xfrm flipH="1" flipV="1">
              <a:off x="528" y="1488"/>
              <a:ext cx="144" cy="33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6981" name="Group 21"/>
          <p:cNvGrpSpPr>
            <a:grpSpLocks/>
          </p:cNvGrpSpPr>
          <p:nvPr/>
        </p:nvGrpSpPr>
        <p:grpSpPr bwMode="auto">
          <a:xfrm>
            <a:off x="7546975" y="2514600"/>
            <a:ext cx="1570038" cy="1311275"/>
            <a:chOff x="4752" y="1488"/>
            <a:chExt cx="989" cy="826"/>
          </a:xfrm>
        </p:grpSpPr>
        <p:sp>
          <p:nvSpPr>
            <p:cNvPr id="28683" name="Text Box 22"/>
            <p:cNvSpPr txBox="1">
              <a:spLocks noChangeArrowheads="1"/>
            </p:cNvSpPr>
            <p:nvPr/>
          </p:nvSpPr>
          <p:spPr bwMode="auto">
            <a:xfrm>
              <a:off x="4752" y="1815"/>
              <a:ext cx="9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8684" name="Text Box 23"/>
            <p:cNvSpPr txBox="1">
              <a:spLocks noChangeArrowheads="1"/>
            </p:cNvSpPr>
            <p:nvPr/>
          </p:nvSpPr>
          <p:spPr bwMode="auto">
            <a:xfrm>
              <a:off x="5080" y="2064"/>
              <a:ext cx="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23</a:t>
              </a:r>
            </a:p>
          </p:txBody>
        </p:sp>
        <p:sp>
          <p:nvSpPr>
            <p:cNvPr id="28685" name="Line 24"/>
            <p:cNvSpPr>
              <a:spLocks noChangeShapeType="1"/>
            </p:cNvSpPr>
            <p:nvPr/>
          </p:nvSpPr>
          <p:spPr bwMode="auto">
            <a:xfrm flipV="1">
              <a:off x="5088" y="1488"/>
              <a:ext cx="144" cy="33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2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36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3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36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936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3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Text Box 2"/>
          <p:cNvSpPr txBox="1">
            <a:spLocks noChangeArrowheads="1"/>
          </p:cNvSpPr>
          <p:nvPr/>
        </p:nvSpPr>
        <p:spPr bwMode="auto">
          <a:xfrm>
            <a:off x="609600" y="4343400"/>
            <a:ext cx="786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Half of the data are between 13 and 18. One-fourth of the data are between 11 and 13. The greatest value is 23.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9700" name="Group 4"/>
          <p:cNvGrpSpPr>
            <a:grpSpLocks/>
          </p:cNvGrpSpPr>
          <p:nvPr/>
        </p:nvGrpSpPr>
        <p:grpSpPr bwMode="auto">
          <a:xfrm>
            <a:off x="1143000" y="1905000"/>
            <a:ext cx="6446838" cy="2043113"/>
            <a:chOff x="720" y="1257"/>
            <a:chExt cx="4061" cy="1287"/>
          </a:xfrm>
        </p:grpSpPr>
        <p:sp>
          <p:nvSpPr>
            <p:cNvPr id="29702" name="Line 5"/>
            <p:cNvSpPr>
              <a:spLocks noChangeShapeType="1"/>
            </p:cNvSpPr>
            <p:nvPr/>
          </p:nvSpPr>
          <p:spPr bwMode="auto">
            <a:xfrm>
              <a:off x="1105" y="2262"/>
              <a:ext cx="34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stealth" w="med" len="med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3" name="Line 6"/>
            <p:cNvSpPr>
              <a:spLocks noChangeShapeType="1"/>
            </p:cNvSpPr>
            <p:nvPr/>
          </p:nvSpPr>
          <p:spPr bwMode="auto">
            <a:xfrm>
              <a:off x="1644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Line 7"/>
            <p:cNvSpPr>
              <a:spLocks noChangeShapeType="1"/>
            </p:cNvSpPr>
            <p:nvPr/>
          </p:nvSpPr>
          <p:spPr bwMode="auto">
            <a:xfrm>
              <a:off x="2305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Line 8"/>
            <p:cNvSpPr>
              <a:spLocks noChangeShapeType="1"/>
            </p:cNvSpPr>
            <p:nvPr/>
          </p:nvSpPr>
          <p:spPr bwMode="auto">
            <a:xfrm>
              <a:off x="2912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Line 9"/>
            <p:cNvSpPr>
              <a:spLocks noChangeShapeType="1"/>
            </p:cNvSpPr>
            <p:nvPr/>
          </p:nvSpPr>
          <p:spPr bwMode="auto">
            <a:xfrm>
              <a:off x="3503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Line 10"/>
            <p:cNvSpPr>
              <a:spLocks noChangeShapeType="1"/>
            </p:cNvSpPr>
            <p:nvPr/>
          </p:nvSpPr>
          <p:spPr bwMode="auto">
            <a:xfrm>
              <a:off x="4095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Line 11"/>
            <p:cNvSpPr>
              <a:spLocks noChangeShapeType="1"/>
            </p:cNvSpPr>
            <p:nvPr/>
          </p:nvSpPr>
          <p:spPr bwMode="auto">
            <a:xfrm>
              <a:off x="1969" y="2190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9" name="Line 12"/>
            <p:cNvSpPr>
              <a:spLocks noChangeShapeType="1"/>
            </p:cNvSpPr>
            <p:nvPr/>
          </p:nvSpPr>
          <p:spPr bwMode="auto">
            <a:xfrm>
              <a:off x="2593" y="2181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Line 13"/>
            <p:cNvSpPr>
              <a:spLocks noChangeShapeType="1"/>
            </p:cNvSpPr>
            <p:nvPr/>
          </p:nvSpPr>
          <p:spPr bwMode="auto">
            <a:xfrm>
              <a:off x="3217" y="2184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Line 14"/>
            <p:cNvSpPr>
              <a:spLocks noChangeShapeType="1"/>
            </p:cNvSpPr>
            <p:nvPr/>
          </p:nvSpPr>
          <p:spPr bwMode="auto">
            <a:xfrm>
              <a:off x="3814" y="2181"/>
              <a:ext cx="0" cy="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Text Box 15"/>
            <p:cNvSpPr txBox="1">
              <a:spLocks noChangeArrowheads="1"/>
            </p:cNvSpPr>
            <p:nvPr/>
          </p:nvSpPr>
          <p:spPr bwMode="auto">
            <a:xfrm>
              <a:off x="1551" y="2313"/>
              <a:ext cx="2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8</a:t>
              </a:r>
            </a:p>
          </p:txBody>
        </p:sp>
        <p:sp>
          <p:nvSpPr>
            <p:cNvPr id="29713" name="Text Box 16"/>
            <p:cNvSpPr txBox="1">
              <a:spLocks noChangeArrowheads="1"/>
            </p:cNvSpPr>
            <p:nvPr/>
          </p:nvSpPr>
          <p:spPr bwMode="auto">
            <a:xfrm>
              <a:off x="2776" y="231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16</a:t>
              </a:r>
            </a:p>
          </p:txBody>
        </p:sp>
        <p:sp>
          <p:nvSpPr>
            <p:cNvPr id="29714" name="Text Box 17"/>
            <p:cNvSpPr txBox="1">
              <a:spLocks noChangeArrowheads="1"/>
            </p:cNvSpPr>
            <p:nvPr/>
          </p:nvSpPr>
          <p:spPr bwMode="auto">
            <a:xfrm>
              <a:off x="3937" y="231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/>
                <a:t>24</a:t>
              </a:r>
            </a:p>
          </p:txBody>
        </p:sp>
        <p:sp>
          <p:nvSpPr>
            <p:cNvPr id="29715" name="Rectangle 18"/>
            <p:cNvSpPr>
              <a:spLocks noChangeArrowheads="1"/>
            </p:cNvSpPr>
            <p:nvPr/>
          </p:nvSpPr>
          <p:spPr bwMode="auto">
            <a:xfrm>
              <a:off x="2449" y="1881"/>
              <a:ext cx="768" cy="240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16" name="Text Box 19"/>
            <p:cNvSpPr txBox="1">
              <a:spLocks noChangeArrowheads="1"/>
            </p:cNvSpPr>
            <p:nvPr/>
          </p:nvSpPr>
          <p:spPr bwMode="auto">
            <a:xfrm>
              <a:off x="2454" y="1535"/>
              <a:ext cx="6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Median</a:t>
              </a:r>
            </a:p>
          </p:txBody>
        </p:sp>
        <p:grpSp>
          <p:nvGrpSpPr>
            <p:cNvPr id="29717" name="Group 20"/>
            <p:cNvGrpSpPr>
              <a:grpSpLocks/>
            </p:cNvGrpSpPr>
            <p:nvPr/>
          </p:nvGrpSpPr>
          <p:grpSpPr bwMode="auto">
            <a:xfrm>
              <a:off x="1666" y="1257"/>
              <a:ext cx="1083" cy="558"/>
              <a:chOff x="1296" y="1056"/>
              <a:chExt cx="1083" cy="558"/>
            </a:xfrm>
          </p:grpSpPr>
          <p:sp>
            <p:nvSpPr>
              <p:cNvPr id="29733" name="Text Box 21"/>
              <p:cNvSpPr txBox="1">
                <a:spLocks noChangeArrowheads="1"/>
              </p:cNvSpPr>
              <p:nvPr/>
            </p:nvSpPr>
            <p:spPr bwMode="auto">
              <a:xfrm>
                <a:off x="1296" y="1056"/>
                <a:ext cx="108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FF0000"/>
                    </a:solidFill>
                    <a:latin typeface="Arial" charset="0"/>
                  </a:rPr>
                  <a:t>First quartile</a:t>
                </a:r>
              </a:p>
            </p:txBody>
          </p:sp>
          <p:sp>
            <p:nvSpPr>
              <p:cNvPr id="29734" name="Line 22"/>
              <p:cNvSpPr>
                <a:spLocks noChangeShapeType="1"/>
              </p:cNvSpPr>
              <p:nvPr/>
            </p:nvSpPr>
            <p:spPr bwMode="auto">
              <a:xfrm>
                <a:off x="2064" y="1296"/>
                <a:ext cx="0" cy="3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18" name="Text Box 23"/>
            <p:cNvSpPr txBox="1">
              <a:spLocks noChangeArrowheads="1"/>
            </p:cNvSpPr>
            <p:nvPr/>
          </p:nvSpPr>
          <p:spPr bwMode="auto">
            <a:xfrm>
              <a:off x="2800" y="1257"/>
              <a:ext cx="113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Third quartile</a:t>
              </a:r>
            </a:p>
          </p:txBody>
        </p:sp>
        <p:sp>
          <p:nvSpPr>
            <p:cNvPr id="29719" name="Line 24"/>
            <p:cNvSpPr>
              <a:spLocks noChangeShapeType="1"/>
            </p:cNvSpPr>
            <p:nvPr/>
          </p:nvSpPr>
          <p:spPr bwMode="auto">
            <a:xfrm>
              <a:off x="3217" y="1497"/>
              <a:ext cx="0" cy="3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25"/>
            <p:cNvSpPr>
              <a:spLocks noChangeShapeType="1"/>
            </p:cNvSpPr>
            <p:nvPr/>
          </p:nvSpPr>
          <p:spPr bwMode="auto">
            <a:xfrm flipH="1">
              <a:off x="2593" y="1737"/>
              <a:ext cx="198" cy="87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26"/>
            <p:cNvSpPr>
              <a:spLocks noChangeShapeType="1"/>
            </p:cNvSpPr>
            <p:nvPr/>
          </p:nvSpPr>
          <p:spPr bwMode="auto">
            <a:xfrm>
              <a:off x="2593" y="1881"/>
              <a:ext cx="0" cy="24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Text Box 27"/>
            <p:cNvSpPr txBox="1">
              <a:spLocks noChangeArrowheads="1"/>
            </p:cNvSpPr>
            <p:nvPr/>
          </p:nvSpPr>
          <p:spPr bwMode="auto">
            <a:xfrm>
              <a:off x="2506" y="1893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33FF"/>
                  </a:solidFill>
                </a:rPr>
                <a:t>•</a:t>
              </a:r>
            </a:p>
          </p:txBody>
        </p:sp>
        <p:sp>
          <p:nvSpPr>
            <p:cNvPr id="29723" name="Text Box 28"/>
            <p:cNvSpPr txBox="1">
              <a:spLocks noChangeArrowheads="1"/>
            </p:cNvSpPr>
            <p:nvPr/>
          </p:nvSpPr>
          <p:spPr bwMode="auto">
            <a:xfrm>
              <a:off x="3840" y="1861"/>
              <a:ext cx="207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CC33"/>
                  </a:solidFill>
                </a:rPr>
                <a:t>•</a:t>
              </a:r>
            </a:p>
          </p:txBody>
        </p:sp>
        <p:sp>
          <p:nvSpPr>
            <p:cNvPr id="29724" name="Text Box 29"/>
            <p:cNvSpPr txBox="1">
              <a:spLocks noChangeArrowheads="1"/>
            </p:cNvSpPr>
            <p:nvPr/>
          </p:nvSpPr>
          <p:spPr bwMode="auto">
            <a:xfrm>
              <a:off x="3121" y="1881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9725" name="Text Box 30"/>
            <p:cNvSpPr txBox="1">
              <a:spLocks noChangeArrowheads="1"/>
            </p:cNvSpPr>
            <p:nvPr/>
          </p:nvSpPr>
          <p:spPr bwMode="auto">
            <a:xfrm>
              <a:off x="2043" y="1893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33CC33"/>
                  </a:solidFill>
                </a:rPr>
                <a:t>•</a:t>
              </a:r>
            </a:p>
          </p:txBody>
        </p:sp>
        <p:sp>
          <p:nvSpPr>
            <p:cNvPr id="29726" name="Text Box 31"/>
            <p:cNvSpPr txBox="1">
              <a:spLocks noChangeArrowheads="1"/>
            </p:cNvSpPr>
            <p:nvPr/>
          </p:nvSpPr>
          <p:spPr bwMode="auto">
            <a:xfrm>
              <a:off x="2352" y="1893"/>
              <a:ext cx="2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1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9727" name="Text Box 32"/>
            <p:cNvSpPr txBox="1">
              <a:spLocks noChangeArrowheads="1"/>
            </p:cNvSpPr>
            <p:nvPr/>
          </p:nvSpPr>
          <p:spPr bwMode="auto">
            <a:xfrm>
              <a:off x="720" y="1401"/>
              <a:ext cx="9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Minimum</a:t>
              </a:r>
            </a:p>
          </p:txBody>
        </p:sp>
        <p:sp>
          <p:nvSpPr>
            <p:cNvPr id="29728" name="Line 33"/>
            <p:cNvSpPr>
              <a:spLocks noChangeShapeType="1"/>
            </p:cNvSpPr>
            <p:nvPr/>
          </p:nvSpPr>
          <p:spPr bwMode="auto">
            <a:xfrm>
              <a:off x="1633" y="1593"/>
              <a:ext cx="432" cy="336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Text Box 34"/>
            <p:cNvSpPr txBox="1">
              <a:spLocks noChangeArrowheads="1"/>
            </p:cNvSpPr>
            <p:nvPr/>
          </p:nvSpPr>
          <p:spPr bwMode="auto">
            <a:xfrm>
              <a:off x="3792" y="1391"/>
              <a:ext cx="9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CC33"/>
                  </a:solidFill>
                </a:rPr>
                <a:t>Maximum</a:t>
              </a:r>
            </a:p>
          </p:txBody>
        </p:sp>
        <p:sp>
          <p:nvSpPr>
            <p:cNvPr id="29730" name="Line 35"/>
            <p:cNvSpPr>
              <a:spLocks noChangeShapeType="1"/>
            </p:cNvSpPr>
            <p:nvPr/>
          </p:nvSpPr>
          <p:spPr bwMode="auto">
            <a:xfrm flipH="1">
              <a:off x="3841" y="1641"/>
              <a:ext cx="336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36"/>
            <p:cNvSpPr>
              <a:spLocks noChangeShapeType="1"/>
            </p:cNvSpPr>
            <p:nvPr/>
          </p:nvSpPr>
          <p:spPr bwMode="auto">
            <a:xfrm flipH="1">
              <a:off x="2140" y="2007"/>
              <a:ext cx="288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Line 37"/>
            <p:cNvSpPr>
              <a:spLocks noChangeShapeType="1"/>
            </p:cNvSpPr>
            <p:nvPr/>
          </p:nvSpPr>
          <p:spPr bwMode="auto">
            <a:xfrm>
              <a:off x="3217" y="1977"/>
              <a:ext cx="720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Rectangle 38"/>
          <p:cNvSpPr>
            <a:spLocks noChangeArrowheads="1"/>
          </p:cNvSpPr>
          <p:nvPr/>
        </p:nvSpPr>
        <p:spPr bwMode="auto">
          <a:xfrm>
            <a:off x="381000" y="1447800"/>
            <a:ext cx="127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39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533400" y="1981200"/>
            <a:ext cx="82296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box-and-whisker plots show the number of mugs sold per student in two different grades.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-76200" y="1082675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5: Reading and Interpreting Box-and-Whisker Plots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8" y="3124200"/>
            <a:ext cx="30384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5" y="4471988"/>
            <a:ext cx="38481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09600" y="4908550"/>
            <a:ext cx="79248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About how much greater was the median number of mugs sold by the 8th grade than the median number of mugs sold by the 7th grade?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286000" y="6019800"/>
            <a:ext cx="13589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about 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10" name="Rectangle 2"/>
          <p:cNvSpPr>
            <a:spLocks noChangeArrowheads="1"/>
          </p:cNvSpPr>
          <p:nvPr/>
        </p:nvSpPr>
        <p:spPr bwMode="auto">
          <a:xfrm>
            <a:off x="381000" y="1905000"/>
            <a:ext cx="79248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Describe the central tendency of a data set.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Create and interpret box-and-whisker plots.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-76200" y="1082675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5: Reading and Interpreting Box-and-Whisker Plots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914400" y="4038600"/>
            <a:ext cx="723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data set has a greater maximum? Explain.</a:t>
            </a:r>
          </a:p>
        </p:txBody>
      </p:sp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2619375" y="2057400"/>
            <a:ext cx="3848100" cy="1914525"/>
            <a:chOff x="1650" y="1296"/>
            <a:chExt cx="2424" cy="1206"/>
          </a:xfrm>
        </p:grpSpPr>
        <p:pic>
          <p:nvPicPr>
            <p:cNvPr id="31750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1" y="1296"/>
              <a:ext cx="1914" cy="8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751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0" y="2160"/>
              <a:ext cx="2424" cy="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43111" name="Rectangle 7"/>
          <p:cNvSpPr>
            <a:spLocks noChangeArrowheads="1"/>
          </p:cNvSpPr>
          <p:nvPr/>
        </p:nvSpPr>
        <p:spPr bwMode="auto">
          <a:xfrm>
            <a:off x="914400" y="498475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set for the 8th grade; the point representing the maximum is farther to the right for the 8th grade than for the 7th grade.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46088" y="1600200"/>
            <a:ext cx="85455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box-and-whisker plots to answer each question.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2209800"/>
            <a:ext cx="54959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701675" y="4495800"/>
            <a:ext cx="7558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 </a:t>
            </a:r>
            <a:r>
              <a:rPr lang="en-US" altLang="en-US"/>
              <a:t>Which data set has a smaller range? Explain.</a:t>
            </a:r>
          </a:p>
        </p:txBody>
      </p:sp>
      <p:sp>
        <p:nvSpPr>
          <p:cNvPr id="945158" name="Rectangle 6"/>
          <p:cNvSpPr>
            <a:spLocks noChangeArrowheads="1"/>
          </p:cNvSpPr>
          <p:nvPr/>
        </p:nvSpPr>
        <p:spPr bwMode="auto">
          <a:xfrm>
            <a:off x="685800" y="5060950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data set for 2000; the distance between the points for the least and greatest values is less for 2000 than for 2007.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6088" y="1600200"/>
            <a:ext cx="85455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Use the box-and-whisker plots to answer each question.</a:t>
            </a:r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2209800"/>
            <a:ext cx="54959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685800" y="4603750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</a:t>
            </a:r>
            <a:r>
              <a:rPr lang="en-US" altLang="en-US"/>
              <a:t> About how much more was the median ticket sales for the top 25 movies in 2007 than in 2000?</a:t>
            </a:r>
          </a:p>
        </p:txBody>
      </p:sp>
      <p:sp>
        <p:nvSpPr>
          <p:cNvPr id="947206" name="Rectangle 6"/>
          <p:cNvSpPr>
            <a:spLocks noChangeArrowheads="1"/>
          </p:cNvSpPr>
          <p:nvPr/>
        </p:nvSpPr>
        <p:spPr bwMode="auto">
          <a:xfrm>
            <a:off x="1130300" y="5715000"/>
            <a:ext cx="2867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about $40 million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822325" y="1844675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1. </a:t>
            </a:r>
            <a:r>
              <a:rPr lang="en-US" altLang="en-US"/>
              <a:t>Find the mean, median, mode, and range of the data set.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219200" y="2667000"/>
            <a:ext cx="352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{7, 3, 5, 4, 5}</a:t>
            </a:r>
          </a:p>
        </p:txBody>
      </p:sp>
      <p:sp>
        <p:nvSpPr>
          <p:cNvPr id="949253" name="Text Box 5"/>
          <p:cNvSpPr txBox="1">
            <a:spLocks noChangeArrowheads="1"/>
          </p:cNvSpPr>
          <p:nvPr/>
        </p:nvSpPr>
        <p:spPr bwMode="auto">
          <a:xfrm>
            <a:off x="1219200" y="3200400"/>
            <a:ext cx="670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mean: 4.8; median: 5; mode: 5; range: 4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819150" y="3781425"/>
            <a:ext cx="8001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2. </a:t>
            </a:r>
            <a:r>
              <a:rPr lang="en-US" altLang="en-US"/>
              <a:t>Identify the outlier in the data set {12, 15, 20, 44, 18, 20}, and determine how the outlier affects the mean, median, mode, and range of the data.</a:t>
            </a:r>
          </a:p>
        </p:txBody>
      </p:sp>
      <p:sp>
        <p:nvSpPr>
          <p:cNvPr id="949255" name="Rectangle 7"/>
          <p:cNvSpPr>
            <a:spLocks noChangeArrowheads="1"/>
          </p:cNvSpPr>
          <p:nvPr/>
        </p:nvSpPr>
        <p:spPr bwMode="auto">
          <a:xfrm>
            <a:off x="1266825" y="5289550"/>
            <a:ext cx="762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the outlier is 44; the mean increases by 4.5, median by 1, and range by 24; no effect on mode.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4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53" grpId="0"/>
      <p:bldP spid="94925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219200" y="3200400"/>
            <a:ext cx="601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mean = 15  median = 13  mode = 13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3765550"/>
            <a:ext cx="7940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A.</a:t>
            </a:r>
            <a:r>
              <a:rPr lang="en-US" altLang="en-US"/>
              <a:t> Which value describes the time that occurred most often?</a:t>
            </a:r>
            <a:endParaRPr lang="en-US" altLang="en-US" b="1"/>
          </a:p>
        </p:txBody>
      </p:sp>
      <p:sp>
        <p:nvSpPr>
          <p:cNvPr id="951301" name="Text Box 5"/>
          <p:cNvSpPr txBox="1">
            <a:spLocks noChangeArrowheads="1"/>
          </p:cNvSpPr>
          <p:nvPr/>
        </p:nvSpPr>
        <p:spPr bwMode="auto">
          <a:xfrm>
            <a:off x="3003550" y="4114800"/>
            <a:ext cx="1644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mode, 13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25475" y="4681538"/>
            <a:ext cx="809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B. </a:t>
            </a:r>
            <a:r>
              <a:rPr lang="en-US" altLang="en-US"/>
              <a:t>Which value best describes Tara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ride time? Explain.</a:t>
            </a:r>
            <a:endParaRPr lang="en-US" altLang="en-US" b="1"/>
          </a:p>
        </p:txBody>
      </p:sp>
      <p:sp>
        <p:nvSpPr>
          <p:cNvPr id="951303" name="Text Box 7"/>
          <p:cNvSpPr txBox="1">
            <a:spLocks noChangeArrowheads="1"/>
          </p:cNvSpPr>
          <p:nvPr/>
        </p:nvSpPr>
        <p:spPr bwMode="auto">
          <a:xfrm>
            <a:off x="990600" y="5426075"/>
            <a:ext cx="6721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Median, 13 or mode, 13;  there is an outlier, so the mean is strongly affected .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685800" y="15240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3. </a:t>
            </a:r>
            <a:r>
              <a:rPr lang="en-US" altLang="en-US"/>
              <a:t>The data set {12, 23, 13, 14, 13} gives the times of Tara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one-way ride to school (in minutes) for one week. For each question, choose the mean, median, or mode, and give its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5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01" grpId="0"/>
      <p:bldP spid="95130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III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940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4.</a:t>
            </a:r>
            <a:r>
              <a:rPr lang="en-US" altLang="en-US"/>
              <a:t> The amounts of snow (in inches) that fell during the last 8 winters in one city are given. Use the data to make a box-and-whisker plot.</a:t>
            </a:r>
            <a:endParaRPr lang="en-US" altLang="en-US" b="1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279525" y="3505200"/>
            <a:ext cx="4816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25, 17, 14, 27, 20, 11, 29, 32</a:t>
            </a:r>
          </a:p>
        </p:txBody>
      </p:sp>
      <p:grpSp>
        <p:nvGrpSpPr>
          <p:cNvPr id="953349" name="Group 5"/>
          <p:cNvGrpSpPr>
            <a:grpSpLocks/>
          </p:cNvGrpSpPr>
          <p:nvPr/>
        </p:nvGrpSpPr>
        <p:grpSpPr bwMode="auto">
          <a:xfrm>
            <a:off x="1600200" y="4010025"/>
            <a:ext cx="4238625" cy="1781175"/>
            <a:chOff x="1008" y="2238"/>
            <a:chExt cx="2670" cy="1122"/>
          </a:xfrm>
        </p:grpSpPr>
        <p:pic>
          <p:nvPicPr>
            <p:cNvPr id="36870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400"/>
              <a:ext cx="2670" cy="9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1344" y="2352"/>
              <a:ext cx="5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11</a:t>
              </a:r>
            </a:p>
          </p:txBody>
        </p: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1680" y="2256"/>
              <a:ext cx="4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15.5</a:t>
              </a:r>
            </a:p>
          </p:txBody>
        </p:sp>
        <p:sp>
          <p:nvSpPr>
            <p:cNvPr id="36873" name="Text Box 9"/>
            <p:cNvSpPr txBox="1">
              <a:spLocks noChangeArrowheads="1"/>
            </p:cNvSpPr>
            <p:nvPr/>
          </p:nvSpPr>
          <p:spPr bwMode="auto">
            <a:xfrm>
              <a:off x="2256" y="2256"/>
              <a:ext cx="684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22.5</a:t>
              </a:r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2791" y="2238"/>
              <a:ext cx="306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28</a:t>
              </a:r>
            </a:p>
          </p:txBody>
        </p:sp>
        <p:sp>
          <p:nvSpPr>
            <p:cNvPr id="36875" name="Text Box 11"/>
            <p:cNvSpPr txBox="1">
              <a:spLocks noChangeArrowheads="1"/>
            </p:cNvSpPr>
            <p:nvPr/>
          </p:nvSpPr>
          <p:spPr bwMode="auto">
            <a:xfrm>
              <a:off x="3127" y="2400"/>
              <a:ext cx="432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66"/>
                  </a:solidFill>
                </a:rPr>
                <a:t>32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ChangeArrowheads="1"/>
          </p:cNvSpPr>
          <p:nvPr/>
        </p:nvSpPr>
        <p:spPr bwMode="auto">
          <a:xfrm>
            <a:off x="381000" y="2133600"/>
            <a:ext cx="8153400" cy="3048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mean        	first quartile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median 		third quartile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mode 		interquartile range (IQR)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range 		box-and-whisker plot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outlier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89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89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89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898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898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9858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62000" y="1219200"/>
            <a:ext cx="763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i="1"/>
              <a:t>measure of central tendency </a:t>
            </a:r>
            <a:r>
              <a:rPr lang="en-US" altLang="en-US"/>
              <a:t>describes the center of a set of data. Measures of central tendency include the </a:t>
            </a:r>
            <a:r>
              <a:rPr lang="en-US" altLang="en-US" i="1"/>
              <a:t>mean</a:t>
            </a:r>
            <a:r>
              <a:rPr lang="en-US" altLang="en-US"/>
              <a:t>, </a:t>
            </a:r>
            <a:r>
              <a:rPr lang="en-US" altLang="en-US" i="1"/>
              <a:t>median</a:t>
            </a:r>
            <a:r>
              <a:rPr lang="en-US" altLang="en-US"/>
              <a:t>, and </a:t>
            </a:r>
            <a:r>
              <a:rPr lang="en-US" altLang="en-US" i="1"/>
              <a:t>mode.</a:t>
            </a:r>
            <a:r>
              <a:rPr lang="en-US" altLang="en-US"/>
              <a:t> </a:t>
            </a:r>
          </a:p>
        </p:txBody>
      </p:sp>
      <p:sp>
        <p:nvSpPr>
          <p:cNvPr id="891907" name="Text Box 3"/>
          <p:cNvSpPr txBox="1">
            <a:spLocks noChangeArrowheads="1"/>
          </p:cNvSpPr>
          <p:nvPr/>
        </p:nvSpPr>
        <p:spPr bwMode="auto">
          <a:xfrm>
            <a:off x="762000" y="2774950"/>
            <a:ext cx="7712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 The </a:t>
            </a:r>
            <a:r>
              <a:rPr lang="en-US" altLang="en-US" b="1" u="sng"/>
              <a:t>mean</a:t>
            </a:r>
            <a:r>
              <a:rPr lang="en-US" altLang="en-US"/>
              <a:t> is the average of the data values, or the sum of the values in the set divided by the number of values in the set. </a:t>
            </a:r>
          </a:p>
        </p:txBody>
      </p:sp>
      <p:sp>
        <p:nvSpPr>
          <p:cNvPr id="891908" name="Text Box 4"/>
          <p:cNvSpPr txBox="1">
            <a:spLocks noChangeArrowheads="1"/>
          </p:cNvSpPr>
          <p:nvPr/>
        </p:nvSpPr>
        <p:spPr bwMode="auto">
          <a:xfrm>
            <a:off x="762000" y="4314825"/>
            <a:ext cx="77120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 The </a:t>
            </a:r>
            <a:r>
              <a:rPr lang="en-US" altLang="en-US" b="1" u="sng"/>
              <a:t>median</a:t>
            </a:r>
            <a:r>
              <a:rPr lang="en-US" altLang="en-US"/>
              <a:t> the middle value when the values are in numerical order, or the mean of the two middle numbers if there are an even number of values.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1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91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07" grpId="0"/>
      <p:bldP spid="8919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Text Box 2"/>
          <p:cNvSpPr txBox="1">
            <a:spLocks noChangeArrowheads="1"/>
          </p:cNvSpPr>
          <p:nvPr/>
        </p:nvSpPr>
        <p:spPr bwMode="auto">
          <a:xfrm>
            <a:off x="762000" y="3917950"/>
            <a:ext cx="763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</a:t>
            </a:r>
            <a:r>
              <a:rPr lang="en-US" altLang="en-US" b="1" u="sng"/>
              <a:t>range</a:t>
            </a:r>
            <a:r>
              <a:rPr lang="en-US" altLang="en-US"/>
              <a:t> of a set of data is the difference between the least and greatest values in the set. The range describes the spread of the data. 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1524000"/>
            <a:ext cx="77120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/>
              <a:t> The </a:t>
            </a:r>
            <a:r>
              <a:rPr lang="en-US" altLang="en-US" b="1" u="sng"/>
              <a:t>mode</a:t>
            </a:r>
            <a:r>
              <a:rPr lang="en-US" altLang="en-US"/>
              <a:t> is the value or values that occur most often. A data set may have one mode or more than one mode. If no value occurs more often than another, we say the data set has no mode.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3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39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14400"/>
            <a:ext cx="929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1: Finding Mean, Median, Mode, and Range of a Data Set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896003" name="Group 3"/>
          <p:cNvGrpSpPr>
            <a:grpSpLocks/>
          </p:cNvGrpSpPr>
          <p:nvPr/>
        </p:nvGrpSpPr>
        <p:grpSpPr bwMode="auto">
          <a:xfrm>
            <a:off x="212725" y="4038600"/>
            <a:ext cx="7559675" cy="742950"/>
            <a:chOff x="134" y="2208"/>
            <a:chExt cx="4762" cy="468"/>
          </a:xfrm>
        </p:grpSpPr>
        <p:pic>
          <p:nvPicPr>
            <p:cNvPr id="8204" name="Picture 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" y="2208"/>
              <a:ext cx="409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5" name="Text Box 5"/>
            <p:cNvSpPr txBox="1">
              <a:spLocks noChangeArrowheads="1"/>
            </p:cNvSpPr>
            <p:nvPr/>
          </p:nvSpPr>
          <p:spPr bwMode="auto">
            <a:xfrm>
              <a:off x="134" y="2228"/>
              <a:ext cx="7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mean:</a:t>
              </a:r>
            </a:p>
          </p:txBody>
        </p:sp>
      </p:grpSp>
      <p:sp>
        <p:nvSpPr>
          <p:cNvPr id="896006" name="Text Box 6"/>
          <p:cNvSpPr txBox="1">
            <a:spLocks noChangeArrowheads="1"/>
          </p:cNvSpPr>
          <p:nvPr/>
        </p:nvSpPr>
        <p:spPr bwMode="auto">
          <a:xfrm>
            <a:off x="381000" y="3200400"/>
            <a:ext cx="405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896007" name="Text Box 7"/>
          <p:cNvSpPr txBox="1">
            <a:spLocks noChangeArrowheads="1"/>
          </p:cNvSpPr>
          <p:nvPr/>
        </p:nvSpPr>
        <p:spPr bwMode="auto">
          <a:xfrm>
            <a:off x="4495800" y="3200400"/>
            <a:ext cx="426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Add all the values and divide by the number of values.</a:t>
            </a:r>
          </a:p>
        </p:txBody>
      </p:sp>
      <p:sp>
        <p:nvSpPr>
          <p:cNvPr id="896008" name="Text Box 8"/>
          <p:cNvSpPr txBox="1">
            <a:spLocks noChangeArrowheads="1"/>
          </p:cNvSpPr>
          <p:nvPr/>
        </p:nvSpPr>
        <p:spPr bwMode="auto">
          <a:xfrm>
            <a:off x="381000" y="5638800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There are an even number of values. Find the mean of the two middle values.</a:t>
            </a:r>
          </a:p>
        </p:txBody>
      </p:sp>
      <p:grpSp>
        <p:nvGrpSpPr>
          <p:cNvPr id="896009" name="Group 9"/>
          <p:cNvGrpSpPr>
            <a:grpSpLocks/>
          </p:cNvGrpSpPr>
          <p:nvPr/>
        </p:nvGrpSpPr>
        <p:grpSpPr bwMode="auto">
          <a:xfrm>
            <a:off x="212725" y="4724400"/>
            <a:ext cx="6140450" cy="882650"/>
            <a:chOff x="134" y="2976"/>
            <a:chExt cx="3868" cy="556"/>
          </a:xfrm>
        </p:grpSpPr>
        <p:sp>
          <p:nvSpPr>
            <p:cNvPr id="8201" name="Text Box 10"/>
            <p:cNvSpPr txBox="1">
              <a:spLocks noChangeArrowheads="1"/>
            </p:cNvSpPr>
            <p:nvPr/>
          </p:nvSpPr>
          <p:spPr bwMode="auto">
            <a:xfrm>
              <a:off x="134" y="2976"/>
              <a:ext cx="38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 150, 150, 156, 156, 161, 163</a:t>
              </a:r>
            </a:p>
          </p:txBody>
        </p:sp>
        <p:sp>
          <p:nvSpPr>
            <p:cNvPr id="8202" name="Text Box 11"/>
            <p:cNvSpPr txBox="1">
              <a:spLocks noChangeArrowheads="1"/>
            </p:cNvSpPr>
            <p:nvPr/>
          </p:nvSpPr>
          <p:spPr bwMode="auto">
            <a:xfrm>
              <a:off x="1189" y="3244"/>
              <a:ext cx="19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median is 156.</a:t>
              </a:r>
            </a:p>
          </p:txBody>
        </p:sp>
        <p:sp>
          <p:nvSpPr>
            <p:cNvPr id="8203" name="AutoShape 12"/>
            <p:cNvSpPr>
              <a:spLocks noChangeArrowheads="1"/>
            </p:cNvSpPr>
            <p:nvPr/>
          </p:nvSpPr>
          <p:spPr bwMode="auto">
            <a:xfrm>
              <a:off x="2053" y="3004"/>
              <a:ext cx="960" cy="24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200" name="Rectangle 13"/>
          <p:cNvSpPr>
            <a:spLocks noChangeArrowheads="1"/>
          </p:cNvSpPr>
          <p:nvPr/>
        </p:nvSpPr>
        <p:spPr bwMode="auto">
          <a:xfrm>
            <a:off x="304800" y="1676400"/>
            <a:ext cx="8534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weights in pounds of six members of a basketball team are 161, 156, 150, 156, 150, and 163. Find the mean, median, mode, and range of the data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6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9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96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96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96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9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96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6006" grpId="0"/>
      <p:bldP spid="896007" grpId="0"/>
      <p:bldP spid="8960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Additional Example 1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150, 150, 156, 156, 161, 163</a:t>
            </a:r>
          </a:p>
        </p:txBody>
      </p:sp>
      <p:sp>
        <p:nvSpPr>
          <p:cNvPr id="898052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3387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modes: 150 and 156</a:t>
            </a:r>
          </a:p>
        </p:txBody>
      </p:sp>
      <p:sp>
        <p:nvSpPr>
          <p:cNvPr id="898053" name="Text Box 5"/>
          <p:cNvSpPr txBox="1">
            <a:spLocks noChangeArrowheads="1"/>
          </p:cNvSpPr>
          <p:nvPr/>
        </p:nvSpPr>
        <p:spPr bwMode="auto">
          <a:xfrm>
            <a:off x="4572000" y="2317750"/>
            <a:ext cx="405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150 and 156 both occur more often than any other value.</a:t>
            </a:r>
          </a:p>
        </p:txBody>
      </p:sp>
      <p:sp>
        <p:nvSpPr>
          <p:cNvPr id="898054" name="Text Box 6"/>
          <p:cNvSpPr txBox="1">
            <a:spLocks noChangeArrowheads="1"/>
          </p:cNvSpPr>
          <p:nvPr/>
        </p:nvSpPr>
        <p:spPr bwMode="auto">
          <a:xfrm>
            <a:off x="304800" y="3003550"/>
            <a:ext cx="370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range: 163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150 =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98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98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98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98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98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8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98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2" grpId="0"/>
      <p:bldP spid="898053" grpId="0"/>
      <p:bldP spid="8980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533400" y="1479550"/>
            <a:ext cx="8321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weights in pounds of five cats are 12, 14, 12, 16, and 16. Find the mean, median, mode, and range of the data set.</a:t>
            </a:r>
          </a:p>
        </p:txBody>
      </p:sp>
      <p:sp>
        <p:nvSpPr>
          <p:cNvPr id="900100" name="Text Box 4"/>
          <p:cNvSpPr txBox="1">
            <a:spLocks noChangeArrowheads="1"/>
          </p:cNvSpPr>
          <p:nvPr/>
        </p:nvSpPr>
        <p:spPr bwMode="auto">
          <a:xfrm>
            <a:off x="533400" y="2759075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12, 12, 14, 16, 16  </a:t>
            </a:r>
          </a:p>
        </p:txBody>
      </p:sp>
      <p:sp>
        <p:nvSpPr>
          <p:cNvPr id="900101" name="Text Box 5"/>
          <p:cNvSpPr txBox="1">
            <a:spLocks noChangeArrowheads="1"/>
          </p:cNvSpPr>
          <p:nvPr/>
        </p:nvSpPr>
        <p:spPr bwMode="auto">
          <a:xfrm>
            <a:off x="4860925" y="2759075"/>
            <a:ext cx="405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data in numerical order.</a:t>
            </a:r>
          </a:p>
        </p:txBody>
      </p:sp>
      <p:sp>
        <p:nvSpPr>
          <p:cNvPr id="900102" name="Text Box 6"/>
          <p:cNvSpPr txBox="1">
            <a:spLocks noChangeArrowheads="1"/>
          </p:cNvSpPr>
          <p:nvPr/>
        </p:nvSpPr>
        <p:spPr bwMode="auto">
          <a:xfrm>
            <a:off x="4860925" y="3657600"/>
            <a:ext cx="426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Add all the values and divide by the number of values.</a:t>
            </a:r>
          </a:p>
        </p:txBody>
      </p:sp>
      <p:grpSp>
        <p:nvGrpSpPr>
          <p:cNvPr id="900103" name="Group 7"/>
          <p:cNvGrpSpPr>
            <a:grpSpLocks/>
          </p:cNvGrpSpPr>
          <p:nvPr/>
        </p:nvGrpSpPr>
        <p:grpSpPr bwMode="auto">
          <a:xfrm>
            <a:off x="227013" y="5289550"/>
            <a:ext cx="4494212" cy="882650"/>
            <a:chOff x="143" y="3044"/>
            <a:chExt cx="2831" cy="556"/>
          </a:xfrm>
        </p:grpSpPr>
        <p:sp>
          <p:nvSpPr>
            <p:cNvPr id="10251" name="Text Box 8"/>
            <p:cNvSpPr txBox="1">
              <a:spLocks noChangeArrowheads="1"/>
            </p:cNvSpPr>
            <p:nvPr/>
          </p:nvSpPr>
          <p:spPr bwMode="auto">
            <a:xfrm>
              <a:off x="143" y="3044"/>
              <a:ext cx="27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median: 12, 12, 14, 16, 16</a:t>
              </a:r>
            </a:p>
          </p:txBody>
        </p:sp>
        <p:sp>
          <p:nvSpPr>
            <p:cNvPr id="10252" name="AutoShape 9"/>
            <p:cNvSpPr>
              <a:spLocks noChangeArrowheads="1"/>
            </p:cNvSpPr>
            <p:nvPr/>
          </p:nvSpPr>
          <p:spPr bwMode="auto">
            <a:xfrm>
              <a:off x="1824" y="3069"/>
              <a:ext cx="336" cy="288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253" name="Text Box 10"/>
            <p:cNvSpPr txBox="1">
              <a:spLocks noChangeArrowheads="1"/>
            </p:cNvSpPr>
            <p:nvPr/>
          </p:nvSpPr>
          <p:spPr bwMode="auto">
            <a:xfrm>
              <a:off x="1122" y="3312"/>
              <a:ext cx="18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median is 14.</a:t>
              </a:r>
            </a:p>
          </p:txBody>
        </p:sp>
      </p:grpSp>
      <p:sp>
        <p:nvSpPr>
          <p:cNvPr id="900107" name="Text Box 11"/>
          <p:cNvSpPr txBox="1">
            <a:spLocks noChangeArrowheads="1"/>
          </p:cNvSpPr>
          <p:nvPr/>
        </p:nvSpPr>
        <p:spPr bwMode="auto">
          <a:xfrm>
            <a:off x="4860925" y="5289550"/>
            <a:ext cx="426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There are an odd number of values. Find the middle value.</a:t>
            </a:r>
          </a:p>
        </p:txBody>
      </p:sp>
      <p:pic>
        <p:nvPicPr>
          <p:cNvPr id="90010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17900"/>
            <a:ext cx="42672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0109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4286250"/>
            <a:ext cx="11811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0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0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0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0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00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00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00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00" grpId="0"/>
      <p:bldP spid="900101" grpId="0"/>
      <p:bldP spid="900102" grpId="0"/>
      <p:bldP spid="90010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1463562</TotalTime>
  <Words>2472</Words>
  <Application>Microsoft Office PowerPoint</Application>
  <PresentationFormat>On-screen Show (4:3)</PresentationFormat>
  <Paragraphs>272</Paragraphs>
  <Slides>35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343</cp:revision>
  <dcterms:created xsi:type="dcterms:W3CDTF">2002-10-14T18:20:28Z</dcterms:created>
  <dcterms:modified xsi:type="dcterms:W3CDTF">2014-03-25T11:50:54Z</dcterms:modified>
</cp:coreProperties>
</file>