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69" r:id="rId2"/>
    <p:sldId id="264" r:id="rId3"/>
    <p:sldId id="266" r:id="rId4"/>
    <p:sldId id="519" r:id="rId5"/>
    <p:sldId id="520" r:id="rId6"/>
    <p:sldId id="539" r:id="rId7"/>
    <p:sldId id="522" r:id="rId8"/>
    <p:sldId id="523" r:id="rId9"/>
    <p:sldId id="541" r:id="rId10"/>
    <p:sldId id="525" r:id="rId11"/>
    <p:sldId id="527" r:id="rId12"/>
    <p:sldId id="526" r:id="rId13"/>
    <p:sldId id="542" r:id="rId14"/>
    <p:sldId id="540" r:id="rId15"/>
    <p:sldId id="528" r:id="rId16"/>
    <p:sldId id="543" r:id="rId17"/>
    <p:sldId id="529" r:id="rId18"/>
    <p:sldId id="544" r:id="rId19"/>
    <p:sldId id="545" r:id="rId20"/>
    <p:sldId id="546" r:id="rId21"/>
    <p:sldId id="547" r:id="rId22"/>
    <p:sldId id="548" r:id="rId23"/>
    <p:sldId id="549" r:id="rId24"/>
    <p:sldId id="550" r:id="rId25"/>
    <p:sldId id="551" r:id="rId26"/>
    <p:sldId id="552" r:id="rId27"/>
    <p:sldId id="533" r:id="rId28"/>
    <p:sldId id="534" r:id="rId29"/>
    <p:sldId id="535" r:id="rId30"/>
    <p:sldId id="536" r:id="rId31"/>
    <p:sldId id="537" r:id="rId32"/>
    <p:sldId id="538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4F95FD"/>
    <a:srgbClr val="FFFF00"/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04" autoAdjust="0"/>
    <p:restoredTop sz="95227" autoAdjust="0"/>
  </p:normalViewPr>
  <p:slideViewPr>
    <p:cSldViewPr>
      <p:cViewPr>
        <p:scale>
          <a:sx n="68" d="100"/>
          <a:sy n="68" d="100"/>
        </p:scale>
        <p:origin x="-1170" y="-876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cs typeface="Arial" charset="0"/>
              </a:defRPr>
            </a:lvl1pPr>
          </a:lstStyle>
          <a:p>
            <a:pPr>
              <a:defRPr/>
            </a:pPr>
            <a:fld id="{B75EADB9-AE48-4432-B54E-928A587E2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45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8F6BD0A7-F43E-472D-8854-365DC9264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45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8D4B70EA-8E84-4A76-82FE-9CFCEEEB810D}" type="slidenum">
              <a:rPr lang="en-US" altLang="en-US" sz="1200" smtClean="0">
                <a:latin typeface="Times New Roman" pitchFamily="18" charset="0"/>
              </a:rPr>
              <a:pPr/>
              <a:t>2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15812-113A-4324-9B9A-18D1A5EFA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1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A0CB4-0113-480A-B659-96299FFEA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8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F33B4-1453-4278-8835-952D00D15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86D49-B3F3-4950-BBA7-56199BCED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4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E61D2-9CDA-49A2-94C8-275920107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330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C5FD5-5F02-4EAC-B316-1AE4B12E2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1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EEFA0-B51F-4718-A151-241ED74BB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5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CB055-C1DC-4894-879F-6D2E29EAA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49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B1157-DD09-4D73-B11B-E25F1DC1A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20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CF682-4F9A-4DC7-8917-454AC686D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10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7DD2C-2B5D-4FC4-992E-FB3DD2D8E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9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56215C09-3E57-429F-BD71-FA207D5A9C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6553200"/>
            <a:ext cx="913923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0"/>
          <p:cNvSpPr txBox="1">
            <a:spLocks noChangeArrowheads="1"/>
          </p:cNvSpPr>
          <p:nvPr userDrawn="1"/>
        </p:nvSpPr>
        <p:spPr bwMode="auto">
          <a:xfrm>
            <a:off x="76200" y="6556375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1" name="Group 11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3" name="Picture 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57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2" name="Text Box 13"/>
          <p:cNvSpPr txBox="1">
            <a:spLocks noChangeArrowheads="1"/>
          </p:cNvSpPr>
          <p:nvPr userDrawn="1"/>
        </p:nvSpPr>
        <p:spPr bwMode="auto">
          <a:xfrm>
            <a:off x="1066800" y="63500"/>
            <a:ext cx="6804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Scatter Plots and Trend Lines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-63500"/>
            <a:ext cx="9144000" cy="6921500"/>
            <a:chOff x="0" y="0"/>
            <a:chExt cx="5760" cy="4322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endParaRPr lang="en-US" altLang="en-US" sz="80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05"/>
              <a:ext cx="4706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3200">
                  <a:solidFill>
                    <a:schemeClr val="bg1"/>
                  </a:solidFill>
                  <a:latin typeface="Arial Black" pitchFamily="34" charset="0"/>
                </a:rPr>
                <a:t>Scatter Plots and Trend Lines</a:t>
              </a:r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b="1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36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210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6179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4" name="Picture 13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Describing Correlations from Scatter Plots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533400" y="2012950"/>
            <a:ext cx="7826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Describe the correlation illustrated by the scatter plot.</a:t>
            </a:r>
          </a:p>
        </p:txBody>
      </p:sp>
      <p:sp>
        <p:nvSpPr>
          <p:cNvPr id="344075" name="Text Box 11"/>
          <p:cNvSpPr txBox="1">
            <a:spLocks noChangeArrowheads="1"/>
          </p:cNvSpPr>
          <p:nvPr/>
        </p:nvSpPr>
        <p:spPr bwMode="auto">
          <a:xfrm>
            <a:off x="685800" y="4756150"/>
            <a:ext cx="3787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There is a positive correlation between the two data sets.</a:t>
            </a:r>
          </a:p>
        </p:txBody>
      </p:sp>
      <p:sp>
        <p:nvSpPr>
          <p:cNvPr id="344078" name="Text Box 14"/>
          <p:cNvSpPr txBox="1">
            <a:spLocks noChangeArrowheads="1"/>
          </p:cNvSpPr>
          <p:nvPr/>
        </p:nvSpPr>
        <p:spPr bwMode="auto">
          <a:xfrm>
            <a:off x="609600" y="3003550"/>
            <a:ext cx="3886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As the average daily temperature increased,  the number of visitors increased.</a:t>
            </a:r>
          </a:p>
        </p:txBody>
      </p:sp>
      <p:pic>
        <p:nvPicPr>
          <p:cNvPr id="1127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698750"/>
            <a:ext cx="320040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4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4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4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4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44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75" grpId="0"/>
      <p:bldP spid="3440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17"/>
          <p:cNvSpPr txBox="1">
            <a:spLocks noChangeArrowheads="1"/>
          </p:cNvSpPr>
          <p:nvPr/>
        </p:nvSpPr>
        <p:spPr bwMode="auto">
          <a:xfrm>
            <a:off x="457200" y="1524000"/>
            <a:ext cx="8410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Describe the correlation illustrated by the scatter plot.</a:t>
            </a:r>
          </a:p>
        </p:txBody>
      </p:sp>
      <p:sp>
        <p:nvSpPr>
          <p:cNvPr id="348178" name="Text Box 18"/>
          <p:cNvSpPr txBox="1">
            <a:spLocks noChangeArrowheads="1"/>
          </p:cNvSpPr>
          <p:nvPr/>
        </p:nvSpPr>
        <p:spPr bwMode="auto">
          <a:xfrm>
            <a:off x="533400" y="4527550"/>
            <a:ext cx="3352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There is a positive correlation between the two data sets.</a:t>
            </a:r>
          </a:p>
        </p:txBody>
      </p:sp>
      <p:sp>
        <p:nvSpPr>
          <p:cNvPr id="12293" name="Text Box 23"/>
          <p:cNvSpPr txBox="1">
            <a:spLocks noChangeArrowheads="1"/>
          </p:cNvSpPr>
          <p:nvPr/>
        </p:nvSpPr>
        <p:spPr bwMode="auto">
          <a:xfrm>
            <a:off x="365125" y="30114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 i="1">
              <a:solidFill>
                <a:srgbClr val="3333FF"/>
              </a:solidFill>
            </a:endParaRPr>
          </a:p>
        </p:txBody>
      </p:sp>
      <p:sp>
        <p:nvSpPr>
          <p:cNvPr id="348184" name="Text Box 24"/>
          <p:cNvSpPr txBox="1">
            <a:spLocks noChangeArrowheads="1"/>
          </p:cNvSpPr>
          <p:nvPr/>
        </p:nvSpPr>
        <p:spPr bwMode="auto">
          <a:xfrm>
            <a:off x="533400" y="2514600"/>
            <a:ext cx="3902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As the years passed, the number of participants in the snowboarding competition increased.</a:t>
            </a:r>
          </a:p>
        </p:txBody>
      </p:sp>
      <p:pic>
        <p:nvPicPr>
          <p:cNvPr id="12295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438400"/>
            <a:ext cx="32575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8" grpId="0"/>
      <p:bldP spid="3481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286000" indent="-22860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3A: Identifying Correlations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381000" y="2606675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average temperature in a city and the number of speeding tickets given in the city</a:t>
            </a:r>
          </a:p>
        </p:txBody>
      </p:sp>
      <p:sp>
        <p:nvSpPr>
          <p:cNvPr id="347142" name="Text Box 6"/>
          <p:cNvSpPr txBox="1">
            <a:spLocks noChangeArrowheads="1"/>
          </p:cNvSpPr>
          <p:nvPr/>
        </p:nvSpPr>
        <p:spPr bwMode="auto">
          <a:xfrm>
            <a:off x="381000" y="3613150"/>
            <a:ext cx="7559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no correlation. The number of speeding tickets has nothing to do with the temperature.</a:t>
            </a:r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381000" y="16002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correlation you would expect to see between the pair of data sets. Explain. </a:t>
            </a:r>
          </a:p>
        </p:txBody>
      </p:sp>
      <p:sp>
        <p:nvSpPr>
          <p:cNvPr id="13318" name="Line 12"/>
          <p:cNvSpPr>
            <a:spLocks noChangeShapeType="1"/>
          </p:cNvSpPr>
          <p:nvPr/>
        </p:nvSpPr>
        <p:spPr bwMode="auto">
          <a:xfrm flipH="1">
            <a:off x="381000" y="914400"/>
            <a:ext cx="76200" cy="4572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7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7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381000" y="25908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number of people in an audience and ticket sales</a:t>
            </a:r>
          </a:p>
        </p:txBody>
      </p:sp>
      <p:sp>
        <p:nvSpPr>
          <p:cNvPr id="363526" name="Text Box 6"/>
          <p:cNvSpPr txBox="1">
            <a:spLocks noChangeArrowheads="1"/>
          </p:cNvSpPr>
          <p:nvPr/>
        </p:nvSpPr>
        <p:spPr bwMode="auto">
          <a:xfrm>
            <a:off x="381000" y="3581400"/>
            <a:ext cx="8077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a positive correlation. As ticket sales increase, the number of people in the audience increases.</a:t>
            </a:r>
            <a:r>
              <a:rPr lang="en-US" altLang="en-US" sz="2000" b="1"/>
              <a:t> </a:t>
            </a:r>
          </a:p>
        </p:txBody>
      </p:sp>
      <p:sp>
        <p:nvSpPr>
          <p:cNvPr id="14340" name="Line 8"/>
          <p:cNvSpPr>
            <a:spLocks noChangeShapeType="1"/>
          </p:cNvSpPr>
          <p:nvPr/>
        </p:nvSpPr>
        <p:spPr bwMode="auto">
          <a:xfrm flipH="1">
            <a:off x="381000" y="914400"/>
            <a:ext cx="76200" cy="4572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1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286000" indent="-22860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3B: Identifying Correlations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42" name="Text Box 10"/>
          <p:cNvSpPr txBox="1">
            <a:spLocks noChangeArrowheads="1"/>
          </p:cNvSpPr>
          <p:nvPr/>
        </p:nvSpPr>
        <p:spPr bwMode="auto">
          <a:xfrm>
            <a:off x="381000" y="16002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correlation you would expect to see between the pair of data sets. Explain.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3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"/>
          <p:cNvSpPr txBox="1">
            <a:spLocks noChangeArrowheads="1"/>
          </p:cNvSpPr>
          <p:nvPr/>
        </p:nvSpPr>
        <p:spPr bwMode="auto">
          <a:xfrm>
            <a:off x="403225" y="2614613"/>
            <a:ext cx="83693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a runner</a:t>
            </a:r>
            <a:r>
              <a:rPr lang="en-US" altLang="en-US" b="1">
                <a:latin typeface="Arial" charset="0"/>
              </a:rPr>
              <a:t>’</a:t>
            </a:r>
            <a:r>
              <a:rPr lang="en-US" altLang="en-US" b="1"/>
              <a:t>s time and the distance to the finish line</a:t>
            </a:r>
          </a:p>
        </p:txBody>
      </p:sp>
      <p:sp>
        <p:nvSpPr>
          <p:cNvPr id="361479" name="Text Box 7"/>
          <p:cNvSpPr txBox="1">
            <a:spLocks noChangeArrowheads="1"/>
          </p:cNvSpPr>
          <p:nvPr/>
        </p:nvSpPr>
        <p:spPr bwMode="auto">
          <a:xfrm>
            <a:off x="403225" y="3629025"/>
            <a:ext cx="7712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a negative correlation. As time increases, the distance to the finish line decreases.</a:t>
            </a:r>
          </a:p>
        </p:txBody>
      </p: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3C: Identifying Correlations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5" name="Text Box 9"/>
          <p:cNvSpPr txBox="1">
            <a:spLocks noChangeArrowheads="1"/>
          </p:cNvSpPr>
          <p:nvPr/>
        </p:nvSpPr>
        <p:spPr bwMode="auto">
          <a:xfrm>
            <a:off x="403225" y="16002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correlation you would expect to see between the pair of data sets. Explain.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209550" y="1447800"/>
            <a:ext cx="891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type of correlation you would expect to see between the pair of data sets. Explain.</a:t>
            </a: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209550" y="24384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temperature in Houston and the number of cars sold in Boston</a:t>
            </a:r>
          </a:p>
        </p:txBody>
      </p:sp>
      <p:sp>
        <p:nvSpPr>
          <p:cNvPr id="349191" name="Text Box 7"/>
          <p:cNvSpPr txBox="1">
            <a:spLocks noChangeArrowheads="1"/>
          </p:cNvSpPr>
          <p:nvPr/>
        </p:nvSpPr>
        <p:spPr bwMode="auto">
          <a:xfrm>
            <a:off x="209550" y="34290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except to see no correlation. The temperature in Houston has nothing to do with the number of cars sold in Boston.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9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9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228600" y="24130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number of members in a family and the size of the family</a:t>
            </a:r>
            <a:r>
              <a:rPr lang="en-US" altLang="en-US" b="1">
                <a:latin typeface="Arial" charset="0"/>
              </a:rPr>
              <a:t>’</a:t>
            </a:r>
            <a:r>
              <a:rPr lang="en-US" altLang="en-US" b="1"/>
              <a:t>s grocery bill</a:t>
            </a:r>
          </a:p>
        </p:txBody>
      </p:sp>
      <p:sp>
        <p:nvSpPr>
          <p:cNvPr id="364551" name="Text Box 7"/>
          <p:cNvSpPr txBox="1">
            <a:spLocks noChangeArrowheads="1"/>
          </p:cNvSpPr>
          <p:nvPr/>
        </p:nvSpPr>
        <p:spPr bwMode="auto">
          <a:xfrm>
            <a:off x="228600" y="3378200"/>
            <a:ext cx="8169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a positive correlation. As the number of members in a family increases, the size of the grocery bill increases.</a:t>
            </a:r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3" name="Text Box 9"/>
          <p:cNvSpPr txBox="1">
            <a:spLocks noChangeArrowheads="1"/>
          </p:cNvSpPr>
          <p:nvPr/>
        </p:nvSpPr>
        <p:spPr bwMode="auto">
          <a:xfrm>
            <a:off x="228600" y="1447800"/>
            <a:ext cx="891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type of correlation you would expect to see between the pair of data sets.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5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228600" y="2447925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number of times you sharpen your pencil and the length of your pencil</a:t>
            </a:r>
          </a:p>
        </p:txBody>
      </p:sp>
      <p:sp>
        <p:nvSpPr>
          <p:cNvPr id="350215" name="Text Box 7"/>
          <p:cNvSpPr txBox="1">
            <a:spLocks noChangeArrowheads="1"/>
          </p:cNvSpPr>
          <p:nvPr/>
        </p:nvSpPr>
        <p:spPr bwMode="auto">
          <a:xfrm>
            <a:off x="228600" y="3448050"/>
            <a:ext cx="7826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a negative correlation. As the number of times you sharpen your pencil increases, the length of your pencil decreases.</a:t>
            </a:r>
          </a:p>
        </p:txBody>
      </p:sp>
      <p:sp>
        <p:nvSpPr>
          <p:cNvPr id="18436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3c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228600" y="1447800"/>
            <a:ext cx="891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type of correlation you would expect to see between the pair of data sets.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0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0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0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-152400" y="9906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4: Matching Scatter Plots to Situations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931863" y="2955925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19461" name="Text Box 19"/>
          <p:cNvSpPr txBox="1">
            <a:spLocks noChangeArrowheads="1"/>
          </p:cNvSpPr>
          <p:nvPr/>
        </p:nvSpPr>
        <p:spPr bwMode="auto">
          <a:xfrm>
            <a:off x="4005263" y="2938463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19462" name="Text Box 31"/>
          <p:cNvSpPr txBox="1">
            <a:spLocks noChangeArrowheads="1"/>
          </p:cNvSpPr>
          <p:nvPr/>
        </p:nvSpPr>
        <p:spPr bwMode="auto">
          <a:xfrm>
            <a:off x="6943725" y="2955925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19463" name="Picture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00"/>
            <a:ext cx="22860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429000"/>
            <a:ext cx="26003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4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429000"/>
            <a:ext cx="2695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81000" y="1419225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931863" y="3046413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366599" name="Text Box 7"/>
          <p:cNvSpPr txBox="1">
            <a:spLocks noChangeArrowheads="1"/>
          </p:cNvSpPr>
          <p:nvPr/>
        </p:nvSpPr>
        <p:spPr bwMode="auto">
          <a:xfrm>
            <a:off x="3352800" y="4305300"/>
            <a:ext cx="289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age of the car cannot be negative.</a:t>
            </a:r>
          </a:p>
        </p:txBody>
      </p:sp>
      <p:pic>
        <p:nvPicPr>
          <p:cNvPr id="2048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43300"/>
            <a:ext cx="22860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3400" y="990600"/>
            <a:ext cx="7848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5888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>
                <a:solidFill>
                  <a:schemeClr val="accent2"/>
                </a:solidFill>
              </a:rPr>
              <a:t>Warm Up</a:t>
            </a:r>
            <a:endParaRPr lang="en-US" altLang="en-US" b="1"/>
          </a:p>
          <a:p>
            <a:pPr>
              <a:spcBef>
                <a:spcPct val="20000"/>
              </a:spcBef>
            </a:pPr>
            <a:r>
              <a:rPr lang="en-US" altLang="en-US" b="1"/>
              <a:t>Graph each point.         </a:t>
            </a:r>
            <a:r>
              <a:rPr lang="en-US" altLang="en-US"/>
              <a:t>                      </a:t>
            </a:r>
            <a:endParaRPr lang="en-US" altLang="en-US" sz="3200">
              <a:latin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1. 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(3, 2)</a:t>
            </a:r>
          </a:p>
          <a:p>
            <a:pPr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3. </a:t>
            </a:r>
            <a:r>
              <a:rPr lang="en-US" altLang="en-US" i="1">
                <a:sym typeface="Symbol" pitchFamily="18" charset="2"/>
              </a:rPr>
              <a:t>C</a:t>
            </a:r>
            <a:r>
              <a:rPr lang="en-US" altLang="en-US">
                <a:sym typeface="Symbol" pitchFamily="18" charset="2"/>
              </a:rPr>
              <a:t>(–2, –1) </a:t>
            </a:r>
            <a:endParaRPr lang="en-US" altLang="en-US" i="1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5. </a:t>
            </a:r>
            <a:r>
              <a:rPr lang="en-US" altLang="en-US" i="1">
                <a:sym typeface="Symbol" pitchFamily="18" charset="2"/>
              </a:rPr>
              <a:t>E</a:t>
            </a:r>
            <a:r>
              <a:rPr lang="en-US" altLang="en-US">
                <a:sym typeface="Symbol" pitchFamily="18" charset="2"/>
              </a:rPr>
              <a:t>(1, 0)</a:t>
            </a:r>
          </a:p>
          <a:p>
            <a:pPr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Line 64"/>
          <p:cNvSpPr>
            <a:spLocks noChangeShapeType="1"/>
          </p:cNvSpPr>
          <p:nvPr/>
        </p:nvSpPr>
        <p:spPr bwMode="auto">
          <a:xfrm>
            <a:off x="9906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6" name="Line 65"/>
          <p:cNvSpPr>
            <a:spLocks noChangeShapeType="1"/>
          </p:cNvSpPr>
          <p:nvPr/>
        </p:nvSpPr>
        <p:spPr bwMode="auto">
          <a:xfrm>
            <a:off x="9144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7" name="Line 70"/>
          <p:cNvSpPr>
            <a:spLocks noChangeShapeType="1"/>
          </p:cNvSpPr>
          <p:nvPr/>
        </p:nvSpPr>
        <p:spPr bwMode="auto">
          <a:xfrm>
            <a:off x="990600" y="2286000"/>
            <a:ext cx="228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8" name="Line 199"/>
          <p:cNvSpPr>
            <a:spLocks noChangeShapeType="1"/>
          </p:cNvSpPr>
          <p:nvPr/>
        </p:nvSpPr>
        <p:spPr bwMode="auto">
          <a:xfrm>
            <a:off x="5486400" y="2743200"/>
            <a:ext cx="457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9" name="Text Box 379"/>
          <p:cNvSpPr txBox="1">
            <a:spLocks noChangeArrowheads="1"/>
          </p:cNvSpPr>
          <p:nvPr/>
        </p:nvSpPr>
        <p:spPr bwMode="auto">
          <a:xfrm>
            <a:off x="4419600" y="18288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2. </a:t>
            </a:r>
            <a:r>
              <a:rPr lang="en-US" altLang="en-US" i="1"/>
              <a:t>B</a:t>
            </a:r>
            <a:r>
              <a:rPr lang="en-US" altLang="en-US"/>
              <a:t>(</a:t>
            </a:r>
            <a:r>
              <a:rPr lang="en-US" altLang="en-US">
                <a:latin typeface="Arial" charset="0"/>
                <a:sym typeface="Symbol" pitchFamily="18" charset="2"/>
              </a:rPr>
              <a:t>–</a:t>
            </a:r>
            <a:r>
              <a:rPr lang="en-US" altLang="en-US"/>
              <a:t>3, 3)</a:t>
            </a:r>
          </a:p>
        </p:txBody>
      </p:sp>
      <p:sp>
        <p:nvSpPr>
          <p:cNvPr id="3080" name="Text Box 380"/>
          <p:cNvSpPr txBox="1">
            <a:spLocks noChangeArrowheads="1"/>
          </p:cNvSpPr>
          <p:nvPr/>
        </p:nvSpPr>
        <p:spPr bwMode="auto">
          <a:xfrm>
            <a:off x="4419600" y="22733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4. </a:t>
            </a:r>
            <a:r>
              <a:rPr lang="en-US" altLang="en-US"/>
              <a:t>D(0, </a:t>
            </a:r>
            <a:r>
              <a:rPr lang="en-US" altLang="en-US">
                <a:latin typeface="Arial" charset="0"/>
                <a:sym typeface="Symbol" pitchFamily="18" charset="2"/>
              </a:rPr>
              <a:t>–</a:t>
            </a:r>
            <a:r>
              <a:rPr lang="en-US" altLang="en-US"/>
              <a:t>3)</a:t>
            </a:r>
          </a:p>
        </p:txBody>
      </p:sp>
      <p:sp>
        <p:nvSpPr>
          <p:cNvPr id="3081" name="Text Box 381"/>
          <p:cNvSpPr txBox="1">
            <a:spLocks noChangeArrowheads="1"/>
          </p:cNvSpPr>
          <p:nvPr/>
        </p:nvSpPr>
        <p:spPr bwMode="auto">
          <a:xfrm>
            <a:off x="4419600" y="27178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6. </a:t>
            </a:r>
            <a:r>
              <a:rPr lang="en-US" altLang="en-US" i="1"/>
              <a:t>F</a:t>
            </a:r>
            <a:r>
              <a:rPr lang="en-US" altLang="en-US"/>
              <a:t>(3, </a:t>
            </a:r>
            <a:r>
              <a:rPr lang="en-US" altLang="en-US">
                <a:latin typeface="Arial" charset="0"/>
                <a:sym typeface="Symbol" pitchFamily="18" charset="2"/>
              </a:rPr>
              <a:t>–</a:t>
            </a:r>
            <a:r>
              <a:rPr lang="en-US" altLang="en-US"/>
              <a:t>2)</a:t>
            </a:r>
          </a:p>
        </p:txBody>
      </p:sp>
      <p:pic>
        <p:nvPicPr>
          <p:cNvPr id="10645" name="Picture 4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05200"/>
            <a:ext cx="259080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187450" y="2979738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76625"/>
            <a:ext cx="26003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7624" name="Text Box 8"/>
          <p:cNvSpPr txBox="1">
            <a:spLocks noChangeArrowheads="1"/>
          </p:cNvSpPr>
          <p:nvPr/>
        </p:nvSpPr>
        <p:spPr bwMode="auto">
          <a:xfrm>
            <a:off x="3505200" y="3708400"/>
            <a:ext cx="29114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This graph shows all positive values  and a positive correlation, so it could represent the data set. </a:t>
            </a:r>
          </a:p>
        </p:txBody>
      </p:sp>
      <p:sp>
        <p:nvSpPr>
          <p:cNvPr id="21510" name="Text Box 9"/>
          <p:cNvSpPr txBox="1">
            <a:spLocks noChangeArrowheads="1"/>
          </p:cNvSpPr>
          <p:nvPr/>
        </p:nvSpPr>
        <p:spPr bwMode="auto">
          <a:xfrm>
            <a:off x="381000" y="1419225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187450" y="2913063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2253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33750"/>
            <a:ext cx="2695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48" name="Text Box 8"/>
          <p:cNvSpPr txBox="1">
            <a:spLocks noChangeArrowheads="1"/>
          </p:cNvSpPr>
          <p:nvPr/>
        </p:nvSpPr>
        <p:spPr bwMode="auto">
          <a:xfrm>
            <a:off x="3276600" y="3562350"/>
            <a:ext cx="28352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There will be a positive correlation between the amount spent on repairs and the age of the car.</a:t>
            </a:r>
          </a:p>
        </p:txBody>
      </p:sp>
      <p:sp>
        <p:nvSpPr>
          <p:cNvPr id="22534" name="Text Box 10"/>
          <p:cNvSpPr txBox="1">
            <a:spLocks noChangeArrowheads="1"/>
          </p:cNvSpPr>
          <p:nvPr/>
        </p:nvSpPr>
        <p:spPr bwMode="auto">
          <a:xfrm>
            <a:off x="381000" y="1419225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931863" y="2703513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4233863" y="2819400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6943725" y="2760663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2355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00400"/>
            <a:ext cx="22860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300" y="3276600"/>
            <a:ext cx="26003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200400"/>
            <a:ext cx="2695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Text Box 1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69675" name="Rectangle 11"/>
          <p:cNvSpPr>
            <a:spLocks noChangeArrowheads="1"/>
          </p:cNvSpPr>
          <p:nvPr/>
        </p:nvSpPr>
        <p:spPr bwMode="auto">
          <a:xfrm>
            <a:off x="228600" y="2743200"/>
            <a:ext cx="3352800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69676" name="Rectangle 12"/>
          <p:cNvSpPr>
            <a:spLocks noChangeArrowheads="1"/>
          </p:cNvSpPr>
          <p:nvPr/>
        </p:nvSpPr>
        <p:spPr bwMode="auto">
          <a:xfrm>
            <a:off x="6096000" y="2743200"/>
            <a:ext cx="3048000" cy="3733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69677" name="Text Box 13"/>
          <p:cNvSpPr txBox="1">
            <a:spLocks noChangeArrowheads="1"/>
          </p:cNvSpPr>
          <p:nvPr/>
        </p:nvSpPr>
        <p:spPr bwMode="auto">
          <a:xfrm>
            <a:off x="123825" y="3235325"/>
            <a:ext cx="3505200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Graph A shows negative values, so it is incorrect. Graph C shows negative correlation, so it is incorrect. Graph B is the correct scatter plot.</a:t>
            </a:r>
          </a:p>
        </p:txBody>
      </p:sp>
      <p:sp>
        <p:nvSpPr>
          <p:cNvPr id="23564" name="Text Box 14"/>
          <p:cNvSpPr txBox="1">
            <a:spLocks noChangeArrowheads="1"/>
          </p:cNvSpPr>
          <p:nvPr/>
        </p:nvSpPr>
        <p:spPr bwMode="auto">
          <a:xfrm>
            <a:off x="381000" y="1295400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9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9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9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9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75" grpId="0" animBg="1"/>
      <p:bldP spid="369676" grpId="0" animBg="1"/>
      <p:bldP spid="36967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52400" y="1495425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066800" y="3476625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006850" y="3460750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858000" y="3460750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24583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933825"/>
            <a:ext cx="24955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857625"/>
            <a:ext cx="2124075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57625"/>
            <a:ext cx="2505075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52400" y="1495425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066800" y="3171825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371719" name="Text Box 7"/>
          <p:cNvSpPr txBox="1">
            <a:spLocks noChangeArrowheads="1"/>
          </p:cNvSpPr>
          <p:nvPr/>
        </p:nvSpPr>
        <p:spPr bwMode="auto">
          <a:xfrm>
            <a:off x="3581400" y="4086225"/>
            <a:ext cx="3200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pie is cooling steadily after it is taken from the oven.</a:t>
            </a:r>
          </a:p>
        </p:txBody>
      </p:sp>
      <p:pic>
        <p:nvPicPr>
          <p:cNvPr id="2560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629025"/>
            <a:ext cx="24955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152400" y="1476375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958850" y="3213100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372744" name="Text Box 8"/>
          <p:cNvSpPr txBox="1">
            <a:spLocks noChangeArrowheads="1"/>
          </p:cNvSpPr>
          <p:nvPr/>
        </p:nvSpPr>
        <p:spPr bwMode="auto">
          <a:xfrm>
            <a:off x="2971800" y="3686175"/>
            <a:ext cx="2682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pie has started cooling before it is taken from the oven. </a:t>
            </a:r>
          </a:p>
        </p:txBody>
      </p:sp>
      <p:pic>
        <p:nvPicPr>
          <p:cNvPr id="2662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09975"/>
            <a:ext cx="2124075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2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52400" y="1466850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1371600" y="3203575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sp>
        <p:nvSpPr>
          <p:cNvPr id="373769" name="Text Box 9"/>
          <p:cNvSpPr txBox="1">
            <a:spLocks noChangeArrowheads="1"/>
          </p:cNvSpPr>
          <p:nvPr/>
        </p:nvSpPr>
        <p:spPr bwMode="auto">
          <a:xfrm>
            <a:off x="3581400" y="3676650"/>
            <a:ext cx="29114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temperature of the pie is increasing after it is taken from the oven.</a:t>
            </a:r>
          </a:p>
        </p:txBody>
      </p:sp>
      <p:pic>
        <p:nvPicPr>
          <p:cNvPr id="2765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00450"/>
            <a:ext cx="2505075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152400" y="1447800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8676" name="Text Box 8"/>
          <p:cNvSpPr txBox="1">
            <a:spLocks noChangeArrowheads="1"/>
          </p:cNvSpPr>
          <p:nvPr/>
        </p:nvSpPr>
        <p:spPr bwMode="auto">
          <a:xfrm>
            <a:off x="7375525" y="41544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1066800" y="3352800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28678" name="Text Box 10"/>
          <p:cNvSpPr txBox="1">
            <a:spLocks noChangeArrowheads="1"/>
          </p:cNvSpPr>
          <p:nvPr/>
        </p:nvSpPr>
        <p:spPr bwMode="auto">
          <a:xfrm>
            <a:off x="4006850" y="3336925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28679" name="Text Box 11"/>
          <p:cNvSpPr txBox="1">
            <a:spLocks noChangeArrowheads="1"/>
          </p:cNvSpPr>
          <p:nvPr/>
        </p:nvSpPr>
        <p:spPr bwMode="auto">
          <a:xfrm>
            <a:off x="6858000" y="3336925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2868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0"/>
            <a:ext cx="24955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733800"/>
            <a:ext cx="2124075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733800"/>
            <a:ext cx="2505075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4319" name="Rectangle 15"/>
          <p:cNvSpPr>
            <a:spLocks noChangeArrowheads="1"/>
          </p:cNvSpPr>
          <p:nvPr/>
        </p:nvSpPr>
        <p:spPr bwMode="auto">
          <a:xfrm>
            <a:off x="5943600" y="2819400"/>
            <a:ext cx="3048000" cy="3733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54320" name="Rectangle 16"/>
          <p:cNvSpPr>
            <a:spLocks noChangeArrowheads="1"/>
          </p:cNvSpPr>
          <p:nvPr/>
        </p:nvSpPr>
        <p:spPr bwMode="auto">
          <a:xfrm>
            <a:off x="3048000" y="3200400"/>
            <a:ext cx="2819400" cy="3276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54321" name="Text Box 17"/>
          <p:cNvSpPr txBox="1">
            <a:spLocks noChangeArrowheads="1"/>
          </p:cNvSpPr>
          <p:nvPr/>
        </p:nvSpPr>
        <p:spPr bwMode="auto">
          <a:xfrm>
            <a:off x="3124200" y="3505200"/>
            <a:ext cx="55626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Graph B shows the pie cooling while it is in the oven, so it is incorrect. Graph C shows the temperature of the pie increasing, so it is incorrect. Graph A is the correct answer.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4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4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4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9" grpId="0" animBg="1"/>
      <p:bldP spid="354320" grpId="0" animBg="1"/>
      <p:bldP spid="3543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762000" y="1981200"/>
            <a:ext cx="75596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can graph a function on a scatter plot to help show a relationship in the data. Sometimes the function is a straight line. This line, called a </a:t>
            </a:r>
            <a:r>
              <a:rPr lang="en-US" altLang="en-US" b="1" u="sng"/>
              <a:t>trend line</a:t>
            </a:r>
            <a:r>
              <a:rPr lang="en-US" altLang="en-US" b="1"/>
              <a:t>,</a:t>
            </a:r>
            <a:r>
              <a:rPr lang="en-US" altLang="en-US"/>
              <a:t> helps show the correlation between data sets more clearly. It can also be helpful when making predictions based on the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5: </a:t>
            </a:r>
            <a:r>
              <a:rPr lang="en-US" altLang="en-US" i="1">
                <a:solidFill>
                  <a:srgbClr val="FF3300"/>
                </a:solidFill>
                <a:latin typeface="Arial Black" pitchFamily="34" charset="0"/>
              </a:rPr>
              <a:t>Fund-Raising Application</a:t>
            </a:r>
            <a:endParaRPr lang="en-US" altLang="en-US" sz="2600" i="1">
              <a:solidFill>
                <a:srgbClr val="FF3300"/>
              </a:solidFill>
              <a:latin typeface="Arial MT Bl" charset="0"/>
            </a:endParaRP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76200" y="1143000"/>
            <a:ext cx="9144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The scatter plot shows a relationship between the total amount of money collected at the concession stand and the total number of tickets sold at a movie theater. Based on this relationship, predict how much money will be collected at the concession stand when 150 tickets have been sold.</a:t>
            </a:r>
          </a:p>
        </p:txBody>
      </p:sp>
      <p:sp>
        <p:nvSpPr>
          <p:cNvPr id="356374" name="Text Box 22"/>
          <p:cNvSpPr txBox="1">
            <a:spLocks noChangeArrowheads="1"/>
          </p:cNvSpPr>
          <p:nvPr/>
        </p:nvSpPr>
        <p:spPr bwMode="auto">
          <a:xfrm>
            <a:off x="228600" y="2971800"/>
            <a:ext cx="6811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latin typeface="Arial" charset="0"/>
              </a:rPr>
              <a:t>Draw a trend line and use it to make a prediction.</a:t>
            </a:r>
          </a:p>
        </p:txBody>
      </p:sp>
      <p:sp>
        <p:nvSpPr>
          <p:cNvPr id="356375" name="Text Box 23"/>
          <p:cNvSpPr txBox="1">
            <a:spLocks noChangeArrowheads="1"/>
          </p:cNvSpPr>
          <p:nvPr/>
        </p:nvSpPr>
        <p:spPr bwMode="auto">
          <a:xfrm>
            <a:off x="3657600" y="3429000"/>
            <a:ext cx="53117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Draw a line that has about the same number of points above and below it. Your line may or may not go through data points.</a:t>
            </a:r>
          </a:p>
        </p:txBody>
      </p:sp>
      <p:sp>
        <p:nvSpPr>
          <p:cNvPr id="356376" name="Text Box 24"/>
          <p:cNvSpPr txBox="1">
            <a:spLocks noChangeArrowheads="1"/>
          </p:cNvSpPr>
          <p:nvPr/>
        </p:nvSpPr>
        <p:spPr bwMode="auto">
          <a:xfrm>
            <a:off x="3657600" y="4419600"/>
            <a:ext cx="5197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Find the point on the line whose x-value is 150. The corresponding y-value is 750.</a:t>
            </a:r>
          </a:p>
        </p:txBody>
      </p:sp>
      <p:sp>
        <p:nvSpPr>
          <p:cNvPr id="356377" name="Text Box 25"/>
          <p:cNvSpPr txBox="1">
            <a:spLocks noChangeArrowheads="1"/>
          </p:cNvSpPr>
          <p:nvPr/>
        </p:nvSpPr>
        <p:spPr bwMode="auto">
          <a:xfrm>
            <a:off x="3581400" y="5181600"/>
            <a:ext cx="5207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/>
              <a:t>Based on the data, $750 is a reasonable prediction of how much money will be collected when 150 tickets have been sold.</a:t>
            </a:r>
          </a:p>
        </p:txBody>
      </p:sp>
      <p:pic>
        <p:nvPicPr>
          <p:cNvPr id="356379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05200"/>
            <a:ext cx="318135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6381" name="Line 29"/>
          <p:cNvSpPr>
            <a:spLocks noChangeShapeType="1"/>
          </p:cNvSpPr>
          <p:nvPr/>
        </p:nvSpPr>
        <p:spPr bwMode="auto">
          <a:xfrm flipH="1">
            <a:off x="1066800" y="4191000"/>
            <a:ext cx="1524000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6382" name="Line 30"/>
          <p:cNvSpPr>
            <a:spLocks noChangeShapeType="1"/>
          </p:cNvSpPr>
          <p:nvPr/>
        </p:nvSpPr>
        <p:spPr bwMode="auto">
          <a:xfrm flipV="1">
            <a:off x="2603500" y="4178300"/>
            <a:ext cx="0" cy="15240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6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56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56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56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35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6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74" grpId="0"/>
      <p:bldP spid="356375" grpId="0"/>
      <p:bldP spid="356376" grpId="0"/>
      <p:bldP spid="356377" grpId="0"/>
      <p:bldP spid="356381" grpId="0" animBg="1"/>
      <p:bldP spid="3563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381000" y="1981200"/>
            <a:ext cx="8534400" cy="1143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/>
              <a:t>Create and interpret scatter plots.</a:t>
            </a:r>
          </a:p>
          <a:p>
            <a:pPr>
              <a:spcBef>
                <a:spcPct val="20000"/>
              </a:spcBef>
            </a:pPr>
            <a:endParaRPr lang="en-US" altLang="en-US" sz="800"/>
          </a:p>
          <a:p>
            <a:pPr>
              <a:spcBef>
                <a:spcPct val="20000"/>
              </a:spcBef>
            </a:pPr>
            <a:r>
              <a:rPr lang="en-US" altLang="en-US" sz="2800"/>
              <a:t>Use trend lines to make predictions.</a:t>
            </a:r>
          </a:p>
          <a:p>
            <a:pPr>
              <a:spcBef>
                <a:spcPct val="20000"/>
              </a:spcBef>
            </a:pPr>
            <a:endParaRPr lang="en-US" altLang="en-US" sz="2800"/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76200" y="1371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Based on the trend line, predict how many wrapping paper rolls need to be sold to raise $500.</a:t>
            </a:r>
          </a:p>
        </p:txBody>
      </p:sp>
      <p:sp>
        <p:nvSpPr>
          <p:cNvPr id="357412" name="Text Box 36"/>
          <p:cNvSpPr txBox="1">
            <a:spLocks noChangeArrowheads="1"/>
          </p:cNvSpPr>
          <p:nvPr/>
        </p:nvSpPr>
        <p:spPr bwMode="auto">
          <a:xfrm>
            <a:off x="3810000" y="3048000"/>
            <a:ext cx="4876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Find the point on the line whose</a:t>
            </a:r>
          </a:p>
          <a:p>
            <a:pPr>
              <a:spcBef>
                <a:spcPct val="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 y-value is 500. The corresponding x-value is about 75.</a:t>
            </a:r>
          </a:p>
        </p:txBody>
      </p:sp>
      <p:sp>
        <p:nvSpPr>
          <p:cNvPr id="357413" name="Text Box 37"/>
          <p:cNvSpPr txBox="1">
            <a:spLocks noChangeArrowheads="1"/>
          </p:cNvSpPr>
          <p:nvPr/>
        </p:nvSpPr>
        <p:spPr bwMode="auto">
          <a:xfrm>
            <a:off x="203200" y="5365750"/>
            <a:ext cx="8559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Based on the data, about 75 wrapping paper rolls is a reasonable prediction of how many rolls need to be sold to raise $500.</a:t>
            </a:r>
          </a:p>
        </p:txBody>
      </p:sp>
      <p:pic>
        <p:nvPicPr>
          <p:cNvPr id="31750" name="Picture 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9800"/>
            <a:ext cx="2638425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Line 40"/>
          <p:cNvSpPr>
            <a:spLocks noChangeShapeType="1"/>
          </p:cNvSpPr>
          <p:nvPr/>
        </p:nvSpPr>
        <p:spPr bwMode="auto">
          <a:xfrm flipV="1">
            <a:off x="1162050" y="2667000"/>
            <a:ext cx="1276350" cy="2257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7417" name="Line 41"/>
          <p:cNvSpPr>
            <a:spLocks noChangeShapeType="1"/>
          </p:cNvSpPr>
          <p:nvPr/>
        </p:nvSpPr>
        <p:spPr bwMode="auto">
          <a:xfrm>
            <a:off x="1143000" y="4051300"/>
            <a:ext cx="533400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7418" name="Line 42"/>
          <p:cNvSpPr>
            <a:spLocks noChangeShapeType="1"/>
          </p:cNvSpPr>
          <p:nvPr/>
        </p:nvSpPr>
        <p:spPr bwMode="auto">
          <a:xfrm>
            <a:off x="1676400" y="4114800"/>
            <a:ext cx="0" cy="790575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5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5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412" grpId="0"/>
      <p:bldP spid="357413" grpId="0"/>
      <p:bldP spid="357417" grpId="0" animBg="1"/>
      <p:bldP spid="35741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441325" y="1371600"/>
            <a:ext cx="8016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For Items 1 and 2, identify the correlation you would expect to see between each pair of data sets. Explain.</a:t>
            </a:r>
          </a:p>
        </p:txBody>
      </p:sp>
      <p:sp>
        <p:nvSpPr>
          <p:cNvPr id="32772" name="Text Box 7"/>
          <p:cNvSpPr txBox="1">
            <a:spLocks noChangeArrowheads="1"/>
          </p:cNvSpPr>
          <p:nvPr/>
        </p:nvSpPr>
        <p:spPr bwMode="auto">
          <a:xfrm>
            <a:off x="457200" y="2667000"/>
            <a:ext cx="7521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1. </a:t>
            </a:r>
            <a:r>
              <a:rPr lang="en-US" altLang="en-US"/>
              <a:t>The outside temperature in the summer and the cost of the electric bill</a:t>
            </a:r>
          </a:p>
        </p:txBody>
      </p:sp>
      <p:sp>
        <p:nvSpPr>
          <p:cNvPr id="358409" name="Text Box 9"/>
          <p:cNvSpPr txBox="1">
            <a:spLocks noChangeArrowheads="1"/>
          </p:cNvSpPr>
          <p:nvPr/>
        </p:nvSpPr>
        <p:spPr bwMode="auto">
          <a:xfrm>
            <a:off x="914400" y="3429000"/>
            <a:ext cx="7712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Positive correlation; as the outside temperature increases, the electric bill increases because of the use of the air conditioner.</a:t>
            </a:r>
          </a:p>
        </p:txBody>
      </p:sp>
      <p:sp>
        <p:nvSpPr>
          <p:cNvPr id="32774" name="Text Box 10"/>
          <p:cNvSpPr txBox="1">
            <a:spLocks noChangeArrowheads="1"/>
          </p:cNvSpPr>
          <p:nvPr/>
        </p:nvSpPr>
        <p:spPr bwMode="auto">
          <a:xfrm>
            <a:off x="431800" y="4724400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2. </a:t>
            </a:r>
            <a:r>
              <a:rPr lang="en-US" altLang="en-US"/>
              <a:t>The price of a car and the number of passengers it seats</a:t>
            </a:r>
          </a:p>
        </p:txBody>
      </p:sp>
      <p:sp>
        <p:nvSpPr>
          <p:cNvPr id="358411" name="Text Box 11"/>
          <p:cNvSpPr txBox="1">
            <a:spLocks noChangeArrowheads="1"/>
          </p:cNvSpPr>
          <p:nvPr/>
        </p:nvSpPr>
        <p:spPr bwMode="auto">
          <a:xfrm>
            <a:off x="914400" y="5470525"/>
            <a:ext cx="763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No correlation; a very expensive car could seat only 2 passengers.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5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9" grpId="0"/>
      <p:bldP spid="3584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533400" y="1600200"/>
            <a:ext cx="8093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3.</a:t>
            </a:r>
            <a:r>
              <a:rPr lang="en-US" altLang="en-US"/>
              <a:t> The scatter plot shows the number of orders placed for flowers before Valentine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 Day at one shop. Based on this relationship, predict the number of flower orders placed on February 12.</a:t>
            </a:r>
            <a:endParaRPr lang="en-US" altLang="en-US" b="1"/>
          </a:p>
        </p:txBody>
      </p:sp>
      <p:sp>
        <p:nvSpPr>
          <p:cNvPr id="359452" name="Text Box 28"/>
          <p:cNvSpPr txBox="1">
            <a:spLocks noChangeArrowheads="1"/>
          </p:cNvSpPr>
          <p:nvPr/>
        </p:nvSpPr>
        <p:spPr bwMode="auto">
          <a:xfrm>
            <a:off x="4038600" y="4343400"/>
            <a:ext cx="155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about 45</a:t>
            </a:r>
          </a:p>
        </p:txBody>
      </p:sp>
      <p:pic>
        <p:nvPicPr>
          <p:cNvPr id="33797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76600"/>
            <a:ext cx="28194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9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9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762000" y="2057400"/>
            <a:ext cx="7162800" cy="3581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/>
              <a:t>scatter plot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correlation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positive correlation 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negative correlation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no correlation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trend line</a:t>
            </a:r>
          </a:p>
          <a:p>
            <a:pPr>
              <a:spcBef>
                <a:spcPct val="20000"/>
              </a:spcBef>
            </a:pPr>
            <a:endParaRPr lang="en-US" altLang="en-US" sz="3200">
              <a:latin typeface="Times New Roman" pitchFamily="18" charset="0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771207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In this chapter you have examined relationships between sets of ordered pairs or data. Displaying data visually can help you see relationships. A </a:t>
            </a:r>
            <a:r>
              <a:rPr lang="en-US" altLang="en-US" b="1" u="sng"/>
              <a:t>scatter plot</a:t>
            </a:r>
            <a:r>
              <a:rPr lang="en-US" altLang="en-US"/>
              <a:t> is a graph with points plotted to show a possible relationship between two sets of data. A scatter plot is an effective way to display some types of data.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Graphing a Scatter Plot from Given Data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93725" y="1295400"/>
            <a:ext cx="7864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table shows the number of cookies in a jar from the time since they were baked. Graph a scatter plot using the given data.</a:t>
            </a:r>
          </a:p>
        </p:txBody>
      </p:sp>
      <p:sp>
        <p:nvSpPr>
          <p:cNvPr id="360498" name="Text Box 50"/>
          <p:cNvSpPr txBox="1">
            <a:spLocks noChangeArrowheads="1"/>
          </p:cNvSpPr>
          <p:nvPr/>
        </p:nvSpPr>
        <p:spPr bwMode="auto">
          <a:xfrm>
            <a:off x="619125" y="4545013"/>
            <a:ext cx="4321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Use the table to make ordered pairs for the scatter plot.</a:t>
            </a:r>
          </a:p>
        </p:txBody>
      </p:sp>
      <p:sp>
        <p:nvSpPr>
          <p:cNvPr id="360499" name="Text Box 51"/>
          <p:cNvSpPr txBox="1">
            <a:spLocks noChangeArrowheads="1"/>
          </p:cNvSpPr>
          <p:nvPr/>
        </p:nvSpPr>
        <p:spPr bwMode="auto">
          <a:xfrm>
            <a:off x="609600" y="5383213"/>
            <a:ext cx="816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The x-value represents the time since the cookies were baked and the y-value represents the number of cookies left in the jar. </a:t>
            </a:r>
          </a:p>
        </p:txBody>
      </p:sp>
      <p:sp>
        <p:nvSpPr>
          <p:cNvPr id="360500" name="Text Box 52"/>
          <p:cNvSpPr txBox="1">
            <a:spLocks noChangeArrowheads="1"/>
          </p:cNvSpPr>
          <p:nvPr/>
        </p:nvSpPr>
        <p:spPr bwMode="auto">
          <a:xfrm>
            <a:off x="622300" y="6156325"/>
            <a:ext cx="2679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Plot the ordered pairs.</a:t>
            </a:r>
          </a:p>
        </p:txBody>
      </p:sp>
      <p:pic>
        <p:nvPicPr>
          <p:cNvPr id="7175" name="Picture 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90800"/>
            <a:ext cx="38100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0516" name="Picture 6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438400"/>
            <a:ext cx="2895600" cy="288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0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0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6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98" grpId="0"/>
      <p:bldP spid="360499" grpId="0"/>
      <p:bldP spid="3605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457200" y="1371600"/>
            <a:ext cx="8397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table shows the number of points scored by a high school football team in the first four games of a season. Graph a scatter plot using the given data.</a:t>
            </a:r>
          </a:p>
        </p:txBody>
      </p:sp>
      <p:sp>
        <p:nvSpPr>
          <p:cNvPr id="341124" name="Text Box 132"/>
          <p:cNvSpPr txBox="1">
            <a:spLocks noChangeArrowheads="1"/>
          </p:cNvSpPr>
          <p:nvPr/>
        </p:nvSpPr>
        <p:spPr bwMode="auto">
          <a:xfrm>
            <a:off x="606425" y="4114800"/>
            <a:ext cx="4321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Use the table to make ordered pairs for the scatter plot.</a:t>
            </a:r>
          </a:p>
        </p:txBody>
      </p:sp>
      <p:sp>
        <p:nvSpPr>
          <p:cNvPr id="341125" name="Text Box 133"/>
          <p:cNvSpPr txBox="1">
            <a:spLocks noChangeArrowheads="1"/>
          </p:cNvSpPr>
          <p:nvPr/>
        </p:nvSpPr>
        <p:spPr bwMode="auto">
          <a:xfrm>
            <a:off x="596900" y="4953000"/>
            <a:ext cx="59563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The x-value represents the individual games and the y-value represents the points scored in each game. </a:t>
            </a:r>
          </a:p>
        </p:txBody>
      </p:sp>
      <p:sp>
        <p:nvSpPr>
          <p:cNvPr id="341126" name="Text Box 134"/>
          <p:cNvSpPr txBox="1">
            <a:spLocks noChangeArrowheads="1"/>
          </p:cNvSpPr>
          <p:nvPr/>
        </p:nvSpPr>
        <p:spPr bwMode="auto">
          <a:xfrm>
            <a:off x="609600" y="6080125"/>
            <a:ext cx="2679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Plot the ordered pairs.</a:t>
            </a:r>
          </a:p>
        </p:txBody>
      </p:sp>
      <p:graphicFrame>
        <p:nvGraphicFramePr>
          <p:cNvPr id="341160" name="Group 168"/>
          <p:cNvGraphicFramePr>
            <a:graphicFrameLocks noGrp="1"/>
          </p:cNvGraphicFramePr>
          <p:nvPr/>
        </p:nvGraphicFramePr>
        <p:xfrm>
          <a:off x="609600" y="3048000"/>
          <a:ext cx="3733800" cy="914400"/>
        </p:xfrm>
        <a:graphic>
          <a:graphicData uri="http://schemas.openxmlformats.org/drawingml/2006/table">
            <a:tbl>
              <a:tblPr/>
              <a:tblGrid>
                <a:gridCol w="1217613"/>
                <a:gridCol w="568325"/>
                <a:gridCol w="649287"/>
                <a:gridCol w="649288"/>
                <a:gridCol w="649287"/>
              </a:tblGrid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Game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Score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1162" name="Picture 1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895600"/>
            <a:ext cx="215265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1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1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1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1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1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1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1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4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124" grpId="0"/>
      <p:bldP spid="341125" grpId="0"/>
      <p:bldP spid="3411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457200" y="2133600"/>
            <a:ext cx="8382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A </a:t>
            </a:r>
            <a:r>
              <a:rPr lang="en-US" altLang="en-US" b="1" u="sng"/>
              <a:t>correlation</a:t>
            </a:r>
            <a:r>
              <a:rPr lang="en-US" altLang="en-US"/>
              <a:t> describes a relationship between two data sets. A graph may show the correlation between data. The correlation can help you analyze trends and make predictions. There are three types of correlations between data.</a:t>
            </a:r>
            <a:endParaRPr lang="en-US" altLang="en-US" b="1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775335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13873</TotalTime>
  <Words>1758</Words>
  <Application>Microsoft Office PowerPoint</Application>
  <PresentationFormat>On-screen Show (4:3)</PresentationFormat>
  <Paragraphs>149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343</cp:revision>
  <cp:lastPrinted>2002-10-02T17:02:09Z</cp:lastPrinted>
  <dcterms:created xsi:type="dcterms:W3CDTF">2002-04-04T21:42:53Z</dcterms:created>
  <dcterms:modified xsi:type="dcterms:W3CDTF">2014-04-02T12:46:00Z</dcterms:modified>
</cp:coreProperties>
</file>