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60" r:id="rId3"/>
    <p:sldId id="262" r:id="rId4"/>
    <p:sldId id="269" r:id="rId5"/>
    <p:sldId id="273" r:id="rId6"/>
    <p:sldId id="293" r:id="rId7"/>
    <p:sldId id="275" r:id="rId8"/>
    <p:sldId id="274" r:id="rId9"/>
    <p:sldId id="288" r:id="rId10"/>
    <p:sldId id="281" r:id="rId11"/>
    <p:sldId id="294" r:id="rId12"/>
    <p:sldId id="266" r:id="rId13"/>
    <p:sldId id="277" r:id="rId14"/>
    <p:sldId id="267" r:id="rId15"/>
    <p:sldId id="283" r:id="rId16"/>
    <p:sldId id="278" r:id="rId17"/>
    <p:sldId id="286" r:id="rId18"/>
    <p:sldId id="280" r:id="rId19"/>
    <p:sldId id="295" r:id="rId20"/>
    <p:sldId id="284" r:id="rId21"/>
    <p:sldId id="279" r:id="rId22"/>
    <p:sldId id="289" r:id="rId23"/>
    <p:sldId id="282" r:id="rId24"/>
    <p:sldId id="296" r:id="rId25"/>
    <p:sldId id="268" r:id="rId26"/>
    <p:sldId id="290" r:id="rId27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BDEDA772-3AA4-4466-AF85-61C4EC0A836A}" type="datetimeFigureOut">
              <a:rPr lang="en-US"/>
              <a:pPr>
                <a:defRPr/>
              </a:pPr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3933A83F-E3BF-48CB-A8E1-252913DF1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73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45ECE67A-A2A8-400C-8769-56F25C37F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54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595943-4AF3-48E4-AB3A-935B97C0820F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5266A9-A133-49E3-A580-EB7C9EE7C70C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74B4D-7417-44E4-93C6-06F41B041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3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A70D8-8B1B-43F1-AF20-31C5AE70C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4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373A1-A860-4C6A-BFDE-43CBA8987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68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C3EB4-71B7-4745-9F1D-7EE24AD2E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1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7D4B3-A628-48C0-905A-C28A2AB1D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7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968E9-DA82-4D56-9ED5-225451BAE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11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D49B9-7267-41E4-9BB5-A693CE82F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6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40F4B-42B2-4AAB-8037-9A616078A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7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0F45F-22BF-4102-A6CD-2DBB23ACE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5F903-E632-4D53-97D0-ED790B1E2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B2512-A777-4D8A-A919-3F4DEBB8B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5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58AC3-133F-46AE-ABF0-137041A13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7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30120960-9055-4DD2-BE40-E18340CFD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67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Inscribed Angles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Inscribed Angles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617788" cy="226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304800" y="1828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measure.</a:t>
            </a:r>
          </a:p>
        </p:txBody>
      </p:sp>
      <p:pic>
        <p:nvPicPr>
          <p:cNvPr id="36921" name="Picture 5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2895600"/>
            <a:ext cx="2781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22" name="Picture 58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3733800"/>
            <a:ext cx="2286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23" name="Picture 59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4562475"/>
            <a:ext cx="20383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60" descr="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10858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25" name="Text Box 61"/>
          <p:cNvSpPr txBox="1">
            <a:spLocks noChangeArrowheads="1"/>
          </p:cNvSpPr>
          <p:nvPr/>
        </p:nvSpPr>
        <p:spPr bwMode="auto">
          <a:xfrm>
            <a:off x="32004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36926" name="Text Box 62"/>
          <p:cNvSpPr txBox="1">
            <a:spLocks noChangeArrowheads="1"/>
          </p:cNvSpPr>
          <p:nvPr/>
        </p:nvSpPr>
        <p:spPr bwMode="auto">
          <a:xfrm>
            <a:off x="3200400" y="38862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135 for m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ABC.</a:t>
            </a:r>
          </a:p>
        </p:txBody>
      </p:sp>
      <p:sp>
        <p:nvSpPr>
          <p:cNvPr id="36927" name="Text Box 63"/>
          <p:cNvSpPr txBox="1">
            <a:spLocks noChangeArrowheads="1"/>
          </p:cNvSpPr>
          <p:nvPr/>
        </p:nvSpPr>
        <p:spPr bwMode="auto">
          <a:xfrm>
            <a:off x="3200400" y="4572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25" grpId="0"/>
      <p:bldP spid="36926" grpId="0"/>
      <p:bldP spid="369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617788" cy="226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measure.</a:t>
            </a: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381000" y="2438400"/>
            <a:ext cx="1438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</a:rPr>
              <a:t>DAE</a:t>
            </a:r>
          </a:p>
        </p:txBody>
      </p:sp>
      <p:pic>
        <p:nvPicPr>
          <p:cNvPr id="56358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971800"/>
            <a:ext cx="2524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61" name="Picture 4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914775"/>
            <a:ext cx="2133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32004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grpSp>
        <p:nvGrpSpPr>
          <p:cNvPr id="56363" name="Group 43"/>
          <p:cNvGrpSpPr>
            <a:grpSpLocks/>
          </p:cNvGrpSpPr>
          <p:nvPr/>
        </p:nvGrpSpPr>
        <p:grpSpPr bwMode="auto">
          <a:xfrm>
            <a:off x="3962400" y="4038600"/>
            <a:ext cx="4800600" cy="457200"/>
            <a:chOff x="2256" y="3552"/>
            <a:chExt cx="3024" cy="288"/>
          </a:xfrm>
        </p:grpSpPr>
        <p:sp>
          <p:nvSpPr>
            <p:cNvPr id="12298" name="Text Box 44"/>
            <p:cNvSpPr txBox="1">
              <a:spLocks noChangeArrowheads="1"/>
            </p:cNvSpPr>
            <p:nvPr/>
          </p:nvSpPr>
          <p:spPr bwMode="auto">
            <a:xfrm>
              <a:off x="2256" y="3552"/>
              <a:ext cx="30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solidFill>
                    <a:srgbClr val="3366FF"/>
                  </a:solidFill>
                </a:rPr>
                <a:t>  Substitute 76 for mDE</a:t>
              </a:r>
              <a:r>
                <a:rPr lang="en-US" altLang="en-US" sz="2400" i="1">
                  <a:solidFill>
                    <a:srgbClr val="3366FF"/>
                  </a:solidFill>
                  <a:sym typeface="Symbol" pitchFamily="18" charset="2"/>
                </a:rPr>
                <a:t>.</a:t>
              </a:r>
            </a:p>
          </p:txBody>
        </p:sp>
        <p:sp>
          <p:nvSpPr>
            <p:cNvPr id="12299" name="Freeform 45"/>
            <p:cNvSpPr>
              <a:spLocks/>
            </p:cNvSpPr>
            <p:nvPr/>
          </p:nvSpPr>
          <p:spPr bwMode="auto">
            <a:xfrm>
              <a:off x="4044" y="3573"/>
              <a:ext cx="240" cy="48"/>
            </a:xfrm>
            <a:custGeom>
              <a:avLst/>
              <a:gdLst>
                <a:gd name="T0" fmla="*/ 0 w 240"/>
                <a:gd name="T1" fmla="*/ 48 h 48"/>
                <a:gd name="T2" fmla="*/ 144 w 240"/>
                <a:gd name="T3" fmla="*/ 0 h 48"/>
                <a:gd name="T4" fmla="*/ 240 w 240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0" h="48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12" y="24"/>
                    <a:pt x="240" y="48"/>
                  </a:cubicBezTo>
                </a:path>
              </a:pathLst>
            </a:custGeom>
            <a:noFill/>
            <a:ln w="95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839200" cy="361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1524000"/>
            <a:ext cx="5791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An art student turns in an abstract design for his art project.</a:t>
            </a:r>
          </a:p>
          <a:p>
            <a:pPr eaLnBrk="1" hangingPunct="1"/>
            <a:endParaRPr lang="en-US" altLang="en-US" sz="2400" b="1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Find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</a:rPr>
              <a:t>DFA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Hobby Application</a:t>
            </a:r>
          </a:p>
        </p:txBody>
      </p:sp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295400"/>
            <a:ext cx="2360613" cy="236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Rectangle 16"/>
          <p:cNvSpPr>
            <a:spLocks noChangeArrowheads="1"/>
          </p:cNvSpPr>
          <p:nvPr/>
        </p:nvSpPr>
        <p:spPr bwMode="auto">
          <a:xfrm>
            <a:off x="2895600" y="51054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381000" y="37338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DFA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=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DCF +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CDF</a:t>
            </a:r>
          </a:p>
        </p:txBody>
      </p:sp>
      <p:pic>
        <p:nvPicPr>
          <p:cNvPr id="32786" name="Picture 1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95800"/>
            <a:ext cx="2838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7" name="Picture 1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257800"/>
            <a:ext cx="2371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1676400" y="60960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 115°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029200" y="3733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Ext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4953000" y="4648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4953000" y="5410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953000" y="6019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5" grpId="0"/>
      <p:bldP spid="32788" grpId="0"/>
      <p:bldP spid="32789" grpId="0"/>
      <p:bldP spid="32790" grpId="0"/>
      <p:bldP spid="32791" grpId="0"/>
      <p:bldP spid="327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5363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86000"/>
            <a:ext cx="2700338" cy="275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364" name="Group 85"/>
          <p:cNvGrpSpPr>
            <a:grpSpLocks/>
          </p:cNvGrpSpPr>
          <p:nvPr/>
        </p:nvGrpSpPr>
        <p:grpSpPr bwMode="auto">
          <a:xfrm>
            <a:off x="304800" y="1600200"/>
            <a:ext cx="8237538" cy="457200"/>
            <a:chOff x="192" y="1152"/>
            <a:chExt cx="5189" cy="288"/>
          </a:xfrm>
        </p:grpSpPr>
        <p:sp>
          <p:nvSpPr>
            <p:cNvPr id="15375" name="Text Box 19"/>
            <p:cNvSpPr txBox="1">
              <a:spLocks noChangeArrowheads="1"/>
            </p:cNvSpPr>
            <p:nvPr/>
          </p:nvSpPr>
          <p:spPr bwMode="auto">
            <a:xfrm>
              <a:off x="192" y="1152"/>
              <a:ext cx="51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Find m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</a:t>
              </a:r>
              <a:r>
                <a:rPr lang="en-US" altLang="en-US" sz="2400" b="1" i="1">
                  <a:latin typeface="Verdana" pitchFamily="34" charset="0"/>
                </a:rPr>
                <a:t>ABD </a:t>
              </a:r>
              <a:r>
                <a:rPr lang="en-US" altLang="en-US" sz="2400" b="1">
                  <a:latin typeface="Verdana" pitchFamily="34" charset="0"/>
                </a:rPr>
                <a:t>and m</a:t>
              </a:r>
              <a:r>
                <a:rPr lang="en-US" altLang="en-US" sz="2400" b="1" i="1">
                  <a:latin typeface="Verdana" pitchFamily="34" charset="0"/>
                </a:rPr>
                <a:t>BC </a:t>
              </a:r>
              <a:r>
                <a:rPr lang="en-US" altLang="en-US" sz="2400" b="1">
                  <a:latin typeface="Verdana" pitchFamily="34" charset="0"/>
                </a:rPr>
                <a:t>in the string art.</a:t>
              </a:r>
            </a:p>
          </p:txBody>
        </p:sp>
        <p:sp>
          <p:nvSpPr>
            <p:cNvPr id="15376" name="Freeform 22"/>
            <p:cNvSpPr>
              <a:spLocks/>
            </p:cNvSpPr>
            <p:nvPr/>
          </p:nvSpPr>
          <p:spPr bwMode="auto">
            <a:xfrm>
              <a:off x="2274" y="1155"/>
              <a:ext cx="336" cy="72"/>
            </a:xfrm>
            <a:custGeom>
              <a:avLst/>
              <a:gdLst>
                <a:gd name="T0" fmla="*/ 0 w 336"/>
                <a:gd name="T1" fmla="*/ 72 h 72"/>
                <a:gd name="T2" fmla="*/ 127 w 336"/>
                <a:gd name="T3" fmla="*/ 9 h 72"/>
                <a:gd name="T4" fmla="*/ 262 w 336"/>
                <a:gd name="T5" fmla="*/ 17 h 72"/>
                <a:gd name="T6" fmla="*/ 336 w 336"/>
                <a:gd name="T7" fmla="*/ 72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72">
                  <a:moveTo>
                    <a:pt x="0" y="72"/>
                  </a:moveTo>
                  <a:cubicBezTo>
                    <a:pt x="21" y="62"/>
                    <a:pt x="83" y="18"/>
                    <a:pt x="127" y="9"/>
                  </a:cubicBezTo>
                  <a:cubicBezTo>
                    <a:pt x="171" y="0"/>
                    <a:pt x="227" y="7"/>
                    <a:pt x="262" y="17"/>
                  </a:cubicBezTo>
                  <a:cubicBezTo>
                    <a:pt x="297" y="27"/>
                    <a:pt x="321" y="61"/>
                    <a:pt x="336" y="72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1600200" y="3733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43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</a:t>
            </a:r>
            <a:endParaRPr lang="en-US" altLang="en-US">
              <a:sym typeface="Symbol" pitchFamily="18" charset="2"/>
            </a:endParaRPr>
          </a:p>
        </p:txBody>
      </p:sp>
      <p:pic>
        <p:nvPicPr>
          <p:cNvPr id="16463" name="Picture 7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2495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65" name="Picture 8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95600"/>
            <a:ext cx="1304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66" name="Picture 82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334000"/>
            <a:ext cx="1847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67" name="Picture 83" descr="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086475"/>
            <a:ext cx="17716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68" name="Picture 84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95800"/>
            <a:ext cx="2495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3200400" y="2224088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32004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200400" y="4648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3200400" y="548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8" grpId="0"/>
      <p:bldP spid="16470" grpId="0"/>
      <p:bldP spid="16471" grpId="0"/>
      <p:bldP spid="16472" grpId="0"/>
      <p:bldP spid="164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09800"/>
            <a:ext cx="9067800" cy="211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3A: Finding Angle Measures in Inscribed Triangles</a:t>
            </a:r>
          </a:p>
        </p:txBody>
      </p:sp>
      <p:sp>
        <p:nvSpPr>
          <p:cNvPr id="17411" name="Text Box 7"/>
          <p:cNvSpPr txBox="1">
            <a:spLocks noChangeArrowheads="1"/>
          </p:cNvSpPr>
          <p:nvPr/>
        </p:nvSpPr>
        <p:spPr bwMode="auto">
          <a:xfrm>
            <a:off x="304800" y="23622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71600"/>
            <a:ext cx="2433638" cy="19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3913" name="Group 121"/>
          <p:cNvGraphicFramePr>
            <a:graphicFrameLocks noGrp="1"/>
          </p:cNvGraphicFramePr>
          <p:nvPr/>
        </p:nvGraphicFramePr>
        <p:xfrm>
          <a:off x="228600" y="3444875"/>
          <a:ext cx="8763000" cy="441325"/>
        </p:xfrm>
        <a:graphic>
          <a:graphicData uri="http://schemas.openxmlformats.org/drawingml/2006/table">
            <a:tbl>
              <a:tblPr/>
              <a:tblGrid>
                <a:gridCol w="3505200"/>
                <a:gridCol w="52578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WZY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is a right angle</a:t>
                      </a:r>
                    </a:p>
                  </a:txBody>
                  <a:tcPr marT="45654" marB="4565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WZY is inscribed in a semicircle.</a:t>
                      </a:r>
                    </a:p>
                  </a:txBody>
                  <a:tcPr marT="45654" marB="4565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912" name="Group 120"/>
          <p:cNvGraphicFramePr>
            <a:graphicFrameLocks noGrp="1"/>
          </p:cNvGraphicFramePr>
          <p:nvPr/>
        </p:nvGraphicFramePr>
        <p:xfrm>
          <a:off x="304800" y="3962400"/>
          <a:ext cx="8763000" cy="441325"/>
        </p:xfrm>
        <a:graphic>
          <a:graphicData uri="http://schemas.openxmlformats.org/drawingml/2006/table">
            <a:tbl>
              <a:tblPr/>
              <a:tblGrid>
                <a:gridCol w="3505200"/>
                <a:gridCol w="52578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WZY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90</a:t>
                      </a:r>
                    </a:p>
                  </a:txBody>
                  <a:tcPr marT="45654" marB="4565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Def of rt.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</a:t>
                      </a:r>
                    </a:p>
                  </a:txBody>
                  <a:tcPr marT="45654" marB="4565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900" name="Text Box 108"/>
          <p:cNvSpPr txBox="1">
            <a:spLocks noChangeArrowheads="1"/>
          </p:cNvSpPr>
          <p:nvPr/>
        </p:nvSpPr>
        <p:spPr bwMode="auto">
          <a:xfrm>
            <a:off x="228600" y="4510088"/>
            <a:ext cx="83820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04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solidFill>
                  <a:srgbClr val="FF0000"/>
                </a:solidFill>
                <a:latin typeface="Verdana" pitchFamily="34" charset="0"/>
              </a:rPr>
              <a:t>5</a:t>
            </a:r>
            <a:r>
              <a:rPr lang="en-US" altLang="en-US" sz="2300" i="1">
                <a:solidFill>
                  <a:srgbClr val="FF0000"/>
                </a:solidFill>
                <a:latin typeface="Verdana" pitchFamily="34" charset="0"/>
              </a:rPr>
              <a:t>a</a:t>
            </a:r>
            <a:r>
              <a:rPr lang="en-US" altLang="en-US" sz="2300">
                <a:solidFill>
                  <a:srgbClr val="FF0000"/>
                </a:solidFill>
                <a:latin typeface="Verdana" pitchFamily="34" charset="0"/>
              </a:rPr>
              <a:t> + 20</a:t>
            </a:r>
            <a:r>
              <a:rPr lang="en-US" altLang="en-US" sz="2300">
                <a:latin typeface="Verdana" pitchFamily="34" charset="0"/>
              </a:rPr>
              <a:t> = 90	</a:t>
            </a:r>
            <a:r>
              <a:rPr lang="en-US" altLang="en-US" sz="2300" i="1">
                <a:solidFill>
                  <a:srgbClr val="3366FF"/>
                </a:solidFill>
              </a:rPr>
              <a:t>Substitute 5a + 20 for m</a:t>
            </a:r>
            <a:r>
              <a:rPr lang="en-US" altLang="en-US" sz="2300" i="1">
                <a:solidFill>
                  <a:srgbClr val="3366FF"/>
                </a:solidFill>
                <a:sym typeface="Symbol" pitchFamily="18" charset="2"/>
              </a:rPr>
              <a:t>WZY.</a:t>
            </a:r>
          </a:p>
        </p:txBody>
      </p:sp>
      <p:sp>
        <p:nvSpPr>
          <p:cNvPr id="33901" name="Text Box 109"/>
          <p:cNvSpPr txBox="1">
            <a:spLocks noChangeArrowheads="1"/>
          </p:cNvSpPr>
          <p:nvPr/>
        </p:nvSpPr>
        <p:spPr bwMode="auto">
          <a:xfrm>
            <a:off x="1066800" y="4953000"/>
            <a:ext cx="75438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</a:rPr>
              <a:t>5</a:t>
            </a:r>
            <a:r>
              <a:rPr lang="en-US" altLang="en-US" sz="2300" i="1">
                <a:latin typeface="Verdana" pitchFamily="34" charset="0"/>
              </a:rPr>
              <a:t>a</a:t>
            </a:r>
            <a:r>
              <a:rPr lang="en-US" altLang="en-US" sz="2300">
                <a:latin typeface="Verdana" pitchFamily="34" charset="0"/>
              </a:rPr>
              <a:t> = 70		</a:t>
            </a:r>
            <a:r>
              <a:rPr lang="en-US" altLang="en-US" sz="2300" i="1">
                <a:solidFill>
                  <a:srgbClr val="3366FF"/>
                </a:solidFill>
              </a:rPr>
              <a:t>Subtract 20 from both sides.</a:t>
            </a:r>
          </a:p>
        </p:txBody>
      </p:sp>
      <p:sp>
        <p:nvSpPr>
          <p:cNvPr id="33903" name="Text Box 111"/>
          <p:cNvSpPr txBox="1">
            <a:spLocks noChangeArrowheads="1"/>
          </p:cNvSpPr>
          <p:nvPr/>
        </p:nvSpPr>
        <p:spPr bwMode="auto">
          <a:xfrm>
            <a:off x="1295400" y="5424488"/>
            <a:ext cx="81534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latin typeface="Verdana" pitchFamily="34" charset="0"/>
              </a:rPr>
              <a:t>a</a:t>
            </a:r>
            <a:r>
              <a:rPr lang="en-US" altLang="en-US" sz="2300">
                <a:latin typeface="Verdana" pitchFamily="34" charset="0"/>
              </a:rPr>
              <a:t> = 14	</a:t>
            </a:r>
            <a:r>
              <a:rPr lang="en-US" altLang="en-US" sz="2300" i="1">
                <a:solidFill>
                  <a:srgbClr val="3366FF"/>
                </a:solidFill>
              </a:rPr>
              <a:t>Divide both sides by 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00" grpId="0" autoUpdateAnimBg="0"/>
      <p:bldP spid="33901" grpId="0" autoUpdateAnimBg="0"/>
      <p:bldP spid="3390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3B: Finding Angle Measures in Inscribed Triangles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LJM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.</a:t>
            </a: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371600"/>
            <a:ext cx="2727325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2073" name="Group 89"/>
          <p:cNvGraphicFramePr>
            <a:graphicFrameLocks noGrp="1"/>
          </p:cNvGraphicFramePr>
          <p:nvPr/>
        </p:nvGraphicFramePr>
        <p:xfrm>
          <a:off x="0" y="6096000"/>
          <a:ext cx="8763000" cy="441325"/>
        </p:xfrm>
        <a:graphic>
          <a:graphicData uri="http://schemas.openxmlformats.org/drawingml/2006/table">
            <a:tbl>
              <a:tblPr/>
              <a:tblGrid>
                <a:gridCol w="4724400"/>
                <a:gridCol w="40386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LJM 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= 5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(3.5)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– 7 = 10.5</a:t>
                      </a:r>
                    </a:p>
                  </a:txBody>
                  <a:tcPr marT="45654" marB="4565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Substitute 3.5 for b.</a:t>
                      </a:r>
                    </a:p>
                  </a:txBody>
                  <a:tcPr marT="45654" marB="4565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67" name="Text Box 83"/>
          <p:cNvSpPr txBox="1">
            <a:spLocks noChangeArrowheads="1"/>
          </p:cNvSpPr>
          <p:nvPr/>
        </p:nvSpPr>
        <p:spPr bwMode="auto">
          <a:xfrm>
            <a:off x="990600" y="3976688"/>
            <a:ext cx="77724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</a:rPr>
              <a:t>5</a:t>
            </a:r>
            <a:r>
              <a:rPr lang="en-US" altLang="en-US" sz="2300" i="1">
                <a:latin typeface="Verdana" pitchFamily="34" charset="0"/>
              </a:rPr>
              <a:t>b</a:t>
            </a:r>
            <a:r>
              <a:rPr lang="en-US" altLang="en-US" sz="2300">
                <a:latin typeface="Verdana" pitchFamily="34" charset="0"/>
              </a:rPr>
              <a:t> – 7 = 3</a:t>
            </a:r>
            <a:r>
              <a:rPr lang="en-US" altLang="en-US" sz="2300" i="1">
                <a:latin typeface="Verdana" pitchFamily="34" charset="0"/>
              </a:rPr>
              <a:t>b			</a:t>
            </a:r>
            <a:r>
              <a:rPr lang="en-US" altLang="en-US" sz="2300" i="1">
                <a:solidFill>
                  <a:srgbClr val="3366FF"/>
                </a:solidFill>
              </a:rPr>
              <a:t>Substitute the given values.</a:t>
            </a:r>
          </a:p>
        </p:txBody>
      </p:sp>
      <p:sp>
        <p:nvSpPr>
          <p:cNvPr id="42068" name="Text Box 84"/>
          <p:cNvSpPr txBox="1">
            <a:spLocks noChangeArrowheads="1"/>
          </p:cNvSpPr>
          <p:nvPr/>
        </p:nvSpPr>
        <p:spPr bwMode="auto">
          <a:xfrm>
            <a:off x="990600" y="4495800"/>
            <a:ext cx="78486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</a:rPr>
              <a:t>2</a:t>
            </a:r>
            <a:r>
              <a:rPr lang="en-US" altLang="en-US" sz="2300" i="1">
                <a:latin typeface="Verdana" pitchFamily="34" charset="0"/>
              </a:rPr>
              <a:t>b</a:t>
            </a:r>
            <a:r>
              <a:rPr lang="en-US" altLang="en-US" sz="2300">
                <a:latin typeface="Verdana" pitchFamily="34" charset="0"/>
              </a:rPr>
              <a:t> – 7 = 0			</a:t>
            </a:r>
            <a:r>
              <a:rPr lang="en-US" altLang="en-US" sz="2300" i="1">
                <a:solidFill>
                  <a:srgbClr val="3366FF"/>
                </a:solidFill>
              </a:rPr>
              <a:t>Subtract 3b from both sides.</a:t>
            </a:r>
          </a:p>
        </p:txBody>
      </p:sp>
      <p:sp>
        <p:nvSpPr>
          <p:cNvPr id="42070" name="Text Box 86"/>
          <p:cNvSpPr txBox="1">
            <a:spLocks noChangeArrowheads="1"/>
          </p:cNvSpPr>
          <p:nvPr/>
        </p:nvSpPr>
        <p:spPr bwMode="auto">
          <a:xfrm>
            <a:off x="1676400" y="5029200"/>
            <a:ext cx="80772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</a:rPr>
              <a:t>2</a:t>
            </a:r>
            <a:r>
              <a:rPr lang="en-US" altLang="en-US" sz="2300" i="1">
                <a:latin typeface="Verdana" pitchFamily="34" charset="0"/>
              </a:rPr>
              <a:t>b</a:t>
            </a:r>
            <a:r>
              <a:rPr lang="en-US" altLang="en-US" sz="2300">
                <a:latin typeface="Verdana" pitchFamily="34" charset="0"/>
              </a:rPr>
              <a:t> = 7	</a:t>
            </a:r>
            <a:r>
              <a:rPr lang="en-US" altLang="en-US" sz="2300" i="1">
                <a:solidFill>
                  <a:srgbClr val="3366FF"/>
                </a:solidFill>
              </a:rPr>
              <a:t>Add 7 to both sides.</a:t>
            </a:r>
          </a:p>
        </p:txBody>
      </p:sp>
      <p:sp>
        <p:nvSpPr>
          <p:cNvPr id="42072" name="Text Box 88"/>
          <p:cNvSpPr txBox="1">
            <a:spLocks noChangeArrowheads="1"/>
          </p:cNvSpPr>
          <p:nvPr/>
        </p:nvSpPr>
        <p:spPr bwMode="auto">
          <a:xfrm>
            <a:off x="1828800" y="5562600"/>
            <a:ext cx="87630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606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latin typeface="Verdana" pitchFamily="34" charset="0"/>
              </a:rPr>
              <a:t>b</a:t>
            </a:r>
            <a:r>
              <a:rPr lang="en-US" altLang="en-US" sz="2300">
                <a:latin typeface="Verdana" pitchFamily="34" charset="0"/>
              </a:rPr>
              <a:t> = 3.5	</a:t>
            </a:r>
            <a:r>
              <a:rPr lang="en-US" altLang="en-US" sz="2300" i="1">
                <a:solidFill>
                  <a:srgbClr val="3366FF"/>
                </a:solidFill>
              </a:rPr>
              <a:t>Divide both sides by 2.</a:t>
            </a:r>
          </a:p>
        </p:txBody>
      </p:sp>
      <p:grpSp>
        <p:nvGrpSpPr>
          <p:cNvPr id="42079" name="Group 95"/>
          <p:cNvGrpSpPr>
            <a:grpSpLocks/>
          </p:cNvGrpSpPr>
          <p:nvPr/>
        </p:nvGrpSpPr>
        <p:grpSpPr bwMode="auto">
          <a:xfrm>
            <a:off x="838200" y="3124200"/>
            <a:ext cx="8610600" cy="863600"/>
            <a:chOff x="528" y="1968"/>
            <a:chExt cx="5424" cy="544"/>
          </a:xfrm>
        </p:grpSpPr>
        <p:sp>
          <p:nvSpPr>
            <p:cNvPr id="18445" name="Freeform 92"/>
            <p:cNvSpPr>
              <a:spLocks/>
            </p:cNvSpPr>
            <p:nvPr/>
          </p:nvSpPr>
          <p:spPr bwMode="auto">
            <a:xfrm>
              <a:off x="4628" y="2238"/>
              <a:ext cx="288" cy="48"/>
            </a:xfrm>
            <a:custGeom>
              <a:avLst/>
              <a:gdLst>
                <a:gd name="T0" fmla="*/ 0 w 288"/>
                <a:gd name="T1" fmla="*/ 48 h 48"/>
                <a:gd name="T2" fmla="*/ 144 w 288"/>
                <a:gd name="T3" fmla="*/ 0 h 48"/>
                <a:gd name="T4" fmla="*/ 288 w 288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48">
                  <a:moveTo>
                    <a:pt x="0" y="48"/>
                  </a:moveTo>
                  <a:cubicBezTo>
                    <a:pt x="48" y="24"/>
                    <a:pt x="96" y="0"/>
                    <a:pt x="144" y="0"/>
                  </a:cubicBezTo>
                  <a:cubicBezTo>
                    <a:pt x="192" y="0"/>
                    <a:pt x="240" y="24"/>
                    <a:pt x="288" y="48"/>
                  </a:cubicBezTo>
                </a:path>
              </a:pathLst>
            </a:custGeom>
            <a:noFill/>
            <a:ln w="95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Text Box 93"/>
            <p:cNvSpPr txBox="1">
              <a:spLocks noChangeArrowheads="1"/>
            </p:cNvSpPr>
            <p:nvPr/>
          </p:nvSpPr>
          <p:spPr bwMode="auto">
            <a:xfrm>
              <a:off x="528" y="1968"/>
              <a:ext cx="5424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290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m</a:t>
              </a:r>
              <a:r>
                <a:rPr lang="en-US" altLang="en-US" sz="2300" i="1">
                  <a:latin typeface="Verdana" pitchFamily="34" charset="0"/>
                  <a:sym typeface="Symbol" pitchFamily="18" charset="2"/>
                </a:rPr>
                <a:t>LJM</a:t>
              </a: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 = m</a:t>
              </a:r>
              <a:r>
                <a:rPr lang="en-US" altLang="en-US" sz="2300" i="1">
                  <a:latin typeface="Verdana" pitchFamily="34" charset="0"/>
                  <a:sym typeface="Symbol" pitchFamily="18" charset="2"/>
                </a:rPr>
                <a:t>LKM</a:t>
              </a: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 	</a:t>
              </a: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mLJM and </a:t>
              </a:r>
              <a:r>
                <a:rPr lang="en-US" altLang="en-US" sz="2300" i="1">
                  <a:solidFill>
                    <a:srgbClr val="3366FF"/>
                  </a:solidFill>
                </a:rPr>
                <a:t>m</a:t>
              </a: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LKM 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		both intercept LM.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7" grpId="0"/>
      <p:bldP spid="42068" grpId="0"/>
      <p:bldP spid="42070" grpId="0"/>
      <p:bldP spid="4207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</a:t>
            </a:r>
            <a:r>
              <a:rPr lang="en-US" altLang="en-US" sz="2400" b="1" i="1">
                <a:latin typeface="Verdana" pitchFamily="34" charset="0"/>
              </a:rPr>
              <a:t>z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381000" y="41910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718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8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z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– 6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= 90	</a:t>
            </a:r>
            <a:r>
              <a:rPr lang="en-US" altLang="en-US" sz="2300" i="1">
                <a:solidFill>
                  <a:srgbClr val="3366FF"/>
                </a:solidFill>
              </a:rPr>
              <a:t>Substitute. 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990600" y="47244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8</a:t>
            </a:r>
            <a:r>
              <a:rPr lang="en-US" altLang="en-US" sz="2400" i="1">
                <a:latin typeface="Verdana" pitchFamily="34" charset="0"/>
              </a:rPr>
              <a:t>z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96		</a:t>
            </a:r>
            <a:r>
              <a:rPr lang="en-US" altLang="en-US" sz="2300" i="1">
                <a:solidFill>
                  <a:srgbClr val="3366FF"/>
                </a:solidFill>
              </a:rPr>
              <a:t>Add 6 to both sides.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1219200" y="52578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  <a:sym typeface="Symbol" pitchFamily="18" charset="2"/>
              </a:rPr>
              <a:t>z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12	</a:t>
            </a:r>
            <a:r>
              <a:rPr lang="en-US" altLang="en-US" sz="2300" i="1">
                <a:solidFill>
                  <a:srgbClr val="3366FF"/>
                </a:solidFill>
              </a:rPr>
              <a:t>Divide both sides by 8.</a:t>
            </a:r>
          </a:p>
        </p:txBody>
      </p:sp>
      <p:pic>
        <p:nvPicPr>
          <p:cNvPr id="19463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71600"/>
            <a:ext cx="304800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5864" name="Group 24"/>
          <p:cNvGraphicFramePr>
            <a:graphicFrameLocks noGrp="1"/>
          </p:cNvGraphicFramePr>
          <p:nvPr/>
        </p:nvGraphicFramePr>
        <p:xfrm>
          <a:off x="152400" y="3124200"/>
          <a:ext cx="8763000" cy="441325"/>
        </p:xfrm>
        <a:graphic>
          <a:graphicData uri="http://schemas.openxmlformats.org/drawingml/2006/table">
            <a:tbl>
              <a:tblPr/>
              <a:tblGrid>
                <a:gridCol w="3505200"/>
                <a:gridCol w="52578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ABC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is a right angle</a:t>
                      </a:r>
                    </a:p>
                  </a:txBody>
                  <a:tcPr marT="45654" marB="4565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ABC is inscribed in a semicircle.</a:t>
                      </a:r>
                    </a:p>
                  </a:txBody>
                  <a:tcPr marT="45654" marB="4565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5873" name="Group 33"/>
          <p:cNvGraphicFramePr>
            <a:graphicFrameLocks noGrp="1"/>
          </p:cNvGraphicFramePr>
          <p:nvPr/>
        </p:nvGraphicFramePr>
        <p:xfrm>
          <a:off x="228600" y="3641725"/>
          <a:ext cx="8763000" cy="441325"/>
        </p:xfrm>
        <a:graphic>
          <a:graphicData uri="http://schemas.openxmlformats.org/drawingml/2006/table">
            <a:tbl>
              <a:tblPr/>
              <a:tblGrid>
                <a:gridCol w="3505200"/>
                <a:gridCol w="52578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ABC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90</a:t>
                      </a:r>
                    </a:p>
                  </a:txBody>
                  <a:tcPr marT="45654" marB="4565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Def of rt.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</a:t>
                      </a:r>
                    </a:p>
                  </a:txBody>
                  <a:tcPr marT="45654" marB="4565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/>
      <p:bldP spid="35857" grpId="0"/>
      <p:bldP spid="358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EDF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762000" y="41148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+ 3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75 – 2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x	</a:t>
            </a:r>
            <a:r>
              <a:rPr lang="en-US" altLang="en-US" sz="2300" i="1">
                <a:solidFill>
                  <a:srgbClr val="3366FF"/>
                </a:solidFill>
              </a:rPr>
              <a:t>Substitute the given values.</a:t>
            </a:r>
            <a:endParaRPr lang="en-US" altLang="en-US" sz="2400">
              <a:solidFill>
                <a:srgbClr val="FF0000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447800" y="4648200"/>
            <a:ext cx="685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4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72		</a:t>
            </a:r>
            <a:r>
              <a:rPr lang="en-US" altLang="en-US" sz="2300" i="1">
                <a:solidFill>
                  <a:srgbClr val="3366FF"/>
                </a:solidFill>
              </a:rPr>
              <a:t>Add 2x and subtract 3 from 				both sides.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	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1600200" y="5410200"/>
            <a:ext cx="711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18	</a:t>
            </a:r>
            <a:r>
              <a:rPr lang="en-US" altLang="en-US" sz="2300" i="1">
                <a:solidFill>
                  <a:srgbClr val="3366FF"/>
                </a:solidFill>
              </a:rPr>
              <a:t>Divide both sides by 4.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762000" y="6096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  <a:sym typeface="Symbol" pitchFamily="18" charset="2"/>
              </a:rPr>
              <a:t>m</a:t>
            </a:r>
            <a:r>
              <a:rPr lang="en-US" altLang="en-US" sz="2300" i="1">
                <a:latin typeface="Verdana" pitchFamily="34" charset="0"/>
                <a:sym typeface="Symbol" pitchFamily="18" charset="2"/>
              </a:rPr>
              <a:t>EDF</a:t>
            </a:r>
            <a:r>
              <a:rPr lang="en-US" altLang="en-US" sz="23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</a:rPr>
              <a:t>= 2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(18) </a:t>
            </a:r>
            <a:r>
              <a:rPr lang="en-US" altLang="en-US" sz="2400">
                <a:latin typeface="Verdana" pitchFamily="34" charset="0"/>
              </a:rPr>
              <a:t>+ 3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39°</a:t>
            </a:r>
          </a:p>
        </p:txBody>
      </p:sp>
      <p:pic>
        <p:nvPicPr>
          <p:cNvPr id="20488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95400"/>
            <a:ext cx="386715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7384" name="Group 40"/>
          <p:cNvGrpSpPr>
            <a:grpSpLocks/>
          </p:cNvGrpSpPr>
          <p:nvPr/>
        </p:nvGrpSpPr>
        <p:grpSpPr bwMode="auto">
          <a:xfrm>
            <a:off x="762000" y="3276600"/>
            <a:ext cx="8610600" cy="863600"/>
            <a:chOff x="480" y="2064"/>
            <a:chExt cx="5424" cy="544"/>
          </a:xfrm>
        </p:grpSpPr>
        <p:sp>
          <p:nvSpPr>
            <p:cNvPr id="20490" name="Freeform 38"/>
            <p:cNvSpPr>
              <a:spLocks/>
            </p:cNvSpPr>
            <p:nvPr/>
          </p:nvSpPr>
          <p:spPr bwMode="auto">
            <a:xfrm>
              <a:off x="4004" y="2334"/>
              <a:ext cx="288" cy="48"/>
            </a:xfrm>
            <a:custGeom>
              <a:avLst/>
              <a:gdLst>
                <a:gd name="T0" fmla="*/ 0 w 288"/>
                <a:gd name="T1" fmla="*/ 48 h 48"/>
                <a:gd name="T2" fmla="*/ 144 w 288"/>
                <a:gd name="T3" fmla="*/ 0 h 48"/>
                <a:gd name="T4" fmla="*/ 288 w 288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48">
                  <a:moveTo>
                    <a:pt x="0" y="48"/>
                  </a:moveTo>
                  <a:cubicBezTo>
                    <a:pt x="48" y="24"/>
                    <a:pt x="96" y="0"/>
                    <a:pt x="144" y="0"/>
                  </a:cubicBezTo>
                  <a:cubicBezTo>
                    <a:pt x="192" y="0"/>
                    <a:pt x="240" y="24"/>
                    <a:pt x="288" y="48"/>
                  </a:cubicBezTo>
                </a:path>
              </a:pathLst>
            </a:custGeom>
            <a:noFill/>
            <a:ln w="95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Text Box 39"/>
            <p:cNvSpPr txBox="1">
              <a:spLocks noChangeArrowheads="1"/>
            </p:cNvSpPr>
            <p:nvPr/>
          </p:nvSpPr>
          <p:spPr bwMode="auto">
            <a:xfrm>
              <a:off x="480" y="2064"/>
              <a:ext cx="5424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4290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m</a:t>
              </a:r>
              <a:r>
                <a:rPr lang="en-US" altLang="en-US" sz="2300" i="1">
                  <a:latin typeface="Verdana" pitchFamily="34" charset="0"/>
                  <a:sym typeface="Symbol" pitchFamily="18" charset="2"/>
                </a:rPr>
                <a:t>EDF</a:t>
              </a: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 = m</a:t>
              </a:r>
              <a:r>
                <a:rPr lang="en-US" altLang="en-US" sz="2300" i="1">
                  <a:latin typeface="Verdana" pitchFamily="34" charset="0"/>
                  <a:sym typeface="Symbol" pitchFamily="18" charset="2"/>
                </a:rPr>
                <a:t>EGF</a:t>
              </a:r>
              <a:r>
                <a:rPr lang="en-US" altLang="en-US" sz="2300">
                  <a:latin typeface="Verdana" pitchFamily="34" charset="0"/>
                  <a:sym typeface="Symbol" pitchFamily="18" charset="2"/>
                </a:rPr>
                <a:t> 	</a:t>
              </a: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mEGF and </a:t>
              </a:r>
              <a:r>
                <a:rPr lang="en-US" altLang="en-US" sz="2300" i="1">
                  <a:solidFill>
                    <a:srgbClr val="3366FF"/>
                  </a:solidFill>
                </a:rPr>
                <a:t>m</a:t>
              </a: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EDF 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en-US" sz="2300" i="1">
                  <a:solidFill>
                    <a:srgbClr val="3366FF"/>
                  </a:solidFill>
                  <a:sym typeface="Symbol" pitchFamily="18" charset="2"/>
                </a:rPr>
                <a:t>		both intercept EF.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7" grpId="0"/>
      <p:bldP spid="57358" grpId="0"/>
      <p:bldP spid="57359" grpId="0"/>
      <p:bldP spid="573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371600"/>
            <a:ext cx="8153400" cy="464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r>
              <a:rPr lang="en-US" altLang="en-US" sz="2800" b="1">
                <a:latin typeface="Verdana" pitchFamily="34" charset="0"/>
              </a:rPr>
              <a:t>Find each value.</a:t>
            </a: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</a:rPr>
              <a:t>1.</a:t>
            </a:r>
            <a:r>
              <a:rPr lang="en-US" altLang="en-US" sz="2800">
                <a:latin typeface="Verdana" pitchFamily="34" charset="0"/>
              </a:rPr>
              <a:t>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m</a:t>
            </a:r>
            <a:r>
              <a:rPr lang="en-US" altLang="en-US" sz="28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BCA</a:t>
            </a:r>
            <a:endParaRPr lang="en-US" altLang="en-US" sz="280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t</a:t>
            </a:r>
            <a:endParaRPr lang="en-US" altLang="en-US" sz="2800">
              <a:latin typeface="Verdana" pitchFamily="34" charset="0"/>
              <a:sym typeface="Symbol" pitchFamily="18" charset="2"/>
            </a:endParaRPr>
          </a:p>
          <a:p>
            <a:pPr eaLnBrk="1" hangingPunct="1"/>
            <a:endParaRPr lang="en-US" altLang="en-US" sz="1000" b="1">
              <a:latin typeface="Verdana" pitchFamily="34" charset="0"/>
            </a:endParaRPr>
          </a:p>
          <a:p>
            <a:pPr eaLnBrk="1" hangingPunct="1"/>
            <a:r>
              <a:rPr lang="en-US" altLang="en-US" sz="2800" b="1">
                <a:latin typeface="Verdana" pitchFamily="34" charset="0"/>
              </a:rPr>
              <a:t>Solve for </a:t>
            </a:r>
            <a:r>
              <a:rPr lang="en-US" altLang="en-US" sz="2800" b="1" i="1">
                <a:latin typeface="Verdana" pitchFamily="34" charset="0"/>
              </a:rPr>
              <a:t>x</a:t>
            </a:r>
            <a:r>
              <a:rPr lang="en-US" altLang="en-US" sz="2800" b="1">
                <a:latin typeface="Verdana" pitchFamily="34" charset="0"/>
              </a:rPr>
              <a:t>.</a:t>
            </a: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</a:rPr>
              <a:t>3.</a:t>
            </a:r>
            <a:r>
              <a:rPr lang="en-US" altLang="en-US" sz="2800">
                <a:latin typeface="Verdana" pitchFamily="34" charset="0"/>
              </a:rPr>
              <a:t>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58 –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= 4 (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+ 7)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4.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2 (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– 8) = 8</a:t>
            </a:r>
            <a:endParaRPr lang="en-US" altLang="en-US" sz="28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438400" y="2590800"/>
            <a:ext cx="1181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63.5°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36675" y="3228975"/>
            <a:ext cx="1406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116.5°</a:t>
            </a:r>
          </a:p>
        </p:txBody>
      </p:sp>
      <p:pic>
        <p:nvPicPr>
          <p:cNvPr id="3077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2790825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4467225" y="4648200"/>
            <a:ext cx="409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6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3505200" y="523875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99" grpId="0" autoUpdateAnimBg="0"/>
      <p:bldP spid="720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447800"/>
            <a:ext cx="9067800" cy="339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510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the angle measures of </a:t>
            </a:r>
            <a:r>
              <a:rPr lang="en-US" altLang="en-US" sz="2400" b="1" i="1">
                <a:latin typeface="Verdana" pitchFamily="34" charset="0"/>
              </a:rPr>
              <a:t>GHJK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Finding Angle Measures in Inscribed Quadrilaterals</a:t>
            </a:r>
          </a:p>
        </p:txBody>
      </p:sp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3078163" cy="161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4859" name="Group 43"/>
          <p:cNvGraphicFramePr>
            <a:graphicFrameLocks noGrp="1"/>
          </p:cNvGraphicFramePr>
          <p:nvPr/>
        </p:nvGraphicFramePr>
        <p:xfrm>
          <a:off x="457200" y="3962400"/>
          <a:ext cx="7834313" cy="2209800"/>
        </p:xfrm>
        <a:graphic>
          <a:graphicData uri="http://schemas.openxmlformats.org/drawingml/2006/table">
            <a:tbl>
              <a:tblPr/>
              <a:tblGrid>
                <a:gridCol w="4005263"/>
                <a:gridCol w="382905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m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G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+ m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J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180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GHJK is inscribed in a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Wingdings 2" pitchFamily="18" charset="2"/>
                        </a:rPr>
                        <a:t>.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 + 25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 + 20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180</a:t>
                      </a: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Substitute the given values.</a:t>
                      </a: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+ 45 = 180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Simplify.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135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Subtract 45 from both sides.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 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15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Divide both sides by 9.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4" name="Rectangle 39"/>
          <p:cNvSpPr>
            <a:spLocks noChangeArrowheads="1"/>
          </p:cNvSpPr>
          <p:nvPr/>
        </p:nvSpPr>
        <p:spPr bwMode="auto">
          <a:xfrm>
            <a:off x="304800" y="2895600"/>
            <a:ext cx="437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Symbol" pitchFamily="18" charset="2"/>
              </a:rPr>
              <a:t>Step 1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Find the value of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04800" y="2133600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Step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Find the measure of each angle.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3078163" cy="161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6135" name="Group 55"/>
          <p:cNvGraphicFramePr>
            <a:graphicFrameLocks noGrp="1"/>
          </p:cNvGraphicFramePr>
          <p:nvPr/>
        </p:nvGraphicFramePr>
        <p:xfrm>
          <a:off x="304800" y="3657600"/>
          <a:ext cx="8305800" cy="2651125"/>
        </p:xfrm>
        <a:graphic>
          <a:graphicData uri="http://schemas.openxmlformats.org/drawingml/2006/table">
            <a:tbl>
              <a:tblPr/>
              <a:tblGrid>
                <a:gridCol w="4305300"/>
                <a:gridCol w="4000500"/>
              </a:tblGrid>
              <a:tr h="441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m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G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3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(15)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+ 25 = 70</a:t>
                      </a: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Substitute 15 for b</a:t>
                      </a: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sym typeface="Wingdings 2" pitchFamily="18" charset="2"/>
                      </a:endParaRP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J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6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(15)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+ 20 = 110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</a:t>
                      </a: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in each expression.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K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10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(15)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– 69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81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</a:t>
                      </a: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854">
                <a:tc>
                  <a:txBody>
                    <a:bodyPr/>
                    <a:lstStyle/>
                    <a:p>
                      <a:pPr marL="10287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H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+ m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K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180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</a:t>
                      </a: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H and K are supp.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     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H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+ 81 = 180</a:t>
                      </a: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Substitute 81 for m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K.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              m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H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= 99</a:t>
                      </a:r>
                    </a:p>
                  </a:txBody>
                  <a:tcPr marT="45709" marB="4570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</a:rPr>
                        <a:t>Subtract 81 from both sides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angle measures of </a:t>
            </a:r>
            <a:r>
              <a:rPr lang="en-US" altLang="en-US" sz="2400" b="1" i="1">
                <a:latin typeface="Verdana" pitchFamily="34" charset="0"/>
              </a:rPr>
              <a:t>JKLM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4580" name="Rectangle 39"/>
          <p:cNvSpPr>
            <a:spLocks noChangeArrowheads="1"/>
          </p:cNvSpPr>
          <p:nvPr/>
        </p:nvSpPr>
        <p:spPr bwMode="auto">
          <a:xfrm>
            <a:off x="304800" y="2514600"/>
            <a:ext cx="437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Symbol" pitchFamily="18" charset="2"/>
              </a:rPr>
              <a:t>Step 1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Find the value of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.</a:t>
            </a:r>
          </a:p>
        </p:txBody>
      </p:sp>
      <p:sp>
        <p:nvSpPr>
          <p:cNvPr id="37941" name="Text Box 53"/>
          <p:cNvSpPr txBox="1">
            <a:spLocks noChangeArrowheads="1"/>
          </p:cNvSpPr>
          <p:nvPr/>
        </p:nvSpPr>
        <p:spPr bwMode="auto">
          <a:xfrm>
            <a:off x="990600" y="3810000"/>
            <a:ext cx="33528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>
                <a:latin typeface="Verdana" pitchFamily="34" charset="0"/>
                <a:sym typeface="Symbol" pitchFamily="18" charset="2"/>
              </a:rPr>
              <a:t>m</a:t>
            </a:r>
            <a:r>
              <a:rPr lang="en-US" altLang="en-US" sz="2300" i="1">
                <a:latin typeface="Verdana" pitchFamily="34" charset="0"/>
                <a:sym typeface="Symbol" pitchFamily="18" charset="2"/>
              </a:rPr>
              <a:t>M</a:t>
            </a:r>
            <a:r>
              <a:rPr lang="en-US" altLang="en-US" sz="2300">
                <a:latin typeface="Verdana" pitchFamily="34" charset="0"/>
                <a:sym typeface="Symbol" pitchFamily="18" charset="2"/>
              </a:rPr>
              <a:t> + m</a:t>
            </a:r>
            <a:r>
              <a:rPr lang="en-US" altLang="en-US" sz="2300" i="1">
                <a:latin typeface="Verdana" pitchFamily="34" charset="0"/>
                <a:sym typeface="Symbol" pitchFamily="18" charset="2"/>
              </a:rPr>
              <a:t>K</a:t>
            </a:r>
            <a:r>
              <a:rPr lang="en-US" altLang="en-US" sz="2300">
                <a:latin typeface="Verdana" pitchFamily="34" charset="0"/>
                <a:sym typeface="Symbol" pitchFamily="18" charset="2"/>
              </a:rPr>
              <a:t> = 180</a:t>
            </a:r>
          </a:p>
        </p:txBody>
      </p:sp>
      <p:sp>
        <p:nvSpPr>
          <p:cNvPr id="37942" name="Text Box 54"/>
          <p:cNvSpPr txBox="1">
            <a:spLocks noChangeArrowheads="1"/>
          </p:cNvSpPr>
          <p:nvPr/>
        </p:nvSpPr>
        <p:spPr bwMode="auto">
          <a:xfrm>
            <a:off x="4191000" y="3824288"/>
            <a:ext cx="46482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solidFill>
                  <a:srgbClr val="3366FF"/>
                </a:solidFill>
              </a:rPr>
              <a:t>JKLM is inscribed in a </a:t>
            </a:r>
            <a:r>
              <a:rPr lang="en-US" altLang="en-US" sz="2300" i="1">
                <a:solidFill>
                  <a:srgbClr val="3366FF"/>
                </a:solidFill>
                <a:sym typeface="Wingdings 2" pitchFamily="18" charset="2"/>
              </a:rPr>
              <a:t>.</a:t>
            </a:r>
          </a:p>
        </p:txBody>
      </p:sp>
      <p:pic>
        <p:nvPicPr>
          <p:cNvPr id="24583" name="Picture 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28800"/>
            <a:ext cx="38862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944" name="Text Box 56"/>
          <p:cNvSpPr txBox="1">
            <a:spLocks noChangeArrowheads="1"/>
          </p:cNvSpPr>
          <p:nvPr/>
        </p:nvSpPr>
        <p:spPr bwMode="auto">
          <a:xfrm>
            <a:off x="4191000" y="4419600"/>
            <a:ext cx="46482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solidFill>
                  <a:srgbClr val="3366FF"/>
                </a:solidFill>
              </a:rPr>
              <a:t>Substitute the given values</a:t>
            </a:r>
            <a:r>
              <a:rPr lang="en-US" altLang="en-US" sz="2300" i="1">
                <a:solidFill>
                  <a:srgbClr val="3366FF"/>
                </a:solidFill>
                <a:sym typeface="Wingdings 2" pitchFamily="18" charset="2"/>
              </a:rPr>
              <a:t>.</a:t>
            </a:r>
          </a:p>
        </p:txBody>
      </p:sp>
      <p:sp>
        <p:nvSpPr>
          <p:cNvPr id="37945" name="Text Box 57"/>
          <p:cNvSpPr txBox="1">
            <a:spLocks noChangeArrowheads="1"/>
          </p:cNvSpPr>
          <p:nvPr/>
        </p:nvSpPr>
        <p:spPr bwMode="auto">
          <a:xfrm>
            <a:off x="1524000" y="4953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10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+ 20 = 180</a:t>
            </a:r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62200" y="5486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10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160</a:t>
            </a:r>
          </a:p>
        </p:txBody>
      </p:sp>
      <p:sp>
        <p:nvSpPr>
          <p:cNvPr id="37947" name="Text Box 59"/>
          <p:cNvSpPr txBox="1">
            <a:spLocks noChangeArrowheads="1"/>
          </p:cNvSpPr>
          <p:nvPr/>
        </p:nvSpPr>
        <p:spPr bwMode="auto">
          <a:xfrm>
            <a:off x="2743200" y="5943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16</a:t>
            </a:r>
          </a:p>
        </p:txBody>
      </p:sp>
      <p:sp>
        <p:nvSpPr>
          <p:cNvPr id="37949" name="Text Box 61"/>
          <p:cNvSpPr txBox="1">
            <a:spLocks noChangeArrowheads="1"/>
          </p:cNvSpPr>
          <p:nvPr/>
        </p:nvSpPr>
        <p:spPr bwMode="auto">
          <a:xfrm>
            <a:off x="76200" y="44196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– 13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33 + 6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180</a:t>
            </a:r>
          </a:p>
        </p:txBody>
      </p:sp>
      <p:sp>
        <p:nvSpPr>
          <p:cNvPr id="37950" name="Text Box 62"/>
          <p:cNvSpPr txBox="1">
            <a:spLocks noChangeArrowheads="1"/>
          </p:cNvSpPr>
          <p:nvPr/>
        </p:nvSpPr>
        <p:spPr bwMode="auto">
          <a:xfrm>
            <a:off x="4191000" y="4967288"/>
            <a:ext cx="46482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solidFill>
                  <a:srgbClr val="3366FF"/>
                </a:solidFill>
              </a:rPr>
              <a:t>Simplify</a:t>
            </a:r>
            <a:r>
              <a:rPr lang="en-US" altLang="en-US" sz="2300" i="1">
                <a:solidFill>
                  <a:srgbClr val="3366FF"/>
                </a:solidFill>
                <a:sym typeface="Wingdings 2" pitchFamily="18" charset="2"/>
              </a:rPr>
              <a:t>.</a:t>
            </a:r>
          </a:p>
        </p:txBody>
      </p:sp>
      <p:sp>
        <p:nvSpPr>
          <p:cNvPr id="37951" name="Text Box 63"/>
          <p:cNvSpPr txBox="1">
            <a:spLocks noChangeArrowheads="1"/>
          </p:cNvSpPr>
          <p:nvPr/>
        </p:nvSpPr>
        <p:spPr bwMode="auto">
          <a:xfrm>
            <a:off x="4191000" y="5500688"/>
            <a:ext cx="46482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solidFill>
                  <a:srgbClr val="3366FF"/>
                </a:solidFill>
              </a:rPr>
              <a:t>Subtract 20 from both sides</a:t>
            </a:r>
            <a:r>
              <a:rPr lang="en-US" altLang="en-US" sz="2300" i="1">
                <a:solidFill>
                  <a:srgbClr val="3366FF"/>
                </a:solidFill>
                <a:sym typeface="Wingdings 2" pitchFamily="18" charset="2"/>
              </a:rPr>
              <a:t>.</a:t>
            </a:r>
          </a:p>
        </p:txBody>
      </p:sp>
      <p:sp>
        <p:nvSpPr>
          <p:cNvPr id="37952" name="Text Box 64"/>
          <p:cNvSpPr txBox="1">
            <a:spLocks noChangeArrowheads="1"/>
          </p:cNvSpPr>
          <p:nvPr/>
        </p:nvSpPr>
        <p:spPr bwMode="auto">
          <a:xfrm>
            <a:off x="4191000" y="5957888"/>
            <a:ext cx="46482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00" i="1">
                <a:solidFill>
                  <a:srgbClr val="3366FF"/>
                </a:solidFill>
              </a:rPr>
              <a:t>Divide both sides by 10</a:t>
            </a:r>
            <a:r>
              <a:rPr lang="en-US" altLang="en-US" sz="2300" i="1">
                <a:solidFill>
                  <a:srgbClr val="3366FF"/>
                </a:solidFill>
                <a:sym typeface="Wingdings 2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1" grpId="0"/>
      <p:bldP spid="37942" grpId="0"/>
      <p:bldP spid="37944" grpId="0"/>
      <p:bldP spid="37945" grpId="0"/>
      <p:bldP spid="37946" grpId="0"/>
      <p:bldP spid="37947" grpId="0"/>
      <p:bldP spid="37949" grpId="0"/>
      <p:bldP spid="37950" grpId="0"/>
      <p:bldP spid="37951" grpId="0"/>
      <p:bldP spid="3795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04800" y="3810000"/>
            <a:ext cx="4065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sym typeface="Symbol" pitchFamily="18" charset="2"/>
              </a:rPr>
              <a:t>m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4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(16)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– 13 = 51</a:t>
            </a: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304800" y="4343400"/>
            <a:ext cx="426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sym typeface="Symbol" pitchFamily="18" charset="2"/>
              </a:rPr>
              <a:t>m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K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33 + 6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(16)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129</a:t>
            </a:r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381000" y="57150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sym typeface="Symbol" pitchFamily="18" charset="2"/>
              </a:rPr>
              <a:t>m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J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= 360 – 252 = 108</a:t>
            </a:r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304800" y="2667000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Step 2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Find the measure of each angle.</a:t>
            </a:r>
          </a:p>
        </p:txBody>
      </p:sp>
      <p:sp>
        <p:nvSpPr>
          <p:cNvPr id="25607" name="Text Box 15"/>
          <p:cNvSpPr txBox="1">
            <a:spLocks noChangeArrowheads="1"/>
          </p:cNvSpPr>
          <p:nvPr/>
        </p:nvSpPr>
        <p:spPr bwMode="auto">
          <a:xfrm>
            <a:off x="304800" y="1447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angle measures of </a:t>
            </a:r>
            <a:r>
              <a:rPr lang="en-US" altLang="en-US" sz="2400" b="1" i="1">
                <a:latin typeface="Verdana" pitchFamily="34" charset="0"/>
              </a:rPr>
              <a:t>JKLM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pic>
        <p:nvPicPr>
          <p:cNvPr id="2560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28800"/>
            <a:ext cx="38862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85" name="Picture 17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76800"/>
            <a:ext cx="27527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6" grpId="0"/>
      <p:bldP spid="5838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81000" y="1890713"/>
            <a:ext cx="79248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measure.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1. </a:t>
            </a:r>
            <a:r>
              <a:rPr lang="en-US" altLang="en-US" sz="2400" i="1">
                <a:latin typeface="Verdana" pitchFamily="34" charset="0"/>
              </a:rPr>
              <a:t>RUS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2.</a:t>
            </a:r>
            <a:r>
              <a:rPr lang="en-US" altLang="en-US" sz="2400" i="1">
                <a:latin typeface="Verdana" pitchFamily="34" charset="0"/>
              </a:rPr>
              <a:t> a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057400" y="2514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25°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1371600" y="315277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3</a:t>
            </a:r>
          </a:p>
        </p:txBody>
      </p:sp>
      <p:pic>
        <p:nvPicPr>
          <p:cNvPr id="26630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3276600" cy="233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utoUpdateAnimBg="0"/>
      <p:bldP spid="1742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9"/>
          <p:cNvSpPr txBox="1">
            <a:spLocks noChangeArrowheads="1"/>
          </p:cNvSpPr>
          <p:nvPr/>
        </p:nvSpPr>
        <p:spPr bwMode="auto">
          <a:xfrm>
            <a:off x="304800" y="1828800"/>
            <a:ext cx="5562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A manufacturer designs a circular ornament with lines of glitter as shown. Find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</a:rPr>
              <a:t>KJN.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pic>
        <p:nvPicPr>
          <p:cNvPr id="2765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990600"/>
            <a:ext cx="2513013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685800" y="301625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130°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304800" y="4191000"/>
            <a:ext cx="5562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Find the angle measures of </a:t>
            </a:r>
            <a:r>
              <a:rPr lang="en-US" altLang="en-US" sz="2400" i="1">
                <a:latin typeface="Verdana" pitchFamily="34" charset="0"/>
              </a:rPr>
              <a:t>ABCD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2765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733800"/>
            <a:ext cx="3371850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5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762000" y="4924425"/>
            <a:ext cx="495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A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95°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B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85°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C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85° 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D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= 95°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autoUpdateAnimBg="0"/>
      <p:bldP spid="4712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Find the measure of an inscribed angle. 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Use inscribed angles and their properties to solve problems.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75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inscribed angle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intercepted arc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subtend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Verdana" pitchFamily="34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1"/>
          <p:cNvSpPr>
            <a:spLocks noChangeArrowheads="1"/>
          </p:cNvSpPr>
          <p:nvPr/>
        </p:nvSpPr>
        <p:spPr bwMode="auto">
          <a:xfrm>
            <a:off x="457200" y="2133600"/>
            <a:ext cx="8458200" cy="199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>
                <a:latin typeface="Verdana" pitchFamily="34" charset="0"/>
              </a:rPr>
              <a:t>String art often begins with pins or nails that are placed around the circumference of a circle. A long piece of string is then wound from one nail to another. The resulting pattern may include hundreds of </a:t>
            </a:r>
            <a:r>
              <a:rPr lang="en-US" altLang="en-US" sz="2500" i="1">
                <a:latin typeface="Verdana" pitchFamily="34" charset="0"/>
              </a:rPr>
              <a:t>inscribed angles</a:t>
            </a:r>
            <a:r>
              <a:rPr lang="en-US" altLang="en-US" sz="2500">
                <a:latin typeface="Verdana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07720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>
                <a:latin typeface="Verdana" pitchFamily="34" charset="0"/>
              </a:rPr>
              <a:t>An </a:t>
            </a:r>
            <a:r>
              <a:rPr lang="en-US" altLang="en-US" sz="2500" b="1" u="sng">
                <a:latin typeface="Verdana" pitchFamily="34" charset="0"/>
              </a:rPr>
              <a:t>inscribed angle</a:t>
            </a:r>
            <a:r>
              <a:rPr lang="en-US" altLang="en-US" sz="2500" b="1">
                <a:latin typeface="Verdana" pitchFamily="34" charset="0"/>
              </a:rPr>
              <a:t> </a:t>
            </a:r>
            <a:r>
              <a:rPr lang="en-US" altLang="en-US" sz="2500">
                <a:latin typeface="Verdana" pitchFamily="34" charset="0"/>
              </a:rPr>
              <a:t>is an angle whose vertex is on a circle and whose sides contain chords of the circle. An </a:t>
            </a:r>
            <a:r>
              <a:rPr lang="en-US" altLang="en-US" sz="2500" b="1" u="sng">
                <a:latin typeface="Verdana" pitchFamily="34" charset="0"/>
              </a:rPr>
              <a:t>intercepted arc</a:t>
            </a:r>
            <a:r>
              <a:rPr lang="en-US" altLang="en-US" sz="2500" b="1">
                <a:latin typeface="Verdana" pitchFamily="34" charset="0"/>
              </a:rPr>
              <a:t> </a:t>
            </a:r>
            <a:r>
              <a:rPr lang="en-US" altLang="en-US" sz="2500">
                <a:latin typeface="Verdana" pitchFamily="34" charset="0"/>
              </a:rPr>
              <a:t>consists of endpoints that lie on the sides of an inscribed angle and all the points of the circle between them. A chord or arc </a:t>
            </a:r>
            <a:r>
              <a:rPr lang="en-US" altLang="en-US" sz="2500" b="1" u="sng">
                <a:latin typeface="Verdana" pitchFamily="34" charset="0"/>
              </a:rPr>
              <a:t>subtends</a:t>
            </a:r>
            <a:r>
              <a:rPr lang="en-US" altLang="en-US" sz="2500" b="1">
                <a:latin typeface="Verdana" pitchFamily="34" charset="0"/>
              </a:rPr>
              <a:t> </a:t>
            </a:r>
            <a:r>
              <a:rPr lang="en-US" altLang="en-US" sz="2500">
                <a:latin typeface="Verdana" pitchFamily="34" charset="0"/>
              </a:rPr>
              <a:t>an angle if its endpoints lie on the sides of the angle.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89610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90938"/>
            <a:ext cx="8686800" cy="240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measure.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1A: Finding Measures of Arcs and Inscribed Angles</a:t>
            </a:r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00200"/>
            <a:ext cx="2971800" cy="250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304800" y="2436813"/>
            <a:ext cx="145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</a:rPr>
              <a:t>PRU</a:t>
            </a:r>
          </a:p>
        </p:txBody>
      </p:sp>
      <p:pic>
        <p:nvPicPr>
          <p:cNvPr id="29721" name="Picture 2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24200"/>
            <a:ext cx="2476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200400" y="3200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pic>
        <p:nvPicPr>
          <p:cNvPr id="29723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4067175"/>
            <a:ext cx="23050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27" name="Group 31"/>
          <p:cNvGrpSpPr>
            <a:grpSpLocks/>
          </p:cNvGrpSpPr>
          <p:nvPr/>
        </p:nvGrpSpPr>
        <p:grpSpPr bwMode="auto">
          <a:xfrm>
            <a:off x="4114800" y="4191000"/>
            <a:ext cx="4800600" cy="457200"/>
            <a:chOff x="2256" y="3552"/>
            <a:chExt cx="3024" cy="288"/>
          </a:xfrm>
        </p:grpSpPr>
        <p:sp>
          <p:nvSpPr>
            <p:cNvPr id="9226" name="Text Box 28"/>
            <p:cNvSpPr txBox="1">
              <a:spLocks noChangeArrowheads="1"/>
            </p:cNvSpPr>
            <p:nvPr/>
          </p:nvSpPr>
          <p:spPr bwMode="auto">
            <a:xfrm>
              <a:off x="2256" y="3552"/>
              <a:ext cx="30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solidFill>
                    <a:srgbClr val="3366FF"/>
                  </a:solidFill>
                </a:rPr>
                <a:t>Substitute 118 for mPU</a:t>
              </a:r>
              <a:r>
                <a:rPr lang="en-US" altLang="en-US" sz="2400" i="1">
                  <a:solidFill>
                    <a:srgbClr val="3366FF"/>
                  </a:solidFill>
                  <a:sym typeface="Symbol" pitchFamily="18" charset="2"/>
                </a:rPr>
                <a:t>.</a:t>
              </a:r>
            </a:p>
          </p:txBody>
        </p:sp>
        <p:sp>
          <p:nvSpPr>
            <p:cNvPr id="9227" name="Freeform 30"/>
            <p:cNvSpPr>
              <a:spLocks/>
            </p:cNvSpPr>
            <p:nvPr/>
          </p:nvSpPr>
          <p:spPr bwMode="auto">
            <a:xfrm>
              <a:off x="4044" y="3573"/>
              <a:ext cx="240" cy="48"/>
            </a:xfrm>
            <a:custGeom>
              <a:avLst/>
              <a:gdLst>
                <a:gd name="T0" fmla="*/ 0 w 240"/>
                <a:gd name="T1" fmla="*/ 48 h 48"/>
                <a:gd name="T2" fmla="*/ 144 w 240"/>
                <a:gd name="T3" fmla="*/ 0 h 48"/>
                <a:gd name="T4" fmla="*/ 240 w 240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0" h="48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12" y="24"/>
                    <a:pt x="240" y="48"/>
                  </a:cubicBezTo>
                </a:path>
              </a:pathLst>
            </a:custGeom>
            <a:noFill/>
            <a:ln w="95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measure.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1B: Finding Measures of Arcs and Inscribed Angles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24000"/>
            <a:ext cx="281940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45" name="Group 20"/>
          <p:cNvGrpSpPr>
            <a:grpSpLocks/>
          </p:cNvGrpSpPr>
          <p:nvPr/>
        </p:nvGrpSpPr>
        <p:grpSpPr bwMode="auto">
          <a:xfrm>
            <a:off x="457200" y="2438400"/>
            <a:ext cx="1600200" cy="457200"/>
            <a:chOff x="288" y="1584"/>
            <a:chExt cx="1008" cy="288"/>
          </a:xfrm>
        </p:grpSpPr>
        <p:sp>
          <p:nvSpPr>
            <p:cNvPr id="10252" name="Rectangle 7"/>
            <p:cNvSpPr>
              <a:spLocks noChangeArrowheads="1"/>
            </p:cNvSpPr>
            <p:nvPr/>
          </p:nvSpPr>
          <p:spPr bwMode="auto">
            <a:xfrm>
              <a:off x="288" y="1584"/>
              <a:ext cx="10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m</a:t>
              </a:r>
              <a:r>
                <a:rPr lang="en-US" altLang="en-US" sz="2400" b="1" i="1">
                  <a:latin typeface="Verdana" pitchFamily="34" charset="0"/>
                </a:rPr>
                <a:t>SP</a:t>
              </a:r>
            </a:p>
          </p:txBody>
        </p:sp>
        <p:sp>
          <p:nvSpPr>
            <p:cNvPr id="10253" name="Freeform 8"/>
            <p:cNvSpPr>
              <a:spLocks/>
            </p:cNvSpPr>
            <p:nvPr/>
          </p:nvSpPr>
          <p:spPr bwMode="auto">
            <a:xfrm>
              <a:off x="528" y="1591"/>
              <a:ext cx="288" cy="41"/>
            </a:xfrm>
            <a:custGeom>
              <a:avLst/>
              <a:gdLst>
                <a:gd name="T0" fmla="*/ 0 w 288"/>
                <a:gd name="T1" fmla="*/ 41 h 41"/>
                <a:gd name="T2" fmla="*/ 100 w 288"/>
                <a:gd name="T3" fmla="*/ 6 h 41"/>
                <a:gd name="T4" fmla="*/ 204 w 288"/>
                <a:gd name="T5" fmla="*/ 6 h 41"/>
                <a:gd name="T6" fmla="*/ 288 w 288"/>
                <a:gd name="T7" fmla="*/ 41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8" h="41">
                  <a:moveTo>
                    <a:pt x="0" y="41"/>
                  </a:moveTo>
                  <a:cubicBezTo>
                    <a:pt x="17" y="35"/>
                    <a:pt x="66" y="12"/>
                    <a:pt x="100" y="6"/>
                  </a:cubicBezTo>
                  <a:cubicBezTo>
                    <a:pt x="134" y="0"/>
                    <a:pt x="173" y="0"/>
                    <a:pt x="204" y="6"/>
                  </a:cubicBezTo>
                  <a:cubicBezTo>
                    <a:pt x="235" y="12"/>
                    <a:pt x="270" y="34"/>
                    <a:pt x="288" y="41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4053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0"/>
            <a:ext cx="2457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3200400" y="3200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Inscribed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Thm.</a:t>
            </a:r>
          </a:p>
        </p:txBody>
      </p:sp>
      <p:pic>
        <p:nvPicPr>
          <p:cNvPr id="44055" name="Picture 23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862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3200400" y="40386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27 for m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 SRP.</a:t>
            </a:r>
          </a:p>
        </p:txBody>
      </p:sp>
      <p:pic>
        <p:nvPicPr>
          <p:cNvPr id="44057" name="Picture 25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67275"/>
            <a:ext cx="15430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3200400" y="4876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4" grpId="0"/>
      <p:bldP spid="44056" grpId="0"/>
      <p:bldP spid="44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962</Words>
  <Application>Microsoft Office PowerPoint</Application>
  <PresentationFormat>On-screen Show (4:3)</PresentationFormat>
  <Paragraphs>167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Verdana</vt:lpstr>
      <vt:lpstr>Arial Black</vt:lpstr>
      <vt:lpstr>Symbol</vt:lpstr>
      <vt:lpstr>Arial MT Bl</vt:lpstr>
      <vt:lpstr>Wingdings 2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53</cp:revision>
  <dcterms:created xsi:type="dcterms:W3CDTF">2002-10-14T18:20:28Z</dcterms:created>
  <dcterms:modified xsi:type="dcterms:W3CDTF">2014-03-26T11:26:27Z</dcterms:modified>
</cp:coreProperties>
</file>