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2"/>
  </p:notesMasterIdLst>
  <p:handoutMasterIdLst>
    <p:handoutMasterId r:id="rId33"/>
  </p:handoutMasterIdLst>
  <p:sldIdLst>
    <p:sldId id="269" r:id="rId2"/>
    <p:sldId id="451" r:id="rId3"/>
    <p:sldId id="453" r:id="rId4"/>
    <p:sldId id="495" r:id="rId5"/>
    <p:sldId id="496" r:id="rId6"/>
    <p:sldId id="497" r:id="rId7"/>
    <p:sldId id="503" r:id="rId8"/>
    <p:sldId id="456" r:id="rId9"/>
    <p:sldId id="505" r:id="rId10"/>
    <p:sldId id="506" r:id="rId11"/>
    <p:sldId id="459" r:id="rId12"/>
    <p:sldId id="507" r:id="rId13"/>
    <p:sldId id="509" r:id="rId14"/>
    <p:sldId id="457" r:id="rId15"/>
    <p:sldId id="458" r:id="rId16"/>
    <p:sldId id="510" r:id="rId17"/>
    <p:sldId id="460" r:id="rId18"/>
    <p:sldId id="511" r:id="rId19"/>
    <p:sldId id="512" r:id="rId20"/>
    <p:sldId id="504" r:id="rId21"/>
    <p:sldId id="498" r:id="rId22"/>
    <p:sldId id="499" r:id="rId23"/>
    <p:sldId id="472" r:id="rId24"/>
    <p:sldId id="513" r:id="rId25"/>
    <p:sldId id="500" r:id="rId26"/>
    <p:sldId id="501" r:id="rId27"/>
    <p:sldId id="473" r:id="rId28"/>
    <p:sldId id="493" r:id="rId29"/>
    <p:sldId id="494" r:id="rId30"/>
    <p:sldId id="502" r:id="rId31"/>
  </p:sldIdLst>
  <p:sldSz cx="9144000" cy="6858000" type="screen4x3"/>
  <p:notesSz cx="6858000" cy="9144000"/>
  <p:defaultTextStyle>
    <a:defPPr>
      <a:defRPr lang="en-US"/>
    </a:defPPr>
    <a:lvl1pPr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1pPr>
    <a:lvl2pPr marL="4572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2pPr>
    <a:lvl3pPr marL="9144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3pPr>
    <a:lvl4pPr marL="13716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4pPr>
    <a:lvl5pPr marL="1828800" algn="l" rtl="0" eaLnBrk="0" fontAlgn="base" hangingPunct="0">
      <a:spcBef>
        <a:spcPct val="50000"/>
      </a:spcBef>
      <a:spcAft>
        <a:spcPct val="0"/>
      </a:spcAft>
      <a:defRPr sz="2400" i="1" kern="1200">
        <a:solidFill>
          <a:schemeClr val="tx1"/>
        </a:solidFill>
        <a:latin typeface="Verdana" pitchFamily="34" charset="0"/>
        <a:ea typeface="ＭＳ Ｐゴシック" pitchFamily="-112" charset="-128"/>
        <a:cs typeface="+mn-cs"/>
      </a:defRPr>
    </a:lvl5pPr>
    <a:lvl6pPr marL="2286000" algn="l" defTabSz="914400" rtl="0" eaLnBrk="1" latinLnBrk="0" hangingPunct="1">
      <a:defRPr sz="2400" i="1" kern="1200">
        <a:solidFill>
          <a:schemeClr val="tx1"/>
        </a:solidFill>
        <a:latin typeface="Verdana" pitchFamily="34" charset="0"/>
        <a:ea typeface="ＭＳ Ｐゴシック" pitchFamily="-112" charset="-128"/>
        <a:cs typeface="+mn-cs"/>
      </a:defRPr>
    </a:lvl6pPr>
    <a:lvl7pPr marL="2743200" algn="l" defTabSz="914400" rtl="0" eaLnBrk="1" latinLnBrk="0" hangingPunct="1">
      <a:defRPr sz="2400" i="1" kern="1200">
        <a:solidFill>
          <a:schemeClr val="tx1"/>
        </a:solidFill>
        <a:latin typeface="Verdana" pitchFamily="34" charset="0"/>
        <a:ea typeface="ＭＳ Ｐゴシック" pitchFamily="-112" charset="-128"/>
        <a:cs typeface="+mn-cs"/>
      </a:defRPr>
    </a:lvl7pPr>
    <a:lvl8pPr marL="3200400" algn="l" defTabSz="914400" rtl="0" eaLnBrk="1" latinLnBrk="0" hangingPunct="1">
      <a:defRPr sz="2400" i="1" kern="1200">
        <a:solidFill>
          <a:schemeClr val="tx1"/>
        </a:solidFill>
        <a:latin typeface="Verdana" pitchFamily="34" charset="0"/>
        <a:ea typeface="ＭＳ Ｐゴシック" pitchFamily="-112" charset="-128"/>
        <a:cs typeface="+mn-cs"/>
      </a:defRPr>
    </a:lvl8pPr>
    <a:lvl9pPr marL="3657600" algn="l" defTabSz="914400" rtl="0" eaLnBrk="1" latinLnBrk="0" hangingPunct="1">
      <a:defRPr sz="2400" i="1" kern="1200">
        <a:solidFill>
          <a:schemeClr val="tx1"/>
        </a:solidFill>
        <a:latin typeface="Verdana" pitchFamily="34" charset="0"/>
        <a:ea typeface="ＭＳ Ｐゴシック" pitchFamily="-112"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800080"/>
    <a:srgbClr val="FF3300"/>
    <a:srgbClr val="CEE1FE"/>
    <a:srgbClr val="66FF99"/>
    <a:srgbClr val="99FFCC"/>
    <a:srgbClr val="FFCC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72"/>
      </p:cViewPr>
      <p:guideLst>
        <p:guide orient="horz" pos="2160"/>
        <p:guide orient="horz" pos="62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i="0">
                <a:latin typeface="Verdana" pitchFamily="-112" charset="0"/>
              </a:defRPr>
            </a:lvl1pPr>
          </a:lstStyle>
          <a:p>
            <a:pPr>
              <a:defRPr/>
            </a:pPr>
            <a:endParaRPr lang="en-US"/>
          </a:p>
        </p:txBody>
      </p:sp>
      <p:sp>
        <p:nvSpPr>
          <p:cNvPr id="36867" name="Rectangle 3"/>
          <p:cNvSpPr>
            <a:spLocks noGrp="1" noChangeArrowheads="1"/>
          </p:cNvSpPr>
          <p:nvPr>
            <p:ph type="dt" sz="quarter"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i="0">
                <a:latin typeface="Verdana" pitchFamily="-112" charset="0"/>
              </a:defRPr>
            </a:lvl1pPr>
          </a:lstStyle>
          <a:p>
            <a:pPr>
              <a:defRPr/>
            </a:pPr>
            <a:endParaRPr lang="en-US"/>
          </a:p>
        </p:txBody>
      </p:sp>
      <p:sp>
        <p:nvSpPr>
          <p:cNvPr id="36868" name="Rectangle 4"/>
          <p:cNvSpPr>
            <a:spLocks noGrp="1" noChangeArrowheads="1"/>
          </p:cNvSpPr>
          <p:nvPr>
            <p:ph type="ftr" sz="quarter" idx="2"/>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i="0">
                <a:latin typeface="Verdana" pitchFamily="-112" charset="0"/>
              </a:defRPr>
            </a:lvl1pPr>
          </a:lstStyle>
          <a:p>
            <a:pPr>
              <a:defRPr/>
            </a:pPr>
            <a:endParaRPr lang="en-US"/>
          </a:p>
        </p:txBody>
      </p:sp>
      <p:sp>
        <p:nvSpPr>
          <p:cNvPr id="36869" name="Rectangle 5"/>
          <p:cNvSpPr>
            <a:spLocks noGrp="1" noChangeArrowheads="1"/>
          </p:cNvSpPr>
          <p:nvPr>
            <p:ph type="sldNum" sz="quarter" idx="3"/>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i="0">
                <a:latin typeface="Verdana" pitchFamily="-112" charset="0"/>
              </a:defRPr>
            </a:lvl1pPr>
          </a:lstStyle>
          <a:p>
            <a:pPr>
              <a:defRPr/>
            </a:pPr>
            <a:fld id="{36AEFFAD-FAB9-4BC6-845A-E91A27C1C8EC}" type="slidenum">
              <a:rPr lang="en-US"/>
              <a:pPr>
                <a:defRPr/>
              </a:pPr>
              <a:t>‹#›</a:t>
            </a:fld>
            <a:endParaRPr lang="en-US"/>
          </a:p>
        </p:txBody>
      </p:sp>
    </p:spTree>
    <p:extLst>
      <p:ext uri="{BB962C8B-B14F-4D97-AF65-F5344CB8AC3E}">
        <p14:creationId xmlns:p14="http://schemas.microsoft.com/office/powerpoint/2010/main" val="27640611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200" i="0">
                <a:latin typeface="Times New Roman" pitchFamily="-112" charset="0"/>
              </a:defRPr>
            </a:lvl1pPr>
          </a:lstStyle>
          <a:p>
            <a:pPr>
              <a:defRPr/>
            </a:pPr>
            <a:endParaRPr lang="en-US"/>
          </a:p>
        </p:txBody>
      </p:sp>
      <p:sp>
        <p:nvSpPr>
          <p:cNvPr id="12291" name="Rectangle 3"/>
          <p:cNvSpPr>
            <a:spLocks noGrp="1" noChangeArrowheads="1"/>
          </p:cNvSpPr>
          <p:nvPr>
            <p:ph type="dt" idx="1"/>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200" i="0">
                <a:latin typeface="Times New Roman" pitchFamily="-112" charset="0"/>
              </a:defRPr>
            </a:lvl1pPr>
          </a:lstStyle>
          <a:p>
            <a:pPr>
              <a:defRPr/>
            </a:pPr>
            <a:endParaRPr lang="en-US"/>
          </a:p>
        </p:txBody>
      </p:sp>
      <p:sp>
        <p:nvSpPr>
          <p:cNvPr id="327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14400" y="4343400"/>
            <a:ext cx="50292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spcBef>
                <a:spcPct val="0"/>
              </a:spcBef>
              <a:defRPr sz="1200" i="0">
                <a:latin typeface="Times New Roman" pitchFamily="-112" charset="0"/>
              </a:defRPr>
            </a:lvl1pPr>
          </a:lstStyle>
          <a:p>
            <a:pPr>
              <a:defRPr/>
            </a:pPr>
            <a:endParaRPr lang="en-US"/>
          </a:p>
        </p:txBody>
      </p:sp>
      <p:sp>
        <p:nvSpPr>
          <p:cNvPr id="12295" name="Rectangle 7"/>
          <p:cNvSpPr>
            <a:spLocks noGrp="1" noChangeArrowheads="1"/>
          </p:cNvSpPr>
          <p:nvPr>
            <p:ph type="sldNum" sz="quarter" idx="5"/>
          </p:nvPr>
        </p:nvSpPr>
        <p:spPr bwMode="auto">
          <a:xfrm>
            <a:off x="3886200" y="8686800"/>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spcBef>
                <a:spcPct val="0"/>
              </a:spcBef>
              <a:defRPr sz="1200" i="0">
                <a:latin typeface="Times New Roman" pitchFamily="-112" charset="0"/>
              </a:defRPr>
            </a:lvl1pPr>
          </a:lstStyle>
          <a:p>
            <a:pPr>
              <a:defRPr/>
            </a:pPr>
            <a:fld id="{642DADFD-7939-49CB-ACFB-08CD03100894}" type="slidenum">
              <a:rPr lang="en-US"/>
              <a:pPr>
                <a:defRPr/>
              </a:pPr>
              <a:t>‹#›</a:t>
            </a:fld>
            <a:endParaRPr lang="en-US"/>
          </a:p>
        </p:txBody>
      </p:sp>
    </p:spTree>
    <p:extLst>
      <p:ext uri="{BB962C8B-B14F-4D97-AF65-F5344CB8AC3E}">
        <p14:creationId xmlns:p14="http://schemas.microsoft.com/office/powerpoint/2010/main" val="211515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noTextEdit="1"/>
          </p:cNvSpPr>
          <p:nvPr>
            <p:ph type="sldImg"/>
          </p:nvPr>
        </p:nvSpPr>
        <p:spPr>
          <a:ln/>
        </p:spPr>
      </p:sp>
      <p:sp>
        <p:nvSpPr>
          <p:cNvPr id="440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noTextEdit="1"/>
          </p:cNvSpPr>
          <p:nvPr>
            <p:ph type="sldImg"/>
          </p:nvPr>
        </p:nvSpPr>
        <p:spPr>
          <a:ln/>
        </p:spPr>
      </p:sp>
      <p:sp>
        <p:nvSpPr>
          <p:cNvPr id="4505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noTextEdit="1"/>
          </p:cNvSpPr>
          <p:nvPr>
            <p:ph type="sldImg"/>
          </p:nvPr>
        </p:nvSpPr>
        <p:spPr>
          <a:ln/>
        </p:spPr>
      </p:sp>
      <p:sp>
        <p:nvSpPr>
          <p:cNvPr id="4608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noTextEdit="1"/>
          </p:cNvSpPr>
          <p:nvPr>
            <p:ph type="sldImg"/>
          </p:nvPr>
        </p:nvSpPr>
        <p:spPr>
          <a:ln/>
        </p:spPr>
      </p:sp>
      <p:sp>
        <p:nvSpPr>
          <p:cNvPr id="471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a:ln/>
        </p:spPr>
      </p:sp>
      <p:sp>
        <p:nvSpPr>
          <p:cNvPr id="481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noTextEdit="1"/>
          </p:cNvSpPr>
          <p:nvPr>
            <p:ph type="sldImg"/>
          </p:nvPr>
        </p:nvSpPr>
        <p:spPr>
          <a:ln/>
        </p:spPr>
      </p:sp>
      <p:sp>
        <p:nvSpPr>
          <p:cNvPr id="491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noTextEdit="1"/>
          </p:cNvSpPr>
          <p:nvPr>
            <p:ph type="sldImg"/>
          </p:nvPr>
        </p:nvSpPr>
        <p:spPr>
          <a:ln/>
        </p:spPr>
      </p:sp>
      <p:sp>
        <p:nvSpPr>
          <p:cNvPr id="501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a:ln/>
        </p:spPr>
      </p:sp>
      <p:sp>
        <p:nvSpPr>
          <p:cNvPr id="512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a:ln/>
        </p:spPr>
      </p:sp>
      <p:sp>
        <p:nvSpPr>
          <p:cNvPr id="522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i="1"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a:ln/>
        </p:spPr>
      </p:sp>
      <p:sp>
        <p:nvSpPr>
          <p:cNvPr id="5427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noTextEdit="1"/>
          </p:cNvSpPr>
          <p:nvPr>
            <p:ph type="sldImg"/>
          </p:nvPr>
        </p:nvSpPr>
        <p:spPr>
          <a:ln/>
        </p:spPr>
      </p:sp>
      <p:sp>
        <p:nvSpPr>
          <p:cNvPr id="5529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a:ln/>
        </p:spPr>
      </p:sp>
      <p:sp>
        <p:nvSpPr>
          <p:cNvPr id="563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noTextEdit="1"/>
          </p:cNvSpPr>
          <p:nvPr>
            <p:ph type="sldImg"/>
          </p:nvPr>
        </p:nvSpPr>
        <p:spPr>
          <a:ln/>
        </p:spPr>
      </p:sp>
      <p:sp>
        <p:nvSpPr>
          <p:cNvPr id="5734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noTextEdit="1"/>
          </p:cNvSpPr>
          <p:nvPr>
            <p:ph type="sldImg"/>
          </p:nvPr>
        </p:nvSpPr>
        <p:spPr>
          <a:ln/>
        </p:spPr>
      </p:sp>
      <p:sp>
        <p:nvSpPr>
          <p:cNvPr id="358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noTextEdit="1"/>
          </p:cNvSpPr>
          <p:nvPr>
            <p:ph type="sldImg"/>
          </p:nvPr>
        </p:nvSpPr>
        <p:spPr>
          <a:ln/>
        </p:spPr>
      </p:sp>
      <p:sp>
        <p:nvSpPr>
          <p:cNvPr id="3789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noTextEdit="1"/>
          </p:cNvSpPr>
          <p:nvPr>
            <p:ph type="sldImg"/>
          </p:nvPr>
        </p:nvSpPr>
        <p:spPr>
          <a:ln/>
        </p:spPr>
      </p:sp>
      <p:sp>
        <p:nvSpPr>
          <p:cNvPr id="3993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noTextEdit="1"/>
          </p:cNvSpPr>
          <p:nvPr>
            <p:ph type="sldImg"/>
          </p:nvPr>
        </p:nvSpPr>
        <p:spPr>
          <a:ln/>
        </p:spPr>
      </p:sp>
      <p:sp>
        <p:nvSpPr>
          <p:cNvPr id="419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7C925D-A100-4DBF-BBB6-286A5F548C17}" type="slidenum">
              <a:rPr lang="en-US"/>
              <a:pPr>
                <a:defRPr/>
              </a:pPr>
              <a:t>‹#›</a:t>
            </a:fld>
            <a:endParaRPr lang="en-US"/>
          </a:p>
        </p:txBody>
      </p:sp>
    </p:spTree>
    <p:extLst>
      <p:ext uri="{BB962C8B-B14F-4D97-AF65-F5344CB8AC3E}">
        <p14:creationId xmlns:p14="http://schemas.microsoft.com/office/powerpoint/2010/main" val="4123012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1598A60-81A5-40CE-BDF3-E1DB06E7B996}" type="slidenum">
              <a:rPr lang="en-US"/>
              <a:pPr>
                <a:defRPr/>
              </a:pPr>
              <a:t>‹#›</a:t>
            </a:fld>
            <a:endParaRPr lang="en-US"/>
          </a:p>
        </p:txBody>
      </p:sp>
    </p:spTree>
    <p:extLst>
      <p:ext uri="{BB962C8B-B14F-4D97-AF65-F5344CB8AC3E}">
        <p14:creationId xmlns:p14="http://schemas.microsoft.com/office/powerpoint/2010/main" val="1167397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67C6E4-9D76-4CFF-BAD2-CB37B07B3B42}" type="slidenum">
              <a:rPr lang="en-US"/>
              <a:pPr>
                <a:defRPr/>
              </a:pPr>
              <a:t>‹#›</a:t>
            </a:fld>
            <a:endParaRPr lang="en-US"/>
          </a:p>
        </p:txBody>
      </p:sp>
    </p:spTree>
    <p:extLst>
      <p:ext uri="{BB962C8B-B14F-4D97-AF65-F5344CB8AC3E}">
        <p14:creationId xmlns:p14="http://schemas.microsoft.com/office/powerpoint/2010/main" val="269899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AC57FF5-F274-44F6-8E7C-B36E882E3DCC}" type="slidenum">
              <a:rPr lang="en-US"/>
              <a:pPr>
                <a:defRPr/>
              </a:pPr>
              <a:t>‹#›</a:t>
            </a:fld>
            <a:endParaRPr lang="en-US"/>
          </a:p>
        </p:txBody>
      </p:sp>
    </p:spTree>
    <p:extLst>
      <p:ext uri="{BB962C8B-B14F-4D97-AF65-F5344CB8AC3E}">
        <p14:creationId xmlns:p14="http://schemas.microsoft.com/office/powerpoint/2010/main" val="1981352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92C54C-94CC-4AE8-A146-1B3598EB76D2}" type="slidenum">
              <a:rPr lang="en-US"/>
              <a:pPr>
                <a:defRPr/>
              </a:pPr>
              <a:t>‹#›</a:t>
            </a:fld>
            <a:endParaRPr lang="en-US"/>
          </a:p>
        </p:txBody>
      </p:sp>
    </p:spTree>
    <p:extLst>
      <p:ext uri="{BB962C8B-B14F-4D97-AF65-F5344CB8AC3E}">
        <p14:creationId xmlns:p14="http://schemas.microsoft.com/office/powerpoint/2010/main" val="1155326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9B299B-4A1E-466A-9227-313BB565C359}" type="slidenum">
              <a:rPr lang="en-US"/>
              <a:pPr>
                <a:defRPr/>
              </a:pPr>
              <a:t>‹#›</a:t>
            </a:fld>
            <a:endParaRPr lang="en-US"/>
          </a:p>
        </p:txBody>
      </p:sp>
    </p:spTree>
    <p:extLst>
      <p:ext uri="{BB962C8B-B14F-4D97-AF65-F5344CB8AC3E}">
        <p14:creationId xmlns:p14="http://schemas.microsoft.com/office/powerpoint/2010/main" val="3703923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3FBA32-A410-45AE-9C20-6840CB0F636F}" type="slidenum">
              <a:rPr lang="en-US"/>
              <a:pPr>
                <a:defRPr/>
              </a:pPr>
              <a:t>‹#›</a:t>
            </a:fld>
            <a:endParaRPr lang="en-US"/>
          </a:p>
        </p:txBody>
      </p:sp>
    </p:spTree>
    <p:extLst>
      <p:ext uri="{BB962C8B-B14F-4D97-AF65-F5344CB8AC3E}">
        <p14:creationId xmlns:p14="http://schemas.microsoft.com/office/powerpoint/2010/main" val="3892840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BEF7924-91F0-41CB-89C6-63436DC49EEB}" type="slidenum">
              <a:rPr lang="en-US"/>
              <a:pPr>
                <a:defRPr/>
              </a:pPr>
              <a:t>‹#›</a:t>
            </a:fld>
            <a:endParaRPr lang="en-US"/>
          </a:p>
        </p:txBody>
      </p:sp>
    </p:spTree>
    <p:extLst>
      <p:ext uri="{BB962C8B-B14F-4D97-AF65-F5344CB8AC3E}">
        <p14:creationId xmlns:p14="http://schemas.microsoft.com/office/powerpoint/2010/main" val="3218405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60A2F48-8D61-41FE-9B21-62A79743F3A1}" type="slidenum">
              <a:rPr lang="en-US"/>
              <a:pPr>
                <a:defRPr/>
              </a:pPr>
              <a:t>‹#›</a:t>
            </a:fld>
            <a:endParaRPr lang="en-US"/>
          </a:p>
        </p:txBody>
      </p:sp>
    </p:spTree>
    <p:extLst>
      <p:ext uri="{BB962C8B-B14F-4D97-AF65-F5344CB8AC3E}">
        <p14:creationId xmlns:p14="http://schemas.microsoft.com/office/powerpoint/2010/main" val="3821883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B7AFBC-39B3-438D-B0EA-6CF856404D99}" type="slidenum">
              <a:rPr lang="en-US"/>
              <a:pPr>
                <a:defRPr/>
              </a:pPr>
              <a:t>‹#›</a:t>
            </a:fld>
            <a:endParaRPr lang="en-US"/>
          </a:p>
        </p:txBody>
      </p:sp>
    </p:spTree>
    <p:extLst>
      <p:ext uri="{BB962C8B-B14F-4D97-AF65-F5344CB8AC3E}">
        <p14:creationId xmlns:p14="http://schemas.microsoft.com/office/powerpoint/2010/main" val="43850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F77A4C-A256-4154-880F-04980AB8865E}" type="slidenum">
              <a:rPr lang="en-US"/>
              <a:pPr>
                <a:defRPr/>
              </a:pPr>
              <a:t>‹#›</a:t>
            </a:fld>
            <a:endParaRPr lang="en-US"/>
          </a:p>
        </p:txBody>
      </p:sp>
    </p:spTree>
    <p:extLst>
      <p:ext uri="{BB962C8B-B14F-4D97-AF65-F5344CB8AC3E}">
        <p14:creationId xmlns:p14="http://schemas.microsoft.com/office/powerpoint/2010/main" val="2299347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A4D8CE-6067-4533-8F56-DFFC96014BBD}" type="slidenum">
              <a:rPr lang="en-US"/>
              <a:pPr>
                <a:defRPr/>
              </a:pPr>
              <a:t>‹#›</a:t>
            </a:fld>
            <a:endParaRPr lang="en-US"/>
          </a:p>
        </p:txBody>
      </p:sp>
    </p:spTree>
    <p:extLst>
      <p:ext uri="{BB962C8B-B14F-4D97-AF65-F5344CB8AC3E}">
        <p14:creationId xmlns:p14="http://schemas.microsoft.com/office/powerpoint/2010/main" val="153917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spcBef>
                <a:spcPct val="0"/>
              </a:spcBef>
              <a:defRPr sz="1400" i="0">
                <a:latin typeface="Times New Roman" pitchFamily="-112"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spcBef>
                <a:spcPct val="0"/>
              </a:spcBef>
              <a:defRPr sz="1400" i="0">
                <a:latin typeface="Times New Roman" pitchFamily="-112"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spcBef>
                <a:spcPct val="0"/>
              </a:spcBef>
              <a:defRPr sz="1400" i="0">
                <a:latin typeface="Times New Roman" pitchFamily="-112" charset="0"/>
              </a:defRPr>
            </a:lvl1pPr>
          </a:lstStyle>
          <a:p>
            <a:pPr>
              <a:defRPr/>
            </a:pPr>
            <a:fld id="{6FE8D69C-C188-467D-B072-70519F691D2E}" type="slidenum">
              <a:rPr lang="en-US"/>
              <a:pPr>
                <a:defRPr/>
              </a:pPr>
              <a:t>‹#›</a:t>
            </a:fld>
            <a:endParaRPr lang="en-US"/>
          </a:p>
        </p:txBody>
      </p:sp>
      <p:grpSp>
        <p:nvGrpSpPr>
          <p:cNvPr id="1031" name="Group 14"/>
          <p:cNvGrpSpPr>
            <a:grpSpLocks/>
          </p:cNvGrpSpPr>
          <p:nvPr userDrawn="1"/>
        </p:nvGrpSpPr>
        <p:grpSpPr bwMode="auto">
          <a:xfrm>
            <a:off x="0" y="0"/>
            <a:ext cx="9144000" cy="6862763"/>
            <a:chOff x="0" y="0"/>
            <a:chExt cx="5760" cy="4323"/>
          </a:xfrm>
        </p:grpSpPr>
        <p:grpSp>
          <p:nvGrpSpPr>
            <p:cNvPr id="1032" name="Group 7"/>
            <p:cNvGrpSpPr>
              <a:grpSpLocks/>
            </p:cNvGrpSpPr>
            <p:nvPr userDrawn="1"/>
          </p:nvGrpSpPr>
          <p:grpSpPr bwMode="auto">
            <a:xfrm>
              <a:off x="0" y="0"/>
              <a:ext cx="5760" cy="4323"/>
              <a:chOff x="0" y="0"/>
              <a:chExt cx="5760" cy="4323"/>
            </a:xfrm>
          </p:grpSpPr>
          <p:pic>
            <p:nvPicPr>
              <p:cNvPr id="1034"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4129"/>
                <a:ext cx="576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Text Box 10"/>
              <p:cNvSpPr txBox="1">
                <a:spLocks noChangeArrowheads="1"/>
              </p:cNvSpPr>
              <p:nvPr/>
            </p:nvSpPr>
            <p:spPr bwMode="auto">
              <a:xfrm>
                <a:off x="0" y="4131"/>
                <a:ext cx="166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1400" b="1" i="0">
                    <a:solidFill>
                      <a:schemeClr val="bg1"/>
                    </a:solidFill>
                  </a:rPr>
                  <a:t>Holt McDougal Algebra 1</a:t>
                </a:r>
              </a:p>
            </p:txBody>
          </p:sp>
          <p:sp>
            <p:nvSpPr>
              <p:cNvPr id="1037" name="Text Box 11"/>
              <p:cNvSpPr txBox="1">
                <a:spLocks noChangeArrowheads="1"/>
              </p:cNvSpPr>
              <p:nvPr/>
            </p:nvSpPr>
            <p:spPr bwMode="auto">
              <a:xfrm>
                <a:off x="309" y="71"/>
                <a:ext cx="11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endParaRPr lang="en-US" altLang="en-US" sz="2800" i="0">
                  <a:latin typeface="Arial" charset="0"/>
                </a:endParaRPr>
              </a:p>
            </p:txBody>
          </p:sp>
          <p:sp>
            <p:nvSpPr>
              <p:cNvPr id="1038" name="Text Box 12"/>
              <p:cNvSpPr txBox="1">
                <a:spLocks noChangeArrowheads="1"/>
              </p:cNvSpPr>
              <p:nvPr/>
            </p:nvSpPr>
            <p:spPr bwMode="auto">
              <a:xfrm>
                <a:off x="750" y="64"/>
                <a:ext cx="2370"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3200" i="0">
                    <a:solidFill>
                      <a:schemeClr val="bg1"/>
                    </a:solidFill>
                    <a:latin typeface="Arial Black" pitchFamily="34" charset="0"/>
                  </a:rPr>
                  <a:t> Line of Best Fit </a:t>
                </a:r>
              </a:p>
            </p:txBody>
          </p:sp>
        </p:grpSp>
        <p:pic>
          <p:nvPicPr>
            <p:cNvPr id="1033" name="Picture 13" descr="chater_screen"/>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74" y="4128"/>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ＭＳ Ｐゴシック" pitchFamily="-112" charset="-128"/>
          <a:cs typeface="ＭＳ Ｐゴシック" pitchFamily="-112" charset="-128"/>
        </a:defRPr>
      </a:lvl1pPr>
      <a:lvl2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2pPr>
      <a:lvl3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3pPr>
      <a:lvl4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4pPr>
      <a:lvl5pPr algn="ctr" rtl="0" eaLnBrk="0" fontAlgn="base" hangingPunct="0">
        <a:spcBef>
          <a:spcPct val="0"/>
        </a:spcBef>
        <a:spcAft>
          <a:spcPct val="0"/>
        </a:spcAft>
        <a:defRPr sz="4400">
          <a:solidFill>
            <a:schemeClr val="tx2"/>
          </a:solidFill>
          <a:latin typeface="Times New Roman" pitchFamily="18" charset="0"/>
          <a:ea typeface="ＭＳ Ｐゴシック" pitchFamily="-112" charset="-128"/>
          <a:cs typeface="ＭＳ Ｐゴシック" pitchFamily="-112" charset="-128"/>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2" charset="-128"/>
          <a:cs typeface="ＭＳ Ｐゴシック" pitchFamily="-112"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2"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2"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2" charset="-128"/>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3.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0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4"/>
          <p:cNvSpPr txBox="1">
            <a:spLocks noChangeArrowheads="1"/>
          </p:cNvSpPr>
          <p:nvPr/>
        </p:nvSpPr>
        <p:spPr bwMode="auto">
          <a:xfrm>
            <a:off x="1371600" y="106363"/>
            <a:ext cx="753268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3200" i="0">
                <a:solidFill>
                  <a:schemeClr val="bg1"/>
                </a:solidFill>
                <a:latin typeface="Arial Black" pitchFamily="34" charset="0"/>
              </a:rPr>
              <a:t>Line of Best Fit </a:t>
            </a:r>
          </a:p>
        </p:txBody>
      </p:sp>
      <p:sp>
        <p:nvSpPr>
          <p:cNvPr id="2052" name="Text Box 8"/>
          <p:cNvSpPr txBox="1">
            <a:spLocks noChangeArrowheads="1"/>
          </p:cNvSpPr>
          <p:nvPr/>
        </p:nvSpPr>
        <p:spPr bwMode="auto">
          <a:xfrm>
            <a:off x="0" y="6550025"/>
            <a:ext cx="1997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0"/>
              </a:spcBef>
            </a:pPr>
            <a:r>
              <a:rPr lang="en-US" altLang="en-US" sz="1400" b="1" i="0">
                <a:solidFill>
                  <a:schemeClr val="bg1"/>
                </a:solidFill>
              </a:rPr>
              <a:t>Holt Algebra 1</a:t>
            </a:r>
          </a:p>
        </p:txBody>
      </p:sp>
      <p:sp>
        <p:nvSpPr>
          <p:cNvPr id="19491" name="Text Box 35">
            <a:hlinkClick r:id="rId3" action="ppaction://hlinksldjump"/>
          </p:cNvPr>
          <p:cNvSpPr txBox="1">
            <a:spLocks noChangeArrowheads="1"/>
          </p:cNvSpPr>
          <p:nvPr/>
        </p:nvSpPr>
        <p:spPr bwMode="auto">
          <a:xfrm>
            <a:off x="3657600" y="3617913"/>
            <a:ext cx="4038600" cy="519112"/>
          </a:xfrm>
          <a:prstGeom prst="rect">
            <a:avLst/>
          </a:prstGeom>
          <a:noFill/>
          <a:ln>
            <a:noFill/>
          </a:ln>
          <a:effectLst/>
          <a:extLst/>
        </p:spPr>
        <p:txBody>
          <a:bodyPr>
            <a:spAutoFit/>
          </a:bodyPr>
          <a:lstStyle/>
          <a:p>
            <a:pPr>
              <a:defRPr/>
            </a:pPr>
            <a:r>
              <a:rPr lang="en-US" sz="2800" i="0" u="sng">
                <a:solidFill>
                  <a:schemeClr val="bg1"/>
                </a:solidFill>
                <a:effectLst>
                  <a:outerShdw blurRad="38100" dist="38100" dir="2700000" algn="tl">
                    <a:srgbClr val="C0C0C0"/>
                  </a:outerShdw>
                </a:effectLst>
                <a:latin typeface="Verdana" pitchFamily="-112" charset="0"/>
              </a:rPr>
              <a:t>Lesson Quiz</a:t>
            </a:r>
          </a:p>
        </p:txBody>
      </p:sp>
      <p:sp>
        <p:nvSpPr>
          <p:cNvPr id="19493" name="Text Box 37">
            <a:hlinkClick r:id="rId4" action="ppaction://hlinksldjump"/>
          </p:cNvPr>
          <p:cNvSpPr txBox="1">
            <a:spLocks noChangeArrowheads="1"/>
          </p:cNvSpPr>
          <p:nvPr/>
        </p:nvSpPr>
        <p:spPr bwMode="auto">
          <a:xfrm>
            <a:off x="3657600" y="3019425"/>
            <a:ext cx="4038600" cy="519113"/>
          </a:xfrm>
          <a:prstGeom prst="rect">
            <a:avLst/>
          </a:prstGeom>
          <a:noFill/>
          <a:ln>
            <a:noFill/>
          </a:ln>
          <a:effectLst/>
          <a:extLst/>
        </p:spPr>
        <p:txBody>
          <a:bodyPr>
            <a:spAutoFit/>
          </a:bodyPr>
          <a:lstStyle/>
          <a:p>
            <a:pPr>
              <a:defRPr/>
            </a:pPr>
            <a:r>
              <a:rPr lang="en-US" sz="2800" i="0" u="sng">
                <a:solidFill>
                  <a:schemeClr val="bg1"/>
                </a:solidFill>
                <a:effectLst>
                  <a:outerShdw blurRad="38100" dist="38100" dir="2700000" algn="tl">
                    <a:srgbClr val="C0C0C0"/>
                  </a:outerShdw>
                </a:effectLst>
                <a:latin typeface="Verdana" pitchFamily="-112" charset="0"/>
              </a:rPr>
              <a:t>Lesson Presentation</a:t>
            </a:r>
          </a:p>
        </p:txBody>
      </p:sp>
      <p:sp>
        <p:nvSpPr>
          <p:cNvPr id="19494" name="Text Box 38">
            <a:hlinkClick r:id="" action="ppaction://hlinkshowjump?jump=nextslide"/>
          </p:cNvPr>
          <p:cNvSpPr txBox="1">
            <a:spLocks noChangeArrowheads="1"/>
          </p:cNvSpPr>
          <p:nvPr/>
        </p:nvSpPr>
        <p:spPr bwMode="auto">
          <a:xfrm>
            <a:off x="3657600" y="2346325"/>
            <a:ext cx="2971800" cy="519113"/>
          </a:xfrm>
          <a:prstGeom prst="rect">
            <a:avLst/>
          </a:prstGeom>
          <a:noFill/>
          <a:ln>
            <a:noFill/>
          </a:ln>
          <a:effectLst/>
          <a:extLst/>
        </p:spPr>
        <p:txBody>
          <a:bodyPr>
            <a:spAutoFit/>
          </a:bodyPr>
          <a:lstStyle/>
          <a:p>
            <a:pPr>
              <a:defRPr/>
            </a:pPr>
            <a:r>
              <a:rPr lang="en-US" sz="2800" i="0" u="sng">
                <a:solidFill>
                  <a:schemeClr val="bg1"/>
                </a:solidFill>
                <a:effectLst>
                  <a:outerShdw blurRad="38100" dist="38100" dir="2700000" algn="tl">
                    <a:srgbClr val="C0C0C0"/>
                  </a:outerShdw>
                </a:effectLst>
                <a:latin typeface="Verdana" pitchFamily="-112" charset="0"/>
              </a:rPr>
              <a:t>Warm Up</a:t>
            </a:r>
          </a:p>
        </p:txBody>
      </p:sp>
      <p:pic>
        <p:nvPicPr>
          <p:cNvPr id="2056" name="Picture 1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11"/>
          <p:cNvSpPr txBox="1">
            <a:spLocks noChangeArrowheads="1"/>
          </p:cNvSpPr>
          <p:nvPr/>
        </p:nvSpPr>
        <p:spPr bwMode="auto">
          <a:xfrm>
            <a:off x="76200" y="6553200"/>
            <a:ext cx="2743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1400" b="1" i="0">
                <a:solidFill>
                  <a:schemeClr val="bg1"/>
                </a:solidFill>
              </a:rPr>
              <a:t>Holt McDougal Algebra 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676400"/>
            <a:ext cx="37338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Example1:  Continued</a:t>
            </a:r>
          </a:p>
        </p:txBody>
      </p:sp>
      <p:sp>
        <p:nvSpPr>
          <p:cNvPr id="11268" name="TextBox 6"/>
          <p:cNvSpPr txBox="1">
            <a:spLocks noChangeArrowheads="1"/>
          </p:cNvSpPr>
          <p:nvPr/>
        </p:nvSpPr>
        <p:spPr bwMode="auto">
          <a:xfrm>
            <a:off x="533400" y="1447800"/>
            <a:ext cx="2928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sp>
        <p:nvSpPr>
          <p:cNvPr id="11269" name="TextBox 7"/>
          <p:cNvSpPr txBox="1">
            <a:spLocks noChangeArrowheads="1"/>
          </p:cNvSpPr>
          <p:nvPr/>
        </p:nvSpPr>
        <p:spPr bwMode="auto">
          <a:xfrm>
            <a:off x="1143000" y="1981200"/>
            <a:ext cx="21113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2x + 2:</a:t>
            </a:r>
            <a:endParaRPr lang="en-US" altLang="en-US"/>
          </a:p>
        </p:txBody>
      </p:sp>
      <p:sp>
        <p:nvSpPr>
          <p:cNvPr id="11270" name="TextBox 10"/>
          <p:cNvSpPr txBox="1">
            <a:spLocks noChangeArrowheads="1"/>
          </p:cNvSpPr>
          <p:nvPr/>
        </p:nvSpPr>
        <p:spPr bwMode="auto">
          <a:xfrm>
            <a:off x="457200" y="2590800"/>
            <a:ext cx="42687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a:t>
            </a:r>
          </a:p>
        </p:txBody>
      </p:sp>
      <p:sp>
        <p:nvSpPr>
          <p:cNvPr id="12" name="TextBox 11"/>
          <p:cNvSpPr txBox="1">
            <a:spLocks noChangeArrowheads="1"/>
          </p:cNvSpPr>
          <p:nvPr/>
        </p:nvSpPr>
        <p:spPr bwMode="auto">
          <a:xfrm>
            <a:off x="457200" y="3175000"/>
            <a:ext cx="45418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(3)</a:t>
            </a:r>
            <a:r>
              <a:rPr lang="en-US" altLang="en-US" baseline="30000"/>
              <a:t>2</a:t>
            </a:r>
            <a:r>
              <a:rPr lang="en-US" altLang="en-US"/>
              <a:t> + (–1)</a:t>
            </a:r>
            <a:r>
              <a:rPr lang="en-US" altLang="en-US" baseline="30000"/>
              <a:t>2</a:t>
            </a:r>
            <a:r>
              <a:rPr lang="en-US" altLang="en-US"/>
              <a:t> + (–2)</a:t>
            </a:r>
            <a:r>
              <a:rPr lang="en-US" altLang="en-US" baseline="30000"/>
              <a:t>2</a:t>
            </a:r>
            <a:r>
              <a:rPr lang="en-US" altLang="en-US"/>
              <a:t> + (-1)</a:t>
            </a:r>
            <a:r>
              <a:rPr lang="en-US" altLang="en-US" baseline="30000"/>
              <a:t>2</a:t>
            </a:r>
            <a:endParaRPr lang="en-US" altLang="en-US"/>
          </a:p>
          <a:p>
            <a:r>
              <a:rPr lang="en-US" altLang="en-US"/>
              <a:t>9 + 1 + 4 + 1 = 15</a:t>
            </a:r>
          </a:p>
        </p:txBody>
      </p:sp>
      <p:sp>
        <p:nvSpPr>
          <p:cNvPr id="13" name="TextBox 12"/>
          <p:cNvSpPr txBox="1">
            <a:spLocks noChangeArrowheads="1"/>
          </p:cNvSpPr>
          <p:nvPr/>
        </p:nvSpPr>
        <p:spPr bwMode="auto">
          <a:xfrm>
            <a:off x="609600" y="5341938"/>
            <a:ext cx="31242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0000"/>
                </a:solidFill>
              </a:rPr>
              <a:t>The line y = x + 4 is a better 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1</a:t>
            </a:r>
            <a:endParaRPr lang="en-US" altLang="en-US" sz="2600" i="0">
              <a:solidFill>
                <a:schemeClr val="accent2"/>
              </a:solidFill>
              <a:latin typeface="Arial MT Bl" charset="0"/>
            </a:endParaRPr>
          </a:p>
        </p:txBody>
      </p:sp>
      <p:pic>
        <p:nvPicPr>
          <p:cNvPr id="12291" name="Picture 12" descr="img5.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810000"/>
            <a:ext cx="3333750" cy="130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292" name="Straight Connector 16"/>
          <p:cNvCxnSpPr>
            <a:cxnSpLocks noChangeShapeType="1"/>
          </p:cNvCxnSpPr>
          <p:nvPr/>
        </p:nvCxnSpPr>
        <p:spPr bwMode="auto">
          <a:xfrm rot="16200000" flipH="1">
            <a:off x="2743200" y="6248400"/>
            <a:ext cx="1066800" cy="609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grpSp>
        <p:nvGrpSpPr>
          <p:cNvPr id="12293" name="Group 33"/>
          <p:cNvGrpSpPr>
            <a:grpSpLocks/>
          </p:cNvGrpSpPr>
          <p:nvPr/>
        </p:nvGrpSpPr>
        <p:grpSpPr bwMode="auto">
          <a:xfrm>
            <a:off x="457200" y="1447800"/>
            <a:ext cx="8001000" cy="1820863"/>
            <a:chOff x="457200" y="1447800"/>
            <a:chExt cx="8001000" cy="1820863"/>
          </a:xfrm>
        </p:grpSpPr>
        <p:grpSp>
          <p:nvGrpSpPr>
            <p:cNvPr id="12295" name="Group 24"/>
            <p:cNvGrpSpPr>
              <a:grpSpLocks/>
            </p:cNvGrpSpPr>
            <p:nvPr/>
          </p:nvGrpSpPr>
          <p:grpSpPr bwMode="auto">
            <a:xfrm>
              <a:off x="457200" y="1447800"/>
              <a:ext cx="8001000" cy="1820863"/>
              <a:chOff x="533400" y="1524000"/>
              <a:chExt cx="8001000" cy="1821597"/>
            </a:xfrm>
          </p:grpSpPr>
          <p:sp>
            <p:nvSpPr>
              <p:cNvPr id="12304" name="TextBox 21"/>
              <p:cNvSpPr txBox="1">
                <a:spLocks noChangeArrowheads="1"/>
              </p:cNvSpPr>
              <p:nvPr/>
            </p:nvSpPr>
            <p:spPr bwMode="auto">
              <a:xfrm>
                <a:off x="533400" y="1524000"/>
                <a:ext cx="50690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Two lines of fit for this data are</a:t>
                </a:r>
              </a:p>
            </p:txBody>
          </p:sp>
          <p:sp>
            <p:nvSpPr>
              <p:cNvPr id="12305" name="TextBox 23"/>
              <p:cNvSpPr txBox="1">
                <a:spLocks noChangeArrowheads="1"/>
              </p:cNvSpPr>
              <p:nvPr/>
            </p:nvSpPr>
            <p:spPr bwMode="auto">
              <a:xfrm>
                <a:off x="609600" y="2514600"/>
                <a:ext cx="7924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For each line, find the sum of the squares of the residuals. Which line is a better fit?</a:t>
                </a:r>
              </a:p>
            </p:txBody>
          </p:sp>
        </p:grpSp>
        <p:grpSp>
          <p:nvGrpSpPr>
            <p:cNvPr id="12296" name="Group 31"/>
            <p:cNvGrpSpPr>
              <a:grpSpLocks/>
            </p:cNvGrpSpPr>
            <p:nvPr/>
          </p:nvGrpSpPr>
          <p:grpSpPr bwMode="auto">
            <a:xfrm>
              <a:off x="533400" y="1752600"/>
              <a:ext cx="4756604" cy="766763"/>
              <a:chOff x="304800" y="3962400"/>
              <a:chExt cx="4756604" cy="766763"/>
            </a:xfrm>
          </p:grpSpPr>
          <p:sp>
            <p:nvSpPr>
              <p:cNvPr id="12297" name="TextBox 24"/>
              <p:cNvSpPr txBox="1">
                <a:spLocks noChangeArrowheads="1"/>
              </p:cNvSpPr>
              <p:nvPr/>
            </p:nvSpPr>
            <p:spPr bwMode="auto">
              <a:xfrm>
                <a:off x="304800" y="4114800"/>
                <a:ext cx="9829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Y = -</a:t>
                </a:r>
              </a:p>
            </p:txBody>
          </p:sp>
          <p:grpSp>
            <p:nvGrpSpPr>
              <p:cNvPr id="12298" name="Group 36"/>
              <p:cNvGrpSpPr>
                <a:grpSpLocks/>
              </p:cNvGrpSpPr>
              <p:nvPr/>
            </p:nvGrpSpPr>
            <p:grpSpPr bwMode="auto">
              <a:xfrm>
                <a:off x="1219200" y="3962400"/>
                <a:ext cx="381000" cy="766763"/>
                <a:chOff x="4038600" y="2667000"/>
                <a:chExt cx="381000" cy="766465"/>
              </a:xfrm>
            </p:grpSpPr>
            <p:sp>
              <p:nvSpPr>
                <p:cNvPr id="12300" name="Text Box 5"/>
                <p:cNvSpPr txBox="1">
                  <a:spLocks noChangeArrowheads="1"/>
                </p:cNvSpPr>
                <p:nvPr/>
              </p:nvSpPr>
              <p:spPr bwMode="auto">
                <a:xfrm>
                  <a:off x="4038600" y="29718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2</a:t>
                  </a:r>
                </a:p>
              </p:txBody>
            </p:sp>
            <p:grpSp>
              <p:nvGrpSpPr>
                <p:cNvPr id="12301" name="Group 35"/>
                <p:cNvGrpSpPr>
                  <a:grpSpLocks/>
                </p:cNvGrpSpPr>
                <p:nvPr/>
              </p:nvGrpSpPr>
              <p:grpSpPr bwMode="auto">
                <a:xfrm>
                  <a:off x="4038600" y="2667000"/>
                  <a:ext cx="381000" cy="461665"/>
                  <a:chOff x="4038600" y="2667000"/>
                  <a:chExt cx="381000" cy="461665"/>
                </a:xfrm>
              </p:grpSpPr>
              <p:sp>
                <p:nvSpPr>
                  <p:cNvPr id="12302" name="Text Box 5"/>
                  <p:cNvSpPr txBox="1">
                    <a:spLocks noChangeArrowheads="1"/>
                  </p:cNvSpPr>
                  <p:nvPr/>
                </p:nvSpPr>
                <p:spPr bwMode="auto">
                  <a:xfrm>
                    <a:off x="4038600" y="26670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1</a:t>
                    </a:r>
                  </a:p>
                </p:txBody>
              </p:sp>
              <p:cxnSp>
                <p:nvCxnSpPr>
                  <p:cNvPr id="12303" name="Straight Connector 32"/>
                  <p:cNvCxnSpPr>
                    <a:cxnSpLocks noChangeShapeType="1"/>
                  </p:cNvCxnSpPr>
                  <p:nvPr/>
                </p:nvCxnSpPr>
                <p:spPr bwMode="auto">
                  <a:xfrm>
                    <a:off x="4038600" y="3048000"/>
                    <a:ext cx="38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sp>
            <p:nvSpPr>
              <p:cNvPr id="12299" name="TextBox 30"/>
              <p:cNvSpPr txBox="1">
                <a:spLocks noChangeArrowheads="1"/>
              </p:cNvSpPr>
              <p:nvPr/>
            </p:nvSpPr>
            <p:spPr bwMode="auto">
              <a:xfrm>
                <a:off x="1600200" y="4114800"/>
                <a:ext cx="3461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x + 6 and y = -x + 8</a:t>
                </a:r>
              </a:p>
            </p:txBody>
          </p:sp>
        </p:grpSp>
      </p:grpSp>
      <p:pic>
        <p:nvPicPr>
          <p:cNvPr id="33" name="Picture 32" descr="[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3429000"/>
            <a:ext cx="2855913" cy="285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ox(in)">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1 Continued</a:t>
            </a:r>
            <a:endParaRPr lang="en-US" altLang="en-US" sz="2600" i="0">
              <a:solidFill>
                <a:schemeClr val="accent2"/>
              </a:solidFill>
              <a:latin typeface="Arial MT Bl" charset="0"/>
            </a:endParaRPr>
          </a:p>
        </p:txBody>
      </p:sp>
      <p:cxnSp>
        <p:nvCxnSpPr>
          <p:cNvPr id="13315" name="Straight Connector 16"/>
          <p:cNvCxnSpPr>
            <a:cxnSpLocks noChangeShapeType="1"/>
          </p:cNvCxnSpPr>
          <p:nvPr/>
        </p:nvCxnSpPr>
        <p:spPr bwMode="auto">
          <a:xfrm rot="16200000" flipH="1">
            <a:off x="2743200" y="6248400"/>
            <a:ext cx="1066800" cy="609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3316" name="TextBox 33"/>
          <p:cNvSpPr txBox="1">
            <a:spLocks noChangeArrowheads="1"/>
          </p:cNvSpPr>
          <p:nvPr/>
        </p:nvSpPr>
        <p:spPr bwMode="auto">
          <a:xfrm>
            <a:off x="533400" y="1600200"/>
            <a:ext cx="3041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pic>
        <p:nvPicPr>
          <p:cNvPr id="35" name="Picture 34"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828800"/>
            <a:ext cx="3657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p:cNvSpPr txBox="1">
            <a:spLocks noChangeArrowheads="1"/>
          </p:cNvSpPr>
          <p:nvPr/>
        </p:nvSpPr>
        <p:spPr bwMode="auto">
          <a:xfrm>
            <a:off x="415925" y="3352800"/>
            <a:ext cx="44021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a:t>
            </a:r>
          </a:p>
          <a:p>
            <a:r>
              <a:rPr lang="en-US" altLang="en-US"/>
              <a:t>(–2)</a:t>
            </a:r>
            <a:r>
              <a:rPr lang="en-US" altLang="en-US" baseline="30000"/>
              <a:t>2</a:t>
            </a:r>
            <a:r>
              <a:rPr lang="en-US" altLang="en-US"/>
              <a:t> + (2)</a:t>
            </a:r>
            <a:r>
              <a:rPr lang="en-US" altLang="en-US" baseline="30000"/>
              <a:t>2</a:t>
            </a:r>
            <a:r>
              <a:rPr lang="en-US" altLang="en-US"/>
              <a:t> + (–2)</a:t>
            </a:r>
            <a:r>
              <a:rPr lang="en-US" altLang="en-US" baseline="30000"/>
              <a:t>2</a:t>
            </a:r>
            <a:r>
              <a:rPr lang="en-US" altLang="en-US"/>
              <a:t> + (2)</a:t>
            </a:r>
            <a:r>
              <a:rPr lang="en-US" altLang="en-US" baseline="30000"/>
              <a:t>2</a:t>
            </a:r>
            <a:endParaRPr lang="en-US" altLang="en-US"/>
          </a:p>
          <a:p>
            <a:r>
              <a:rPr lang="en-US" altLang="en-US"/>
              <a:t>4 + 4 + 4 + 4 = 16</a:t>
            </a:r>
          </a:p>
        </p:txBody>
      </p:sp>
      <p:grpSp>
        <p:nvGrpSpPr>
          <p:cNvPr id="13319" name="Group 49"/>
          <p:cNvGrpSpPr>
            <a:grpSpLocks/>
          </p:cNvGrpSpPr>
          <p:nvPr/>
        </p:nvGrpSpPr>
        <p:grpSpPr bwMode="auto">
          <a:xfrm>
            <a:off x="587375" y="2133600"/>
            <a:ext cx="2765425" cy="766763"/>
            <a:chOff x="533400" y="2133600"/>
            <a:chExt cx="2765790" cy="766762"/>
          </a:xfrm>
        </p:grpSpPr>
        <p:grpSp>
          <p:nvGrpSpPr>
            <p:cNvPr id="13320" name="Group 36"/>
            <p:cNvGrpSpPr>
              <a:grpSpLocks/>
            </p:cNvGrpSpPr>
            <p:nvPr/>
          </p:nvGrpSpPr>
          <p:grpSpPr bwMode="auto">
            <a:xfrm>
              <a:off x="1600200" y="2133600"/>
              <a:ext cx="381000" cy="766762"/>
              <a:chOff x="4038600" y="2667000"/>
              <a:chExt cx="381000" cy="766465"/>
            </a:xfrm>
          </p:grpSpPr>
          <p:sp>
            <p:nvSpPr>
              <p:cNvPr id="13323" name="Text Box 5"/>
              <p:cNvSpPr txBox="1">
                <a:spLocks noChangeArrowheads="1"/>
              </p:cNvSpPr>
              <p:nvPr/>
            </p:nvSpPr>
            <p:spPr bwMode="auto">
              <a:xfrm>
                <a:off x="4038600" y="29718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sym typeface="Symbol" pitchFamily="18" charset="2"/>
                  </a:rPr>
                  <a:t>2</a:t>
                </a:r>
              </a:p>
            </p:txBody>
          </p:sp>
          <p:grpSp>
            <p:nvGrpSpPr>
              <p:cNvPr id="13324" name="Group 35"/>
              <p:cNvGrpSpPr>
                <a:grpSpLocks/>
              </p:cNvGrpSpPr>
              <p:nvPr/>
            </p:nvGrpSpPr>
            <p:grpSpPr bwMode="auto">
              <a:xfrm>
                <a:off x="4038600" y="2667000"/>
                <a:ext cx="381000" cy="461665"/>
                <a:chOff x="4038600" y="2667000"/>
                <a:chExt cx="381000" cy="461665"/>
              </a:xfrm>
            </p:grpSpPr>
            <p:sp>
              <p:nvSpPr>
                <p:cNvPr id="13325" name="Text Box 5"/>
                <p:cNvSpPr txBox="1">
                  <a:spLocks noChangeArrowheads="1"/>
                </p:cNvSpPr>
                <p:nvPr/>
              </p:nvSpPr>
              <p:spPr bwMode="auto">
                <a:xfrm>
                  <a:off x="4038600" y="26670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sym typeface="Symbol" pitchFamily="18" charset="2"/>
                    </a:rPr>
                    <a:t>1</a:t>
                  </a:r>
                </a:p>
              </p:txBody>
            </p:sp>
            <p:cxnSp>
              <p:nvCxnSpPr>
                <p:cNvPr id="13326" name="Straight Connector 32"/>
                <p:cNvCxnSpPr>
                  <a:cxnSpLocks noChangeShapeType="1"/>
                </p:cNvCxnSpPr>
                <p:nvPr/>
              </p:nvCxnSpPr>
              <p:spPr bwMode="auto">
                <a:xfrm>
                  <a:off x="4038600" y="3048000"/>
                  <a:ext cx="38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sp>
          <p:nvSpPr>
            <p:cNvPr id="13321" name="TextBox 47"/>
            <p:cNvSpPr txBox="1">
              <a:spLocks noChangeArrowheads="1"/>
            </p:cNvSpPr>
            <p:nvPr/>
          </p:nvSpPr>
          <p:spPr bwMode="auto">
            <a:xfrm>
              <a:off x="533400" y="2286000"/>
              <a:ext cx="108395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a:t>
              </a:r>
            </a:p>
          </p:txBody>
        </p:sp>
        <p:sp>
          <p:nvSpPr>
            <p:cNvPr id="13322" name="TextBox 48"/>
            <p:cNvSpPr txBox="1">
              <a:spLocks noChangeArrowheads="1"/>
            </p:cNvSpPr>
            <p:nvPr/>
          </p:nvSpPr>
          <p:spPr bwMode="auto">
            <a:xfrm>
              <a:off x="1981200" y="2262485"/>
              <a:ext cx="13179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x + 6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ox(in)">
                                      <p:cBhvr>
                                        <p:cTn id="7" dur="500"/>
                                        <p:tgtEl>
                                          <p:spTgt spid="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ox(in)">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1 Continued</a:t>
            </a:r>
            <a:endParaRPr lang="en-US" altLang="en-US" sz="2600" i="0">
              <a:solidFill>
                <a:schemeClr val="accent2"/>
              </a:solidFill>
              <a:latin typeface="Arial MT Bl" charset="0"/>
            </a:endParaRPr>
          </a:p>
        </p:txBody>
      </p:sp>
      <p:cxnSp>
        <p:nvCxnSpPr>
          <p:cNvPr id="14339" name="Straight Connector 16"/>
          <p:cNvCxnSpPr>
            <a:cxnSpLocks noChangeShapeType="1"/>
          </p:cNvCxnSpPr>
          <p:nvPr/>
        </p:nvCxnSpPr>
        <p:spPr bwMode="auto">
          <a:xfrm rot="16200000" flipH="1">
            <a:off x="2743200" y="6248400"/>
            <a:ext cx="1066800" cy="6096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14340" name="TextBox 33"/>
          <p:cNvSpPr txBox="1">
            <a:spLocks noChangeArrowheads="1"/>
          </p:cNvSpPr>
          <p:nvPr/>
        </p:nvSpPr>
        <p:spPr bwMode="auto">
          <a:xfrm>
            <a:off x="533400" y="1600200"/>
            <a:ext cx="30416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sp>
        <p:nvSpPr>
          <p:cNvPr id="36" name="TextBox 35"/>
          <p:cNvSpPr txBox="1">
            <a:spLocks noChangeArrowheads="1"/>
          </p:cNvSpPr>
          <p:nvPr/>
        </p:nvSpPr>
        <p:spPr bwMode="auto">
          <a:xfrm>
            <a:off x="457200" y="3048000"/>
            <a:ext cx="4402138"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 </a:t>
            </a:r>
          </a:p>
          <a:p>
            <a:r>
              <a:rPr lang="en-US" altLang="en-US"/>
              <a:t>(–3)</a:t>
            </a:r>
            <a:r>
              <a:rPr lang="en-US" altLang="en-US" baseline="30000"/>
              <a:t>2</a:t>
            </a:r>
            <a:r>
              <a:rPr lang="en-US" altLang="en-US"/>
              <a:t> + (2)</a:t>
            </a:r>
            <a:r>
              <a:rPr lang="en-US" altLang="en-US" baseline="30000"/>
              <a:t>2</a:t>
            </a:r>
            <a:r>
              <a:rPr lang="en-US" altLang="en-US"/>
              <a:t> + (–1)</a:t>
            </a:r>
            <a:r>
              <a:rPr lang="en-US" altLang="en-US" baseline="30000"/>
              <a:t>2</a:t>
            </a:r>
            <a:r>
              <a:rPr lang="en-US" altLang="en-US"/>
              <a:t> + (4)</a:t>
            </a:r>
            <a:r>
              <a:rPr lang="en-US" altLang="en-US" baseline="30000"/>
              <a:t>2</a:t>
            </a:r>
            <a:endParaRPr lang="en-US" altLang="en-US"/>
          </a:p>
          <a:p>
            <a:r>
              <a:rPr lang="en-US" altLang="en-US"/>
              <a:t>9 + 4 + 1 + 16 = 30</a:t>
            </a:r>
          </a:p>
        </p:txBody>
      </p:sp>
      <p:sp>
        <p:nvSpPr>
          <p:cNvPr id="14342" name="TextBox 14"/>
          <p:cNvSpPr txBox="1">
            <a:spLocks noChangeArrowheads="1"/>
          </p:cNvSpPr>
          <p:nvPr/>
        </p:nvSpPr>
        <p:spPr bwMode="auto">
          <a:xfrm>
            <a:off x="609600" y="2133600"/>
            <a:ext cx="21113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–x + 8:</a:t>
            </a:r>
            <a:endParaRPr lang="en-US" altLang="en-US"/>
          </a:p>
        </p:txBody>
      </p:sp>
      <p:pic>
        <p:nvPicPr>
          <p:cNvPr id="16" name="Picture 15"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752600"/>
            <a:ext cx="3429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25"/>
          <p:cNvGrpSpPr>
            <a:grpSpLocks/>
          </p:cNvGrpSpPr>
          <p:nvPr/>
        </p:nvGrpSpPr>
        <p:grpSpPr bwMode="auto">
          <a:xfrm>
            <a:off x="609600" y="4930775"/>
            <a:ext cx="3851275" cy="1100138"/>
            <a:chOff x="5105400" y="4602983"/>
            <a:chExt cx="3852055" cy="1098897"/>
          </a:xfrm>
        </p:grpSpPr>
        <p:grpSp>
          <p:nvGrpSpPr>
            <p:cNvPr id="14345" name="Group 39"/>
            <p:cNvGrpSpPr>
              <a:grpSpLocks/>
            </p:cNvGrpSpPr>
            <p:nvPr/>
          </p:nvGrpSpPr>
          <p:grpSpPr bwMode="auto">
            <a:xfrm>
              <a:off x="6435970" y="4602983"/>
              <a:ext cx="1500679" cy="783772"/>
              <a:chOff x="685800" y="5159828"/>
              <a:chExt cx="1513843" cy="783772"/>
            </a:xfrm>
          </p:grpSpPr>
          <p:sp>
            <p:nvSpPr>
              <p:cNvPr id="14349" name="Rectangle 3"/>
              <p:cNvSpPr>
                <a:spLocks noChangeArrowheads="1"/>
              </p:cNvSpPr>
              <p:nvPr/>
            </p:nvSpPr>
            <p:spPr bwMode="auto">
              <a:xfrm>
                <a:off x="685800" y="5334000"/>
                <a:ext cx="113792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y = -</a:t>
                </a:r>
              </a:p>
            </p:txBody>
          </p:sp>
          <p:grpSp>
            <p:nvGrpSpPr>
              <p:cNvPr id="14350" name="Group 30"/>
              <p:cNvGrpSpPr>
                <a:grpSpLocks/>
              </p:cNvGrpSpPr>
              <p:nvPr/>
            </p:nvGrpSpPr>
            <p:grpSpPr bwMode="auto">
              <a:xfrm>
                <a:off x="1726482" y="5159828"/>
                <a:ext cx="473161" cy="783772"/>
                <a:chOff x="2337712" y="5388428"/>
                <a:chExt cx="443588" cy="783772"/>
              </a:xfrm>
            </p:grpSpPr>
            <p:sp>
              <p:nvSpPr>
                <p:cNvPr id="14351" name="Rectangle 3"/>
                <p:cNvSpPr>
                  <a:spLocks noChangeArrowheads="1"/>
                </p:cNvSpPr>
                <p:nvPr/>
              </p:nvSpPr>
              <p:spPr bwMode="auto">
                <a:xfrm>
                  <a:off x="2337712" y="5715000"/>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2</a:t>
                  </a:r>
                </a:p>
              </p:txBody>
            </p:sp>
            <p:cxnSp>
              <p:nvCxnSpPr>
                <p:cNvPr id="14352" name="Straight Connector 43"/>
                <p:cNvCxnSpPr>
                  <a:cxnSpLocks noChangeShapeType="1"/>
                </p:cNvCxnSpPr>
                <p:nvPr/>
              </p:nvCxnSpPr>
              <p:spPr bwMode="auto">
                <a:xfrm>
                  <a:off x="2362200" y="5791200"/>
                  <a:ext cx="419100" cy="0"/>
                </a:xfrm>
                <a:prstGeom prst="line">
                  <a:avLst/>
                </a:prstGeom>
                <a:noFill/>
                <a:ln w="9525">
                  <a:solidFill>
                    <a:srgbClr val="FF6600"/>
                  </a:solidFill>
                  <a:round/>
                  <a:headEnd/>
                  <a:tailEnd/>
                </a:ln>
                <a:extLst>
                  <a:ext uri="{909E8E84-426E-40DD-AFC4-6F175D3DCCD1}">
                    <a14:hiddenFill xmlns:a14="http://schemas.microsoft.com/office/drawing/2010/main">
                      <a:noFill/>
                    </a14:hiddenFill>
                  </a:ext>
                </a:extLst>
              </p:spPr>
            </p:cxnSp>
            <p:sp>
              <p:nvSpPr>
                <p:cNvPr id="14353" name="Rectangle 3"/>
                <p:cNvSpPr>
                  <a:spLocks noChangeArrowheads="1"/>
                </p:cNvSpPr>
                <p:nvPr/>
              </p:nvSpPr>
              <p:spPr bwMode="auto">
                <a:xfrm>
                  <a:off x="2362198" y="5388428"/>
                  <a:ext cx="380999"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1</a:t>
                  </a:r>
                </a:p>
                <a:p>
                  <a:endParaRPr lang="en-US" altLang="en-US">
                    <a:solidFill>
                      <a:srgbClr val="FF3300"/>
                    </a:solidFill>
                    <a:sym typeface="Symbol" pitchFamily="18" charset="2"/>
                  </a:endParaRPr>
                </a:p>
              </p:txBody>
            </p:sp>
          </p:grpSp>
        </p:grpSp>
        <p:sp>
          <p:nvSpPr>
            <p:cNvPr id="14346" name="TextBox 22"/>
            <p:cNvSpPr txBox="1">
              <a:spLocks noChangeArrowheads="1"/>
            </p:cNvSpPr>
            <p:nvPr/>
          </p:nvSpPr>
          <p:spPr bwMode="auto">
            <a:xfrm>
              <a:off x="5105400" y="4800600"/>
              <a:ext cx="16273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The line </a:t>
              </a:r>
              <a:r>
                <a:rPr lang="en-US" altLang="en-US"/>
                <a:t> </a:t>
              </a:r>
            </a:p>
          </p:txBody>
        </p:sp>
        <p:sp>
          <p:nvSpPr>
            <p:cNvPr id="14347" name="TextBox 23"/>
            <p:cNvSpPr txBox="1">
              <a:spLocks noChangeArrowheads="1"/>
            </p:cNvSpPr>
            <p:nvPr/>
          </p:nvSpPr>
          <p:spPr bwMode="auto">
            <a:xfrm>
              <a:off x="7924800" y="4759570"/>
              <a:ext cx="103265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x + 6</a:t>
              </a:r>
            </a:p>
          </p:txBody>
        </p:sp>
        <p:sp>
          <p:nvSpPr>
            <p:cNvPr id="14348" name="TextBox 24"/>
            <p:cNvSpPr txBox="1">
              <a:spLocks noChangeArrowheads="1"/>
            </p:cNvSpPr>
            <p:nvPr/>
          </p:nvSpPr>
          <p:spPr bwMode="auto">
            <a:xfrm>
              <a:off x="5105400" y="5240215"/>
              <a:ext cx="21900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is a better fit</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ox(in)">
                                      <p:cBhvr>
                                        <p:cTn id="12" dur="500"/>
                                        <p:tgtEl>
                                          <p:spTgt spid="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 2: Finding the Least-Squares Line</a:t>
            </a:r>
          </a:p>
        </p:txBody>
      </p:sp>
      <p:graphicFrame>
        <p:nvGraphicFramePr>
          <p:cNvPr id="15400" name="Group 40"/>
          <p:cNvGraphicFramePr>
            <a:graphicFrameLocks noGrp="1"/>
          </p:cNvGraphicFramePr>
          <p:nvPr/>
        </p:nvGraphicFramePr>
        <p:xfrm>
          <a:off x="2362200" y="2743200"/>
          <a:ext cx="3810000" cy="2970213"/>
        </p:xfrm>
        <a:graphic>
          <a:graphicData uri="http://schemas.openxmlformats.org/drawingml/2006/table">
            <a:tbl>
              <a:tblPr/>
              <a:tblGrid>
                <a:gridCol w="811213"/>
                <a:gridCol w="1398587"/>
                <a:gridCol w="1600200"/>
              </a:tblGrid>
              <a:tr h="77603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State</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Population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(millions)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Representatives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4.5</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AK</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0.6</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AZ</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5.1</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8</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AR</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CA</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33.9</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53</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CO</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4.3</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397" name="TextBox 11"/>
          <p:cNvSpPr txBox="1">
            <a:spLocks noChangeArrowheads="1"/>
          </p:cNvSpPr>
          <p:nvPr/>
        </p:nvSpPr>
        <p:spPr bwMode="auto">
          <a:xfrm>
            <a:off x="228600" y="1371600"/>
            <a:ext cx="853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t>The table shows populations and numbers of U.S. Representatives for several states in the year 2000.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304800" y="1143000"/>
            <a:ext cx="7924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A. Find an equation for a line of best fit</a:t>
            </a:r>
            <a:r>
              <a:rPr lang="en-US" altLang="en-US" b="1">
                <a:sym typeface="Symbol" pitchFamily="18" charset="2"/>
              </a:rPr>
              <a:t>.</a:t>
            </a:r>
          </a:p>
        </p:txBody>
      </p:sp>
      <p:sp>
        <p:nvSpPr>
          <p:cNvPr id="12" name="Rectangle 3"/>
          <p:cNvSpPr>
            <a:spLocks noChangeArrowheads="1"/>
          </p:cNvSpPr>
          <p:nvPr/>
        </p:nvSpPr>
        <p:spPr bwMode="auto">
          <a:xfrm>
            <a:off x="381000" y="5943600"/>
            <a:ext cx="3352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y = 1.56x + 0.02</a:t>
            </a:r>
          </a:p>
        </p:txBody>
      </p:sp>
      <p:sp>
        <p:nvSpPr>
          <p:cNvPr id="16388" name="Text Box 2"/>
          <p:cNvSpPr txBox="1">
            <a:spLocks noChangeArrowheads="1"/>
          </p:cNvSpPr>
          <p:nvPr/>
        </p:nvSpPr>
        <p:spPr bwMode="auto">
          <a:xfrm>
            <a:off x="0" y="838200"/>
            <a:ext cx="91440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Example 2 Continued</a:t>
            </a:r>
          </a:p>
        </p:txBody>
      </p:sp>
      <p:sp>
        <p:nvSpPr>
          <p:cNvPr id="9" name="TextBox 8"/>
          <p:cNvSpPr txBox="1">
            <a:spLocks noChangeArrowheads="1"/>
          </p:cNvSpPr>
          <p:nvPr/>
        </p:nvSpPr>
        <p:spPr bwMode="auto">
          <a:xfrm>
            <a:off x="381000" y="1600200"/>
            <a:ext cx="8229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Use your calculator. To enter the data, press  STAT and select 1:Edit. Enter the population in the L1 column and the number of representatives in the L2 column. Then press STAT and choose CALC. Choose 4:LinReg(ax+b) and press ENTER. An equation for a line of best fit is y ≈ 1.56x + 0.02.</a:t>
            </a:r>
          </a:p>
        </p:txBody>
      </p:sp>
      <p:pic>
        <p:nvPicPr>
          <p:cNvPr id="1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886200"/>
            <a:ext cx="2590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886200"/>
            <a:ext cx="25908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ox(in)">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ChangeArrowheads="1"/>
          </p:cNvSpPr>
          <p:nvPr/>
        </p:nvSpPr>
        <p:spPr bwMode="auto">
          <a:xfrm>
            <a:off x="381000" y="1219200"/>
            <a:ext cx="7467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B. Interpret the meaning of the slope and y-intercept</a:t>
            </a:r>
            <a:r>
              <a:rPr lang="en-US" altLang="en-US"/>
              <a:t>.</a:t>
            </a:r>
            <a:endParaRPr lang="en-US" altLang="en-US" b="1">
              <a:sym typeface="Symbol" pitchFamily="18" charset="2"/>
            </a:endParaRPr>
          </a:p>
        </p:txBody>
      </p:sp>
      <p:sp>
        <p:nvSpPr>
          <p:cNvPr id="15" name="Rectangle 3"/>
          <p:cNvSpPr>
            <a:spLocks noChangeArrowheads="1"/>
          </p:cNvSpPr>
          <p:nvPr/>
        </p:nvSpPr>
        <p:spPr bwMode="auto">
          <a:xfrm>
            <a:off x="381000" y="2133600"/>
            <a:ext cx="79248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Slope: for each 1 million increase in population, the number of Representatives increases by 1.56 million </a:t>
            </a:r>
          </a:p>
          <a:p>
            <a:r>
              <a:rPr lang="en-US" altLang="en-US">
                <a:solidFill>
                  <a:srgbClr val="FF3300"/>
                </a:solidFill>
                <a:sym typeface="Symbol" pitchFamily="18" charset="2"/>
              </a:rPr>
              <a:t>y-intercept: a state with a population of 0 (or less than a million) has 0.02 Representatives (or 1 Representative).</a:t>
            </a:r>
          </a:p>
        </p:txBody>
      </p:sp>
      <p:sp>
        <p:nvSpPr>
          <p:cNvPr id="17412" name="Rectangle 3"/>
          <p:cNvSpPr>
            <a:spLocks noChangeArrowheads="1"/>
          </p:cNvSpPr>
          <p:nvPr/>
        </p:nvSpPr>
        <p:spPr bwMode="auto">
          <a:xfrm>
            <a:off x="304800" y="4748213"/>
            <a:ext cx="8534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C. Michigan had a population of approximately 10.0 million in 2000. Use your equation to predict Michigan’s number of Representatives.</a:t>
            </a:r>
            <a:endParaRPr lang="en-US" altLang="en-US" b="1">
              <a:sym typeface="Symbol" pitchFamily="18" charset="2"/>
            </a:endParaRPr>
          </a:p>
        </p:txBody>
      </p:sp>
      <p:sp>
        <p:nvSpPr>
          <p:cNvPr id="17" name="Rectangle 3"/>
          <p:cNvSpPr>
            <a:spLocks noChangeArrowheads="1"/>
          </p:cNvSpPr>
          <p:nvPr/>
        </p:nvSpPr>
        <p:spPr bwMode="auto">
          <a:xfrm>
            <a:off x="457200" y="5943600"/>
            <a:ext cx="60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16</a:t>
            </a:r>
          </a:p>
        </p:txBody>
      </p:sp>
      <p:sp>
        <p:nvSpPr>
          <p:cNvPr id="17414" name="Text Box 2"/>
          <p:cNvSpPr txBox="1">
            <a:spLocks noChangeArrowheads="1"/>
          </p:cNvSpPr>
          <p:nvPr/>
        </p:nvSpPr>
        <p:spPr bwMode="auto">
          <a:xfrm>
            <a:off x="0" y="838200"/>
            <a:ext cx="91440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Example 2 Continued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2</a:t>
            </a:r>
            <a:endParaRPr lang="en-US" altLang="en-US" sz="2600" i="0">
              <a:solidFill>
                <a:schemeClr val="accent2"/>
              </a:solidFill>
              <a:latin typeface="Arial MT Bl" charset="0"/>
            </a:endParaRPr>
          </a:p>
        </p:txBody>
      </p:sp>
      <p:sp>
        <p:nvSpPr>
          <p:cNvPr id="18435" name="Rectangle 9"/>
          <p:cNvSpPr>
            <a:spLocks noChangeArrowheads="1"/>
          </p:cNvSpPr>
          <p:nvPr/>
        </p:nvSpPr>
        <p:spPr bwMode="auto">
          <a:xfrm>
            <a:off x="152400" y="1447800"/>
            <a:ext cx="9372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The table shows the prices and the lengths in yards of several balls of yarn at Knit Mart.</a:t>
            </a:r>
          </a:p>
        </p:txBody>
      </p:sp>
      <p:sp>
        <p:nvSpPr>
          <p:cNvPr id="18436" name="Rectangle 9"/>
          <p:cNvSpPr>
            <a:spLocks noChangeArrowheads="1"/>
          </p:cNvSpPr>
          <p:nvPr/>
        </p:nvSpPr>
        <p:spPr bwMode="auto">
          <a:xfrm>
            <a:off x="152400" y="3429000"/>
            <a:ext cx="70866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a. Find an equation for a line of best fit.</a:t>
            </a:r>
            <a:endParaRPr lang="en-US" altLang="en-US" b="1" i="0"/>
          </a:p>
        </p:txBody>
      </p:sp>
      <p:sp>
        <p:nvSpPr>
          <p:cNvPr id="13" name="Rectangle 3"/>
          <p:cNvSpPr>
            <a:spLocks noChangeArrowheads="1"/>
          </p:cNvSpPr>
          <p:nvPr/>
        </p:nvSpPr>
        <p:spPr bwMode="auto">
          <a:xfrm>
            <a:off x="315913" y="5921375"/>
            <a:ext cx="2895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y ≈ 0.04x + 6.38</a:t>
            </a:r>
          </a:p>
        </p:txBody>
      </p:sp>
      <p:pic>
        <p:nvPicPr>
          <p:cNvPr id="1843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2286000"/>
            <a:ext cx="87630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962400"/>
            <a:ext cx="24384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3962400"/>
            <a:ext cx="2590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par>
                                <p:cTn id="8" presetID="4" presetClass="entr" presetSubtype="16"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ox(in)">
                                      <p:cBhvr>
                                        <p:cTn id="10" dur="500"/>
                                        <p:tgtEl>
                                          <p:spTgt spid="1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2 Continue</a:t>
            </a:r>
            <a:endParaRPr lang="en-US" altLang="en-US" sz="2600" i="0">
              <a:solidFill>
                <a:schemeClr val="accent2"/>
              </a:solidFill>
              <a:latin typeface="Arial MT Bl" charset="0"/>
            </a:endParaRPr>
          </a:p>
        </p:txBody>
      </p:sp>
      <p:sp>
        <p:nvSpPr>
          <p:cNvPr id="19459" name="Rectangle 9"/>
          <p:cNvSpPr>
            <a:spLocks noChangeArrowheads="1"/>
          </p:cNvSpPr>
          <p:nvPr/>
        </p:nvSpPr>
        <p:spPr bwMode="auto">
          <a:xfrm>
            <a:off x="304800" y="1608138"/>
            <a:ext cx="8610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b. Interpret the meaning of the slope and y-intercept.</a:t>
            </a:r>
            <a:endParaRPr lang="en-US" altLang="en-US" b="1" i="0"/>
          </a:p>
        </p:txBody>
      </p:sp>
      <p:sp>
        <p:nvSpPr>
          <p:cNvPr id="15" name="Rectangle 3"/>
          <p:cNvSpPr>
            <a:spLocks noChangeArrowheads="1"/>
          </p:cNvSpPr>
          <p:nvPr/>
        </p:nvSpPr>
        <p:spPr bwMode="auto">
          <a:xfrm>
            <a:off x="457200" y="2573338"/>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Slope: cost is $0.04 yd </a:t>
            </a:r>
          </a:p>
          <a:p>
            <a:r>
              <a:rPr lang="en-US" altLang="en-US">
                <a:solidFill>
                  <a:srgbClr val="FF3300"/>
                </a:solidFill>
                <a:sym typeface="Symbol" pitchFamily="18" charset="2"/>
              </a:rPr>
              <a:t>y-intercept: $6.38 is added to the cost of every ball of yarn</a:t>
            </a:r>
          </a:p>
        </p:txBody>
      </p:sp>
      <p:sp>
        <p:nvSpPr>
          <p:cNvPr id="19461" name="TextBox 9"/>
          <p:cNvSpPr txBox="1">
            <a:spLocks noChangeArrowheads="1"/>
          </p:cNvSpPr>
          <p:nvPr/>
        </p:nvSpPr>
        <p:spPr bwMode="auto">
          <a:xfrm>
            <a:off x="381000" y="4495800"/>
            <a:ext cx="8153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c. Knit Mart also sells yarn in a 1000-yard ball. Use your equation to predict the cost of this yarn.</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2 Continue</a:t>
            </a:r>
            <a:endParaRPr lang="en-US" altLang="en-US" sz="2600" i="0">
              <a:solidFill>
                <a:schemeClr val="accent2"/>
              </a:solidFill>
              <a:latin typeface="Arial MT Bl" charset="0"/>
            </a:endParaRPr>
          </a:p>
        </p:txBody>
      </p:sp>
      <p:sp>
        <p:nvSpPr>
          <p:cNvPr id="6" name="TextBox 5"/>
          <p:cNvSpPr txBox="1">
            <a:spLocks noChangeArrowheads="1"/>
          </p:cNvSpPr>
          <p:nvPr/>
        </p:nvSpPr>
        <p:spPr bwMode="auto">
          <a:xfrm>
            <a:off x="762000" y="1905000"/>
            <a:ext cx="3681413"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y </a:t>
            </a:r>
            <a:r>
              <a:rPr lang="en-US" altLang="en-US">
                <a:sym typeface="Symbol" pitchFamily="18" charset="2"/>
              </a:rPr>
              <a:t></a:t>
            </a:r>
            <a:r>
              <a:rPr lang="en-US" altLang="en-US"/>
              <a:t> 0.04</a:t>
            </a:r>
            <a:r>
              <a:rPr lang="en-US" altLang="en-US">
                <a:solidFill>
                  <a:srgbClr val="FF0000"/>
                </a:solidFill>
              </a:rPr>
              <a:t>x</a:t>
            </a:r>
            <a:r>
              <a:rPr lang="en-US" altLang="en-US"/>
              <a:t> + 6.38</a:t>
            </a:r>
          </a:p>
          <a:p>
            <a:r>
              <a:rPr lang="en-US" altLang="en-US"/>
              <a:t>y </a:t>
            </a:r>
            <a:r>
              <a:rPr lang="en-US" altLang="en-US">
                <a:sym typeface="Symbol" pitchFamily="18" charset="2"/>
              </a:rPr>
              <a:t></a:t>
            </a:r>
            <a:r>
              <a:rPr lang="en-US" altLang="en-US"/>
              <a:t> 0.04</a:t>
            </a:r>
            <a:r>
              <a:rPr lang="en-US" altLang="en-US">
                <a:solidFill>
                  <a:srgbClr val="FF0000"/>
                </a:solidFill>
              </a:rPr>
              <a:t>(1000)</a:t>
            </a:r>
            <a:r>
              <a:rPr lang="en-US" altLang="en-US"/>
              <a:t> + 6.38</a:t>
            </a:r>
          </a:p>
          <a:p>
            <a:r>
              <a:rPr lang="en-US" altLang="en-US"/>
              <a:t>y </a:t>
            </a:r>
            <a:r>
              <a:rPr lang="en-US" altLang="en-US">
                <a:sym typeface="Symbol" pitchFamily="18" charset="2"/>
              </a:rPr>
              <a:t></a:t>
            </a:r>
            <a:r>
              <a:rPr lang="en-US" altLang="en-US"/>
              <a:t> $46.38</a:t>
            </a:r>
          </a:p>
        </p:txBody>
      </p:sp>
      <p:sp>
        <p:nvSpPr>
          <p:cNvPr id="7" name="TextBox 6"/>
          <p:cNvSpPr txBox="1">
            <a:spLocks noChangeArrowheads="1"/>
          </p:cNvSpPr>
          <p:nvPr/>
        </p:nvSpPr>
        <p:spPr bwMode="auto">
          <a:xfrm>
            <a:off x="609600" y="3886200"/>
            <a:ext cx="800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0000"/>
                </a:solidFill>
              </a:rPr>
              <a:t>The average cost of 1000 yards of yarn is $46.38.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p:cNvSpPr txBox="1">
            <a:spLocks noChangeArrowheads="1"/>
          </p:cNvSpPr>
          <p:nvPr/>
        </p:nvSpPr>
        <p:spPr bwMode="auto">
          <a:xfrm flipV="1">
            <a:off x="3048000" y="2057400"/>
            <a:ext cx="1539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rot="10800000">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20000"/>
              </a:spcBef>
            </a:pPr>
            <a:endParaRPr lang="en-US" altLang="en-US" i="0">
              <a:sym typeface="Symbol" pitchFamily="18" charset="2"/>
            </a:endParaRPr>
          </a:p>
        </p:txBody>
      </p:sp>
      <p:cxnSp>
        <p:nvCxnSpPr>
          <p:cNvPr id="3075" name="Straight Connector 11"/>
          <p:cNvCxnSpPr>
            <a:cxnSpLocks noChangeShapeType="1"/>
          </p:cNvCxnSpPr>
          <p:nvPr/>
        </p:nvCxnSpPr>
        <p:spPr bwMode="auto">
          <a:xfrm>
            <a:off x="4800600" y="3124200"/>
            <a:ext cx="4572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sp>
        <p:nvSpPr>
          <p:cNvPr id="3076" name="Rectangle 2"/>
          <p:cNvSpPr>
            <a:spLocks noChangeArrowheads="1"/>
          </p:cNvSpPr>
          <p:nvPr/>
        </p:nvSpPr>
        <p:spPr bwMode="auto">
          <a:xfrm>
            <a:off x="381000" y="1066800"/>
            <a:ext cx="8534400" cy="5410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20000"/>
              </a:spcBef>
            </a:pPr>
            <a:r>
              <a:rPr lang="en-US" altLang="en-US" sz="2800" b="1" i="0">
                <a:solidFill>
                  <a:schemeClr val="accent2"/>
                </a:solidFill>
              </a:rPr>
              <a:t>Warm Up</a:t>
            </a:r>
            <a:r>
              <a:rPr lang="en-US" altLang="en-US" b="1" i="0"/>
              <a:t>  </a:t>
            </a:r>
          </a:p>
          <a:p>
            <a:pPr>
              <a:spcBef>
                <a:spcPct val="20000"/>
              </a:spcBef>
            </a:pPr>
            <a:r>
              <a:rPr lang="en-US" altLang="en-US" b="1" i="0"/>
              <a:t>Identify the slope and the y-intercept</a:t>
            </a:r>
            <a:r>
              <a:rPr lang="en-US" altLang="en-US"/>
              <a:t>.</a:t>
            </a:r>
            <a:endParaRPr lang="en-US" altLang="en-US" b="1" i="0"/>
          </a:p>
          <a:p>
            <a:pPr>
              <a:spcBef>
                <a:spcPct val="20000"/>
              </a:spcBef>
            </a:pPr>
            <a:endParaRPr lang="en-US" altLang="en-US" sz="400" b="1" i="0"/>
          </a:p>
          <a:p>
            <a:pPr>
              <a:lnSpc>
                <a:spcPct val="140000"/>
              </a:lnSpc>
              <a:spcBef>
                <a:spcPct val="20000"/>
              </a:spcBef>
            </a:pPr>
            <a:r>
              <a:rPr lang="en-US" altLang="en-US" b="1" i="0"/>
              <a:t>   1</a:t>
            </a:r>
            <a:r>
              <a:rPr lang="en-US" altLang="en-US" i="0"/>
              <a:t>. y = -2x + 1</a:t>
            </a:r>
            <a:r>
              <a:rPr lang="en-US" altLang="en-US" i="0">
                <a:sym typeface="Symbol" pitchFamily="18" charset="2"/>
              </a:rPr>
              <a:t>           	</a:t>
            </a:r>
          </a:p>
          <a:p>
            <a:r>
              <a:rPr lang="en-US" altLang="en-US" i="0">
                <a:solidFill>
                  <a:srgbClr val="FF0000"/>
                </a:solidFill>
                <a:sym typeface="Symbol" pitchFamily="18" charset="2"/>
              </a:rPr>
              <a:t>  </a:t>
            </a:r>
            <a:r>
              <a:rPr lang="en-US" altLang="en-US" b="1" i="0">
                <a:sym typeface="Symbol" pitchFamily="18" charset="2"/>
              </a:rPr>
              <a:t> 2. </a:t>
            </a:r>
            <a:r>
              <a:rPr lang="en-US" altLang="en-US" i="0">
                <a:sym typeface="Symbol" pitchFamily="18" charset="2"/>
              </a:rPr>
              <a:t>y =</a:t>
            </a:r>
            <a:r>
              <a:rPr lang="en-US" altLang="en-US" b="1" i="0">
                <a:sym typeface="Symbol" pitchFamily="18" charset="2"/>
              </a:rPr>
              <a:t>     </a:t>
            </a:r>
            <a:r>
              <a:rPr lang="en-US" altLang="en-US" i="0">
                <a:sym typeface="Symbol" pitchFamily="18" charset="2"/>
              </a:rPr>
              <a:t>x - 4</a:t>
            </a:r>
          </a:p>
          <a:p>
            <a:endParaRPr lang="en-US" altLang="en-US" i="0">
              <a:sym typeface="Symbol" pitchFamily="18" charset="2"/>
            </a:endParaRPr>
          </a:p>
          <a:p>
            <a:pPr>
              <a:lnSpc>
                <a:spcPct val="130000"/>
              </a:lnSpc>
              <a:spcBef>
                <a:spcPct val="20000"/>
              </a:spcBef>
            </a:pPr>
            <a:r>
              <a:rPr lang="en-US" altLang="en-US" i="0">
                <a:sym typeface="Symbol" pitchFamily="18" charset="2"/>
              </a:rPr>
              <a:t>	                          </a:t>
            </a:r>
          </a:p>
        </p:txBody>
      </p:sp>
      <p:sp>
        <p:nvSpPr>
          <p:cNvPr id="3077" name="Rectangle 2"/>
          <p:cNvSpPr>
            <a:spLocks noChangeArrowheads="1"/>
          </p:cNvSpPr>
          <p:nvPr/>
        </p:nvSpPr>
        <p:spPr bwMode="auto">
          <a:xfrm>
            <a:off x="457200" y="3305175"/>
            <a:ext cx="8153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Identify the correlation (positive, negative, or none) that you would expect to see between each pair of data sets</a:t>
            </a:r>
            <a:r>
              <a:rPr lang="en-US" altLang="en-US"/>
              <a:t>.</a:t>
            </a:r>
            <a:endParaRPr lang="en-US" altLang="en-US" i="0">
              <a:sym typeface="Symbol" pitchFamily="18" charset="2"/>
            </a:endParaRPr>
          </a:p>
          <a:p>
            <a:endParaRPr lang="en-US" altLang="en-US" i="0">
              <a:solidFill>
                <a:srgbClr val="FF0000"/>
              </a:solidFill>
              <a:sym typeface="Symbol" pitchFamily="18" charset="2"/>
            </a:endParaRPr>
          </a:p>
          <a:p>
            <a:endParaRPr lang="en-US" altLang="en-US" i="0">
              <a:sym typeface="Symbol" pitchFamily="18" charset="2"/>
            </a:endParaRPr>
          </a:p>
          <a:p>
            <a:pPr>
              <a:lnSpc>
                <a:spcPct val="130000"/>
              </a:lnSpc>
              <a:spcBef>
                <a:spcPct val="20000"/>
              </a:spcBef>
            </a:pPr>
            <a:r>
              <a:rPr lang="en-US" altLang="en-US" i="0">
                <a:sym typeface="Symbol" pitchFamily="18" charset="2"/>
              </a:rPr>
              <a:t>	                          </a:t>
            </a:r>
          </a:p>
        </p:txBody>
      </p:sp>
      <p:sp>
        <p:nvSpPr>
          <p:cNvPr id="3078" name="Rectangle 2"/>
          <p:cNvSpPr>
            <a:spLocks noChangeArrowheads="1"/>
          </p:cNvSpPr>
          <p:nvPr/>
        </p:nvSpPr>
        <p:spPr bwMode="auto">
          <a:xfrm>
            <a:off x="609600" y="4572000"/>
            <a:ext cx="5562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3. </a:t>
            </a:r>
            <a:r>
              <a:rPr lang="en-US" altLang="en-US" i="0"/>
              <a:t>a person’s height and shoe size</a:t>
            </a:r>
            <a:endParaRPr lang="en-US" altLang="en-US" i="0">
              <a:sym typeface="Symbol" pitchFamily="18" charset="2"/>
            </a:endParaRPr>
          </a:p>
        </p:txBody>
      </p:sp>
      <p:sp>
        <p:nvSpPr>
          <p:cNvPr id="42" name="Rectangle 2"/>
          <p:cNvSpPr>
            <a:spLocks noChangeArrowheads="1"/>
          </p:cNvSpPr>
          <p:nvPr/>
        </p:nvSpPr>
        <p:spPr bwMode="auto">
          <a:xfrm>
            <a:off x="6248400" y="45720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sym typeface="Symbol" pitchFamily="18" charset="2"/>
              </a:rPr>
              <a:t>pos</a:t>
            </a:r>
          </a:p>
        </p:txBody>
      </p:sp>
      <p:sp>
        <p:nvSpPr>
          <p:cNvPr id="3080" name="Rectangle 2"/>
          <p:cNvSpPr>
            <a:spLocks noChangeArrowheads="1"/>
          </p:cNvSpPr>
          <p:nvPr/>
        </p:nvSpPr>
        <p:spPr bwMode="auto">
          <a:xfrm>
            <a:off x="609600" y="5257800"/>
            <a:ext cx="5562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4.</a:t>
            </a:r>
            <a:r>
              <a:rPr lang="en-US" altLang="en-US"/>
              <a:t> the age of a car and its value</a:t>
            </a:r>
            <a:endParaRPr lang="en-US" altLang="en-US" i="0">
              <a:sym typeface="Symbol" pitchFamily="18" charset="2"/>
            </a:endParaRPr>
          </a:p>
        </p:txBody>
      </p:sp>
      <p:sp>
        <p:nvSpPr>
          <p:cNvPr id="44" name="Rectangle 2"/>
          <p:cNvSpPr>
            <a:spLocks noChangeArrowheads="1"/>
          </p:cNvSpPr>
          <p:nvPr/>
        </p:nvSpPr>
        <p:spPr bwMode="auto">
          <a:xfrm>
            <a:off x="6248400" y="5257800"/>
            <a:ext cx="914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sym typeface="Symbol" pitchFamily="18" charset="2"/>
              </a:rPr>
              <a:t>neg</a:t>
            </a:r>
          </a:p>
        </p:txBody>
      </p:sp>
      <p:sp>
        <p:nvSpPr>
          <p:cNvPr id="19" name="Rectangle 2"/>
          <p:cNvSpPr>
            <a:spLocks noChangeArrowheads="1"/>
          </p:cNvSpPr>
          <p:nvPr/>
        </p:nvSpPr>
        <p:spPr bwMode="auto">
          <a:xfrm>
            <a:off x="4114800" y="2163763"/>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m = -2, b = 1</a:t>
            </a:r>
          </a:p>
          <a:p>
            <a:endParaRPr lang="en-US" altLang="en-US" i="0">
              <a:solidFill>
                <a:srgbClr val="FF0000"/>
              </a:solidFill>
              <a:sym typeface="Symbol" pitchFamily="18" charset="2"/>
            </a:endParaRPr>
          </a:p>
        </p:txBody>
      </p:sp>
      <p:grpSp>
        <p:nvGrpSpPr>
          <p:cNvPr id="3083" name="Group 36"/>
          <p:cNvGrpSpPr>
            <a:grpSpLocks/>
          </p:cNvGrpSpPr>
          <p:nvPr/>
        </p:nvGrpSpPr>
        <p:grpSpPr bwMode="auto">
          <a:xfrm>
            <a:off x="1828800" y="2643188"/>
            <a:ext cx="381000" cy="766762"/>
            <a:chOff x="4038600" y="2667000"/>
            <a:chExt cx="381000" cy="766465"/>
          </a:xfrm>
        </p:grpSpPr>
        <p:sp>
          <p:nvSpPr>
            <p:cNvPr id="3093" name="Text Box 5"/>
            <p:cNvSpPr txBox="1">
              <a:spLocks noChangeArrowheads="1"/>
            </p:cNvSpPr>
            <p:nvPr/>
          </p:nvSpPr>
          <p:spPr bwMode="auto">
            <a:xfrm>
              <a:off x="4038600" y="29718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3</a:t>
              </a:r>
            </a:p>
          </p:txBody>
        </p:sp>
        <p:grpSp>
          <p:nvGrpSpPr>
            <p:cNvPr id="3094" name="Group 35"/>
            <p:cNvGrpSpPr>
              <a:grpSpLocks/>
            </p:cNvGrpSpPr>
            <p:nvPr/>
          </p:nvGrpSpPr>
          <p:grpSpPr bwMode="auto">
            <a:xfrm>
              <a:off x="4038600" y="2667000"/>
              <a:ext cx="381000" cy="461665"/>
              <a:chOff x="4038600" y="2667000"/>
              <a:chExt cx="381000" cy="461665"/>
            </a:xfrm>
          </p:grpSpPr>
          <p:sp>
            <p:nvSpPr>
              <p:cNvPr id="3095" name="Text Box 5"/>
              <p:cNvSpPr txBox="1">
                <a:spLocks noChangeArrowheads="1"/>
              </p:cNvSpPr>
              <p:nvPr/>
            </p:nvSpPr>
            <p:spPr bwMode="auto">
              <a:xfrm>
                <a:off x="4038600" y="2667000"/>
                <a:ext cx="38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ym typeface="Symbol" pitchFamily="18" charset="2"/>
                  </a:rPr>
                  <a:t>2</a:t>
                </a:r>
              </a:p>
            </p:txBody>
          </p:sp>
          <p:cxnSp>
            <p:nvCxnSpPr>
              <p:cNvPr id="3096" name="Straight Connector 32"/>
              <p:cNvCxnSpPr>
                <a:cxnSpLocks noChangeShapeType="1"/>
              </p:cNvCxnSpPr>
              <p:nvPr/>
            </p:nvCxnSpPr>
            <p:spPr bwMode="auto">
              <a:xfrm>
                <a:off x="4038600" y="3048000"/>
                <a:ext cx="381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grpSp>
        <p:nvGrpSpPr>
          <p:cNvPr id="4" name="Group 23"/>
          <p:cNvGrpSpPr>
            <a:grpSpLocks/>
          </p:cNvGrpSpPr>
          <p:nvPr/>
        </p:nvGrpSpPr>
        <p:grpSpPr bwMode="auto">
          <a:xfrm>
            <a:off x="4114800" y="2620963"/>
            <a:ext cx="2743200" cy="762000"/>
            <a:chOff x="4038600" y="2438400"/>
            <a:chExt cx="2743200" cy="762000"/>
          </a:xfrm>
        </p:grpSpPr>
        <p:grpSp>
          <p:nvGrpSpPr>
            <p:cNvPr id="3085" name="Group 37"/>
            <p:cNvGrpSpPr>
              <a:grpSpLocks/>
            </p:cNvGrpSpPr>
            <p:nvPr/>
          </p:nvGrpSpPr>
          <p:grpSpPr bwMode="auto">
            <a:xfrm>
              <a:off x="4038600" y="2438400"/>
              <a:ext cx="1066800" cy="762000"/>
              <a:chOff x="3124200" y="2819400"/>
              <a:chExt cx="1066800" cy="761704"/>
            </a:xfrm>
          </p:grpSpPr>
          <p:sp>
            <p:nvSpPr>
              <p:cNvPr id="3087" name="Text Box 5"/>
              <p:cNvSpPr txBox="1">
                <a:spLocks noChangeArrowheads="1"/>
              </p:cNvSpPr>
              <p:nvPr/>
            </p:nvSpPr>
            <p:spPr bwMode="auto">
              <a:xfrm>
                <a:off x="3124200" y="2971741"/>
                <a:ext cx="762000" cy="457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m=  </a:t>
                </a:r>
              </a:p>
            </p:txBody>
          </p:sp>
          <p:grpSp>
            <p:nvGrpSpPr>
              <p:cNvPr id="3088" name="Group 36"/>
              <p:cNvGrpSpPr>
                <a:grpSpLocks/>
              </p:cNvGrpSpPr>
              <p:nvPr/>
            </p:nvGrpSpPr>
            <p:grpSpPr bwMode="auto">
              <a:xfrm>
                <a:off x="3810000" y="2819400"/>
                <a:ext cx="381000" cy="761704"/>
                <a:chOff x="4038600" y="2667000"/>
                <a:chExt cx="381000" cy="761704"/>
              </a:xfrm>
            </p:grpSpPr>
            <p:sp>
              <p:nvSpPr>
                <p:cNvPr id="3089" name="Text Box 5"/>
                <p:cNvSpPr txBox="1">
                  <a:spLocks noChangeArrowheads="1"/>
                </p:cNvSpPr>
                <p:nvPr/>
              </p:nvSpPr>
              <p:spPr bwMode="auto">
                <a:xfrm>
                  <a:off x="4038600" y="2971682"/>
                  <a:ext cx="381000" cy="457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3</a:t>
                  </a:r>
                </a:p>
              </p:txBody>
            </p:sp>
            <p:grpSp>
              <p:nvGrpSpPr>
                <p:cNvPr id="3090" name="Group 35"/>
                <p:cNvGrpSpPr>
                  <a:grpSpLocks/>
                </p:cNvGrpSpPr>
                <p:nvPr/>
              </p:nvGrpSpPr>
              <p:grpSpPr bwMode="auto">
                <a:xfrm>
                  <a:off x="4038600" y="2667000"/>
                  <a:ext cx="381000" cy="456906"/>
                  <a:chOff x="4038600" y="2667000"/>
                  <a:chExt cx="381000" cy="456906"/>
                </a:xfrm>
              </p:grpSpPr>
              <p:sp>
                <p:nvSpPr>
                  <p:cNvPr id="3091" name="Text Box 5"/>
                  <p:cNvSpPr txBox="1">
                    <a:spLocks noChangeArrowheads="1"/>
                  </p:cNvSpPr>
                  <p:nvPr/>
                </p:nvSpPr>
                <p:spPr bwMode="auto">
                  <a:xfrm>
                    <a:off x="4038600" y="2667000"/>
                    <a:ext cx="381000" cy="456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2</a:t>
                    </a:r>
                  </a:p>
                </p:txBody>
              </p:sp>
              <p:cxnSp>
                <p:nvCxnSpPr>
                  <p:cNvPr id="3092" name="Straight Connector 32"/>
                  <p:cNvCxnSpPr>
                    <a:cxnSpLocks noChangeShapeType="1"/>
                  </p:cNvCxnSpPr>
                  <p:nvPr/>
                </p:nvCxnSpPr>
                <p:spPr bwMode="auto">
                  <a:xfrm>
                    <a:off x="4038600" y="3048000"/>
                    <a:ext cx="381000" cy="0"/>
                  </a:xfrm>
                  <a:prstGeom prst="line">
                    <a:avLst/>
                  </a:prstGeom>
                  <a:noFill/>
                  <a:ln w="9525">
                    <a:solidFill>
                      <a:srgbClr val="FF6600"/>
                    </a:solidFill>
                    <a:round/>
                    <a:headEnd/>
                    <a:tailEnd/>
                  </a:ln>
                  <a:extLst>
                    <a:ext uri="{909E8E84-426E-40DD-AFC4-6F175D3DCCD1}">
                      <a14:hiddenFill xmlns:a14="http://schemas.microsoft.com/office/drawing/2010/main">
                        <a:noFill/>
                      </a14:hiddenFill>
                    </a:ext>
                  </a:extLst>
                </p:spPr>
              </p:cxnSp>
            </p:grpSp>
          </p:grpSp>
        </p:grpSp>
        <p:sp>
          <p:nvSpPr>
            <p:cNvPr id="3086" name="Rectangle 2"/>
            <p:cNvSpPr>
              <a:spLocks noChangeArrowheads="1"/>
            </p:cNvSpPr>
            <p:nvPr/>
          </p:nvSpPr>
          <p:spPr bwMode="auto">
            <a:xfrm>
              <a:off x="5181600" y="25908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rgbClr val="FF0000"/>
                  </a:solidFill>
                </a:rPr>
                <a:t>, b = -4</a:t>
              </a:r>
            </a:p>
            <a:p>
              <a:endParaRPr lang="en-US" altLang="en-US" i="0">
                <a:solidFill>
                  <a:srgbClr val="FF0000"/>
                </a:solidFill>
                <a:sym typeface="Symbol" pitchFamily="18" charset="2"/>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2"/>
                                        </p:tgtEl>
                                        <p:attrNameLst>
                                          <p:attrName>style.visibility</p:attrName>
                                        </p:attrNameLst>
                                      </p:cBhvr>
                                      <p:to>
                                        <p:strVal val="visible"/>
                                      </p:to>
                                    </p:set>
                                    <p:animEffect transition="in" filter="blinds(horizontal)">
                                      <p:cBhvr>
                                        <p:cTn id="17" dur="500"/>
                                        <p:tgtEl>
                                          <p:spTgt spid="4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blinds(horizontal)">
                                      <p:cBhvr>
                                        <p:cTn id="2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1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685800" y="1981200"/>
            <a:ext cx="7467600" cy="1597025"/>
            <a:chOff x="336" y="1391"/>
            <a:chExt cx="5232" cy="391"/>
          </a:xfrm>
        </p:grpSpPr>
        <p:sp>
          <p:nvSpPr>
            <p:cNvPr id="21507" name="Text Box 5"/>
            <p:cNvSpPr txBox="1">
              <a:spLocks noChangeArrowheads="1"/>
            </p:cNvSpPr>
            <p:nvPr/>
          </p:nvSpPr>
          <p:spPr bwMode="auto">
            <a:xfrm>
              <a:off x="340" y="1488"/>
              <a:ext cx="5228" cy="294"/>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r-values close to 1 or –1 indicate a very strong correlation. The closer r is to 0, the weaker the correlation.</a:t>
              </a:r>
            </a:p>
          </p:txBody>
        </p:sp>
        <p:sp>
          <p:nvSpPr>
            <p:cNvPr id="21508" name="Text Box 6"/>
            <p:cNvSpPr txBox="1">
              <a:spLocks noChangeArrowheads="1"/>
            </p:cNvSpPr>
            <p:nvPr/>
          </p:nvSpPr>
          <p:spPr bwMode="auto">
            <a:xfrm>
              <a:off x="336" y="1391"/>
              <a:ext cx="1536" cy="113"/>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chemeClr val="bg1"/>
                  </a:solidFill>
                </a:rPr>
                <a:t>Helpful Hint</a:t>
              </a:r>
              <a:endParaRPr lang="en-US" altLang="en-US" i="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nodeType="after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Additional Example 3: Correlation Coefficient</a:t>
            </a:r>
          </a:p>
        </p:txBody>
      </p:sp>
      <p:graphicFrame>
        <p:nvGraphicFramePr>
          <p:cNvPr id="10" name="Table 9"/>
          <p:cNvGraphicFramePr>
            <a:graphicFrameLocks noGrp="1"/>
          </p:cNvGraphicFramePr>
          <p:nvPr/>
        </p:nvGraphicFramePr>
        <p:xfrm>
          <a:off x="2971800" y="2590800"/>
          <a:ext cx="3810000" cy="3565908"/>
        </p:xfrm>
        <a:graphic>
          <a:graphicData uri="http://schemas.openxmlformats.org/drawingml/2006/table">
            <a:tbl>
              <a:tblPr/>
              <a:tblGrid>
                <a:gridCol w="811213"/>
                <a:gridCol w="1163637"/>
                <a:gridCol w="1835150"/>
              </a:tblGrid>
              <a:tr h="63997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Year</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Points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Allowed</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Games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Won</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285</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3</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310</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301</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186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146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159</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170</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8</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190</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573" name="TextBox 6"/>
          <p:cNvSpPr txBox="1">
            <a:spLocks noChangeArrowheads="1"/>
          </p:cNvSpPr>
          <p:nvPr/>
        </p:nvSpPr>
        <p:spPr bwMode="auto">
          <a:xfrm>
            <a:off x="381000" y="243840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endParaRPr lang="en-US" altLang="en-US" i="0">
              <a:solidFill>
                <a:srgbClr val="006699"/>
              </a:solidFill>
              <a:latin typeface="Arial Black" pitchFamily="34" charset="0"/>
              <a:cs typeface="Arial" charset="0"/>
            </a:endParaRPr>
          </a:p>
        </p:txBody>
      </p:sp>
      <p:sp>
        <p:nvSpPr>
          <p:cNvPr id="22574" name="Text Box 2"/>
          <p:cNvSpPr txBox="1">
            <a:spLocks noChangeArrowheads="1"/>
          </p:cNvSpPr>
          <p:nvPr/>
        </p:nvSpPr>
        <p:spPr bwMode="auto">
          <a:xfrm>
            <a:off x="304800" y="1371600"/>
            <a:ext cx="8534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The table shows a relationship between points allowed and games won by a football team over eight seasons.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57200" y="1295400"/>
            <a:ext cx="7924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Find an equation for a line of best fit. How well does the line represent the data?</a:t>
            </a:r>
            <a:endParaRPr lang="en-US" altLang="en-US" b="1">
              <a:sym typeface="Symbol" pitchFamily="18" charset="2"/>
            </a:endParaRPr>
          </a:p>
        </p:txBody>
      </p:sp>
      <p:sp>
        <p:nvSpPr>
          <p:cNvPr id="12" name="Rectangle 3"/>
          <p:cNvSpPr>
            <a:spLocks noChangeArrowheads="1"/>
          </p:cNvSpPr>
          <p:nvPr/>
        </p:nvSpPr>
        <p:spPr bwMode="auto">
          <a:xfrm>
            <a:off x="533400" y="5181600"/>
            <a:ext cx="8153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An equation for a line of best fit is y ≈ –0.02x + 9.91. The value of r is about –0.91, which represents the data very well.</a:t>
            </a:r>
          </a:p>
          <a:p>
            <a:endParaRPr lang="en-US" altLang="en-US">
              <a:solidFill>
                <a:srgbClr val="FF3300"/>
              </a:solidFill>
              <a:sym typeface="Symbol" pitchFamily="18" charset="2"/>
            </a:endParaRPr>
          </a:p>
        </p:txBody>
      </p:sp>
      <p:sp>
        <p:nvSpPr>
          <p:cNvPr id="23556" name="Text Box 2"/>
          <p:cNvSpPr txBox="1">
            <a:spLocks noChangeArrowheads="1"/>
          </p:cNvSpPr>
          <p:nvPr/>
        </p:nvSpPr>
        <p:spPr bwMode="auto">
          <a:xfrm>
            <a:off x="0" y="838200"/>
            <a:ext cx="914400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Additional Example 3 Continued</a:t>
            </a:r>
          </a:p>
        </p:txBody>
      </p:sp>
      <p:sp>
        <p:nvSpPr>
          <p:cNvPr id="5" name="TextBox 4"/>
          <p:cNvSpPr txBox="1">
            <a:spLocks noChangeArrowheads="1"/>
          </p:cNvSpPr>
          <p:nvPr/>
        </p:nvSpPr>
        <p:spPr bwMode="auto">
          <a:xfrm>
            <a:off x="609600" y="2209800"/>
            <a:ext cx="32750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Use your calculator.</a:t>
            </a:r>
          </a:p>
        </p:txBody>
      </p:sp>
      <p:sp>
        <p:nvSpPr>
          <p:cNvPr id="6" name="TextBox 5"/>
          <p:cNvSpPr txBox="1">
            <a:spLocks noChangeArrowheads="1"/>
          </p:cNvSpPr>
          <p:nvPr/>
        </p:nvSpPr>
        <p:spPr bwMode="auto">
          <a:xfrm>
            <a:off x="595313" y="2819400"/>
            <a:ext cx="45100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Enter the data into the lists L1 and L2.</a:t>
            </a:r>
          </a:p>
        </p:txBody>
      </p:sp>
      <p:sp>
        <p:nvSpPr>
          <p:cNvPr id="7" name="TextBox 6"/>
          <p:cNvSpPr txBox="1">
            <a:spLocks noChangeArrowheads="1"/>
          </p:cNvSpPr>
          <p:nvPr/>
        </p:nvSpPr>
        <p:spPr bwMode="auto">
          <a:xfrm>
            <a:off x="533400" y="3829050"/>
            <a:ext cx="4876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Then press STAT and choose CALC. Choose 4:LinReg(ax+b) and press ENTER.</a:t>
            </a:r>
          </a:p>
        </p:txBody>
      </p:sp>
      <p:pic>
        <p:nvPicPr>
          <p:cNvPr id="2356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2362200"/>
            <a:ext cx="2743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3</a:t>
            </a:r>
            <a:endParaRPr lang="en-US" altLang="en-US" sz="2600" i="0">
              <a:solidFill>
                <a:schemeClr val="accent2"/>
              </a:solidFill>
              <a:latin typeface="Arial MT Bl" charset="0"/>
            </a:endParaRPr>
          </a:p>
        </p:txBody>
      </p:sp>
      <p:sp>
        <p:nvSpPr>
          <p:cNvPr id="24579" name="Rectangle 6"/>
          <p:cNvSpPr>
            <a:spLocks noChangeArrowheads="1"/>
          </p:cNvSpPr>
          <p:nvPr/>
        </p:nvSpPr>
        <p:spPr bwMode="auto">
          <a:xfrm>
            <a:off x="228600" y="1371600"/>
            <a:ext cx="8915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Kylie and Marcus designed a quiz to measure how much information adults retain after leaving school. The table below shows the quiz scores of several adults, matched with the number of years each person had been out of school. Find an equation for a line of best fit. How well does the line represent the data?.</a:t>
            </a:r>
          </a:p>
        </p:txBody>
      </p:sp>
      <p:pic>
        <p:nvPicPr>
          <p:cNvPr id="2458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4572000"/>
            <a:ext cx="8915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3 Continued</a:t>
            </a:r>
            <a:endParaRPr lang="en-US" altLang="en-US" sz="2600" i="0">
              <a:solidFill>
                <a:schemeClr val="accent2"/>
              </a:solidFill>
              <a:latin typeface="Arial MT Bl" charset="0"/>
            </a:endParaRPr>
          </a:p>
        </p:txBody>
      </p:sp>
      <p:sp>
        <p:nvSpPr>
          <p:cNvPr id="9" name="Rectangle 3"/>
          <p:cNvSpPr>
            <a:spLocks noChangeArrowheads="1"/>
          </p:cNvSpPr>
          <p:nvPr/>
        </p:nvSpPr>
        <p:spPr bwMode="auto">
          <a:xfrm>
            <a:off x="152400" y="4572000"/>
            <a:ext cx="8839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An equation for a line of best fit is y ≈ –2.74x + 84.32. The value of r is about –0.88, which represents the data very well.</a:t>
            </a:r>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752600"/>
            <a:ext cx="38100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0" y="10668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Additional Example 4: Correlation and Causation</a:t>
            </a:r>
          </a:p>
        </p:txBody>
      </p:sp>
      <p:sp>
        <p:nvSpPr>
          <p:cNvPr id="26627" name="Text Box 2"/>
          <p:cNvSpPr txBox="1">
            <a:spLocks noChangeArrowheads="1"/>
          </p:cNvSpPr>
          <p:nvPr/>
        </p:nvSpPr>
        <p:spPr bwMode="auto">
          <a:xfrm>
            <a:off x="609600" y="1828800"/>
            <a:ext cx="7924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Additional Example 4: Malik is a contractor, installing windows for a builder. The table shows data for his first eight weeks on the job. The equation of the least-squares line for the data is y ≈ -10.36x + 53, and r ≈ -0.88. Discuss correlation and causation for the data set.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ChangeArrowheads="1"/>
          </p:cNvSpPr>
          <p:nvPr/>
        </p:nvSpPr>
        <p:spPr bwMode="auto">
          <a:xfrm>
            <a:off x="4724400" y="1600200"/>
            <a:ext cx="38862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There is a strong negative correlation. There is likely  a cause-and-effect relationship (likely that less installation time contributes to a greater profit per hour).</a:t>
            </a:r>
          </a:p>
        </p:txBody>
      </p:sp>
      <p:sp>
        <p:nvSpPr>
          <p:cNvPr id="27651" name="Text Box 2"/>
          <p:cNvSpPr txBox="1">
            <a:spLocks noChangeArrowheads="1"/>
          </p:cNvSpPr>
          <p:nvPr/>
        </p:nvSpPr>
        <p:spPr bwMode="auto">
          <a:xfrm>
            <a:off x="0" y="838200"/>
            <a:ext cx="91440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lnSpc>
                <a:spcPct val="80000"/>
              </a:lnSpc>
            </a:pPr>
            <a:r>
              <a:rPr lang="en-US" altLang="en-US" i="0">
                <a:solidFill>
                  <a:srgbClr val="006699"/>
                </a:solidFill>
                <a:latin typeface="Arial Black" pitchFamily="34" charset="0"/>
                <a:cs typeface="Arial" charset="0"/>
              </a:rPr>
              <a:t>Example 4 Continued</a:t>
            </a:r>
          </a:p>
        </p:txBody>
      </p:sp>
      <p:graphicFrame>
        <p:nvGraphicFramePr>
          <p:cNvPr id="4" name="Table 3"/>
          <p:cNvGraphicFramePr>
            <a:graphicFrameLocks noGrp="1"/>
          </p:cNvGraphicFramePr>
          <p:nvPr/>
        </p:nvGraphicFramePr>
        <p:xfrm>
          <a:off x="762000" y="1524000"/>
          <a:ext cx="3505200" cy="4114800"/>
        </p:xfrm>
        <a:graphic>
          <a:graphicData uri="http://schemas.openxmlformats.org/drawingml/2006/table">
            <a:tbl>
              <a:tblPr/>
              <a:tblGrid>
                <a:gridCol w="747713"/>
                <a:gridCol w="1069975"/>
                <a:gridCol w="1687512"/>
              </a:tblGrid>
              <a:tr h="550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Week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Average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Time per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Window</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Net Profit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per Hour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9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17"/>
          <p:cNvSpPr txBox="1">
            <a:spLocks noChangeArrowheads="1"/>
          </p:cNvSpPr>
          <p:nvPr/>
        </p:nvSpPr>
        <p:spPr bwMode="auto">
          <a:xfrm>
            <a:off x="0" y="9906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FF3300"/>
                </a:solidFill>
                <a:latin typeface="Arial Black" pitchFamily="34" charset="0"/>
              </a:rPr>
              <a:t>Check It Out!</a:t>
            </a:r>
            <a:r>
              <a:rPr lang="en-US" altLang="en-US" i="0">
                <a:solidFill>
                  <a:srgbClr val="006699"/>
                </a:solidFill>
                <a:latin typeface="Arial Black" pitchFamily="34" charset="0"/>
              </a:rPr>
              <a:t> Example 4</a:t>
            </a:r>
            <a:endParaRPr lang="en-US" altLang="en-US" sz="2600" i="0">
              <a:solidFill>
                <a:schemeClr val="accent2"/>
              </a:solidFill>
              <a:latin typeface="Arial MT Bl" charset="0"/>
            </a:endParaRPr>
          </a:p>
        </p:txBody>
      </p:sp>
      <p:sp>
        <p:nvSpPr>
          <p:cNvPr id="28675" name="Text Box 19"/>
          <p:cNvSpPr txBox="1">
            <a:spLocks noChangeArrowheads="1"/>
          </p:cNvSpPr>
          <p:nvPr/>
        </p:nvSpPr>
        <p:spPr bwMode="auto">
          <a:xfrm>
            <a:off x="228600" y="1447800"/>
            <a:ext cx="89154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Eight adults were surveyed about their education and earnings. The table shows the survey results. The equation of the least-squares line for the data is y ≈ 5.59x - 30.28 and r ≈ 0.86. Discuss correlation and causation for the data set.</a:t>
            </a:r>
          </a:p>
        </p:txBody>
      </p:sp>
      <p:sp>
        <p:nvSpPr>
          <p:cNvPr id="23" name="Rectangle 3"/>
          <p:cNvSpPr>
            <a:spLocks noChangeArrowheads="1"/>
          </p:cNvSpPr>
          <p:nvPr/>
        </p:nvSpPr>
        <p:spPr bwMode="auto">
          <a:xfrm>
            <a:off x="457200" y="5029200"/>
            <a:ext cx="8077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3300"/>
                </a:solidFill>
                <a:sym typeface="Symbol" pitchFamily="18" charset="2"/>
              </a:rPr>
              <a:t>There is a strong positive correlation. There is a likely cause-and-effect relationship (more education often contributes to higher earnings).</a:t>
            </a:r>
          </a:p>
        </p:txBody>
      </p:sp>
      <p:pic>
        <p:nvPicPr>
          <p:cNvPr id="286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505200"/>
            <a:ext cx="8229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linds(horizontal)">
                                      <p:cBhvr>
                                        <p:cTn id="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7620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sym typeface="Symbol" pitchFamily="18" charset="2"/>
              </a:rPr>
              <a:t>Lesson Quiz : Part-1</a:t>
            </a:r>
          </a:p>
        </p:txBody>
      </p:sp>
      <p:sp>
        <p:nvSpPr>
          <p:cNvPr id="29699" name="Text Box 3"/>
          <p:cNvSpPr txBox="1">
            <a:spLocks noChangeArrowheads="1"/>
          </p:cNvSpPr>
          <p:nvPr/>
        </p:nvSpPr>
        <p:spPr bwMode="auto">
          <a:xfrm>
            <a:off x="381000" y="1219200"/>
            <a:ext cx="83216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i="0"/>
              <a:t>The table shows time spent on homework and number of incorrect quiz answers for several students.</a:t>
            </a:r>
          </a:p>
        </p:txBody>
      </p:sp>
      <p:sp>
        <p:nvSpPr>
          <p:cNvPr id="29700" name="Text Box 13"/>
          <p:cNvSpPr txBox="1">
            <a:spLocks noChangeArrowheads="1"/>
          </p:cNvSpPr>
          <p:nvPr/>
        </p:nvSpPr>
        <p:spPr bwMode="auto">
          <a:xfrm>
            <a:off x="457200" y="4114800"/>
            <a:ext cx="8534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buFontTx/>
              <a:buAutoNum type="arabicPeriod"/>
            </a:pPr>
            <a:r>
              <a:rPr lang="en-US" altLang="en-US" b="1"/>
              <a:t>Two lines of fit are y = -x + 11 and                    y = -0.5x + 8. Find the sum of the squares of the residuals for each line. Which line is a better fit?</a:t>
            </a:r>
          </a:p>
        </p:txBody>
      </p:sp>
      <p:pic>
        <p:nvPicPr>
          <p:cNvPr id="29701" name="Picture 17" descr="img9.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514600"/>
            <a:ext cx="6553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3"/>
          <p:cNvSpPr>
            <a:spLocks noChangeArrowheads="1"/>
          </p:cNvSpPr>
          <p:nvPr/>
        </p:nvSpPr>
        <p:spPr bwMode="auto">
          <a:xfrm>
            <a:off x="4800600" y="5486400"/>
            <a:ext cx="350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s-ES" altLang="en-US">
                <a:solidFill>
                  <a:srgbClr val="FF3300"/>
                </a:solidFill>
                <a:sym typeface="Symbol" pitchFamily="18" charset="2"/>
              </a:rPr>
              <a:t>18; 20; y = -x + 11</a:t>
            </a:r>
            <a:endParaRPr lang="en-US" altLang="en-US">
              <a:solidFill>
                <a:srgbClr val="FF3300"/>
              </a:solidFill>
              <a:sym typeface="Symbol"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sym typeface="Symbol" pitchFamily="18" charset="2"/>
              </a:rPr>
              <a:t>Lesson Quiz : Part-2 </a:t>
            </a:r>
          </a:p>
        </p:txBody>
      </p:sp>
      <p:sp>
        <p:nvSpPr>
          <p:cNvPr id="30723" name="Text Box 3"/>
          <p:cNvSpPr txBox="1">
            <a:spLocks noChangeArrowheads="1"/>
          </p:cNvSpPr>
          <p:nvPr/>
        </p:nvSpPr>
        <p:spPr bwMode="auto">
          <a:xfrm>
            <a:off x="304800" y="1295400"/>
            <a:ext cx="82454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2. Find an equation for a line of best fit. Interpret the meaning of the slope and y-intercept. Use your equation to predict the number of incorrect answers for 5 hours of study.</a:t>
            </a:r>
          </a:p>
        </p:txBody>
      </p:sp>
      <p:sp>
        <p:nvSpPr>
          <p:cNvPr id="202756" name="Text Box 4"/>
          <p:cNvSpPr txBox="1">
            <a:spLocks noChangeArrowheads="1"/>
          </p:cNvSpPr>
          <p:nvPr/>
        </p:nvSpPr>
        <p:spPr bwMode="auto">
          <a:xfrm>
            <a:off x="533400" y="3505200"/>
            <a:ext cx="8153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nn-NO" altLang="en-US">
                <a:solidFill>
                  <a:srgbClr val="FF0000"/>
                </a:solidFill>
              </a:rPr>
              <a:t>y ≈ -0.8x + 10.3; slope: for </a:t>
            </a:r>
            <a:r>
              <a:rPr lang="en-US" altLang="en-US">
                <a:solidFill>
                  <a:srgbClr val="FF0000"/>
                </a:solidFill>
              </a:rPr>
              <a:t>every hour of study, the number of incorrect answers decreases by 0.8; y-int.: a student who studies for 0 h will get 10.3 incorrect answers; 6.3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2756"/>
                                        </p:tgtEl>
                                        <p:attrNameLst>
                                          <p:attrName>style.visibility</p:attrName>
                                        </p:attrNameLst>
                                      </p:cBhvr>
                                      <p:to>
                                        <p:strVal val="visible"/>
                                      </p:to>
                                    </p:set>
                                    <p:animEffect transition="in" filter="dissolve">
                                      <p:cBhvr>
                                        <p:cTn id="7" dur="500"/>
                                        <p:tgtEl>
                                          <p:spTgt spid="202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381000" y="2438400"/>
            <a:ext cx="8534400" cy="1981200"/>
          </a:xfrm>
          <a:prstGeom prst="rect">
            <a:avLst/>
          </a:prstGeom>
          <a:noFill/>
          <a:ln w="28575">
            <a:solidFill>
              <a:srgbClr val="DBDBDB"/>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sz="2800"/>
              <a:t>Determine a line of best fit for a set of linear </a:t>
            </a:r>
          </a:p>
          <a:p>
            <a:r>
              <a:rPr lang="en-US" altLang="en-US" sz="2800"/>
              <a:t>data. Determine and interpret the correlation </a:t>
            </a:r>
          </a:p>
          <a:p>
            <a:r>
              <a:rPr lang="en-US" altLang="en-US" sz="2800"/>
              <a:t>coefficient.</a:t>
            </a:r>
            <a:endParaRPr lang="en-US" altLang="en-US" sz="2800" i="0"/>
          </a:p>
        </p:txBody>
      </p:sp>
      <p:sp>
        <p:nvSpPr>
          <p:cNvPr id="4099" name="Rectangle 3"/>
          <p:cNvSpPr>
            <a:spLocks noChangeArrowheads="1"/>
          </p:cNvSpPr>
          <p:nvPr/>
        </p:nvSpPr>
        <p:spPr bwMode="auto">
          <a:xfrm>
            <a:off x="0" y="17526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sz="3600">
                <a:solidFill>
                  <a:srgbClr val="FF3300"/>
                </a:solidFill>
                <a:latin typeface="Arial Black" pitchFamily="34" charset="0"/>
              </a:rPr>
              <a:t>Objectives</a:t>
            </a:r>
            <a:endParaRPr lang="en-US" altLang="en-US" sz="3600" b="1" i="0">
              <a:solidFill>
                <a:srgbClr val="FF330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119810">
                                            <p:txEl>
                                              <p:pRg st="0" end="0"/>
                                            </p:txEl>
                                          </p:spTgt>
                                        </p:tgtEl>
                                        <p:attrNameLst>
                                          <p:attrName>style.visibility</p:attrName>
                                        </p:attrNameLst>
                                      </p:cBhvr>
                                      <p:to>
                                        <p:strVal val="visible"/>
                                      </p:to>
                                    </p:set>
                                    <p:animEffect transition="in" filter="wipe(up)">
                                      <p:cBhvr>
                                        <p:cTn id="7" dur="1000"/>
                                        <p:tgtEl>
                                          <p:spTgt spid="119810">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119810">
                                            <p:txEl>
                                              <p:pRg st="1" end="1"/>
                                            </p:txEl>
                                          </p:spTgt>
                                        </p:tgtEl>
                                        <p:attrNameLst>
                                          <p:attrName>style.visibility</p:attrName>
                                        </p:attrNameLst>
                                      </p:cBhvr>
                                      <p:to>
                                        <p:strVal val="visible"/>
                                      </p:to>
                                    </p:set>
                                    <p:animEffect transition="in" filter="wipe(up)">
                                      <p:cBhvr>
                                        <p:cTn id="10" dur="1000"/>
                                        <p:tgtEl>
                                          <p:spTgt spid="119810">
                                            <p:txEl>
                                              <p:pRg st="1" end="1"/>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119810">
                                            <p:txEl>
                                              <p:pRg st="2" end="2"/>
                                            </p:txEl>
                                          </p:spTgt>
                                        </p:tgtEl>
                                        <p:attrNameLst>
                                          <p:attrName>style.visibility</p:attrName>
                                        </p:attrNameLst>
                                      </p:cBhvr>
                                      <p:to>
                                        <p:strVal val="visible"/>
                                      </p:to>
                                    </p:set>
                                    <p:animEffect transition="in" filter="wipe(up)">
                                      <p:cBhvr>
                                        <p:cTn id="13" dur="1000"/>
                                        <p:tgtEl>
                                          <p:spTgt spid="1198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0" y="8382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marL="342900" indent="-342900">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sym typeface="Symbol" pitchFamily="18" charset="2"/>
              </a:rPr>
              <a:t>Lesson Quiz : Part-3</a:t>
            </a:r>
          </a:p>
        </p:txBody>
      </p:sp>
      <p:sp>
        <p:nvSpPr>
          <p:cNvPr id="31747" name="Text Box 3"/>
          <p:cNvSpPr txBox="1">
            <a:spLocks noChangeArrowheads="1"/>
          </p:cNvSpPr>
          <p:nvPr/>
        </p:nvSpPr>
        <p:spPr bwMode="auto">
          <a:xfrm>
            <a:off x="304800" y="1752600"/>
            <a:ext cx="82454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3. How well does the line of best fit represent the data? Explain.</a:t>
            </a:r>
          </a:p>
        </p:txBody>
      </p:sp>
      <p:sp>
        <p:nvSpPr>
          <p:cNvPr id="202756" name="Text Box 4"/>
          <p:cNvSpPr txBox="1">
            <a:spLocks noChangeArrowheads="1"/>
          </p:cNvSpPr>
          <p:nvPr/>
        </p:nvSpPr>
        <p:spPr bwMode="auto">
          <a:xfrm>
            <a:off x="533400" y="2819400"/>
            <a:ext cx="411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olidFill>
                  <a:srgbClr val="FF0000"/>
                </a:solidFill>
              </a:rPr>
              <a:t>fairly well (r ≈ -0.79)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2756"/>
                                        </p:tgtEl>
                                        <p:attrNameLst>
                                          <p:attrName>style.visibility</p:attrName>
                                        </p:attrNameLst>
                                      </p:cBhvr>
                                      <p:to>
                                        <p:strVal val="visible"/>
                                      </p:to>
                                    </p:set>
                                    <p:animEffect transition="in" filter="dissolve">
                                      <p:cBhvr>
                                        <p:cTn id="7" dur="500"/>
                                        <p:tgtEl>
                                          <p:spTgt spid="202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914400" y="1981200"/>
            <a:ext cx="6934200" cy="3886200"/>
          </a:xfrm>
          <a:prstGeom prst="rect">
            <a:avLst/>
          </a:prstGeom>
          <a:noFill/>
          <a:ln w="28575">
            <a:solidFill>
              <a:schemeClr val="bg1">
                <a:lumMod val="85000"/>
              </a:schemeClr>
            </a:solidFill>
            <a:miter lim="800000"/>
            <a:headEnd/>
            <a:tailEnd/>
          </a:ln>
        </p:spPr>
        <p:txBody>
          <a:bodyPr/>
          <a:lstStyle/>
          <a:p>
            <a:pPr>
              <a:defRPr/>
            </a:pPr>
            <a:r>
              <a:rPr lang="en-US" sz="3200">
                <a:latin typeface="Verdana" pitchFamily="-112" charset="0"/>
              </a:rPr>
              <a:t>residual</a:t>
            </a:r>
          </a:p>
          <a:p>
            <a:pPr>
              <a:defRPr/>
            </a:pPr>
            <a:r>
              <a:rPr lang="en-US" sz="3200">
                <a:latin typeface="Verdana" pitchFamily="-112" charset="0"/>
              </a:rPr>
              <a:t>least-squares line</a:t>
            </a:r>
          </a:p>
          <a:p>
            <a:pPr>
              <a:defRPr/>
            </a:pPr>
            <a:r>
              <a:rPr lang="en-US" sz="3200">
                <a:latin typeface="Verdana" pitchFamily="-112" charset="0"/>
              </a:rPr>
              <a:t>line of best fit</a:t>
            </a:r>
          </a:p>
          <a:p>
            <a:pPr>
              <a:defRPr/>
            </a:pPr>
            <a:r>
              <a:rPr lang="en-US" sz="3200">
                <a:latin typeface="Verdana" pitchFamily="-112" charset="0"/>
              </a:rPr>
              <a:t>linear regression</a:t>
            </a:r>
          </a:p>
          <a:p>
            <a:pPr>
              <a:defRPr/>
            </a:pPr>
            <a:r>
              <a:rPr lang="en-US" sz="3200">
                <a:latin typeface="Verdana" pitchFamily="-112" charset="0"/>
              </a:rPr>
              <a:t>correlation coefficient</a:t>
            </a:r>
          </a:p>
        </p:txBody>
      </p:sp>
      <p:sp>
        <p:nvSpPr>
          <p:cNvPr id="5123" name="Rectangle 26"/>
          <p:cNvSpPr>
            <a:spLocks noChangeArrowheads="1"/>
          </p:cNvSpPr>
          <p:nvPr/>
        </p:nvSpPr>
        <p:spPr bwMode="auto">
          <a:xfrm>
            <a:off x="0" y="12573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spcBef>
                <a:spcPct val="0"/>
              </a:spcBef>
            </a:pPr>
            <a:r>
              <a:rPr lang="en-US" altLang="en-US" sz="3600">
                <a:solidFill>
                  <a:srgbClr val="FF0000"/>
                </a:solidFill>
                <a:latin typeface="Arial Black" pitchFamily="34" charset="0"/>
              </a:rPr>
              <a:t>Vocabulary</a:t>
            </a:r>
            <a:endParaRPr lang="en-US" altLang="en-US" sz="3600">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iterate type="wd">
                                    <p:tmPct val="10000"/>
                                  </p:iterate>
                                  <p:childTnLst>
                                    <p:set>
                                      <p:cBhvr>
                                        <p:cTn id="6" dur="1" fill="hold">
                                          <p:stCondLst>
                                            <p:cond delay="0"/>
                                          </p:stCondLst>
                                        </p:cTn>
                                        <p:tgtEl>
                                          <p:spTgt spid="16387"/>
                                        </p:tgtEl>
                                        <p:attrNameLst>
                                          <p:attrName>style.visibility</p:attrName>
                                        </p:attrNameLst>
                                      </p:cBhvr>
                                      <p:to>
                                        <p:strVal val="visible"/>
                                      </p:to>
                                    </p:set>
                                    <p:animEffect transition="in" filter="blinds(horizontal)">
                                      <p:cBhvr>
                                        <p:cTn id="7" dur="5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609600" y="990600"/>
            <a:ext cx="7924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spcBef>
                <a:spcPct val="0"/>
              </a:spcBef>
            </a:pPr>
            <a:r>
              <a:rPr lang="en-US" altLang="en-US">
                <a:sym typeface="Symbol" pitchFamily="18" charset="2"/>
              </a:rPr>
              <a:t>A </a:t>
            </a:r>
            <a:r>
              <a:rPr lang="en-US" altLang="en-US" b="1" u="sng">
                <a:sym typeface="Symbol" pitchFamily="18" charset="2"/>
              </a:rPr>
              <a:t>residual</a:t>
            </a:r>
            <a:r>
              <a:rPr lang="en-US" altLang="en-US">
                <a:sym typeface="Symbol" pitchFamily="18" charset="2"/>
              </a:rPr>
              <a:t> is the signed vertical distance between a data point and a line of fit.</a:t>
            </a:r>
          </a:p>
        </p:txBody>
      </p:sp>
      <p:sp>
        <p:nvSpPr>
          <p:cNvPr id="4" name="Rectangle 3"/>
          <p:cNvSpPr>
            <a:spLocks noChangeArrowheads="1"/>
          </p:cNvSpPr>
          <p:nvPr/>
        </p:nvSpPr>
        <p:spPr bwMode="auto">
          <a:xfrm>
            <a:off x="609600" y="2133600"/>
            <a:ext cx="7696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ym typeface="Symbol" pitchFamily="18" charset="2"/>
              </a:rPr>
              <a:t>The </a:t>
            </a:r>
            <a:r>
              <a:rPr lang="en-US" altLang="en-US" b="1" u="sng">
                <a:sym typeface="Symbol" pitchFamily="18" charset="2"/>
              </a:rPr>
              <a:t>least-squares line</a:t>
            </a:r>
            <a:r>
              <a:rPr lang="en-US" altLang="en-US">
                <a:sym typeface="Symbol" pitchFamily="18" charset="2"/>
              </a:rPr>
              <a:t> for a data set is the line of fit for which the sum of the squares of the residuals is as small as possible.</a:t>
            </a:r>
          </a:p>
        </p:txBody>
      </p:sp>
      <p:sp>
        <p:nvSpPr>
          <p:cNvPr id="5" name="Rectangle 4"/>
          <p:cNvSpPr>
            <a:spLocks noChangeArrowheads="1"/>
          </p:cNvSpPr>
          <p:nvPr/>
        </p:nvSpPr>
        <p:spPr bwMode="auto">
          <a:xfrm>
            <a:off x="609600" y="3733800"/>
            <a:ext cx="7696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ym typeface="Symbol" pitchFamily="18" charset="2"/>
              </a:rPr>
              <a:t>A </a:t>
            </a:r>
            <a:r>
              <a:rPr lang="en-US" altLang="en-US" b="1" u="sng">
                <a:sym typeface="Symbol" pitchFamily="18" charset="2"/>
              </a:rPr>
              <a:t>line of best fit</a:t>
            </a:r>
            <a:r>
              <a:rPr lang="en-US" altLang="en-US" b="1">
                <a:sym typeface="Symbol" pitchFamily="18" charset="2"/>
              </a:rPr>
              <a:t> </a:t>
            </a:r>
            <a:r>
              <a:rPr lang="en-US" altLang="en-US">
                <a:sym typeface="Symbol" pitchFamily="18" charset="2"/>
              </a:rPr>
              <a:t>is the line that comes closest to all of the points in the data set, using a given process.</a:t>
            </a:r>
          </a:p>
        </p:txBody>
      </p:sp>
      <p:sp>
        <p:nvSpPr>
          <p:cNvPr id="6" name="Rectangle 3"/>
          <p:cNvSpPr>
            <a:spLocks noChangeArrowheads="1"/>
          </p:cNvSpPr>
          <p:nvPr/>
        </p:nvSpPr>
        <p:spPr bwMode="auto">
          <a:xfrm>
            <a:off x="609600" y="5334000"/>
            <a:ext cx="7924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u="sng">
                <a:sym typeface="Symbol" pitchFamily="18" charset="2"/>
              </a:rPr>
              <a:t>Linear regression</a:t>
            </a:r>
            <a:r>
              <a:rPr lang="en-US" altLang="en-US" b="1">
                <a:sym typeface="Symbol" pitchFamily="18" charset="2"/>
              </a:rPr>
              <a:t> </a:t>
            </a:r>
            <a:r>
              <a:rPr lang="en-US" altLang="en-US">
                <a:sym typeface="Symbol" pitchFamily="18" charset="2"/>
              </a:rPr>
              <a:t>is a process of finding the least-squares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6387">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6387">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6387">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nodeType="after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4">
                                            <p:txEl>
                                              <p:pRg st="0" end="0"/>
                                            </p:txEl>
                                          </p:spTgt>
                                        </p:tgtEl>
                                        <p:attrNameLst>
                                          <p:attrName>ppt_y</p:attrName>
                                        </p:attrNameLst>
                                      </p:cBhvr>
                                      <p:tavLst>
                                        <p:tav tm="0">
                                          <p:val>
                                            <p:strVal val="#ppt_y-#ppt_h/2"/>
                                          </p:val>
                                        </p:tav>
                                        <p:tav tm="100000">
                                          <p:val>
                                            <p:strVal val="#ppt_y"/>
                                          </p:val>
                                        </p:tav>
                                      </p:tavLst>
                                    </p:anim>
                                    <p:anim calcmode="lin" valueType="num">
                                      <p:cBhvr>
                                        <p:cTn id="16" dur="500" fill="hold"/>
                                        <p:tgtEl>
                                          <p:spTgt spid="4">
                                            <p:txEl>
                                              <p:pRg st="0" end="0"/>
                                            </p:txEl>
                                          </p:spTgt>
                                        </p:tgtEl>
                                        <p:attrNameLst>
                                          <p:attrName>ppt_w</p:attrName>
                                        </p:attrNameLst>
                                      </p:cBhvr>
                                      <p:tavLst>
                                        <p:tav tm="0">
                                          <p:val>
                                            <p:strVal val="#ppt_w"/>
                                          </p:val>
                                        </p:tav>
                                        <p:tav tm="100000">
                                          <p:val>
                                            <p:strVal val="#ppt_w"/>
                                          </p:val>
                                        </p:tav>
                                      </p:tavLst>
                                    </p:anim>
                                    <p:anim calcmode="lin" valueType="num">
                                      <p:cBhvr>
                                        <p:cTn id="17"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17" presetClass="entr" presetSubtype="1" fill="hold" nodeType="after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p:cTn id="2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5">
                                            <p:txEl>
                                              <p:pRg st="0" end="0"/>
                                            </p:txEl>
                                          </p:spTgt>
                                        </p:tgtEl>
                                        <p:attrNameLst>
                                          <p:attrName>ppt_y</p:attrName>
                                        </p:attrNameLst>
                                      </p:cBhvr>
                                      <p:tavLst>
                                        <p:tav tm="0">
                                          <p:val>
                                            <p:strVal val="#ppt_y-#ppt_h/2"/>
                                          </p:val>
                                        </p:tav>
                                        <p:tav tm="100000">
                                          <p:val>
                                            <p:strVal val="#ppt_y"/>
                                          </p:val>
                                        </p:tav>
                                      </p:tavLst>
                                    </p:anim>
                                    <p:anim calcmode="lin" valueType="num">
                                      <p:cBhvr>
                                        <p:cTn id="23" dur="500" fill="hold"/>
                                        <p:tgtEl>
                                          <p:spTgt spid="5">
                                            <p:txEl>
                                              <p:pRg st="0" end="0"/>
                                            </p:txEl>
                                          </p:spTgt>
                                        </p:tgtEl>
                                        <p:attrNameLst>
                                          <p:attrName>ppt_w</p:attrName>
                                        </p:attrNameLst>
                                      </p:cBhvr>
                                      <p:tavLst>
                                        <p:tav tm="0">
                                          <p:val>
                                            <p:strVal val="#ppt_w"/>
                                          </p:val>
                                        </p:tav>
                                        <p:tav tm="100000">
                                          <p:val>
                                            <p:strVal val="#ppt_w"/>
                                          </p:val>
                                        </p:tav>
                                      </p:tavLst>
                                    </p:anim>
                                    <p:anim calcmode="lin" valueType="num">
                                      <p:cBhvr>
                                        <p:cTn id="24"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par>
                          <p:cTn id="25" fill="hold" nodeType="afterGroup">
                            <p:stCondLst>
                              <p:cond delay="1500"/>
                            </p:stCondLst>
                            <p:childTnLst>
                              <p:par>
                                <p:cTn id="26" presetID="17" presetClass="entr" presetSubtype="1" fill="hold" nodeType="after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p:cTn id="2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9" dur="500" fill="hold"/>
                                        <p:tgtEl>
                                          <p:spTgt spid="6">
                                            <p:txEl>
                                              <p:pRg st="0" end="0"/>
                                            </p:txEl>
                                          </p:spTgt>
                                        </p:tgtEl>
                                        <p:attrNameLst>
                                          <p:attrName>ppt_y</p:attrName>
                                        </p:attrNameLst>
                                      </p:cBhvr>
                                      <p:tavLst>
                                        <p:tav tm="0">
                                          <p:val>
                                            <p:strVal val="#ppt_y-#ppt_h/2"/>
                                          </p:val>
                                        </p:tav>
                                        <p:tav tm="100000">
                                          <p:val>
                                            <p:strVal val="#ppt_y"/>
                                          </p:val>
                                        </p:tav>
                                      </p:tavLst>
                                    </p:anim>
                                    <p:anim calcmode="lin" valueType="num">
                                      <p:cBhvr>
                                        <p:cTn id="30" dur="500" fill="hold"/>
                                        <p:tgtEl>
                                          <p:spTgt spid="6">
                                            <p:txEl>
                                              <p:pRg st="0" end="0"/>
                                            </p:txEl>
                                          </p:spTgt>
                                        </p:tgtEl>
                                        <p:attrNameLst>
                                          <p:attrName>ppt_w</p:attrName>
                                        </p:attrNameLst>
                                      </p:cBhvr>
                                      <p:tavLst>
                                        <p:tav tm="0">
                                          <p:val>
                                            <p:strVal val="#ppt_w"/>
                                          </p:val>
                                        </p:tav>
                                        <p:tav tm="100000">
                                          <p:val>
                                            <p:strVal val="#ppt_w"/>
                                          </p:val>
                                        </p:tav>
                                      </p:tavLst>
                                    </p:anim>
                                    <p:anim calcmode="lin" valueType="num">
                                      <p:cBhvr>
                                        <p:cTn id="31" dur="500" fill="hold"/>
                                        <p:tgtEl>
                                          <p:spTgt spid="6">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533400" y="1600200"/>
            <a:ext cx="79248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sym typeface="Symbol" pitchFamily="18" charset="2"/>
              </a:rPr>
              <a:t>The </a:t>
            </a:r>
            <a:r>
              <a:rPr lang="en-US" altLang="en-US" b="1" u="sng">
                <a:sym typeface="Symbol" pitchFamily="18" charset="2"/>
              </a:rPr>
              <a:t>correlation coefficient</a:t>
            </a:r>
            <a:r>
              <a:rPr lang="en-US" altLang="en-US" b="1">
                <a:sym typeface="Symbol" pitchFamily="18" charset="2"/>
              </a:rPr>
              <a:t> </a:t>
            </a:r>
            <a:r>
              <a:rPr lang="en-US" altLang="en-US">
                <a:sym typeface="Symbol" pitchFamily="18" charset="2"/>
              </a:rPr>
              <a:t>is a number r, where -1 ≤ r ≤ 1, that describes how closely the points in a scatter plot cluster around a line of best 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nodeType="after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6387">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6387">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638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685800" y="1981200"/>
            <a:ext cx="7467600" cy="1968500"/>
            <a:chOff x="336" y="1391"/>
            <a:chExt cx="5232" cy="482"/>
          </a:xfrm>
        </p:grpSpPr>
        <p:sp>
          <p:nvSpPr>
            <p:cNvPr id="8195" name="Text Box 5"/>
            <p:cNvSpPr txBox="1">
              <a:spLocks noChangeArrowheads="1"/>
            </p:cNvSpPr>
            <p:nvPr/>
          </p:nvSpPr>
          <p:spPr bwMode="auto">
            <a:xfrm>
              <a:off x="340" y="1488"/>
              <a:ext cx="5228" cy="385"/>
            </a:xfrm>
            <a:prstGeom prst="rect">
              <a:avLst/>
            </a:prstGeom>
            <a:noFill/>
            <a:ln w="1905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In By using squares of residuals, positive and negative residuals do not “cancel out” and residuals with squares greater than 1 have a magnified effect on the sum.</a:t>
              </a:r>
            </a:p>
          </p:txBody>
        </p:sp>
        <p:sp>
          <p:nvSpPr>
            <p:cNvPr id="8196" name="Text Box 6"/>
            <p:cNvSpPr txBox="1">
              <a:spLocks noChangeArrowheads="1"/>
            </p:cNvSpPr>
            <p:nvPr/>
          </p:nvSpPr>
          <p:spPr bwMode="auto">
            <a:xfrm>
              <a:off x="336" y="1391"/>
              <a:ext cx="1536" cy="113"/>
            </a:xfrm>
            <a:prstGeom prst="rect">
              <a:avLst/>
            </a:prstGeom>
            <a:solidFill>
              <a:srgbClr val="800080"/>
            </a:solidFill>
            <a:ln>
              <a:noFill/>
            </a:ln>
            <a:extLst>
              <a:ext uri="{91240B29-F687-4F45-9708-019B960494DF}">
                <a14:hiddenLine xmlns:a14="http://schemas.microsoft.com/office/drawing/2010/main" w="19050">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i="0">
                  <a:solidFill>
                    <a:schemeClr val="bg1"/>
                  </a:solidFill>
                </a:rPr>
                <a:t>Helpful Hint</a:t>
              </a:r>
              <a:endParaRPr lang="en-US" altLang="en-US" i="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nodeType="after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371600"/>
            <a:ext cx="3352800" cy="316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 Box 2"/>
          <p:cNvSpPr txBox="1">
            <a:spLocks noChangeArrowheads="1"/>
          </p:cNvSpPr>
          <p:nvPr/>
        </p:nvSpPr>
        <p:spPr bwMode="auto">
          <a:xfrm>
            <a:off x="0" y="8382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Example1: Calculating Residuals</a:t>
            </a:r>
          </a:p>
        </p:txBody>
      </p:sp>
      <p:graphicFrame>
        <p:nvGraphicFramePr>
          <p:cNvPr id="10" name="Table 9"/>
          <p:cNvGraphicFramePr>
            <a:graphicFrameLocks noGrp="1"/>
          </p:cNvGraphicFramePr>
          <p:nvPr/>
        </p:nvGraphicFramePr>
        <p:xfrm>
          <a:off x="1219200" y="5105400"/>
          <a:ext cx="6096000" cy="742950"/>
        </p:xfrm>
        <a:graphic>
          <a:graphicData uri="http://schemas.openxmlformats.org/drawingml/2006/table">
            <a:tbl>
              <a:tblPr/>
              <a:tblGrid>
                <a:gridCol w="1219200"/>
                <a:gridCol w="1219200"/>
                <a:gridCol w="1219200"/>
                <a:gridCol w="1219200"/>
                <a:gridCol w="1219200"/>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12" charset="0"/>
                          <a:ea typeface="ＭＳ Ｐゴシック" pitchFamily="-112" charset="-128"/>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12" charset="0"/>
                          <a:ea typeface="ＭＳ Ｐゴシック" pitchFamily="-112" charset="-128"/>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12" charset="0"/>
                          <a:ea typeface="ＭＳ Ｐゴシック" pitchFamily="-112" charset="-128"/>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12" charset="0"/>
                          <a:ea typeface="ＭＳ Ｐゴシック" pitchFamily="-112" charset="-128"/>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40" name="Text Box 2"/>
          <p:cNvSpPr txBox="1">
            <a:spLocks noChangeArrowheads="1"/>
          </p:cNvSpPr>
          <p:nvPr/>
        </p:nvSpPr>
        <p:spPr bwMode="auto">
          <a:xfrm>
            <a:off x="381000" y="1630363"/>
            <a:ext cx="42672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Two lines of fit for this data are y = 2x + 2 and y = x + 4. For each line, find the sum of the squares of the residuals. Which line is a better fit?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7620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pPr algn="ctr"/>
            <a:r>
              <a:rPr lang="en-US" altLang="en-US" i="0">
                <a:solidFill>
                  <a:srgbClr val="006699"/>
                </a:solidFill>
                <a:latin typeface="Arial Black" pitchFamily="34" charset="0"/>
                <a:cs typeface="Arial" charset="0"/>
              </a:rPr>
              <a:t>Example1:  Continued</a:t>
            </a:r>
          </a:p>
        </p:txBody>
      </p:sp>
      <p:sp>
        <p:nvSpPr>
          <p:cNvPr id="10243" name="TextBox 6"/>
          <p:cNvSpPr txBox="1">
            <a:spLocks noChangeArrowheads="1"/>
          </p:cNvSpPr>
          <p:nvPr/>
        </p:nvSpPr>
        <p:spPr bwMode="auto">
          <a:xfrm>
            <a:off x="533400" y="1447800"/>
            <a:ext cx="2928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Find the residuals</a:t>
            </a:r>
          </a:p>
        </p:txBody>
      </p:sp>
      <p:sp>
        <p:nvSpPr>
          <p:cNvPr id="10244" name="TextBox 7"/>
          <p:cNvSpPr txBox="1">
            <a:spLocks noChangeArrowheads="1"/>
          </p:cNvSpPr>
          <p:nvPr/>
        </p:nvSpPr>
        <p:spPr bwMode="auto">
          <a:xfrm>
            <a:off x="1143000" y="1981200"/>
            <a:ext cx="1892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b="1"/>
              <a:t>y = x + 4:</a:t>
            </a:r>
            <a:endParaRPr lang="en-US" altLang="en-US"/>
          </a:p>
        </p:txBody>
      </p:sp>
      <p:pic>
        <p:nvPicPr>
          <p:cNvPr id="9" name="Picture 8" descr="[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00" y="1295400"/>
            <a:ext cx="3810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extBox 10"/>
          <p:cNvSpPr txBox="1">
            <a:spLocks noChangeArrowheads="1"/>
          </p:cNvSpPr>
          <p:nvPr/>
        </p:nvSpPr>
        <p:spPr bwMode="auto">
          <a:xfrm>
            <a:off x="609600" y="4572000"/>
            <a:ext cx="42687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Sum of squared residuals:</a:t>
            </a:r>
          </a:p>
        </p:txBody>
      </p:sp>
      <p:sp>
        <p:nvSpPr>
          <p:cNvPr id="12" name="TextBox 11"/>
          <p:cNvSpPr txBox="1">
            <a:spLocks noChangeArrowheads="1"/>
          </p:cNvSpPr>
          <p:nvPr/>
        </p:nvSpPr>
        <p:spPr bwMode="auto">
          <a:xfrm>
            <a:off x="609600" y="5156200"/>
            <a:ext cx="44021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defRPr sz="2400" i="1">
                <a:solidFill>
                  <a:schemeClr val="tx1"/>
                </a:solidFill>
                <a:latin typeface="Verdana" pitchFamily="34" charset="0"/>
                <a:ea typeface="ＭＳ Ｐゴシック" pitchFamily="-112" charset="-128"/>
              </a:defRPr>
            </a:lvl1pPr>
            <a:lvl2pPr marL="742950" indent="-285750">
              <a:defRPr sz="2400" i="1">
                <a:solidFill>
                  <a:schemeClr val="tx1"/>
                </a:solidFill>
                <a:latin typeface="Verdana" pitchFamily="34" charset="0"/>
                <a:ea typeface="ＭＳ Ｐゴシック" pitchFamily="-112" charset="-128"/>
              </a:defRPr>
            </a:lvl2pPr>
            <a:lvl3pPr marL="1143000" indent="-228600">
              <a:defRPr sz="2400" i="1">
                <a:solidFill>
                  <a:schemeClr val="tx1"/>
                </a:solidFill>
                <a:latin typeface="Verdana" pitchFamily="34" charset="0"/>
                <a:ea typeface="ＭＳ Ｐゴシック" pitchFamily="-112" charset="-128"/>
              </a:defRPr>
            </a:lvl3pPr>
            <a:lvl4pPr marL="1600200" indent="-228600">
              <a:defRPr sz="2400" i="1">
                <a:solidFill>
                  <a:schemeClr val="tx1"/>
                </a:solidFill>
                <a:latin typeface="Verdana" pitchFamily="34" charset="0"/>
                <a:ea typeface="ＭＳ Ｐゴシック" pitchFamily="-112" charset="-128"/>
              </a:defRPr>
            </a:lvl4pPr>
            <a:lvl5pPr marL="2057400" indent="-228600">
              <a:defRPr sz="2400" i="1">
                <a:solidFill>
                  <a:schemeClr val="tx1"/>
                </a:solidFill>
                <a:latin typeface="Verdana" pitchFamily="34" charset="0"/>
                <a:ea typeface="ＭＳ Ｐゴシック" pitchFamily="-112" charset="-128"/>
              </a:defRPr>
            </a:lvl5pPr>
            <a:lvl6pPr marL="25146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6pPr>
            <a:lvl7pPr marL="29718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7pPr>
            <a:lvl8pPr marL="34290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8pPr>
            <a:lvl9pPr marL="3886200" indent="-228600" eaLnBrk="0" fontAlgn="base" hangingPunct="0">
              <a:spcBef>
                <a:spcPct val="50000"/>
              </a:spcBef>
              <a:spcAft>
                <a:spcPct val="0"/>
              </a:spcAft>
              <a:defRPr sz="2400" i="1">
                <a:solidFill>
                  <a:schemeClr val="tx1"/>
                </a:solidFill>
                <a:latin typeface="Verdana" pitchFamily="34" charset="0"/>
                <a:ea typeface="ＭＳ Ｐゴシック" pitchFamily="-112" charset="-128"/>
              </a:defRPr>
            </a:lvl9pPr>
          </a:lstStyle>
          <a:p>
            <a:r>
              <a:rPr lang="en-US" altLang="en-US"/>
              <a:t>(2)</a:t>
            </a:r>
            <a:r>
              <a:rPr lang="en-US" altLang="en-US" baseline="30000"/>
              <a:t>2</a:t>
            </a:r>
            <a:r>
              <a:rPr lang="en-US" altLang="en-US"/>
              <a:t> + (–1)</a:t>
            </a:r>
            <a:r>
              <a:rPr lang="en-US" altLang="en-US" baseline="30000"/>
              <a:t>2</a:t>
            </a:r>
            <a:r>
              <a:rPr lang="en-US" altLang="en-US"/>
              <a:t> + (–1)</a:t>
            </a:r>
            <a:r>
              <a:rPr lang="en-US" altLang="en-US" baseline="30000"/>
              <a:t>2</a:t>
            </a:r>
            <a:r>
              <a:rPr lang="en-US" altLang="en-US"/>
              <a:t> + (1)</a:t>
            </a:r>
            <a:r>
              <a:rPr lang="en-US" altLang="en-US" baseline="30000"/>
              <a:t>2</a:t>
            </a:r>
            <a:endParaRPr lang="en-US" altLang="en-US"/>
          </a:p>
          <a:p>
            <a:r>
              <a:rPr lang="en-US" altLang="en-US"/>
              <a:t>4 + 1 + 1 + 1 = 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1"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FF0000"/>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2400" b="0" i="1" u="none" strike="noStrike" cap="none" normalizeH="0" baseline="0" smtClean="0">
            <a:ln>
              <a:noFill/>
            </a:ln>
            <a:solidFill>
              <a:schemeClr val="tx1"/>
            </a:solidFill>
            <a:effectLst/>
            <a:latin typeface="Verdana" pitchFamily="34" charset="0"/>
          </a:defRPr>
        </a:defPPr>
      </a:lstStyle>
    </a:lnDef>
    <a:txDef>
      <a:spPr bwMode="auto">
        <a:noFill/>
        <a:ln w="9525" algn="ctr">
          <a:noFill/>
          <a:miter lim="800000"/>
          <a:headEnd/>
          <a:tailEnd/>
        </a:ln>
      </a:spPr>
      <a:bodyPr wrap="square" rtlCol="0">
        <a:spAutoFit/>
      </a:bodyPr>
      <a:lstStyle>
        <a:defPPr>
          <a:defRPr dirty="0"/>
        </a:defPPr>
      </a:lstStyle>
    </a:tx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8461</TotalTime>
  <Words>1579</Words>
  <Application>Microsoft Office PowerPoint</Application>
  <PresentationFormat>On-screen Show (4:3)</PresentationFormat>
  <Paragraphs>237</Paragraphs>
  <Slides>30</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Verdana</vt:lpstr>
      <vt:lpstr>ＭＳ Ｐゴシック</vt:lpstr>
      <vt:lpstr>Arial</vt:lpstr>
      <vt:lpstr>Times New Roman</vt:lpstr>
      <vt:lpstr>Arial Black</vt:lpstr>
      <vt:lpstr>Symbol</vt:lpstr>
      <vt:lpstr>Arial MT Bl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Manda Reid</dc:creator>
  <cp:lastModifiedBy>Trenton Murphey</cp:lastModifiedBy>
  <cp:revision>322</cp:revision>
  <cp:lastPrinted>2002-10-02T17:02:09Z</cp:lastPrinted>
  <dcterms:created xsi:type="dcterms:W3CDTF">2002-04-04T21:42:53Z</dcterms:created>
  <dcterms:modified xsi:type="dcterms:W3CDTF">2014-03-25T16:26:26Z</dcterms:modified>
</cp:coreProperties>
</file>