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60" r:id="rId3"/>
    <p:sldId id="337" r:id="rId4"/>
    <p:sldId id="262" r:id="rId5"/>
    <p:sldId id="269" r:id="rId6"/>
    <p:sldId id="263" r:id="rId7"/>
    <p:sldId id="273" r:id="rId8"/>
    <p:sldId id="318" r:id="rId9"/>
    <p:sldId id="319" r:id="rId10"/>
    <p:sldId id="321" r:id="rId11"/>
    <p:sldId id="322" r:id="rId12"/>
    <p:sldId id="323" r:id="rId13"/>
    <p:sldId id="324" r:id="rId14"/>
    <p:sldId id="325" r:id="rId15"/>
    <p:sldId id="326" r:id="rId16"/>
    <p:sldId id="327" r:id="rId17"/>
    <p:sldId id="330" r:id="rId18"/>
    <p:sldId id="336" r:id="rId19"/>
    <p:sldId id="329" r:id="rId20"/>
    <p:sldId id="331" r:id="rId21"/>
    <p:sldId id="332" r:id="rId22"/>
    <p:sldId id="333" r:id="rId23"/>
    <p:sldId id="334" r:id="rId24"/>
    <p:sldId id="335" r:id="rId25"/>
    <p:sldId id="317" r:id="rId26"/>
    <p:sldId id="268" r:id="rId27"/>
  </p:sldIdLst>
  <p:sldSz cx="9144000" cy="6858000" type="screen4x3"/>
  <p:notesSz cx="6858000" cy="9144000"/>
  <p:custDataLst>
    <p:tags r:id="rId29"/>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3412" autoAdjust="0"/>
  </p:normalViewPr>
  <p:slideViewPr>
    <p:cSldViewPr>
      <p:cViewPr>
        <p:scale>
          <a:sx n="57" d="100"/>
          <a:sy n="57" d="100"/>
        </p:scale>
        <p:origin x="-348" y="-54"/>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276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223F9FE7-86DC-4C76-AB13-3861EEA1EB20}" type="slidenum">
              <a:rPr lang="en-US"/>
              <a:pPr>
                <a:defRPr/>
              </a:pPr>
              <a:t>‹#›</a:t>
            </a:fld>
            <a:endParaRPr lang="en-US"/>
          </a:p>
        </p:txBody>
      </p:sp>
    </p:spTree>
    <p:extLst>
      <p:ext uri="{BB962C8B-B14F-4D97-AF65-F5344CB8AC3E}">
        <p14:creationId xmlns:p14="http://schemas.microsoft.com/office/powerpoint/2010/main" val="35547767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1E24E3E6-CBDE-4367-9EA8-AD13548BB391}" type="slidenum">
              <a:rPr lang="en-US" altLang="en-US" sz="1200">
                <a:latin typeface="Arial" charset="0"/>
              </a:rPr>
              <a:pPr eaLnBrk="1" hangingPunct="1"/>
              <a:t>1</a:t>
            </a:fld>
            <a:endParaRPr lang="en-US" altLang="en-US" sz="1200">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8ED6F7D8-1793-486B-813A-528DF11CC98D}" type="slidenum">
              <a:rPr lang="en-US" altLang="en-US" sz="1200">
                <a:latin typeface="Arial" charset="0"/>
              </a:rPr>
              <a:pPr eaLnBrk="1" hangingPunct="1"/>
              <a:t>2</a:t>
            </a:fld>
            <a:endParaRPr lang="en-US" altLang="en-US" sz="1200">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BEBA8752-7395-4D23-93D4-46D570003AAA}" type="slidenum">
              <a:rPr lang="en-US" altLang="en-US" sz="1200" b="0">
                <a:latin typeface="Arial" charset="0"/>
              </a:rPr>
              <a:pPr eaLnBrk="1" hangingPunct="1"/>
              <a:t>3</a:t>
            </a:fld>
            <a:endParaRPr lang="en-US" altLang="en-US" sz="1200" b="0">
              <a:latin typeface="Arial" charset="0"/>
            </a:endParaRP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ABD98BF-5654-4B4C-BCC3-FF30AC01ACE6}" type="slidenum">
              <a:rPr lang="en-US" altLang="en-US" sz="1200">
                <a:latin typeface="Arial" charset="0"/>
              </a:rPr>
              <a:pPr eaLnBrk="1" hangingPunct="1"/>
              <a:t>4</a:t>
            </a:fld>
            <a:endParaRPr lang="en-US" altLang="en-US" sz="1200">
              <a:latin typeface="Arial"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1C34F9C6-1497-4903-B997-302CE41E337A}" type="slidenum">
              <a:rPr lang="en-US" altLang="en-US" sz="1200">
                <a:latin typeface="Arial" charset="0"/>
              </a:rPr>
              <a:pPr eaLnBrk="1" hangingPunct="1"/>
              <a:t>5</a:t>
            </a:fld>
            <a:endParaRPr lang="en-US" altLang="en-US" sz="1200">
              <a:latin typeface="Arial"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D8E06A5-9ACA-4390-BC04-33FC998C4208}" type="slidenum">
              <a:rPr lang="en-US" altLang="en-US" sz="1200">
                <a:latin typeface="Arial" charset="0"/>
              </a:rPr>
              <a:pPr eaLnBrk="1" hangingPunct="1"/>
              <a:t>6</a:t>
            </a:fld>
            <a:endParaRPr lang="en-US" altLang="en-US" sz="1200">
              <a:latin typeface="Arial"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BEA25B9-473E-4414-BCA0-E381596668B7}" type="slidenum">
              <a:rPr lang="en-US" altLang="en-US" sz="1200">
                <a:latin typeface="Arial" charset="0"/>
              </a:rPr>
              <a:pPr eaLnBrk="1" hangingPunct="1"/>
              <a:t>7</a:t>
            </a:fld>
            <a:endParaRPr lang="en-US" altLang="en-US" sz="1200">
              <a:latin typeface="Arial"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0ABD9D2B-EDE3-4BCF-B054-0740E3EE6425}" type="slidenum">
              <a:rPr lang="en-US" altLang="en-US" sz="1200">
                <a:latin typeface="Arial" charset="0"/>
              </a:rPr>
              <a:pPr eaLnBrk="1" hangingPunct="1"/>
              <a:t>26</a:t>
            </a:fld>
            <a:endParaRPr lang="en-US" altLang="en-US" sz="1200">
              <a:latin typeface="Arial" charset="0"/>
            </a:endParaRP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D0EC22-658D-4E3C-B90E-A0BB567C3761}" type="slidenum">
              <a:rPr lang="en-US"/>
              <a:pPr>
                <a:defRPr/>
              </a:pPr>
              <a:t>‹#›</a:t>
            </a:fld>
            <a:endParaRPr lang="en-US"/>
          </a:p>
        </p:txBody>
      </p:sp>
    </p:spTree>
    <p:extLst>
      <p:ext uri="{BB962C8B-B14F-4D97-AF65-F5344CB8AC3E}">
        <p14:creationId xmlns:p14="http://schemas.microsoft.com/office/powerpoint/2010/main" val="2025701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E63ED2-8D22-482A-92BF-9C0B33D1FFE5}" type="slidenum">
              <a:rPr lang="en-US"/>
              <a:pPr>
                <a:defRPr/>
              </a:pPr>
              <a:t>‹#›</a:t>
            </a:fld>
            <a:endParaRPr lang="en-US"/>
          </a:p>
        </p:txBody>
      </p:sp>
    </p:spTree>
    <p:extLst>
      <p:ext uri="{BB962C8B-B14F-4D97-AF65-F5344CB8AC3E}">
        <p14:creationId xmlns:p14="http://schemas.microsoft.com/office/powerpoint/2010/main" val="2089349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581060-6FFC-48CF-9628-D864BB270478}" type="slidenum">
              <a:rPr lang="en-US"/>
              <a:pPr>
                <a:defRPr/>
              </a:pPr>
              <a:t>‹#›</a:t>
            </a:fld>
            <a:endParaRPr lang="en-US"/>
          </a:p>
        </p:txBody>
      </p:sp>
    </p:spTree>
    <p:extLst>
      <p:ext uri="{BB962C8B-B14F-4D97-AF65-F5344CB8AC3E}">
        <p14:creationId xmlns:p14="http://schemas.microsoft.com/office/powerpoint/2010/main" val="996969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AB139D4-B7B7-4E63-B379-4223767D9568}" type="slidenum">
              <a:rPr lang="en-US"/>
              <a:pPr>
                <a:defRPr/>
              </a:pPr>
              <a:t>‹#›</a:t>
            </a:fld>
            <a:endParaRPr lang="en-US"/>
          </a:p>
        </p:txBody>
      </p:sp>
    </p:spTree>
    <p:extLst>
      <p:ext uri="{BB962C8B-B14F-4D97-AF65-F5344CB8AC3E}">
        <p14:creationId xmlns:p14="http://schemas.microsoft.com/office/powerpoint/2010/main" val="420328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31CEF0-484C-498D-837C-431361AE87E2}" type="slidenum">
              <a:rPr lang="en-US"/>
              <a:pPr>
                <a:defRPr/>
              </a:pPr>
              <a:t>‹#›</a:t>
            </a:fld>
            <a:endParaRPr lang="en-US"/>
          </a:p>
        </p:txBody>
      </p:sp>
    </p:spTree>
    <p:extLst>
      <p:ext uri="{BB962C8B-B14F-4D97-AF65-F5344CB8AC3E}">
        <p14:creationId xmlns:p14="http://schemas.microsoft.com/office/powerpoint/2010/main" val="166196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24D516-AB39-4264-984A-2B562CA2AEB2}" type="slidenum">
              <a:rPr lang="en-US"/>
              <a:pPr>
                <a:defRPr/>
              </a:pPr>
              <a:t>‹#›</a:t>
            </a:fld>
            <a:endParaRPr lang="en-US"/>
          </a:p>
        </p:txBody>
      </p:sp>
    </p:spTree>
    <p:extLst>
      <p:ext uri="{BB962C8B-B14F-4D97-AF65-F5344CB8AC3E}">
        <p14:creationId xmlns:p14="http://schemas.microsoft.com/office/powerpoint/2010/main" val="2716593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523C63-06A6-4B81-9298-352EE10A27AF}" type="slidenum">
              <a:rPr lang="en-US"/>
              <a:pPr>
                <a:defRPr/>
              </a:pPr>
              <a:t>‹#›</a:t>
            </a:fld>
            <a:endParaRPr lang="en-US"/>
          </a:p>
        </p:txBody>
      </p:sp>
    </p:spTree>
    <p:extLst>
      <p:ext uri="{BB962C8B-B14F-4D97-AF65-F5344CB8AC3E}">
        <p14:creationId xmlns:p14="http://schemas.microsoft.com/office/powerpoint/2010/main" val="2818944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ED36C59-144B-42EE-B8FC-D981D68736CC}" type="slidenum">
              <a:rPr lang="en-US"/>
              <a:pPr>
                <a:defRPr/>
              </a:pPr>
              <a:t>‹#›</a:t>
            </a:fld>
            <a:endParaRPr lang="en-US"/>
          </a:p>
        </p:txBody>
      </p:sp>
    </p:spTree>
    <p:extLst>
      <p:ext uri="{BB962C8B-B14F-4D97-AF65-F5344CB8AC3E}">
        <p14:creationId xmlns:p14="http://schemas.microsoft.com/office/powerpoint/2010/main" val="3497871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CBCF1D-DF97-4D3F-8180-A26DABB62A11}" type="slidenum">
              <a:rPr lang="en-US"/>
              <a:pPr>
                <a:defRPr/>
              </a:pPr>
              <a:t>‹#›</a:t>
            </a:fld>
            <a:endParaRPr lang="en-US"/>
          </a:p>
        </p:txBody>
      </p:sp>
    </p:spTree>
    <p:extLst>
      <p:ext uri="{BB962C8B-B14F-4D97-AF65-F5344CB8AC3E}">
        <p14:creationId xmlns:p14="http://schemas.microsoft.com/office/powerpoint/2010/main" val="2145607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F20869E-E299-454A-B105-DBB072B6C71A}" type="slidenum">
              <a:rPr lang="en-US"/>
              <a:pPr>
                <a:defRPr/>
              </a:pPr>
              <a:t>‹#›</a:t>
            </a:fld>
            <a:endParaRPr lang="en-US"/>
          </a:p>
        </p:txBody>
      </p:sp>
    </p:spTree>
    <p:extLst>
      <p:ext uri="{BB962C8B-B14F-4D97-AF65-F5344CB8AC3E}">
        <p14:creationId xmlns:p14="http://schemas.microsoft.com/office/powerpoint/2010/main" val="283611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4F7DD00-03AE-4B9B-B000-A10088317415}" type="slidenum">
              <a:rPr lang="en-US"/>
              <a:pPr>
                <a:defRPr/>
              </a:pPr>
              <a:t>‹#›</a:t>
            </a:fld>
            <a:endParaRPr lang="en-US"/>
          </a:p>
        </p:txBody>
      </p:sp>
    </p:spTree>
    <p:extLst>
      <p:ext uri="{BB962C8B-B14F-4D97-AF65-F5344CB8AC3E}">
        <p14:creationId xmlns:p14="http://schemas.microsoft.com/office/powerpoint/2010/main" val="1370074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991B42-90AB-4B6F-B3D7-CDA40B0B2596}" type="slidenum">
              <a:rPr lang="en-US"/>
              <a:pPr>
                <a:defRPr/>
              </a:pPr>
              <a:t>‹#›</a:t>
            </a:fld>
            <a:endParaRPr lang="en-US"/>
          </a:p>
        </p:txBody>
      </p:sp>
    </p:spTree>
    <p:extLst>
      <p:ext uri="{BB962C8B-B14F-4D97-AF65-F5344CB8AC3E}">
        <p14:creationId xmlns:p14="http://schemas.microsoft.com/office/powerpoint/2010/main" val="334798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11E1FF01-961E-4EE0-8493-7172D5252268}"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Reflections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25.xml"/><Relationship Id="rId4" Type="http://schemas.openxmlformats.org/officeDocument/2006/relationships/slide" Target="slide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1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2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2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Reflections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3622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6"/>
          <p:cNvSpPr txBox="1">
            <a:spLocks noChangeArrowheads="1"/>
          </p:cNvSpPr>
          <p:nvPr/>
        </p:nvSpPr>
        <p:spPr bwMode="auto">
          <a:xfrm>
            <a:off x="685800" y="2286000"/>
            <a:ext cx="8077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Draw a segment from each vertex of the preimage to the corresponding vertex of the image. Your construction should show that the line of reflection is the perpendicular bisector of every segment connecting a point and its image.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563" y="2533650"/>
            <a:ext cx="776287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Drawing Reflections</a:t>
            </a:r>
          </a:p>
        </p:txBody>
      </p:sp>
      <p:sp>
        <p:nvSpPr>
          <p:cNvPr id="12291" name="Text Box 7"/>
          <p:cNvSpPr txBox="1">
            <a:spLocks noChangeArrowheads="1"/>
          </p:cNvSpPr>
          <p:nvPr/>
        </p:nvSpPr>
        <p:spPr bwMode="auto">
          <a:xfrm>
            <a:off x="609600" y="1524000"/>
            <a:ext cx="79406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triangle and the line of reflection. Draw the reflection of the triangle across the line.</a:t>
            </a:r>
          </a:p>
        </p:txBody>
      </p:sp>
      <p:sp>
        <p:nvSpPr>
          <p:cNvPr id="123913" name="Text Box 9"/>
          <p:cNvSpPr txBox="1">
            <a:spLocks noChangeArrowheads="1"/>
          </p:cNvSpPr>
          <p:nvPr/>
        </p:nvSpPr>
        <p:spPr bwMode="auto">
          <a:xfrm>
            <a:off x="593725" y="2895600"/>
            <a:ext cx="78644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 </a:t>
            </a:r>
            <a:r>
              <a:rPr lang="en-US" altLang="en-US"/>
              <a:t>Through each vertex draw a line perpendicular to the line of reflection. </a:t>
            </a:r>
            <a:endParaRPr lang="en-US" altLang="en-US" b="1"/>
          </a:p>
        </p:txBody>
      </p:sp>
      <p:pic>
        <p:nvPicPr>
          <p:cNvPr id="12293"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920" name="Line 16"/>
          <p:cNvSpPr>
            <a:spLocks noChangeShapeType="1"/>
          </p:cNvSpPr>
          <p:nvPr/>
        </p:nvSpPr>
        <p:spPr bwMode="auto">
          <a:xfrm>
            <a:off x="3705225" y="4495800"/>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1" name="Line 17"/>
          <p:cNvSpPr>
            <a:spLocks noChangeShapeType="1"/>
          </p:cNvSpPr>
          <p:nvPr/>
        </p:nvSpPr>
        <p:spPr bwMode="auto">
          <a:xfrm>
            <a:off x="4616450" y="4114800"/>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2" name="Line 18"/>
          <p:cNvSpPr>
            <a:spLocks noChangeShapeType="1"/>
          </p:cNvSpPr>
          <p:nvPr/>
        </p:nvSpPr>
        <p:spPr bwMode="auto">
          <a:xfrm>
            <a:off x="5127625" y="3978275"/>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3" name="Rectangle 19"/>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3927" name="Rectangle 23"/>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3928" name="Rectangle 24"/>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3913"/>
                                        </p:tgtEl>
                                        <p:attrNameLst>
                                          <p:attrName>style.visibility</p:attrName>
                                        </p:attrNameLst>
                                      </p:cBhvr>
                                      <p:to>
                                        <p:strVal val="visible"/>
                                      </p:to>
                                    </p:set>
                                    <p:anim calcmode="lin" valueType="num">
                                      <p:cBhvr>
                                        <p:cTn id="7" dur="1000" fill="hold"/>
                                        <p:tgtEl>
                                          <p:spTgt spid="123913"/>
                                        </p:tgtEl>
                                        <p:attrNameLst>
                                          <p:attrName>ppt_x</p:attrName>
                                        </p:attrNameLst>
                                      </p:cBhvr>
                                      <p:tavLst>
                                        <p:tav tm="0">
                                          <p:val>
                                            <p:strVal val="#ppt_x-.2"/>
                                          </p:val>
                                        </p:tav>
                                        <p:tav tm="100000">
                                          <p:val>
                                            <p:strVal val="#ppt_x"/>
                                          </p:val>
                                        </p:tav>
                                      </p:tavLst>
                                    </p:anim>
                                    <p:anim calcmode="lin" valueType="num">
                                      <p:cBhvr>
                                        <p:cTn id="8" dur="1000" fill="hold"/>
                                        <p:tgtEl>
                                          <p:spTgt spid="12391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39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23920"/>
                                        </p:tgtEl>
                                        <p:attrNameLst>
                                          <p:attrName>style.visibility</p:attrName>
                                        </p:attrNameLst>
                                      </p:cBhvr>
                                      <p:to>
                                        <p:strVal val="visible"/>
                                      </p:to>
                                    </p:set>
                                    <p:animEffect transition="in" filter="wipe(up)">
                                      <p:cBhvr>
                                        <p:cTn id="14" dur="500"/>
                                        <p:tgtEl>
                                          <p:spTgt spid="123920"/>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23923"/>
                                        </p:tgtEl>
                                        <p:attrNameLst>
                                          <p:attrName>style.visibility</p:attrName>
                                        </p:attrNameLst>
                                      </p:cBhvr>
                                      <p:to>
                                        <p:strVal val="visible"/>
                                      </p:to>
                                    </p:set>
                                    <p:animEffect transition="in" filter="wipe(up)">
                                      <p:cBhvr>
                                        <p:cTn id="17" dur="500"/>
                                        <p:tgtEl>
                                          <p:spTgt spid="1239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23921"/>
                                        </p:tgtEl>
                                        <p:attrNameLst>
                                          <p:attrName>style.visibility</p:attrName>
                                        </p:attrNameLst>
                                      </p:cBhvr>
                                      <p:to>
                                        <p:strVal val="visible"/>
                                      </p:to>
                                    </p:set>
                                    <p:animEffect transition="in" filter="wipe(up)">
                                      <p:cBhvr>
                                        <p:cTn id="22" dur="500"/>
                                        <p:tgtEl>
                                          <p:spTgt spid="123921"/>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23927"/>
                                        </p:tgtEl>
                                        <p:attrNameLst>
                                          <p:attrName>style.visibility</p:attrName>
                                        </p:attrNameLst>
                                      </p:cBhvr>
                                      <p:to>
                                        <p:strVal val="visible"/>
                                      </p:to>
                                    </p:set>
                                    <p:animEffect transition="in" filter="wipe(up)">
                                      <p:cBhvr>
                                        <p:cTn id="25" dur="500"/>
                                        <p:tgtEl>
                                          <p:spTgt spid="1239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23922"/>
                                        </p:tgtEl>
                                        <p:attrNameLst>
                                          <p:attrName>style.visibility</p:attrName>
                                        </p:attrNameLst>
                                      </p:cBhvr>
                                      <p:to>
                                        <p:strVal val="visible"/>
                                      </p:to>
                                    </p:set>
                                    <p:animEffect transition="in" filter="wipe(up)">
                                      <p:cBhvr>
                                        <p:cTn id="30" dur="500"/>
                                        <p:tgtEl>
                                          <p:spTgt spid="123922"/>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123928"/>
                                        </p:tgtEl>
                                        <p:attrNameLst>
                                          <p:attrName>style.visibility</p:attrName>
                                        </p:attrNameLst>
                                      </p:cBhvr>
                                      <p:to>
                                        <p:strVal val="visible"/>
                                      </p:to>
                                    </p:set>
                                    <p:animEffect transition="in" filter="wipe(up)">
                                      <p:cBhvr>
                                        <p:cTn id="33" dur="500"/>
                                        <p:tgtEl>
                                          <p:spTgt spid="1239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3" grpId="0"/>
      <p:bldP spid="123920" grpId="0" animBg="1"/>
      <p:bldP spid="123921" grpId="0" animBg="1"/>
      <p:bldP spid="123922" grpId="0" animBg="1"/>
      <p:bldP spid="123923" grpId="0" animBg="1"/>
      <p:bldP spid="123927" grpId="0" animBg="1"/>
      <p:bldP spid="1239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685800" y="1952625"/>
            <a:ext cx="77882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 </a:t>
            </a:r>
            <a:r>
              <a:rPr lang="en-US" altLang="en-US"/>
              <a:t>Measure the distance from each vertex to the line of reflection. Locate the image of each vertex on the opposite side of the line of reflection and the same distance from it.</a:t>
            </a:r>
            <a:endParaRPr lang="en-US" altLang="en-US" b="1"/>
          </a:p>
        </p:txBody>
      </p:sp>
      <p:sp>
        <p:nvSpPr>
          <p:cNvPr id="13315"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Continued</a:t>
            </a:r>
          </a:p>
        </p:txBody>
      </p:sp>
      <p:pic>
        <p:nvPicPr>
          <p:cNvPr id="13316"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7" name="Line 47"/>
          <p:cNvSpPr>
            <a:spLocks noChangeShapeType="1"/>
          </p:cNvSpPr>
          <p:nvPr/>
        </p:nvSpPr>
        <p:spPr bwMode="auto">
          <a:xfrm>
            <a:off x="3705225" y="4495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8" name="Line 48"/>
          <p:cNvSpPr>
            <a:spLocks noChangeShapeType="1"/>
          </p:cNvSpPr>
          <p:nvPr/>
        </p:nvSpPr>
        <p:spPr bwMode="auto">
          <a:xfrm>
            <a:off x="4616450" y="4114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Line 49"/>
          <p:cNvSpPr>
            <a:spLocks noChangeShapeType="1"/>
          </p:cNvSpPr>
          <p:nvPr/>
        </p:nvSpPr>
        <p:spPr bwMode="auto">
          <a:xfrm>
            <a:off x="5127625" y="3978275"/>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Rectangle 50"/>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3321" name="Rectangle 51"/>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3322" name="Rectangle 52"/>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5" name="Oval 57"/>
          <p:cNvSpPr>
            <a:spLocks noChangeArrowheads="1"/>
          </p:cNvSpPr>
          <p:nvPr/>
        </p:nvSpPr>
        <p:spPr bwMode="auto">
          <a:xfrm>
            <a:off x="4148138" y="557688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6" name="Oval 58"/>
          <p:cNvSpPr>
            <a:spLocks noChangeArrowheads="1"/>
          </p:cNvSpPr>
          <p:nvPr/>
        </p:nvSpPr>
        <p:spPr bwMode="auto">
          <a:xfrm>
            <a:off x="5276850" y="567213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7" name="Oval 59"/>
          <p:cNvSpPr>
            <a:spLocks noChangeArrowheads="1"/>
          </p:cNvSpPr>
          <p:nvPr/>
        </p:nvSpPr>
        <p:spPr bwMode="auto">
          <a:xfrm>
            <a:off x="5653088" y="5229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4985"/>
                                        </p:tgtEl>
                                        <p:attrNameLst>
                                          <p:attrName>style.visibility</p:attrName>
                                        </p:attrNameLst>
                                      </p:cBhvr>
                                      <p:to>
                                        <p:strVal val="visible"/>
                                      </p:to>
                                    </p:set>
                                    <p:animEffect transition="in" filter="dissolve">
                                      <p:cBhvr>
                                        <p:cTn id="7" dur="500"/>
                                        <p:tgtEl>
                                          <p:spTgt spid="1249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4986"/>
                                        </p:tgtEl>
                                        <p:attrNameLst>
                                          <p:attrName>style.visibility</p:attrName>
                                        </p:attrNameLst>
                                      </p:cBhvr>
                                      <p:to>
                                        <p:strVal val="visible"/>
                                      </p:to>
                                    </p:set>
                                    <p:animEffect transition="in" filter="dissolve">
                                      <p:cBhvr>
                                        <p:cTn id="12" dur="500"/>
                                        <p:tgtEl>
                                          <p:spTgt spid="1249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4987"/>
                                        </p:tgtEl>
                                        <p:attrNameLst>
                                          <p:attrName>style.visibility</p:attrName>
                                        </p:attrNameLst>
                                      </p:cBhvr>
                                      <p:to>
                                        <p:strVal val="visible"/>
                                      </p:to>
                                    </p:set>
                                    <p:animEffect transition="in" filter="dissolve">
                                      <p:cBhvr>
                                        <p:cTn id="17" dur="500"/>
                                        <p:tgtEl>
                                          <p:spTgt spid="124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85" grpId="0" animBg="1"/>
      <p:bldP spid="124986" grpId="0" animBg="1"/>
      <p:bldP spid="1249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Continued</a:t>
            </a:r>
          </a:p>
        </p:txBody>
      </p:sp>
      <p:sp>
        <p:nvSpPr>
          <p:cNvPr id="14339" name="Text Box 7"/>
          <p:cNvSpPr txBox="1">
            <a:spLocks noChangeArrowheads="1"/>
          </p:cNvSpPr>
          <p:nvPr/>
        </p:nvSpPr>
        <p:spPr bwMode="auto">
          <a:xfrm>
            <a:off x="762000" y="2362200"/>
            <a:ext cx="6851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Connect the images of the vertices.</a:t>
            </a:r>
            <a:endParaRPr lang="en-US" altLang="en-US" b="1"/>
          </a:p>
        </p:txBody>
      </p:sp>
      <p:pic>
        <p:nvPicPr>
          <p:cNvPr id="1434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1" name="Line 10"/>
          <p:cNvSpPr>
            <a:spLocks noChangeShapeType="1"/>
          </p:cNvSpPr>
          <p:nvPr/>
        </p:nvSpPr>
        <p:spPr bwMode="auto">
          <a:xfrm>
            <a:off x="3705225" y="4495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2" name="Line 11"/>
          <p:cNvSpPr>
            <a:spLocks noChangeShapeType="1"/>
          </p:cNvSpPr>
          <p:nvPr/>
        </p:nvSpPr>
        <p:spPr bwMode="auto">
          <a:xfrm>
            <a:off x="4616450" y="4114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3" name="Line 12"/>
          <p:cNvSpPr>
            <a:spLocks noChangeShapeType="1"/>
          </p:cNvSpPr>
          <p:nvPr/>
        </p:nvSpPr>
        <p:spPr bwMode="auto">
          <a:xfrm>
            <a:off x="5127625" y="3978275"/>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4" name="Rectangle 13"/>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5" name="Rectangle 14"/>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6" name="Rectangle 15"/>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7" name="Oval 16"/>
          <p:cNvSpPr>
            <a:spLocks noChangeArrowheads="1"/>
          </p:cNvSpPr>
          <p:nvPr/>
        </p:nvSpPr>
        <p:spPr bwMode="auto">
          <a:xfrm>
            <a:off x="4148138" y="557688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8" name="Oval 17"/>
          <p:cNvSpPr>
            <a:spLocks noChangeArrowheads="1"/>
          </p:cNvSpPr>
          <p:nvPr/>
        </p:nvSpPr>
        <p:spPr bwMode="auto">
          <a:xfrm>
            <a:off x="5276850" y="567213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9" name="Oval 18"/>
          <p:cNvSpPr>
            <a:spLocks noChangeArrowheads="1"/>
          </p:cNvSpPr>
          <p:nvPr/>
        </p:nvSpPr>
        <p:spPr bwMode="auto">
          <a:xfrm>
            <a:off x="5653088" y="5229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5973" name="Freeform 21"/>
          <p:cNvSpPr>
            <a:spLocks/>
          </p:cNvSpPr>
          <p:nvPr/>
        </p:nvSpPr>
        <p:spPr bwMode="auto">
          <a:xfrm>
            <a:off x="4176713" y="5243513"/>
            <a:ext cx="1524000" cy="457200"/>
          </a:xfrm>
          <a:custGeom>
            <a:avLst/>
            <a:gdLst>
              <a:gd name="T0" fmla="*/ 0 w 960"/>
              <a:gd name="T1" fmla="*/ 381000 h 288"/>
              <a:gd name="T2" fmla="*/ 1524000 w 960"/>
              <a:gd name="T3" fmla="*/ 0 h 288"/>
              <a:gd name="T4" fmla="*/ 1143000 w 960"/>
              <a:gd name="T5" fmla="*/ 457200 h 288"/>
              <a:gd name="T6" fmla="*/ 0 w 960"/>
              <a:gd name="T7" fmla="*/ 381000 h 28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0" h="288">
                <a:moveTo>
                  <a:pt x="0" y="240"/>
                </a:moveTo>
                <a:lnTo>
                  <a:pt x="960" y="0"/>
                </a:lnTo>
                <a:lnTo>
                  <a:pt x="720" y="288"/>
                </a:lnTo>
                <a:lnTo>
                  <a:pt x="0" y="240"/>
                </a:lnTo>
                <a:close/>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5973"/>
                                        </p:tgtEl>
                                        <p:attrNameLst>
                                          <p:attrName>style.visibility</p:attrName>
                                        </p:attrNameLst>
                                      </p:cBhvr>
                                      <p:to>
                                        <p:strVal val="visible"/>
                                      </p:to>
                                    </p:set>
                                    <p:animEffect transition="in" filter="dissolve">
                                      <p:cBhvr>
                                        <p:cTn id="7" dur="500"/>
                                        <p:tgtEl>
                                          <p:spTgt spid="1259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7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5363" name="Text Box 6"/>
          <p:cNvSpPr txBox="1">
            <a:spLocks noChangeArrowheads="1"/>
          </p:cNvSpPr>
          <p:nvPr/>
        </p:nvSpPr>
        <p:spPr bwMode="auto">
          <a:xfrm>
            <a:off x="381000" y="1708150"/>
            <a:ext cx="8458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quadrilateral and the line of reflection. Draw the reflection of the quadrilateral across the line. </a:t>
            </a:r>
          </a:p>
        </p:txBody>
      </p:sp>
      <p:sp>
        <p:nvSpPr>
          <p:cNvPr id="126985" name="Line 9"/>
          <p:cNvSpPr>
            <a:spLocks noChangeShapeType="1"/>
          </p:cNvSpPr>
          <p:nvPr/>
        </p:nvSpPr>
        <p:spPr bwMode="auto">
          <a:xfrm flipH="1">
            <a:off x="6448425" y="3352800"/>
            <a:ext cx="533400" cy="27432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6" name="Line 10"/>
          <p:cNvSpPr>
            <a:spLocks noChangeShapeType="1"/>
          </p:cNvSpPr>
          <p:nvPr/>
        </p:nvSpPr>
        <p:spPr bwMode="auto">
          <a:xfrm flipH="1">
            <a:off x="6203950" y="3352800"/>
            <a:ext cx="533400" cy="27432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7" name="Line 11"/>
          <p:cNvSpPr>
            <a:spLocks noChangeShapeType="1"/>
          </p:cNvSpPr>
          <p:nvPr/>
        </p:nvSpPr>
        <p:spPr bwMode="auto">
          <a:xfrm flipH="1">
            <a:off x="4724400" y="3276600"/>
            <a:ext cx="519113" cy="26670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8" name="Line 12"/>
          <p:cNvSpPr>
            <a:spLocks noChangeShapeType="1"/>
          </p:cNvSpPr>
          <p:nvPr/>
        </p:nvSpPr>
        <p:spPr bwMode="auto">
          <a:xfrm flipH="1">
            <a:off x="7232650" y="3429000"/>
            <a:ext cx="533400" cy="28956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90" name="Rectangle 14"/>
          <p:cNvSpPr>
            <a:spLocks noChangeArrowheads="1"/>
          </p:cNvSpPr>
          <p:nvPr/>
        </p:nvSpPr>
        <p:spPr bwMode="auto">
          <a:xfrm rot="687827">
            <a:off x="5032375" y="4268788"/>
            <a:ext cx="184150" cy="1778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1" name="Rectangle 15"/>
          <p:cNvSpPr>
            <a:spLocks noChangeArrowheads="1"/>
          </p:cNvSpPr>
          <p:nvPr/>
        </p:nvSpPr>
        <p:spPr bwMode="auto">
          <a:xfrm rot="687827">
            <a:off x="6303963" y="4492625"/>
            <a:ext cx="190500" cy="173038"/>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2" name="Rectangle 16"/>
          <p:cNvSpPr>
            <a:spLocks noChangeArrowheads="1"/>
          </p:cNvSpPr>
          <p:nvPr/>
        </p:nvSpPr>
        <p:spPr bwMode="auto">
          <a:xfrm rot="687827">
            <a:off x="6729413" y="4570413"/>
            <a:ext cx="179387" cy="1905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3" name="Rectangle 17"/>
          <p:cNvSpPr>
            <a:spLocks noChangeArrowheads="1"/>
          </p:cNvSpPr>
          <p:nvPr/>
        </p:nvSpPr>
        <p:spPr bwMode="auto">
          <a:xfrm rot="687827">
            <a:off x="7310438" y="4673600"/>
            <a:ext cx="200025" cy="20002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grpSp>
        <p:nvGrpSpPr>
          <p:cNvPr id="126998" name="Group 22"/>
          <p:cNvGrpSpPr>
            <a:grpSpLocks/>
          </p:cNvGrpSpPr>
          <p:nvPr/>
        </p:nvGrpSpPr>
        <p:grpSpPr bwMode="auto">
          <a:xfrm>
            <a:off x="4887913" y="5014913"/>
            <a:ext cx="2443162" cy="852487"/>
            <a:chOff x="3072" y="3159"/>
            <a:chExt cx="1539" cy="537"/>
          </a:xfrm>
        </p:grpSpPr>
        <p:sp>
          <p:nvSpPr>
            <p:cNvPr id="15383" name="Line 18"/>
            <p:cNvSpPr>
              <a:spLocks noChangeShapeType="1"/>
            </p:cNvSpPr>
            <p:nvPr/>
          </p:nvSpPr>
          <p:spPr bwMode="auto">
            <a:xfrm flipV="1">
              <a:off x="3072" y="3168"/>
              <a:ext cx="1104"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4" name="Line 19"/>
            <p:cNvSpPr>
              <a:spLocks noChangeShapeType="1"/>
            </p:cNvSpPr>
            <p:nvPr/>
          </p:nvSpPr>
          <p:spPr bwMode="auto">
            <a:xfrm>
              <a:off x="4179" y="3159"/>
              <a:ext cx="432"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5" name="Line 20"/>
            <p:cNvSpPr>
              <a:spLocks noChangeShapeType="1"/>
            </p:cNvSpPr>
            <p:nvPr/>
          </p:nvSpPr>
          <p:spPr bwMode="auto">
            <a:xfrm>
              <a:off x="3072" y="3264"/>
              <a:ext cx="912"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6" name="Line 21"/>
            <p:cNvSpPr>
              <a:spLocks noChangeShapeType="1"/>
            </p:cNvSpPr>
            <p:nvPr/>
          </p:nvSpPr>
          <p:spPr bwMode="auto">
            <a:xfrm>
              <a:off x="3984" y="3309"/>
              <a:ext cx="624" cy="38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27010" name="Group 34"/>
          <p:cNvGrpSpPr>
            <a:grpSpLocks/>
          </p:cNvGrpSpPr>
          <p:nvPr/>
        </p:nvGrpSpPr>
        <p:grpSpPr bwMode="auto">
          <a:xfrm>
            <a:off x="5145088" y="3705225"/>
            <a:ext cx="2395537" cy="971550"/>
            <a:chOff x="3243" y="2343"/>
            <a:chExt cx="1509" cy="612"/>
          </a:xfrm>
        </p:grpSpPr>
        <p:sp>
          <p:nvSpPr>
            <p:cNvPr id="15379" name="Line 28"/>
            <p:cNvSpPr>
              <a:spLocks noChangeShapeType="1"/>
            </p:cNvSpPr>
            <p:nvPr/>
          </p:nvSpPr>
          <p:spPr bwMode="auto">
            <a:xfrm rot="-3507664">
              <a:off x="4272" y="2296"/>
              <a:ext cx="432" cy="528"/>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0" name="Line 29"/>
            <p:cNvSpPr>
              <a:spLocks noChangeShapeType="1"/>
            </p:cNvSpPr>
            <p:nvPr/>
          </p:nvSpPr>
          <p:spPr bwMode="auto">
            <a:xfrm rot="-3507664">
              <a:off x="4262" y="2508"/>
              <a:ext cx="562" cy="331"/>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1" name="Line 32"/>
            <p:cNvSpPr>
              <a:spLocks noChangeShapeType="1"/>
            </p:cNvSpPr>
            <p:nvPr/>
          </p:nvSpPr>
          <p:spPr bwMode="auto">
            <a:xfrm flipH="1" flipV="1">
              <a:off x="3243" y="2343"/>
              <a:ext cx="912" cy="26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2" name="Line 33"/>
            <p:cNvSpPr>
              <a:spLocks noChangeShapeType="1"/>
            </p:cNvSpPr>
            <p:nvPr/>
          </p:nvSpPr>
          <p:spPr bwMode="auto">
            <a:xfrm>
              <a:off x="3264" y="2352"/>
              <a:ext cx="1008" cy="480"/>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7011" name="Line 35"/>
          <p:cNvSpPr>
            <a:spLocks noChangeShapeType="1"/>
          </p:cNvSpPr>
          <p:nvPr/>
        </p:nvSpPr>
        <p:spPr bwMode="auto">
          <a:xfrm>
            <a:off x="4343400" y="4311650"/>
            <a:ext cx="3810000" cy="70485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12" name="Oval 36"/>
          <p:cNvSpPr>
            <a:spLocks noChangeArrowheads="1"/>
          </p:cNvSpPr>
          <p:nvPr/>
        </p:nvSpPr>
        <p:spPr bwMode="auto">
          <a:xfrm>
            <a:off x="4826000" y="514350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3" name="Oval 37"/>
          <p:cNvSpPr>
            <a:spLocks noChangeArrowheads="1"/>
          </p:cNvSpPr>
          <p:nvPr/>
        </p:nvSpPr>
        <p:spPr bwMode="auto">
          <a:xfrm>
            <a:off x="6318250" y="523240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4" name="Oval 38"/>
          <p:cNvSpPr>
            <a:spLocks noChangeArrowheads="1"/>
          </p:cNvSpPr>
          <p:nvPr/>
        </p:nvSpPr>
        <p:spPr bwMode="auto">
          <a:xfrm>
            <a:off x="6610350" y="498475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5" name="Oval 39"/>
          <p:cNvSpPr>
            <a:spLocks noChangeArrowheads="1"/>
          </p:cNvSpPr>
          <p:nvPr/>
        </p:nvSpPr>
        <p:spPr bwMode="auto">
          <a:xfrm>
            <a:off x="7283450" y="581025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7010"/>
                                        </p:tgtEl>
                                        <p:attrNameLst>
                                          <p:attrName>style.visibility</p:attrName>
                                        </p:attrNameLst>
                                      </p:cBhvr>
                                      <p:to>
                                        <p:strVal val="visible"/>
                                      </p:to>
                                    </p:set>
                                    <p:animEffect transition="in" filter="dissolve">
                                      <p:cBhvr>
                                        <p:cTn id="7" dur="500"/>
                                        <p:tgtEl>
                                          <p:spTgt spid="1270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7011"/>
                                        </p:tgtEl>
                                        <p:attrNameLst>
                                          <p:attrName>style.visibility</p:attrName>
                                        </p:attrNameLst>
                                      </p:cBhvr>
                                      <p:to>
                                        <p:strVal val="visible"/>
                                      </p:to>
                                    </p:set>
                                    <p:animEffect transition="in" filter="wipe(down)">
                                      <p:cBhvr>
                                        <p:cTn id="12" dur="500"/>
                                        <p:tgtEl>
                                          <p:spTgt spid="1270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6987"/>
                                        </p:tgtEl>
                                        <p:attrNameLst>
                                          <p:attrName>style.visibility</p:attrName>
                                        </p:attrNameLst>
                                      </p:cBhvr>
                                      <p:to>
                                        <p:strVal val="visible"/>
                                      </p:to>
                                    </p:set>
                                    <p:animEffect transition="in" filter="wipe(down)">
                                      <p:cBhvr>
                                        <p:cTn id="17" dur="2000"/>
                                        <p:tgtEl>
                                          <p:spTgt spid="126987"/>
                                        </p:tgtEl>
                                      </p:cBhvr>
                                    </p:animEffect>
                                  </p:childTnLst>
                                </p:cTn>
                              </p:par>
                            </p:childTnLst>
                          </p:cTn>
                        </p:par>
                        <p:par>
                          <p:cTn id="18" fill="hold" nodeType="afterGroup">
                            <p:stCondLst>
                              <p:cond delay="2000"/>
                            </p:stCondLst>
                            <p:childTnLst>
                              <p:par>
                                <p:cTn id="19" presetID="9" presetClass="entr" presetSubtype="0" fill="hold" grpId="0" nodeType="afterEffect">
                                  <p:stCondLst>
                                    <p:cond delay="0"/>
                                  </p:stCondLst>
                                  <p:childTnLst>
                                    <p:set>
                                      <p:cBhvr>
                                        <p:cTn id="20" dur="1" fill="hold">
                                          <p:stCondLst>
                                            <p:cond delay="0"/>
                                          </p:stCondLst>
                                        </p:cTn>
                                        <p:tgtEl>
                                          <p:spTgt spid="126990"/>
                                        </p:tgtEl>
                                        <p:attrNameLst>
                                          <p:attrName>style.visibility</p:attrName>
                                        </p:attrNameLst>
                                      </p:cBhvr>
                                      <p:to>
                                        <p:strVal val="visible"/>
                                      </p:to>
                                    </p:set>
                                    <p:animEffect transition="in" filter="dissolve">
                                      <p:cBhvr>
                                        <p:cTn id="21" dur="500"/>
                                        <p:tgtEl>
                                          <p:spTgt spid="1269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26986"/>
                                        </p:tgtEl>
                                        <p:attrNameLst>
                                          <p:attrName>style.visibility</p:attrName>
                                        </p:attrNameLst>
                                      </p:cBhvr>
                                      <p:to>
                                        <p:strVal val="visible"/>
                                      </p:to>
                                    </p:set>
                                    <p:animEffect transition="in" filter="wipe(down)">
                                      <p:cBhvr>
                                        <p:cTn id="26" dur="2000"/>
                                        <p:tgtEl>
                                          <p:spTgt spid="126986"/>
                                        </p:tgtEl>
                                      </p:cBhvr>
                                    </p:animEffect>
                                  </p:childTnLst>
                                </p:cTn>
                              </p:par>
                            </p:childTnLst>
                          </p:cTn>
                        </p:par>
                        <p:par>
                          <p:cTn id="27" fill="hold" nodeType="afterGroup">
                            <p:stCondLst>
                              <p:cond delay="2000"/>
                            </p:stCondLst>
                            <p:childTnLst>
                              <p:par>
                                <p:cTn id="28" presetID="9" presetClass="entr" presetSubtype="0" fill="hold" grpId="0" nodeType="afterEffect">
                                  <p:stCondLst>
                                    <p:cond delay="0"/>
                                  </p:stCondLst>
                                  <p:childTnLst>
                                    <p:set>
                                      <p:cBhvr>
                                        <p:cTn id="29" dur="1" fill="hold">
                                          <p:stCondLst>
                                            <p:cond delay="0"/>
                                          </p:stCondLst>
                                        </p:cTn>
                                        <p:tgtEl>
                                          <p:spTgt spid="126991"/>
                                        </p:tgtEl>
                                        <p:attrNameLst>
                                          <p:attrName>style.visibility</p:attrName>
                                        </p:attrNameLst>
                                      </p:cBhvr>
                                      <p:to>
                                        <p:strVal val="visible"/>
                                      </p:to>
                                    </p:set>
                                    <p:animEffect transition="in" filter="dissolve">
                                      <p:cBhvr>
                                        <p:cTn id="30" dur="500"/>
                                        <p:tgtEl>
                                          <p:spTgt spid="12699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6985"/>
                                        </p:tgtEl>
                                        <p:attrNameLst>
                                          <p:attrName>style.visibility</p:attrName>
                                        </p:attrNameLst>
                                      </p:cBhvr>
                                      <p:to>
                                        <p:strVal val="visible"/>
                                      </p:to>
                                    </p:set>
                                    <p:animEffect transition="in" filter="wipe(down)">
                                      <p:cBhvr>
                                        <p:cTn id="35" dur="2000"/>
                                        <p:tgtEl>
                                          <p:spTgt spid="126985"/>
                                        </p:tgtEl>
                                      </p:cBhvr>
                                    </p:animEffect>
                                  </p:childTnLst>
                                </p:cTn>
                              </p:par>
                            </p:childTnLst>
                          </p:cTn>
                        </p:par>
                        <p:par>
                          <p:cTn id="36" fill="hold" nodeType="afterGroup">
                            <p:stCondLst>
                              <p:cond delay="2000"/>
                            </p:stCondLst>
                            <p:childTnLst>
                              <p:par>
                                <p:cTn id="37" presetID="9" presetClass="entr" presetSubtype="0" fill="hold" grpId="0" nodeType="afterEffect">
                                  <p:stCondLst>
                                    <p:cond delay="0"/>
                                  </p:stCondLst>
                                  <p:childTnLst>
                                    <p:set>
                                      <p:cBhvr>
                                        <p:cTn id="38" dur="1" fill="hold">
                                          <p:stCondLst>
                                            <p:cond delay="0"/>
                                          </p:stCondLst>
                                        </p:cTn>
                                        <p:tgtEl>
                                          <p:spTgt spid="126992"/>
                                        </p:tgtEl>
                                        <p:attrNameLst>
                                          <p:attrName>style.visibility</p:attrName>
                                        </p:attrNameLst>
                                      </p:cBhvr>
                                      <p:to>
                                        <p:strVal val="visible"/>
                                      </p:to>
                                    </p:set>
                                    <p:animEffect transition="in" filter="dissolve">
                                      <p:cBhvr>
                                        <p:cTn id="39" dur="500"/>
                                        <p:tgtEl>
                                          <p:spTgt spid="12699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26988"/>
                                        </p:tgtEl>
                                        <p:attrNameLst>
                                          <p:attrName>style.visibility</p:attrName>
                                        </p:attrNameLst>
                                      </p:cBhvr>
                                      <p:to>
                                        <p:strVal val="visible"/>
                                      </p:to>
                                    </p:set>
                                    <p:animEffect transition="in" filter="wipe(down)">
                                      <p:cBhvr>
                                        <p:cTn id="44" dur="2000"/>
                                        <p:tgtEl>
                                          <p:spTgt spid="126988"/>
                                        </p:tgtEl>
                                      </p:cBhvr>
                                    </p:animEffect>
                                  </p:childTnLst>
                                </p:cTn>
                              </p:par>
                            </p:childTnLst>
                          </p:cTn>
                        </p:par>
                        <p:par>
                          <p:cTn id="45" fill="hold" nodeType="afterGroup">
                            <p:stCondLst>
                              <p:cond delay="2000"/>
                            </p:stCondLst>
                            <p:childTnLst>
                              <p:par>
                                <p:cTn id="46" presetID="9" presetClass="entr" presetSubtype="0" fill="hold" grpId="0" nodeType="afterEffect">
                                  <p:stCondLst>
                                    <p:cond delay="0"/>
                                  </p:stCondLst>
                                  <p:childTnLst>
                                    <p:set>
                                      <p:cBhvr>
                                        <p:cTn id="47" dur="1" fill="hold">
                                          <p:stCondLst>
                                            <p:cond delay="0"/>
                                          </p:stCondLst>
                                        </p:cTn>
                                        <p:tgtEl>
                                          <p:spTgt spid="126993"/>
                                        </p:tgtEl>
                                        <p:attrNameLst>
                                          <p:attrName>style.visibility</p:attrName>
                                        </p:attrNameLst>
                                      </p:cBhvr>
                                      <p:to>
                                        <p:strVal val="visible"/>
                                      </p:to>
                                    </p:set>
                                    <p:animEffect transition="in" filter="dissolve">
                                      <p:cBhvr>
                                        <p:cTn id="48" dur="500"/>
                                        <p:tgtEl>
                                          <p:spTgt spid="12699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27012"/>
                                        </p:tgtEl>
                                        <p:attrNameLst>
                                          <p:attrName>style.visibility</p:attrName>
                                        </p:attrNameLst>
                                      </p:cBhvr>
                                      <p:to>
                                        <p:strVal val="visible"/>
                                      </p:to>
                                    </p:set>
                                    <p:animEffect transition="in" filter="dissolve">
                                      <p:cBhvr>
                                        <p:cTn id="53" dur="500"/>
                                        <p:tgtEl>
                                          <p:spTgt spid="127012"/>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27014"/>
                                        </p:tgtEl>
                                        <p:attrNameLst>
                                          <p:attrName>style.visibility</p:attrName>
                                        </p:attrNameLst>
                                      </p:cBhvr>
                                      <p:to>
                                        <p:strVal val="visible"/>
                                      </p:to>
                                    </p:set>
                                    <p:animEffect transition="in" filter="dissolve">
                                      <p:cBhvr>
                                        <p:cTn id="56" dur="500"/>
                                        <p:tgtEl>
                                          <p:spTgt spid="127014"/>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27015"/>
                                        </p:tgtEl>
                                        <p:attrNameLst>
                                          <p:attrName>style.visibility</p:attrName>
                                        </p:attrNameLst>
                                      </p:cBhvr>
                                      <p:to>
                                        <p:strVal val="visible"/>
                                      </p:to>
                                    </p:set>
                                    <p:animEffect transition="in" filter="dissolve">
                                      <p:cBhvr>
                                        <p:cTn id="59" dur="500"/>
                                        <p:tgtEl>
                                          <p:spTgt spid="127015"/>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127013"/>
                                        </p:tgtEl>
                                        <p:attrNameLst>
                                          <p:attrName>style.visibility</p:attrName>
                                        </p:attrNameLst>
                                      </p:cBhvr>
                                      <p:to>
                                        <p:strVal val="visible"/>
                                      </p:to>
                                    </p:set>
                                    <p:animEffect transition="in" filter="dissolve">
                                      <p:cBhvr>
                                        <p:cTn id="62" dur="500"/>
                                        <p:tgtEl>
                                          <p:spTgt spid="12701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nodeType="clickEffect">
                                  <p:stCondLst>
                                    <p:cond delay="0"/>
                                  </p:stCondLst>
                                  <p:childTnLst>
                                    <p:set>
                                      <p:cBhvr>
                                        <p:cTn id="66" dur="1" fill="hold">
                                          <p:stCondLst>
                                            <p:cond delay="0"/>
                                          </p:stCondLst>
                                        </p:cTn>
                                        <p:tgtEl>
                                          <p:spTgt spid="126998"/>
                                        </p:tgtEl>
                                        <p:attrNameLst>
                                          <p:attrName>style.visibility</p:attrName>
                                        </p:attrNameLst>
                                      </p:cBhvr>
                                      <p:to>
                                        <p:strVal val="visible"/>
                                      </p:to>
                                    </p:set>
                                    <p:animEffect transition="in" filter="dissolve">
                                      <p:cBhvr>
                                        <p:cTn id="67" dur="500"/>
                                        <p:tgtEl>
                                          <p:spTgt spid="1269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5" grpId="0" animBg="1"/>
      <p:bldP spid="126986" grpId="0" animBg="1"/>
      <p:bldP spid="126987" grpId="0" animBg="1"/>
      <p:bldP spid="126988" grpId="0" animBg="1"/>
      <p:bldP spid="126990" grpId="0" animBg="1"/>
      <p:bldP spid="126991" grpId="0" animBg="1"/>
      <p:bldP spid="126992" grpId="0" animBg="1"/>
      <p:bldP spid="126993" grpId="0" animBg="1"/>
      <p:bldP spid="127011" grpId="0" animBg="1"/>
      <p:bldP spid="127012" grpId="0" animBg="1"/>
      <p:bldP spid="127013" grpId="0" animBg="1"/>
      <p:bldP spid="127014" grpId="0" animBg="1"/>
      <p:bldP spid="1270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Problem-Solving Application</a:t>
            </a:r>
          </a:p>
        </p:txBody>
      </p:sp>
      <p:pic>
        <p:nvPicPr>
          <p:cNvPr id="1638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905000"/>
            <a:ext cx="2438400" cy="139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2057400"/>
            <a:ext cx="99536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9" name="Text Box 8"/>
          <p:cNvSpPr txBox="1">
            <a:spLocks noChangeArrowheads="1"/>
          </p:cNvSpPr>
          <p:nvPr/>
        </p:nvSpPr>
        <p:spPr bwMode="auto">
          <a:xfrm>
            <a:off x="914400" y="1739900"/>
            <a:ext cx="6172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Two buildings located at </a:t>
            </a:r>
            <a:r>
              <a:rPr lang="en-US" altLang="en-US" b="1" i="1"/>
              <a:t>A</a:t>
            </a:r>
            <a:r>
              <a:rPr lang="en-US" altLang="en-US" b="1"/>
              <a:t> and </a:t>
            </a:r>
            <a:r>
              <a:rPr lang="en-US" altLang="en-US" b="1" i="1"/>
              <a:t>B</a:t>
            </a:r>
            <a:r>
              <a:rPr lang="en-US" altLang="en-US" b="1"/>
              <a:t> are to be connected to the same point on the water line. Where should they connect so that the least amount of pipe will be used?</a:t>
            </a:r>
          </a:p>
        </p:txBody>
      </p:sp>
      <p:grpSp>
        <p:nvGrpSpPr>
          <p:cNvPr id="128010" name="Group 10"/>
          <p:cNvGrpSpPr>
            <a:grpSpLocks/>
          </p:cNvGrpSpPr>
          <p:nvPr/>
        </p:nvGrpSpPr>
        <p:grpSpPr bwMode="auto">
          <a:xfrm>
            <a:off x="685800" y="4038600"/>
            <a:ext cx="5324475" cy="762000"/>
            <a:chOff x="180" y="2016"/>
            <a:chExt cx="3354" cy="480"/>
          </a:xfrm>
        </p:grpSpPr>
        <p:grpSp>
          <p:nvGrpSpPr>
            <p:cNvPr id="16392" name="Group 11"/>
            <p:cNvGrpSpPr>
              <a:grpSpLocks/>
            </p:cNvGrpSpPr>
            <p:nvPr/>
          </p:nvGrpSpPr>
          <p:grpSpPr bwMode="auto">
            <a:xfrm>
              <a:off x="341" y="2016"/>
              <a:ext cx="480" cy="480"/>
              <a:chOff x="432" y="528"/>
              <a:chExt cx="480" cy="480"/>
            </a:xfrm>
          </p:grpSpPr>
          <p:pic>
            <p:nvPicPr>
              <p:cNvPr id="1639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8013" name="Text Box 13"/>
              <p:cNvSpPr txBox="1">
                <a:spLocks noChangeArrowheads="1"/>
              </p:cNvSpPr>
              <p:nvPr/>
            </p:nvSpPr>
            <p:spPr bwMode="auto">
              <a:xfrm>
                <a:off x="494" y="54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1</a:t>
                </a:r>
                <a:endParaRPr lang="en-US"/>
              </a:p>
            </p:txBody>
          </p:sp>
        </p:grpSp>
        <p:sp>
          <p:nvSpPr>
            <p:cNvPr id="16393" name="Text Box 14"/>
            <p:cNvSpPr txBox="1">
              <a:spLocks noChangeArrowheads="1"/>
            </p:cNvSpPr>
            <p:nvPr/>
          </p:nvSpPr>
          <p:spPr bwMode="auto">
            <a:xfrm>
              <a:off x="180" y="2064"/>
              <a:ext cx="3354"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sz="2000" b="1"/>
                <a:t>           </a:t>
              </a:r>
              <a:r>
                <a:rPr lang="en-US" altLang="en-US" b="1"/>
                <a:t>Understand the Problem</a:t>
              </a:r>
              <a:endParaRPr lang="en-US" altLang="en-US"/>
            </a:p>
          </p:txBody>
        </p:sp>
      </p:grpSp>
      <p:sp>
        <p:nvSpPr>
          <p:cNvPr id="128015" name="Text Box 15"/>
          <p:cNvSpPr txBox="1">
            <a:spLocks noChangeArrowheads="1"/>
          </p:cNvSpPr>
          <p:nvPr/>
        </p:nvSpPr>
        <p:spPr bwMode="auto">
          <a:xfrm>
            <a:off x="898525" y="4756150"/>
            <a:ext cx="7483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problem asks you to locate point </a:t>
            </a:r>
            <a:r>
              <a:rPr lang="en-US" altLang="en-US" i="1"/>
              <a:t>X</a:t>
            </a:r>
            <a:r>
              <a:rPr lang="en-US" altLang="en-US"/>
              <a:t> on the water line so that </a:t>
            </a:r>
            <a:r>
              <a:rPr lang="en-US" altLang="en-US" i="1"/>
              <a:t>AX + XB</a:t>
            </a:r>
            <a:r>
              <a:rPr lang="en-US" altLang="en-US"/>
              <a:t> has the least value possible.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28010"/>
                                        </p:tgtEl>
                                        <p:attrNameLst>
                                          <p:attrName>style.visibility</p:attrName>
                                        </p:attrNameLst>
                                      </p:cBhvr>
                                      <p:to>
                                        <p:strVal val="visible"/>
                                      </p:to>
                                    </p:set>
                                    <p:anim calcmode="lin" valueType="num">
                                      <p:cBhvr>
                                        <p:cTn id="7" dur="1000" fill="hold"/>
                                        <p:tgtEl>
                                          <p:spTgt spid="128010"/>
                                        </p:tgtEl>
                                        <p:attrNameLst>
                                          <p:attrName>ppt_w</p:attrName>
                                        </p:attrNameLst>
                                      </p:cBhvr>
                                      <p:tavLst>
                                        <p:tav tm="0">
                                          <p:val>
                                            <p:strVal val="#ppt_w*0.70"/>
                                          </p:val>
                                        </p:tav>
                                        <p:tav tm="100000">
                                          <p:val>
                                            <p:strVal val="#ppt_w"/>
                                          </p:val>
                                        </p:tav>
                                      </p:tavLst>
                                    </p:anim>
                                    <p:anim calcmode="lin" valueType="num">
                                      <p:cBhvr>
                                        <p:cTn id="8" dur="1000" fill="hold"/>
                                        <p:tgtEl>
                                          <p:spTgt spid="128010"/>
                                        </p:tgtEl>
                                        <p:attrNameLst>
                                          <p:attrName>ppt_h</p:attrName>
                                        </p:attrNameLst>
                                      </p:cBhvr>
                                      <p:tavLst>
                                        <p:tav tm="0">
                                          <p:val>
                                            <p:strVal val="#ppt_h"/>
                                          </p:val>
                                        </p:tav>
                                        <p:tav tm="100000">
                                          <p:val>
                                            <p:strVal val="#ppt_h"/>
                                          </p:val>
                                        </p:tav>
                                      </p:tavLst>
                                    </p:anim>
                                    <p:animEffect transition="in" filter="fade">
                                      <p:cBhvr>
                                        <p:cTn id="9" dur="1000"/>
                                        <p:tgtEl>
                                          <p:spTgt spid="1280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28015"/>
                                        </p:tgtEl>
                                        <p:attrNameLst>
                                          <p:attrName>style.visibility</p:attrName>
                                        </p:attrNameLst>
                                      </p:cBhvr>
                                      <p:to>
                                        <p:strVal val="visible"/>
                                      </p:to>
                                    </p:set>
                                    <p:anim calcmode="lin" valueType="num">
                                      <p:cBhvr>
                                        <p:cTn id="14" dur="1000" fill="hold"/>
                                        <p:tgtEl>
                                          <p:spTgt spid="128015"/>
                                        </p:tgtEl>
                                        <p:attrNameLst>
                                          <p:attrName>ppt_x</p:attrName>
                                        </p:attrNameLst>
                                      </p:cBhvr>
                                      <p:tavLst>
                                        <p:tav tm="0">
                                          <p:val>
                                            <p:strVal val="#ppt_x-.2"/>
                                          </p:val>
                                        </p:tav>
                                        <p:tav tm="100000">
                                          <p:val>
                                            <p:strVal val="#ppt_x"/>
                                          </p:val>
                                        </p:tav>
                                      </p:tavLst>
                                    </p:anim>
                                    <p:anim calcmode="lin" valueType="num">
                                      <p:cBhvr>
                                        <p:cTn id="15" dur="1000" fill="hold"/>
                                        <p:tgtEl>
                                          <p:spTgt spid="12801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28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838200" y="1676400"/>
            <a:ext cx="2895600" cy="647700"/>
            <a:chOff x="384" y="1248"/>
            <a:chExt cx="1824" cy="408"/>
          </a:xfrm>
        </p:grpSpPr>
        <p:grpSp>
          <p:nvGrpSpPr>
            <p:cNvPr id="17416" name="Group 3"/>
            <p:cNvGrpSpPr>
              <a:grpSpLocks/>
            </p:cNvGrpSpPr>
            <p:nvPr/>
          </p:nvGrpSpPr>
          <p:grpSpPr bwMode="auto">
            <a:xfrm>
              <a:off x="384" y="1248"/>
              <a:ext cx="360" cy="408"/>
              <a:chOff x="3681" y="3579"/>
              <a:chExt cx="360" cy="408"/>
            </a:xfrm>
          </p:grpSpPr>
          <p:pic>
            <p:nvPicPr>
              <p:cNvPr id="174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1077" name="Text Box 5"/>
              <p:cNvSpPr txBox="1">
                <a:spLocks noChangeArrowheads="1"/>
              </p:cNvSpPr>
              <p:nvPr/>
            </p:nvSpPr>
            <p:spPr bwMode="auto">
              <a:xfrm>
                <a:off x="3744" y="360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2</a:t>
                </a:r>
                <a:endParaRPr lang="en-US"/>
              </a:p>
            </p:txBody>
          </p:sp>
        </p:grpSp>
        <p:sp>
          <p:nvSpPr>
            <p:cNvPr id="17417" name="Text Box 6"/>
            <p:cNvSpPr txBox="1">
              <a:spLocks noChangeArrowheads="1"/>
            </p:cNvSpPr>
            <p:nvPr/>
          </p:nvSpPr>
          <p:spPr bwMode="auto">
            <a:xfrm>
              <a:off x="793" y="1278"/>
              <a:ext cx="1415"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Make a Plan</a:t>
              </a:r>
              <a:endParaRPr lang="en-US" altLang="en-US"/>
            </a:p>
          </p:txBody>
        </p:sp>
      </p:grpSp>
      <p:sp>
        <p:nvSpPr>
          <p:cNvPr id="17411"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7412" name="Group 24"/>
          <p:cNvGrpSpPr>
            <a:grpSpLocks/>
          </p:cNvGrpSpPr>
          <p:nvPr/>
        </p:nvGrpSpPr>
        <p:grpSpPr bwMode="auto">
          <a:xfrm>
            <a:off x="1508125" y="2209800"/>
            <a:ext cx="7331075" cy="1936750"/>
            <a:chOff x="950" y="1468"/>
            <a:chExt cx="4618" cy="1220"/>
          </a:xfrm>
        </p:grpSpPr>
        <p:sp>
          <p:nvSpPr>
            <p:cNvPr id="17413" name="Text Box 9"/>
            <p:cNvSpPr txBox="1">
              <a:spLocks noChangeArrowheads="1"/>
            </p:cNvSpPr>
            <p:nvPr/>
          </p:nvSpPr>
          <p:spPr bwMode="auto">
            <a:xfrm>
              <a:off x="950" y="1468"/>
              <a:ext cx="46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Let </a:t>
              </a:r>
              <a:r>
                <a:rPr lang="en-US" altLang="en-US" i="1"/>
                <a:t>B</a:t>
              </a:r>
              <a:r>
                <a:rPr lang="en-US" altLang="en-US"/>
                <a:t>’ be the reflection of point </a:t>
              </a:r>
              <a:r>
                <a:rPr lang="en-US" altLang="en-US" i="1"/>
                <a:t>B</a:t>
              </a:r>
              <a:r>
                <a:rPr lang="en-US" altLang="en-US"/>
                <a:t> across the water line. For any point </a:t>
              </a:r>
              <a:r>
                <a:rPr lang="en-US" altLang="en-US" i="1"/>
                <a:t>X</a:t>
              </a:r>
              <a:r>
                <a:rPr lang="en-US" altLang="en-US"/>
                <a:t> on the water line,              	      so </a:t>
              </a:r>
              <a:r>
                <a:rPr lang="en-US" altLang="en-US" i="1"/>
                <a:t>AX</a:t>
              </a:r>
              <a:r>
                <a:rPr lang="en-US" altLang="en-US"/>
                <a:t> + </a:t>
              </a:r>
              <a:r>
                <a:rPr lang="en-US" altLang="en-US" i="1"/>
                <a:t>XB</a:t>
              </a:r>
              <a:r>
                <a:rPr lang="en-US" altLang="en-US"/>
                <a:t> = </a:t>
              </a:r>
              <a:r>
                <a:rPr lang="en-US" altLang="en-US" i="1"/>
                <a:t>AX</a:t>
              </a:r>
              <a:r>
                <a:rPr lang="en-US" altLang="en-US"/>
                <a:t> + </a:t>
              </a:r>
              <a:r>
                <a:rPr lang="en-US" altLang="en-US" i="1"/>
                <a:t>XB</a:t>
              </a:r>
              <a:r>
                <a:rPr lang="en-US" altLang="en-US"/>
                <a:t>’.</a:t>
              </a:r>
            </a:p>
          </p:txBody>
        </p:sp>
        <p:pic>
          <p:nvPicPr>
            <p:cNvPr id="17414" name="Picture 1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 y="1968"/>
              <a:ext cx="942"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 Box 12"/>
            <p:cNvSpPr txBox="1">
              <a:spLocks noChangeArrowheads="1"/>
            </p:cNvSpPr>
            <p:nvPr/>
          </p:nvSpPr>
          <p:spPr bwMode="auto">
            <a:xfrm>
              <a:off x="962" y="2170"/>
              <a:ext cx="423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AX </a:t>
              </a:r>
              <a:r>
                <a:rPr lang="en-US" altLang="en-US"/>
                <a:t>+ </a:t>
              </a:r>
              <a:r>
                <a:rPr lang="en-US" altLang="en-US" i="1"/>
                <a:t>XB’ </a:t>
              </a:r>
              <a:r>
                <a:rPr lang="en-US" altLang="en-US"/>
                <a:t>is least when </a:t>
              </a:r>
              <a:r>
                <a:rPr lang="en-US" altLang="en-US" i="1"/>
                <a:t>A</a:t>
              </a:r>
              <a:r>
                <a:rPr lang="en-US" altLang="en-US"/>
                <a:t>,</a:t>
              </a:r>
              <a:r>
                <a:rPr lang="en-US" altLang="en-US" i="1"/>
                <a:t> X</a:t>
              </a:r>
              <a:r>
                <a:rPr lang="en-US" altLang="en-US"/>
                <a:t>,</a:t>
              </a:r>
              <a:r>
                <a:rPr lang="en-US" altLang="en-US" i="1"/>
                <a:t> </a:t>
              </a:r>
              <a:r>
                <a:rPr lang="en-US" altLang="en-US"/>
                <a:t>and</a:t>
              </a:r>
              <a:r>
                <a:rPr lang="en-US" altLang="en-US" i="1"/>
                <a:t> B</a:t>
              </a:r>
              <a:r>
                <a:rPr lang="en-US" altLang="en-US"/>
                <a:t>’</a:t>
              </a:r>
              <a:r>
                <a:rPr lang="en-US" altLang="en-US" i="1"/>
                <a:t> </a:t>
              </a:r>
              <a:r>
                <a:rPr lang="en-US" altLang="en-US"/>
                <a:t>are collinear. </a:t>
              </a:r>
              <a:endParaRPr lang="en-US" altLang="en-US" i="1"/>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8435" name="Group 13"/>
          <p:cNvGrpSpPr>
            <a:grpSpLocks/>
          </p:cNvGrpSpPr>
          <p:nvPr/>
        </p:nvGrpSpPr>
        <p:grpSpPr bwMode="auto">
          <a:xfrm>
            <a:off x="762000" y="1524000"/>
            <a:ext cx="1857375" cy="704850"/>
            <a:chOff x="288" y="996"/>
            <a:chExt cx="1170" cy="444"/>
          </a:xfrm>
        </p:grpSpPr>
        <p:sp>
          <p:nvSpPr>
            <p:cNvPr id="18441" name="Text Box 14"/>
            <p:cNvSpPr txBox="1">
              <a:spLocks noChangeArrowheads="1"/>
            </p:cNvSpPr>
            <p:nvPr/>
          </p:nvSpPr>
          <p:spPr bwMode="auto">
            <a:xfrm>
              <a:off x="755" y="1074"/>
              <a:ext cx="70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Solve</a:t>
              </a:r>
              <a:endParaRPr lang="en-US" altLang="en-US"/>
            </a:p>
          </p:txBody>
        </p:sp>
        <p:grpSp>
          <p:nvGrpSpPr>
            <p:cNvPr id="18442" name="Group 15"/>
            <p:cNvGrpSpPr>
              <a:grpSpLocks/>
            </p:cNvGrpSpPr>
            <p:nvPr/>
          </p:nvGrpSpPr>
          <p:grpSpPr bwMode="auto">
            <a:xfrm>
              <a:off x="288" y="996"/>
              <a:ext cx="444" cy="444"/>
              <a:chOff x="2592" y="864"/>
              <a:chExt cx="444" cy="444"/>
            </a:xfrm>
          </p:grpSpPr>
          <p:pic>
            <p:nvPicPr>
              <p:cNvPr id="18443"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9281" name="Text Box 17"/>
              <p:cNvSpPr txBox="1">
                <a:spLocks noChangeArrowheads="1"/>
              </p:cNvSpPr>
              <p:nvPr/>
            </p:nvSpPr>
            <p:spPr bwMode="auto">
              <a:xfrm>
                <a:off x="2706" y="939"/>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3</a:t>
                </a:r>
              </a:p>
            </p:txBody>
          </p:sp>
        </p:grpSp>
      </p:grpSp>
      <p:grpSp>
        <p:nvGrpSpPr>
          <p:cNvPr id="139282" name="Group 18"/>
          <p:cNvGrpSpPr>
            <a:grpSpLocks/>
          </p:cNvGrpSpPr>
          <p:nvPr/>
        </p:nvGrpSpPr>
        <p:grpSpPr bwMode="auto">
          <a:xfrm>
            <a:off x="1524000" y="2209800"/>
            <a:ext cx="7065963" cy="1552575"/>
            <a:chOff x="1344" y="3092"/>
            <a:chExt cx="4451" cy="978"/>
          </a:xfrm>
        </p:grpSpPr>
        <p:sp>
          <p:nvSpPr>
            <p:cNvPr id="18438" name="Text Box 19"/>
            <p:cNvSpPr txBox="1">
              <a:spLocks noChangeArrowheads="1"/>
            </p:cNvSpPr>
            <p:nvPr/>
          </p:nvSpPr>
          <p:spPr bwMode="auto">
            <a:xfrm>
              <a:off x="1344" y="3092"/>
              <a:ext cx="4451"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Reflect </a:t>
              </a:r>
              <a:r>
                <a:rPr lang="en-US" altLang="en-US" i="1"/>
                <a:t>B</a:t>
              </a:r>
              <a:r>
                <a:rPr lang="en-US" altLang="en-US"/>
                <a:t> across the water line to locate </a:t>
              </a:r>
              <a:r>
                <a:rPr lang="en-US" altLang="en-US" i="1"/>
                <a:t>B</a:t>
              </a:r>
              <a:r>
                <a:rPr lang="en-US" altLang="en-US"/>
                <a:t>’.</a:t>
              </a:r>
            </a:p>
            <a:p>
              <a:pPr eaLnBrk="1" hangingPunct="1"/>
              <a:r>
                <a:rPr lang="en-US" altLang="en-US"/>
                <a:t>Draw       and locate </a:t>
              </a:r>
              <a:r>
                <a:rPr lang="en-US" altLang="en-US" i="1"/>
                <a:t>X</a:t>
              </a:r>
              <a:r>
                <a:rPr lang="en-US" altLang="en-US"/>
                <a:t> at the intersection of </a:t>
              </a:r>
            </a:p>
            <a:p>
              <a:pPr eaLnBrk="1" hangingPunct="1"/>
              <a:r>
                <a:rPr lang="en-US" altLang="en-US"/>
                <a:t>      and the water line. </a:t>
              </a:r>
            </a:p>
            <a:p>
              <a:pPr eaLnBrk="1" hangingPunct="1"/>
              <a:endParaRPr lang="en-US" altLang="en-US"/>
            </a:p>
          </p:txBody>
        </p:sp>
        <p:pic>
          <p:nvPicPr>
            <p:cNvPr id="18439" name="Picture 2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1" y="3351"/>
              <a:ext cx="36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2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3" y="3591"/>
              <a:ext cx="36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9286"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3429000"/>
            <a:ext cx="3124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9282"/>
                                        </p:tgtEl>
                                        <p:attrNameLst>
                                          <p:attrName>style.visibility</p:attrName>
                                        </p:attrNameLst>
                                      </p:cBhvr>
                                      <p:to>
                                        <p:strVal val="visible"/>
                                      </p:to>
                                    </p:set>
                                    <p:animEffect transition="in" filter="dissolve">
                                      <p:cBhvr>
                                        <p:cTn id="7" dur="500"/>
                                        <p:tgtEl>
                                          <p:spTgt spid="139282"/>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39286"/>
                                        </p:tgtEl>
                                        <p:attrNameLst>
                                          <p:attrName>style.visibility</p:attrName>
                                        </p:attrNameLst>
                                      </p:cBhvr>
                                      <p:to>
                                        <p:strVal val="visible"/>
                                      </p:to>
                                    </p:set>
                                    <p:animEffect transition="in" filter="checkerboard(across)">
                                      <p:cBhvr>
                                        <p:cTn id="11" dur="500"/>
                                        <p:tgtEl>
                                          <p:spTgt spid="139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9459" name="Group 7"/>
          <p:cNvGrpSpPr>
            <a:grpSpLocks/>
          </p:cNvGrpSpPr>
          <p:nvPr/>
        </p:nvGrpSpPr>
        <p:grpSpPr bwMode="auto">
          <a:xfrm>
            <a:off x="762000" y="1676400"/>
            <a:ext cx="2687638" cy="676275"/>
            <a:chOff x="384" y="3600"/>
            <a:chExt cx="1693" cy="426"/>
          </a:xfrm>
        </p:grpSpPr>
        <p:sp>
          <p:nvSpPr>
            <p:cNvPr id="19461" name="Text Box 8"/>
            <p:cNvSpPr txBox="1">
              <a:spLocks noChangeArrowheads="1"/>
            </p:cNvSpPr>
            <p:nvPr/>
          </p:nvSpPr>
          <p:spPr bwMode="auto">
            <a:xfrm>
              <a:off x="864" y="3696"/>
              <a:ext cx="121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Look Back</a:t>
              </a:r>
              <a:endParaRPr lang="en-US" altLang="en-US"/>
            </a:p>
          </p:txBody>
        </p:sp>
        <p:grpSp>
          <p:nvGrpSpPr>
            <p:cNvPr id="19462" name="Group 9"/>
            <p:cNvGrpSpPr>
              <a:grpSpLocks/>
            </p:cNvGrpSpPr>
            <p:nvPr/>
          </p:nvGrpSpPr>
          <p:grpSpPr bwMode="auto">
            <a:xfrm>
              <a:off x="384" y="3600"/>
              <a:ext cx="528" cy="426"/>
              <a:chOff x="1758" y="3408"/>
              <a:chExt cx="528" cy="426"/>
            </a:xfrm>
          </p:grpSpPr>
          <p:pic>
            <p:nvPicPr>
              <p:cNvPr id="1946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059" name="Text Box 11"/>
              <p:cNvSpPr txBox="1">
                <a:spLocks noChangeArrowheads="1"/>
              </p:cNvSpPr>
              <p:nvPr/>
            </p:nvSpPr>
            <p:spPr bwMode="auto">
              <a:xfrm>
                <a:off x="1758" y="3504"/>
                <a:ext cx="528"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4</a:t>
                </a:r>
              </a:p>
            </p:txBody>
          </p:sp>
        </p:grpSp>
      </p:grpSp>
      <p:sp>
        <p:nvSpPr>
          <p:cNvPr id="130061" name="Text Box 13"/>
          <p:cNvSpPr txBox="1">
            <a:spLocks noChangeArrowheads="1"/>
          </p:cNvSpPr>
          <p:nvPr/>
        </p:nvSpPr>
        <p:spPr bwMode="auto">
          <a:xfrm>
            <a:off x="1600200" y="2438400"/>
            <a:ext cx="6645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To verify your answer, choose several possible locations for </a:t>
            </a:r>
            <a:r>
              <a:rPr lang="en-US" altLang="en-US" i="1"/>
              <a:t>X</a:t>
            </a:r>
            <a:r>
              <a:rPr lang="en-US" altLang="en-US"/>
              <a:t> and measure the total length of pipe for each location.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0061"/>
                                        </p:tgtEl>
                                        <p:attrNameLst>
                                          <p:attrName>style.visibility</p:attrName>
                                        </p:attrNameLst>
                                      </p:cBhvr>
                                      <p:to>
                                        <p:strVal val="visible"/>
                                      </p:to>
                                    </p:set>
                                    <p:anim calcmode="lin" valueType="num">
                                      <p:cBhvr>
                                        <p:cTn id="7" dur="1000" fill="hold"/>
                                        <p:tgtEl>
                                          <p:spTgt spid="130061"/>
                                        </p:tgtEl>
                                        <p:attrNameLst>
                                          <p:attrName>ppt_x</p:attrName>
                                        </p:attrNameLst>
                                      </p:cBhvr>
                                      <p:tavLst>
                                        <p:tav tm="0">
                                          <p:val>
                                            <p:strVal val="#ppt_x-.2"/>
                                          </p:val>
                                        </p:tav>
                                        <p:tav tm="100000">
                                          <p:val>
                                            <p:strVal val="#ppt_x"/>
                                          </p:val>
                                        </p:tav>
                                      </p:tavLst>
                                    </p:anim>
                                    <p:anim calcmode="lin" valueType="num">
                                      <p:cBhvr>
                                        <p:cTn id="8" dur="1000" fill="hold"/>
                                        <p:tgtEl>
                                          <p:spTgt spid="13006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0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1385888"/>
            <a:ext cx="8610600" cy="44053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solidFill>
                  <a:srgbClr val="3333CC"/>
                </a:solidFill>
              </a:rPr>
              <a:t>Warm Up</a:t>
            </a:r>
            <a:endParaRPr lang="en-US" altLang="en-US" sz="2800" b="1"/>
          </a:p>
          <a:p>
            <a:pPr eaLnBrk="1" hangingPunct="1"/>
            <a:r>
              <a:rPr lang="en-US" altLang="en-US" b="1"/>
              <a:t>Given that </a:t>
            </a:r>
            <a:r>
              <a:rPr lang="el-GR" altLang="en-US" b="1"/>
              <a:t>∆</a:t>
            </a:r>
            <a:r>
              <a:rPr lang="en-US" altLang="en-US" b="1" i="1"/>
              <a:t>ABC </a:t>
            </a:r>
            <a:r>
              <a:rPr lang="en-US" altLang="en-US" b="1">
                <a:sym typeface="Symbol" pitchFamily="18" charset="2"/>
              </a:rPr>
              <a:t> </a:t>
            </a:r>
            <a:r>
              <a:rPr lang="el-GR" altLang="en-US" b="1"/>
              <a:t>∆</a:t>
            </a:r>
            <a:r>
              <a:rPr lang="en-US" altLang="en-US" b="1" i="1"/>
              <a:t>DEF, </a:t>
            </a:r>
            <a:r>
              <a:rPr lang="en-US" altLang="en-US" b="1"/>
              <a:t>identify a segment or angle congruent to each of the following.</a:t>
            </a:r>
            <a:r>
              <a:rPr lang="en-US" altLang="en-US" sz="2800">
                <a:solidFill>
                  <a:srgbClr val="FF0000"/>
                </a:solidFill>
              </a:rPr>
              <a:t>		</a:t>
            </a:r>
          </a:p>
        </p:txBody>
      </p:sp>
      <p:sp>
        <p:nvSpPr>
          <p:cNvPr id="3075" name="Text Box 33"/>
          <p:cNvSpPr txBox="1">
            <a:spLocks noChangeArrowheads="1"/>
          </p:cNvSpPr>
          <p:nvPr/>
        </p:nvSpPr>
        <p:spPr bwMode="auto">
          <a:xfrm>
            <a:off x="381000" y="2819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1.</a:t>
            </a:r>
          </a:p>
        </p:txBody>
      </p:sp>
      <p:sp>
        <p:nvSpPr>
          <p:cNvPr id="3076" name="Text Box 34"/>
          <p:cNvSpPr txBox="1">
            <a:spLocks noChangeArrowheads="1"/>
          </p:cNvSpPr>
          <p:nvPr/>
        </p:nvSpPr>
        <p:spPr bwMode="auto">
          <a:xfrm>
            <a:off x="4298950" y="2819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2.</a:t>
            </a:r>
          </a:p>
        </p:txBody>
      </p:sp>
      <p:sp>
        <p:nvSpPr>
          <p:cNvPr id="3077" name="Text Box 50"/>
          <p:cNvSpPr txBox="1">
            <a:spLocks noChangeArrowheads="1"/>
          </p:cNvSpPr>
          <p:nvPr/>
        </p:nvSpPr>
        <p:spPr bwMode="auto">
          <a:xfrm>
            <a:off x="396875" y="3962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3.</a:t>
            </a:r>
          </a:p>
        </p:txBody>
      </p:sp>
      <p:sp>
        <p:nvSpPr>
          <p:cNvPr id="3078" name="Text Box 51"/>
          <p:cNvSpPr txBox="1">
            <a:spLocks noChangeArrowheads="1"/>
          </p:cNvSpPr>
          <p:nvPr/>
        </p:nvSpPr>
        <p:spPr bwMode="auto">
          <a:xfrm>
            <a:off x="4314825" y="3962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4.</a:t>
            </a:r>
          </a:p>
        </p:txBody>
      </p:sp>
      <p:sp>
        <p:nvSpPr>
          <p:cNvPr id="3079" name="Text Box 52"/>
          <p:cNvSpPr txBox="1">
            <a:spLocks noChangeArrowheads="1"/>
          </p:cNvSpPr>
          <p:nvPr/>
        </p:nvSpPr>
        <p:spPr bwMode="auto">
          <a:xfrm>
            <a:off x="401638" y="5105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5.</a:t>
            </a:r>
          </a:p>
        </p:txBody>
      </p:sp>
      <p:sp>
        <p:nvSpPr>
          <p:cNvPr id="3080" name="Text Box 53"/>
          <p:cNvSpPr txBox="1">
            <a:spLocks noChangeArrowheads="1"/>
          </p:cNvSpPr>
          <p:nvPr/>
        </p:nvSpPr>
        <p:spPr bwMode="auto">
          <a:xfrm>
            <a:off x="4319588" y="5105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6.</a:t>
            </a:r>
          </a:p>
        </p:txBody>
      </p:sp>
      <p:pic>
        <p:nvPicPr>
          <p:cNvPr id="3081" name="Picture 5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900" y="2957513"/>
            <a:ext cx="5048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5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7900" y="5210175"/>
            <a:ext cx="495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5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2200" y="4067175"/>
            <a:ext cx="495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8" name="Picture 60"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2275" y="2957513"/>
            <a:ext cx="5048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9" name="Picture 61"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9900" y="5195888"/>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0" name="Picture 62" descr="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30875" y="4043363"/>
            <a:ext cx="50482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63" descr="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3150" y="2881313"/>
            <a:ext cx="5143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64" descr="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7900" y="4043363"/>
            <a:ext cx="5429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65" descr="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35538" y="5186363"/>
            <a:ext cx="5048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4" name="Picture 66" descr="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78500" y="2900363"/>
            <a:ext cx="5334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5" name="Picture 67" descr="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58950" y="4052888"/>
            <a:ext cx="5143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6" name="Picture 68" descr="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68975" y="5195888"/>
            <a:ext cx="4667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228"/>
                                        </p:tgtEl>
                                        <p:attrNameLst>
                                          <p:attrName>style.visibility</p:attrName>
                                        </p:attrNameLst>
                                      </p:cBhvr>
                                      <p:to>
                                        <p:strVal val="visible"/>
                                      </p:to>
                                    </p:set>
                                    <p:animEffect transition="in" filter="dissolve">
                                      <p:cBhvr>
                                        <p:cTn id="7" dur="500"/>
                                        <p:tgtEl>
                                          <p:spTgt spid="7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234"/>
                                        </p:tgtEl>
                                        <p:attrNameLst>
                                          <p:attrName>style.visibility</p:attrName>
                                        </p:attrNameLst>
                                      </p:cBhvr>
                                      <p:to>
                                        <p:strVal val="visible"/>
                                      </p:to>
                                    </p:set>
                                    <p:animEffect transition="in" filter="dissolve">
                                      <p:cBhvr>
                                        <p:cTn id="12" dur="500"/>
                                        <p:tgtEl>
                                          <p:spTgt spid="723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235"/>
                                        </p:tgtEl>
                                        <p:attrNameLst>
                                          <p:attrName>style.visibility</p:attrName>
                                        </p:attrNameLst>
                                      </p:cBhvr>
                                      <p:to>
                                        <p:strVal val="visible"/>
                                      </p:to>
                                    </p:set>
                                    <p:animEffect transition="in" filter="dissolve">
                                      <p:cBhvr>
                                        <p:cTn id="17" dur="500"/>
                                        <p:tgtEl>
                                          <p:spTgt spid="723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7230"/>
                                        </p:tgtEl>
                                        <p:attrNameLst>
                                          <p:attrName>style.visibility</p:attrName>
                                        </p:attrNameLst>
                                      </p:cBhvr>
                                      <p:to>
                                        <p:strVal val="visible"/>
                                      </p:to>
                                    </p:set>
                                    <p:animEffect transition="in" filter="dissolve">
                                      <p:cBhvr>
                                        <p:cTn id="22" dur="500"/>
                                        <p:tgtEl>
                                          <p:spTgt spid="72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7229"/>
                                        </p:tgtEl>
                                        <p:attrNameLst>
                                          <p:attrName>style.visibility</p:attrName>
                                        </p:attrNameLst>
                                      </p:cBhvr>
                                      <p:to>
                                        <p:strVal val="visible"/>
                                      </p:to>
                                    </p:set>
                                    <p:animEffect transition="in" filter="dissolve">
                                      <p:cBhvr>
                                        <p:cTn id="27" dur="500"/>
                                        <p:tgtEl>
                                          <p:spTgt spid="72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7236"/>
                                        </p:tgtEl>
                                        <p:attrNameLst>
                                          <p:attrName>style.visibility</p:attrName>
                                        </p:attrNameLst>
                                      </p:cBhvr>
                                      <p:to>
                                        <p:strVal val="visible"/>
                                      </p:to>
                                    </p:set>
                                    <p:animEffect transition="in" filter="dissolve">
                                      <p:cBhvr>
                                        <p:cTn id="32" dur="500"/>
                                        <p:tgtEl>
                                          <p:spTgt spid="7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5"/>
          <p:cNvSpPr>
            <a:spLocks noChangeShapeType="1"/>
          </p:cNvSpPr>
          <p:nvPr/>
        </p:nvSpPr>
        <p:spPr bwMode="auto">
          <a:xfrm>
            <a:off x="2514600" y="4175125"/>
            <a:ext cx="2286000"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3" name="Text Box 8"/>
          <p:cNvSpPr txBox="1">
            <a:spLocks noChangeArrowheads="1"/>
          </p:cNvSpPr>
          <p:nvPr/>
        </p:nvSpPr>
        <p:spPr bwMode="auto">
          <a:xfrm>
            <a:off x="2590800" y="3200400"/>
            <a:ext cx="420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A</a:t>
            </a:r>
          </a:p>
        </p:txBody>
      </p:sp>
      <p:sp>
        <p:nvSpPr>
          <p:cNvPr id="20484" name="Text Box 9"/>
          <p:cNvSpPr txBox="1">
            <a:spLocks noChangeArrowheads="1"/>
          </p:cNvSpPr>
          <p:nvPr/>
        </p:nvSpPr>
        <p:spPr bwMode="auto">
          <a:xfrm>
            <a:off x="4384675" y="3200400"/>
            <a:ext cx="415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B</a:t>
            </a:r>
          </a:p>
        </p:txBody>
      </p:sp>
      <p:sp>
        <p:nvSpPr>
          <p:cNvPr id="20485" name="Text Box 11"/>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20486" name="Text Box 12"/>
          <p:cNvSpPr txBox="1">
            <a:spLocks noChangeArrowheads="1"/>
          </p:cNvSpPr>
          <p:nvPr/>
        </p:nvSpPr>
        <p:spPr bwMode="auto">
          <a:xfrm>
            <a:off x="685800" y="1447800"/>
            <a:ext cx="8077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 </a:t>
            </a:r>
            <a:r>
              <a:rPr lang="en-US" altLang="en-US" b="1"/>
              <a:t>If </a:t>
            </a:r>
            <a:r>
              <a:rPr lang="en-US" altLang="en-US" b="1" i="1"/>
              <a:t>A </a:t>
            </a:r>
            <a:r>
              <a:rPr lang="en-US" altLang="en-US" b="1"/>
              <a:t>and </a:t>
            </a:r>
            <a:r>
              <a:rPr lang="en-US" altLang="en-US" b="1" i="1"/>
              <a:t>B</a:t>
            </a:r>
            <a:r>
              <a:rPr lang="en-US" altLang="en-US" b="1"/>
              <a:t> were the same </a:t>
            </a:r>
            <a:br>
              <a:rPr lang="en-US" altLang="en-US" b="1"/>
            </a:br>
            <a:r>
              <a:rPr lang="en-US" altLang="en-US" b="1"/>
              <a:t>distance from the river, what would be true about       and      ?</a:t>
            </a:r>
            <a:endParaRPr lang="en-US" altLang="en-US" b="1" i="1">
              <a:solidFill>
                <a:srgbClr val="FF0000"/>
              </a:solidFill>
            </a:endParaRPr>
          </a:p>
        </p:txBody>
      </p:sp>
      <p:pic>
        <p:nvPicPr>
          <p:cNvPr id="20487"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0713" y="2195513"/>
            <a:ext cx="5048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2125" name="Group 29"/>
          <p:cNvGrpSpPr>
            <a:grpSpLocks/>
          </p:cNvGrpSpPr>
          <p:nvPr/>
        </p:nvGrpSpPr>
        <p:grpSpPr bwMode="auto">
          <a:xfrm>
            <a:off x="838200" y="5029200"/>
            <a:ext cx="5070475" cy="457200"/>
            <a:chOff x="672" y="2976"/>
            <a:chExt cx="3194" cy="288"/>
          </a:xfrm>
        </p:grpSpPr>
        <p:pic>
          <p:nvPicPr>
            <p:cNvPr id="20495"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 y="2976"/>
              <a:ext cx="31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6" name="Text Box 19"/>
            <p:cNvSpPr txBox="1">
              <a:spLocks noChangeArrowheads="1"/>
            </p:cNvSpPr>
            <p:nvPr/>
          </p:nvSpPr>
          <p:spPr bwMode="auto">
            <a:xfrm>
              <a:off x="998" y="2976"/>
              <a:ext cx="60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and  </a:t>
              </a:r>
            </a:p>
          </p:txBody>
        </p:sp>
        <p:pic>
          <p:nvPicPr>
            <p:cNvPr id="20497" name="Picture 2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0" y="2985"/>
              <a:ext cx="312"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8" name="Text Box 22"/>
            <p:cNvSpPr txBox="1">
              <a:spLocks noChangeArrowheads="1"/>
            </p:cNvSpPr>
            <p:nvPr/>
          </p:nvSpPr>
          <p:spPr bwMode="auto">
            <a:xfrm>
              <a:off x="1766" y="2976"/>
              <a:ext cx="21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would be congruent.</a:t>
              </a:r>
            </a:p>
          </p:txBody>
        </p:sp>
      </p:grpSp>
      <p:sp>
        <p:nvSpPr>
          <p:cNvPr id="20489" name="Text Box 26"/>
          <p:cNvSpPr txBox="1">
            <a:spLocks noChangeArrowheads="1"/>
          </p:cNvSpPr>
          <p:nvPr/>
        </p:nvSpPr>
        <p:spPr bwMode="auto">
          <a:xfrm>
            <a:off x="4876800" y="39624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000" i="1"/>
              <a:t>River</a:t>
            </a:r>
          </a:p>
        </p:txBody>
      </p:sp>
      <p:sp>
        <p:nvSpPr>
          <p:cNvPr id="20490" name="Oval 27"/>
          <p:cNvSpPr>
            <a:spLocks noChangeArrowheads="1"/>
          </p:cNvSpPr>
          <p:nvPr/>
        </p:nvSpPr>
        <p:spPr bwMode="auto">
          <a:xfrm flipH="1">
            <a:off x="3048000" y="34290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1" name="Oval 28"/>
          <p:cNvSpPr>
            <a:spLocks noChangeArrowheads="1"/>
          </p:cNvSpPr>
          <p:nvPr/>
        </p:nvSpPr>
        <p:spPr bwMode="auto">
          <a:xfrm flipH="1">
            <a:off x="4191000" y="34290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2" name="Text Box 30"/>
          <p:cNvSpPr txBox="1">
            <a:spLocks noChangeArrowheads="1"/>
          </p:cNvSpPr>
          <p:nvPr/>
        </p:nvSpPr>
        <p:spPr bwMode="auto">
          <a:xfrm>
            <a:off x="3429000" y="4191000"/>
            <a:ext cx="415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X</a:t>
            </a:r>
          </a:p>
        </p:txBody>
      </p:sp>
      <p:sp>
        <p:nvSpPr>
          <p:cNvPr id="20493" name="Oval 31"/>
          <p:cNvSpPr>
            <a:spLocks noChangeArrowheads="1"/>
          </p:cNvSpPr>
          <p:nvPr/>
        </p:nvSpPr>
        <p:spPr bwMode="auto">
          <a:xfrm flipH="1">
            <a:off x="3581400" y="41148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pic>
        <p:nvPicPr>
          <p:cNvPr id="20494" name="Picture 3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195513"/>
            <a:ext cx="4953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2125"/>
                                        </p:tgtEl>
                                        <p:attrNameLst>
                                          <p:attrName>style.visibility</p:attrName>
                                        </p:attrNameLst>
                                      </p:cBhvr>
                                      <p:to>
                                        <p:strVal val="visible"/>
                                      </p:to>
                                    </p:set>
                                    <p:animEffect transition="in" filter="box(in)">
                                      <p:cBhvr>
                                        <p:cTn id="7" dur="500"/>
                                        <p:tgtEl>
                                          <p:spTgt spid="132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613" y="1843088"/>
            <a:ext cx="7724775" cy="317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4A: Drawing Reflections in the Coordinate Plane</a:t>
            </a:r>
          </a:p>
        </p:txBody>
      </p:sp>
      <p:sp>
        <p:nvSpPr>
          <p:cNvPr id="22531" name="Text Box 6"/>
          <p:cNvSpPr txBox="1">
            <a:spLocks noChangeArrowheads="1"/>
          </p:cNvSpPr>
          <p:nvPr/>
        </p:nvSpPr>
        <p:spPr bwMode="auto">
          <a:xfrm>
            <a:off x="304800" y="1844675"/>
            <a:ext cx="8321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Reflect the figure with the given vertices across the given line. </a:t>
            </a:r>
          </a:p>
        </p:txBody>
      </p:sp>
      <p:sp>
        <p:nvSpPr>
          <p:cNvPr id="134154" name="Text Box 10"/>
          <p:cNvSpPr txBox="1">
            <a:spLocks noChangeArrowheads="1"/>
          </p:cNvSpPr>
          <p:nvPr/>
        </p:nvSpPr>
        <p:spPr bwMode="auto">
          <a:xfrm>
            <a:off x="288925" y="3460750"/>
            <a:ext cx="5157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x,–y</a:t>
            </a:r>
            <a:r>
              <a:rPr lang="en-US" altLang="en-US"/>
              <a:t>).</a:t>
            </a:r>
          </a:p>
        </p:txBody>
      </p:sp>
      <p:grpSp>
        <p:nvGrpSpPr>
          <p:cNvPr id="134164" name="Group 20"/>
          <p:cNvGrpSpPr>
            <a:grpSpLocks/>
          </p:cNvGrpSpPr>
          <p:nvPr/>
        </p:nvGrpSpPr>
        <p:grpSpPr bwMode="auto">
          <a:xfrm>
            <a:off x="352425" y="3917950"/>
            <a:ext cx="3076575" cy="457200"/>
            <a:chOff x="230" y="2468"/>
            <a:chExt cx="1938" cy="288"/>
          </a:xfrm>
        </p:grpSpPr>
        <p:sp>
          <p:nvSpPr>
            <p:cNvPr id="22557" name="Text Box 12"/>
            <p:cNvSpPr txBox="1">
              <a:spLocks noChangeArrowheads="1"/>
            </p:cNvSpPr>
            <p:nvPr/>
          </p:nvSpPr>
          <p:spPr bwMode="auto">
            <a:xfrm>
              <a:off x="230" y="2468"/>
              <a:ext cx="19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a:t>
              </a:r>
              <a:r>
                <a:rPr lang="en-US" altLang="en-US">
                  <a:solidFill>
                    <a:srgbClr val="3333FF"/>
                  </a:solidFill>
                </a:rPr>
                <a:t>2,–1</a:t>
              </a:r>
              <a:r>
                <a:rPr lang="en-US" altLang="en-US"/>
                <a:t>)     </a:t>
              </a:r>
              <a:r>
                <a:rPr lang="en-US" altLang="en-US" i="1"/>
                <a:t>X’</a:t>
              </a:r>
              <a:r>
                <a:rPr lang="en-US" altLang="en-US"/>
                <a:t>(</a:t>
              </a:r>
              <a:r>
                <a:rPr lang="en-US" altLang="en-US">
                  <a:solidFill>
                    <a:srgbClr val="FF0000"/>
                  </a:solidFill>
                </a:rPr>
                <a:t>2, 1</a:t>
              </a:r>
              <a:r>
                <a:rPr lang="en-US" altLang="en-US"/>
                <a:t>)</a:t>
              </a:r>
            </a:p>
          </p:txBody>
        </p:sp>
        <p:pic>
          <p:nvPicPr>
            <p:cNvPr id="22558" name="Picture 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55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65" name="Group 21"/>
          <p:cNvGrpSpPr>
            <a:grpSpLocks/>
          </p:cNvGrpSpPr>
          <p:nvPr/>
        </p:nvGrpSpPr>
        <p:grpSpPr bwMode="auto">
          <a:xfrm>
            <a:off x="331788" y="4514850"/>
            <a:ext cx="4092575" cy="457200"/>
            <a:chOff x="209" y="2880"/>
            <a:chExt cx="2578" cy="288"/>
          </a:xfrm>
        </p:grpSpPr>
        <p:sp>
          <p:nvSpPr>
            <p:cNvPr id="22555" name="Text Box 14"/>
            <p:cNvSpPr txBox="1">
              <a:spLocks noChangeArrowheads="1"/>
            </p:cNvSpPr>
            <p:nvPr/>
          </p:nvSpPr>
          <p:spPr bwMode="auto">
            <a:xfrm>
              <a:off x="209" y="2880"/>
              <a:ext cx="25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a:t>
              </a:r>
              <a:r>
                <a:rPr lang="en-US" altLang="en-US"/>
                <a:t>(</a:t>
              </a:r>
              <a:r>
                <a:rPr lang="en-US" altLang="en-US">
                  <a:solidFill>
                    <a:srgbClr val="3333FF"/>
                  </a:solidFill>
                </a:rPr>
                <a:t>–4,–3</a:t>
              </a:r>
              <a:r>
                <a:rPr lang="en-US" altLang="en-US"/>
                <a:t>)    </a:t>
              </a:r>
              <a:r>
                <a:rPr lang="en-US" altLang="en-US" i="1"/>
                <a:t>Y’</a:t>
              </a:r>
              <a:r>
                <a:rPr lang="en-US" altLang="en-US"/>
                <a:t>(</a:t>
              </a:r>
              <a:r>
                <a:rPr lang="en-US" altLang="en-US">
                  <a:solidFill>
                    <a:srgbClr val="FF0000"/>
                  </a:solidFill>
                </a:rPr>
                <a:t>–4, 3</a:t>
              </a:r>
              <a:r>
                <a:rPr lang="en-US" altLang="en-US"/>
                <a:t>)</a:t>
              </a:r>
              <a:endParaRPr lang="en-US" altLang="en-US" i="1"/>
            </a:p>
          </p:txBody>
        </p:sp>
        <p:pic>
          <p:nvPicPr>
            <p:cNvPr id="22556" name="Picture 1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 y="2975"/>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67" name="Group 23"/>
          <p:cNvGrpSpPr>
            <a:grpSpLocks/>
          </p:cNvGrpSpPr>
          <p:nvPr/>
        </p:nvGrpSpPr>
        <p:grpSpPr bwMode="auto">
          <a:xfrm>
            <a:off x="609600" y="5105400"/>
            <a:ext cx="3076575" cy="457200"/>
            <a:chOff x="366" y="3216"/>
            <a:chExt cx="1938" cy="288"/>
          </a:xfrm>
        </p:grpSpPr>
        <p:sp>
          <p:nvSpPr>
            <p:cNvPr id="22553" name="Text Box 16"/>
            <p:cNvSpPr txBox="1">
              <a:spLocks noChangeArrowheads="1"/>
            </p:cNvSpPr>
            <p:nvPr/>
          </p:nvSpPr>
          <p:spPr bwMode="auto">
            <a:xfrm>
              <a:off x="366" y="3216"/>
              <a:ext cx="19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Z</a:t>
              </a:r>
              <a:r>
                <a:rPr lang="en-US" altLang="en-US"/>
                <a:t>(</a:t>
              </a:r>
              <a:r>
                <a:rPr lang="en-US" altLang="en-US">
                  <a:solidFill>
                    <a:srgbClr val="3333FF"/>
                  </a:solidFill>
                </a:rPr>
                <a:t>3, 2</a:t>
              </a:r>
              <a:r>
                <a:rPr lang="en-US" altLang="en-US"/>
                <a:t>)    </a:t>
              </a:r>
              <a:r>
                <a:rPr lang="en-US" altLang="en-US" i="1"/>
                <a:t>Z</a:t>
              </a:r>
              <a:r>
                <a:rPr lang="en-US" altLang="en-US"/>
                <a:t>’(</a:t>
              </a:r>
              <a:r>
                <a:rPr lang="en-US" altLang="en-US">
                  <a:solidFill>
                    <a:srgbClr val="FF0000"/>
                  </a:solidFill>
                </a:rPr>
                <a:t>3, –2</a:t>
              </a:r>
              <a:r>
                <a:rPr lang="en-US" altLang="en-US"/>
                <a:t>)</a:t>
              </a:r>
              <a:endParaRPr lang="en-US" altLang="en-US" i="1"/>
            </a:p>
          </p:txBody>
        </p:sp>
        <p:pic>
          <p:nvPicPr>
            <p:cNvPr id="22554"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 y="330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4163" name="Text Box 19"/>
          <p:cNvSpPr txBox="1">
            <a:spLocks noChangeArrowheads="1"/>
          </p:cNvSpPr>
          <p:nvPr/>
        </p:nvSpPr>
        <p:spPr bwMode="auto">
          <a:xfrm>
            <a:off x="228600" y="5791200"/>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2537" name="Picture 2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0" y="29337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8" name="Text Box 25"/>
          <p:cNvSpPr txBox="1">
            <a:spLocks noChangeArrowheads="1"/>
          </p:cNvSpPr>
          <p:nvPr/>
        </p:nvSpPr>
        <p:spPr bwMode="auto">
          <a:xfrm>
            <a:off x="314325" y="2819400"/>
            <a:ext cx="6140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X</a:t>
            </a:r>
            <a:r>
              <a:rPr lang="en-US" altLang="en-US" b="1"/>
              <a:t>(2, –1), </a:t>
            </a:r>
            <a:r>
              <a:rPr lang="en-US" altLang="en-US" b="1" i="1"/>
              <a:t>Y</a:t>
            </a:r>
            <a:r>
              <a:rPr lang="en-US" altLang="en-US" b="1"/>
              <a:t>(–4, –3), </a:t>
            </a:r>
            <a:r>
              <a:rPr lang="en-US" altLang="en-US" b="1" i="1"/>
              <a:t>Z</a:t>
            </a:r>
            <a:r>
              <a:rPr lang="en-US" altLang="en-US" b="1"/>
              <a:t>(3, 2); </a:t>
            </a:r>
            <a:r>
              <a:rPr lang="en-US" altLang="en-US" b="1" i="1"/>
              <a:t>x</a:t>
            </a:r>
            <a:r>
              <a:rPr lang="en-US" altLang="en-US" b="1"/>
              <a:t>-axis</a:t>
            </a:r>
            <a:endParaRPr lang="en-US" altLang="en-US" b="1" i="1"/>
          </a:p>
        </p:txBody>
      </p:sp>
      <p:sp>
        <p:nvSpPr>
          <p:cNvPr id="22539" name="Text Box 34"/>
          <p:cNvSpPr txBox="1">
            <a:spLocks noChangeArrowheads="1"/>
          </p:cNvSpPr>
          <p:nvPr/>
        </p:nvSpPr>
        <p:spPr bwMode="auto">
          <a:xfrm>
            <a:off x="5929313" y="5272088"/>
            <a:ext cx="339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Y</a:t>
            </a:r>
          </a:p>
        </p:txBody>
      </p:sp>
      <p:sp>
        <p:nvSpPr>
          <p:cNvPr id="22540" name="Text Box 33"/>
          <p:cNvSpPr txBox="1">
            <a:spLocks noChangeArrowheads="1"/>
          </p:cNvSpPr>
          <p:nvPr/>
        </p:nvSpPr>
        <p:spPr bwMode="auto">
          <a:xfrm>
            <a:off x="7648575" y="4953000"/>
            <a:ext cx="358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X</a:t>
            </a:r>
          </a:p>
        </p:txBody>
      </p:sp>
      <p:sp>
        <p:nvSpPr>
          <p:cNvPr id="22541" name="Text Box 35"/>
          <p:cNvSpPr txBox="1">
            <a:spLocks noChangeArrowheads="1"/>
          </p:cNvSpPr>
          <p:nvPr/>
        </p:nvSpPr>
        <p:spPr bwMode="auto">
          <a:xfrm>
            <a:off x="8077200" y="3870325"/>
            <a:ext cx="358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Z</a:t>
            </a:r>
          </a:p>
        </p:txBody>
      </p:sp>
      <p:grpSp>
        <p:nvGrpSpPr>
          <p:cNvPr id="134189" name="Group 45"/>
          <p:cNvGrpSpPr>
            <a:grpSpLocks/>
          </p:cNvGrpSpPr>
          <p:nvPr/>
        </p:nvGrpSpPr>
        <p:grpSpPr bwMode="auto">
          <a:xfrm>
            <a:off x="6172200" y="3886200"/>
            <a:ext cx="1981200" cy="1371600"/>
            <a:chOff x="3888" y="2448"/>
            <a:chExt cx="1248" cy="864"/>
          </a:xfrm>
        </p:grpSpPr>
        <p:sp>
          <p:nvSpPr>
            <p:cNvPr id="22550" name="Line 31"/>
            <p:cNvSpPr>
              <a:spLocks noChangeShapeType="1"/>
            </p:cNvSpPr>
            <p:nvPr/>
          </p:nvSpPr>
          <p:spPr bwMode="auto">
            <a:xfrm>
              <a:off x="4944" y="2774"/>
              <a:ext cx="192"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1" name="Line 30"/>
            <p:cNvSpPr>
              <a:spLocks noChangeShapeType="1"/>
            </p:cNvSpPr>
            <p:nvPr/>
          </p:nvSpPr>
          <p:spPr bwMode="auto">
            <a:xfrm flipH="1" flipV="1">
              <a:off x="3888" y="2448"/>
              <a:ext cx="1056"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2" name="Line 32"/>
            <p:cNvSpPr>
              <a:spLocks noChangeShapeType="1"/>
            </p:cNvSpPr>
            <p:nvPr/>
          </p:nvSpPr>
          <p:spPr bwMode="auto">
            <a:xfrm>
              <a:off x="3888" y="2448"/>
              <a:ext cx="1248" cy="8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4181" name="Text Box 37"/>
          <p:cNvSpPr txBox="1">
            <a:spLocks noChangeArrowheads="1"/>
          </p:cNvSpPr>
          <p:nvPr/>
        </p:nvSpPr>
        <p:spPr bwMode="auto">
          <a:xfrm>
            <a:off x="7607300" y="4022725"/>
            <a:ext cx="4270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X’</a:t>
            </a:r>
          </a:p>
        </p:txBody>
      </p:sp>
      <p:sp>
        <p:nvSpPr>
          <p:cNvPr id="134182" name="Text Box 38"/>
          <p:cNvSpPr txBox="1">
            <a:spLocks noChangeArrowheads="1"/>
          </p:cNvSpPr>
          <p:nvPr/>
        </p:nvSpPr>
        <p:spPr bwMode="auto">
          <a:xfrm>
            <a:off x="5943600" y="3505200"/>
            <a:ext cx="4079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Y’</a:t>
            </a:r>
          </a:p>
        </p:txBody>
      </p:sp>
      <p:sp>
        <p:nvSpPr>
          <p:cNvPr id="134183" name="Text Box 39"/>
          <p:cNvSpPr txBox="1">
            <a:spLocks noChangeArrowheads="1"/>
          </p:cNvSpPr>
          <p:nvPr/>
        </p:nvSpPr>
        <p:spPr bwMode="auto">
          <a:xfrm>
            <a:off x="8126413" y="5103813"/>
            <a:ext cx="4270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Z’</a:t>
            </a:r>
          </a:p>
        </p:txBody>
      </p:sp>
      <p:grpSp>
        <p:nvGrpSpPr>
          <p:cNvPr id="22546" name="Group 46"/>
          <p:cNvGrpSpPr>
            <a:grpSpLocks/>
          </p:cNvGrpSpPr>
          <p:nvPr/>
        </p:nvGrpSpPr>
        <p:grpSpPr bwMode="auto">
          <a:xfrm flipV="1">
            <a:off x="6110288" y="4143375"/>
            <a:ext cx="2043112" cy="1404938"/>
            <a:chOff x="3888" y="2448"/>
            <a:chExt cx="1248" cy="864"/>
          </a:xfrm>
        </p:grpSpPr>
        <p:sp>
          <p:nvSpPr>
            <p:cNvPr id="22547" name="Line 47"/>
            <p:cNvSpPr>
              <a:spLocks noChangeShapeType="1"/>
            </p:cNvSpPr>
            <p:nvPr/>
          </p:nvSpPr>
          <p:spPr bwMode="auto">
            <a:xfrm>
              <a:off x="4944" y="2774"/>
              <a:ext cx="192" cy="5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8" name="Line 48"/>
            <p:cNvSpPr>
              <a:spLocks noChangeShapeType="1"/>
            </p:cNvSpPr>
            <p:nvPr/>
          </p:nvSpPr>
          <p:spPr bwMode="auto">
            <a:xfrm flipH="1" flipV="1">
              <a:off x="3888" y="2448"/>
              <a:ext cx="1056" cy="3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9" name="Line 49"/>
            <p:cNvSpPr>
              <a:spLocks noChangeShapeType="1"/>
            </p:cNvSpPr>
            <p:nvPr/>
          </p:nvSpPr>
          <p:spPr bwMode="auto">
            <a:xfrm>
              <a:off x="3888" y="2448"/>
              <a:ext cx="1248" cy="8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4154"/>
                                        </p:tgtEl>
                                        <p:attrNameLst>
                                          <p:attrName>style.visibility</p:attrName>
                                        </p:attrNameLst>
                                      </p:cBhvr>
                                      <p:to>
                                        <p:strVal val="visible"/>
                                      </p:to>
                                    </p:set>
                                    <p:anim calcmode="lin" valueType="num">
                                      <p:cBhvr>
                                        <p:cTn id="7" dur="1000" fill="hold"/>
                                        <p:tgtEl>
                                          <p:spTgt spid="134154"/>
                                        </p:tgtEl>
                                        <p:attrNameLst>
                                          <p:attrName>ppt_x</p:attrName>
                                        </p:attrNameLst>
                                      </p:cBhvr>
                                      <p:tavLst>
                                        <p:tav tm="0">
                                          <p:val>
                                            <p:strVal val="#ppt_x-.2"/>
                                          </p:val>
                                        </p:tav>
                                        <p:tav tm="100000">
                                          <p:val>
                                            <p:strVal val="#ppt_x"/>
                                          </p:val>
                                        </p:tav>
                                      </p:tavLst>
                                    </p:anim>
                                    <p:anim calcmode="lin" valueType="num">
                                      <p:cBhvr>
                                        <p:cTn id="8" dur="1000" fill="hold"/>
                                        <p:tgtEl>
                                          <p:spTgt spid="1341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41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4164"/>
                                        </p:tgtEl>
                                        <p:attrNameLst>
                                          <p:attrName>style.visibility</p:attrName>
                                        </p:attrNameLst>
                                      </p:cBhvr>
                                      <p:to>
                                        <p:strVal val="visible"/>
                                      </p:to>
                                    </p:set>
                                    <p:anim calcmode="lin" valueType="num">
                                      <p:cBhvr>
                                        <p:cTn id="14" dur="1000" fill="hold"/>
                                        <p:tgtEl>
                                          <p:spTgt spid="134164"/>
                                        </p:tgtEl>
                                        <p:attrNameLst>
                                          <p:attrName>ppt_x</p:attrName>
                                        </p:attrNameLst>
                                      </p:cBhvr>
                                      <p:tavLst>
                                        <p:tav tm="0">
                                          <p:val>
                                            <p:strVal val="#ppt_x-.2"/>
                                          </p:val>
                                        </p:tav>
                                        <p:tav tm="100000">
                                          <p:val>
                                            <p:strVal val="#ppt_x"/>
                                          </p:val>
                                        </p:tav>
                                      </p:tavLst>
                                    </p:anim>
                                    <p:anim calcmode="lin" valueType="num">
                                      <p:cBhvr>
                                        <p:cTn id="15" dur="1000" fill="hold"/>
                                        <p:tgtEl>
                                          <p:spTgt spid="13416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416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4165"/>
                                        </p:tgtEl>
                                        <p:attrNameLst>
                                          <p:attrName>style.visibility</p:attrName>
                                        </p:attrNameLst>
                                      </p:cBhvr>
                                      <p:to>
                                        <p:strVal val="visible"/>
                                      </p:to>
                                    </p:set>
                                    <p:anim calcmode="lin" valueType="num">
                                      <p:cBhvr>
                                        <p:cTn id="21" dur="1000" fill="hold"/>
                                        <p:tgtEl>
                                          <p:spTgt spid="134165"/>
                                        </p:tgtEl>
                                        <p:attrNameLst>
                                          <p:attrName>ppt_x</p:attrName>
                                        </p:attrNameLst>
                                      </p:cBhvr>
                                      <p:tavLst>
                                        <p:tav tm="0">
                                          <p:val>
                                            <p:strVal val="#ppt_x-.2"/>
                                          </p:val>
                                        </p:tav>
                                        <p:tav tm="100000">
                                          <p:val>
                                            <p:strVal val="#ppt_x"/>
                                          </p:val>
                                        </p:tav>
                                      </p:tavLst>
                                    </p:anim>
                                    <p:anim calcmode="lin" valueType="num">
                                      <p:cBhvr>
                                        <p:cTn id="22" dur="1000" fill="hold"/>
                                        <p:tgtEl>
                                          <p:spTgt spid="13416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416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4167"/>
                                        </p:tgtEl>
                                        <p:attrNameLst>
                                          <p:attrName>style.visibility</p:attrName>
                                        </p:attrNameLst>
                                      </p:cBhvr>
                                      <p:to>
                                        <p:strVal val="visible"/>
                                      </p:to>
                                    </p:set>
                                    <p:anim calcmode="lin" valueType="num">
                                      <p:cBhvr>
                                        <p:cTn id="28" dur="1000" fill="hold"/>
                                        <p:tgtEl>
                                          <p:spTgt spid="134167"/>
                                        </p:tgtEl>
                                        <p:attrNameLst>
                                          <p:attrName>ppt_x</p:attrName>
                                        </p:attrNameLst>
                                      </p:cBhvr>
                                      <p:tavLst>
                                        <p:tav tm="0">
                                          <p:val>
                                            <p:strVal val="#ppt_x-.2"/>
                                          </p:val>
                                        </p:tav>
                                        <p:tav tm="100000">
                                          <p:val>
                                            <p:strVal val="#ppt_x"/>
                                          </p:val>
                                        </p:tav>
                                      </p:tavLst>
                                    </p:anim>
                                    <p:anim calcmode="lin" valueType="num">
                                      <p:cBhvr>
                                        <p:cTn id="29" dur="1000" fill="hold"/>
                                        <p:tgtEl>
                                          <p:spTgt spid="134167"/>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416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34163"/>
                                        </p:tgtEl>
                                        <p:attrNameLst>
                                          <p:attrName>style.visibility</p:attrName>
                                        </p:attrNameLst>
                                      </p:cBhvr>
                                      <p:to>
                                        <p:strVal val="visible"/>
                                      </p:to>
                                    </p:set>
                                    <p:animEffect transition="in" filter="fade">
                                      <p:cBhvr>
                                        <p:cTn id="35" dur="1000"/>
                                        <p:tgtEl>
                                          <p:spTgt spid="134163"/>
                                        </p:tgtEl>
                                      </p:cBhvr>
                                    </p:animEffect>
                                    <p:anim calcmode="lin" valueType="num">
                                      <p:cBhvr>
                                        <p:cTn id="36" dur="1000" fill="hold"/>
                                        <p:tgtEl>
                                          <p:spTgt spid="134163"/>
                                        </p:tgtEl>
                                        <p:attrNameLst>
                                          <p:attrName>ppt_x</p:attrName>
                                        </p:attrNameLst>
                                      </p:cBhvr>
                                      <p:tavLst>
                                        <p:tav tm="0">
                                          <p:val>
                                            <p:strVal val="#ppt_x"/>
                                          </p:val>
                                        </p:tav>
                                        <p:tav tm="100000">
                                          <p:val>
                                            <p:strVal val="#ppt_x"/>
                                          </p:val>
                                        </p:tav>
                                      </p:tavLst>
                                    </p:anim>
                                    <p:anim calcmode="lin" valueType="num">
                                      <p:cBhvr>
                                        <p:cTn id="37" dur="900" decel="100000" fill="hold"/>
                                        <p:tgtEl>
                                          <p:spTgt spid="134163"/>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34163"/>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34182"/>
                                        </p:tgtEl>
                                        <p:attrNameLst>
                                          <p:attrName>style.visibility</p:attrName>
                                        </p:attrNameLst>
                                      </p:cBhvr>
                                      <p:to>
                                        <p:strVal val="visible"/>
                                      </p:to>
                                    </p:set>
                                    <p:animEffect transition="in" filter="dissolve">
                                      <p:cBhvr>
                                        <p:cTn id="43" dur="500"/>
                                        <p:tgtEl>
                                          <p:spTgt spid="134182"/>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34181"/>
                                        </p:tgtEl>
                                        <p:attrNameLst>
                                          <p:attrName>style.visibility</p:attrName>
                                        </p:attrNameLst>
                                      </p:cBhvr>
                                      <p:to>
                                        <p:strVal val="visible"/>
                                      </p:to>
                                    </p:set>
                                    <p:animEffect transition="in" filter="dissolve">
                                      <p:cBhvr>
                                        <p:cTn id="46" dur="500"/>
                                        <p:tgtEl>
                                          <p:spTgt spid="134181"/>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34183"/>
                                        </p:tgtEl>
                                        <p:attrNameLst>
                                          <p:attrName>style.visibility</p:attrName>
                                        </p:attrNameLst>
                                      </p:cBhvr>
                                      <p:to>
                                        <p:strVal val="visible"/>
                                      </p:to>
                                    </p:set>
                                    <p:animEffect transition="in" filter="dissolve">
                                      <p:cBhvr>
                                        <p:cTn id="49" dur="500"/>
                                        <p:tgtEl>
                                          <p:spTgt spid="134183"/>
                                        </p:tgtEl>
                                      </p:cBhvr>
                                    </p:animEffect>
                                  </p:childTnLst>
                                </p:cTn>
                              </p:par>
                              <p:par>
                                <p:cTn id="50" presetID="9" presetClass="entr" presetSubtype="0" fill="hold" nodeType="withEffect">
                                  <p:stCondLst>
                                    <p:cond delay="0"/>
                                  </p:stCondLst>
                                  <p:childTnLst>
                                    <p:set>
                                      <p:cBhvr>
                                        <p:cTn id="51" dur="1" fill="hold">
                                          <p:stCondLst>
                                            <p:cond delay="0"/>
                                          </p:stCondLst>
                                        </p:cTn>
                                        <p:tgtEl>
                                          <p:spTgt spid="134189"/>
                                        </p:tgtEl>
                                        <p:attrNameLst>
                                          <p:attrName>style.visibility</p:attrName>
                                        </p:attrNameLst>
                                      </p:cBhvr>
                                      <p:to>
                                        <p:strVal val="visible"/>
                                      </p:to>
                                    </p:set>
                                    <p:animEffect transition="in" filter="dissolve">
                                      <p:cBhvr>
                                        <p:cTn id="52" dur="500"/>
                                        <p:tgtEl>
                                          <p:spTgt spid="134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4" grpId="0"/>
      <p:bldP spid="134163" grpId="0"/>
      <p:bldP spid="134181" grpId="0"/>
      <p:bldP spid="134182" grpId="0"/>
      <p:bldP spid="13418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4B: Drawing Reflections in the Coordinate Plane</a:t>
            </a:r>
          </a:p>
        </p:txBody>
      </p:sp>
      <p:sp>
        <p:nvSpPr>
          <p:cNvPr id="23555" name="Text Box 5"/>
          <p:cNvSpPr txBox="1">
            <a:spLocks noChangeArrowheads="1"/>
          </p:cNvSpPr>
          <p:nvPr/>
        </p:nvSpPr>
        <p:spPr bwMode="auto">
          <a:xfrm>
            <a:off x="228600" y="1616075"/>
            <a:ext cx="8321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Reflect the figure with the given vertices across the given line. </a:t>
            </a:r>
          </a:p>
        </p:txBody>
      </p:sp>
      <p:sp>
        <p:nvSpPr>
          <p:cNvPr id="23556" name="Text Box 7"/>
          <p:cNvSpPr txBox="1">
            <a:spLocks noChangeArrowheads="1"/>
          </p:cNvSpPr>
          <p:nvPr/>
        </p:nvSpPr>
        <p:spPr bwMode="auto">
          <a:xfrm>
            <a:off x="152400" y="2438400"/>
            <a:ext cx="57515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R</a:t>
            </a:r>
            <a:r>
              <a:rPr lang="en-US" altLang="en-US" b="1"/>
              <a:t>(–2, 2), </a:t>
            </a:r>
            <a:r>
              <a:rPr lang="en-US" altLang="en-US" b="1" i="1"/>
              <a:t>S</a:t>
            </a:r>
            <a:r>
              <a:rPr lang="en-US" altLang="en-US" b="1"/>
              <a:t>(5, 0), </a:t>
            </a:r>
            <a:r>
              <a:rPr lang="en-US" altLang="en-US" b="1" i="1"/>
              <a:t>T</a:t>
            </a:r>
            <a:r>
              <a:rPr lang="en-US" altLang="en-US" b="1"/>
              <a:t>(3, –1); </a:t>
            </a:r>
            <a:r>
              <a:rPr lang="en-US" altLang="en-US" b="1" i="1"/>
              <a:t>y</a:t>
            </a:r>
            <a:r>
              <a:rPr lang="en-US" altLang="en-US" b="1"/>
              <a:t> = </a:t>
            </a:r>
            <a:r>
              <a:rPr lang="en-US" altLang="en-US" b="1" i="1"/>
              <a:t>x</a:t>
            </a:r>
          </a:p>
        </p:txBody>
      </p:sp>
      <p:sp>
        <p:nvSpPr>
          <p:cNvPr id="135176" name="Text Box 8"/>
          <p:cNvSpPr txBox="1">
            <a:spLocks noChangeArrowheads="1"/>
          </p:cNvSpPr>
          <p:nvPr/>
        </p:nvSpPr>
        <p:spPr bwMode="auto">
          <a:xfrm>
            <a:off x="228600" y="3048000"/>
            <a:ext cx="5072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y, x</a:t>
            </a:r>
            <a:r>
              <a:rPr lang="en-US" altLang="en-US"/>
              <a:t>).</a:t>
            </a:r>
          </a:p>
        </p:txBody>
      </p:sp>
      <p:grpSp>
        <p:nvGrpSpPr>
          <p:cNvPr id="135189" name="Group 21"/>
          <p:cNvGrpSpPr>
            <a:grpSpLocks/>
          </p:cNvGrpSpPr>
          <p:nvPr/>
        </p:nvGrpSpPr>
        <p:grpSpPr bwMode="auto">
          <a:xfrm>
            <a:off x="563563" y="3505200"/>
            <a:ext cx="3384550" cy="457200"/>
            <a:chOff x="230" y="2468"/>
            <a:chExt cx="2132" cy="288"/>
          </a:xfrm>
        </p:grpSpPr>
        <p:sp>
          <p:nvSpPr>
            <p:cNvPr id="23581" name="Text Box 10"/>
            <p:cNvSpPr txBox="1">
              <a:spLocks noChangeArrowheads="1"/>
            </p:cNvSpPr>
            <p:nvPr/>
          </p:nvSpPr>
          <p:spPr bwMode="auto">
            <a:xfrm>
              <a:off x="230" y="2468"/>
              <a:ext cx="21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R</a:t>
              </a:r>
              <a:r>
                <a:rPr lang="en-US" altLang="en-US"/>
                <a:t>(</a:t>
              </a:r>
              <a:r>
                <a:rPr lang="en-US" altLang="en-US">
                  <a:solidFill>
                    <a:srgbClr val="3333FF"/>
                  </a:solidFill>
                </a:rPr>
                <a:t>–2, 2</a:t>
              </a:r>
              <a:r>
                <a:rPr lang="en-US" altLang="en-US"/>
                <a:t>)     </a:t>
              </a:r>
              <a:r>
                <a:rPr lang="en-US" altLang="en-US" i="1"/>
                <a:t>R’</a:t>
              </a:r>
              <a:r>
                <a:rPr lang="en-US" altLang="en-US"/>
                <a:t>(</a:t>
              </a:r>
              <a:r>
                <a:rPr lang="en-US" altLang="en-US">
                  <a:solidFill>
                    <a:srgbClr val="FF0000"/>
                  </a:solidFill>
                </a:rPr>
                <a:t>2, –2</a:t>
              </a:r>
              <a:r>
                <a:rPr lang="en-US" altLang="en-US"/>
                <a:t>)</a:t>
              </a:r>
            </a:p>
          </p:txBody>
        </p:sp>
        <p:pic>
          <p:nvPicPr>
            <p:cNvPr id="23582"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55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5188" name="Group 20"/>
          <p:cNvGrpSpPr>
            <a:grpSpLocks/>
          </p:cNvGrpSpPr>
          <p:nvPr/>
        </p:nvGrpSpPr>
        <p:grpSpPr bwMode="auto">
          <a:xfrm>
            <a:off x="769938" y="4102100"/>
            <a:ext cx="4092575" cy="457200"/>
            <a:chOff x="209" y="2844"/>
            <a:chExt cx="2578" cy="288"/>
          </a:xfrm>
        </p:grpSpPr>
        <p:sp>
          <p:nvSpPr>
            <p:cNvPr id="23579" name="Text Box 13"/>
            <p:cNvSpPr txBox="1">
              <a:spLocks noChangeArrowheads="1"/>
            </p:cNvSpPr>
            <p:nvPr/>
          </p:nvSpPr>
          <p:spPr bwMode="auto">
            <a:xfrm>
              <a:off x="209" y="2844"/>
              <a:ext cx="25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S</a:t>
              </a:r>
              <a:r>
                <a:rPr lang="en-US" altLang="en-US"/>
                <a:t>(</a:t>
              </a:r>
              <a:r>
                <a:rPr lang="en-US" altLang="en-US">
                  <a:solidFill>
                    <a:srgbClr val="3333FF"/>
                  </a:solidFill>
                </a:rPr>
                <a:t>5, 0</a:t>
              </a:r>
              <a:r>
                <a:rPr lang="en-US" altLang="en-US"/>
                <a:t>)    </a:t>
              </a:r>
              <a:r>
                <a:rPr lang="en-US" altLang="en-US" i="1"/>
                <a:t>S’</a:t>
              </a:r>
              <a:r>
                <a:rPr lang="en-US" altLang="en-US"/>
                <a:t>(</a:t>
              </a:r>
              <a:r>
                <a:rPr lang="en-US" altLang="en-US">
                  <a:solidFill>
                    <a:srgbClr val="FF0000"/>
                  </a:solidFill>
                </a:rPr>
                <a:t>0, 5</a:t>
              </a:r>
              <a:r>
                <a:rPr lang="en-US" altLang="en-US"/>
                <a:t>)</a:t>
              </a:r>
              <a:endParaRPr lang="en-US" altLang="en-US" i="1"/>
            </a:p>
          </p:txBody>
        </p:sp>
        <p:pic>
          <p:nvPicPr>
            <p:cNvPr id="23580"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 y="2939"/>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5191" name="Group 23"/>
          <p:cNvGrpSpPr>
            <a:grpSpLocks/>
          </p:cNvGrpSpPr>
          <p:nvPr/>
        </p:nvGrpSpPr>
        <p:grpSpPr bwMode="auto">
          <a:xfrm>
            <a:off x="609600" y="4692650"/>
            <a:ext cx="3225800" cy="457200"/>
            <a:chOff x="384" y="3216"/>
            <a:chExt cx="2032" cy="288"/>
          </a:xfrm>
        </p:grpSpPr>
        <p:sp>
          <p:nvSpPr>
            <p:cNvPr id="23577" name="Text Box 16"/>
            <p:cNvSpPr txBox="1">
              <a:spLocks noChangeArrowheads="1"/>
            </p:cNvSpPr>
            <p:nvPr/>
          </p:nvSpPr>
          <p:spPr bwMode="auto">
            <a:xfrm>
              <a:off x="384" y="3216"/>
              <a:ext cx="20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T</a:t>
              </a:r>
              <a:r>
                <a:rPr lang="en-US" altLang="en-US"/>
                <a:t>(</a:t>
              </a:r>
              <a:r>
                <a:rPr lang="en-US" altLang="en-US">
                  <a:solidFill>
                    <a:srgbClr val="3333FF"/>
                  </a:solidFill>
                </a:rPr>
                <a:t>3, –1</a:t>
              </a:r>
              <a:r>
                <a:rPr lang="en-US" altLang="en-US"/>
                <a:t>)    </a:t>
              </a:r>
              <a:r>
                <a:rPr lang="en-US" altLang="en-US" i="1"/>
                <a:t>T</a:t>
              </a:r>
              <a:r>
                <a:rPr lang="en-US" altLang="en-US"/>
                <a:t>’(</a:t>
              </a:r>
              <a:r>
                <a:rPr lang="en-US" altLang="en-US">
                  <a:solidFill>
                    <a:srgbClr val="FF0000"/>
                  </a:solidFill>
                </a:rPr>
                <a:t>–1, 3</a:t>
              </a:r>
              <a:r>
                <a:rPr lang="en-US" altLang="en-US"/>
                <a:t>)</a:t>
              </a:r>
              <a:endParaRPr lang="en-US" altLang="en-US" i="1"/>
            </a:p>
          </p:txBody>
        </p:sp>
        <p:pic>
          <p:nvPicPr>
            <p:cNvPr id="23578"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30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5186" name="Text Box 18"/>
          <p:cNvSpPr txBox="1">
            <a:spLocks noChangeArrowheads="1"/>
          </p:cNvSpPr>
          <p:nvPr/>
        </p:nvSpPr>
        <p:spPr bwMode="auto">
          <a:xfrm>
            <a:off x="228600" y="5210175"/>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3562" name="Picture 2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8300" y="30099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563" name="Group 26"/>
          <p:cNvGrpSpPr>
            <a:grpSpLocks/>
          </p:cNvGrpSpPr>
          <p:nvPr/>
        </p:nvGrpSpPr>
        <p:grpSpPr bwMode="auto">
          <a:xfrm>
            <a:off x="6421438" y="3889375"/>
            <a:ext cx="2646362" cy="1511300"/>
            <a:chOff x="3997" y="1814"/>
            <a:chExt cx="1667" cy="952"/>
          </a:xfrm>
        </p:grpSpPr>
        <p:sp>
          <p:nvSpPr>
            <p:cNvPr id="23571" name="Line 27"/>
            <p:cNvSpPr>
              <a:spLocks noChangeShapeType="1"/>
            </p:cNvSpPr>
            <p:nvPr/>
          </p:nvSpPr>
          <p:spPr bwMode="auto">
            <a:xfrm flipH="1" flipV="1">
              <a:off x="4128" y="1998"/>
              <a:ext cx="1296" cy="38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2" name="Line 28"/>
            <p:cNvSpPr>
              <a:spLocks noChangeShapeType="1"/>
            </p:cNvSpPr>
            <p:nvPr/>
          </p:nvSpPr>
          <p:spPr bwMode="auto">
            <a:xfrm>
              <a:off x="4128" y="1988"/>
              <a:ext cx="912" cy="57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3" name="Line 29"/>
            <p:cNvSpPr>
              <a:spLocks noChangeShapeType="1"/>
            </p:cNvSpPr>
            <p:nvPr/>
          </p:nvSpPr>
          <p:spPr bwMode="auto">
            <a:xfrm flipV="1">
              <a:off x="5022" y="2362"/>
              <a:ext cx="384"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4" name="Text Box 30"/>
            <p:cNvSpPr txBox="1">
              <a:spLocks noChangeArrowheads="1"/>
            </p:cNvSpPr>
            <p:nvPr/>
          </p:nvSpPr>
          <p:spPr bwMode="auto">
            <a:xfrm>
              <a:off x="5439" y="2246"/>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S</a:t>
              </a:r>
            </a:p>
          </p:txBody>
        </p:sp>
        <p:sp>
          <p:nvSpPr>
            <p:cNvPr id="23575" name="Text Box 31"/>
            <p:cNvSpPr txBox="1">
              <a:spLocks noChangeArrowheads="1"/>
            </p:cNvSpPr>
            <p:nvPr/>
          </p:nvSpPr>
          <p:spPr bwMode="auto">
            <a:xfrm>
              <a:off x="3997" y="181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R</a:t>
              </a:r>
            </a:p>
          </p:txBody>
        </p:sp>
        <p:sp>
          <p:nvSpPr>
            <p:cNvPr id="23576" name="Text Box 32"/>
            <p:cNvSpPr txBox="1">
              <a:spLocks noChangeArrowheads="1"/>
            </p:cNvSpPr>
            <p:nvPr/>
          </p:nvSpPr>
          <p:spPr bwMode="auto">
            <a:xfrm>
              <a:off x="4969" y="2516"/>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T</a:t>
              </a:r>
            </a:p>
          </p:txBody>
        </p:sp>
      </p:grpSp>
      <p:grpSp>
        <p:nvGrpSpPr>
          <p:cNvPr id="135201" name="Group 33"/>
          <p:cNvGrpSpPr>
            <a:grpSpLocks/>
          </p:cNvGrpSpPr>
          <p:nvPr/>
        </p:nvGrpSpPr>
        <p:grpSpPr bwMode="auto">
          <a:xfrm>
            <a:off x="6584950" y="2886075"/>
            <a:ext cx="1492250" cy="2847975"/>
            <a:chOff x="4100" y="1182"/>
            <a:chExt cx="940" cy="1794"/>
          </a:xfrm>
        </p:grpSpPr>
        <p:sp>
          <p:nvSpPr>
            <p:cNvPr id="23565" name="Line 34"/>
            <p:cNvSpPr>
              <a:spLocks noChangeShapeType="1"/>
            </p:cNvSpPr>
            <p:nvPr/>
          </p:nvSpPr>
          <p:spPr bwMode="auto">
            <a:xfrm>
              <a:off x="4512" y="1488"/>
              <a:ext cx="336" cy="12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6" name="Line 35"/>
            <p:cNvSpPr>
              <a:spLocks noChangeShapeType="1"/>
            </p:cNvSpPr>
            <p:nvPr/>
          </p:nvSpPr>
          <p:spPr bwMode="auto">
            <a:xfrm flipH="1">
              <a:off x="4320" y="1488"/>
              <a:ext cx="192"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7" name="Line 36"/>
            <p:cNvSpPr>
              <a:spLocks noChangeShapeType="1"/>
            </p:cNvSpPr>
            <p:nvPr/>
          </p:nvSpPr>
          <p:spPr bwMode="auto">
            <a:xfrm>
              <a:off x="4320" y="1824"/>
              <a:ext cx="528" cy="91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8" name="Text Box 37"/>
            <p:cNvSpPr txBox="1">
              <a:spLocks noChangeArrowheads="1"/>
            </p:cNvSpPr>
            <p:nvPr/>
          </p:nvSpPr>
          <p:spPr bwMode="auto">
            <a:xfrm>
              <a:off x="4388" y="1182"/>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sp>
          <p:nvSpPr>
            <p:cNvPr id="23569" name="Text Box 38"/>
            <p:cNvSpPr txBox="1">
              <a:spLocks noChangeArrowheads="1"/>
            </p:cNvSpPr>
            <p:nvPr/>
          </p:nvSpPr>
          <p:spPr bwMode="auto">
            <a:xfrm>
              <a:off x="4770" y="2726"/>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R’</a:t>
              </a:r>
            </a:p>
          </p:txBody>
        </p:sp>
        <p:sp>
          <p:nvSpPr>
            <p:cNvPr id="23570" name="Text Box 39"/>
            <p:cNvSpPr txBox="1">
              <a:spLocks noChangeArrowheads="1"/>
            </p:cNvSpPr>
            <p:nvPr/>
          </p:nvSpPr>
          <p:spPr bwMode="auto">
            <a:xfrm>
              <a:off x="4100" y="1688"/>
              <a:ext cx="34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5176"/>
                                        </p:tgtEl>
                                        <p:attrNameLst>
                                          <p:attrName>style.visibility</p:attrName>
                                        </p:attrNameLst>
                                      </p:cBhvr>
                                      <p:to>
                                        <p:strVal val="visible"/>
                                      </p:to>
                                    </p:set>
                                    <p:anim calcmode="lin" valueType="num">
                                      <p:cBhvr>
                                        <p:cTn id="7" dur="1000" fill="hold"/>
                                        <p:tgtEl>
                                          <p:spTgt spid="135176"/>
                                        </p:tgtEl>
                                        <p:attrNameLst>
                                          <p:attrName>ppt_x</p:attrName>
                                        </p:attrNameLst>
                                      </p:cBhvr>
                                      <p:tavLst>
                                        <p:tav tm="0">
                                          <p:val>
                                            <p:strVal val="#ppt_x-.2"/>
                                          </p:val>
                                        </p:tav>
                                        <p:tav tm="100000">
                                          <p:val>
                                            <p:strVal val="#ppt_x"/>
                                          </p:val>
                                        </p:tav>
                                      </p:tavLst>
                                    </p:anim>
                                    <p:anim calcmode="lin" valueType="num">
                                      <p:cBhvr>
                                        <p:cTn id="8" dur="1000" fill="hold"/>
                                        <p:tgtEl>
                                          <p:spTgt spid="1351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517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5189"/>
                                        </p:tgtEl>
                                        <p:attrNameLst>
                                          <p:attrName>style.visibility</p:attrName>
                                        </p:attrNameLst>
                                      </p:cBhvr>
                                      <p:to>
                                        <p:strVal val="visible"/>
                                      </p:to>
                                    </p:set>
                                    <p:anim calcmode="lin" valueType="num">
                                      <p:cBhvr>
                                        <p:cTn id="14" dur="1000" fill="hold"/>
                                        <p:tgtEl>
                                          <p:spTgt spid="135189"/>
                                        </p:tgtEl>
                                        <p:attrNameLst>
                                          <p:attrName>ppt_x</p:attrName>
                                        </p:attrNameLst>
                                      </p:cBhvr>
                                      <p:tavLst>
                                        <p:tav tm="0">
                                          <p:val>
                                            <p:strVal val="#ppt_x-.2"/>
                                          </p:val>
                                        </p:tav>
                                        <p:tav tm="100000">
                                          <p:val>
                                            <p:strVal val="#ppt_x"/>
                                          </p:val>
                                        </p:tav>
                                      </p:tavLst>
                                    </p:anim>
                                    <p:anim calcmode="lin" valueType="num">
                                      <p:cBhvr>
                                        <p:cTn id="15" dur="1000" fill="hold"/>
                                        <p:tgtEl>
                                          <p:spTgt spid="13518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518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5188"/>
                                        </p:tgtEl>
                                        <p:attrNameLst>
                                          <p:attrName>style.visibility</p:attrName>
                                        </p:attrNameLst>
                                      </p:cBhvr>
                                      <p:to>
                                        <p:strVal val="visible"/>
                                      </p:to>
                                    </p:set>
                                    <p:anim calcmode="lin" valueType="num">
                                      <p:cBhvr>
                                        <p:cTn id="21" dur="1000" fill="hold"/>
                                        <p:tgtEl>
                                          <p:spTgt spid="135188"/>
                                        </p:tgtEl>
                                        <p:attrNameLst>
                                          <p:attrName>ppt_x</p:attrName>
                                        </p:attrNameLst>
                                      </p:cBhvr>
                                      <p:tavLst>
                                        <p:tav tm="0">
                                          <p:val>
                                            <p:strVal val="#ppt_x-.2"/>
                                          </p:val>
                                        </p:tav>
                                        <p:tav tm="100000">
                                          <p:val>
                                            <p:strVal val="#ppt_x"/>
                                          </p:val>
                                        </p:tav>
                                      </p:tavLst>
                                    </p:anim>
                                    <p:anim calcmode="lin" valueType="num">
                                      <p:cBhvr>
                                        <p:cTn id="22" dur="1000" fill="hold"/>
                                        <p:tgtEl>
                                          <p:spTgt spid="13518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51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5191"/>
                                        </p:tgtEl>
                                        <p:attrNameLst>
                                          <p:attrName>style.visibility</p:attrName>
                                        </p:attrNameLst>
                                      </p:cBhvr>
                                      <p:to>
                                        <p:strVal val="visible"/>
                                      </p:to>
                                    </p:set>
                                    <p:anim calcmode="lin" valueType="num">
                                      <p:cBhvr>
                                        <p:cTn id="28" dur="1000" fill="hold"/>
                                        <p:tgtEl>
                                          <p:spTgt spid="135191"/>
                                        </p:tgtEl>
                                        <p:attrNameLst>
                                          <p:attrName>ppt_x</p:attrName>
                                        </p:attrNameLst>
                                      </p:cBhvr>
                                      <p:tavLst>
                                        <p:tav tm="0">
                                          <p:val>
                                            <p:strVal val="#ppt_x-.2"/>
                                          </p:val>
                                        </p:tav>
                                        <p:tav tm="100000">
                                          <p:val>
                                            <p:strVal val="#ppt_x"/>
                                          </p:val>
                                        </p:tav>
                                      </p:tavLst>
                                    </p:anim>
                                    <p:anim calcmode="lin" valueType="num">
                                      <p:cBhvr>
                                        <p:cTn id="29" dur="1000" fill="hold"/>
                                        <p:tgtEl>
                                          <p:spTgt spid="13519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519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35186"/>
                                        </p:tgtEl>
                                        <p:attrNameLst>
                                          <p:attrName>style.visibility</p:attrName>
                                        </p:attrNameLst>
                                      </p:cBhvr>
                                      <p:to>
                                        <p:strVal val="visible"/>
                                      </p:to>
                                    </p:set>
                                    <p:animEffect transition="in" filter="fade">
                                      <p:cBhvr>
                                        <p:cTn id="35" dur="1000"/>
                                        <p:tgtEl>
                                          <p:spTgt spid="135186"/>
                                        </p:tgtEl>
                                      </p:cBhvr>
                                    </p:animEffect>
                                    <p:anim calcmode="lin" valueType="num">
                                      <p:cBhvr>
                                        <p:cTn id="36" dur="1000" fill="hold"/>
                                        <p:tgtEl>
                                          <p:spTgt spid="135186"/>
                                        </p:tgtEl>
                                        <p:attrNameLst>
                                          <p:attrName>ppt_x</p:attrName>
                                        </p:attrNameLst>
                                      </p:cBhvr>
                                      <p:tavLst>
                                        <p:tav tm="0">
                                          <p:val>
                                            <p:strVal val="#ppt_x"/>
                                          </p:val>
                                        </p:tav>
                                        <p:tav tm="100000">
                                          <p:val>
                                            <p:strVal val="#ppt_x"/>
                                          </p:val>
                                        </p:tav>
                                      </p:tavLst>
                                    </p:anim>
                                    <p:anim calcmode="lin" valueType="num">
                                      <p:cBhvr>
                                        <p:cTn id="37" dur="900" decel="100000" fill="hold"/>
                                        <p:tgtEl>
                                          <p:spTgt spid="135186"/>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35186"/>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135201"/>
                                        </p:tgtEl>
                                        <p:attrNameLst>
                                          <p:attrName>style.visibility</p:attrName>
                                        </p:attrNameLst>
                                      </p:cBhvr>
                                      <p:to>
                                        <p:strVal val="visible"/>
                                      </p:to>
                                    </p:set>
                                    <p:animEffect transition="in" filter="dissolve">
                                      <p:cBhvr>
                                        <p:cTn id="43" dur="500"/>
                                        <p:tgtEl>
                                          <p:spTgt spid="135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6" grpId="0"/>
      <p:bldP spid="13518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0"/>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a:t>
            </a:r>
            <a:endParaRPr lang="en-US" altLang="en-US" sz="2600">
              <a:solidFill>
                <a:schemeClr val="accent2"/>
              </a:solidFill>
              <a:latin typeface="Arial MT Bl" charset="0"/>
            </a:endParaRPr>
          </a:p>
        </p:txBody>
      </p:sp>
      <p:sp>
        <p:nvSpPr>
          <p:cNvPr id="24579" name="Text Box 11"/>
          <p:cNvSpPr txBox="1">
            <a:spLocks noChangeArrowheads="1"/>
          </p:cNvSpPr>
          <p:nvPr/>
        </p:nvSpPr>
        <p:spPr bwMode="auto">
          <a:xfrm>
            <a:off x="304800" y="1539875"/>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Reflect the rectangle with vertices </a:t>
            </a:r>
            <a:r>
              <a:rPr lang="en-US" altLang="en-US" b="1" i="1"/>
              <a:t>S</a:t>
            </a:r>
            <a:r>
              <a:rPr lang="en-US" altLang="en-US" b="1"/>
              <a:t>(3, 4), </a:t>
            </a:r>
          </a:p>
          <a:p>
            <a:pPr eaLnBrk="1" hangingPunct="1"/>
            <a:r>
              <a:rPr lang="en-US" altLang="en-US" b="1" i="1"/>
              <a:t>T</a:t>
            </a:r>
            <a:r>
              <a:rPr lang="en-US" altLang="en-US" b="1"/>
              <a:t>(3, 1),</a:t>
            </a:r>
            <a:r>
              <a:rPr lang="en-US" altLang="en-US" b="1" i="1"/>
              <a:t> U</a:t>
            </a:r>
            <a:r>
              <a:rPr lang="en-US" altLang="en-US" b="1"/>
              <a:t>(–2, 1) and </a:t>
            </a:r>
            <a:r>
              <a:rPr lang="en-US" altLang="en-US" b="1" i="1"/>
              <a:t>V</a:t>
            </a:r>
            <a:r>
              <a:rPr lang="en-US" altLang="en-US" b="1"/>
              <a:t>(–2, 4) across the </a:t>
            </a:r>
            <a:r>
              <a:rPr lang="en-US" altLang="en-US" b="1" i="1"/>
              <a:t>x</a:t>
            </a:r>
            <a:r>
              <a:rPr lang="en-US" altLang="en-US" b="1"/>
              <a:t>-axis. </a:t>
            </a:r>
          </a:p>
        </p:txBody>
      </p:sp>
      <p:sp>
        <p:nvSpPr>
          <p:cNvPr id="136205" name="Text Box 13"/>
          <p:cNvSpPr txBox="1">
            <a:spLocks noChangeArrowheads="1"/>
          </p:cNvSpPr>
          <p:nvPr/>
        </p:nvSpPr>
        <p:spPr bwMode="auto">
          <a:xfrm>
            <a:off x="304800" y="2438400"/>
            <a:ext cx="5157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x,–y</a:t>
            </a:r>
            <a:r>
              <a:rPr lang="en-US" altLang="en-US"/>
              <a:t>).</a:t>
            </a:r>
          </a:p>
        </p:txBody>
      </p:sp>
      <p:grpSp>
        <p:nvGrpSpPr>
          <p:cNvPr id="136224" name="Group 32"/>
          <p:cNvGrpSpPr>
            <a:grpSpLocks/>
          </p:cNvGrpSpPr>
          <p:nvPr/>
        </p:nvGrpSpPr>
        <p:grpSpPr bwMode="auto">
          <a:xfrm>
            <a:off x="563563" y="3048000"/>
            <a:ext cx="3181350" cy="457200"/>
            <a:chOff x="355" y="2160"/>
            <a:chExt cx="2004" cy="288"/>
          </a:xfrm>
        </p:grpSpPr>
        <p:sp>
          <p:nvSpPr>
            <p:cNvPr id="24611" name="Text Box 15"/>
            <p:cNvSpPr txBox="1">
              <a:spLocks noChangeArrowheads="1"/>
            </p:cNvSpPr>
            <p:nvPr/>
          </p:nvSpPr>
          <p:spPr bwMode="auto">
            <a:xfrm>
              <a:off x="355" y="2160"/>
              <a:ext cx="20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S</a:t>
              </a:r>
              <a:r>
                <a:rPr lang="en-US" altLang="en-US"/>
                <a:t>(</a:t>
              </a:r>
              <a:r>
                <a:rPr lang="en-US" altLang="en-US">
                  <a:solidFill>
                    <a:srgbClr val="3333FF"/>
                  </a:solidFill>
                </a:rPr>
                <a:t>3, 4</a:t>
              </a:r>
              <a:r>
                <a:rPr lang="en-US" altLang="en-US"/>
                <a:t>)     </a:t>
              </a:r>
              <a:r>
                <a:rPr lang="en-US" altLang="en-US" i="1"/>
                <a:t>S’</a:t>
              </a:r>
              <a:r>
                <a:rPr lang="en-US" altLang="en-US"/>
                <a:t>(</a:t>
              </a:r>
              <a:r>
                <a:rPr lang="en-US" altLang="en-US">
                  <a:solidFill>
                    <a:srgbClr val="FF0000"/>
                  </a:solidFill>
                </a:rPr>
                <a:t>3, –4</a:t>
              </a:r>
              <a:r>
                <a:rPr lang="en-US" altLang="en-US"/>
                <a:t>)</a:t>
              </a:r>
            </a:p>
          </p:txBody>
        </p:sp>
        <p:pic>
          <p:nvPicPr>
            <p:cNvPr id="24612"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3" y="2248"/>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18" name="Group 26"/>
          <p:cNvGrpSpPr>
            <a:grpSpLocks/>
          </p:cNvGrpSpPr>
          <p:nvPr/>
        </p:nvGrpSpPr>
        <p:grpSpPr bwMode="auto">
          <a:xfrm>
            <a:off x="652463" y="3657600"/>
            <a:ext cx="3032125" cy="457200"/>
            <a:chOff x="384" y="2544"/>
            <a:chExt cx="1910" cy="288"/>
          </a:xfrm>
        </p:grpSpPr>
        <p:sp>
          <p:nvSpPr>
            <p:cNvPr id="24609" name="Text Box 18"/>
            <p:cNvSpPr txBox="1">
              <a:spLocks noChangeArrowheads="1"/>
            </p:cNvSpPr>
            <p:nvPr/>
          </p:nvSpPr>
          <p:spPr bwMode="auto">
            <a:xfrm>
              <a:off x="384" y="2544"/>
              <a:ext cx="191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T</a:t>
              </a:r>
              <a:r>
                <a:rPr lang="en-US" altLang="en-US"/>
                <a:t>(</a:t>
              </a:r>
              <a:r>
                <a:rPr lang="en-US" altLang="en-US">
                  <a:solidFill>
                    <a:srgbClr val="3333FF"/>
                  </a:solidFill>
                </a:rPr>
                <a:t>3, 1</a:t>
              </a:r>
              <a:r>
                <a:rPr lang="en-US" altLang="en-US"/>
                <a:t>)    </a:t>
              </a:r>
              <a:r>
                <a:rPr lang="en-US" altLang="en-US" i="1"/>
                <a:t>T</a:t>
              </a:r>
              <a:r>
                <a:rPr lang="en-US" altLang="en-US"/>
                <a:t>’(</a:t>
              </a:r>
              <a:r>
                <a:rPr lang="en-US" altLang="en-US">
                  <a:solidFill>
                    <a:srgbClr val="FF0000"/>
                  </a:solidFill>
                </a:rPr>
                <a:t>3, –1</a:t>
              </a:r>
              <a:r>
                <a:rPr lang="en-US" altLang="en-US"/>
                <a:t>)</a:t>
              </a:r>
              <a:endParaRPr lang="en-US" altLang="en-US" i="1"/>
            </a:p>
          </p:txBody>
        </p:sp>
        <p:pic>
          <p:nvPicPr>
            <p:cNvPr id="24610"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632"/>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19" name="Group 27"/>
          <p:cNvGrpSpPr>
            <a:grpSpLocks/>
          </p:cNvGrpSpPr>
          <p:nvPr/>
        </p:nvGrpSpPr>
        <p:grpSpPr bwMode="auto">
          <a:xfrm>
            <a:off x="452438" y="4267200"/>
            <a:ext cx="3492500" cy="457200"/>
            <a:chOff x="384" y="2928"/>
            <a:chExt cx="2200" cy="288"/>
          </a:xfrm>
        </p:grpSpPr>
        <p:sp>
          <p:nvSpPr>
            <p:cNvPr id="24607" name="Text Box 21"/>
            <p:cNvSpPr txBox="1">
              <a:spLocks noChangeArrowheads="1"/>
            </p:cNvSpPr>
            <p:nvPr/>
          </p:nvSpPr>
          <p:spPr bwMode="auto">
            <a:xfrm>
              <a:off x="384" y="2928"/>
              <a:ext cx="2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U</a:t>
              </a:r>
              <a:r>
                <a:rPr lang="en-US" altLang="en-US"/>
                <a:t>(</a:t>
              </a:r>
              <a:r>
                <a:rPr lang="en-US" altLang="en-US">
                  <a:solidFill>
                    <a:srgbClr val="3333FF"/>
                  </a:solidFill>
                </a:rPr>
                <a:t>–2, 1</a:t>
              </a:r>
              <a:r>
                <a:rPr lang="en-US" altLang="en-US"/>
                <a:t>)    </a:t>
              </a:r>
              <a:r>
                <a:rPr lang="en-US" altLang="en-US" i="1"/>
                <a:t>U</a:t>
              </a:r>
              <a:r>
                <a:rPr lang="en-US" altLang="en-US"/>
                <a:t>’(</a:t>
              </a:r>
              <a:r>
                <a:rPr lang="en-US" altLang="en-US">
                  <a:solidFill>
                    <a:srgbClr val="FF0000"/>
                  </a:solidFill>
                </a:rPr>
                <a:t>–2, –1</a:t>
              </a:r>
              <a:r>
                <a:rPr lang="en-US" altLang="en-US"/>
                <a:t>)</a:t>
              </a:r>
              <a:endParaRPr lang="en-US" altLang="en-US" i="1"/>
            </a:p>
          </p:txBody>
        </p:sp>
        <p:pic>
          <p:nvPicPr>
            <p:cNvPr id="24608"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01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20" name="Group 28"/>
          <p:cNvGrpSpPr>
            <a:grpSpLocks/>
          </p:cNvGrpSpPr>
          <p:nvPr/>
        </p:nvGrpSpPr>
        <p:grpSpPr bwMode="auto">
          <a:xfrm>
            <a:off x="457200" y="4876800"/>
            <a:ext cx="3460750" cy="457200"/>
            <a:chOff x="384" y="3312"/>
            <a:chExt cx="2180" cy="288"/>
          </a:xfrm>
        </p:grpSpPr>
        <p:sp>
          <p:nvSpPr>
            <p:cNvPr id="24605" name="Text Box 23"/>
            <p:cNvSpPr txBox="1">
              <a:spLocks noChangeArrowheads="1"/>
            </p:cNvSpPr>
            <p:nvPr/>
          </p:nvSpPr>
          <p:spPr bwMode="auto">
            <a:xfrm>
              <a:off x="384" y="3312"/>
              <a:ext cx="2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V</a:t>
              </a:r>
              <a:r>
                <a:rPr lang="en-US" altLang="en-US"/>
                <a:t>(</a:t>
              </a:r>
              <a:r>
                <a:rPr lang="en-US" altLang="en-US">
                  <a:solidFill>
                    <a:srgbClr val="3333FF"/>
                  </a:solidFill>
                </a:rPr>
                <a:t>–2, 4</a:t>
              </a:r>
              <a:r>
                <a:rPr lang="en-US" altLang="en-US"/>
                <a:t>)    </a:t>
              </a:r>
              <a:r>
                <a:rPr lang="en-US" altLang="en-US" i="1"/>
                <a:t>V</a:t>
              </a:r>
              <a:r>
                <a:rPr lang="en-US" altLang="en-US"/>
                <a:t>’(</a:t>
              </a:r>
              <a:r>
                <a:rPr lang="en-US" altLang="en-US">
                  <a:solidFill>
                    <a:srgbClr val="FF0000"/>
                  </a:solidFill>
                </a:rPr>
                <a:t>–2, –4</a:t>
              </a:r>
              <a:r>
                <a:rPr lang="en-US" altLang="en-US"/>
                <a:t>)</a:t>
              </a:r>
              <a:endParaRPr lang="en-US" altLang="en-US" i="1"/>
            </a:p>
          </p:txBody>
        </p:sp>
        <p:pic>
          <p:nvPicPr>
            <p:cNvPr id="24606"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40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6222" name="Text Box 30"/>
          <p:cNvSpPr txBox="1">
            <a:spLocks noChangeArrowheads="1"/>
          </p:cNvSpPr>
          <p:nvPr/>
        </p:nvSpPr>
        <p:spPr bwMode="auto">
          <a:xfrm>
            <a:off x="228600" y="5562600"/>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4586" name="Picture 3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100" y="29337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87" name="Group 35"/>
          <p:cNvGrpSpPr>
            <a:grpSpLocks/>
          </p:cNvGrpSpPr>
          <p:nvPr/>
        </p:nvGrpSpPr>
        <p:grpSpPr bwMode="auto">
          <a:xfrm>
            <a:off x="6324600" y="3232150"/>
            <a:ext cx="1893888" cy="1539875"/>
            <a:chOff x="3991" y="1430"/>
            <a:chExt cx="1193" cy="970"/>
          </a:xfrm>
        </p:grpSpPr>
        <p:sp>
          <p:nvSpPr>
            <p:cNvPr id="24597" name="Line 36"/>
            <p:cNvSpPr>
              <a:spLocks noChangeShapeType="1"/>
            </p:cNvSpPr>
            <p:nvPr/>
          </p:nvSpPr>
          <p:spPr bwMode="auto">
            <a:xfrm>
              <a:off x="4128" y="1650"/>
              <a:ext cx="9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8" name="Line 37"/>
            <p:cNvSpPr>
              <a:spLocks noChangeShapeType="1"/>
            </p:cNvSpPr>
            <p:nvPr/>
          </p:nvSpPr>
          <p:spPr bwMode="auto">
            <a:xfrm>
              <a:off x="4128" y="2190"/>
              <a:ext cx="91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9" name="Line 38"/>
            <p:cNvSpPr>
              <a:spLocks noChangeShapeType="1"/>
            </p:cNvSpPr>
            <p:nvPr/>
          </p:nvSpPr>
          <p:spPr bwMode="auto">
            <a:xfrm>
              <a:off x="5040" y="1632"/>
              <a:ext cx="0" cy="57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0" name="Line 39"/>
            <p:cNvSpPr>
              <a:spLocks noChangeShapeType="1"/>
            </p:cNvSpPr>
            <p:nvPr/>
          </p:nvSpPr>
          <p:spPr bwMode="auto">
            <a:xfrm>
              <a:off x="4146" y="1632"/>
              <a:ext cx="0" cy="57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1" name="Text Box 40"/>
            <p:cNvSpPr txBox="1">
              <a:spLocks noChangeArrowheads="1"/>
            </p:cNvSpPr>
            <p:nvPr/>
          </p:nvSpPr>
          <p:spPr bwMode="auto">
            <a:xfrm>
              <a:off x="4014" y="144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V</a:t>
              </a:r>
            </a:p>
          </p:txBody>
        </p:sp>
        <p:sp>
          <p:nvSpPr>
            <p:cNvPr id="24602" name="Text Box 41"/>
            <p:cNvSpPr txBox="1">
              <a:spLocks noChangeArrowheads="1"/>
            </p:cNvSpPr>
            <p:nvPr/>
          </p:nvSpPr>
          <p:spPr bwMode="auto">
            <a:xfrm>
              <a:off x="4959" y="143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S</a:t>
              </a:r>
            </a:p>
          </p:txBody>
        </p:sp>
        <p:sp>
          <p:nvSpPr>
            <p:cNvPr id="24603" name="Text Box 42"/>
            <p:cNvSpPr txBox="1">
              <a:spLocks noChangeArrowheads="1"/>
            </p:cNvSpPr>
            <p:nvPr/>
          </p:nvSpPr>
          <p:spPr bwMode="auto">
            <a:xfrm>
              <a:off x="3991" y="2150"/>
              <a:ext cx="23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U</a:t>
              </a:r>
            </a:p>
          </p:txBody>
        </p:sp>
        <p:sp>
          <p:nvSpPr>
            <p:cNvPr id="24604" name="Text Box 43"/>
            <p:cNvSpPr txBox="1">
              <a:spLocks noChangeArrowheads="1"/>
            </p:cNvSpPr>
            <p:nvPr/>
          </p:nvSpPr>
          <p:spPr bwMode="auto">
            <a:xfrm>
              <a:off x="4930" y="2150"/>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T</a:t>
              </a:r>
            </a:p>
          </p:txBody>
        </p:sp>
      </p:grpSp>
      <p:grpSp>
        <p:nvGrpSpPr>
          <p:cNvPr id="136236" name="Group 44"/>
          <p:cNvGrpSpPr>
            <a:grpSpLocks/>
          </p:cNvGrpSpPr>
          <p:nvPr/>
        </p:nvGrpSpPr>
        <p:grpSpPr bwMode="auto">
          <a:xfrm>
            <a:off x="6324600" y="4651375"/>
            <a:ext cx="1981200" cy="1520825"/>
            <a:chOff x="3984" y="2342"/>
            <a:chExt cx="1248" cy="958"/>
          </a:xfrm>
        </p:grpSpPr>
        <p:sp>
          <p:nvSpPr>
            <p:cNvPr id="24589" name="Line 45"/>
            <p:cNvSpPr>
              <a:spLocks noChangeShapeType="1"/>
            </p:cNvSpPr>
            <p:nvPr/>
          </p:nvSpPr>
          <p:spPr bwMode="auto">
            <a:xfrm>
              <a:off x="4128" y="2553"/>
              <a:ext cx="91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0" name="Line 46"/>
            <p:cNvSpPr>
              <a:spLocks noChangeShapeType="1"/>
            </p:cNvSpPr>
            <p:nvPr/>
          </p:nvSpPr>
          <p:spPr bwMode="auto">
            <a:xfrm>
              <a:off x="4128" y="3090"/>
              <a:ext cx="91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1" name="Line 47"/>
            <p:cNvSpPr>
              <a:spLocks noChangeShapeType="1"/>
            </p:cNvSpPr>
            <p:nvPr/>
          </p:nvSpPr>
          <p:spPr bwMode="auto">
            <a:xfrm>
              <a:off x="5040" y="2535"/>
              <a:ext cx="0"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2" name="Line 48"/>
            <p:cNvSpPr>
              <a:spLocks noChangeShapeType="1"/>
            </p:cNvSpPr>
            <p:nvPr/>
          </p:nvSpPr>
          <p:spPr bwMode="auto">
            <a:xfrm>
              <a:off x="4146" y="2535"/>
              <a:ext cx="0"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3" name="Text Box 49"/>
            <p:cNvSpPr txBox="1">
              <a:spLocks noChangeArrowheads="1"/>
            </p:cNvSpPr>
            <p:nvPr/>
          </p:nvSpPr>
          <p:spPr bwMode="auto">
            <a:xfrm>
              <a:off x="4014" y="3050"/>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V’</a:t>
              </a:r>
            </a:p>
          </p:txBody>
        </p:sp>
        <p:sp>
          <p:nvSpPr>
            <p:cNvPr id="24594" name="Text Box 50"/>
            <p:cNvSpPr txBox="1">
              <a:spLocks noChangeArrowheads="1"/>
            </p:cNvSpPr>
            <p:nvPr/>
          </p:nvSpPr>
          <p:spPr bwMode="auto">
            <a:xfrm>
              <a:off x="4946" y="304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sp>
          <p:nvSpPr>
            <p:cNvPr id="24595" name="Text Box 51"/>
            <p:cNvSpPr txBox="1">
              <a:spLocks noChangeArrowheads="1"/>
            </p:cNvSpPr>
            <p:nvPr/>
          </p:nvSpPr>
          <p:spPr bwMode="auto">
            <a:xfrm>
              <a:off x="3984" y="2352"/>
              <a:ext cx="27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U’</a:t>
              </a:r>
            </a:p>
          </p:txBody>
        </p:sp>
        <p:sp>
          <p:nvSpPr>
            <p:cNvPr id="24596" name="Text Box 52"/>
            <p:cNvSpPr txBox="1">
              <a:spLocks noChangeArrowheads="1"/>
            </p:cNvSpPr>
            <p:nvPr/>
          </p:nvSpPr>
          <p:spPr bwMode="auto">
            <a:xfrm>
              <a:off x="4974" y="2342"/>
              <a:ext cx="25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6205"/>
                                        </p:tgtEl>
                                        <p:attrNameLst>
                                          <p:attrName>style.visibility</p:attrName>
                                        </p:attrNameLst>
                                      </p:cBhvr>
                                      <p:to>
                                        <p:strVal val="visible"/>
                                      </p:to>
                                    </p:set>
                                    <p:anim calcmode="lin" valueType="num">
                                      <p:cBhvr>
                                        <p:cTn id="7" dur="1000" fill="hold"/>
                                        <p:tgtEl>
                                          <p:spTgt spid="136205"/>
                                        </p:tgtEl>
                                        <p:attrNameLst>
                                          <p:attrName>ppt_x</p:attrName>
                                        </p:attrNameLst>
                                      </p:cBhvr>
                                      <p:tavLst>
                                        <p:tav tm="0">
                                          <p:val>
                                            <p:strVal val="#ppt_x-.2"/>
                                          </p:val>
                                        </p:tav>
                                        <p:tav tm="100000">
                                          <p:val>
                                            <p:strVal val="#ppt_x"/>
                                          </p:val>
                                        </p:tav>
                                      </p:tavLst>
                                    </p:anim>
                                    <p:anim calcmode="lin" valueType="num">
                                      <p:cBhvr>
                                        <p:cTn id="8" dur="1000" fill="hold"/>
                                        <p:tgtEl>
                                          <p:spTgt spid="13620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62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6224"/>
                                        </p:tgtEl>
                                        <p:attrNameLst>
                                          <p:attrName>style.visibility</p:attrName>
                                        </p:attrNameLst>
                                      </p:cBhvr>
                                      <p:to>
                                        <p:strVal val="visible"/>
                                      </p:to>
                                    </p:set>
                                    <p:anim calcmode="lin" valueType="num">
                                      <p:cBhvr>
                                        <p:cTn id="14" dur="1000" fill="hold"/>
                                        <p:tgtEl>
                                          <p:spTgt spid="136224"/>
                                        </p:tgtEl>
                                        <p:attrNameLst>
                                          <p:attrName>ppt_x</p:attrName>
                                        </p:attrNameLst>
                                      </p:cBhvr>
                                      <p:tavLst>
                                        <p:tav tm="0">
                                          <p:val>
                                            <p:strVal val="#ppt_x-.2"/>
                                          </p:val>
                                        </p:tav>
                                        <p:tav tm="100000">
                                          <p:val>
                                            <p:strVal val="#ppt_x"/>
                                          </p:val>
                                        </p:tav>
                                      </p:tavLst>
                                    </p:anim>
                                    <p:anim calcmode="lin" valueType="num">
                                      <p:cBhvr>
                                        <p:cTn id="15" dur="1000" fill="hold"/>
                                        <p:tgtEl>
                                          <p:spTgt spid="13622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622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6218"/>
                                        </p:tgtEl>
                                        <p:attrNameLst>
                                          <p:attrName>style.visibility</p:attrName>
                                        </p:attrNameLst>
                                      </p:cBhvr>
                                      <p:to>
                                        <p:strVal val="visible"/>
                                      </p:to>
                                    </p:set>
                                    <p:anim calcmode="lin" valueType="num">
                                      <p:cBhvr>
                                        <p:cTn id="21" dur="1000" fill="hold"/>
                                        <p:tgtEl>
                                          <p:spTgt spid="136218"/>
                                        </p:tgtEl>
                                        <p:attrNameLst>
                                          <p:attrName>ppt_x</p:attrName>
                                        </p:attrNameLst>
                                      </p:cBhvr>
                                      <p:tavLst>
                                        <p:tav tm="0">
                                          <p:val>
                                            <p:strVal val="#ppt_x-.2"/>
                                          </p:val>
                                        </p:tav>
                                        <p:tav tm="100000">
                                          <p:val>
                                            <p:strVal val="#ppt_x"/>
                                          </p:val>
                                        </p:tav>
                                      </p:tavLst>
                                    </p:anim>
                                    <p:anim calcmode="lin" valueType="num">
                                      <p:cBhvr>
                                        <p:cTn id="22" dur="1000" fill="hold"/>
                                        <p:tgtEl>
                                          <p:spTgt spid="13621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62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6219"/>
                                        </p:tgtEl>
                                        <p:attrNameLst>
                                          <p:attrName>style.visibility</p:attrName>
                                        </p:attrNameLst>
                                      </p:cBhvr>
                                      <p:to>
                                        <p:strVal val="visible"/>
                                      </p:to>
                                    </p:set>
                                    <p:anim calcmode="lin" valueType="num">
                                      <p:cBhvr>
                                        <p:cTn id="28" dur="1000" fill="hold"/>
                                        <p:tgtEl>
                                          <p:spTgt spid="136219"/>
                                        </p:tgtEl>
                                        <p:attrNameLst>
                                          <p:attrName>ppt_x</p:attrName>
                                        </p:attrNameLst>
                                      </p:cBhvr>
                                      <p:tavLst>
                                        <p:tav tm="0">
                                          <p:val>
                                            <p:strVal val="#ppt_x-.2"/>
                                          </p:val>
                                        </p:tav>
                                        <p:tav tm="100000">
                                          <p:val>
                                            <p:strVal val="#ppt_x"/>
                                          </p:val>
                                        </p:tav>
                                      </p:tavLst>
                                    </p:anim>
                                    <p:anim calcmode="lin" valueType="num">
                                      <p:cBhvr>
                                        <p:cTn id="29" dur="1000" fill="hold"/>
                                        <p:tgtEl>
                                          <p:spTgt spid="136219"/>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621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nodeType="clickEffect">
                                  <p:stCondLst>
                                    <p:cond delay="0"/>
                                  </p:stCondLst>
                                  <p:childTnLst>
                                    <p:set>
                                      <p:cBhvr>
                                        <p:cTn id="34" dur="1" fill="hold">
                                          <p:stCondLst>
                                            <p:cond delay="0"/>
                                          </p:stCondLst>
                                        </p:cTn>
                                        <p:tgtEl>
                                          <p:spTgt spid="136220"/>
                                        </p:tgtEl>
                                        <p:attrNameLst>
                                          <p:attrName>style.visibility</p:attrName>
                                        </p:attrNameLst>
                                      </p:cBhvr>
                                      <p:to>
                                        <p:strVal val="visible"/>
                                      </p:to>
                                    </p:set>
                                    <p:anim calcmode="lin" valueType="num">
                                      <p:cBhvr>
                                        <p:cTn id="35" dur="1000" fill="hold"/>
                                        <p:tgtEl>
                                          <p:spTgt spid="136220"/>
                                        </p:tgtEl>
                                        <p:attrNameLst>
                                          <p:attrName>ppt_x</p:attrName>
                                        </p:attrNameLst>
                                      </p:cBhvr>
                                      <p:tavLst>
                                        <p:tav tm="0">
                                          <p:val>
                                            <p:strVal val="#ppt_x-.2"/>
                                          </p:val>
                                        </p:tav>
                                        <p:tav tm="100000">
                                          <p:val>
                                            <p:strVal val="#ppt_x"/>
                                          </p:val>
                                        </p:tav>
                                      </p:tavLst>
                                    </p:anim>
                                    <p:anim calcmode="lin" valueType="num">
                                      <p:cBhvr>
                                        <p:cTn id="36" dur="1000" fill="hold"/>
                                        <p:tgtEl>
                                          <p:spTgt spid="136220"/>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362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7" presetClass="entr" presetSubtype="0" fill="hold" grpId="0" nodeType="clickEffect">
                                  <p:stCondLst>
                                    <p:cond delay="0"/>
                                  </p:stCondLst>
                                  <p:childTnLst>
                                    <p:set>
                                      <p:cBhvr>
                                        <p:cTn id="41" dur="1" fill="hold">
                                          <p:stCondLst>
                                            <p:cond delay="0"/>
                                          </p:stCondLst>
                                        </p:cTn>
                                        <p:tgtEl>
                                          <p:spTgt spid="136222"/>
                                        </p:tgtEl>
                                        <p:attrNameLst>
                                          <p:attrName>style.visibility</p:attrName>
                                        </p:attrNameLst>
                                      </p:cBhvr>
                                      <p:to>
                                        <p:strVal val="visible"/>
                                      </p:to>
                                    </p:set>
                                    <p:animEffect transition="in" filter="fade">
                                      <p:cBhvr>
                                        <p:cTn id="42" dur="1000"/>
                                        <p:tgtEl>
                                          <p:spTgt spid="136222"/>
                                        </p:tgtEl>
                                      </p:cBhvr>
                                    </p:animEffect>
                                    <p:anim calcmode="lin" valueType="num">
                                      <p:cBhvr>
                                        <p:cTn id="43" dur="1000" fill="hold"/>
                                        <p:tgtEl>
                                          <p:spTgt spid="136222"/>
                                        </p:tgtEl>
                                        <p:attrNameLst>
                                          <p:attrName>ppt_x</p:attrName>
                                        </p:attrNameLst>
                                      </p:cBhvr>
                                      <p:tavLst>
                                        <p:tav tm="0">
                                          <p:val>
                                            <p:strVal val="#ppt_x"/>
                                          </p:val>
                                        </p:tav>
                                        <p:tav tm="100000">
                                          <p:val>
                                            <p:strVal val="#ppt_x"/>
                                          </p:val>
                                        </p:tav>
                                      </p:tavLst>
                                    </p:anim>
                                    <p:anim calcmode="lin" valueType="num">
                                      <p:cBhvr>
                                        <p:cTn id="44" dur="900" decel="100000" fill="hold"/>
                                        <p:tgtEl>
                                          <p:spTgt spid="136222"/>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36222"/>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1" fill="hold" nodeType="clickEffect">
                                  <p:stCondLst>
                                    <p:cond delay="0"/>
                                  </p:stCondLst>
                                  <p:childTnLst>
                                    <p:set>
                                      <p:cBhvr>
                                        <p:cTn id="49" dur="1" fill="hold">
                                          <p:stCondLst>
                                            <p:cond delay="0"/>
                                          </p:stCondLst>
                                        </p:cTn>
                                        <p:tgtEl>
                                          <p:spTgt spid="136236"/>
                                        </p:tgtEl>
                                        <p:attrNameLst>
                                          <p:attrName>style.visibility</p:attrName>
                                        </p:attrNameLst>
                                      </p:cBhvr>
                                      <p:to>
                                        <p:strVal val="visible"/>
                                      </p:to>
                                    </p:set>
                                    <p:animEffect transition="in" filter="wipe(up)">
                                      <p:cBhvr>
                                        <p:cTn id="50" dur="2000"/>
                                        <p:tgtEl>
                                          <p:spTgt spid="136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05" grpId="0"/>
      <p:bldP spid="1362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5603" name="Text Box 6"/>
          <p:cNvSpPr txBox="1">
            <a:spLocks noChangeArrowheads="1"/>
          </p:cNvSpPr>
          <p:nvPr/>
        </p:nvSpPr>
        <p:spPr bwMode="auto">
          <a:xfrm>
            <a:off x="304800" y="163195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1. </a:t>
            </a:r>
            <a:r>
              <a:rPr lang="en-US" altLang="en-US"/>
              <a:t>Tell whether the transformation appears to be a reflection.</a:t>
            </a:r>
            <a:endParaRPr lang="en-US" altLang="en-US" b="1"/>
          </a:p>
        </p:txBody>
      </p:sp>
      <p:pic>
        <p:nvPicPr>
          <p:cNvPr id="25604"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133600"/>
            <a:ext cx="20764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7778" name="Text Box 18"/>
          <p:cNvSpPr txBox="1">
            <a:spLocks noChangeArrowheads="1"/>
          </p:cNvSpPr>
          <p:nvPr/>
        </p:nvSpPr>
        <p:spPr bwMode="auto">
          <a:xfrm>
            <a:off x="5257800" y="2514600"/>
            <a:ext cx="704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yes</a:t>
            </a:r>
          </a:p>
        </p:txBody>
      </p:sp>
      <p:sp>
        <p:nvSpPr>
          <p:cNvPr id="25606" name="Text Box 20"/>
          <p:cNvSpPr txBox="1">
            <a:spLocks noChangeArrowheads="1"/>
          </p:cNvSpPr>
          <p:nvPr/>
        </p:nvSpPr>
        <p:spPr bwMode="auto">
          <a:xfrm>
            <a:off x="365125" y="3689350"/>
            <a:ext cx="8550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a:t>
            </a:r>
            <a:r>
              <a:rPr lang="en-US" altLang="en-US"/>
              <a:t> Copy the figure and the line of reflection. Draw the reflection of the figure across the line.</a:t>
            </a:r>
            <a:endParaRPr lang="en-US" altLang="en-US" b="1"/>
          </a:p>
        </p:txBody>
      </p:sp>
      <p:pic>
        <p:nvPicPr>
          <p:cNvPr id="25607"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4572000"/>
            <a:ext cx="1485900" cy="153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782"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4572000"/>
            <a:ext cx="1390650"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78"/>
                                        </p:tgtEl>
                                        <p:attrNameLst>
                                          <p:attrName>style.visibility</p:attrName>
                                        </p:attrNameLst>
                                      </p:cBhvr>
                                      <p:to>
                                        <p:strVal val="visible"/>
                                      </p:to>
                                    </p:set>
                                    <p:animEffect transition="in" filter="dissolve">
                                      <p:cBhvr>
                                        <p:cTn id="7" dur="500"/>
                                        <p:tgtEl>
                                          <p:spTgt spid="117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7782"/>
                                        </p:tgtEl>
                                        <p:attrNameLst>
                                          <p:attrName>style.visibility</p:attrName>
                                        </p:attrNameLst>
                                      </p:cBhvr>
                                      <p:to>
                                        <p:strVal val="visible"/>
                                      </p:to>
                                    </p:set>
                                    <p:animEffect transition="in" filter="dissolve">
                                      <p:cBhvr>
                                        <p:cTn id="12" dur="500"/>
                                        <p:tgtEl>
                                          <p:spTgt spid="117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6627" name="Text Box 3"/>
          <p:cNvSpPr txBox="1">
            <a:spLocks noChangeArrowheads="1"/>
          </p:cNvSpPr>
          <p:nvPr/>
        </p:nvSpPr>
        <p:spPr bwMode="auto">
          <a:xfrm>
            <a:off x="457200" y="1447800"/>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Reflect the figure with the given vertices across the given line.</a:t>
            </a:r>
          </a:p>
        </p:txBody>
      </p:sp>
      <p:sp>
        <p:nvSpPr>
          <p:cNvPr id="26628" name="Text Box 42"/>
          <p:cNvSpPr txBox="1">
            <a:spLocks noChangeArrowheads="1"/>
          </p:cNvSpPr>
          <p:nvPr/>
        </p:nvSpPr>
        <p:spPr bwMode="auto">
          <a:xfrm>
            <a:off x="509588" y="2438400"/>
            <a:ext cx="568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3.</a:t>
            </a:r>
            <a:r>
              <a:rPr lang="en-US" altLang="en-US"/>
              <a:t> </a:t>
            </a:r>
            <a:r>
              <a:rPr lang="en-US" altLang="en-US" i="1"/>
              <a:t>A</a:t>
            </a:r>
            <a:r>
              <a:rPr lang="en-US" altLang="en-US"/>
              <a:t>(2, 3), </a:t>
            </a:r>
            <a:r>
              <a:rPr lang="en-US" altLang="en-US" i="1"/>
              <a:t>B</a:t>
            </a:r>
            <a:r>
              <a:rPr lang="en-US" altLang="en-US"/>
              <a:t>(–1, 5), </a:t>
            </a:r>
            <a:r>
              <a:rPr lang="en-US" altLang="en-US" i="1"/>
              <a:t>C</a:t>
            </a:r>
            <a:r>
              <a:rPr lang="en-US" altLang="en-US"/>
              <a:t>(4,–1); </a:t>
            </a:r>
            <a:r>
              <a:rPr lang="en-US" altLang="en-US" i="1"/>
              <a:t>y = x</a:t>
            </a:r>
            <a:endParaRPr lang="en-US" altLang="en-US" b="1"/>
          </a:p>
        </p:txBody>
      </p:sp>
      <p:sp>
        <p:nvSpPr>
          <p:cNvPr id="17451" name="Rectangle 43"/>
          <p:cNvSpPr>
            <a:spLocks noChangeArrowheads="1"/>
          </p:cNvSpPr>
          <p:nvPr/>
        </p:nvSpPr>
        <p:spPr bwMode="auto">
          <a:xfrm>
            <a:off x="914400" y="2895600"/>
            <a:ext cx="442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A’</a:t>
            </a:r>
            <a:r>
              <a:rPr lang="en-US" altLang="en-US">
                <a:solidFill>
                  <a:srgbClr val="FF0000"/>
                </a:solidFill>
              </a:rPr>
              <a:t>(3, 2), </a:t>
            </a:r>
            <a:r>
              <a:rPr lang="en-US" altLang="en-US" i="1">
                <a:solidFill>
                  <a:srgbClr val="FF0000"/>
                </a:solidFill>
              </a:rPr>
              <a:t>B’</a:t>
            </a:r>
            <a:r>
              <a:rPr lang="en-US" altLang="en-US">
                <a:solidFill>
                  <a:srgbClr val="FF0000"/>
                </a:solidFill>
              </a:rPr>
              <a:t>(5,–1), </a:t>
            </a:r>
            <a:r>
              <a:rPr lang="en-US" altLang="en-US" i="1">
                <a:solidFill>
                  <a:srgbClr val="FF0000"/>
                </a:solidFill>
              </a:rPr>
              <a:t>C’</a:t>
            </a:r>
            <a:r>
              <a:rPr lang="en-US" altLang="en-US">
                <a:solidFill>
                  <a:srgbClr val="FF0000"/>
                </a:solidFill>
              </a:rPr>
              <a:t>(–1, 4)</a:t>
            </a:r>
          </a:p>
        </p:txBody>
      </p:sp>
      <p:sp>
        <p:nvSpPr>
          <p:cNvPr id="26630" name="Text Box 44"/>
          <p:cNvSpPr txBox="1">
            <a:spLocks noChangeArrowheads="1"/>
          </p:cNvSpPr>
          <p:nvPr/>
        </p:nvSpPr>
        <p:spPr bwMode="auto">
          <a:xfrm>
            <a:off x="525463" y="3746500"/>
            <a:ext cx="6297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4.</a:t>
            </a:r>
            <a:r>
              <a:rPr lang="en-US" altLang="en-US"/>
              <a:t> </a:t>
            </a:r>
            <a:r>
              <a:rPr lang="en-US" altLang="en-US" i="1"/>
              <a:t>U</a:t>
            </a:r>
            <a:r>
              <a:rPr lang="en-US" altLang="en-US"/>
              <a:t>(–8, 2), </a:t>
            </a:r>
            <a:r>
              <a:rPr lang="en-US" altLang="en-US" i="1"/>
              <a:t>V</a:t>
            </a:r>
            <a:r>
              <a:rPr lang="en-US" altLang="en-US"/>
              <a:t>(–3, –1), </a:t>
            </a:r>
            <a:r>
              <a:rPr lang="en-US" altLang="en-US" i="1"/>
              <a:t>W</a:t>
            </a:r>
            <a:r>
              <a:rPr lang="en-US" altLang="en-US"/>
              <a:t>(3, 3); </a:t>
            </a:r>
            <a:r>
              <a:rPr lang="en-US" altLang="en-US" i="1"/>
              <a:t>y</a:t>
            </a:r>
            <a:r>
              <a:rPr lang="en-US" altLang="en-US"/>
              <a:t>-axis </a:t>
            </a:r>
            <a:endParaRPr lang="en-US" altLang="en-US" b="1"/>
          </a:p>
        </p:txBody>
      </p:sp>
      <p:sp>
        <p:nvSpPr>
          <p:cNvPr id="17454" name="Rectangle 46"/>
          <p:cNvSpPr>
            <a:spLocks noChangeArrowheads="1"/>
          </p:cNvSpPr>
          <p:nvPr/>
        </p:nvSpPr>
        <p:spPr bwMode="auto">
          <a:xfrm>
            <a:off x="923925" y="4267200"/>
            <a:ext cx="4638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U’</a:t>
            </a:r>
            <a:r>
              <a:rPr lang="en-US" altLang="en-US">
                <a:solidFill>
                  <a:srgbClr val="FF0000"/>
                </a:solidFill>
              </a:rPr>
              <a:t>(8, 2), </a:t>
            </a:r>
            <a:r>
              <a:rPr lang="en-US" altLang="en-US" i="1">
                <a:solidFill>
                  <a:srgbClr val="FF0000"/>
                </a:solidFill>
              </a:rPr>
              <a:t>V’</a:t>
            </a:r>
            <a:r>
              <a:rPr lang="en-US" altLang="en-US">
                <a:solidFill>
                  <a:srgbClr val="FF0000"/>
                </a:solidFill>
              </a:rPr>
              <a:t>(3, –1), </a:t>
            </a:r>
            <a:r>
              <a:rPr lang="en-US" altLang="en-US" i="1">
                <a:solidFill>
                  <a:srgbClr val="FF0000"/>
                </a:solidFill>
              </a:rPr>
              <a:t>W’</a:t>
            </a:r>
            <a:r>
              <a:rPr lang="en-US" altLang="en-US">
                <a:solidFill>
                  <a:srgbClr val="FF0000"/>
                </a:solidFill>
              </a:rPr>
              <a:t>(–3, 3)</a:t>
            </a:r>
          </a:p>
        </p:txBody>
      </p:sp>
      <p:sp>
        <p:nvSpPr>
          <p:cNvPr id="26632" name="Text Box 49"/>
          <p:cNvSpPr txBox="1">
            <a:spLocks noChangeArrowheads="1"/>
          </p:cNvSpPr>
          <p:nvPr/>
        </p:nvSpPr>
        <p:spPr bwMode="auto">
          <a:xfrm>
            <a:off x="496888" y="5073650"/>
            <a:ext cx="63611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5.</a:t>
            </a:r>
            <a:r>
              <a:rPr lang="en-US" altLang="en-US"/>
              <a:t> </a:t>
            </a:r>
            <a:r>
              <a:rPr lang="en-US" altLang="en-US" i="1"/>
              <a:t>E</a:t>
            </a:r>
            <a:r>
              <a:rPr lang="en-US" altLang="en-US"/>
              <a:t>(–3, –2), </a:t>
            </a:r>
            <a:r>
              <a:rPr lang="en-US" altLang="en-US" i="1"/>
              <a:t>F</a:t>
            </a:r>
            <a:r>
              <a:rPr lang="en-US" altLang="en-US"/>
              <a:t>(6, –4), </a:t>
            </a:r>
            <a:r>
              <a:rPr lang="en-US" altLang="en-US" i="1"/>
              <a:t>G</a:t>
            </a:r>
            <a:r>
              <a:rPr lang="en-US" altLang="en-US"/>
              <a:t>(–2, 1); </a:t>
            </a:r>
            <a:r>
              <a:rPr lang="en-US" altLang="en-US" i="1"/>
              <a:t>x</a:t>
            </a:r>
            <a:r>
              <a:rPr lang="en-US" altLang="en-US"/>
              <a:t>-axis </a:t>
            </a:r>
            <a:endParaRPr lang="en-US" altLang="en-US" b="1"/>
          </a:p>
        </p:txBody>
      </p:sp>
      <p:sp>
        <p:nvSpPr>
          <p:cNvPr id="17458" name="Rectangle 50"/>
          <p:cNvSpPr>
            <a:spLocks noChangeArrowheads="1"/>
          </p:cNvSpPr>
          <p:nvPr/>
        </p:nvSpPr>
        <p:spPr bwMode="auto">
          <a:xfrm>
            <a:off x="914400" y="5562600"/>
            <a:ext cx="4702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E’</a:t>
            </a:r>
            <a:r>
              <a:rPr lang="en-US" altLang="en-US">
                <a:solidFill>
                  <a:srgbClr val="FF0000"/>
                </a:solidFill>
              </a:rPr>
              <a:t>(–3, 2), </a:t>
            </a:r>
            <a:r>
              <a:rPr lang="en-US" altLang="en-US" i="1">
                <a:solidFill>
                  <a:srgbClr val="FF0000"/>
                </a:solidFill>
              </a:rPr>
              <a:t>F’</a:t>
            </a:r>
            <a:r>
              <a:rPr lang="en-US" altLang="en-US">
                <a:solidFill>
                  <a:srgbClr val="FF0000"/>
                </a:solidFill>
              </a:rPr>
              <a:t>(6, 4), </a:t>
            </a:r>
            <a:r>
              <a:rPr lang="en-US" altLang="en-US" i="1">
                <a:solidFill>
                  <a:srgbClr val="FF0000"/>
                </a:solidFill>
              </a:rPr>
              <a:t>G’</a:t>
            </a:r>
            <a:r>
              <a:rPr lang="en-US" altLang="en-US">
                <a:solidFill>
                  <a:srgbClr val="FF0000"/>
                </a:solidFill>
              </a:rPr>
              <a:t>(–2, –1)</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51"/>
                                        </p:tgtEl>
                                        <p:attrNameLst>
                                          <p:attrName>style.visibility</p:attrName>
                                        </p:attrNameLst>
                                      </p:cBhvr>
                                      <p:to>
                                        <p:strVal val="visible"/>
                                      </p:to>
                                    </p:set>
                                    <p:animEffect transition="in" filter="dissolve">
                                      <p:cBhvr>
                                        <p:cTn id="7" dur="500"/>
                                        <p:tgtEl>
                                          <p:spTgt spid="174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54"/>
                                        </p:tgtEl>
                                        <p:attrNameLst>
                                          <p:attrName>style.visibility</p:attrName>
                                        </p:attrNameLst>
                                      </p:cBhvr>
                                      <p:to>
                                        <p:strVal val="visible"/>
                                      </p:to>
                                    </p:set>
                                    <p:animEffect transition="in" filter="dissolve">
                                      <p:cBhvr>
                                        <p:cTn id="12" dur="500"/>
                                        <p:tgtEl>
                                          <p:spTgt spid="174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58"/>
                                        </p:tgtEl>
                                        <p:attrNameLst>
                                          <p:attrName>style.visibility</p:attrName>
                                        </p:attrNameLst>
                                      </p:cBhvr>
                                      <p:to>
                                        <p:strVal val="visible"/>
                                      </p:to>
                                    </p:set>
                                    <p:animEffect transition="in" filter="dissolve">
                                      <p:cBhvr>
                                        <p:cTn id="17" dur="500"/>
                                        <p:tgtEl>
                                          <p:spTgt spid="17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p:bldP spid="17454" grpId="0"/>
      <p:bldP spid="174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852488"/>
            <a:ext cx="8229600" cy="50911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800" dirty="0">
                <a:solidFill>
                  <a:srgbClr val="3333CC"/>
                </a:solidFill>
              </a:rPr>
              <a:t>Warm Up</a:t>
            </a:r>
            <a:endParaRPr lang="en-US" altLang="en-US" sz="2800" dirty="0"/>
          </a:p>
          <a:p>
            <a:pPr eaLnBrk="1" hangingPunct="1"/>
            <a:r>
              <a:rPr lang="en-US" altLang="en-US" sz="2800" dirty="0"/>
              <a:t>Find the coordinates of the image of </a:t>
            </a:r>
            <a:r>
              <a:rPr lang="el-GR" altLang="en-US" sz="2800" dirty="0"/>
              <a:t>∆</a:t>
            </a:r>
            <a:r>
              <a:rPr lang="en-US" altLang="en-US" sz="2800" i="1" dirty="0"/>
              <a:t>ABC</a:t>
            </a:r>
            <a:r>
              <a:rPr lang="en-US" altLang="en-US" sz="2800" dirty="0"/>
              <a:t> with vertices </a:t>
            </a:r>
            <a:r>
              <a:rPr lang="en-US" altLang="en-US" sz="2800" i="1" dirty="0"/>
              <a:t>A</a:t>
            </a:r>
            <a:r>
              <a:rPr lang="en-US" altLang="en-US" sz="2800" dirty="0"/>
              <a:t>(3, 4), </a:t>
            </a:r>
            <a:r>
              <a:rPr lang="en-US" altLang="en-US" sz="2800" i="1" dirty="0"/>
              <a:t>B</a:t>
            </a:r>
            <a:r>
              <a:rPr lang="en-US" altLang="en-US" sz="2800" dirty="0"/>
              <a:t>(–1, 4), and </a:t>
            </a:r>
            <a:r>
              <a:rPr lang="en-US" altLang="en-US" sz="2800" i="1" dirty="0"/>
              <a:t>C</a:t>
            </a:r>
            <a:r>
              <a:rPr lang="en-US" altLang="en-US" sz="2800" dirty="0"/>
              <a:t>(5, –2), after each reflection.</a:t>
            </a:r>
            <a:r>
              <a:rPr lang="en-US" altLang="en-US" sz="2800" b="0" dirty="0">
                <a:solidFill>
                  <a:srgbClr val="FF0000"/>
                </a:solidFill>
              </a:rPr>
              <a:t>		</a:t>
            </a:r>
          </a:p>
        </p:txBody>
      </p:sp>
      <p:sp>
        <p:nvSpPr>
          <p:cNvPr id="3075" name="Text Box 71"/>
          <p:cNvSpPr txBox="1">
            <a:spLocks noChangeArrowheads="1"/>
          </p:cNvSpPr>
          <p:nvPr/>
        </p:nvSpPr>
        <p:spPr bwMode="auto">
          <a:xfrm>
            <a:off x="593725" y="2971800"/>
            <a:ext cx="32578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smtClean="0"/>
              <a:t>7.</a:t>
            </a:r>
            <a:r>
              <a:rPr lang="en-US" altLang="en-US" b="0" dirty="0" smtClean="0"/>
              <a:t> </a:t>
            </a:r>
            <a:r>
              <a:rPr lang="en-US" altLang="en-US" b="0" dirty="0"/>
              <a:t>across the </a:t>
            </a:r>
            <a:r>
              <a:rPr lang="en-US" altLang="en-US" b="0" i="1" dirty="0"/>
              <a:t>x</a:t>
            </a:r>
            <a:r>
              <a:rPr lang="en-US" altLang="en-US" b="0" dirty="0"/>
              <a:t>-axis</a:t>
            </a:r>
            <a:endParaRPr lang="en-US" altLang="en-US" dirty="0"/>
          </a:p>
        </p:txBody>
      </p:sp>
      <p:sp>
        <p:nvSpPr>
          <p:cNvPr id="7240" name="Text Box 72"/>
          <p:cNvSpPr txBox="1">
            <a:spLocks noChangeArrowheads="1"/>
          </p:cNvSpPr>
          <p:nvPr/>
        </p:nvSpPr>
        <p:spPr bwMode="auto">
          <a:xfrm>
            <a:off x="3352800" y="33528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7" name="Text Box 75"/>
          <p:cNvSpPr txBox="1">
            <a:spLocks noChangeArrowheads="1"/>
          </p:cNvSpPr>
          <p:nvPr/>
        </p:nvSpPr>
        <p:spPr bwMode="auto">
          <a:xfrm>
            <a:off x="609600" y="3886200"/>
            <a:ext cx="32562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smtClean="0"/>
              <a:t>8.</a:t>
            </a:r>
            <a:r>
              <a:rPr lang="en-US" altLang="en-US" b="0" dirty="0" smtClean="0"/>
              <a:t> </a:t>
            </a:r>
            <a:r>
              <a:rPr lang="en-US" altLang="en-US" b="0" dirty="0"/>
              <a:t>across the </a:t>
            </a:r>
            <a:r>
              <a:rPr lang="en-US" altLang="en-US" b="0" i="1" dirty="0"/>
              <a:t>y</a:t>
            </a:r>
            <a:r>
              <a:rPr lang="en-US" altLang="en-US" b="0" dirty="0"/>
              <a:t>-axis</a:t>
            </a:r>
            <a:endParaRPr lang="en-US" altLang="en-US" dirty="0"/>
          </a:p>
        </p:txBody>
      </p:sp>
      <p:sp>
        <p:nvSpPr>
          <p:cNvPr id="7244" name="Text Box 76"/>
          <p:cNvSpPr txBox="1">
            <a:spLocks noChangeArrowheads="1"/>
          </p:cNvSpPr>
          <p:nvPr/>
        </p:nvSpPr>
        <p:spPr bwMode="auto">
          <a:xfrm>
            <a:off x="3352800" y="42672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9" name="Text Box 77"/>
          <p:cNvSpPr txBox="1">
            <a:spLocks noChangeArrowheads="1"/>
          </p:cNvSpPr>
          <p:nvPr/>
        </p:nvSpPr>
        <p:spPr bwMode="auto">
          <a:xfrm>
            <a:off x="609600" y="4876800"/>
            <a:ext cx="38170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smtClean="0"/>
              <a:t>9.</a:t>
            </a:r>
            <a:r>
              <a:rPr lang="en-US" altLang="en-US" b="0" dirty="0" smtClean="0"/>
              <a:t> </a:t>
            </a:r>
            <a:r>
              <a:rPr lang="en-US" altLang="en-US" b="0" dirty="0"/>
              <a:t>across the line </a:t>
            </a:r>
            <a:r>
              <a:rPr lang="en-US" altLang="en-US" b="0" i="1" dirty="0"/>
              <a:t>y</a:t>
            </a:r>
            <a:r>
              <a:rPr lang="en-US" altLang="en-US" b="0" dirty="0"/>
              <a:t> = </a:t>
            </a:r>
            <a:r>
              <a:rPr lang="en-US" altLang="en-US" b="0" i="1" dirty="0"/>
              <a:t>x</a:t>
            </a:r>
            <a:endParaRPr lang="en-US" altLang="en-US" dirty="0"/>
          </a:p>
        </p:txBody>
      </p:sp>
      <p:sp>
        <p:nvSpPr>
          <p:cNvPr id="7246" name="Text Box 78"/>
          <p:cNvSpPr txBox="1">
            <a:spLocks noChangeArrowheads="1"/>
          </p:cNvSpPr>
          <p:nvPr/>
        </p:nvSpPr>
        <p:spPr bwMode="auto">
          <a:xfrm>
            <a:off x="3429000" y="5338763"/>
            <a:ext cx="4535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(4, 3), </a:t>
            </a:r>
            <a:r>
              <a:rPr lang="en-US" altLang="en-US" b="0" i="1">
                <a:solidFill>
                  <a:srgbClr val="FF0000"/>
                </a:solidFill>
              </a:rPr>
              <a:t>B</a:t>
            </a:r>
            <a:r>
              <a:rPr lang="en-US" altLang="en-US" b="0">
                <a:solidFill>
                  <a:srgbClr val="FF0000"/>
                </a:solidFill>
              </a:rPr>
              <a:t>’(4, –1), </a:t>
            </a:r>
            <a:r>
              <a:rPr lang="en-US" altLang="en-US" b="0" i="1">
                <a:solidFill>
                  <a:srgbClr val="FF0000"/>
                </a:solidFill>
              </a:rPr>
              <a:t>C’</a:t>
            </a:r>
            <a:r>
              <a:rPr lang="en-US" altLang="en-US" b="0">
                <a:solidFill>
                  <a:srgbClr val="FF0000"/>
                </a:solidFill>
              </a:rPr>
              <a:t>(–2, 5)</a:t>
            </a:r>
            <a:endParaRPr lang="en-US" altLang="en-US" b="0" i="1">
              <a:solidFill>
                <a:srgbClr val="FF0000"/>
              </a:solidFill>
            </a:endParaRPr>
          </a:p>
        </p:txBody>
      </p:sp>
    </p:spTree>
    <p:extLst>
      <p:ext uri="{BB962C8B-B14F-4D97-AF65-F5344CB8AC3E}">
        <p14:creationId xmlns:p14="http://schemas.microsoft.com/office/powerpoint/2010/main" val="663075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40"/>
                                        </p:tgtEl>
                                        <p:attrNameLst>
                                          <p:attrName>style.visibility</p:attrName>
                                        </p:attrNameLst>
                                      </p:cBhvr>
                                      <p:to>
                                        <p:strVal val="visible"/>
                                      </p:to>
                                    </p:set>
                                    <p:animEffect transition="in" filter="dissolve">
                                      <p:cBhvr>
                                        <p:cTn id="7" dur="500"/>
                                        <p:tgtEl>
                                          <p:spTgt spid="72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44"/>
                                        </p:tgtEl>
                                        <p:attrNameLst>
                                          <p:attrName>style.visibility</p:attrName>
                                        </p:attrNameLst>
                                      </p:cBhvr>
                                      <p:to>
                                        <p:strVal val="visible"/>
                                      </p:to>
                                    </p:set>
                                    <p:animEffect transition="in" filter="dissolve">
                                      <p:cBhvr>
                                        <p:cTn id="12" dur="500"/>
                                        <p:tgtEl>
                                          <p:spTgt spid="72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46"/>
                                        </p:tgtEl>
                                        <p:attrNameLst>
                                          <p:attrName>style.visibility</p:attrName>
                                        </p:attrNameLst>
                                      </p:cBhvr>
                                      <p:to>
                                        <p:strVal val="visible"/>
                                      </p:to>
                                    </p:set>
                                    <p:animEffect transition="in" filter="dissolve">
                                      <p:cBhvr>
                                        <p:cTn id="17" dur="500"/>
                                        <p:tgtEl>
                                          <p:spTgt spid="7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40" grpId="0"/>
      <p:bldP spid="7244" grpId="0"/>
      <p:bldP spid="72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077200" cy="762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Identify and draw reflections.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6858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isometry</a:t>
            </a:r>
          </a:p>
          <a:p>
            <a:pPr eaLnBrk="1" hangingPunct="1">
              <a:spcBef>
                <a:spcPct val="20000"/>
              </a:spcBef>
            </a:pPr>
            <a:endParaRPr lang="en-US" altLang="en-US" sz="3200"/>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6"/>
          <p:cNvSpPr txBox="1">
            <a:spLocks noChangeArrowheads="1"/>
          </p:cNvSpPr>
          <p:nvPr/>
        </p:nvSpPr>
        <p:spPr bwMode="auto">
          <a:xfrm>
            <a:off x="533400" y="1435100"/>
            <a:ext cx="80168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 </a:t>
            </a:r>
            <a:r>
              <a:rPr lang="en-US" altLang="en-US" b="1" u="sng"/>
              <a:t>isometry</a:t>
            </a:r>
            <a:r>
              <a:rPr lang="en-US" altLang="en-US"/>
              <a:t> is a transformation that does not change the shape or size of a figure. Reflections, translations, and rotations are all isometries. Isometries are also called </a:t>
            </a:r>
            <a:r>
              <a:rPr lang="en-US" altLang="en-US" i="1"/>
              <a:t>congruence transformations or rigid motions.</a:t>
            </a:r>
            <a:endParaRPr lang="en-US" altLang="en-US"/>
          </a:p>
        </p:txBody>
      </p:sp>
      <p:sp>
        <p:nvSpPr>
          <p:cNvPr id="12346" name="Text Box 58"/>
          <p:cNvSpPr txBox="1">
            <a:spLocks noChangeArrowheads="1"/>
          </p:cNvSpPr>
          <p:nvPr/>
        </p:nvSpPr>
        <p:spPr bwMode="auto">
          <a:xfrm>
            <a:off x="549275" y="3568700"/>
            <a:ext cx="8245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Recall that a reflection is a transformation that moves a figure (the preimage) by flipping it across a line. The reflected figure is called the image. A reflection is an isometry, so the image is always congruent to the preimage.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346"/>
                                        </p:tgtEl>
                                        <p:attrNameLst>
                                          <p:attrName>style.visibility</p:attrName>
                                        </p:attrNameLst>
                                      </p:cBhvr>
                                      <p:to>
                                        <p:strVal val="visible"/>
                                      </p:to>
                                    </p:set>
                                    <p:animEffect transition="in" filter="checkerboard(across)">
                                      <p:cBhvr>
                                        <p:cTn id="7" dur="2000"/>
                                        <p:tgtEl>
                                          <p:spTgt spid="12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8"/>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 Identifying Reflections</a:t>
            </a:r>
          </a:p>
        </p:txBody>
      </p:sp>
      <p:sp>
        <p:nvSpPr>
          <p:cNvPr id="7171" name="Text Box 29"/>
          <p:cNvSpPr txBox="1">
            <a:spLocks noChangeArrowheads="1"/>
          </p:cNvSpPr>
          <p:nvPr/>
        </p:nvSpPr>
        <p:spPr bwMode="auto">
          <a:xfrm>
            <a:off x="457200" y="1463675"/>
            <a:ext cx="82454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Tell whether each transformation appears to be a reflection. Explain.</a:t>
            </a:r>
          </a:p>
        </p:txBody>
      </p:sp>
      <p:pic>
        <p:nvPicPr>
          <p:cNvPr id="7172"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148013"/>
            <a:ext cx="37147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2819400"/>
            <a:ext cx="243840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705" name="Text Box 33"/>
          <p:cNvSpPr txBox="1">
            <a:spLocks noChangeArrowheads="1"/>
          </p:cNvSpPr>
          <p:nvPr/>
        </p:nvSpPr>
        <p:spPr bwMode="auto">
          <a:xfrm>
            <a:off x="898525" y="5032375"/>
            <a:ext cx="38147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No; the image does not</a:t>
            </a:r>
          </a:p>
          <a:p>
            <a:pPr eaLnBrk="1" hangingPunct="1"/>
            <a:r>
              <a:rPr lang="en-US" altLang="en-US"/>
              <a:t>Appear to be flipped.</a:t>
            </a:r>
          </a:p>
        </p:txBody>
      </p:sp>
      <p:sp>
        <p:nvSpPr>
          <p:cNvPr id="28706" name="Text Box 34"/>
          <p:cNvSpPr txBox="1">
            <a:spLocks noChangeArrowheads="1"/>
          </p:cNvSpPr>
          <p:nvPr/>
        </p:nvSpPr>
        <p:spPr bwMode="auto">
          <a:xfrm>
            <a:off x="5029200" y="5032375"/>
            <a:ext cx="411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Yes; the image appears to be flipped across a line..</a:t>
            </a:r>
          </a:p>
        </p:txBody>
      </p:sp>
      <p:sp>
        <p:nvSpPr>
          <p:cNvPr id="7176" name="Text Box 35"/>
          <p:cNvSpPr txBox="1">
            <a:spLocks noChangeArrowheads="1"/>
          </p:cNvSpPr>
          <p:nvPr/>
        </p:nvSpPr>
        <p:spPr bwMode="auto">
          <a:xfrm>
            <a:off x="533400" y="2393950"/>
            <a:ext cx="53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a:t>
            </a:r>
          </a:p>
        </p:txBody>
      </p:sp>
      <p:sp>
        <p:nvSpPr>
          <p:cNvPr id="7177" name="Text Box 36"/>
          <p:cNvSpPr txBox="1">
            <a:spLocks noChangeArrowheads="1"/>
          </p:cNvSpPr>
          <p:nvPr/>
        </p:nvSpPr>
        <p:spPr bwMode="auto">
          <a:xfrm>
            <a:off x="5257800" y="2381250"/>
            <a:ext cx="525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705"/>
                                        </p:tgtEl>
                                        <p:attrNameLst>
                                          <p:attrName>style.visibility</p:attrName>
                                        </p:attrNameLst>
                                      </p:cBhvr>
                                      <p:to>
                                        <p:strVal val="visible"/>
                                      </p:to>
                                    </p:set>
                                    <p:animEffect transition="in" filter="dissolve">
                                      <p:cBhvr>
                                        <p:cTn id="7" dur="500"/>
                                        <p:tgtEl>
                                          <p:spTgt spid="287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706"/>
                                        </p:tgtEl>
                                        <p:attrNameLst>
                                          <p:attrName>style.visibility</p:attrName>
                                        </p:attrNameLst>
                                      </p:cBhvr>
                                      <p:to>
                                        <p:strVal val="visible"/>
                                      </p:to>
                                    </p:set>
                                    <p:animEffect transition="in" filter="dissolve">
                                      <p:cBhvr>
                                        <p:cTn id="12" dur="500"/>
                                        <p:tgtEl>
                                          <p:spTgt spid="28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05" grpId="0"/>
      <p:bldP spid="2870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5"/>
          <p:cNvGrpSpPr>
            <a:grpSpLocks/>
          </p:cNvGrpSpPr>
          <p:nvPr/>
        </p:nvGrpSpPr>
        <p:grpSpPr bwMode="auto">
          <a:xfrm>
            <a:off x="679450" y="2511425"/>
            <a:ext cx="7854950" cy="1298575"/>
            <a:chOff x="284" y="3072"/>
            <a:chExt cx="4948" cy="818"/>
          </a:xfrm>
        </p:grpSpPr>
        <p:sp>
          <p:nvSpPr>
            <p:cNvPr id="8195" name="Text Box 6"/>
            <p:cNvSpPr txBox="1">
              <a:spLocks noChangeArrowheads="1"/>
            </p:cNvSpPr>
            <p:nvPr/>
          </p:nvSpPr>
          <p:spPr bwMode="auto">
            <a:xfrm>
              <a:off x="288" y="3360"/>
              <a:ext cx="4944" cy="53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To review basic transformations, see Lesson 1-7, pages 50–55.</a:t>
              </a:r>
              <a:endParaRPr lang="en-US" altLang="en-US" sz="800"/>
            </a:p>
          </p:txBody>
        </p:sp>
        <p:sp>
          <p:nvSpPr>
            <p:cNvPr id="8196" name="Text Box 7"/>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solidFill>
                    <a:schemeClr val="bg1"/>
                  </a:solidFill>
                </a:rPr>
                <a:t>Remember!</a:t>
              </a:r>
              <a:endParaRPr lang="en-US" altLang="en-US" b="1"/>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9219" name="Text Box 6"/>
          <p:cNvSpPr txBox="1">
            <a:spLocks noChangeArrowheads="1"/>
          </p:cNvSpPr>
          <p:nvPr/>
        </p:nvSpPr>
        <p:spPr bwMode="auto">
          <a:xfrm>
            <a:off x="669925" y="1447800"/>
            <a:ext cx="7940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Tell whether each transformation appears to be a reflection.</a:t>
            </a:r>
          </a:p>
        </p:txBody>
      </p:sp>
      <p:pic>
        <p:nvPicPr>
          <p:cNvPr id="922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752725"/>
            <a:ext cx="238125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809875"/>
            <a:ext cx="1371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Text Box 9"/>
          <p:cNvSpPr txBox="1">
            <a:spLocks noChangeArrowheads="1"/>
          </p:cNvSpPr>
          <p:nvPr/>
        </p:nvSpPr>
        <p:spPr bwMode="auto">
          <a:xfrm>
            <a:off x="669925" y="2289175"/>
            <a:ext cx="496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a:t>
            </a:r>
          </a:p>
        </p:txBody>
      </p:sp>
      <p:sp>
        <p:nvSpPr>
          <p:cNvPr id="9223" name="Text Box 10"/>
          <p:cNvSpPr txBox="1">
            <a:spLocks noChangeArrowheads="1"/>
          </p:cNvSpPr>
          <p:nvPr/>
        </p:nvSpPr>
        <p:spPr bwMode="auto">
          <a:xfrm>
            <a:off x="5260975" y="2362200"/>
            <a:ext cx="506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b.</a:t>
            </a:r>
          </a:p>
        </p:txBody>
      </p:sp>
      <p:sp>
        <p:nvSpPr>
          <p:cNvPr id="119819" name="Text Box 11"/>
          <p:cNvSpPr txBox="1">
            <a:spLocks noChangeArrowheads="1"/>
          </p:cNvSpPr>
          <p:nvPr/>
        </p:nvSpPr>
        <p:spPr bwMode="auto">
          <a:xfrm>
            <a:off x="1447800" y="4010025"/>
            <a:ext cx="3124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No; the figure does not appear to be flipped.</a:t>
            </a:r>
          </a:p>
        </p:txBody>
      </p:sp>
      <p:sp>
        <p:nvSpPr>
          <p:cNvPr id="119820" name="Text Box 12"/>
          <p:cNvSpPr txBox="1">
            <a:spLocks noChangeArrowheads="1"/>
          </p:cNvSpPr>
          <p:nvPr/>
        </p:nvSpPr>
        <p:spPr bwMode="auto">
          <a:xfrm>
            <a:off x="5334000" y="3965575"/>
            <a:ext cx="3352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Yes; the image appears to be flipped across a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9819"/>
                                        </p:tgtEl>
                                        <p:attrNameLst>
                                          <p:attrName>style.visibility</p:attrName>
                                        </p:attrNameLst>
                                      </p:cBhvr>
                                      <p:to>
                                        <p:strVal val="visible"/>
                                      </p:to>
                                    </p:set>
                                    <p:animEffect transition="in" filter="dissolve">
                                      <p:cBhvr>
                                        <p:cTn id="7" dur="500"/>
                                        <p:tgtEl>
                                          <p:spTgt spid="1198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9820"/>
                                        </p:tgtEl>
                                        <p:attrNameLst>
                                          <p:attrName>style.visibility</p:attrName>
                                        </p:attrNameLst>
                                      </p:cBhvr>
                                      <p:to>
                                        <p:strVal val="visible"/>
                                      </p:to>
                                    </p:set>
                                    <p:animEffect transition="in" filter="dissolve">
                                      <p:cBhvr>
                                        <p:cTn id="12" dur="500"/>
                                        <p:tgtEl>
                                          <p:spTgt spid="119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9" grpId="0"/>
      <p:bldP spid="119820"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2116</TotalTime>
  <Words>1197</Words>
  <Application>Microsoft Office PowerPoint</Application>
  <PresentationFormat>On-screen Show (4:3)</PresentationFormat>
  <Paragraphs>146</Paragraphs>
  <Slides>26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Verdana</vt:lpstr>
      <vt:lpstr>Arial</vt:lpstr>
      <vt:lpstr>Arial Black</vt:lpstr>
      <vt:lpstr>Symbol</vt:lpstr>
      <vt:lpstr>Arial MT Bl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64</cp:revision>
  <dcterms:created xsi:type="dcterms:W3CDTF">2002-10-14T18:20:28Z</dcterms:created>
  <dcterms:modified xsi:type="dcterms:W3CDTF">2014-04-01T11:25:15Z</dcterms:modified>
</cp:coreProperties>
</file>