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7" r:id="rId2"/>
    <p:sldId id="260" r:id="rId3"/>
    <p:sldId id="262" r:id="rId4"/>
    <p:sldId id="273" r:id="rId5"/>
    <p:sldId id="336" r:id="rId6"/>
    <p:sldId id="337" r:id="rId7"/>
    <p:sldId id="341" r:id="rId8"/>
    <p:sldId id="342" r:id="rId9"/>
    <p:sldId id="343" r:id="rId10"/>
    <p:sldId id="344" r:id="rId11"/>
    <p:sldId id="345" r:id="rId12"/>
    <p:sldId id="346" r:id="rId13"/>
    <p:sldId id="347" r:id="rId14"/>
    <p:sldId id="348" r:id="rId15"/>
    <p:sldId id="349" r:id="rId16"/>
    <p:sldId id="350" r:id="rId17"/>
    <p:sldId id="351" r:id="rId18"/>
    <p:sldId id="352" r:id="rId19"/>
    <p:sldId id="317" r:id="rId20"/>
    <p:sldId id="268" r:id="rId21"/>
    <p:sldId id="353" r:id="rId22"/>
  </p:sldIdLst>
  <p:sldSz cx="9144000" cy="6858000" type="screen4x3"/>
  <p:notesSz cx="6858000" cy="9144000"/>
  <p:custDataLst>
    <p:tags r:id="rId24"/>
  </p:custDataLst>
  <p:defaultTextStyle>
    <a:defPPr>
      <a:defRPr lang="en-US"/>
    </a:defPPr>
    <a:lvl1pPr algn="l" rtl="0" fontAlgn="base">
      <a:spcBef>
        <a:spcPct val="0"/>
      </a:spcBef>
      <a:spcAft>
        <a:spcPct val="0"/>
      </a:spcAft>
      <a:defRPr sz="2400" b="1" kern="1200">
        <a:solidFill>
          <a:schemeClr val="tx1"/>
        </a:solidFill>
        <a:latin typeface="Verdana" pitchFamily="34" charset="0"/>
        <a:ea typeface="+mn-ea"/>
        <a:cs typeface="+mn-cs"/>
      </a:defRPr>
    </a:lvl1pPr>
    <a:lvl2pPr marL="457200" algn="l" rtl="0" fontAlgn="base">
      <a:spcBef>
        <a:spcPct val="0"/>
      </a:spcBef>
      <a:spcAft>
        <a:spcPct val="0"/>
      </a:spcAft>
      <a:defRPr sz="2400" b="1" kern="1200">
        <a:solidFill>
          <a:schemeClr val="tx1"/>
        </a:solidFill>
        <a:latin typeface="Verdana" pitchFamily="34" charset="0"/>
        <a:ea typeface="+mn-ea"/>
        <a:cs typeface="+mn-cs"/>
      </a:defRPr>
    </a:lvl2pPr>
    <a:lvl3pPr marL="914400" algn="l" rtl="0" fontAlgn="base">
      <a:spcBef>
        <a:spcPct val="0"/>
      </a:spcBef>
      <a:spcAft>
        <a:spcPct val="0"/>
      </a:spcAft>
      <a:defRPr sz="2400" b="1" kern="1200">
        <a:solidFill>
          <a:schemeClr val="tx1"/>
        </a:solidFill>
        <a:latin typeface="Verdana" pitchFamily="34" charset="0"/>
        <a:ea typeface="+mn-ea"/>
        <a:cs typeface="+mn-cs"/>
      </a:defRPr>
    </a:lvl3pPr>
    <a:lvl4pPr marL="1371600" algn="l" rtl="0" fontAlgn="base">
      <a:spcBef>
        <a:spcPct val="0"/>
      </a:spcBef>
      <a:spcAft>
        <a:spcPct val="0"/>
      </a:spcAft>
      <a:defRPr sz="2400" b="1" kern="1200">
        <a:solidFill>
          <a:schemeClr val="tx1"/>
        </a:solidFill>
        <a:latin typeface="Verdana" pitchFamily="34" charset="0"/>
        <a:ea typeface="+mn-ea"/>
        <a:cs typeface="+mn-cs"/>
      </a:defRPr>
    </a:lvl4pPr>
    <a:lvl5pPr marL="1828800" algn="l" rtl="0" fontAlgn="base">
      <a:spcBef>
        <a:spcPct val="0"/>
      </a:spcBef>
      <a:spcAft>
        <a:spcPct val="0"/>
      </a:spcAft>
      <a:defRPr sz="2400" b="1" kern="1200">
        <a:solidFill>
          <a:schemeClr val="tx1"/>
        </a:solidFill>
        <a:latin typeface="Verdana" pitchFamily="34" charset="0"/>
        <a:ea typeface="+mn-ea"/>
        <a:cs typeface="+mn-cs"/>
      </a:defRPr>
    </a:lvl5pPr>
    <a:lvl6pPr marL="2286000" algn="l" defTabSz="914400" rtl="0" eaLnBrk="1" latinLnBrk="0" hangingPunct="1">
      <a:defRPr sz="2400" b="1" kern="1200">
        <a:solidFill>
          <a:schemeClr val="tx1"/>
        </a:solidFill>
        <a:latin typeface="Verdana" pitchFamily="34" charset="0"/>
        <a:ea typeface="+mn-ea"/>
        <a:cs typeface="+mn-cs"/>
      </a:defRPr>
    </a:lvl6pPr>
    <a:lvl7pPr marL="2743200" algn="l" defTabSz="914400" rtl="0" eaLnBrk="1" latinLnBrk="0" hangingPunct="1">
      <a:defRPr sz="2400" b="1" kern="1200">
        <a:solidFill>
          <a:schemeClr val="tx1"/>
        </a:solidFill>
        <a:latin typeface="Verdana" pitchFamily="34" charset="0"/>
        <a:ea typeface="+mn-ea"/>
        <a:cs typeface="+mn-cs"/>
      </a:defRPr>
    </a:lvl7pPr>
    <a:lvl8pPr marL="3200400" algn="l" defTabSz="914400" rtl="0" eaLnBrk="1" latinLnBrk="0" hangingPunct="1">
      <a:defRPr sz="2400" b="1" kern="1200">
        <a:solidFill>
          <a:schemeClr val="tx1"/>
        </a:solidFill>
        <a:latin typeface="Verdana" pitchFamily="34" charset="0"/>
        <a:ea typeface="+mn-ea"/>
        <a:cs typeface="+mn-cs"/>
      </a:defRPr>
    </a:lvl8pPr>
    <a:lvl9pPr marL="3657600" algn="l" defTabSz="914400" rtl="0" eaLnBrk="1" latinLnBrk="0" hangingPunct="1">
      <a:defRPr sz="2400" b="1"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3333FF"/>
    <a:srgbClr val="FF0000"/>
    <a:srgbClr val="006699"/>
    <a:srgbClr val="FFFF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66" autoAdjust="0"/>
    <p:restoredTop sz="93412" autoAdjust="0"/>
  </p:normalViewPr>
  <p:slideViewPr>
    <p:cSldViewPr>
      <p:cViewPr>
        <p:scale>
          <a:sx n="57" d="100"/>
          <a:sy n="57" d="100"/>
        </p:scale>
        <p:origin x="-348" y="-54"/>
      </p:cViewPr>
      <p:guideLst>
        <p:guide orient="horz" pos="576"/>
        <p:guide pos="2880"/>
      </p:guideLst>
    </p:cSldViewPr>
  </p:slideViewPr>
  <p:notesTextViewPr>
    <p:cViewPr>
      <p:scale>
        <a:sx n="100" d="100"/>
        <a:sy n="100" d="100"/>
      </p:scale>
      <p:origin x="0" y="0"/>
    </p:cViewPr>
  </p:notesTextViewPr>
  <p:notesViewPr>
    <p:cSldViewPr>
      <p:cViewPr varScale="1">
        <p:scale>
          <a:sx n="50" d="100"/>
          <a:sy n="50" d="100"/>
        </p:scale>
        <p:origin x="-199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smtClean="0">
                <a:latin typeface="Arial" pitchFamily="34" charset="0"/>
              </a:defRPr>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smtClean="0">
                <a:latin typeface="Arial" pitchFamily="34" charset="0"/>
              </a:defRPr>
            </a:lvl1pPr>
          </a:lstStyle>
          <a:p>
            <a:pPr>
              <a:defRPr/>
            </a:pPr>
            <a:endParaRPr lang="en-US"/>
          </a:p>
        </p:txBody>
      </p:sp>
      <p:sp>
        <p:nvSpPr>
          <p:cNvPr id="2355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smtClean="0">
                <a:latin typeface="Arial" pitchFamily="34" charset="0"/>
              </a:defRPr>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smtClean="0">
                <a:latin typeface="Arial" pitchFamily="34" charset="0"/>
              </a:defRPr>
            </a:lvl1pPr>
          </a:lstStyle>
          <a:p>
            <a:pPr>
              <a:defRPr/>
            </a:pPr>
            <a:fld id="{9F89D546-FBFC-4527-8439-3AEABCDE25F7}" type="slidenum">
              <a:rPr lang="en-US"/>
              <a:pPr>
                <a:defRPr/>
              </a:pPr>
              <a:t>‹#›</a:t>
            </a:fld>
            <a:endParaRPr lang="en-US"/>
          </a:p>
        </p:txBody>
      </p:sp>
    </p:spTree>
    <p:extLst>
      <p:ext uri="{BB962C8B-B14F-4D97-AF65-F5344CB8AC3E}">
        <p14:creationId xmlns:p14="http://schemas.microsoft.com/office/powerpoint/2010/main" val="9125512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fld id="{7A59F455-7FDF-499F-A0C8-60C3844ED4A2}" type="slidenum">
              <a:rPr lang="en-US" altLang="en-US" sz="1200" b="0">
                <a:latin typeface="Arial" charset="0"/>
              </a:rPr>
              <a:pPr eaLnBrk="1" hangingPunct="1"/>
              <a:t>1</a:t>
            </a:fld>
            <a:endParaRPr lang="en-US" altLang="en-US" sz="1200" b="0">
              <a:latin typeface="Arial" charset="0"/>
            </a:endParaRPr>
          </a:p>
        </p:txBody>
      </p:sp>
      <p:sp>
        <p:nvSpPr>
          <p:cNvPr id="24579" name="Rectangle 2"/>
          <p:cNvSpPr>
            <a:spLocks noRo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fld id="{BEBA8752-7395-4D23-93D4-46D570003AAA}" type="slidenum">
              <a:rPr lang="en-US" altLang="en-US" sz="1200" b="0">
                <a:latin typeface="Arial" charset="0"/>
              </a:rPr>
              <a:pPr eaLnBrk="1" hangingPunct="1"/>
              <a:t>2</a:t>
            </a:fld>
            <a:endParaRPr lang="en-US" altLang="en-US" sz="1200" b="0">
              <a:latin typeface="Arial" charset="0"/>
            </a:endParaRPr>
          </a:p>
        </p:txBody>
      </p:sp>
      <p:sp>
        <p:nvSpPr>
          <p:cNvPr id="25603" name="Rectangle 2"/>
          <p:cNvSpPr>
            <a:spLocks noRot="1" noChangeArrowheads="1" noTextEdit="1"/>
          </p:cNvSpPr>
          <p:nvPr>
            <p:ph type="sldImg"/>
          </p:nvPr>
        </p:nvSpPr>
        <p:spPr>
          <a:ln/>
        </p:spPr>
      </p:sp>
      <p:sp>
        <p:nvSpPr>
          <p:cNvPr id="25604"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fld id="{DC83AF47-834B-4465-AA42-7D946060E289}" type="slidenum">
              <a:rPr lang="en-US" altLang="en-US" sz="1200" b="0">
                <a:latin typeface="Arial" charset="0"/>
              </a:rPr>
              <a:pPr eaLnBrk="1" hangingPunct="1"/>
              <a:t>3</a:t>
            </a:fld>
            <a:endParaRPr lang="en-US" altLang="en-US" sz="1200" b="0">
              <a:latin typeface="Arial" charset="0"/>
            </a:endParaRPr>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fld id="{7409E2D3-BB11-4860-B050-5DA933388506}" type="slidenum">
              <a:rPr lang="en-US" altLang="en-US" sz="1200" b="0">
                <a:latin typeface="Arial" charset="0"/>
              </a:rPr>
              <a:pPr eaLnBrk="1" hangingPunct="1"/>
              <a:t>4</a:t>
            </a:fld>
            <a:endParaRPr lang="en-US" altLang="en-US" sz="1200" b="0">
              <a:latin typeface="Arial" charset="0"/>
            </a:endParaRPr>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fld id="{1C6EA079-1C95-4CE6-89EF-9A01B6355D19}" type="slidenum">
              <a:rPr lang="en-US" altLang="en-US" sz="1200" b="0">
                <a:latin typeface="Arial" charset="0"/>
              </a:rPr>
              <a:pPr eaLnBrk="1" hangingPunct="1"/>
              <a:t>20</a:t>
            </a:fld>
            <a:endParaRPr lang="en-US" altLang="en-US" sz="1200" b="0">
              <a:latin typeface="Arial" charset="0"/>
            </a:endParaRPr>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xfrm>
            <a:off x="914400" y="4343400"/>
            <a:ext cx="5029200" cy="4114800"/>
          </a:xfrm>
          <a:noFill/>
        </p:spPr>
        <p:txBody>
          <a:bodyPr/>
          <a:lstStyle/>
          <a:p>
            <a:pPr eaLnBrk="1" hangingPunct="1"/>
            <a:endParaRPr lang="en-US" alt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CD08ACB-C100-40F2-A0CF-33301D751B4F}" type="slidenum">
              <a:rPr lang="en-US"/>
              <a:pPr>
                <a:defRPr/>
              </a:pPr>
              <a:t>‹#›</a:t>
            </a:fld>
            <a:endParaRPr lang="en-US"/>
          </a:p>
        </p:txBody>
      </p:sp>
    </p:spTree>
    <p:extLst>
      <p:ext uri="{BB962C8B-B14F-4D97-AF65-F5344CB8AC3E}">
        <p14:creationId xmlns:p14="http://schemas.microsoft.com/office/powerpoint/2010/main" val="2775858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9BD10AC-B4F1-42CA-A578-B5014DAEE6CD}" type="slidenum">
              <a:rPr lang="en-US"/>
              <a:pPr>
                <a:defRPr/>
              </a:pPr>
              <a:t>‹#›</a:t>
            </a:fld>
            <a:endParaRPr lang="en-US"/>
          </a:p>
        </p:txBody>
      </p:sp>
    </p:spTree>
    <p:extLst>
      <p:ext uri="{BB962C8B-B14F-4D97-AF65-F5344CB8AC3E}">
        <p14:creationId xmlns:p14="http://schemas.microsoft.com/office/powerpoint/2010/main" val="2235895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D755B4-8FFC-4129-9046-85D06F7668FB}" type="slidenum">
              <a:rPr lang="en-US"/>
              <a:pPr>
                <a:defRPr/>
              </a:pPr>
              <a:t>‹#›</a:t>
            </a:fld>
            <a:endParaRPr lang="en-US"/>
          </a:p>
        </p:txBody>
      </p:sp>
    </p:spTree>
    <p:extLst>
      <p:ext uri="{BB962C8B-B14F-4D97-AF65-F5344CB8AC3E}">
        <p14:creationId xmlns:p14="http://schemas.microsoft.com/office/powerpoint/2010/main" val="15167572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C31297F-0BE3-473E-B679-2CCBAB55C9D1}" type="slidenum">
              <a:rPr lang="en-US"/>
              <a:pPr>
                <a:defRPr/>
              </a:pPr>
              <a:t>‹#›</a:t>
            </a:fld>
            <a:endParaRPr lang="en-US"/>
          </a:p>
        </p:txBody>
      </p:sp>
    </p:spTree>
    <p:extLst>
      <p:ext uri="{BB962C8B-B14F-4D97-AF65-F5344CB8AC3E}">
        <p14:creationId xmlns:p14="http://schemas.microsoft.com/office/powerpoint/2010/main" val="917015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73C04D1-9EDA-4C85-918D-BADEAA9C0BDE}" type="slidenum">
              <a:rPr lang="en-US"/>
              <a:pPr>
                <a:defRPr/>
              </a:pPr>
              <a:t>‹#›</a:t>
            </a:fld>
            <a:endParaRPr lang="en-US"/>
          </a:p>
        </p:txBody>
      </p:sp>
    </p:spTree>
    <p:extLst>
      <p:ext uri="{BB962C8B-B14F-4D97-AF65-F5344CB8AC3E}">
        <p14:creationId xmlns:p14="http://schemas.microsoft.com/office/powerpoint/2010/main" val="1247698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81BC9D1-E740-48E6-87D8-453FE2C6D519}" type="slidenum">
              <a:rPr lang="en-US"/>
              <a:pPr>
                <a:defRPr/>
              </a:pPr>
              <a:t>‹#›</a:t>
            </a:fld>
            <a:endParaRPr lang="en-US"/>
          </a:p>
        </p:txBody>
      </p:sp>
    </p:spTree>
    <p:extLst>
      <p:ext uri="{BB962C8B-B14F-4D97-AF65-F5344CB8AC3E}">
        <p14:creationId xmlns:p14="http://schemas.microsoft.com/office/powerpoint/2010/main" val="3459695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87AE838-C311-4648-812C-11C87E870CF9}" type="slidenum">
              <a:rPr lang="en-US"/>
              <a:pPr>
                <a:defRPr/>
              </a:pPr>
              <a:t>‹#›</a:t>
            </a:fld>
            <a:endParaRPr lang="en-US"/>
          </a:p>
        </p:txBody>
      </p:sp>
    </p:spTree>
    <p:extLst>
      <p:ext uri="{BB962C8B-B14F-4D97-AF65-F5344CB8AC3E}">
        <p14:creationId xmlns:p14="http://schemas.microsoft.com/office/powerpoint/2010/main" val="690500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55B38F7-CA23-47D9-A04D-7D9768D134F4}" type="slidenum">
              <a:rPr lang="en-US"/>
              <a:pPr>
                <a:defRPr/>
              </a:pPr>
              <a:t>‹#›</a:t>
            </a:fld>
            <a:endParaRPr lang="en-US"/>
          </a:p>
        </p:txBody>
      </p:sp>
    </p:spTree>
    <p:extLst>
      <p:ext uri="{BB962C8B-B14F-4D97-AF65-F5344CB8AC3E}">
        <p14:creationId xmlns:p14="http://schemas.microsoft.com/office/powerpoint/2010/main" val="464638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1129B6F-1B2D-4AF9-AB9C-DCC19FE40D6A}" type="slidenum">
              <a:rPr lang="en-US"/>
              <a:pPr>
                <a:defRPr/>
              </a:pPr>
              <a:t>‹#›</a:t>
            </a:fld>
            <a:endParaRPr lang="en-US"/>
          </a:p>
        </p:txBody>
      </p:sp>
    </p:spTree>
    <p:extLst>
      <p:ext uri="{BB962C8B-B14F-4D97-AF65-F5344CB8AC3E}">
        <p14:creationId xmlns:p14="http://schemas.microsoft.com/office/powerpoint/2010/main" val="2173855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BA0D78F-A340-4FD1-8ED8-02A26F21CECC}" type="slidenum">
              <a:rPr lang="en-US"/>
              <a:pPr>
                <a:defRPr/>
              </a:pPr>
              <a:t>‹#›</a:t>
            </a:fld>
            <a:endParaRPr lang="en-US"/>
          </a:p>
        </p:txBody>
      </p:sp>
    </p:spTree>
    <p:extLst>
      <p:ext uri="{BB962C8B-B14F-4D97-AF65-F5344CB8AC3E}">
        <p14:creationId xmlns:p14="http://schemas.microsoft.com/office/powerpoint/2010/main" val="3381712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11A833A-E189-4B3D-8542-53393955C4B5}" type="slidenum">
              <a:rPr lang="en-US"/>
              <a:pPr>
                <a:defRPr/>
              </a:pPr>
              <a:t>‹#›</a:t>
            </a:fld>
            <a:endParaRPr lang="en-US"/>
          </a:p>
        </p:txBody>
      </p:sp>
    </p:spTree>
    <p:extLst>
      <p:ext uri="{BB962C8B-B14F-4D97-AF65-F5344CB8AC3E}">
        <p14:creationId xmlns:p14="http://schemas.microsoft.com/office/powerpoint/2010/main" val="1152331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32969F1-5DCC-483D-AFAA-AA750C293AAF}" type="slidenum">
              <a:rPr lang="en-US"/>
              <a:pPr>
                <a:defRPr/>
              </a:pPr>
              <a:t>‹#›</a:t>
            </a:fld>
            <a:endParaRPr lang="en-US"/>
          </a:p>
        </p:txBody>
      </p:sp>
    </p:spTree>
    <p:extLst>
      <p:ext uri="{BB962C8B-B14F-4D97-AF65-F5344CB8AC3E}">
        <p14:creationId xmlns:p14="http://schemas.microsoft.com/office/powerpoint/2010/main" val="634781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b="0" smtClean="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b="0" smtClean="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0" smtClean="0">
                <a:latin typeface="+mn-lt"/>
              </a:defRPr>
            </a:lvl1pPr>
          </a:lstStyle>
          <a:p>
            <a:pPr>
              <a:defRPr/>
            </a:pPr>
            <a:fld id="{0D27899F-7F3A-4E90-BED2-47788028114E}" type="slidenum">
              <a:rPr lang="en-US"/>
              <a:pPr>
                <a:defRPr/>
              </a:pPr>
              <a:t>‹#›</a:t>
            </a:fld>
            <a:endParaRPr lang="en-US"/>
          </a:p>
        </p:txBody>
      </p:sp>
      <p:pic>
        <p:nvPicPr>
          <p:cNvPr id="1031" name="Picture 8"/>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6554788"/>
            <a:ext cx="9144000" cy="3048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32" name="Text Box 9"/>
          <p:cNvSpPr txBox="1">
            <a:spLocks noChangeArrowheads="1"/>
          </p:cNvSpPr>
          <p:nvPr userDrawn="1"/>
        </p:nvSpPr>
        <p:spPr bwMode="auto">
          <a:xfrm>
            <a:off x="73025" y="6556375"/>
            <a:ext cx="2822575" cy="3048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spcBef>
                <a:spcPct val="50000"/>
              </a:spcBef>
            </a:pPr>
            <a:r>
              <a:rPr lang="en-US" altLang="en-US" sz="1400">
                <a:solidFill>
                  <a:schemeClr val="bg1"/>
                </a:solidFill>
              </a:rPr>
              <a:t>Holt McDougal Geometry</a:t>
            </a:r>
          </a:p>
        </p:txBody>
      </p:sp>
      <p:grpSp>
        <p:nvGrpSpPr>
          <p:cNvPr id="1033" name="Group 13"/>
          <p:cNvGrpSpPr>
            <a:grpSpLocks/>
          </p:cNvGrpSpPr>
          <p:nvPr userDrawn="1"/>
        </p:nvGrpSpPr>
        <p:grpSpPr bwMode="auto">
          <a:xfrm>
            <a:off x="0" y="0"/>
            <a:ext cx="9144000" cy="6862763"/>
            <a:chOff x="0" y="0"/>
            <a:chExt cx="5760" cy="4323"/>
          </a:xfrm>
        </p:grpSpPr>
        <p:pic>
          <p:nvPicPr>
            <p:cNvPr id="1035" name="Picture 7"/>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0"/>
              <a:ext cx="5760" cy="461"/>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descr="chater_screen"/>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574" y="4131"/>
              <a:ext cx="31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34" name="Text Box 11"/>
          <p:cNvSpPr txBox="1">
            <a:spLocks noChangeArrowheads="1"/>
          </p:cNvSpPr>
          <p:nvPr userDrawn="1"/>
        </p:nvSpPr>
        <p:spPr bwMode="auto">
          <a:xfrm>
            <a:off x="1066800" y="98425"/>
            <a:ext cx="8077200" cy="57943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sz="3200" b="0">
                <a:solidFill>
                  <a:schemeClr val="bg1"/>
                </a:solidFill>
                <a:latin typeface="Arial Black" pitchFamily="34" charset="0"/>
              </a:rPr>
              <a:t>Translations</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slide" Target="slide19.xml"/><Relationship Id="rId4" Type="http://schemas.openxmlformats.org/officeDocument/2006/relationships/slide" Target="slide3.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7.xml"/><Relationship Id="rId5" Type="http://schemas.openxmlformats.org/officeDocument/2006/relationships/image" Target="../media/image28.png"/><Relationship Id="rId4" Type="http://schemas.openxmlformats.org/officeDocument/2006/relationships/image" Target="../media/image2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6117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1" name="Text Box 4"/>
          <p:cNvSpPr txBox="1">
            <a:spLocks noChangeArrowheads="1"/>
          </p:cNvSpPr>
          <p:nvPr/>
        </p:nvSpPr>
        <p:spPr bwMode="auto">
          <a:xfrm>
            <a:off x="1371600" y="163513"/>
            <a:ext cx="7772400" cy="579437"/>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sz="3200" b="0">
                <a:solidFill>
                  <a:schemeClr val="bg1"/>
                </a:solidFill>
                <a:latin typeface="Arial Black" pitchFamily="34" charset="0"/>
              </a:rPr>
              <a:t>Translations</a:t>
            </a:r>
          </a:p>
        </p:txBody>
      </p:sp>
      <p:sp>
        <p:nvSpPr>
          <p:cNvPr id="2052" name="Text Box 8"/>
          <p:cNvSpPr txBox="1">
            <a:spLocks noChangeArrowheads="1"/>
          </p:cNvSpPr>
          <p:nvPr/>
        </p:nvSpPr>
        <p:spPr bwMode="auto">
          <a:xfrm>
            <a:off x="152400" y="6553200"/>
            <a:ext cx="213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spcBef>
                <a:spcPct val="50000"/>
              </a:spcBef>
            </a:pPr>
            <a:r>
              <a:rPr lang="en-US" altLang="en-US" sz="1400">
                <a:solidFill>
                  <a:schemeClr val="bg1"/>
                </a:solidFill>
              </a:rPr>
              <a:t>Holt Geometry</a:t>
            </a:r>
          </a:p>
        </p:txBody>
      </p:sp>
      <p:sp>
        <p:nvSpPr>
          <p:cNvPr id="4123" name="Text Box 27">
            <a:hlinkClick r:id="" action="ppaction://hlinkshowjump?jump=nextslide"/>
          </p:cNvPr>
          <p:cNvSpPr txBox="1">
            <a:spLocks noChangeArrowheads="1"/>
          </p:cNvSpPr>
          <p:nvPr/>
        </p:nvSpPr>
        <p:spPr bwMode="auto">
          <a:xfrm>
            <a:off x="3505200" y="2413000"/>
            <a:ext cx="1855788"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b="0" u="sng">
                <a:solidFill>
                  <a:schemeClr val="bg1"/>
                </a:solidFill>
                <a:effectLst>
                  <a:outerShdw blurRad="38100" dist="38100" dir="2700000" algn="tl">
                    <a:srgbClr val="C0C0C0"/>
                  </a:outerShdw>
                </a:effectLst>
              </a:rPr>
              <a:t>Warm Up</a:t>
            </a:r>
          </a:p>
        </p:txBody>
      </p:sp>
      <p:sp>
        <p:nvSpPr>
          <p:cNvPr id="4124" name="Text Box 28">
            <a:hlinkClick r:id="rId4" action="ppaction://hlinksldjump"/>
          </p:cNvPr>
          <p:cNvSpPr txBox="1">
            <a:spLocks noChangeArrowheads="1"/>
          </p:cNvSpPr>
          <p:nvPr/>
        </p:nvSpPr>
        <p:spPr bwMode="auto">
          <a:xfrm>
            <a:off x="3517900" y="3022600"/>
            <a:ext cx="3763963"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b="0" u="sng">
                <a:solidFill>
                  <a:schemeClr val="bg1"/>
                </a:solidFill>
                <a:effectLst>
                  <a:outerShdw blurRad="38100" dist="38100" dir="2700000" algn="tl">
                    <a:srgbClr val="C0C0C0"/>
                  </a:outerShdw>
                </a:effectLst>
              </a:rPr>
              <a:t>Lesson Presentation</a:t>
            </a:r>
          </a:p>
        </p:txBody>
      </p:sp>
      <p:sp>
        <p:nvSpPr>
          <p:cNvPr id="4125" name="Text Box 29">
            <a:hlinkClick r:id="rId5" action="ppaction://hlinksldjump"/>
          </p:cNvPr>
          <p:cNvSpPr txBox="1">
            <a:spLocks noChangeArrowheads="1"/>
          </p:cNvSpPr>
          <p:nvPr/>
        </p:nvSpPr>
        <p:spPr bwMode="auto">
          <a:xfrm>
            <a:off x="3519488" y="3632200"/>
            <a:ext cx="2320925"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b="0" u="sng">
                <a:solidFill>
                  <a:schemeClr val="bg1"/>
                </a:solidFill>
                <a:effectLst>
                  <a:outerShdw blurRad="38100" dist="38100" dir="2700000" algn="tl">
                    <a:srgbClr val="C0C0C0"/>
                  </a:outerShdw>
                </a:effectLst>
              </a:rPr>
              <a:t>Lesson Quiz</a:t>
            </a:r>
          </a:p>
        </p:txBody>
      </p:sp>
      <p:pic>
        <p:nvPicPr>
          <p:cNvPr id="2056" name="Picture 30" descr="splash_first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Text Box 31"/>
          <p:cNvSpPr txBox="1">
            <a:spLocks noChangeArrowheads="1"/>
          </p:cNvSpPr>
          <p:nvPr/>
        </p:nvSpPr>
        <p:spPr bwMode="auto">
          <a:xfrm>
            <a:off x="76200" y="6553200"/>
            <a:ext cx="2971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sz="1400">
                <a:solidFill>
                  <a:schemeClr val="bg1"/>
                </a:solidFill>
              </a:rPr>
              <a:t>Holt McDougal Geometry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a:spcBef>
                <a:spcPct val="50000"/>
              </a:spcBef>
            </a:pPr>
            <a:r>
              <a:rPr lang="en-US" altLang="en-US" b="0">
                <a:solidFill>
                  <a:srgbClr val="FF0000"/>
                </a:solidFill>
                <a:latin typeface="Arial Black" pitchFamily="34" charset="0"/>
              </a:rPr>
              <a:t>Check It Out!</a:t>
            </a:r>
            <a:r>
              <a:rPr lang="en-US" altLang="en-US" b="0">
                <a:solidFill>
                  <a:srgbClr val="006699"/>
                </a:solidFill>
                <a:latin typeface="Arial Black" pitchFamily="34" charset="0"/>
              </a:rPr>
              <a:t> Example 2 </a:t>
            </a:r>
            <a:endParaRPr lang="en-US" altLang="en-US" sz="2600" b="0">
              <a:solidFill>
                <a:schemeClr val="accent2"/>
              </a:solidFill>
              <a:latin typeface="Arial MT Bl" charset="0"/>
            </a:endParaRPr>
          </a:p>
        </p:txBody>
      </p:sp>
      <p:grpSp>
        <p:nvGrpSpPr>
          <p:cNvPr id="11267" name="Group 24"/>
          <p:cNvGrpSpPr>
            <a:grpSpLocks/>
          </p:cNvGrpSpPr>
          <p:nvPr/>
        </p:nvGrpSpPr>
        <p:grpSpPr bwMode="auto">
          <a:xfrm>
            <a:off x="685800" y="1447800"/>
            <a:ext cx="7788275" cy="1187450"/>
            <a:chOff x="432" y="912"/>
            <a:chExt cx="4906" cy="748"/>
          </a:xfrm>
        </p:grpSpPr>
        <p:sp>
          <p:nvSpPr>
            <p:cNvPr id="11277" name="Text Box 7"/>
            <p:cNvSpPr txBox="1">
              <a:spLocks noChangeArrowheads="1"/>
            </p:cNvSpPr>
            <p:nvPr/>
          </p:nvSpPr>
          <p:spPr bwMode="auto">
            <a:xfrm>
              <a:off x="432" y="912"/>
              <a:ext cx="4906" cy="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Copy the quadrilateral and the translation vector. Draw the translation of the quadrilateral along</a:t>
              </a:r>
            </a:p>
          </p:txBody>
        </p:sp>
        <p:pic>
          <p:nvPicPr>
            <p:cNvPr id="11278" name="Picture 8"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9" y="1433"/>
              <a:ext cx="252"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46441" name="Text Box 9"/>
          <p:cNvSpPr txBox="1">
            <a:spLocks noChangeArrowheads="1"/>
          </p:cNvSpPr>
          <p:nvPr/>
        </p:nvSpPr>
        <p:spPr bwMode="auto">
          <a:xfrm>
            <a:off x="762000" y="4343400"/>
            <a:ext cx="443547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Step 1 </a:t>
            </a:r>
            <a:r>
              <a:rPr lang="en-US" altLang="en-US" b="0"/>
              <a:t>Draw a line parallel to the vector through each vertex of the quadrangle. </a:t>
            </a:r>
            <a:endParaRPr lang="en-US" altLang="en-US"/>
          </a:p>
        </p:txBody>
      </p:sp>
      <p:sp>
        <p:nvSpPr>
          <p:cNvPr id="11269" name="Rectangle 17"/>
          <p:cNvSpPr>
            <a:spLocks noChangeArrowheads="1"/>
          </p:cNvSpPr>
          <p:nvPr/>
        </p:nvSpPr>
        <p:spPr bwMode="auto">
          <a:xfrm>
            <a:off x="7848600" y="2971800"/>
            <a:ext cx="762000" cy="9144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endParaRPr lang="en-US" altLang="en-US"/>
          </a:p>
        </p:txBody>
      </p:sp>
      <p:pic>
        <p:nvPicPr>
          <p:cNvPr id="146450" name="Picture 1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3600" y="4648200"/>
            <a:ext cx="1600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46451" name="Group 19"/>
          <p:cNvGrpSpPr>
            <a:grpSpLocks/>
          </p:cNvGrpSpPr>
          <p:nvPr/>
        </p:nvGrpSpPr>
        <p:grpSpPr bwMode="auto">
          <a:xfrm>
            <a:off x="6324600" y="4738688"/>
            <a:ext cx="2514600" cy="838200"/>
            <a:chOff x="3888" y="2880"/>
            <a:chExt cx="1584" cy="528"/>
          </a:xfrm>
        </p:grpSpPr>
        <p:sp>
          <p:nvSpPr>
            <p:cNvPr id="11273" name="Line 20"/>
            <p:cNvSpPr>
              <a:spLocks noChangeShapeType="1"/>
            </p:cNvSpPr>
            <p:nvPr/>
          </p:nvSpPr>
          <p:spPr bwMode="auto">
            <a:xfrm>
              <a:off x="3888" y="3168"/>
              <a:ext cx="1152" cy="240"/>
            </a:xfrm>
            <a:prstGeom prst="line">
              <a:avLst/>
            </a:prstGeom>
            <a:noFill/>
            <a:ln w="28575">
              <a:solidFill>
                <a:schemeClr val="tx1"/>
              </a:solidFill>
              <a:prstDash val="sysDot"/>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4" name="Line 21"/>
            <p:cNvSpPr>
              <a:spLocks noChangeShapeType="1"/>
            </p:cNvSpPr>
            <p:nvPr/>
          </p:nvSpPr>
          <p:spPr bwMode="auto">
            <a:xfrm>
              <a:off x="4272" y="2880"/>
              <a:ext cx="1152" cy="240"/>
            </a:xfrm>
            <a:prstGeom prst="line">
              <a:avLst/>
            </a:prstGeom>
            <a:noFill/>
            <a:ln w="28575">
              <a:solidFill>
                <a:schemeClr val="tx1"/>
              </a:solidFill>
              <a:prstDash val="sysDot"/>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5" name="Line 22"/>
            <p:cNvSpPr>
              <a:spLocks noChangeShapeType="1"/>
            </p:cNvSpPr>
            <p:nvPr/>
          </p:nvSpPr>
          <p:spPr bwMode="auto">
            <a:xfrm>
              <a:off x="4320" y="3102"/>
              <a:ext cx="1152" cy="240"/>
            </a:xfrm>
            <a:prstGeom prst="line">
              <a:avLst/>
            </a:prstGeom>
            <a:noFill/>
            <a:ln w="28575">
              <a:solidFill>
                <a:schemeClr val="tx1"/>
              </a:solidFill>
              <a:prstDash val="sysDot"/>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6" name="Line 23"/>
            <p:cNvSpPr>
              <a:spLocks noChangeShapeType="1"/>
            </p:cNvSpPr>
            <p:nvPr/>
          </p:nvSpPr>
          <p:spPr bwMode="auto">
            <a:xfrm>
              <a:off x="3984" y="2928"/>
              <a:ext cx="1152" cy="240"/>
            </a:xfrm>
            <a:prstGeom prst="line">
              <a:avLst/>
            </a:prstGeom>
            <a:noFill/>
            <a:ln w="28575">
              <a:solidFill>
                <a:schemeClr val="tx1"/>
              </a:solidFill>
              <a:prstDash val="sysDot"/>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pic>
        <p:nvPicPr>
          <p:cNvPr id="11272" name="Picture 2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2895600"/>
            <a:ext cx="1685925" cy="1400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46441"/>
                                        </p:tgtEl>
                                        <p:attrNameLst>
                                          <p:attrName>style.visibility</p:attrName>
                                        </p:attrNameLst>
                                      </p:cBhvr>
                                      <p:to>
                                        <p:strVal val="visible"/>
                                      </p:to>
                                    </p:set>
                                    <p:animEffect transition="in" filter="checkerboard(across)">
                                      <p:cBhvr>
                                        <p:cTn id="7" dur="500"/>
                                        <p:tgtEl>
                                          <p:spTgt spid="1464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146450"/>
                                        </p:tgtEl>
                                        <p:attrNameLst>
                                          <p:attrName>style.visibility</p:attrName>
                                        </p:attrNameLst>
                                      </p:cBhvr>
                                      <p:to>
                                        <p:strVal val="visible"/>
                                      </p:to>
                                    </p:set>
                                    <p:animEffect transition="in" filter="dissolve">
                                      <p:cBhvr>
                                        <p:cTn id="12" dur="500"/>
                                        <p:tgtEl>
                                          <p:spTgt spid="14645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146451"/>
                                        </p:tgtEl>
                                        <p:attrNameLst>
                                          <p:attrName>style.visibility</p:attrName>
                                        </p:attrNameLst>
                                      </p:cBhvr>
                                      <p:to>
                                        <p:strVal val="visible"/>
                                      </p:to>
                                    </p:set>
                                    <p:animEffect transition="in" filter="wipe(left)">
                                      <p:cBhvr>
                                        <p:cTn id="17" dur="3000"/>
                                        <p:tgtEl>
                                          <p:spTgt spid="1464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44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a:spcBef>
                <a:spcPct val="50000"/>
              </a:spcBef>
            </a:pPr>
            <a:r>
              <a:rPr lang="en-US" altLang="en-US" b="0">
                <a:solidFill>
                  <a:srgbClr val="FF0000"/>
                </a:solidFill>
                <a:latin typeface="Arial Black" pitchFamily="34" charset="0"/>
              </a:rPr>
              <a:t>Check It Out!</a:t>
            </a:r>
            <a:r>
              <a:rPr lang="en-US" altLang="en-US" b="0">
                <a:solidFill>
                  <a:srgbClr val="006699"/>
                </a:solidFill>
                <a:latin typeface="Arial Black" pitchFamily="34" charset="0"/>
              </a:rPr>
              <a:t> Example 2 Continued</a:t>
            </a:r>
            <a:endParaRPr lang="en-US" altLang="en-US" sz="2600" b="0">
              <a:solidFill>
                <a:schemeClr val="accent2"/>
              </a:solidFill>
              <a:latin typeface="Arial MT Bl" charset="0"/>
            </a:endParaRPr>
          </a:p>
        </p:txBody>
      </p:sp>
      <p:sp>
        <p:nvSpPr>
          <p:cNvPr id="12291" name="Text Box 6"/>
          <p:cNvSpPr txBox="1">
            <a:spLocks noChangeArrowheads="1"/>
          </p:cNvSpPr>
          <p:nvPr/>
        </p:nvSpPr>
        <p:spPr bwMode="auto">
          <a:xfrm>
            <a:off x="762000" y="1831975"/>
            <a:ext cx="4511675"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Step 2 </a:t>
            </a:r>
            <a:r>
              <a:rPr lang="en-US" altLang="en-US" b="0"/>
              <a:t>Measure the length of the vector. Then, from each vertex mark off this distance in the same direction as the vector, on each of the parallel lines.</a:t>
            </a:r>
            <a:endParaRPr lang="en-US" altLang="en-US"/>
          </a:p>
        </p:txBody>
      </p:sp>
      <p:pic>
        <p:nvPicPr>
          <p:cNvPr id="12292"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3600" y="2209800"/>
            <a:ext cx="1600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2293" name="Group 15"/>
          <p:cNvGrpSpPr>
            <a:grpSpLocks/>
          </p:cNvGrpSpPr>
          <p:nvPr/>
        </p:nvGrpSpPr>
        <p:grpSpPr bwMode="auto">
          <a:xfrm>
            <a:off x="6324600" y="2300288"/>
            <a:ext cx="2514600" cy="838200"/>
            <a:chOff x="3888" y="2880"/>
            <a:chExt cx="1584" cy="528"/>
          </a:xfrm>
        </p:grpSpPr>
        <p:sp>
          <p:nvSpPr>
            <p:cNvPr id="12308" name="Line 16"/>
            <p:cNvSpPr>
              <a:spLocks noChangeShapeType="1"/>
            </p:cNvSpPr>
            <p:nvPr/>
          </p:nvSpPr>
          <p:spPr bwMode="auto">
            <a:xfrm>
              <a:off x="3888" y="3168"/>
              <a:ext cx="1152" cy="240"/>
            </a:xfrm>
            <a:prstGeom prst="line">
              <a:avLst/>
            </a:prstGeom>
            <a:noFill/>
            <a:ln w="28575">
              <a:solidFill>
                <a:schemeClr val="tx1"/>
              </a:solidFill>
              <a:prstDash val="sysDot"/>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9" name="Line 17"/>
            <p:cNvSpPr>
              <a:spLocks noChangeShapeType="1"/>
            </p:cNvSpPr>
            <p:nvPr/>
          </p:nvSpPr>
          <p:spPr bwMode="auto">
            <a:xfrm>
              <a:off x="4272" y="2880"/>
              <a:ext cx="1152" cy="240"/>
            </a:xfrm>
            <a:prstGeom prst="line">
              <a:avLst/>
            </a:prstGeom>
            <a:noFill/>
            <a:ln w="28575">
              <a:solidFill>
                <a:schemeClr val="tx1"/>
              </a:solidFill>
              <a:prstDash val="sysDot"/>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10" name="Line 18"/>
            <p:cNvSpPr>
              <a:spLocks noChangeShapeType="1"/>
            </p:cNvSpPr>
            <p:nvPr/>
          </p:nvSpPr>
          <p:spPr bwMode="auto">
            <a:xfrm>
              <a:off x="4320" y="3102"/>
              <a:ext cx="1152" cy="240"/>
            </a:xfrm>
            <a:prstGeom prst="line">
              <a:avLst/>
            </a:prstGeom>
            <a:noFill/>
            <a:ln w="28575">
              <a:solidFill>
                <a:schemeClr val="tx1"/>
              </a:solidFill>
              <a:prstDash val="sysDot"/>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11" name="Line 19"/>
            <p:cNvSpPr>
              <a:spLocks noChangeShapeType="1"/>
            </p:cNvSpPr>
            <p:nvPr/>
          </p:nvSpPr>
          <p:spPr bwMode="auto">
            <a:xfrm>
              <a:off x="3984" y="2928"/>
              <a:ext cx="1152" cy="240"/>
            </a:xfrm>
            <a:prstGeom prst="line">
              <a:avLst/>
            </a:prstGeom>
            <a:noFill/>
            <a:ln w="28575">
              <a:solidFill>
                <a:schemeClr val="tx1"/>
              </a:solidFill>
              <a:prstDash val="sysDot"/>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47488" name="Group 32"/>
          <p:cNvGrpSpPr>
            <a:grpSpLocks/>
          </p:cNvGrpSpPr>
          <p:nvPr/>
        </p:nvGrpSpPr>
        <p:grpSpPr bwMode="auto">
          <a:xfrm>
            <a:off x="7740650" y="2362200"/>
            <a:ext cx="958850" cy="949325"/>
            <a:chOff x="4876" y="1488"/>
            <a:chExt cx="604" cy="598"/>
          </a:xfrm>
        </p:grpSpPr>
        <p:sp>
          <p:nvSpPr>
            <p:cNvPr id="12304" name="Text Box 20"/>
            <p:cNvSpPr txBox="1">
              <a:spLocks noChangeArrowheads="1"/>
            </p:cNvSpPr>
            <p:nvPr/>
          </p:nvSpPr>
          <p:spPr bwMode="auto">
            <a:xfrm>
              <a:off x="5220" y="1488"/>
              <a:ext cx="2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solidFill>
                    <a:srgbClr val="FF0000"/>
                  </a:solidFill>
                  <a:sym typeface="Wingdings" pitchFamily="2" charset="2"/>
                </a:rPr>
                <a:t></a:t>
              </a:r>
            </a:p>
          </p:txBody>
        </p:sp>
        <p:sp>
          <p:nvSpPr>
            <p:cNvPr id="12305" name="Text Box 28"/>
            <p:cNvSpPr txBox="1">
              <a:spLocks noChangeArrowheads="1"/>
            </p:cNvSpPr>
            <p:nvPr/>
          </p:nvSpPr>
          <p:spPr bwMode="auto">
            <a:xfrm>
              <a:off x="4916" y="1546"/>
              <a:ext cx="2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solidFill>
                    <a:srgbClr val="FF0000"/>
                  </a:solidFill>
                  <a:sym typeface="Wingdings" pitchFamily="2" charset="2"/>
                </a:rPr>
                <a:t></a:t>
              </a:r>
            </a:p>
          </p:txBody>
        </p:sp>
        <p:sp>
          <p:nvSpPr>
            <p:cNvPr id="12306" name="Text Box 29"/>
            <p:cNvSpPr txBox="1">
              <a:spLocks noChangeArrowheads="1"/>
            </p:cNvSpPr>
            <p:nvPr/>
          </p:nvSpPr>
          <p:spPr bwMode="auto">
            <a:xfrm>
              <a:off x="4876" y="1798"/>
              <a:ext cx="2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solidFill>
                    <a:srgbClr val="FF0000"/>
                  </a:solidFill>
                  <a:sym typeface="Wingdings" pitchFamily="2" charset="2"/>
                </a:rPr>
                <a:t></a:t>
              </a:r>
            </a:p>
          </p:txBody>
        </p:sp>
        <p:sp>
          <p:nvSpPr>
            <p:cNvPr id="12307" name="Text Box 31"/>
            <p:cNvSpPr txBox="1">
              <a:spLocks noChangeArrowheads="1"/>
            </p:cNvSpPr>
            <p:nvPr/>
          </p:nvSpPr>
          <p:spPr bwMode="auto">
            <a:xfrm>
              <a:off x="5276" y="1728"/>
              <a:ext cx="2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solidFill>
                    <a:srgbClr val="FF0000"/>
                  </a:solidFill>
                  <a:sym typeface="Wingdings" pitchFamily="2" charset="2"/>
                </a:rPr>
                <a:t></a:t>
              </a:r>
            </a:p>
          </p:txBody>
        </p:sp>
      </p:grpSp>
      <p:sp>
        <p:nvSpPr>
          <p:cNvPr id="147490" name="Text Box 34"/>
          <p:cNvSpPr txBox="1">
            <a:spLocks noChangeArrowheads="1"/>
          </p:cNvSpPr>
          <p:nvPr/>
        </p:nvSpPr>
        <p:spPr bwMode="auto">
          <a:xfrm>
            <a:off x="822325" y="4527550"/>
            <a:ext cx="44323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Step 3 </a:t>
            </a:r>
            <a:r>
              <a:rPr lang="en-US" altLang="en-US" b="0"/>
              <a:t>Connect the images</a:t>
            </a:r>
          </a:p>
          <a:p>
            <a:pPr eaLnBrk="1" hangingPunct="1"/>
            <a:r>
              <a:rPr lang="en-US" altLang="en-US" b="0"/>
              <a:t>of the vertices.</a:t>
            </a:r>
            <a:endParaRPr lang="en-US" altLang="en-US"/>
          </a:p>
        </p:txBody>
      </p:sp>
      <p:pic>
        <p:nvPicPr>
          <p:cNvPr id="147491" name="Picture 3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00975" y="4441825"/>
            <a:ext cx="885825"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47498" name="Group 42"/>
          <p:cNvGrpSpPr>
            <a:grpSpLocks/>
          </p:cNvGrpSpPr>
          <p:nvPr/>
        </p:nvGrpSpPr>
        <p:grpSpPr bwMode="auto">
          <a:xfrm>
            <a:off x="5943600" y="4114800"/>
            <a:ext cx="2895600" cy="1143000"/>
            <a:chOff x="3744" y="2928"/>
            <a:chExt cx="1824" cy="720"/>
          </a:xfrm>
        </p:grpSpPr>
        <p:pic>
          <p:nvPicPr>
            <p:cNvPr id="12298" name="Picture 3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44" y="2928"/>
              <a:ext cx="1008" cy="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2299" name="Group 37"/>
            <p:cNvGrpSpPr>
              <a:grpSpLocks/>
            </p:cNvGrpSpPr>
            <p:nvPr/>
          </p:nvGrpSpPr>
          <p:grpSpPr bwMode="auto">
            <a:xfrm>
              <a:off x="3984" y="2985"/>
              <a:ext cx="1584" cy="528"/>
              <a:chOff x="3888" y="2880"/>
              <a:chExt cx="1584" cy="528"/>
            </a:xfrm>
          </p:grpSpPr>
          <p:sp>
            <p:nvSpPr>
              <p:cNvPr id="12300" name="Line 38"/>
              <p:cNvSpPr>
                <a:spLocks noChangeShapeType="1"/>
              </p:cNvSpPr>
              <p:nvPr/>
            </p:nvSpPr>
            <p:spPr bwMode="auto">
              <a:xfrm>
                <a:off x="3888" y="3168"/>
                <a:ext cx="1152" cy="240"/>
              </a:xfrm>
              <a:prstGeom prst="line">
                <a:avLst/>
              </a:prstGeom>
              <a:noFill/>
              <a:ln w="28575">
                <a:solidFill>
                  <a:schemeClr val="tx1"/>
                </a:solidFill>
                <a:prstDash val="sysDot"/>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1" name="Line 39"/>
              <p:cNvSpPr>
                <a:spLocks noChangeShapeType="1"/>
              </p:cNvSpPr>
              <p:nvPr/>
            </p:nvSpPr>
            <p:spPr bwMode="auto">
              <a:xfrm>
                <a:off x="4272" y="2880"/>
                <a:ext cx="1152" cy="240"/>
              </a:xfrm>
              <a:prstGeom prst="line">
                <a:avLst/>
              </a:prstGeom>
              <a:noFill/>
              <a:ln w="28575">
                <a:solidFill>
                  <a:schemeClr val="tx1"/>
                </a:solidFill>
                <a:prstDash val="sysDot"/>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2" name="Line 40"/>
              <p:cNvSpPr>
                <a:spLocks noChangeShapeType="1"/>
              </p:cNvSpPr>
              <p:nvPr/>
            </p:nvSpPr>
            <p:spPr bwMode="auto">
              <a:xfrm>
                <a:off x="4320" y="3102"/>
                <a:ext cx="1152" cy="240"/>
              </a:xfrm>
              <a:prstGeom prst="line">
                <a:avLst/>
              </a:prstGeom>
              <a:noFill/>
              <a:ln w="28575">
                <a:solidFill>
                  <a:schemeClr val="tx1"/>
                </a:solidFill>
                <a:prstDash val="sysDot"/>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3" name="Line 41"/>
              <p:cNvSpPr>
                <a:spLocks noChangeShapeType="1"/>
              </p:cNvSpPr>
              <p:nvPr/>
            </p:nvSpPr>
            <p:spPr bwMode="auto">
              <a:xfrm>
                <a:off x="3984" y="2928"/>
                <a:ext cx="1152" cy="240"/>
              </a:xfrm>
              <a:prstGeom prst="line">
                <a:avLst/>
              </a:prstGeom>
              <a:noFill/>
              <a:ln w="28575">
                <a:solidFill>
                  <a:schemeClr val="tx1"/>
                </a:solidFill>
                <a:prstDash val="sysDot"/>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147488"/>
                                        </p:tgtEl>
                                        <p:attrNameLst>
                                          <p:attrName>style.visibility</p:attrName>
                                        </p:attrNameLst>
                                      </p:cBhvr>
                                      <p:to>
                                        <p:strVal val="visible"/>
                                      </p:to>
                                    </p:set>
                                    <p:animEffect transition="in" filter="wipe(down)">
                                      <p:cBhvr>
                                        <p:cTn id="7" dur="2000"/>
                                        <p:tgtEl>
                                          <p:spTgt spid="14748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147490"/>
                                        </p:tgtEl>
                                        <p:attrNameLst>
                                          <p:attrName>style.visibility</p:attrName>
                                        </p:attrNameLst>
                                      </p:cBhvr>
                                      <p:to>
                                        <p:strVal val="visible"/>
                                      </p:to>
                                    </p:set>
                                    <p:anim calcmode="lin" valueType="num">
                                      <p:cBhvr>
                                        <p:cTn id="12" dur="1000" fill="hold"/>
                                        <p:tgtEl>
                                          <p:spTgt spid="147490"/>
                                        </p:tgtEl>
                                        <p:attrNameLst>
                                          <p:attrName>ppt_x</p:attrName>
                                        </p:attrNameLst>
                                      </p:cBhvr>
                                      <p:tavLst>
                                        <p:tav tm="0">
                                          <p:val>
                                            <p:strVal val="#ppt_x-.2"/>
                                          </p:val>
                                        </p:tav>
                                        <p:tav tm="100000">
                                          <p:val>
                                            <p:strVal val="#ppt_x"/>
                                          </p:val>
                                        </p:tav>
                                      </p:tavLst>
                                    </p:anim>
                                    <p:anim calcmode="lin" valueType="num">
                                      <p:cBhvr>
                                        <p:cTn id="13" dur="1000" fill="hold"/>
                                        <p:tgtEl>
                                          <p:spTgt spid="147490"/>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47490"/>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8" fill="hold" nodeType="clickEffect">
                                  <p:stCondLst>
                                    <p:cond delay="0"/>
                                  </p:stCondLst>
                                  <p:childTnLst>
                                    <p:set>
                                      <p:cBhvr>
                                        <p:cTn id="18" dur="1" fill="hold">
                                          <p:stCondLst>
                                            <p:cond delay="0"/>
                                          </p:stCondLst>
                                        </p:cTn>
                                        <p:tgtEl>
                                          <p:spTgt spid="147498"/>
                                        </p:tgtEl>
                                        <p:attrNameLst>
                                          <p:attrName>style.visibility</p:attrName>
                                        </p:attrNameLst>
                                      </p:cBhvr>
                                      <p:to>
                                        <p:strVal val="visible"/>
                                      </p:to>
                                    </p:set>
                                    <p:animEffect transition="in" filter="wipe(left)">
                                      <p:cBhvr>
                                        <p:cTn id="19" dur="2000"/>
                                        <p:tgtEl>
                                          <p:spTgt spid="147498"/>
                                        </p:tgtEl>
                                      </p:cBhvr>
                                    </p:animEffect>
                                  </p:childTnLst>
                                </p:cTn>
                              </p:par>
                            </p:childTnLst>
                          </p:cTn>
                        </p:par>
                        <p:par>
                          <p:cTn id="20" fill="hold" nodeType="afterGroup">
                            <p:stCondLst>
                              <p:cond delay="2000"/>
                            </p:stCondLst>
                            <p:childTnLst>
                              <p:par>
                                <p:cTn id="21" presetID="55" presetClass="entr" presetSubtype="0" fill="hold" nodeType="afterEffect">
                                  <p:stCondLst>
                                    <p:cond delay="0"/>
                                  </p:stCondLst>
                                  <p:childTnLst>
                                    <p:set>
                                      <p:cBhvr>
                                        <p:cTn id="22" dur="1" fill="hold">
                                          <p:stCondLst>
                                            <p:cond delay="0"/>
                                          </p:stCondLst>
                                        </p:cTn>
                                        <p:tgtEl>
                                          <p:spTgt spid="147491"/>
                                        </p:tgtEl>
                                        <p:attrNameLst>
                                          <p:attrName>style.visibility</p:attrName>
                                        </p:attrNameLst>
                                      </p:cBhvr>
                                      <p:to>
                                        <p:strVal val="visible"/>
                                      </p:to>
                                    </p:set>
                                    <p:anim calcmode="lin" valueType="num">
                                      <p:cBhvr>
                                        <p:cTn id="23" dur="1000" fill="hold"/>
                                        <p:tgtEl>
                                          <p:spTgt spid="147491"/>
                                        </p:tgtEl>
                                        <p:attrNameLst>
                                          <p:attrName>ppt_w</p:attrName>
                                        </p:attrNameLst>
                                      </p:cBhvr>
                                      <p:tavLst>
                                        <p:tav tm="0">
                                          <p:val>
                                            <p:strVal val="#ppt_w*0.70"/>
                                          </p:val>
                                        </p:tav>
                                        <p:tav tm="100000">
                                          <p:val>
                                            <p:strVal val="#ppt_w"/>
                                          </p:val>
                                        </p:tav>
                                      </p:tavLst>
                                    </p:anim>
                                    <p:anim calcmode="lin" valueType="num">
                                      <p:cBhvr>
                                        <p:cTn id="24" dur="1000" fill="hold"/>
                                        <p:tgtEl>
                                          <p:spTgt spid="147491"/>
                                        </p:tgtEl>
                                        <p:attrNameLst>
                                          <p:attrName>ppt_h</p:attrName>
                                        </p:attrNameLst>
                                      </p:cBhvr>
                                      <p:tavLst>
                                        <p:tav tm="0">
                                          <p:val>
                                            <p:strVal val="#ppt_h"/>
                                          </p:val>
                                        </p:tav>
                                        <p:tav tm="100000">
                                          <p:val>
                                            <p:strVal val="#ppt_h"/>
                                          </p:val>
                                        </p:tav>
                                      </p:tavLst>
                                    </p:anim>
                                    <p:animEffect transition="in" filter="fade">
                                      <p:cBhvr>
                                        <p:cTn id="25" dur="1000"/>
                                        <p:tgtEl>
                                          <p:spTgt spid="1474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9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5"/>
          <p:cNvSpPr txBox="1">
            <a:spLocks noChangeArrowheads="1"/>
          </p:cNvSpPr>
          <p:nvPr/>
        </p:nvSpPr>
        <p:spPr bwMode="auto">
          <a:xfrm>
            <a:off x="838200" y="2133600"/>
            <a:ext cx="7635875"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t>Recall that a vector in the coordinate plane can be written as &lt;</a:t>
            </a:r>
            <a:r>
              <a:rPr lang="en-US" altLang="en-US" b="0" i="1"/>
              <a:t>a, b</a:t>
            </a:r>
            <a:r>
              <a:rPr lang="en-US" altLang="en-US" b="0"/>
              <a:t>&gt;, where </a:t>
            </a:r>
            <a:r>
              <a:rPr lang="en-US" altLang="en-US" b="0" i="1"/>
              <a:t>a</a:t>
            </a:r>
            <a:r>
              <a:rPr lang="en-US" altLang="en-US" b="0"/>
              <a:t> is the horizontal change and </a:t>
            </a:r>
            <a:r>
              <a:rPr lang="en-US" altLang="en-US" b="0" i="1"/>
              <a:t>b</a:t>
            </a:r>
            <a:r>
              <a:rPr lang="en-US" altLang="en-US" b="0"/>
              <a:t> is the vertical change from the initial point to the terminal point.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1038" y="1752600"/>
            <a:ext cx="7781925" cy="3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5"/>
          <p:cNvSpPr txBox="1">
            <a:spLocks noChangeArrowheads="1"/>
          </p:cNvSpPr>
          <p:nvPr/>
        </p:nvSpPr>
        <p:spPr bwMode="auto">
          <a:xfrm>
            <a:off x="0" y="8382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eaLnBrk="1" hangingPunct="1"/>
            <a:r>
              <a:rPr lang="en-US" altLang="en-US" b="0">
                <a:solidFill>
                  <a:srgbClr val="006699"/>
                </a:solidFill>
                <a:latin typeface="Arial Black" pitchFamily="34" charset="0"/>
              </a:rPr>
              <a:t>Example 3: Drawing Translations in the Coordinate Plane</a:t>
            </a:r>
          </a:p>
        </p:txBody>
      </p:sp>
      <p:sp>
        <p:nvSpPr>
          <p:cNvPr id="15363" name="Text Box 7"/>
          <p:cNvSpPr txBox="1">
            <a:spLocks noChangeArrowheads="1"/>
          </p:cNvSpPr>
          <p:nvPr/>
        </p:nvSpPr>
        <p:spPr bwMode="auto">
          <a:xfrm>
            <a:off x="457200" y="1600200"/>
            <a:ext cx="85344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Translate the triangle with vertices </a:t>
            </a:r>
            <a:r>
              <a:rPr lang="en-US" altLang="en-US" i="1"/>
              <a:t>D</a:t>
            </a:r>
            <a:r>
              <a:rPr lang="en-US" altLang="en-US"/>
              <a:t>(–3, –1), </a:t>
            </a:r>
            <a:r>
              <a:rPr lang="en-US" altLang="en-US" i="1"/>
              <a:t>E</a:t>
            </a:r>
            <a:r>
              <a:rPr lang="en-US" altLang="en-US"/>
              <a:t>(5, –3), and </a:t>
            </a:r>
            <a:r>
              <a:rPr lang="en-US" altLang="en-US" i="1"/>
              <a:t>F</a:t>
            </a:r>
            <a:r>
              <a:rPr lang="en-US" altLang="en-US"/>
              <a:t>(–2, –2) along the vector         &lt;3, –1&gt;.</a:t>
            </a:r>
          </a:p>
        </p:txBody>
      </p:sp>
      <p:sp>
        <p:nvSpPr>
          <p:cNvPr id="150538" name="Text Box 10"/>
          <p:cNvSpPr txBox="1">
            <a:spLocks noChangeArrowheads="1"/>
          </p:cNvSpPr>
          <p:nvPr/>
        </p:nvSpPr>
        <p:spPr bwMode="auto">
          <a:xfrm>
            <a:off x="152400" y="2667000"/>
            <a:ext cx="584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t>The image of (</a:t>
            </a:r>
            <a:r>
              <a:rPr lang="en-US" altLang="en-US" b="0" i="1"/>
              <a:t>x, y</a:t>
            </a:r>
            <a:r>
              <a:rPr lang="en-US" altLang="en-US" b="0"/>
              <a:t>) is (</a:t>
            </a:r>
            <a:r>
              <a:rPr lang="en-US" altLang="en-US" b="0" i="1"/>
              <a:t>x</a:t>
            </a:r>
            <a:r>
              <a:rPr lang="en-US" altLang="en-US" b="0"/>
              <a:t> + 3</a:t>
            </a:r>
            <a:r>
              <a:rPr lang="en-US" altLang="en-US" b="0" i="1"/>
              <a:t>, y</a:t>
            </a:r>
            <a:r>
              <a:rPr lang="en-US" altLang="en-US" b="0"/>
              <a:t> – 1).</a:t>
            </a:r>
          </a:p>
        </p:txBody>
      </p:sp>
      <p:grpSp>
        <p:nvGrpSpPr>
          <p:cNvPr id="150554" name="Group 26"/>
          <p:cNvGrpSpPr>
            <a:grpSpLocks/>
          </p:cNvGrpSpPr>
          <p:nvPr/>
        </p:nvGrpSpPr>
        <p:grpSpPr bwMode="auto">
          <a:xfrm>
            <a:off x="223838" y="3216275"/>
            <a:ext cx="5338762" cy="822325"/>
            <a:chOff x="288" y="2026"/>
            <a:chExt cx="3168" cy="518"/>
          </a:xfrm>
        </p:grpSpPr>
        <p:sp>
          <p:nvSpPr>
            <p:cNvPr id="15373" name="Text Box 12"/>
            <p:cNvSpPr txBox="1">
              <a:spLocks noChangeArrowheads="1"/>
            </p:cNvSpPr>
            <p:nvPr/>
          </p:nvSpPr>
          <p:spPr bwMode="auto">
            <a:xfrm>
              <a:off x="288" y="2026"/>
              <a:ext cx="316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6075" indent="-346075"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i="1"/>
                <a:t>D</a:t>
              </a:r>
              <a:r>
                <a:rPr lang="en-US" altLang="en-US" b="0"/>
                <a:t>(</a:t>
              </a:r>
              <a:r>
                <a:rPr lang="en-US" altLang="en-US" b="0">
                  <a:solidFill>
                    <a:srgbClr val="3333FF"/>
                  </a:solidFill>
                </a:rPr>
                <a:t>–3, –1</a:t>
              </a:r>
              <a:r>
                <a:rPr lang="en-US" altLang="en-US" b="0"/>
                <a:t>)     </a:t>
              </a:r>
              <a:r>
                <a:rPr lang="en-US" altLang="en-US" b="0" i="1"/>
                <a:t>D’</a:t>
              </a:r>
              <a:r>
                <a:rPr lang="en-US" altLang="en-US" b="0"/>
                <a:t>(</a:t>
              </a:r>
              <a:r>
                <a:rPr lang="en-US" altLang="en-US" b="0">
                  <a:solidFill>
                    <a:srgbClr val="3333FF"/>
                  </a:solidFill>
                </a:rPr>
                <a:t>–3</a:t>
              </a:r>
              <a:r>
                <a:rPr lang="en-US" altLang="en-US" b="0">
                  <a:solidFill>
                    <a:srgbClr val="FF0000"/>
                  </a:solidFill>
                </a:rPr>
                <a:t> + 3, </a:t>
              </a:r>
              <a:r>
                <a:rPr lang="en-US" altLang="en-US" b="0">
                  <a:solidFill>
                    <a:srgbClr val="3333FF"/>
                  </a:solidFill>
                </a:rPr>
                <a:t>–1</a:t>
              </a:r>
              <a:r>
                <a:rPr lang="en-US" altLang="en-US" b="0">
                  <a:solidFill>
                    <a:srgbClr val="FF0000"/>
                  </a:solidFill>
                </a:rPr>
                <a:t> – 1</a:t>
              </a:r>
              <a:r>
                <a:rPr lang="en-US" altLang="en-US" b="0"/>
                <a:t>)    	       = </a:t>
              </a:r>
              <a:r>
                <a:rPr lang="en-US" altLang="en-US" b="0" i="1"/>
                <a:t>D</a:t>
              </a:r>
              <a:r>
                <a:rPr lang="en-US" altLang="en-US" b="0"/>
                <a:t>’(</a:t>
              </a:r>
              <a:r>
                <a:rPr lang="en-US" altLang="en-US" b="0">
                  <a:solidFill>
                    <a:srgbClr val="FF0000"/>
                  </a:solidFill>
                </a:rPr>
                <a:t>0</a:t>
              </a:r>
              <a:r>
                <a:rPr lang="en-US" altLang="en-US" b="0"/>
                <a:t>,</a:t>
              </a:r>
              <a:r>
                <a:rPr lang="en-US" altLang="en-US" b="0">
                  <a:solidFill>
                    <a:srgbClr val="FF0000"/>
                  </a:solidFill>
                </a:rPr>
                <a:t> –2</a:t>
              </a:r>
              <a:r>
                <a:rPr lang="en-US" altLang="en-US" b="0"/>
                <a:t>)</a:t>
              </a:r>
            </a:p>
          </p:txBody>
        </p:sp>
        <p:pic>
          <p:nvPicPr>
            <p:cNvPr id="15374" name="Picture 13"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2" y="2114"/>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0555" name="Group 27"/>
          <p:cNvGrpSpPr>
            <a:grpSpLocks/>
          </p:cNvGrpSpPr>
          <p:nvPr/>
        </p:nvGrpSpPr>
        <p:grpSpPr bwMode="auto">
          <a:xfrm>
            <a:off x="223838" y="3978275"/>
            <a:ext cx="5029200" cy="822325"/>
            <a:chOff x="288" y="2506"/>
            <a:chExt cx="3168" cy="518"/>
          </a:xfrm>
        </p:grpSpPr>
        <p:sp>
          <p:nvSpPr>
            <p:cNvPr id="15371" name="Text Box 21"/>
            <p:cNvSpPr txBox="1">
              <a:spLocks noChangeArrowheads="1"/>
            </p:cNvSpPr>
            <p:nvPr/>
          </p:nvSpPr>
          <p:spPr bwMode="auto">
            <a:xfrm>
              <a:off x="288" y="2506"/>
              <a:ext cx="316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6075" indent="-346075"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i="1"/>
                <a:t>E</a:t>
              </a:r>
              <a:r>
                <a:rPr lang="en-US" altLang="en-US" b="0"/>
                <a:t>(</a:t>
              </a:r>
              <a:r>
                <a:rPr lang="en-US" altLang="en-US" b="0">
                  <a:solidFill>
                    <a:srgbClr val="3333FF"/>
                  </a:solidFill>
                </a:rPr>
                <a:t>5, –3</a:t>
              </a:r>
              <a:r>
                <a:rPr lang="en-US" altLang="en-US" b="0"/>
                <a:t>)     </a:t>
              </a:r>
              <a:r>
                <a:rPr lang="en-US" altLang="en-US" b="0" i="1"/>
                <a:t>E’</a:t>
              </a:r>
              <a:r>
                <a:rPr lang="en-US" altLang="en-US" b="0"/>
                <a:t>(</a:t>
              </a:r>
              <a:r>
                <a:rPr lang="en-US" altLang="en-US" b="0">
                  <a:solidFill>
                    <a:srgbClr val="3333FF"/>
                  </a:solidFill>
                </a:rPr>
                <a:t>5</a:t>
              </a:r>
              <a:r>
                <a:rPr lang="en-US" altLang="en-US" b="0">
                  <a:solidFill>
                    <a:srgbClr val="FF0000"/>
                  </a:solidFill>
                </a:rPr>
                <a:t> + 3, </a:t>
              </a:r>
              <a:r>
                <a:rPr lang="en-US" altLang="en-US" b="0">
                  <a:solidFill>
                    <a:srgbClr val="3333FF"/>
                  </a:solidFill>
                </a:rPr>
                <a:t>–3</a:t>
              </a:r>
              <a:r>
                <a:rPr lang="en-US" altLang="en-US" b="0">
                  <a:solidFill>
                    <a:srgbClr val="FF0000"/>
                  </a:solidFill>
                </a:rPr>
                <a:t> – 1</a:t>
              </a:r>
              <a:r>
                <a:rPr lang="en-US" altLang="en-US" b="0"/>
                <a:t>)    	     = </a:t>
              </a:r>
              <a:r>
                <a:rPr lang="en-US" altLang="en-US" b="0" i="1"/>
                <a:t>E</a:t>
              </a:r>
              <a:r>
                <a:rPr lang="en-US" altLang="en-US" b="0"/>
                <a:t>’(</a:t>
              </a:r>
              <a:r>
                <a:rPr lang="en-US" altLang="en-US" b="0">
                  <a:solidFill>
                    <a:srgbClr val="FF0000"/>
                  </a:solidFill>
                </a:rPr>
                <a:t>8</a:t>
              </a:r>
              <a:r>
                <a:rPr lang="en-US" altLang="en-US" b="0"/>
                <a:t>,</a:t>
              </a:r>
              <a:r>
                <a:rPr lang="en-US" altLang="en-US" b="0">
                  <a:solidFill>
                    <a:srgbClr val="FF0000"/>
                  </a:solidFill>
                </a:rPr>
                <a:t> –4</a:t>
              </a:r>
              <a:r>
                <a:rPr lang="en-US" altLang="en-US" b="0"/>
                <a:t>)</a:t>
              </a:r>
            </a:p>
          </p:txBody>
        </p:sp>
        <p:pic>
          <p:nvPicPr>
            <p:cNvPr id="15372" name="Picture 22"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0" y="2594"/>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0551" name="Text Box 23"/>
          <p:cNvSpPr txBox="1">
            <a:spLocks noChangeArrowheads="1"/>
          </p:cNvSpPr>
          <p:nvPr/>
        </p:nvSpPr>
        <p:spPr bwMode="auto">
          <a:xfrm>
            <a:off x="223838" y="4816475"/>
            <a:ext cx="5338762"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6075" indent="-346075"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i="1"/>
              <a:t>F</a:t>
            </a:r>
            <a:r>
              <a:rPr lang="en-US" altLang="en-US" b="0"/>
              <a:t>(</a:t>
            </a:r>
            <a:r>
              <a:rPr lang="en-US" altLang="en-US" b="0">
                <a:solidFill>
                  <a:srgbClr val="3333FF"/>
                </a:solidFill>
              </a:rPr>
              <a:t>–2, –2</a:t>
            </a:r>
            <a:r>
              <a:rPr lang="en-US" altLang="en-US" b="0"/>
              <a:t>)     </a:t>
            </a:r>
            <a:r>
              <a:rPr lang="en-US" altLang="en-US" b="0" i="1"/>
              <a:t>F’</a:t>
            </a:r>
            <a:r>
              <a:rPr lang="en-US" altLang="en-US" b="0"/>
              <a:t>(</a:t>
            </a:r>
            <a:r>
              <a:rPr lang="en-US" altLang="en-US" b="0">
                <a:solidFill>
                  <a:srgbClr val="3333FF"/>
                </a:solidFill>
              </a:rPr>
              <a:t>–2</a:t>
            </a:r>
            <a:r>
              <a:rPr lang="en-US" altLang="en-US" b="0">
                <a:solidFill>
                  <a:srgbClr val="FF0000"/>
                </a:solidFill>
              </a:rPr>
              <a:t> + 3, </a:t>
            </a:r>
            <a:r>
              <a:rPr lang="en-US" altLang="en-US" b="0">
                <a:solidFill>
                  <a:srgbClr val="3333FF"/>
                </a:solidFill>
              </a:rPr>
              <a:t>–2</a:t>
            </a:r>
            <a:r>
              <a:rPr lang="en-US" altLang="en-US" b="0">
                <a:solidFill>
                  <a:srgbClr val="FF0000"/>
                </a:solidFill>
              </a:rPr>
              <a:t> – 1</a:t>
            </a:r>
            <a:r>
              <a:rPr lang="en-US" altLang="en-US" b="0"/>
              <a:t>)    	       = </a:t>
            </a:r>
            <a:r>
              <a:rPr lang="en-US" altLang="en-US" b="0" i="1"/>
              <a:t>F</a:t>
            </a:r>
            <a:r>
              <a:rPr lang="en-US" altLang="en-US" b="0"/>
              <a:t>’(</a:t>
            </a:r>
            <a:r>
              <a:rPr lang="en-US" altLang="en-US" b="0">
                <a:solidFill>
                  <a:srgbClr val="FF0000"/>
                </a:solidFill>
              </a:rPr>
              <a:t>1</a:t>
            </a:r>
            <a:r>
              <a:rPr lang="en-US" altLang="en-US" b="0"/>
              <a:t>,</a:t>
            </a:r>
            <a:r>
              <a:rPr lang="en-US" altLang="en-US" b="0">
                <a:solidFill>
                  <a:srgbClr val="FF0000"/>
                </a:solidFill>
              </a:rPr>
              <a:t> –3</a:t>
            </a:r>
            <a:r>
              <a:rPr lang="en-US" altLang="en-US" b="0"/>
              <a:t>)</a:t>
            </a:r>
          </a:p>
        </p:txBody>
      </p:sp>
      <p:pic>
        <p:nvPicPr>
          <p:cNvPr id="150552" name="Picture 24"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1188" y="4956175"/>
            <a:ext cx="323850"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0553" name="Text Box 25"/>
          <p:cNvSpPr txBox="1">
            <a:spLocks noChangeArrowheads="1"/>
          </p:cNvSpPr>
          <p:nvPr/>
        </p:nvSpPr>
        <p:spPr bwMode="auto">
          <a:xfrm>
            <a:off x="138113" y="5670550"/>
            <a:ext cx="56975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t>Graph the preimage and the image.</a:t>
            </a:r>
          </a:p>
        </p:txBody>
      </p:sp>
      <p:pic>
        <p:nvPicPr>
          <p:cNvPr id="150578" name="Picture 50" descr="a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2971800"/>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50538"/>
                                        </p:tgtEl>
                                        <p:attrNameLst>
                                          <p:attrName>style.visibility</p:attrName>
                                        </p:attrNameLst>
                                      </p:cBhvr>
                                      <p:to>
                                        <p:strVal val="visible"/>
                                      </p:to>
                                    </p:set>
                                    <p:anim calcmode="lin" valueType="num">
                                      <p:cBhvr>
                                        <p:cTn id="7" dur="1000" fill="hold"/>
                                        <p:tgtEl>
                                          <p:spTgt spid="150538"/>
                                        </p:tgtEl>
                                        <p:attrNameLst>
                                          <p:attrName>ppt_x</p:attrName>
                                        </p:attrNameLst>
                                      </p:cBhvr>
                                      <p:tavLst>
                                        <p:tav tm="0">
                                          <p:val>
                                            <p:strVal val="#ppt_x-.2"/>
                                          </p:val>
                                        </p:tav>
                                        <p:tav tm="100000">
                                          <p:val>
                                            <p:strVal val="#ppt_x"/>
                                          </p:val>
                                        </p:tav>
                                      </p:tavLst>
                                    </p:anim>
                                    <p:anim calcmode="lin" valueType="num">
                                      <p:cBhvr>
                                        <p:cTn id="8" dur="1000" fill="hold"/>
                                        <p:tgtEl>
                                          <p:spTgt spid="150538"/>
                                        </p:tgtEl>
                                        <p:attrNameLst>
                                          <p:attrName>ppt_y</p:attrName>
                                        </p:attrNameLst>
                                      </p:cBhvr>
                                      <p:tavLst>
                                        <p:tav tm="0">
                                          <p:val>
                                            <p:strVal val="#ppt_y"/>
                                          </p:val>
                                        </p:tav>
                                        <p:tav tm="100000">
                                          <p:val>
                                            <p:strVal val="#ppt_y"/>
                                          </p:val>
                                        </p:tav>
                                      </p:tavLst>
                                    </p:anim>
                                    <p:animEffect transition="in" filter="wipe(right)" prLst="gradientSize: 0.1">
                                      <p:cBhvr>
                                        <p:cTn id="9" dur="1000"/>
                                        <p:tgtEl>
                                          <p:spTgt spid="15053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150554"/>
                                        </p:tgtEl>
                                        <p:attrNameLst>
                                          <p:attrName>style.visibility</p:attrName>
                                        </p:attrNameLst>
                                      </p:cBhvr>
                                      <p:to>
                                        <p:strVal val="visible"/>
                                      </p:to>
                                    </p:set>
                                    <p:anim calcmode="lin" valueType="num">
                                      <p:cBhvr>
                                        <p:cTn id="14" dur="1000" fill="hold"/>
                                        <p:tgtEl>
                                          <p:spTgt spid="150554"/>
                                        </p:tgtEl>
                                        <p:attrNameLst>
                                          <p:attrName>ppt_x</p:attrName>
                                        </p:attrNameLst>
                                      </p:cBhvr>
                                      <p:tavLst>
                                        <p:tav tm="0">
                                          <p:val>
                                            <p:strVal val="#ppt_x-.2"/>
                                          </p:val>
                                        </p:tav>
                                        <p:tav tm="100000">
                                          <p:val>
                                            <p:strVal val="#ppt_x"/>
                                          </p:val>
                                        </p:tav>
                                      </p:tavLst>
                                    </p:anim>
                                    <p:anim calcmode="lin" valueType="num">
                                      <p:cBhvr>
                                        <p:cTn id="15" dur="1000" fill="hold"/>
                                        <p:tgtEl>
                                          <p:spTgt spid="150554"/>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50554"/>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nodeType="clickEffect">
                                  <p:stCondLst>
                                    <p:cond delay="0"/>
                                  </p:stCondLst>
                                  <p:childTnLst>
                                    <p:set>
                                      <p:cBhvr>
                                        <p:cTn id="20" dur="1" fill="hold">
                                          <p:stCondLst>
                                            <p:cond delay="0"/>
                                          </p:stCondLst>
                                        </p:cTn>
                                        <p:tgtEl>
                                          <p:spTgt spid="150555"/>
                                        </p:tgtEl>
                                        <p:attrNameLst>
                                          <p:attrName>style.visibility</p:attrName>
                                        </p:attrNameLst>
                                      </p:cBhvr>
                                      <p:to>
                                        <p:strVal val="visible"/>
                                      </p:to>
                                    </p:set>
                                    <p:anim calcmode="lin" valueType="num">
                                      <p:cBhvr>
                                        <p:cTn id="21" dur="1000" fill="hold"/>
                                        <p:tgtEl>
                                          <p:spTgt spid="150555"/>
                                        </p:tgtEl>
                                        <p:attrNameLst>
                                          <p:attrName>ppt_x</p:attrName>
                                        </p:attrNameLst>
                                      </p:cBhvr>
                                      <p:tavLst>
                                        <p:tav tm="0">
                                          <p:val>
                                            <p:strVal val="#ppt_x-.2"/>
                                          </p:val>
                                        </p:tav>
                                        <p:tav tm="100000">
                                          <p:val>
                                            <p:strVal val="#ppt_x"/>
                                          </p:val>
                                        </p:tav>
                                      </p:tavLst>
                                    </p:anim>
                                    <p:anim calcmode="lin" valueType="num">
                                      <p:cBhvr>
                                        <p:cTn id="22" dur="1000" fill="hold"/>
                                        <p:tgtEl>
                                          <p:spTgt spid="150555"/>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50555"/>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150551"/>
                                        </p:tgtEl>
                                        <p:attrNameLst>
                                          <p:attrName>style.visibility</p:attrName>
                                        </p:attrNameLst>
                                      </p:cBhvr>
                                      <p:to>
                                        <p:strVal val="visible"/>
                                      </p:to>
                                    </p:set>
                                    <p:anim calcmode="lin" valueType="num">
                                      <p:cBhvr>
                                        <p:cTn id="28" dur="1000" fill="hold"/>
                                        <p:tgtEl>
                                          <p:spTgt spid="150551"/>
                                        </p:tgtEl>
                                        <p:attrNameLst>
                                          <p:attrName>ppt_x</p:attrName>
                                        </p:attrNameLst>
                                      </p:cBhvr>
                                      <p:tavLst>
                                        <p:tav tm="0">
                                          <p:val>
                                            <p:strVal val="#ppt_x-.2"/>
                                          </p:val>
                                        </p:tav>
                                        <p:tav tm="100000">
                                          <p:val>
                                            <p:strVal val="#ppt_x"/>
                                          </p:val>
                                        </p:tav>
                                      </p:tavLst>
                                    </p:anim>
                                    <p:anim calcmode="lin" valueType="num">
                                      <p:cBhvr>
                                        <p:cTn id="29" dur="1000" fill="hold"/>
                                        <p:tgtEl>
                                          <p:spTgt spid="150551"/>
                                        </p:tgtEl>
                                        <p:attrNameLst>
                                          <p:attrName>ppt_y</p:attrName>
                                        </p:attrNameLst>
                                      </p:cBhvr>
                                      <p:tavLst>
                                        <p:tav tm="0">
                                          <p:val>
                                            <p:strVal val="#ppt_y"/>
                                          </p:val>
                                        </p:tav>
                                        <p:tav tm="100000">
                                          <p:val>
                                            <p:strVal val="#ppt_y"/>
                                          </p:val>
                                        </p:tav>
                                      </p:tavLst>
                                    </p:anim>
                                    <p:animEffect transition="in" filter="wipe(right)" prLst="gradientSize: 0.1">
                                      <p:cBhvr>
                                        <p:cTn id="30" dur="1000"/>
                                        <p:tgtEl>
                                          <p:spTgt spid="150551"/>
                                        </p:tgtEl>
                                      </p:cBhvr>
                                    </p:animEffect>
                                  </p:childTnLst>
                                </p:cTn>
                              </p:par>
                              <p:par>
                                <p:cTn id="31" presetID="29" presetClass="entr" presetSubtype="0" fill="hold" nodeType="withEffect">
                                  <p:stCondLst>
                                    <p:cond delay="0"/>
                                  </p:stCondLst>
                                  <p:childTnLst>
                                    <p:set>
                                      <p:cBhvr>
                                        <p:cTn id="32" dur="1" fill="hold">
                                          <p:stCondLst>
                                            <p:cond delay="0"/>
                                          </p:stCondLst>
                                        </p:cTn>
                                        <p:tgtEl>
                                          <p:spTgt spid="150552"/>
                                        </p:tgtEl>
                                        <p:attrNameLst>
                                          <p:attrName>style.visibility</p:attrName>
                                        </p:attrNameLst>
                                      </p:cBhvr>
                                      <p:to>
                                        <p:strVal val="visible"/>
                                      </p:to>
                                    </p:set>
                                    <p:anim calcmode="lin" valueType="num">
                                      <p:cBhvr>
                                        <p:cTn id="33" dur="1000" fill="hold"/>
                                        <p:tgtEl>
                                          <p:spTgt spid="150552"/>
                                        </p:tgtEl>
                                        <p:attrNameLst>
                                          <p:attrName>ppt_x</p:attrName>
                                        </p:attrNameLst>
                                      </p:cBhvr>
                                      <p:tavLst>
                                        <p:tav tm="0">
                                          <p:val>
                                            <p:strVal val="#ppt_x-.2"/>
                                          </p:val>
                                        </p:tav>
                                        <p:tav tm="100000">
                                          <p:val>
                                            <p:strVal val="#ppt_x"/>
                                          </p:val>
                                        </p:tav>
                                      </p:tavLst>
                                    </p:anim>
                                    <p:anim calcmode="lin" valueType="num">
                                      <p:cBhvr>
                                        <p:cTn id="34" dur="1000" fill="hold"/>
                                        <p:tgtEl>
                                          <p:spTgt spid="150552"/>
                                        </p:tgtEl>
                                        <p:attrNameLst>
                                          <p:attrName>ppt_y</p:attrName>
                                        </p:attrNameLst>
                                      </p:cBhvr>
                                      <p:tavLst>
                                        <p:tav tm="0">
                                          <p:val>
                                            <p:strVal val="#ppt_y"/>
                                          </p:val>
                                        </p:tav>
                                        <p:tav tm="100000">
                                          <p:val>
                                            <p:strVal val="#ppt_y"/>
                                          </p:val>
                                        </p:tav>
                                      </p:tavLst>
                                    </p:anim>
                                    <p:animEffect transition="in" filter="wipe(right)" prLst="gradientSize: 0.1">
                                      <p:cBhvr>
                                        <p:cTn id="35" dur="1000"/>
                                        <p:tgtEl>
                                          <p:spTgt spid="150552"/>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37" presetClass="entr" presetSubtype="0" fill="hold" grpId="0" nodeType="clickEffect">
                                  <p:stCondLst>
                                    <p:cond delay="0"/>
                                  </p:stCondLst>
                                  <p:childTnLst>
                                    <p:set>
                                      <p:cBhvr>
                                        <p:cTn id="39" dur="1" fill="hold">
                                          <p:stCondLst>
                                            <p:cond delay="0"/>
                                          </p:stCondLst>
                                        </p:cTn>
                                        <p:tgtEl>
                                          <p:spTgt spid="150553"/>
                                        </p:tgtEl>
                                        <p:attrNameLst>
                                          <p:attrName>style.visibility</p:attrName>
                                        </p:attrNameLst>
                                      </p:cBhvr>
                                      <p:to>
                                        <p:strVal val="visible"/>
                                      </p:to>
                                    </p:set>
                                    <p:animEffect transition="in" filter="fade">
                                      <p:cBhvr>
                                        <p:cTn id="40" dur="1000"/>
                                        <p:tgtEl>
                                          <p:spTgt spid="150553"/>
                                        </p:tgtEl>
                                      </p:cBhvr>
                                    </p:animEffect>
                                    <p:anim calcmode="lin" valueType="num">
                                      <p:cBhvr>
                                        <p:cTn id="41" dur="1000" fill="hold"/>
                                        <p:tgtEl>
                                          <p:spTgt spid="150553"/>
                                        </p:tgtEl>
                                        <p:attrNameLst>
                                          <p:attrName>ppt_x</p:attrName>
                                        </p:attrNameLst>
                                      </p:cBhvr>
                                      <p:tavLst>
                                        <p:tav tm="0">
                                          <p:val>
                                            <p:strVal val="#ppt_x"/>
                                          </p:val>
                                        </p:tav>
                                        <p:tav tm="100000">
                                          <p:val>
                                            <p:strVal val="#ppt_x"/>
                                          </p:val>
                                        </p:tav>
                                      </p:tavLst>
                                    </p:anim>
                                    <p:anim calcmode="lin" valueType="num">
                                      <p:cBhvr>
                                        <p:cTn id="42" dur="900" decel="100000" fill="hold"/>
                                        <p:tgtEl>
                                          <p:spTgt spid="150553"/>
                                        </p:tgtEl>
                                        <p:attrNameLst>
                                          <p:attrName>ppt_y</p:attrName>
                                        </p:attrNameLst>
                                      </p:cBhvr>
                                      <p:tavLst>
                                        <p:tav tm="0">
                                          <p:val>
                                            <p:strVal val="#ppt_y+1"/>
                                          </p:val>
                                        </p:tav>
                                        <p:tav tm="100000">
                                          <p:val>
                                            <p:strVal val="#ppt_y-.03"/>
                                          </p:val>
                                        </p:tav>
                                      </p:tavLst>
                                    </p:anim>
                                    <p:anim calcmode="lin" valueType="num">
                                      <p:cBhvr>
                                        <p:cTn id="43" dur="100" accel="100000" fill="hold">
                                          <p:stCondLst>
                                            <p:cond delay="900"/>
                                          </p:stCondLst>
                                        </p:cTn>
                                        <p:tgtEl>
                                          <p:spTgt spid="150553"/>
                                        </p:tgtEl>
                                        <p:attrNameLst>
                                          <p:attrName>ppt_y</p:attrName>
                                        </p:attrNameLst>
                                      </p:cBhvr>
                                      <p:tavLst>
                                        <p:tav tm="0">
                                          <p:val>
                                            <p:strVal val="#ppt_y-.03"/>
                                          </p:val>
                                        </p:tav>
                                        <p:tav tm="100000">
                                          <p:val>
                                            <p:strVal val="#ppt_y"/>
                                          </p:val>
                                        </p:tav>
                                      </p:tavLst>
                                    </p:anim>
                                  </p:childTnLst>
                                </p:cTn>
                              </p:par>
                            </p:childTnLst>
                          </p:cTn>
                        </p:par>
                        <p:par>
                          <p:cTn id="44" fill="hold" nodeType="afterGroup">
                            <p:stCondLst>
                              <p:cond delay="1000"/>
                            </p:stCondLst>
                            <p:childTnLst>
                              <p:par>
                                <p:cTn id="45" presetID="4" presetClass="entr" presetSubtype="16" fill="hold" nodeType="afterEffect">
                                  <p:stCondLst>
                                    <p:cond delay="0"/>
                                  </p:stCondLst>
                                  <p:childTnLst>
                                    <p:set>
                                      <p:cBhvr>
                                        <p:cTn id="46" dur="1" fill="hold">
                                          <p:stCondLst>
                                            <p:cond delay="0"/>
                                          </p:stCondLst>
                                        </p:cTn>
                                        <p:tgtEl>
                                          <p:spTgt spid="150578"/>
                                        </p:tgtEl>
                                        <p:attrNameLst>
                                          <p:attrName>style.visibility</p:attrName>
                                        </p:attrNameLst>
                                      </p:cBhvr>
                                      <p:to>
                                        <p:strVal val="visible"/>
                                      </p:to>
                                    </p:set>
                                    <p:animEffect transition="in" filter="box(in)">
                                      <p:cBhvr>
                                        <p:cTn id="47" dur="500"/>
                                        <p:tgtEl>
                                          <p:spTgt spid="1505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538" grpId="0"/>
      <p:bldP spid="150551" grpId="0"/>
      <p:bldP spid="15055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a:spcBef>
                <a:spcPct val="50000"/>
              </a:spcBef>
            </a:pPr>
            <a:r>
              <a:rPr lang="en-US" altLang="en-US" b="0">
                <a:solidFill>
                  <a:srgbClr val="FF0000"/>
                </a:solidFill>
                <a:latin typeface="Arial Black" pitchFamily="34" charset="0"/>
              </a:rPr>
              <a:t>Check It Out!</a:t>
            </a:r>
            <a:r>
              <a:rPr lang="en-US" altLang="en-US" b="0">
                <a:solidFill>
                  <a:srgbClr val="006699"/>
                </a:solidFill>
                <a:latin typeface="Arial Black" pitchFamily="34" charset="0"/>
              </a:rPr>
              <a:t> Example 3 </a:t>
            </a:r>
            <a:endParaRPr lang="en-US" altLang="en-US" sz="2600" b="0">
              <a:solidFill>
                <a:schemeClr val="accent2"/>
              </a:solidFill>
              <a:latin typeface="Arial MT Bl" charset="0"/>
            </a:endParaRPr>
          </a:p>
        </p:txBody>
      </p:sp>
      <p:sp>
        <p:nvSpPr>
          <p:cNvPr id="16387" name="Text Box 6"/>
          <p:cNvSpPr txBox="1">
            <a:spLocks noChangeArrowheads="1"/>
          </p:cNvSpPr>
          <p:nvPr/>
        </p:nvSpPr>
        <p:spPr bwMode="auto">
          <a:xfrm>
            <a:off x="228600" y="1295400"/>
            <a:ext cx="89154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Translate the quadrilateral with vertices </a:t>
            </a:r>
            <a:r>
              <a:rPr lang="en-US" altLang="en-US" i="1"/>
              <a:t>R</a:t>
            </a:r>
            <a:r>
              <a:rPr lang="en-US" altLang="en-US"/>
              <a:t>(2, 5), </a:t>
            </a:r>
            <a:r>
              <a:rPr lang="en-US" altLang="en-US" i="1"/>
              <a:t>S</a:t>
            </a:r>
            <a:r>
              <a:rPr lang="en-US" altLang="en-US"/>
              <a:t>(0, 2), </a:t>
            </a:r>
            <a:r>
              <a:rPr lang="en-US" altLang="en-US" i="1"/>
              <a:t>T</a:t>
            </a:r>
            <a:r>
              <a:rPr lang="en-US" altLang="en-US"/>
              <a:t>(1,–1), and </a:t>
            </a:r>
            <a:r>
              <a:rPr lang="en-US" altLang="en-US" i="1"/>
              <a:t>U</a:t>
            </a:r>
            <a:r>
              <a:rPr lang="en-US" altLang="en-US"/>
              <a:t>(3, 1) along the vector </a:t>
            </a:r>
            <a:br>
              <a:rPr lang="en-US" altLang="en-US"/>
            </a:br>
            <a:r>
              <a:rPr lang="en-US" altLang="en-US"/>
              <a:t>&lt;–3, –3&gt;. </a:t>
            </a:r>
          </a:p>
        </p:txBody>
      </p:sp>
      <p:sp>
        <p:nvSpPr>
          <p:cNvPr id="151597" name="Text Box 45"/>
          <p:cNvSpPr txBox="1">
            <a:spLocks noChangeArrowheads="1"/>
          </p:cNvSpPr>
          <p:nvPr/>
        </p:nvSpPr>
        <p:spPr bwMode="auto">
          <a:xfrm>
            <a:off x="228600" y="2438400"/>
            <a:ext cx="57864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t>The image of (</a:t>
            </a:r>
            <a:r>
              <a:rPr lang="en-US" altLang="en-US" b="0" i="1"/>
              <a:t>x, y</a:t>
            </a:r>
            <a:r>
              <a:rPr lang="en-US" altLang="en-US" b="0"/>
              <a:t>) is (</a:t>
            </a:r>
            <a:r>
              <a:rPr lang="en-US" altLang="en-US" b="0" i="1"/>
              <a:t>x</a:t>
            </a:r>
            <a:r>
              <a:rPr lang="en-US" altLang="en-US" b="0"/>
              <a:t> – 3</a:t>
            </a:r>
            <a:r>
              <a:rPr lang="en-US" altLang="en-US" b="0" i="1"/>
              <a:t>, y</a:t>
            </a:r>
            <a:r>
              <a:rPr lang="en-US" altLang="en-US" b="0"/>
              <a:t> – 3).</a:t>
            </a:r>
          </a:p>
        </p:txBody>
      </p:sp>
      <p:grpSp>
        <p:nvGrpSpPr>
          <p:cNvPr id="151610" name="Group 58"/>
          <p:cNvGrpSpPr>
            <a:grpSpLocks/>
          </p:cNvGrpSpPr>
          <p:nvPr/>
        </p:nvGrpSpPr>
        <p:grpSpPr bwMode="auto">
          <a:xfrm>
            <a:off x="457200" y="2971800"/>
            <a:ext cx="5029200" cy="822325"/>
            <a:chOff x="288" y="1872"/>
            <a:chExt cx="3168" cy="518"/>
          </a:xfrm>
        </p:grpSpPr>
        <p:sp>
          <p:nvSpPr>
            <p:cNvPr id="16420" name="Text Box 47"/>
            <p:cNvSpPr txBox="1">
              <a:spLocks noChangeArrowheads="1"/>
            </p:cNvSpPr>
            <p:nvPr/>
          </p:nvSpPr>
          <p:spPr bwMode="auto">
            <a:xfrm>
              <a:off x="288" y="1872"/>
              <a:ext cx="316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6075" indent="-346075"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i="1"/>
                <a:t>R</a:t>
              </a:r>
              <a:r>
                <a:rPr lang="en-US" altLang="en-US" b="0"/>
                <a:t>(</a:t>
              </a:r>
              <a:r>
                <a:rPr lang="en-US" altLang="en-US" b="0">
                  <a:solidFill>
                    <a:srgbClr val="3333FF"/>
                  </a:solidFill>
                </a:rPr>
                <a:t>2, 5</a:t>
              </a:r>
              <a:r>
                <a:rPr lang="en-US" altLang="en-US" b="0"/>
                <a:t>)     </a:t>
              </a:r>
              <a:r>
                <a:rPr lang="en-US" altLang="en-US" b="0" i="1"/>
                <a:t>R’</a:t>
              </a:r>
              <a:r>
                <a:rPr lang="en-US" altLang="en-US" b="0"/>
                <a:t>(</a:t>
              </a:r>
              <a:r>
                <a:rPr lang="en-US" altLang="en-US" b="0">
                  <a:solidFill>
                    <a:srgbClr val="3333FF"/>
                  </a:solidFill>
                </a:rPr>
                <a:t>2</a:t>
              </a:r>
              <a:r>
                <a:rPr lang="en-US" altLang="en-US" b="0">
                  <a:solidFill>
                    <a:srgbClr val="FF0000"/>
                  </a:solidFill>
                </a:rPr>
                <a:t> – 3, </a:t>
              </a:r>
              <a:r>
                <a:rPr lang="en-US" altLang="en-US" b="0">
                  <a:solidFill>
                    <a:srgbClr val="3333FF"/>
                  </a:solidFill>
                </a:rPr>
                <a:t>5</a:t>
              </a:r>
              <a:r>
                <a:rPr lang="en-US" altLang="en-US" b="0">
                  <a:solidFill>
                    <a:srgbClr val="FF0000"/>
                  </a:solidFill>
                </a:rPr>
                <a:t> – 3</a:t>
              </a:r>
              <a:r>
                <a:rPr lang="en-US" altLang="en-US" b="0"/>
                <a:t>) </a:t>
              </a:r>
            </a:p>
            <a:p>
              <a:pPr eaLnBrk="1" hangingPunct="1"/>
              <a:r>
                <a:rPr lang="en-US" altLang="en-US" b="0"/>
                <a:t>		   = </a:t>
              </a:r>
              <a:r>
                <a:rPr lang="en-US" altLang="en-US" b="0" i="1"/>
                <a:t>R</a:t>
              </a:r>
              <a:r>
                <a:rPr lang="en-US" altLang="en-US" b="0"/>
                <a:t>’(</a:t>
              </a:r>
              <a:r>
                <a:rPr lang="en-US" altLang="en-US" b="0">
                  <a:solidFill>
                    <a:srgbClr val="FF0000"/>
                  </a:solidFill>
                </a:rPr>
                <a:t>–1</a:t>
              </a:r>
              <a:r>
                <a:rPr lang="en-US" altLang="en-US" b="0"/>
                <a:t>,</a:t>
              </a:r>
              <a:r>
                <a:rPr lang="en-US" altLang="en-US" b="0">
                  <a:solidFill>
                    <a:srgbClr val="FF0000"/>
                  </a:solidFill>
                </a:rPr>
                <a:t> 2</a:t>
              </a:r>
              <a:r>
                <a:rPr lang="en-US" altLang="en-US" b="0"/>
                <a:t>)</a:t>
              </a:r>
            </a:p>
          </p:txBody>
        </p:sp>
        <p:pic>
          <p:nvPicPr>
            <p:cNvPr id="16421" name="Picture 48"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4" y="1960"/>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1611" name="Group 59"/>
          <p:cNvGrpSpPr>
            <a:grpSpLocks/>
          </p:cNvGrpSpPr>
          <p:nvPr/>
        </p:nvGrpSpPr>
        <p:grpSpPr bwMode="auto">
          <a:xfrm>
            <a:off x="457200" y="3733800"/>
            <a:ext cx="5029200" cy="822325"/>
            <a:chOff x="288" y="2352"/>
            <a:chExt cx="3168" cy="518"/>
          </a:xfrm>
        </p:grpSpPr>
        <p:sp>
          <p:nvSpPr>
            <p:cNvPr id="16418" name="Text Box 50"/>
            <p:cNvSpPr txBox="1">
              <a:spLocks noChangeArrowheads="1"/>
            </p:cNvSpPr>
            <p:nvPr/>
          </p:nvSpPr>
          <p:spPr bwMode="auto">
            <a:xfrm>
              <a:off x="288" y="2352"/>
              <a:ext cx="316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6075" indent="-346075"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i="1"/>
                <a:t>S</a:t>
              </a:r>
              <a:r>
                <a:rPr lang="en-US" altLang="en-US" b="0"/>
                <a:t>(</a:t>
              </a:r>
              <a:r>
                <a:rPr lang="en-US" altLang="en-US" b="0">
                  <a:solidFill>
                    <a:srgbClr val="3333FF"/>
                  </a:solidFill>
                </a:rPr>
                <a:t>0, 2</a:t>
              </a:r>
              <a:r>
                <a:rPr lang="en-US" altLang="en-US" b="0"/>
                <a:t>)     </a:t>
              </a:r>
              <a:r>
                <a:rPr lang="en-US" altLang="en-US" b="0" i="1"/>
                <a:t>S’</a:t>
              </a:r>
              <a:r>
                <a:rPr lang="en-US" altLang="en-US" b="0"/>
                <a:t>(</a:t>
              </a:r>
              <a:r>
                <a:rPr lang="en-US" altLang="en-US" b="0">
                  <a:solidFill>
                    <a:srgbClr val="3333FF"/>
                  </a:solidFill>
                </a:rPr>
                <a:t>0</a:t>
              </a:r>
              <a:r>
                <a:rPr lang="en-US" altLang="en-US" b="0">
                  <a:solidFill>
                    <a:srgbClr val="FF0000"/>
                  </a:solidFill>
                </a:rPr>
                <a:t> – 3, </a:t>
              </a:r>
              <a:r>
                <a:rPr lang="en-US" altLang="en-US" b="0">
                  <a:solidFill>
                    <a:srgbClr val="3333FF"/>
                  </a:solidFill>
                </a:rPr>
                <a:t>2</a:t>
              </a:r>
              <a:r>
                <a:rPr lang="en-US" altLang="en-US" b="0">
                  <a:solidFill>
                    <a:srgbClr val="FF0000"/>
                  </a:solidFill>
                </a:rPr>
                <a:t> – 3</a:t>
              </a:r>
              <a:r>
                <a:rPr lang="en-US" altLang="en-US" b="0"/>
                <a:t>) </a:t>
              </a:r>
            </a:p>
            <a:p>
              <a:pPr eaLnBrk="1" hangingPunct="1"/>
              <a:r>
                <a:rPr lang="en-US" altLang="en-US" b="0"/>
                <a:t>		   = </a:t>
              </a:r>
              <a:r>
                <a:rPr lang="en-US" altLang="en-US" b="0" i="1"/>
                <a:t>S</a:t>
              </a:r>
              <a:r>
                <a:rPr lang="en-US" altLang="en-US" b="0"/>
                <a:t>’(</a:t>
              </a:r>
              <a:r>
                <a:rPr lang="en-US" altLang="en-US" b="0">
                  <a:solidFill>
                    <a:srgbClr val="FF0000"/>
                  </a:solidFill>
                </a:rPr>
                <a:t>–3</a:t>
              </a:r>
              <a:r>
                <a:rPr lang="en-US" altLang="en-US" b="0"/>
                <a:t>,</a:t>
              </a:r>
              <a:r>
                <a:rPr lang="en-US" altLang="en-US" b="0">
                  <a:solidFill>
                    <a:srgbClr val="FF0000"/>
                  </a:solidFill>
                </a:rPr>
                <a:t> –1</a:t>
              </a:r>
              <a:r>
                <a:rPr lang="en-US" altLang="en-US" b="0"/>
                <a:t>)</a:t>
              </a:r>
            </a:p>
          </p:txBody>
        </p:sp>
        <p:pic>
          <p:nvPicPr>
            <p:cNvPr id="16419" name="Picture 51"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4" y="2440"/>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1612" name="Group 60"/>
          <p:cNvGrpSpPr>
            <a:grpSpLocks/>
          </p:cNvGrpSpPr>
          <p:nvPr/>
        </p:nvGrpSpPr>
        <p:grpSpPr bwMode="auto">
          <a:xfrm>
            <a:off x="457200" y="4479925"/>
            <a:ext cx="5029200" cy="822325"/>
            <a:chOff x="288" y="2822"/>
            <a:chExt cx="3168" cy="518"/>
          </a:xfrm>
        </p:grpSpPr>
        <p:sp>
          <p:nvSpPr>
            <p:cNvPr id="16416" name="Text Box 52"/>
            <p:cNvSpPr txBox="1">
              <a:spLocks noChangeArrowheads="1"/>
            </p:cNvSpPr>
            <p:nvPr/>
          </p:nvSpPr>
          <p:spPr bwMode="auto">
            <a:xfrm>
              <a:off x="288" y="2822"/>
              <a:ext cx="316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6075" indent="-346075"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i="1"/>
                <a:t>T</a:t>
              </a:r>
              <a:r>
                <a:rPr lang="en-US" altLang="en-US" b="0"/>
                <a:t>(</a:t>
              </a:r>
              <a:r>
                <a:rPr lang="en-US" altLang="en-US" b="0">
                  <a:solidFill>
                    <a:srgbClr val="3333FF"/>
                  </a:solidFill>
                </a:rPr>
                <a:t>1, –1</a:t>
              </a:r>
              <a:r>
                <a:rPr lang="en-US" altLang="en-US" b="0"/>
                <a:t>)     </a:t>
              </a:r>
              <a:r>
                <a:rPr lang="en-US" altLang="en-US" b="0" i="1"/>
                <a:t>T’</a:t>
              </a:r>
              <a:r>
                <a:rPr lang="en-US" altLang="en-US" b="0"/>
                <a:t>(</a:t>
              </a:r>
              <a:r>
                <a:rPr lang="en-US" altLang="en-US" b="0">
                  <a:solidFill>
                    <a:srgbClr val="3333FF"/>
                  </a:solidFill>
                </a:rPr>
                <a:t>1</a:t>
              </a:r>
              <a:r>
                <a:rPr lang="en-US" altLang="en-US" b="0">
                  <a:solidFill>
                    <a:srgbClr val="FF0000"/>
                  </a:solidFill>
                </a:rPr>
                <a:t> – 3, </a:t>
              </a:r>
              <a:r>
                <a:rPr lang="en-US" altLang="en-US" b="0">
                  <a:solidFill>
                    <a:srgbClr val="3333FF"/>
                  </a:solidFill>
                </a:rPr>
                <a:t>–1</a:t>
              </a:r>
              <a:r>
                <a:rPr lang="en-US" altLang="en-US" b="0">
                  <a:solidFill>
                    <a:srgbClr val="FF0000"/>
                  </a:solidFill>
                </a:rPr>
                <a:t> – 3</a:t>
              </a:r>
              <a:r>
                <a:rPr lang="en-US" altLang="en-US" b="0"/>
                <a:t>) </a:t>
              </a:r>
            </a:p>
            <a:p>
              <a:pPr eaLnBrk="1" hangingPunct="1"/>
              <a:r>
                <a:rPr lang="en-US" altLang="en-US" b="0"/>
                <a:t>		     = </a:t>
              </a:r>
              <a:r>
                <a:rPr lang="en-US" altLang="en-US" b="0" i="1"/>
                <a:t>T</a:t>
              </a:r>
              <a:r>
                <a:rPr lang="en-US" altLang="en-US" b="0"/>
                <a:t>’(</a:t>
              </a:r>
              <a:r>
                <a:rPr lang="en-US" altLang="en-US" b="0">
                  <a:solidFill>
                    <a:srgbClr val="FF0000"/>
                  </a:solidFill>
                </a:rPr>
                <a:t>–2</a:t>
              </a:r>
              <a:r>
                <a:rPr lang="en-US" altLang="en-US" b="0"/>
                <a:t>,</a:t>
              </a:r>
              <a:r>
                <a:rPr lang="en-US" altLang="en-US" b="0">
                  <a:solidFill>
                    <a:srgbClr val="FF0000"/>
                  </a:solidFill>
                </a:rPr>
                <a:t> –4</a:t>
              </a:r>
              <a:r>
                <a:rPr lang="en-US" altLang="en-US" b="0"/>
                <a:t>)</a:t>
              </a:r>
            </a:p>
          </p:txBody>
        </p:sp>
        <p:pic>
          <p:nvPicPr>
            <p:cNvPr id="16417" name="Picture 53"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 y="2930"/>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1608" name="Group 56"/>
          <p:cNvGrpSpPr>
            <a:grpSpLocks/>
          </p:cNvGrpSpPr>
          <p:nvPr/>
        </p:nvGrpSpPr>
        <p:grpSpPr bwMode="auto">
          <a:xfrm>
            <a:off x="457200" y="5257800"/>
            <a:ext cx="5029200" cy="822325"/>
            <a:chOff x="288" y="3312"/>
            <a:chExt cx="3168" cy="518"/>
          </a:xfrm>
        </p:grpSpPr>
        <p:sp>
          <p:nvSpPr>
            <p:cNvPr id="16414" name="Text Box 54"/>
            <p:cNvSpPr txBox="1">
              <a:spLocks noChangeArrowheads="1"/>
            </p:cNvSpPr>
            <p:nvPr/>
          </p:nvSpPr>
          <p:spPr bwMode="auto">
            <a:xfrm>
              <a:off x="288" y="3312"/>
              <a:ext cx="316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6075" indent="-346075"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i="1"/>
                <a:t>U</a:t>
              </a:r>
              <a:r>
                <a:rPr lang="en-US" altLang="en-US" b="0"/>
                <a:t>(</a:t>
              </a:r>
              <a:r>
                <a:rPr lang="en-US" altLang="en-US" b="0">
                  <a:solidFill>
                    <a:srgbClr val="3333FF"/>
                  </a:solidFill>
                </a:rPr>
                <a:t>3, 1</a:t>
              </a:r>
              <a:r>
                <a:rPr lang="en-US" altLang="en-US" b="0"/>
                <a:t>)     </a:t>
              </a:r>
              <a:r>
                <a:rPr lang="en-US" altLang="en-US" b="0" i="1"/>
                <a:t>U’</a:t>
              </a:r>
              <a:r>
                <a:rPr lang="en-US" altLang="en-US" b="0"/>
                <a:t>(</a:t>
              </a:r>
              <a:r>
                <a:rPr lang="en-US" altLang="en-US" b="0">
                  <a:solidFill>
                    <a:srgbClr val="3333FF"/>
                  </a:solidFill>
                </a:rPr>
                <a:t>3</a:t>
              </a:r>
              <a:r>
                <a:rPr lang="en-US" altLang="en-US" b="0">
                  <a:solidFill>
                    <a:srgbClr val="FF0000"/>
                  </a:solidFill>
                </a:rPr>
                <a:t> – 3, </a:t>
              </a:r>
              <a:r>
                <a:rPr lang="en-US" altLang="en-US" b="0">
                  <a:solidFill>
                    <a:srgbClr val="3333FF"/>
                  </a:solidFill>
                </a:rPr>
                <a:t>1</a:t>
              </a:r>
              <a:r>
                <a:rPr lang="en-US" altLang="en-US" b="0">
                  <a:solidFill>
                    <a:srgbClr val="FF0000"/>
                  </a:solidFill>
                </a:rPr>
                <a:t> – 3</a:t>
              </a:r>
              <a:r>
                <a:rPr lang="en-US" altLang="en-US" b="0"/>
                <a:t>) </a:t>
              </a:r>
            </a:p>
            <a:p>
              <a:pPr eaLnBrk="1" hangingPunct="1"/>
              <a:r>
                <a:rPr lang="en-US" altLang="en-US" b="0"/>
                <a:t>		   = </a:t>
              </a:r>
              <a:r>
                <a:rPr lang="en-US" altLang="en-US" b="0" i="1"/>
                <a:t>U</a:t>
              </a:r>
              <a:r>
                <a:rPr lang="en-US" altLang="en-US" b="0"/>
                <a:t>’(</a:t>
              </a:r>
              <a:r>
                <a:rPr lang="en-US" altLang="en-US" b="0">
                  <a:solidFill>
                    <a:srgbClr val="FF0000"/>
                  </a:solidFill>
                </a:rPr>
                <a:t>0</a:t>
              </a:r>
              <a:r>
                <a:rPr lang="en-US" altLang="en-US" b="0"/>
                <a:t>,</a:t>
              </a:r>
              <a:r>
                <a:rPr lang="en-US" altLang="en-US" b="0">
                  <a:solidFill>
                    <a:srgbClr val="FF0000"/>
                  </a:solidFill>
                </a:rPr>
                <a:t> –2</a:t>
              </a:r>
              <a:r>
                <a:rPr lang="en-US" altLang="en-US" b="0"/>
                <a:t>)</a:t>
              </a:r>
            </a:p>
          </p:txBody>
        </p:sp>
        <p:pic>
          <p:nvPicPr>
            <p:cNvPr id="16415" name="Picture 55"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4" y="3420"/>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1609" name="Text Box 57"/>
          <p:cNvSpPr txBox="1">
            <a:spLocks noChangeArrowheads="1"/>
          </p:cNvSpPr>
          <p:nvPr/>
        </p:nvSpPr>
        <p:spPr bwMode="auto">
          <a:xfrm>
            <a:off x="304800" y="6019800"/>
            <a:ext cx="56975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t>Graph the preimage and the image.</a:t>
            </a:r>
          </a:p>
        </p:txBody>
      </p:sp>
      <p:grpSp>
        <p:nvGrpSpPr>
          <p:cNvPr id="151658" name="Group 106"/>
          <p:cNvGrpSpPr>
            <a:grpSpLocks/>
          </p:cNvGrpSpPr>
          <p:nvPr/>
        </p:nvGrpSpPr>
        <p:grpSpPr bwMode="auto">
          <a:xfrm>
            <a:off x="5943600" y="2971800"/>
            <a:ext cx="2857500" cy="2857500"/>
            <a:chOff x="3744" y="1872"/>
            <a:chExt cx="1800" cy="1800"/>
          </a:xfrm>
        </p:grpSpPr>
        <p:pic>
          <p:nvPicPr>
            <p:cNvPr id="16395" name="Picture 82" descr="a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4" y="1872"/>
              <a:ext cx="1800" cy="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6396" name="Group 96"/>
            <p:cNvGrpSpPr>
              <a:grpSpLocks/>
            </p:cNvGrpSpPr>
            <p:nvPr/>
          </p:nvGrpSpPr>
          <p:grpSpPr bwMode="auto">
            <a:xfrm>
              <a:off x="4656" y="2064"/>
              <a:ext cx="432" cy="864"/>
              <a:chOff x="4656" y="2064"/>
              <a:chExt cx="432" cy="864"/>
            </a:xfrm>
          </p:grpSpPr>
          <p:sp>
            <p:nvSpPr>
              <p:cNvPr id="16410" name="Line 88"/>
              <p:cNvSpPr>
                <a:spLocks noChangeShapeType="1"/>
              </p:cNvSpPr>
              <p:nvPr/>
            </p:nvSpPr>
            <p:spPr bwMode="auto">
              <a:xfrm flipH="1">
                <a:off x="4656" y="2064"/>
                <a:ext cx="288" cy="432"/>
              </a:xfrm>
              <a:prstGeom prst="line">
                <a:avLst/>
              </a:prstGeom>
              <a:noFill/>
              <a:ln w="2857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411" name="Line 89"/>
              <p:cNvSpPr>
                <a:spLocks noChangeShapeType="1"/>
              </p:cNvSpPr>
              <p:nvPr/>
            </p:nvSpPr>
            <p:spPr bwMode="auto">
              <a:xfrm>
                <a:off x="4656" y="2496"/>
                <a:ext cx="144" cy="432"/>
              </a:xfrm>
              <a:prstGeom prst="line">
                <a:avLst/>
              </a:prstGeom>
              <a:noFill/>
              <a:ln w="2857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412" name="Line 90"/>
              <p:cNvSpPr>
                <a:spLocks noChangeShapeType="1"/>
              </p:cNvSpPr>
              <p:nvPr/>
            </p:nvSpPr>
            <p:spPr bwMode="auto">
              <a:xfrm flipV="1">
                <a:off x="4800" y="2640"/>
                <a:ext cx="288" cy="288"/>
              </a:xfrm>
              <a:prstGeom prst="line">
                <a:avLst/>
              </a:prstGeom>
              <a:noFill/>
              <a:ln w="2857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413" name="Line 91"/>
              <p:cNvSpPr>
                <a:spLocks noChangeShapeType="1"/>
              </p:cNvSpPr>
              <p:nvPr/>
            </p:nvSpPr>
            <p:spPr bwMode="auto">
              <a:xfrm>
                <a:off x="4944" y="2064"/>
                <a:ext cx="144" cy="576"/>
              </a:xfrm>
              <a:prstGeom prst="line">
                <a:avLst/>
              </a:prstGeom>
              <a:noFill/>
              <a:ln w="2857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6397" name="Text Box 92"/>
            <p:cNvSpPr txBox="1">
              <a:spLocks noChangeArrowheads="1"/>
            </p:cNvSpPr>
            <p:nvPr/>
          </p:nvSpPr>
          <p:spPr bwMode="auto">
            <a:xfrm>
              <a:off x="4848" y="1872"/>
              <a:ext cx="227"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sz="2000" b="0" i="1"/>
                <a:t>R</a:t>
              </a:r>
            </a:p>
          </p:txBody>
        </p:sp>
        <p:sp>
          <p:nvSpPr>
            <p:cNvPr id="16398" name="Text Box 93"/>
            <p:cNvSpPr txBox="1">
              <a:spLocks noChangeArrowheads="1"/>
            </p:cNvSpPr>
            <p:nvPr/>
          </p:nvSpPr>
          <p:spPr bwMode="auto">
            <a:xfrm>
              <a:off x="4479" y="2290"/>
              <a:ext cx="22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sz="2000" b="0" i="1"/>
                <a:t>S</a:t>
              </a:r>
            </a:p>
          </p:txBody>
        </p:sp>
        <p:sp>
          <p:nvSpPr>
            <p:cNvPr id="16399" name="Text Box 94"/>
            <p:cNvSpPr txBox="1">
              <a:spLocks noChangeArrowheads="1"/>
            </p:cNvSpPr>
            <p:nvPr/>
          </p:nvSpPr>
          <p:spPr bwMode="auto">
            <a:xfrm>
              <a:off x="4704" y="2907"/>
              <a:ext cx="21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sz="2000" b="0" i="1"/>
                <a:t>T</a:t>
              </a:r>
            </a:p>
          </p:txBody>
        </p:sp>
        <p:sp>
          <p:nvSpPr>
            <p:cNvPr id="16400" name="Text Box 95"/>
            <p:cNvSpPr txBox="1">
              <a:spLocks noChangeArrowheads="1"/>
            </p:cNvSpPr>
            <p:nvPr/>
          </p:nvSpPr>
          <p:spPr bwMode="auto">
            <a:xfrm>
              <a:off x="5067" y="2496"/>
              <a:ext cx="233"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sz="2000" b="0" i="1"/>
                <a:t>U</a:t>
              </a:r>
            </a:p>
          </p:txBody>
        </p:sp>
        <p:grpSp>
          <p:nvGrpSpPr>
            <p:cNvPr id="16401" name="Group 97"/>
            <p:cNvGrpSpPr>
              <a:grpSpLocks/>
            </p:cNvGrpSpPr>
            <p:nvPr/>
          </p:nvGrpSpPr>
          <p:grpSpPr bwMode="auto">
            <a:xfrm>
              <a:off x="4217" y="2483"/>
              <a:ext cx="432" cy="864"/>
              <a:chOff x="4656" y="2064"/>
              <a:chExt cx="432" cy="864"/>
            </a:xfrm>
          </p:grpSpPr>
          <p:sp>
            <p:nvSpPr>
              <p:cNvPr id="16406" name="Line 98"/>
              <p:cNvSpPr>
                <a:spLocks noChangeShapeType="1"/>
              </p:cNvSpPr>
              <p:nvPr/>
            </p:nvSpPr>
            <p:spPr bwMode="auto">
              <a:xfrm flipH="1">
                <a:off x="4656" y="2064"/>
                <a:ext cx="288" cy="432"/>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407" name="Line 99"/>
              <p:cNvSpPr>
                <a:spLocks noChangeShapeType="1"/>
              </p:cNvSpPr>
              <p:nvPr/>
            </p:nvSpPr>
            <p:spPr bwMode="auto">
              <a:xfrm>
                <a:off x="4656" y="2496"/>
                <a:ext cx="144" cy="432"/>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408" name="Line 100"/>
              <p:cNvSpPr>
                <a:spLocks noChangeShapeType="1"/>
              </p:cNvSpPr>
              <p:nvPr/>
            </p:nvSpPr>
            <p:spPr bwMode="auto">
              <a:xfrm flipV="1">
                <a:off x="4800" y="2640"/>
                <a:ext cx="288" cy="28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409" name="Line 101"/>
              <p:cNvSpPr>
                <a:spLocks noChangeShapeType="1"/>
              </p:cNvSpPr>
              <p:nvPr/>
            </p:nvSpPr>
            <p:spPr bwMode="auto">
              <a:xfrm>
                <a:off x="4944" y="2064"/>
                <a:ext cx="144" cy="57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6402" name="Text Box 102"/>
            <p:cNvSpPr txBox="1">
              <a:spLocks noChangeArrowheads="1"/>
            </p:cNvSpPr>
            <p:nvPr/>
          </p:nvSpPr>
          <p:spPr bwMode="auto">
            <a:xfrm>
              <a:off x="4290" y="2304"/>
              <a:ext cx="27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sz="2000" b="0" i="1"/>
                <a:t>R’</a:t>
              </a:r>
            </a:p>
          </p:txBody>
        </p:sp>
        <p:sp>
          <p:nvSpPr>
            <p:cNvPr id="16403" name="Text Box 103"/>
            <p:cNvSpPr txBox="1">
              <a:spLocks noChangeArrowheads="1"/>
            </p:cNvSpPr>
            <p:nvPr/>
          </p:nvSpPr>
          <p:spPr bwMode="auto">
            <a:xfrm>
              <a:off x="4032" y="2782"/>
              <a:ext cx="26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sz="2000" b="0" i="1"/>
                <a:t>S’</a:t>
              </a:r>
            </a:p>
          </p:txBody>
        </p:sp>
        <p:sp>
          <p:nvSpPr>
            <p:cNvPr id="16404" name="Text Box 104"/>
            <p:cNvSpPr txBox="1">
              <a:spLocks noChangeArrowheads="1"/>
            </p:cNvSpPr>
            <p:nvPr/>
          </p:nvSpPr>
          <p:spPr bwMode="auto">
            <a:xfrm>
              <a:off x="4262" y="3312"/>
              <a:ext cx="29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sz="2000" b="0" i="1"/>
                <a:t>T’</a:t>
              </a:r>
            </a:p>
          </p:txBody>
        </p:sp>
        <p:sp>
          <p:nvSpPr>
            <p:cNvPr id="16405" name="Text Box 105"/>
            <p:cNvSpPr txBox="1">
              <a:spLocks noChangeArrowheads="1"/>
            </p:cNvSpPr>
            <p:nvPr/>
          </p:nvSpPr>
          <p:spPr bwMode="auto">
            <a:xfrm>
              <a:off x="4368" y="2918"/>
              <a:ext cx="29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sz="2000" b="0" i="1"/>
                <a:t>U’</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51597"/>
                                        </p:tgtEl>
                                        <p:attrNameLst>
                                          <p:attrName>style.visibility</p:attrName>
                                        </p:attrNameLst>
                                      </p:cBhvr>
                                      <p:to>
                                        <p:strVal val="visible"/>
                                      </p:to>
                                    </p:set>
                                    <p:anim calcmode="lin" valueType="num">
                                      <p:cBhvr>
                                        <p:cTn id="7" dur="1000" fill="hold"/>
                                        <p:tgtEl>
                                          <p:spTgt spid="151597"/>
                                        </p:tgtEl>
                                        <p:attrNameLst>
                                          <p:attrName>ppt_x</p:attrName>
                                        </p:attrNameLst>
                                      </p:cBhvr>
                                      <p:tavLst>
                                        <p:tav tm="0">
                                          <p:val>
                                            <p:strVal val="#ppt_x-.2"/>
                                          </p:val>
                                        </p:tav>
                                        <p:tav tm="100000">
                                          <p:val>
                                            <p:strVal val="#ppt_x"/>
                                          </p:val>
                                        </p:tav>
                                      </p:tavLst>
                                    </p:anim>
                                    <p:anim calcmode="lin" valueType="num">
                                      <p:cBhvr>
                                        <p:cTn id="8" dur="1000" fill="hold"/>
                                        <p:tgtEl>
                                          <p:spTgt spid="151597"/>
                                        </p:tgtEl>
                                        <p:attrNameLst>
                                          <p:attrName>ppt_y</p:attrName>
                                        </p:attrNameLst>
                                      </p:cBhvr>
                                      <p:tavLst>
                                        <p:tav tm="0">
                                          <p:val>
                                            <p:strVal val="#ppt_y"/>
                                          </p:val>
                                        </p:tav>
                                        <p:tav tm="100000">
                                          <p:val>
                                            <p:strVal val="#ppt_y"/>
                                          </p:val>
                                        </p:tav>
                                      </p:tavLst>
                                    </p:anim>
                                    <p:animEffect transition="in" filter="wipe(right)" prLst="gradientSize: 0.1">
                                      <p:cBhvr>
                                        <p:cTn id="9" dur="1000"/>
                                        <p:tgtEl>
                                          <p:spTgt spid="15159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151610"/>
                                        </p:tgtEl>
                                        <p:attrNameLst>
                                          <p:attrName>style.visibility</p:attrName>
                                        </p:attrNameLst>
                                      </p:cBhvr>
                                      <p:to>
                                        <p:strVal val="visible"/>
                                      </p:to>
                                    </p:set>
                                    <p:anim calcmode="lin" valueType="num">
                                      <p:cBhvr>
                                        <p:cTn id="14" dur="1000" fill="hold"/>
                                        <p:tgtEl>
                                          <p:spTgt spid="151610"/>
                                        </p:tgtEl>
                                        <p:attrNameLst>
                                          <p:attrName>ppt_x</p:attrName>
                                        </p:attrNameLst>
                                      </p:cBhvr>
                                      <p:tavLst>
                                        <p:tav tm="0">
                                          <p:val>
                                            <p:strVal val="#ppt_x-.2"/>
                                          </p:val>
                                        </p:tav>
                                        <p:tav tm="100000">
                                          <p:val>
                                            <p:strVal val="#ppt_x"/>
                                          </p:val>
                                        </p:tav>
                                      </p:tavLst>
                                    </p:anim>
                                    <p:anim calcmode="lin" valueType="num">
                                      <p:cBhvr>
                                        <p:cTn id="15" dur="1000" fill="hold"/>
                                        <p:tgtEl>
                                          <p:spTgt spid="151610"/>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51610"/>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nodeType="clickEffect">
                                  <p:stCondLst>
                                    <p:cond delay="0"/>
                                  </p:stCondLst>
                                  <p:childTnLst>
                                    <p:set>
                                      <p:cBhvr>
                                        <p:cTn id="20" dur="1" fill="hold">
                                          <p:stCondLst>
                                            <p:cond delay="0"/>
                                          </p:stCondLst>
                                        </p:cTn>
                                        <p:tgtEl>
                                          <p:spTgt spid="151611"/>
                                        </p:tgtEl>
                                        <p:attrNameLst>
                                          <p:attrName>style.visibility</p:attrName>
                                        </p:attrNameLst>
                                      </p:cBhvr>
                                      <p:to>
                                        <p:strVal val="visible"/>
                                      </p:to>
                                    </p:set>
                                    <p:anim calcmode="lin" valueType="num">
                                      <p:cBhvr>
                                        <p:cTn id="21" dur="1000" fill="hold"/>
                                        <p:tgtEl>
                                          <p:spTgt spid="151611"/>
                                        </p:tgtEl>
                                        <p:attrNameLst>
                                          <p:attrName>ppt_x</p:attrName>
                                        </p:attrNameLst>
                                      </p:cBhvr>
                                      <p:tavLst>
                                        <p:tav tm="0">
                                          <p:val>
                                            <p:strVal val="#ppt_x-.2"/>
                                          </p:val>
                                        </p:tav>
                                        <p:tav tm="100000">
                                          <p:val>
                                            <p:strVal val="#ppt_x"/>
                                          </p:val>
                                        </p:tav>
                                      </p:tavLst>
                                    </p:anim>
                                    <p:anim calcmode="lin" valueType="num">
                                      <p:cBhvr>
                                        <p:cTn id="22" dur="1000" fill="hold"/>
                                        <p:tgtEl>
                                          <p:spTgt spid="151611"/>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51611"/>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9" presetClass="entr" presetSubtype="0" fill="hold" nodeType="clickEffect">
                                  <p:stCondLst>
                                    <p:cond delay="0"/>
                                  </p:stCondLst>
                                  <p:childTnLst>
                                    <p:set>
                                      <p:cBhvr>
                                        <p:cTn id="27" dur="1" fill="hold">
                                          <p:stCondLst>
                                            <p:cond delay="0"/>
                                          </p:stCondLst>
                                        </p:cTn>
                                        <p:tgtEl>
                                          <p:spTgt spid="151612"/>
                                        </p:tgtEl>
                                        <p:attrNameLst>
                                          <p:attrName>style.visibility</p:attrName>
                                        </p:attrNameLst>
                                      </p:cBhvr>
                                      <p:to>
                                        <p:strVal val="visible"/>
                                      </p:to>
                                    </p:set>
                                    <p:anim calcmode="lin" valueType="num">
                                      <p:cBhvr>
                                        <p:cTn id="28" dur="1000" fill="hold"/>
                                        <p:tgtEl>
                                          <p:spTgt spid="151612"/>
                                        </p:tgtEl>
                                        <p:attrNameLst>
                                          <p:attrName>ppt_x</p:attrName>
                                        </p:attrNameLst>
                                      </p:cBhvr>
                                      <p:tavLst>
                                        <p:tav tm="0">
                                          <p:val>
                                            <p:strVal val="#ppt_x-.2"/>
                                          </p:val>
                                        </p:tav>
                                        <p:tav tm="100000">
                                          <p:val>
                                            <p:strVal val="#ppt_x"/>
                                          </p:val>
                                        </p:tav>
                                      </p:tavLst>
                                    </p:anim>
                                    <p:anim calcmode="lin" valueType="num">
                                      <p:cBhvr>
                                        <p:cTn id="29" dur="1000" fill="hold"/>
                                        <p:tgtEl>
                                          <p:spTgt spid="151612"/>
                                        </p:tgtEl>
                                        <p:attrNameLst>
                                          <p:attrName>ppt_y</p:attrName>
                                        </p:attrNameLst>
                                      </p:cBhvr>
                                      <p:tavLst>
                                        <p:tav tm="0">
                                          <p:val>
                                            <p:strVal val="#ppt_y"/>
                                          </p:val>
                                        </p:tav>
                                        <p:tav tm="100000">
                                          <p:val>
                                            <p:strVal val="#ppt_y"/>
                                          </p:val>
                                        </p:tav>
                                      </p:tavLst>
                                    </p:anim>
                                    <p:animEffect transition="in" filter="wipe(right)" prLst="gradientSize: 0.1">
                                      <p:cBhvr>
                                        <p:cTn id="30" dur="1000"/>
                                        <p:tgtEl>
                                          <p:spTgt spid="151612"/>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9" presetClass="entr" presetSubtype="0" fill="hold" nodeType="clickEffect">
                                  <p:stCondLst>
                                    <p:cond delay="0"/>
                                  </p:stCondLst>
                                  <p:childTnLst>
                                    <p:set>
                                      <p:cBhvr>
                                        <p:cTn id="34" dur="1" fill="hold">
                                          <p:stCondLst>
                                            <p:cond delay="0"/>
                                          </p:stCondLst>
                                        </p:cTn>
                                        <p:tgtEl>
                                          <p:spTgt spid="151608"/>
                                        </p:tgtEl>
                                        <p:attrNameLst>
                                          <p:attrName>style.visibility</p:attrName>
                                        </p:attrNameLst>
                                      </p:cBhvr>
                                      <p:to>
                                        <p:strVal val="visible"/>
                                      </p:to>
                                    </p:set>
                                    <p:anim calcmode="lin" valueType="num">
                                      <p:cBhvr>
                                        <p:cTn id="35" dur="1000" fill="hold"/>
                                        <p:tgtEl>
                                          <p:spTgt spid="151608"/>
                                        </p:tgtEl>
                                        <p:attrNameLst>
                                          <p:attrName>ppt_x</p:attrName>
                                        </p:attrNameLst>
                                      </p:cBhvr>
                                      <p:tavLst>
                                        <p:tav tm="0">
                                          <p:val>
                                            <p:strVal val="#ppt_x-.2"/>
                                          </p:val>
                                        </p:tav>
                                        <p:tav tm="100000">
                                          <p:val>
                                            <p:strVal val="#ppt_x"/>
                                          </p:val>
                                        </p:tav>
                                      </p:tavLst>
                                    </p:anim>
                                    <p:anim calcmode="lin" valueType="num">
                                      <p:cBhvr>
                                        <p:cTn id="36" dur="1000" fill="hold"/>
                                        <p:tgtEl>
                                          <p:spTgt spid="151608"/>
                                        </p:tgtEl>
                                        <p:attrNameLst>
                                          <p:attrName>ppt_y</p:attrName>
                                        </p:attrNameLst>
                                      </p:cBhvr>
                                      <p:tavLst>
                                        <p:tav tm="0">
                                          <p:val>
                                            <p:strVal val="#ppt_y"/>
                                          </p:val>
                                        </p:tav>
                                        <p:tav tm="100000">
                                          <p:val>
                                            <p:strVal val="#ppt_y"/>
                                          </p:val>
                                        </p:tav>
                                      </p:tavLst>
                                    </p:anim>
                                    <p:animEffect transition="in" filter="wipe(right)" prLst="gradientSize: 0.1">
                                      <p:cBhvr>
                                        <p:cTn id="37" dur="1000"/>
                                        <p:tgtEl>
                                          <p:spTgt spid="151608"/>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7" presetClass="entr" presetSubtype="0" fill="hold" grpId="0" nodeType="clickEffect">
                                  <p:stCondLst>
                                    <p:cond delay="0"/>
                                  </p:stCondLst>
                                  <p:childTnLst>
                                    <p:set>
                                      <p:cBhvr>
                                        <p:cTn id="41" dur="1" fill="hold">
                                          <p:stCondLst>
                                            <p:cond delay="0"/>
                                          </p:stCondLst>
                                        </p:cTn>
                                        <p:tgtEl>
                                          <p:spTgt spid="151609"/>
                                        </p:tgtEl>
                                        <p:attrNameLst>
                                          <p:attrName>style.visibility</p:attrName>
                                        </p:attrNameLst>
                                      </p:cBhvr>
                                      <p:to>
                                        <p:strVal val="visible"/>
                                      </p:to>
                                    </p:set>
                                    <p:animEffect transition="in" filter="fade">
                                      <p:cBhvr>
                                        <p:cTn id="42" dur="1000"/>
                                        <p:tgtEl>
                                          <p:spTgt spid="151609"/>
                                        </p:tgtEl>
                                      </p:cBhvr>
                                    </p:animEffect>
                                    <p:anim calcmode="lin" valueType="num">
                                      <p:cBhvr>
                                        <p:cTn id="43" dur="1000" fill="hold"/>
                                        <p:tgtEl>
                                          <p:spTgt spid="151609"/>
                                        </p:tgtEl>
                                        <p:attrNameLst>
                                          <p:attrName>ppt_x</p:attrName>
                                        </p:attrNameLst>
                                      </p:cBhvr>
                                      <p:tavLst>
                                        <p:tav tm="0">
                                          <p:val>
                                            <p:strVal val="#ppt_x"/>
                                          </p:val>
                                        </p:tav>
                                        <p:tav tm="100000">
                                          <p:val>
                                            <p:strVal val="#ppt_x"/>
                                          </p:val>
                                        </p:tav>
                                      </p:tavLst>
                                    </p:anim>
                                    <p:anim calcmode="lin" valueType="num">
                                      <p:cBhvr>
                                        <p:cTn id="44" dur="900" decel="100000" fill="hold"/>
                                        <p:tgtEl>
                                          <p:spTgt spid="151609"/>
                                        </p:tgtEl>
                                        <p:attrNameLst>
                                          <p:attrName>ppt_y</p:attrName>
                                        </p:attrNameLst>
                                      </p:cBhvr>
                                      <p:tavLst>
                                        <p:tav tm="0">
                                          <p:val>
                                            <p:strVal val="#ppt_y+1"/>
                                          </p:val>
                                        </p:tav>
                                        <p:tav tm="100000">
                                          <p:val>
                                            <p:strVal val="#ppt_y-.03"/>
                                          </p:val>
                                        </p:tav>
                                      </p:tavLst>
                                    </p:anim>
                                    <p:anim calcmode="lin" valueType="num">
                                      <p:cBhvr>
                                        <p:cTn id="45" dur="100" accel="100000" fill="hold">
                                          <p:stCondLst>
                                            <p:cond delay="900"/>
                                          </p:stCondLst>
                                        </p:cTn>
                                        <p:tgtEl>
                                          <p:spTgt spid="151609"/>
                                        </p:tgtEl>
                                        <p:attrNameLst>
                                          <p:attrName>ppt_y</p:attrName>
                                        </p:attrNameLst>
                                      </p:cBhvr>
                                      <p:tavLst>
                                        <p:tav tm="0">
                                          <p:val>
                                            <p:strVal val="#ppt_y-.03"/>
                                          </p:val>
                                        </p:tav>
                                        <p:tav tm="100000">
                                          <p:val>
                                            <p:strVal val="#ppt_y"/>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4" presetClass="entr" presetSubtype="16" fill="hold" nodeType="clickEffect">
                                  <p:stCondLst>
                                    <p:cond delay="0"/>
                                  </p:stCondLst>
                                  <p:childTnLst>
                                    <p:set>
                                      <p:cBhvr>
                                        <p:cTn id="49" dur="1" fill="hold">
                                          <p:stCondLst>
                                            <p:cond delay="0"/>
                                          </p:stCondLst>
                                        </p:cTn>
                                        <p:tgtEl>
                                          <p:spTgt spid="151658"/>
                                        </p:tgtEl>
                                        <p:attrNameLst>
                                          <p:attrName>style.visibility</p:attrName>
                                        </p:attrNameLst>
                                      </p:cBhvr>
                                      <p:to>
                                        <p:strVal val="visible"/>
                                      </p:to>
                                    </p:set>
                                    <p:animEffect transition="in" filter="box(in)">
                                      <p:cBhvr>
                                        <p:cTn id="50" dur="500"/>
                                        <p:tgtEl>
                                          <p:spTgt spid="1516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597" grpId="0"/>
      <p:bldP spid="15160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eaLnBrk="1" hangingPunct="1"/>
            <a:r>
              <a:rPr lang="en-US" altLang="en-US" b="0">
                <a:solidFill>
                  <a:srgbClr val="006699"/>
                </a:solidFill>
                <a:latin typeface="Arial Black" pitchFamily="34" charset="0"/>
              </a:rPr>
              <a:t>Example 3: Recreation Application</a:t>
            </a:r>
          </a:p>
        </p:txBody>
      </p:sp>
      <p:sp>
        <p:nvSpPr>
          <p:cNvPr id="17411" name="Text Box 7"/>
          <p:cNvSpPr txBox="1">
            <a:spLocks noChangeArrowheads="1"/>
          </p:cNvSpPr>
          <p:nvPr/>
        </p:nvSpPr>
        <p:spPr bwMode="auto">
          <a:xfrm>
            <a:off x="533400" y="1905000"/>
            <a:ext cx="8093075"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A sailboat has coordinates 100° west and 5° south. The boat sails 50° due west. Then the boat sails 10° due south. What is the boat’s final position? What single translation vector moves it from its first position to its final position?  </a:t>
            </a:r>
          </a:p>
        </p:txBody>
      </p:sp>
      <p:sp>
        <p:nvSpPr>
          <p:cNvPr id="17412" name="Rectangle 10"/>
          <p:cNvSpPr>
            <a:spLocks noChangeArrowheads="1"/>
          </p:cNvSpPr>
          <p:nvPr/>
        </p:nvSpPr>
        <p:spPr bwMode="auto">
          <a:xfrm>
            <a:off x="5181600" y="5867400"/>
            <a:ext cx="609600" cy="5334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endParaRPr lang="en-US" alt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6"/>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eaLnBrk="1" hangingPunct="1"/>
            <a:r>
              <a:rPr lang="en-US" altLang="en-US" b="0">
                <a:solidFill>
                  <a:srgbClr val="006699"/>
                </a:solidFill>
                <a:latin typeface="Arial Black" pitchFamily="34" charset="0"/>
              </a:rPr>
              <a:t>Example 3: Recreation Application</a:t>
            </a:r>
          </a:p>
        </p:txBody>
      </p:sp>
      <p:sp>
        <p:nvSpPr>
          <p:cNvPr id="18435" name="Rectangle 7"/>
          <p:cNvSpPr>
            <a:spLocks noChangeArrowheads="1"/>
          </p:cNvSpPr>
          <p:nvPr/>
        </p:nvSpPr>
        <p:spPr bwMode="auto">
          <a:xfrm>
            <a:off x="5181600" y="4724400"/>
            <a:ext cx="685800" cy="9144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endParaRPr lang="en-US" altLang="en-US"/>
          </a:p>
        </p:txBody>
      </p:sp>
      <p:sp>
        <p:nvSpPr>
          <p:cNvPr id="153610" name="Text Box 10"/>
          <p:cNvSpPr txBox="1">
            <a:spLocks noChangeArrowheads="1"/>
          </p:cNvSpPr>
          <p:nvPr/>
        </p:nvSpPr>
        <p:spPr bwMode="auto">
          <a:xfrm>
            <a:off x="228600" y="5410200"/>
            <a:ext cx="8077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t>The vector that moves the boat directly to its final position is (–50, 0) + (0, –10) = (–50, –10).  </a:t>
            </a:r>
          </a:p>
        </p:txBody>
      </p:sp>
      <p:pic>
        <p:nvPicPr>
          <p:cNvPr id="18437"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1600200"/>
            <a:ext cx="4419600" cy="3125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3615" name="Text Box 15"/>
          <p:cNvSpPr txBox="1">
            <a:spLocks noChangeArrowheads="1"/>
          </p:cNvSpPr>
          <p:nvPr/>
        </p:nvSpPr>
        <p:spPr bwMode="auto">
          <a:xfrm>
            <a:off x="228600" y="3886200"/>
            <a:ext cx="5638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t>The boat’s final position is </a:t>
            </a:r>
          </a:p>
          <a:p>
            <a:pPr eaLnBrk="1" hangingPunct="1"/>
            <a:r>
              <a:rPr lang="en-US" altLang="en-US" b="0"/>
              <a:t>(–150, – 5 – 10) =  (–150, –15), or 150° west, 15° south.</a:t>
            </a:r>
          </a:p>
        </p:txBody>
      </p:sp>
      <p:sp>
        <p:nvSpPr>
          <p:cNvPr id="18439" name="Text Box 16"/>
          <p:cNvSpPr txBox="1">
            <a:spLocks noChangeArrowheads="1"/>
          </p:cNvSpPr>
          <p:nvPr/>
        </p:nvSpPr>
        <p:spPr bwMode="auto">
          <a:xfrm>
            <a:off x="298450" y="1752600"/>
            <a:ext cx="45497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spcBef>
                <a:spcPct val="50000"/>
              </a:spcBef>
            </a:pPr>
            <a:r>
              <a:rPr lang="en-US" altLang="en-US" b="0"/>
              <a:t>The boat’s starting coordinates are (–100, –5). </a:t>
            </a:r>
          </a:p>
        </p:txBody>
      </p:sp>
      <p:sp>
        <p:nvSpPr>
          <p:cNvPr id="153617" name="Text Box 17"/>
          <p:cNvSpPr txBox="1">
            <a:spLocks noChangeArrowheads="1"/>
          </p:cNvSpPr>
          <p:nvPr/>
        </p:nvSpPr>
        <p:spPr bwMode="auto">
          <a:xfrm>
            <a:off x="304800" y="2690813"/>
            <a:ext cx="5029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spcBef>
                <a:spcPct val="50000"/>
              </a:spcBef>
            </a:pPr>
            <a:r>
              <a:rPr lang="en-US" altLang="en-US" b="0"/>
              <a:t>The boat’s second position is (–100 – 50, –5) = (–150, –5).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3617"/>
                                        </p:tgtEl>
                                        <p:attrNameLst>
                                          <p:attrName>style.visibility</p:attrName>
                                        </p:attrNameLst>
                                      </p:cBhvr>
                                      <p:to>
                                        <p:strVal val="visible"/>
                                      </p:to>
                                    </p:set>
                                    <p:animEffect transition="in" filter="dissolve">
                                      <p:cBhvr>
                                        <p:cTn id="7" dur="500"/>
                                        <p:tgtEl>
                                          <p:spTgt spid="1536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53615"/>
                                        </p:tgtEl>
                                        <p:attrNameLst>
                                          <p:attrName>style.visibility</p:attrName>
                                        </p:attrNameLst>
                                      </p:cBhvr>
                                      <p:to>
                                        <p:strVal val="visible"/>
                                      </p:to>
                                    </p:set>
                                    <p:animEffect transition="in" filter="box(in)">
                                      <p:cBhvr>
                                        <p:cTn id="12" dur="500"/>
                                        <p:tgtEl>
                                          <p:spTgt spid="15361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53610"/>
                                        </p:tgtEl>
                                        <p:attrNameLst>
                                          <p:attrName>style.visibility</p:attrName>
                                        </p:attrNameLst>
                                      </p:cBhvr>
                                      <p:to>
                                        <p:strVal val="visible"/>
                                      </p:to>
                                    </p:set>
                                    <p:animEffect transition="in" filter="dissolve">
                                      <p:cBhvr>
                                        <p:cTn id="17" dur="500"/>
                                        <p:tgtEl>
                                          <p:spTgt spid="153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10" grpId="0"/>
      <p:bldP spid="153615" grpId="0"/>
      <p:bldP spid="15361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a:spcBef>
                <a:spcPct val="50000"/>
              </a:spcBef>
            </a:pPr>
            <a:r>
              <a:rPr lang="en-US" altLang="en-US" b="0">
                <a:solidFill>
                  <a:srgbClr val="FF0000"/>
                </a:solidFill>
                <a:latin typeface="Arial Black" pitchFamily="34" charset="0"/>
              </a:rPr>
              <a:t>Check It Out!</a:t>
            </a:r>
            <a:r>
              <a:rPr lang="en-US" altLang="en-US" b="0">
                <a:solidFill>
                  <a:srgbClr val="006699"/>
                </a:solidFill>
                <a:latin typeface="Arial Black" pitchFamily="34" charset="0"/>
              </a:rPr>
              <a:t> Example 4 </a:t>
            </a:r>
            <a:endParaRPr lang="en-US" altLang="en-US" sz="2600" b="0">
              <a:solidFill>
                <a:schemeClr val="accent2"/>
              </a:solidFill>
              <a:latin typeface="Arial MT Bl" charset="0"/>
            </a:endParaRPr>
          </a:p>
        </p:txBody>
      </p:sp>
      <p:sp>
        <p:nvSpPr>
          <p:cNvPr id="19459" name="Text Box 6"/>
          <p:cNvSpPr txBox="1">
            <a:spLocks noChangeArrowheads="1"/>
          </p:cNvSpPr>
          <p:nvPr/>
        </p:nvSpPr>
        <p:spPr bwMode="auto">
          <a:xfrm>
            <a:off x="457200" y="1524000"/>
            <a:ext cx="541020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spcBef>
                <a:spcPct val="50000"/>
              </a:spcBef>
            </a:pPr>
            <a:r>
              <a:rPr lang="en-US" altLang="en-US">
                <a:solidFill>
                  <a:srgbClr val="FF0000"/>
                </a:solidFill>
              </a:rPr>
              <a:t>What if…? </a:t>
            </a:r>
            <a:r>
              <a:rPr lang="en-US" altLang="en-US"/>
              <a:t>Suppose another drummer started at the center of the field and marched along the same vectors as at right. What would this drummer’s final position be?</a:t>
            </a:r>
            <a:endParaRPr lang="en-US" altLang="en-US">
              <a:solidFill>
                <a:srgbClr val="FF0000"/>
              </a:solidFill>
            </a:endParaRPr>
          </a:p>
        </p:txBody>
      </p:sp>
      <p:sp>
        <p:nvSpPr>
          <p:cNvPr id="154631" name="Text Box 7"/>
          <p:cNvSpPr txBox="1">
            <a:spLocks noChangeArrowheads="1"/>
          </p:cNvSpPr>
          <p:nvPr/>
        </p:nvSpPr>
        <p:spPr bwMode="auto">
          <a:xfrm>
            <a:off x="457200" y="4572000"/>
            <a:ext cx="81311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spcBef>
                <a:spcPct val="50000"/>
              </a:spcBef>
            </a:pPr>
            <a:r>
              <a:rPr lang="en-US" altLang="en-US" b="0"/>
              <a:t>The drummer’s starting coordinates are (0, 0). </a:t>
            </a:r>
          </a:p>
        </p:txBody>
      </p:sp>
      <p:sp>
        <p:nvSpPr>
          <p:cNvPr id="154632" name="Text Box 8"/>
          <p:cNvSpPr txBox="1">
            <a:spLocks noChangeArrowheads="1"/>
          </p:cNvSpPr>
          <p:nvPr/>
        </p:nvSpPr>
        <p:spPr bwMode="auto">
          <a:xfrm>
            <a:off x="457200" y="5257800"/>
            <a:ext cx="8458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t>The vector that moves the drummer directly to her final position is (0, 0) + (16, –24) = (16, –24).  </a:t>
            </a:r>
          </a:p>
        </p:txBody>
      </p:sp>
      <p:pic>
        <p:nvPicPr>
          <p:cNvPr id="19462"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1524000"/>
            <a:ext cx="3019425" cy="298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4631"/>
                                        </p:tgtEl>
                                        <p:attrNameLst>
                                          <p:attrName>style.visibility</p:attrName>
                                        </p:attrNameLst>
                                      </p:cBhvr>
                                      <p:to>
                                        <p:strVal val="visible"/>
                                      </p:to>
                                    </p:set>
                                    <p:animEffect transition="in" filter="dissolve">
                                      <p:cBhvr>
                                        <p:cTn id="7" dur="500"/>
                                        <p:tgtEl>
                                          <p:spTgt spid="15463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4632"/>
                                        </p:tgtEl>
                                        <p:attrNameLst>
                                          <p:attrName>style.visibility</p:attrName>
                                        </p:attrNameLst>
                                      </p:cBhvr>
                                      <p:to>
                                        <p:strVal val="visible"/>
                                      </p:to>
                                    </p:set>
                                    <p:animEffect transition="in" filter="dissolve">
                                      <p:cBhvr>
                                        <p:cTn id="12" dur="500"/>
                                        <p:tgtEl>
                                          <p:spTgt spid="1546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631" grpId="0"/>
      <p:bldP spid="15463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a:spcBef>
                <a:spcPct val="50000"/>
              </a:spcBef>
            </a:pPr>
            <a:r>
              <a:rPr lang="en-US" altLang="en-US" b="0">
                <a:solidFill>
                  <a:srgbClr val="006699"/>
                </a:solidFill>
                <a:latin typeface="Arial Black" pitchFamily="34" charset="0"/>
              </a:rPr>
              <a:t>Lesson Quiz: Part I</a:t>
            </a:r>
          </a:p>
        </p:txBody>
      </p:sp>
      <p:sp>
        <p:nvSpPr>
          <p:cNvPr id="20483" name="Text Box 6"/>
          <p:cNvSpPr txBox="1">
            <a:spLocks noChangeArrowheads="1"/>
          </p:cNvSpPr>
          <p:nvPr/>
        </p:nvSpPr>
        <p:spPr bwMode="auto">
          <a:xfrm>
            <a:off x="304800" y="1447800"/>
            <a:ext cx="8610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03225" indent="-403225"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1. </a:t>
            </a:r>
            <a:r>
              <a:rPr lang="en-US" altLang="en-US" b="0"/>
              <a:t>Tell whether the transformation appears to be a translation.</a:t>
            </a:r>
            <a:endParaRPr lang="en-US" altLang="en-US"/>
          </a:p>
        </p:txBody>
      </p:sp>
      <p:pic>
        <p:nvPicPr>
          <p:cNvPr id="20484" name="Picture 2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2438400"/>
            <a:ext cx="31718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7785" name="Text Box 25"/>
          <p:cNvSpPr txBox="1">
            <a:spLocks noChangeArrowheads="1"/>
          </p:cNvSpPr>
          <p:nvPr/>
        </p:nvSpPr>
        <p:spPr bwMode="auto">
          <a:xfrm>
            <a:off x="4724400" y="2514600"/>
            <a:ext cx="704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solidFill>
                  <a:srgbClr val="FF0000"/>
                </a:solidFill>
              </a:rPr>
              <a:t>yes</a:t>
            </a:r>
          </a:p>
        </p:txBody>
      </p:sp>
      <p:grpSp>
        <p:nvGrpSpPr>
          <p:cNvPr id="20486" name="Group 31"/>
          <p:cNvGrpSpPr>
            <a:grpSpLocks/>
          </p:cNvGrpSpPr>
          <p:nvPr/>
        </p:nvGrpSpPr>
        <p:grpSpPr bwMode="auto">
          <a:xfrm>
            <a:off x="365125" y="3689350"/>
            <a:ext cx="8550275" cy="822325"/>
            <a:chOff x="230" y="2324"/>
            <a:chExt cx="5386" cy="518"/>
          </a:xfrm>
        </p:grpSpPr>
        <p:sp>
          <p:nvSpPr>
            <p:cNvPr id="20489" name="Text Box 20"/>
            <p:cNvSpPr txBox="1">
              <a:spLocks noChangeArrowheads="1"/>
            </p:cNvSpPr>
            <p:nvPr/>
          </p:nvSpPr>
          <p:spPr bwMode="auto">
            <a:xfrm>
              <a:off x="230" y="2324"/>
              <a:ext cx="5386"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03225" indent="-403225"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2.</a:t>
              </a:r>
              <a:r>
                <a:rPr lang="en-US" altLang="en-US" b="0"/>
                <a:t> Copy the triangle and the translation vector. Draw the translation of the triangle along</a:t>
              </a:r>
              <a:endParaRPr lang="en-US" altLang="en-US"/>
            </a:p>
          </p:txBody>
        </p:sp>
        <p:pic>
          <p:nvPicPr>
            <p:cNvPr id="20490" name="Picture 27"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9" y="2586"/>
              <a:ext cx="174"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0487" name="Picture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52550" y="4724400"/>
            <a:ext cx="2228850" cy="125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7790" name="Picture 3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62475" y="4572000"/>
            <a:ext cx="2295525" cy="173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7785"/>
                                        </p:tgtEl>
                                        <p:attrNameLst>
                                          <p:attrName>style.visibility</p:attrName>
                                        </p:attrNameLst>
                                      </p:cBhvr>
                                      <p:to>
                                        <p:strVal val="visible"/>
                                      </p:to>
                                    </p:set>
                                    <p:animEffect transition="in" filter="dissolve">
                                      <p:cBhvr>
                                        <p:cTn id="7" dur="500"/>
                                        <p:tgtEl>
                                          <p:spTgt spid="11778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117790"/>
                                        </p:tgtEl>
                                        <p:attrNameLst>
                                          <p:attrName>style.visibility</p:attrName>
                                        </p:attrNameLst>
                                      </p:cBhvr>
                                      <p:to>
                                        <p:strVal val="visible"/>
                                      </p:to>
                                    </p:set>
                                    <p:animEffect transition="in" filter="dissolve">
                                      <p:cBhvr>
                                        <p:cTn id="12" dur="500"/>
                                        <p:tgtEl>
                                          <p:spTgt spid="1177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8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81000" y="852488"/>
            <a:ext cx="8229600" cy="5091112"/>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sz="2800" dirty="0">
                <a:solidFill>
                  <a:srgbClr val="3333CC"/>
                </a:solidFill>
              </a:rPr>
              <a:t>Warm Up</a:t>
            </a:r>
            <a:endParaRPr lang="en-US" altLang="en-US" sz="2800" dirty="0"/>
          </a:p>
          <a:p>
            <a:pPr eaLnBrk="1" hangingPunct="1"/>
            <a:r>
              <a:rPr lang="en-US" altLang="en-US" sz="2800" dirty="0"/>
              <a:t>Find the coordinates of the image of </a:t>
            </a:r>
            <a:r>
              <a:rPr lang="el-GR" altLang="en-US" sz="2800" dirty="0"/>
              <a:t>∆</a:t>
            </a:r>
            <a:r>
              <a:rPr lang="en-US" altLang="en-US" sz="2800" i="1" dirty="0"/>
              <a:t>ABC</a:t>
            </a:r>
            <a:r>
              <a:rPr lang="en-US" altLang="en-US" sz="2800" dirty="0"/>
              <a:t> with vertices </a:t>
            </a:r>
            <a:r>
              <a:rPr lang="en-US" altLang="en-US" sz="2800" i="1" dirty="0"/>
              <a:t>A</a:t>
            </a:r>
            <a:r>
              <a:rPr lang="en-US" altLang="en-US" sz="2800" dirty="0"/>
              <a:t>(3, 4), </a:t>
            </a:r>
            <a:r>
              <a:rPr lang="en-US" altLang="en-US" sz="2800" i="1" dirty="0"/>
              <a:t>B</a:t>
            </a:r>
            <a:r>
              <a:rPr lang="en-US" altLang="en-US" sz="2800" dirty="0"/>
              <a:t>(–1, 4), and </a:t>
            </a:r>
            <a:r>
              <a:rPr lang="en-US" altLang="en-US" sz="2800" i="1" dirty="0"/>
              <a:t>C</a:t>
            </a:r>
            <a:r>
              <a:rPr lang="en-US" altLang="en-US" sz="2800" dirty="0"/>
              <a:t>(5, –2), after each reflection.</a:t>
            </a:r>
            <a:r>
              <a:rPr lang="en-US" altLang="en-US" sz="2800" b="0" dirty="0">
                <a:solidFill>
                  <a:srgbClr val="FF0000"/>
                </a:solidFill>
              </a:rPr>
              <a:t>		</a:t>
            </a:r>
          </a:p>
        </p:txBody>
      </p:sp>
      <p:sp>
        <p:nvSpPr>
          <p:cNvPr id="3075" name="Text Box 71"/>
          <p:cNvSpPr txBox="1">
            <a:spLocks noChangeArrowheads="1"/>
          </p:cNvSpPr>
          <p:nvPr/>
        </p:nvSpPr>
        <p:spPr bwMode="auto">
          <a:xfrm>
            <a:off x="593725" y="2971800"/>
            <a:ext cx="3230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dirty="0"/>
              <a:t>1.</a:t>
            </a:r>
            <a:r>
              <a:rPr lang="en-US" altLang="en-US" b="0" dirty="0"/>
              <a:t> across the </a:t>
            </a:r>
            <a:r>
              <a:rPr lang="en-US" altLang="en-US" b="0" i="1" dirty="0"/>
              <a:t>x</a:t>
            </a:r>
            <a:r>
              <a:rPr lang="en-US" altLang="en-US" b="0" dirty="0"/>
              <a:t>-axis</a:t>
            </a:r>
            <a:endParaRPr lang="en-US" altLang="en-US" dirty="0"/>
          </a:p>
        </p:txBody>
      </p:sp>
      <p:sp>
        <p:nvSpPr>
          <p:cNvPr id="7240" name="Text Box 72"/>
          <p:cNvSpPr txBox="1">
            <a:spLocks noChangeArrowheads="1"/>
          </p:cNvSpPr>
          <p:nvPr/>
        </p:nvSpPr>
        <p:spPr bwMode="auto">
          <a:xfrm>
            <a:off x="3352800" y="3352800"/>
            <a:ext cx="47291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i="1">
                <a:solidFill>
                  <a:srgbClr val="FF0000"/>
                </a:solidFill>
              </a:rPr>
              <a:t>A’</a:t>
            </a:r>
            <a:r>
              <a:rPr lang="en-US" altLang="en-US" b="0">
                <a:solidFill>
                  <a:srgbClr val="FF0000"/>
                </a:solidFill>
              </a:rPr>
              <a:t>(3, –4), </a:t>
            </a:r>
            <a:r>
              <a:rPr lang="en-US" altLang="en-US" b="0" i="1">
                <a:solidFill>
                  <a:srgbClr val="FF0000"/>
                </a:solidFill>
              </a:rPr>
              <a:t>B</a:t>
            </a:r>
            <a:r>
              <a:rPr lang="en-US" altLang="en-US" b="0">
                <a:solidFill>
                  <a:srgbClr val="FF0000"/>
                </a:solidFill>
              </a:rPr>
              <a:t>’(–1, –4), </a:t>
            </a:r>
            <a:r>
              <a:rPr lang="en-US" altLang="en-US" b="0" i="1">
                <a:solidFill>
                  <a:srgbClr val="FF0000"/>
                </a:solidFill>
              </a:rPr>
              <a:t>C’</a:t>
            </a:r>
            <a:r>
              <a:rPr lang="en-US" altLang="en-US" b="0">
                <a:solidFill>
                  <a:srgbClr val="FF0000"/>
                </a:solidFill>
              </a:rPr>
              <a:t>(5, 2)</a:t>
            </a:r>
            <a:endParaRPr lang="en-US" altLang="en-US" b="0" i="1">
              <a:solidFill>
                <a:srgbClr val="FF0000"/>
              </a:solidFill>
            </a:endParaRPr>
          </a:p>
        </p:txBody>
      </p:sp>
      <p:sp>
        <p:nvSpPr>
          <p:cNvPr id="3077" name="Text Box 75"/>
          <p:cNvSpPr txBox="1">
            <a:spLocks noChangeArrowheads="1"/>
          </p:cNvSpPr>
          <p:nvPr/>
        </p:nvSpPr>
        <p:spPr bwMode="auto">
          <a:xfrm>
            <a:off x="609600" y="3886200"/>
            <a:ext cx="32289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dirty="0"/>
              <a:t>2.</a:t>
            </a:r>
            <a:r>
              <a:rPr lang="en-US" altLang="en-US" b="0" dirty="0"/>
              <a:t> across the </a:t>
            </a:r>
            <a:r>
              <a:rPr lang="en-US" altLang="en-US" b="0" i="1" dirty="0"/>
              <a:t>y</a:t>
            </a:r>
            <a:r>
              <a:rPr lang="en-US" altLang="en-US" b="0" dirty="0"/>
              <a:t>-axis</a:t>
            </a:r>
            <a:endParaRPr lang="en-US" altLang="en-US" dirty="0"/>
          </a:p>
        </p:txBody>
      </p:sp>
      <p:sp>
        <p:nvSpPr>
          <p:cNvPr id="7244" name="Text Box 76"/>
          <p:cNvSpPr txBox="1">
            <a:spLocks noChangeArrowheads="1"/>
          </p:cNvSpPr>
          <p:nvPr/>
        </p:nvSpPr>
        <p:spPr bwMode="auto">
          <a:xfrm>
            <a:off x="3352800" y="4267200"/>
            <a:ext cx="47291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i="1">
                <a:solidFill>
                  <a:srgbClr val="FF0000"/>
                </a:solidFill>
              </a:rPr>
              <a:t>A’</a:t>
            </a:r>
            <a:r>
              <a:rPr lang="en-US" altLang="en-US" b="0">
                <a:solidFill>
                  <a:srgbClr val="FF0000"/>
                </a:solidFill>
              </a:rPr>
              <a:t>(–3, 4), </a:t>
            </a:r>
            <a:r>
              <a:rPr lang="en-US" altLang="en-US" b="0" i="1">
                <a:solidFill>
                  <a:srgbClr val="FF0000"/>
                </a:solidFill>
              </a:rPr>
              <a:t>B</a:t>
            </a:r>
            <a:r>
              <a:rPr lang="en-US" altLang="en-US" b="0">
                <a:solidFill>
                  <a:srgbClr val="FF0000"/>
                </a:solidFill>
              </a:rPr>
              <a:t>’(1, 4), </a:t>
            </a:r>
            <a:r>
              <a:rPr lang="en-US" altLang="en-US" b="0" i="1">
                <a:solidFill>
                  <a:srgbClr val="FF0000"/>
                </a:solidFill>
              </a:rPr>
              <a:t>C’</a:t>
            </a:r>
            <a:r>
              <a:rPr lang="en-US" altLang="en-US" b="0">
                <a:solidFill>
                  <a:srgbClr val="FF0000"/>
                </a:solidFill>
              </a:rPr>
              <a:t>(–5, –2)</a:t>
            </a:r>
            <a:endParaRPr lang="en-US" altLang="en-US" b="0" i="1">
              <a:solidFill>
                <a:srgbClr val="FF0000"/>
              </a:solidFill>
            </a:endParaRPr>
          </a:p>
        </p:txBody>
      </p:sp>
      <p:sp>
        <p:nvSpPr>
          <p:cNvPr id="3079" name="Text Box 77"/>
          <p:cNvSpPr txBox="1">
            <a:spLocks noChangeArrowheads="1"/>
          </p:cNvSpPr>
          <p:nvPr/>
        </p:nvSpPr>
        <p:spPr bwMode="auto">
          <a:xfrm>
            <a:off x="609600" y="4876800"/>
            <a:ext cx="37814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dirty="0"/>
              <a:t>3.</a:t>
            </a:r>
            <a:r>
              <a:rPr lang="en-US" altLang="en-US" b="0" dirty="0"/>
              <a:t> across the line </a:t>
            </a:r>
            <a:r>
              <a:rPr lang="en-US" altLang="en-US" b="0" i="1" dirty="0"/>
              <a:t>y</a:t>
            </a:r>
            <a:r>
              <a:rPr lang="en-US" altLang="en-US" b="0" dirty="0"/>
              <a:t> = </a:t>
            </a:r>
            <a:r>
              <a:rPr lang="en-US" altLang="en-US" b="0" i="1" dirty="0"/>
              <a:t>x</a:t>
            </a:r>
            <a:endParaRPr lang="en-US" altLang="en-US" dirty="0"/>
          </a:p>
        </p:txBody>
      </p:sp>
      <p:sp>
        <p:nvSpPr>
          <p:cNvPr id="7246" name="Text Box 78"/>
          <p:cNvSpPr txBox="1">
            <a:spLocks noChangeArrowheads="1"/>
          </p:cNvSpPr>
          <p:nvPr/>
        </p:nvSpPr>
        <p:spPr bwMode="auto">
          <a:xfrm>
            <a:off x="3429000" y="5338763"/>
            <a:ext cx="4535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i="1">
                <a:solidFill>
                  <a:srgbClr val="FF0000"/>
                </a:solidFill>
              </a:rPr>
              <a:t>A’</a:t>
            </a:r>
            <a:r>
              <a:rPr lang="en-US" altLang="en-US" b="0">
                <a:solidFill>
                  <a:srgbClr val="FF0000"/>
                </a:solidFill>
              </a:rPr>
              <a:t>(4, 3), </a:t>
            </a:r>
            <a:r>
              <a:rPr lang="en-US" altLang="en-US" b="0" i="1">
                <a:solidFill>
                  <a:srgbClr val="FF0000"/>
                </a:solidFill>
              </a:rPr>
              <a:t>B</a:t>
            </a:r>
            <a:r>
              <a:rPr lang="en-US" altLang="en-US" b="0">
                <a:solidFill>
                  <a:srgbClr val="FF0000"/>
                </a:solidFill>
              </a:rPr>
              <a:t>’(4, –1), </a:t>
            </a:r>
            <a:r>
              <a:rPr lang="en-US" altLang="en-US" b="0" i="1">
                <a:solidFill>
                  <a:srgbClr val="FF0000"/>
                </a:solidFill>
              </a:rPr>
              <a:t>C’</a:t>
            </a:r>
            <a:r>
              <a:rPr lang="en-US" altLang="en-US" b="0">
                <a:solidFill>
                  <a:srgbClr val="FF0000"/>
                </a:solidFill>
              </a:rPr>
              <a:t>(–2, 5)</a:t>
            </a:r>
            <a:endParaRPr lang="en-US" altLang="en-US" b="0" i="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240"/>
                                        </p:tgtEl>
                                        <p:attrNameLst>
                                          <p:attrName>style.visibility</p:attrName>
                                        </p:attrNameLst>
                                      </p:cBhvr>
                                      <p:to>
                                        <p:strVal val="visible"/>
                                      </p:to>
                                    </p:set>
                                    <p:animEffect transition="in" filter="dissolve">
                                      <p:cBhvr>
                                        <p:cTn id="7" dur="500"/>
                                        <p:tgtEl>
                                          <p:spTgt spid="724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244"/>
                                        </p:tgtEl>
                                        <p:attrNameLst>
                                          <p:attrName>style.visibility</p:attrName>
                                        </p:attrNameLst>
                                      </p:cBhvr>
                                      <p:to>
                                        <p:strVal val="visible"/>
                                      </p:to>
                                    </p:set>
                                    <p:animEffect transition="in" filter="dissolve">
                                      <p:cBhvr>
                                        <p:cTn id="12" dur="500"/>
                                        <p:tgtEl>
                                          <p:spTgt spid="724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246"/>
                                        </p:tgtEl>
                                        <p:attrNameLst>
                                          <p:attrName>style.visibility</p:attrName>
                                        </p:attrNameLst>
                                      </p:cBhvr>
                                      <p:to>
                                        <p:strVal val="visible"/>
                                      </p:to>
                                    </p:set>
                                    <p:animEffect transition="in" filter="dissolve">
                                      <p:cBhvr>
                                        <p:cTn id="17" dur="500"/>
                                        <p:tgtEl>
                                          <p:spTgt spid="72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40" grpId="0"/>
      <p:bldP spid="7244" grpId="0"/>
      <p:bldP spid="724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a:spcBef>
                <a:spcPct val="50000"/>
              </a:spcBef>
            </a:pPr>
            <a:r>
              <a:rPr lang="en-US" altLang="en-US" b="0">
                <a:solidFill>
                  <a:srgbClr val="006699"/>
                </a:solidFill>
                <a:latin typeface="Arial Black" pitchFamily="34" charset="0"/>
              </a:rPr>
              <a:t>Lesson Quiz: Part II</a:t>
            </a:r>
          </a:p>
        </p:txBody>
      </p:sp>
      <p:sp>
        <p:nvSpPr>
          <p:cNvPr id="21507" name="Text Box 3"/>
          <p:cNvSpPr txBox="1">
            <a:spLocks noChangeArrowheads="1"/>
          </p:cNvSpPr>
          <p:nvPr/>
        </p:nvSpPr>
        <p:spPr bwMode="auto">
          <a:xfrm>
            <a:off x="457200" y="1768475"/>
            <a:ext cx="8382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spcBef>
                <a:spcPct val="50000"/>
              </a:spcBef>
            </a:pPr>
            <a:r>
              <a:rPr lang="en-US" altLang="en-US"/>
              <a:t>Translate the figure with the given vertices along the given vector.</a:t>
            </a:r>
          </a:p>
        </p:txBody>
      </p:sp>
      <p:sp>
        <p:nvSpPr>
          <p:cNvPr id="21508" name="Text Box 42"/>
          <p:cNvSpPr txBox="1">
            <a:spLocks noChangeArrowheads="1"/>
          </p:cNvSpPr>
          <p:nvPr/>
        </p:nvSpPr>
        <p:spPr bwMode="auto">
          <a:xfrm>
            <a:off x="457200" y="2667000"/>
            <a:ext cx="6122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3.</a:t>
            </a:r>
            <a:r>
              <a:rPr lang="en-US" altLang="en-US" b="0"/>
              <a:t> </a:t>
            </a:r>
            <a:r>
              <a:rPr lang="en-US" altLang="en-US" b="0" i="1"/>
              <a:t>G</a:t>
            </a:r>
            <a:r>
              <a:rPr lang="en-US" altLang="en-US" b="0"/>
              <a:t>(8, 2), </a:t>
            </a:r>
            <a:r>
              <a:rPr lang="en-US" altLang="en-US" b="0" i="1"/>
              <a:t>H</a:t>
            </a:r>
            <a:r>
              <a:rPr lang="en-US" altLang="en-US" b="0"/>
              <a:t>(–4, 5), </a:t>
            </a:r>
            <a:r>
              <a:rPr lang="en-US" altLang="en-US" b="0" i="1"/>
              <a:t>I</a:t>
            </a:r>
            <a:r>
              <a:rPr lang="en-US" altLang="en-US" b="0"/>
              <a:t>(3,–1); &lt;–2, 0&gt;</a:t>
            </a:r>
            <a:endParaRPr lang="en-US" altLang="en-US"/>
          </a:p>
        </p:txBody>
      </p:sp>
      <p:sp>
        <p:nvSpPr>
          <p:cNvPr id="17451" name="Rectangle 43"/>
          <p:cNvSpPr>
            <a:spLocks noChangeArrowheads="1"/>
          </p:cNvSpPr>
          <p:nvPr/>
        </p:nvSpPr>
        <p:spPr bwMode="auto">
          <a:xfrm>
            <a:off x="914400" y="3200400"/>
            <a:ext cx="44989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i="1">
                <a:solidFill>
                  <a:srgbClr val="FF0000"/>
                </a:solidFill>
              </a:rPr>
              <a:t>G’</a:t>
            </a:r>
            <a:r>
              <a:rPr lang="en-US" altLang="en-US" b="0">
                <a:solidFill>
                  <a:srgbClr val="FF0000"/>
                </a:solidFill>
              </a:rPr>
              <a:t>(6, 2), </a:t>
            </a:r>
            <a:r>
              <a:rPr lang="en-US" altLang="en-US" b="0" i="1">
                <a:solidFill>
                  <a:srgbClr val="FF0000"/>
                </a:solidFill>
              </a:rPr>
              <a:t>H’</a:t>
            </a:r>
            <a:r>
              <a:rPr lang="en-US" altLang="en-US" b="0">
                <a:solidFill>
                  <a:srgbClr val="FF0000"/>
                </a:solidFill>
              </a:rPr>
              <a:t>(–6, 5), </a:t>
            </a:r>
            <a:r>
              <a:rPr lang="en-US" altLang="en-US" b="0" i="1">
                <a:solidFill>
                  <a:srgbClr val="FF0000"/>
                </a:solidFill>
              </a:rPr>
              <a:t>I’</a:t>
            </a:r>
            <a:r>
              <a:rPr lang="en-US" altLang="en-US" b="0">
                <a:solidFill>
                  <a:srgbClr val="FF0000"/>
                </a:solidFill>
              </a:rPr>
              <a:t>(1, –1)</a:t>
            </a:r>
          </a:p>
        </p:txBody>
      </p:sp>
      <p:sp>
        <p:nvSpPr>
          <p:cNvPr id="21510" name="Text Box 44"/>
          <p:cNvSpPr txBox="1">
            <a:spLocks noChangeArrowheads="1"/>
          </p:cNvSpPr>
          <p:nvPr/>
        </p:nvSpPr>
        <p:spPr bwMode="auto">
          <a:xfrm>
            <a:off x="457200" y="3810000"/>
            <a:ext cx="78676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4.</a:t>
            </a:r>
            <a:r>
              <a:rPr lang="en-US" altLang="en-US" b="0"/>
              <a:t> </a:t>
            </a:r>
            <a:r>
              <a:rPr lang="en-US" altLang="en-US" b="0" i="1"/>
              <a:t>S</a:t>
            </a:r>
            <a:r>
              <a:rPr lang="en-US" altLang="en-US" b="0"/>
              <a:t>(0, –7), </a:t>
            </a:r>
            <a:r>
              <a:rPr lang="en-US" altLang="en-US" b="0" i="1"/>
              <a:t>T</a:t>
            </a:r>
            <a:r>
              <a:rPr lang="en-US" altLang="en-US" b="0"/>
              <a:t>(–4, 4), </a:t>
            </a:r>
            <a:r>
              <a:rPr lang="en-US" altLang="en-US" b="0" i="1"/>
              <a:t>U</a:t>
            </a:r>
            <a:r>
              <a:rPr lang="en-US" altLang="en-US" b="0"/>
              <a:t>(–5, 2), </a:t>
            </a:r>
            <a:r>
              <a:rPr lang="en-US" altLang="en-US" b="0" i="1"/>
              <a:t>V</a:t>
            </a:r>
            <a:r>
              <a:rPr lang="en-US" altLang="en-US" b="0"/>
              <a:t>(8, 1); &lt;–4, 5&gt;</a:t>
            </a:r>
            <a:r>
              <a:rPr lang="en-US" altLang="en-US" b="0" i="1"/>
              <a:t> </a:t>
            </a:r>
            <a:endParaRPr lang="en-US" altLang="en-US"/>
          </a:p>
        </p:txBody>
      </p:sp>
      <p:sp>
        <p:nvSpPr>
          <p:cNvPr id="17454" name="Rectangle 46"/>
          <p:cNvSpPr>
            <a:spLocks noChangeArrowheads="1"/>
          </p:cNvSpPr>
          <p:nvPr/>
        </p:nvSpPr>
        <p:spPr bwMode="auto">
          <a:xfrm>
            <a:off x="838200" y="4343400"/>
            <a:ext cx="63039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i="1">
                <a:solidFill>
                  <a:srgbClr val="FF0000"/>
                </a:solidFill>
              </a:rPr>
              <a:t>S’</a:t>
            </a:r>
            <a:r>
              <a:rPr lang="en-US" altLang="en-US" b="0">
                <a:solidFill>
                  <a:srgbClr val="FF0000"/>
                </a:solidFill>
              </a:rPr>
              <a:t>(–4, –2), </a:t>
            </a:r>
            <a:r>
              <a:rPr lang="en-US" altLang="en-US" b="0" i="1">
                <a:solidFill>
                  <a:srgbClr val="FF0000"/>
                </a:solidFill>
              </a:rPr>
              <a:t>T’</a:t>
            </a:r>
            <a:r>
              <a:rPr lang="en-US" altLang="en-US" b="0">
                <a:solidFill>
                  <a:srgbClr val="FF0000"/>
                </a:solidFill>
              </a:rPr>
              <a:t>(–8, 9), </a:t>
            </a:r>
            <a:r>
              <a:rPr lang="en-US" altLang="en-US" b="0" i="1">
                <a:solidFill>
                  <a:srgbClr val="FF0000"/>
                </a:solidFill>
              </a:rPr>
              <a:t>U’</a:t>
            </a:r>
            <a:r>
              <a:rPr lang="en-US" altLang="en-US" b="0">
                <a:solidFill>
                  <a:srgbClr val="FF0000"/>
                </a:solidFill>
              </a:rPr>
              <a:t>(–9, 7), </a:t>
            </a:r>
            <a:r>
              <a:rPr lang="en-US" altLang="en-US" b="0" i="1">
                <a:solidFill>
                  <a:srgbClr val="FF0000"/>
                </a:solidFill>
              </a:rPr>
              <a:t>V’</a:t>
            </a:r>
            <a:r>
              <a:rPr lang="en-US" altLang="en-US" b="0">
                <a:solidFill>
                  <a:srgbClr val="FF0000"/>
                </a:solidFill>
              </a:rPr>
              <a:t>(4, 6)</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451"/>
                                        </p:tgtEl>
                                        <p:attrNameLst>
                                          <p:attrName>style.visibility</p:attrName>
                                        </p:attrNameLst>
                                      </p:cBhvr>
                                      <p:to>
                                        <p:strVal val="visible"/>
                                      </p:to>
                                    </p:set>
                                    <p:animEffect transition="in" filter="dissolve">
                                      <p:cBhvr>
                                        <p:cTn id="7" dur="500"/>
                                        <p:tgtEl>
                                          <p:spTgt spid="1745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454"/>
                                        </p:tgtEl>
                                        <p:attrNameLst>
                                          <p:attrName>style.visibility</p:attrName>
                                        </p:attrNameLst>
                                      </p:cBhvr>
                                      <p:to>
                                        <p:strVal val="visible"/>
                                      </p:to>
                                    </p:set>
                                    <p:animEffect transition="in" filter="dissolve">
                                      <p:cBhvr>
                                        <p:cTn id="12" dur="500"/>
                                        <p:tgtEl>
                                          <p:spTgt spid="174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51" grpId="0"/>
      <p:bldP spid="1745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a:spcBef>
                <a:spcPct val="50000"/>
              </a:spcBef>
            </a:pPr>
            <a:r>
              <a:rPr lang="en-US" altLang="en-US" b="0">
                <a:solidFill>
                  <a:srgbClr val="006699"/>
                </a:solidFill>
                <a:latin typeface="Arial Black" pitchFamily="34" charset="0"/>
              </a:rPr>
              <a:t>Lesson Quiz: Part III</a:t>
            </a:r>
          </a:p>
        </p:txBody>
      </p:sp>
      <p:sp>
        <p:nvSpPr>
          <p:cNvPr id="22531" name="Text Box 6"/>
          <p:cNvSpPr txBox="1">
            <a:spLocks noChangeArrowheads="1"/>
          </p:cNvSpPr>
          <p:nvPr/>
        </p:nvSpPr>
        <p:spPr bwMode="auto">
          <a:xfrm>
            <a:off x="685800" y="1676400"/>
            <a:ext cx="7864475"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03225" indent="-403225"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5. </a:t>
            </a:r>
            <a:r>
              <a:rPr lang="en-US" altLang="en-US" b="0"/>
              <a:t>A rook on a chessboard has coordinates (3, 4). The rook is moved up two spaces. Then it is moved three spaces to the left. What is the rook’s final position? What single vector moves the rook from its starting position to its final position?</a:t>
            </a:r>
          </a:p>
        </p:txBody>
      </p:sp>
      <p:sp>
        <p:nvSpPr>
          <p:cNvPr id="155655" name="Text Box 7"/>
          <p:cNvSpPr txBox="1">
            <a:spLocks noChangeArrowheads="1"/>
          </p:cNvSpPr>
          <p:nvPr/>
        </p:nvSpPr>
        <p:spPr bwMode="auto">
          <a:xfrm>
            <a:off x="1219200" y="4038600"/>
            <a:ext cx="26114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solidFill>
                  <a:srgbClr val="FF0000"/>
                </a:solidFill>
              </a:rPr>
              <a:t>(0, 6); &lt;–3, 2&gt;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5655"/>
                                        </p:tgtEl>
                                        <p:attrNameLst>
                                          <p:attrName>style.visibility</p:attrName>
                                        </p:attrNameLst>
                                      </p:cBhvr>
                                      <p:to>
                                        <p:strVal val="visible"/>
                                      </p:to>
                                    </p:set>
                                    <p:animEffect transition="in" filter="dissolve">
                                      <p:cBhvr>
                                        <p:cTn id="7" dur="500"/>
                                        <p:tgtEl>
                                          <p:spTgt spid="1556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8" name="Rectangle 14"/>
          <p:cNvSpPr>
            <a:spLocks noChangeArrowheads="1"/>
          </p:cNvSpPr>
          <p:nvPr/>
        </p:nvSpPr>
        <p:spPr bwMode="auto">
          <a:xfrm>
            <a:off x="381000" y="1905000"/>
            <a:ext cx="8077200" cy="7620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spcBef>
                <a:spcPct val="20000"/>
              </a:spcBef>
            </a:pPr>
            <a:r>
              <a:rPr lang="en-US" altLang="en-US" sz="3200" b="0"/>
              <a:t>Identify and draw translations.</a:t>
            </a:r>
          </a:p>
        </p:txBody>
      </p:sp>
      <p:sp>
        <p:nvSpPr>
          <p:cNvPr id="4099" name="Rectangle 15"/>
          <p:cNvSpPr>
            <a:spLocks noChangeArrowheads="1"/>
          </p:cNvSpPr>
          <p:nvPr/>
        </p:nvSpPr>
        <p:spPr bwMode="auto">
          <a:xfrm>
            <a:off x="0" y="1219200"/>
            <a:ext cx="9144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eaLnBrk="1" hangingPunct="1"/>
            <a:r>
              <a:rPr lang="en-US" altLang="en-US" sz="3600" b="0" i="1">
                <a:solidFill>
                  <a:srgbClr val="FF6600"/>
                </a:solidFill>
                <a:latin typeface="Arial Black" pitchFamily="34" charset="0"/>
              </a:rPr>
              <a:t>Objective</a:t>
            </a:r>
            <a:endParaRPr lang="en-US" altLang="en-US" sz="3600" b="0" i="1">
              <a:solidFill>
                <a:srgbClr val="FF66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1278">
                                            <p:txEl>
                                              <p:pRg st="0" end="0"/>
                                            </p:txEl>
                                          </p:spTgt>
                                        </p:tgtEl>
                                        <p:attrNameLst>
                                          <p:attrName>style.visibility</p:attrName>
                                        </p:attrNameLst>
                                      </p:cBhvr>
                                      <p:to>
                                        <p:strVal val="visible"/>
                                      </p:to>
                                    </p:set>
                                    <p:animEffect transition="in" filter="wipe(left)">
                                      <p:cBhvr>
                                        <p:cTn id="7" dur="500"/>
                                        <p:tgtEl>
                                          <p:spTgt spid="1127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38"/>
          <p:cNvSpPr txBox="1">
            <a:spLocks noChangeArrowheads="1"/>
          </p:cNvSpPr>
          <p:nvPr/>
        </p:nvSpPr>
        <p:spPr bwMode="auto">
          <a:xfrm>
            <a:off x="609600" y="2197100"/>
            <a:ext cx="8245475"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t>A translation is a transformation where all the points of a figure are moved the same distance in the same direction. A translation is an isometry, so the image of a translated figure is congruent to the preimage.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eaLnBrk="1" hangingPunct="1"/>
            <a:r>
              <a:rPr lang="en-US" altLang="en-US" b="0">
                <a:solidFill>
                  <a:srgbClr val="006699"/>
                </a:solidFill>
                <a:latin typeface="Arial Black" pitchFamily="34" charset="0"/>
              </a:rPr>
              <a:t>Example 1: Identifying Translations</a:t>
            </a:r>
          </a:p>
        </p:txBody>
      </p:sp>
      <p:sp>
        <p:nvSpPr>
          <p:cNvPr id="6147" name="Text Box 6"/>
          <p:cNvSpPr txBox="1">
            <a:spLocks noChangeArrowheads="1"/>
          </p:cNvSpPr>
          <p:nvPr/>
        </p:nvSpPr>
        <p:spPr bwMode="auto">
          <a:xfrm>
            <a:off x="762000" y="1600200"/>
            <a:ext cx="77882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Tell whether each transformation appears to be a translation. Explain.</a:t>
            </a:r>
          </a:p>
        </p:txBody>
      </p:sp>
      <p:pic>
        <p:nvPicPr>
          <p:cNvPr id="6148"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2895600"/>
            <a:ext cx="3343275" cy="1468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9"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38813" y="2514600"/>
            <a:ext cx="2490787"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8252" name="Text Box 12"/>
          <p:cNvSpPr txBox="1">
            <a:spLocks noChangeArrowheads="1"/>
          </p:cNvSpPr>
          <p:nvPr/>
        </p:nvSpPr>
        <p:spPr bwMode="auto">
          <a:xfrm>
            <a:off x="990600" y="4724400"/>
            <a:ext cx="38258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t>No; the figure appears to be flipped.</a:t>
            </a:r>
          </a:p>
        </p:txBody>
      </p:sp>
      <p:sp>
        <p:nvSpPr>
          <p:cNvPr id="138253" name="Text Box 13"/>
          <p:cNvSpPr txBox="1">
            <a:spLocks noChangeArrowheads="1"/>
          </p:cNvSpPr>
          <p:nvPr/>
        </p:nvSpPr>
        <p:spPr bwMode="auto">
          <a:xfrm>
            <a:off x="5546725" y="4724400"/>
            <a:ext cx="35972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t>Yes; the figure appears to slide.</a:t>
            </a:r>
          </a:p>
        </p:txBody>
      </p:sp>
      <p:sp>
        <p:nvSpPr>
          <p:cNvPr id="6152" name="Text Box 14"/>
          <p:cNvSpPr txBox="1">
            <a:spLocks noChangeArrowheads="1"/>
          </p:cNvSpPr>
          <p:nvPr/>
        </p:nvSpPr>
        <p:spPr bwMode="auto">
          <a:xfrm>
            <a:off x="838200" y="24384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A.</a:t>
            </a:r>
          </a:p>
        </p:txBody>
      </p:sp>
      <p:sp>
        <p:nvSpPr>
          <p:cNvPr id="6153" name="Text Box 15"/>
          <p:cNvSpPr txBox="1">
            <a:spLocks noChangeArrowheads="1"/>
          </p:cNvSpPr>
          <p:nvPr/>
        </p:nvSpPr>
        <p:spPr bwMode="auto">
          <a:xfrm>
            <a:off x="5257800" y="2514600"/>
            <a:ext cx="5254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38252"/>
                                        </p:tgtEl>
                                        <p:attrNameLst>
                                          <p:attrName>style.visibility</p:attrName>
                                        </p:attrNameLst>
                                      </p:cBhvr>
                                      <p:to>
                                        <p:strVal val="visible"/>
                                      </p:to>
                                    </p:set>
                                    <p:animEffect transition="in" filter="checkerboard(across)">
                                      <p:cBhvr>
                                        <p:cTn id="7" dur="500"/>
                                        <p:tgtEl>
                                          <p:spTgt spid="13825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38253"/>
                                        </p:tgtEl>
                                        <p:attrNameLst>
                                          <p:attrName>style.visibility</p:attrName>
                                        </p:attrNameLst>
                                      </p:cBhvr>
                                      <p:to>
                                        <p:strVal val="visible"/>
                                      </p:to>
                                    </p:set>
                                    <p:animEffect transition="in" filter="checkerboard(across)">
                                      <p:cBhvr>
                                        <p:cTn id="12" dur="500"/>
                                        <p:tgtEl>
                                          <p:spTgt spid="1382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52" grpId="0"/>
      <p:bldP spid="13825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a:spcBef>
                <a:spcPct val="50000"/>
              </a:spcBef>
            </a:pPr>
            <a:r>
              <a:rPr lang="en-US" altLang="en-US" b="0">
                <a:solidFill>
                  <a:srgbClr val="FF0000"/>
                </a:solidFill>
                <a:latin typeface="Arial Black" pitchFamily="34" charset="0"/>
              </a:rPr>
              <a:t>Check It Out!</a:t>
            </a:r>
            <a:r>
              <a:rPr lang="en-US" altLang="en-US" b="0">
                <a:solidFill>
                  <a:srgbClr val="006699"/>
                </a:solidFill>
                <a:latin typeface="Arial Black" pitchFamily="34" charset="0"/>
              </a:rPr>
              <a:t> Example 1 </a:t>
            </a:r>
            <a:endParaRPr lang="en-US" altLang="en-US" sz="2600" b="0">
              <a:solidFill>
                <a:schemeClr val="accent2"/>
              </a:solidFill>
              <a:latin typeface="Arial MT Bl" charset="0"/>
            </a:endParaRPr>
          </a:p>
        </p:txBody>
      </p:sp>
      <p:sp>
        <p:nvSpPr>
          <p:cNvPr id="7171" name="Text Box 7"/>
          <p:cNvSpPr txBox="1">
            <a:spLocks noChangeArrowheads="1"/>
          </p:cNvSpPr>
          <p:nvPr/>
        </p:nvSpPr>
        <p:spPr bwMode="auto">
          <a:xfrm>
            <a:off x="685800" y="1600200"/>
            <a:ext cx="81692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Tell whether each transformation appears to be a translation.</a:t>
            </a:r>
          </a:p>
        </p:txBody>
      </p:sp>
      <p:grpSp>
        <p:nvGrpSpPr>
          <p:cNvPr id="7172" name="Group 9"/>
          <p:cNvGrpSpPr>
            <a:grpSpLocks/>
          </p:cNvGrpSpPr>
          <p:nvPr/>
        </p:nvGrpSpPr>
        <p:grpSpPr bwMode="auto">
          <a:xfrm>
            <a:off x="1219200" y="2743200"/>
            <a:ext cx="2952750" cy="1228725"/>
            <a:chOff x="768" y="1872"/>
            <a:chExt cx="1860" cy="774"/>
          </a:xfrm>
        </p:grpSpPr>
        <p:pic>
          <p:nvPicPr>
            <p:cNvPr id="7178"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2" y="1968"/>
              <a:ext cx="1716" cy="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179" name="Rectangle 8"/>
            <p:cNvSpPr>
              <a:spLocks noChangeArrowheads="1"/>
            </p:cNvSpPr>
            <p:nvPr/>
          </p:nvSpPr>
          <p:spPr bwMode="auto">
            <a:xfrm>
              <a:off x="768" y="1872"/>
              <a:ext cx="432" cy="43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endParaRPr lang="en-US" altLang="en-US"/>
            </a:p>
          </p:txBody>
        </p:sp>
      </p:grpSp>
      <p:sp>
        <p:nvSpPr>
          <p:cNvPr id="7173" name="Text Box 10"/>
          <p:cNvSpPr txBox="1">
            <a:spLocks noChangeArrowheads="1"/>
          </p:cNvSpPr>
          <p:nvPr/>
        </p:nvSpPr>
        <p:spPr bwMode="auto">
          <a:xfrm>
            <a:off x="762000" y="2514600"/>
            <a:ext cx="4968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a.</a:t>
            </a:r>
          </a:p>
        </p:txBody>
      </p:sp>
      <p:pic>
        <p:nvPicPr>
          <p:cNvPr id="7174"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2200" y="2667000"/>
            <a:ext cx="1543050" cy="112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175" name="Text Box 12"/>
          <p:cNvSpPr txBox="1">
            <a:spLocks noChangeArrowheads="1"/>
          </p:cNvSpPr>
          <p:nvPr/>
        </p:nvSpPr>
        <p:spPr bwMode="auto">
          <a:xfrm>
            <a:off x="5334000" y="2514600"/>
            <a:ext cx="5064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b.</a:t>
            </a:r>
          </a:p>
        </p:txBody>
      </p:sp>
      <p:sp>
        <p:nvSpPr>
          <p:cNvPr id="139278" name="Text Box 14"/>
          <p:cNvSpPr txBox="1">
            <a:spLocks noChangeArrowheads="1"/>
          </p:cNvSpPr>
          <p:nvPr/>
        </p:nvSpPr>
        <p:spPr bwMode="auto">
          <a:xfrm>
            <a:off x="5334000" y="4191000"/>
            <a:ext cx="352107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t>No; not all of the points have moved the same distance.</a:t>
            </a:r>
          </a:p>
        </p:txBody>
      </p:sp>
      <p:sp>
        <p:nvSpPr>
          <p:cNvPr id="139280" name="Text Box 16"/>
          <p:cNvSpPr txBox="1">
            <a:spLocks noChangeArrowheads="1"/>
          </p:cNvSpPr>
          <p:nvPr/>
        </p:nvSpPr>
        <p:spPr bwMode="auto">
          <a:xfrm>
            <a:off x="838200" y="4191000"/>
            <a:ext cx="3703638"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t>Yes; all of the points </a:t>
            </a:r>
          </a:p>
          <a:p>
            <a:pPr eaLnBrk="1" hangingPunct="1"/>
            <a:r>
              <a:rPr lang="en-US" altLang="en-US" b="0"/>
              <a:t>have moved the same </a:t>
            </a:r>
          </a:p>
          <a:p>
            <a:pPr eaLnBrk="1" hangingPunct="1"/>
            <a:r>
              <a:rPr lang="en-US" altLang="en-US" b="0"/>
              <a:t>distance in the same</a:t>
            </a:r>
          </a:p>
          <a:p>
            <a:pPr eaLnBrk="1" hangingPunct="1"/>
            <a:r>
              <a:rPr lang="en-US" altLang="en-US" b="0"/>
              <a:t>direction.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39280"/>
                                        </p:tgtEl>
                                        <p:attrNameLst>
                                          <p:attrName>style.visibility</p:attrName>
                                        </p:attrNameLst>
                                      </p:cBhvr>
                                      <p:to>
                                        <p:strVal val="visible"/>
                                      </p:to>
                                    </p:set>
                                    <p:animEffect transition="in" filter="checkerboard(across)">
                                      <p:cBhvr>
                                        <p:cTn id="7" dur="500"/>
                                        <p:tgtEl>
                                          <p:spTgt spid="13928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39278"/>
                                        </p:tgtEl>
                                        <p:attrNameLst>
                                          <p:attrName>style.visibility</p:attrName>
                                        </p:attrNameLst>
                                      </p:cBhvr>
                                      <p:to>
                                        <p:strVal val="visible"/>
                                      </p:to>
                                    </p:set>
                                    <p:animEffect transition="in" filter="checkerboard(across)">
                                      <p:cBhvr>
                                        <p:cTn id="12" dur="500"/>
                                        <p:tgtEl>
                                          <p:spTgt spid="1392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78" grpId="0"/>
      <p:bldP spid="13928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286000"/>
            <a:ext cx="7743825"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8"/>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eaLnBrk="1" hangingPunct="1"/>
            <a:r>
              <a:rPr lang="en-US" altLang="en-US" b="0">
                <a:solidFill>
                  <a:srgbClr val="006699"/>
                </a:solidFill>
                <a:latin typeface="Arial Black" pitchFamily="34" charset="0"/>
              </a:rPr>
              <a:t>Example 2: Drawing Translations</a:t>
            </a:r>
          </a:p>
        </p:txBody>
      </p:sp>
      <p:sp>
        <p:nvSpPr>
          <p:cNvPr id="9219" name="Text Box 9"/>
          <p:cNvSpPr txBox="1">
            <a:spLocks noChangeArrowheads="1"/>
          </p:cNvSpPr>
          <p:nvPr/>
        </p:nvSpPr>
        <p:spPr bwMode="auto">
          <a:xfrm>
            <a:off x="746125" y="1430338"/>
            <a:ext cx="83978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Copy the quadrilateral and the translation vector. Draw the translation along</a:t>
            </a:r>
          </a:p>
        </p:txBody>
      </p:sp>
      <p:sp>
        <p:nvSpPr>
          <p:cNvPr id="144394" name="Text Box 10"/>
          <p:cNvSpPr txBox="1">
            <a:spLocks noChangeArrowheads="1"/>
          </p:cNvSpPr>
          <p:nvPr/>
        </p:nvSpPr>
        <p:spPr bwMode="auto">
          <a:xfrm>
            <a:off x="822325" y="4070350"/>
            <a:ext cx="443547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Step 1 </a:t>
            </a:r>
            <a:r>
              <a:rPr lang="en-US" altLang="en-US" b="0"/>
              <a:t>Draw a line parallel to the vector through each vertex of the triangle. </a:t>
            </a:r>
            <a:endParaRPr lang="en-US" altLang="en-US"/>
          </a:p>
        </p:txBody>
      </p:sp>
      <p:pic>
        <p:nvPicPr>
          <p:cNvPr id="9221" name="Picture 14"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96088" y="1890713"/>
            <a:ext cx="3048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2667000"/>
            <a:ext cx="2419350" cy="108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3" name="Picture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3600" y="4267200"/>
            <a:ext cx="2419350" cy="108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4407" name="Line 23"/>
          <p:cNvSpPr>
            <a:spLocks noChangeShapeType="1"/>
          </p:cNvSpPr>
          <p:nvPr/>
        </p:nvSpPr>
        <p:spPr bwMode="auto">
          <a:xfrm>
            <a:off x="5486400" y="4573588"/>
            <a:ext cx="2895600" cy="542925"/>
          </a:xfrm>
          <a:prstGeom prst="line">
            <a:avLst/>
          </a:prstGeom>
          <a:noFill/>
          <a:ln w="28575">
            <a:solidFill>
              <a:srgbClr val="FF0000"/>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4408" name="Line 24"/>
          <p:cNvSpPr>
            <a:spLocks noChangeShapeType="1"/>
          </p:cNvSpPr>
          <p:nvPr/>
        </p:nvSpPr>
        <p:spPr bwMode="auto">
          <a:xfrm>
            <a:off x="5638800" y="4454525"/>
            <a:ext cx="2895600" cy="542925"/>
          </a:xfrm>
          <a:prstGeom prst="line">
            <a:avLst/>
          </a:prstGeom>
          <a:noFill/>
          <a:ln w="28575">
            <a:solidFill>
              <a:srgbClr val="FF0000"/>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4409" name="Line 25"/>
          <p:cNvSpPr>
            <a:spLocks noChangeShapeType="1"/>
          </p:cNvSpPr>
          <p:nvPr/>
        </p:nvSpPr>
        <p:spPr bwMode="auto">
          <a:xfrm>
            <a:off x="5867400" y="4003675"/>
            <a:ext cx="2852738" cy="534988"/>
          </a:xfrm>
          <a:prstGeom prst="line">
            <a:avLst/>
          </a:prstGeom>
          <a:noFill/>
          <a:ln w="28575">
            <a:solidFill>
              <a:srgbClr val="FF0000"/>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44394"/>
                                        </p:tgtEl>
                                        <p:attrNameLst>
                                          <p:attrName>style.visibility</p:attrName>
                                        </p:attrNameLst>
                                      </p:cBhvr>
                                      <p:to>
                                        <p:strVal val="visible"/>
                                      </p:to>
                                    </p:set>
                                    <p:animEffect transition="in" filter="checkerboard(across)">
                                      <p:cBhvr>
                                        <p:cTn id="7" dur="500"/>
                                        <p:tgtEl>
                                          <p:spTgt spid="144394"/>
                                        </p:tgtEl>
                                      </p:cBhvr>
                                    </p:animEffect>
                                  </p:childTnLst>
                                </p:cTn>
                              </p:par>
                            </p:childTnLst>
                          </p:cTn>
                        </p:par>
                        <p:par>
                          <p:cTn id="8" fill="hold" nodeType="afterGroup">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144407"/>
                                        </p:tgtEl>
                                        <p:attrNameLst>
                                          <p:attrName>style.visibility</p:attrName>
                                        </p:attrNameLst>
                                      </p:cBhvr>
                                      <p:to>
                                        <p:strVal val="visible"/>
                                      </p:to>
                                    </p:set>
                                    <p:animEffect transition="in" filter="wipe(down)">
                                      <p:cBhvr>
                                        <p:cTn id="11" dur="500"/>
                                        <p:tgtEl>
                                          <p:spTgt spid="144407"/>
                                        </p:tgtEl>
                                      </p:cBhvr>
                                    </p:animEffect>
                                  </p:childTnLst>
                                </p:cTn>
                              </p:par>
                            </p:childTnLst>
                          </p:cTn>
                        </p:par>
                        <p:par>
                          <p:cTn id="12" fill="hold" nodeType="afterGroup">
                            <p:stCondLst>
                              <p:cond delay="1000"/>
                            </p:stCondLst>
                            <p:childTnLst>
                              <p:par>
                                <p:cTn id="13" presetID="22" presetClass="entr" presetSubtype="4" fill="hold" grpId="0" nodeType="afterEffect">
                                  <p:stCondLst>
                                    <p:cond delay="0"/>
                                  </p:stCondLst>
                                  <p:childTnLst>
                                    <p:set>
                                      <p:cBhvr>
                                        <p:cTn id="14" dur="1" fill="hold">
                                          <p:stCondLst>
                                            <p:cond delay="0"/>
                                          </p:stCondLst>
                                        </p:cTn>
                                        <p:tgtEl>
                                          <p:spTgt spid="144408"/>
                                        </p:tgtEl>
                                        <p:attrNameLst>
                                          <p:attrName>style.visibility</p:attrName>
                                        </p:attrNameLst>
                                      </p:cBhvr>
                                      <p:to>
                                        <p:strVal val="visible"/>
                                      </p:to>
                                    </p:set>
                                    <p:animEffect transition="in" filter="wipe(down)">
                                      <p:cBhvr>
                                        <p:cTn id="15" dur="500"/>
                                        <p:tgtEl>
                                          <p:spTgt spid="144408"/>
                                        </p:tgtEl>
                                      </p:cBhvr>
                                    </p:animEffect>
                                  </p:childTnLst>
                                </p:cTn>
                              </p:par>
                            </p:childTnLst>
                          </p:cTn>
                        </p:par>
                        <p:par>
                          <p:cTn id="16" fill="hold" nodeType="afterGroup">
                            <p:stCondLst>
                              <p:cond delay="1500"/>
                            </p:stCondLst>
                            <p:childTnLst>
                              <p:par>
                                <p:cTn id="17" presetID="22" presetClass="entr" presetSubtype="4" fill="hold" grpId="0" nodeType="afterEffect">
                                  <p:stCondLst>
                                    <p:cond delay="0"/>
                                  </p:stCondLst>
                                  <p:childTnLst>
                                    <p:set>
                                      <p:cBhvr>
                                        <p:cTn id="18" dur="1" fill="hold">
                                          <p:stCondLst>
                                            <p:cond delay="0"/>
                                          </p:stCondLst>
                                        </p:cTn>
                                        <p:tgtEl>
                                          <p:spTgt spid="144409"/>
                                        </p:tgtEl>
                                        <p:attrNameLst>
                                          <p:attrName>style.visibility</p:attrName>
                                        </p:attrNameLst>
                                      </p:cBhvr>
                                      <p:to>
                                        <p:strVal val="visible"/>
                                      </p:to>
                                    </p:set>
                                    <p:animEffect transition="in" filter="wipe(down)">
                                      <p:cBhvr>
                                        <p:cTn id="19" dur="500"/>
                                        <p:tgtEl>
                                          <p:spTgt spid="1444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94" grpId="0"/>
      <p:bldP spid="144407" grpId="0" animBg="1"/>
      <p:bldP spid="144408" grpId="0" animBg="1"/>
      <p:bldP spid="14440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eaLnBrk="1" hangingPunct="1"/>
            <a:r>
              <a:rPr lang="en-US" altLang="en-US" b="0">
                <a:solidFill>
                  <a:srgbClr val="006699"/>
                </a:solidFill>
                <a:latin typeface="Arial Black" pitchFamily="34" charset="0"/>
              </a:rPr>
              <a:t>Example 2 Continued</a:t>
            </a:r>
          </a:p>
        </p:txBody>
      </p:sp>
      <p:sp>
        <p:nvSpPr>
          <p:cNvPr id="10243" name="Text Box 9"/>
          <p:cNvSpPr txBox="1">
            <a:spLocks noChangeArrowheads="1"/>
          </p:cNvSpPr>
          <p:nvPr/>
        </p:nvSpPr>
        <p:spPr bwMode="auto">
          <a:xfrm>
            <a:off x="593725" y="1631950"/>
            <a:ext cx="5045075"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Step 2 </a:t>
            </a:r>
            <a:r>
              <a:rPr lang="en-US" altLang="en-US" b="0"/>
              <a:t>Measure the length of the vector. Then, from each vertex mark off the distance in the same direction as the vector, on each of the parallel lines.</a:t>
            </a:r>
            <a:endParaRPr lang="en-US" altLang="en-US"/>
          </a:p>
        </p:txBody>
      </p:sp>
      <p:sp>
        <p:nvSpPr>
          <p:cNvPr id="145420" name="Text Box 12"/>
          <p:cNvSpPr txBox="1">
            <a:spLocks noChangeArrowheads="1"/>
          </p:cNvSpPr>
          <p:nvPr/>
        </p:nvSpPr>
        <p:spPr bwMode="auto">
          <a:xfrm>
            <a:off x="609600" y="4603750"/>
            <a:ext cx="483711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Step 3</a:t>
            </a:r>
            <a:r>
              <a:rPr lang="en-US" altLang="en-US" b="0"/>
              <a:t> Connect the images of</a:t>
            </a:r>
          </a:p>
          <a:p>
            <a:pPr eaLnBrk="1" hangingPunct="1"/>
            <a:r>
              <a:rPr lang="en-US" altLang="en-US" b="0"/>
              <a:t>the vertices.</a:t>
            </a:r>
            <a:endParaRPr lang="en-US" altLang="en-US"/>
          </a:p>
        </p:txBody>
      </p:sp>
      <p:grpSp>
        <p:nvGrpSpPr>
          <p:cNvPr id="10245" name="Group 21"/>
          <p:cNvGrpSpPr>
            <a:grpSpLocks/>
          </p:cNvGrpSpPr>
          <p:nvPr/>
        </p:nvGrpSpPr>
        <p:grpSpPr bwMode="auto">
          <a:xfrm>
            <a:off x="5834063" y="1828800"/>
            <a:ext cx="3233737" cy="1349375"/>
            <a:chOff x="3675" y="1152"/>
            <a:chExt cx="2037" cy="850"/>
          </a:xfrm>
        </p:grpSpPr>
        <p:pic>
          <p:nvPicPr>
            <p:cNvPr id="10265" name="Picture 1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3" y="1318"/>
              <a:ext cx="1524" cy="6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266" name="Line 18"/>
            <p:cNvSpPr>
              <a:spLocks noChangeShapeType="1"/>
            </p:cNvSpPr>
            <p:nvPr/>
          </p:nvSpPr>
          <p:spPr bwMode="auto">
            <a:xfrm>
              <a:off x="3675" y="1511"/>
              <a:ext cx="1824" cy="342"/>
            </a:xfrm>
            <a:prstGeom prst="line">
              <a:avLst/>
            </a:prstGeom>
            <a:noFill/>
            <a:ln w="28575">
              <a:solidFill>
                <a:schemeClr val="tx1"/>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67" name="Line 19"/>
            <p:cNvSpPr>
              <a:spLocks noChangeShapeType="1"/>
            </p:cNvSpPr>
            <p:nvPr/>
          </p:nvSpPr>
          <p:spPr bwMode="auto">
            <a:xfrm>
              <a:off x="3771" y="1436"/>
              <a:ext cx="1824" cy="342"/>
            </a:xfrm>
            <a:prstGeom prst="line">
              <a:avLst/>
            </a:prstGeom>
            <a:noFill/>
            <a:ln w="28575">
              <a:solidFill>
                <a:schemeClr val="tx1"/>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68" name="Line 20"/>
            <p:cNvSpPr>
              <a:spLocks noChangeShapeType="1"/>
            </p:cNvSpPr>
            <p:nvPr/>
          </p:nvSpPr>
          <p:spPr bwMode="auto">
            <a:xfrm>
              <a:off x="3915" y="1152"/>
              <a:ext cx="1797" cy="337"/>
            </a:xfrm>
            <a:prstGeom prst="line">
              <a:avLst/>
            </a:prstGeom>
            <a:noFill/>
            <a:ln w="28575">
              <a:solidFill>
                <a:schemeClr val="tx1"/>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45431" name="Oval 23"/>
          <p:cNvSpPr>
            <a:spLocks noChangeArrowheads="1"/>
          </p:cNvSpPr>
          <p:nvPr/>
        </p:nvSpPr>
        <p:spPr bwMode="auto">
          <a:xfrm>
            <a:off x="6248400" y="2449513"/>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endParaRPr lang="en-US" altLang="en-US"/>
          </a:p>
        </p:txBody>
      </p:sp>
      <p:sp>
        <p:nvSpPr>
          <p:cNvPr id="145432" name="Oval 24"/>
          <p:cNvSpPr>
            <a:spLocks noChangeArrowheads="1"/>
          </p:cNvSpPr>
          <p:nvPr/>
        </p:nvSpPr>
        <p:spPr bwMode="auto">
          <a:xfrm>
            <a:off x="7239000" y="2481263"/>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endParaRPr lang="en-US" altLang="en-US"/>
          </a:p>
        </p:txBody>
      </p:sp>
      <p:sp>
        <p:nvSpPr>
          <p:cNvPr id="145433" name="Oval 25"/>
          <p:cNvSpPr>
            <a:spLocks noChangeArrowheads="1"/>
          </p:cNvSpPr>
          <p:nvPr/>
        </p:nvSpPr>
        <p:spPr bwMode="auto">
          <a:xfrm>
            <a:off x="6934200" y="1927225"/>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endParaRPr lang="en-US" altLang="en-US"/>
          </a:p>
        </p:txBody>
      </p:sp>
      <p:sp>
        <p:nvSpPr>
          <p:cNvPr id="145435" name="Oval 27"/>
          <p:cNvSpPr>
            <a:spLocks noChangeArrowheads="1"/>
          </p:cNvSpPr>
          <p:nvPr/>
        </p:nvSpPr>
        <p:spPr bwMode="auto">
          <a:xfrm>
            <a:off x="6423025" y="2841625"/>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endParaRPr lang="en-US" altLang="en-US"/>
          </a:p>
        </p:txBody>
      </p:sp>
      <p:grpSp>
        <p:nvGrpSpPr>
          <p:cNvPr id="145451" name="Group 43"/>
          <p:cNvGrpSpPr>
            <a:grpSpLocks/>
          </p:cNvGrpSpPr>
          <p:nvPr/>
        </p:nvGrpSpPr>
        <p:grpSpPr bwMode="auto">
          <a:xfrm>
            <a:off x="5943600" y="4724400"/>
            <a:ext cx="3233738" cy="1349375"/>
            <a:chOff x="3744" y="2976"/>
            <a:chExt cx="2037" cy="850"/>
          </a:xfrm>
        </p:grpSpPr>
        <p:grpSp>
          <p:nvGrpSpPr>
            <p:cNvPr id="10256" name="Group 28"/>
            <p:cNvGrpSpPr>
              <a:grpSpLocks/>
            </p:cNvGrpSpPr>
            <p:nvPr/>
          </p:nvGrpSpPr>
          <p:grpSpPr bwMode="auto">
            <a:xfrm>
              <a:off x="3744" y="2976"/>
              <a:ext cx="2037" cy="850"/>
              <a:chOff x="3675" y="1152"/>
              <a:chExt cx="2037" cy="850"/>
            </a:xfrm>
          </p:grpSpPr>
          <p:pic>
            <p:nvPicPr>
              <p:cNvPr id="10261" name="Picture 2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3" y="1318"/>
                <a:ext cx="1524" cy="6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262" name="Line 30"/>
              <p:cNvSpPr>
                <a:spLocks noChangeShapeType="1"/>
              </p:cNvSpPr>
              <p:nvPr/>
            </p:nvSpPr>
            <p:spPr bwMode="auto">
              <a:xfrm>
                <a:off x="3675" y="1511"/>
                <a:ext cx="1824" cy="342"/>
              </a:xfrm>
              <a:prstGeom prst="line">
                <a:avLst/>
              </a:prstGeom>
              <a:noFill/>
              <a:ln w="28575">
                <a:solidFill>
                  <a:schemeClr val="tx1"/>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63" name="Line 31"/>
              <p:cNvSpPr>
                <a:spLocks noChangeShapeType="1"/>
              </p:cNvSpPr>
              <p:nvPr/>
            </p:nvSpPr>
            <p:spPr bwMode="auto">
              <a:xfrm>
                <a:off x="3771" y="1436"/>
                <a:ext cx="1824" cy="342"/>
              </a:xfrm>
              <a:prstGeom prst="line">
                <a:avLst/>
              </a:prstGeom>
              <a:noFill/>
              <a:ln w="28575">
                <a:solidFill>
                  <a:schemeClr val="tx1"/>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64" name="Line 32"/>
              <p:cNvSpPr>
                <a:spLocks noChangeShapeType="1"/>
              </p:cNvSpPr>
              <p:nvPr/>
            </p:nvSpPr>
            <p:spPr bwMode="auto">
              <a:xfrm>
                <a:off x="3915" y="1152"/>
                <a:ext cx="1797" cy="337"/>
              </a:xfrm>
              <a:prstGeom prst="line">
                <a:avLst/>
              </a:prstGeom>
              <a:noFill/>
              <a:ln w="28575">
                <a:solidFill>
                  <a:schemeClr val="tx1"/>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0257" name="Oval 33"/>
            <p:cNvSpPr>
              <a:spLocks noChangeArrowheads="1"/>
            </p:cNvSpPr>
            <p:nvPr/>
          </p:nvSpPr>
          <p:spPr bwMode="auto">
            <a:xfrm>
              <a:off x="4005" y="3367"/>
              <a:ext cx="48" cy="48"/>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endParaRPr lang="en-US" altLang="en-US"/>
            </a:p>
          </p:txBody>
        </p:sp>
        <p:sp>
          <p:nvSpPr>
            <p:cNvPr id="10258" name="Oval 34"/>
            <p:cNvSpPr>
              <a:spLocks noChangeArrowheads="1"/>
            </p:cNvSpPr>
            <p:nvPr/>
          </p:nvSpPr>
          <p:spPr bwMode="auto">
            <a:xfrm>
              <a:off x="4629" y="3387"/>
              <a:ext cx="48" cy="48"/>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endParaRPr lang="en-US" altLang="en-US"/>
            </a:p>
          </p:txBody>
        </p:sp>
        <p:sp>
          <p:nvSpPr>
            <p:cNvPr id="10259" name="Oval 35"/>
            <p:cNvSpPr>
              <a:spLocks noChangeArrowheads="1"/>
            </p:cNvSpPr>
            <p:nvPr/>
          </p:nvSpPr>
          <p:spPr bwMode="auto">
            <a:xfrm>
              <a:off x="4437" y="3038"/>
              <a:ext cx="48" cy="48"/>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endParaRPr lang="en-US" altLang="en-US"/>
            </a:p>
          </p:txBody>
        </p:sp>
        <p:sp>
          <p:nvSpPr>
            <p:cNvPr id="10260" name="Oval 36"/>
            <p:cNvSpPr>
              <a:spLocks noChangeArrowheads="1"/>
            </p:cNvSpPr>
            <p:nvPr/>
          </p:nvSpPr>
          <p:spPr bwMode="auto">
            <a:xfrm>
              <a:off x="4115" y="3614"/>
              <a:ext cx="48" cy="48"/>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endParaRPr lang="en-US" altLang="en-US"/>
            </a:p>
          </p:txBody>
        </p:sp>
      </p:grpSp>
      <p:grpSp>
        <p:nvGrpSpPr>
          <p:cNvPr id="145450" name="Group 42"/>
          <p:cNvGrpSpPr>
            <a:grpSpLocks/>
          </p:cNvGrpSpPr>
          <p:nvPr/>
        </p:nvGrpSpPr>
        <p:grpSpPr bwMode="auto">
          <a:xfrm>
            <a:off x="6400800" y="4876800"/>
            <a:ext cx="990600" cy="936625"/>
            <a:chOff x="4800" y="2303"/>
            <a:chExt cx="624" cy="590"/>
          </a:xfrm>
        </p:grpSpPr>
        <p:sp>
          <p:nvSpPr>
            <p:cNvPr id="10252" name="Line 38"/>
            <p:cNvSpPr>
              <a:spLocks noChangeShapeType="1"/>
            </p:cNvSpPr>
            <p:nvPr/>
          </p:nvSpPr>
          <p:spPr bwMode="auto">
            <a:xfrm flipH="1" flipV="1">
              <a:off x="4800" y="2639"/>
              <a:ext cx="96" cy="24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3" name="Line 39"/>
            <p:cNvSpPr>
              <a:spLocks noChangeShapeType="1"/>
            </p:cNvSpPr>
            <p:nvPr/>
          </p:nvSpPr>
          <p:spPr bwMode="auto">
            <a:xfrm flipV="1">
              <a:off x="4800" y="2303"/>
              <a:ext cx="432" cy="33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4" name="Line 40"/>
            <p:cNvSpPr>
              <a:spLocks noChangeShapeType="1"/>
            </p:cNvSpPr>
            <p:nvPr/>
          </p:nvSpPr>
          <p:spPr bwMode="auto">
            <a:xfrm flipH="1" flipV="1">
              <a:off x="5232" y="2304"/>
              <a:ext cx="192" cy="349"/>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5" name="Line 41"/>
            <p:cNvSpPr>
              <a:spLocks noChangeShapeType="1"/>
            </p:cNvSpPr>
            <p:nvPr/>
          </p:nvSpPr>
          <p:spPr bwMode="auto">
            <a:xfrm flipV="1">
              <a:off x="4896" y="2653"/>
              <a:ext cx="528" cy="24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5435"/>
                                        </p:tgtEl>
                                        <p:attrNameLst>
                                          <p:attrName>style.visibility</p:attrName>
                                        </p:attrNameLst>
                                      </p:cBhvr>
                                      <p:to>
                                        <p:strVal val="visible"/>
                                      </p:to>
                                    </p:set>
                                    <p:animEffect transition="in" filter="dissolve">
                                      <p:cBhvr>
                                        <p:cTn id="7" dur="500"/>
                                        <p:tgtEl>
                                          <p:spTgt spid="145435"/>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145431"/>
                                        </p:tgtEl>
                                        <p:attrNameLst>
                                          <p:attrName>style.visibility</p:attrName>
                                        </p:attrNameLst>
                                      </p:cBhvr>
                                      <p:to>
                                        <p:strVal val="visible"/>
                                      </p:to>
                                    </p:set>
                                    <p:animEffect transition="in" filter="dissolve">
                                      <p:cBhvr>
                                        <p:cTn id="11" dur="500"/>
                                        <p:tgtEl>
                                          <p:spTgt spid="145431"/>
                                        </p:tgtEl>
                                      </p:cBhvr>
                                    </p:animEffect>
                                  </p:childTnLst>
                                </p:cTn>
                              </p:par>
                            </p:childTnLst>
                          </p:cTn>
                        </p:par>
                        <p:par>
                          <p:cTn id="12" fill="hold" nodeType="afterGroup">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145432"/>
                                        </p:tgtEl>
                                        <p:attrNameLst>
                                          <p:attrName>style.visibility</p:attrName>
                                        </p:attrNameLst>
                                      </p:cBhvr>
                                      <p:to>
                                        <p:strVal val="visible"/>
                                      </p:to>
                                    </p:set>
                                    <p:animEffect transition="in" filter="dissolve">
                                      <p:cBhvr>
                                        <p:cTn id="15" dur="500"/>
                                        <p:tgtEl>
                                          <p:spTgt spid="145432"/>
                                        </p:tgtEl>
                                      </p:cBhvr>
                                    </p:animEffect>
                                  </p:childTnLst>
                                </p:cTn>
                              </p:par>
                            </p:childTnLst>
                          </p:cTn>
                        </p:par>
                        <p:par>
                          <p:cTn id="16" fill="hold" nodeType="afterGroup">
                            <p:stCondLst>
                              <p:cond delay="1500"/>
                            </p:stCondLst>
                            <p:childTnLst>
                              <p:par>
                                <p:cTn id="17" presetID="9" presetClass="entr" presetSubtype="0" fill="hold" grpId="0" nodeType="afterEffect">
                                  <p:stCondLst>
                                    <p:cond delay="0"/>
                                  </p:stCondLst>
                                  <p:childTnLst>
                                    <p:set>
                                      <p:cBhvr>
                                        <p:cTn id="18" dur="1" fill="hold">
                                          <p:stCondLst>
                                            <p:cond delay="0"/>
                                          </p:stCondLst>
                                        </p:cTn>
                                        <p:tgtEl>
                                          <p:spTgt spid="145433"/>
                                        </p:tgtEl>
                                        <p:attrNameLst>
                                          <p:attrName>style.visibility</p:attrName>
                                        </p:attrNameLst>
                                      </p:cBhvr>
                                      <p:to>
                                        <p:strVal val="visible"/>
                                      </p:to>
                                    </p:set>
                                    <p:animEffect transition="in" filter="dissolve">
                                      <p:cBhvr>
                                        <p:cTn id="19" dur="500"/>
                                        <p:tgtEl>
                                          <p:spTgt spid="145433"/>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145420"/>
                                        </p:tgtEl>
                                        <p:attrNameLst>
                                          <p:attrName>style.visibility</p:attrName>
                                        </p:attrNameLst>
                                      </p:cBhvr>
                                      <p:to>
                                        <p:strVal val="visible"/>
                                      </p:to>
                                    </p:set>
                                    <p:animEffect transition="in" filter="dissolve">
                                      <p:cBhvr>
                                        <p:cTn id="24" dur="500"/>
                                        <p:tgtEl>
                                          <p:spTgt spid="145420"/>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nodeType="clickEffect">
                                  <p:stCondLst>
                                    <p:cond delay="0"/>
                                  </p:stCondLst>
                                  <p:childTnLst>
                                    <p:set>
                                      <p:cBhvr>
                                        <p:cTn id="28" dur="1" fill="hold">
                                          <p:stCondLst>
                                            <p:cond delay="0"/>
                                          </p:stCondLst>
                                        </p:cTn>
                                        <p:tgtEl>
                                          <p:spTgt spid="145451"/>
                                        </p:tgtEl>
                                        <p:attrNameLst>
                                          <p:attrName>style.visibility</p:attrName>
                                        </p:attrNameLst>
                                      </p:cBhvr>
                                      <p:to>
                                        <p:strVal val="visible"/>
                                      </p:to>
                                    </p:set>
                                    <p:animEffect transition="in" filter="box(in)">
                                      <p:cBhvr>
                                        <p:cTn id="29" dur="500"/>
                                        <p:tgtEl>
                                          <p:spTgt spid="145451"/>
                                        </p:tgtEl>
                                      </p:cBhvr>
                                    </p:animEffect>
                                  </p:childTnLst>
                                </p:cTn>
                              </p:par>
                            </p:childTnLst>
                          </p:cTn>
                        </p:par>
                        <p:par>
                          <p:cTn id="30" fill="hold" nodeType="afterGroup">
                            <p:stCondLst>
                              <p:cond delay="500"/>
                            </p:stCondLst>
                            <p:childTnLst>
                              <p:par>
                                <p:cTn id="31" presetID="9" presetClass="entr" presetSubtype="0" fill="hold" nodeType="afterEffect">
                                  <p:stCondLst>
                                    <p:cond delay="0"/>
                                  </p:stCondLst>
                                  <p:childTnLst>
                                    <p:set>
                                      <p:cBhvr>
                                        <p:cTn id="32" dur="1" fill="hold">
                                          <p:stCondLst>
                                            <p:cond delay="0"/>
                                          </p:stCondLst>
                                        </p:cTn>
                                        <p:tgtEl>
                                          <p:spTgt spid="145450"/>
                                        </p:tgtEl>
                                        <p:attrNameLst>
                                          <p:attrName>style.visibility</p:attrName>
                                        </p:attrNameLst>
                                      </p:cBhvr>
                                      <p:to>
                                        <p:strVal val="visible"/>
                                      </p:to>
                                    </p:set>
                                    <p:animEffect transition="in" filter="dissolve">
                                      <p:cBhvr>
                                        <p:cTn id="33" dur="500"/>
                                        <p:tgtEl>
                                          <p:spTgt spid="1454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20" grpId="0"/>
      <p:bldP spid="145431" grpId="0" animBg="1"/>
      <p:bldP spid="145432" grpId="0" animBg="1"/>
      <p:bldP spid="145433" grpId="0" animBg="1"/>
      <p:bldP spid="145435"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Verdana"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2529</TotalTime>
  <Words>1156</Words>
  <Application>Microsoft Office PowerPoint</Application>
  <PresentationFormat>On-screen Show (4:3)</PresentationFormat>
  <Paragraphs>108</Paragraphs>
  <Slides>21</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Verdana</vt:lpstr>
      <vt:lpstr>Arial</vt:lpstr>
      <vt:lpstr>Arial Black</vt:lpstr>
      <vt:lpstr>Arial MT Bl</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Holt, Rinehart and Winston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HRW</dc:creator>
  <cp:lastModifiedBy>Trenton Murphey</cp:lastModifiedBy>
  <cp:revision>73</cp:revision>
  <dcterms:created xsi:type="dcterms:W3CDTF">2002-10-14T18:20:28Z</dcterms:created>
  <dcterms:modified xsi:type="dcterms:W3CDTF">2014-04-01T11:35:52Z</dcterms:modified>
</cp:coreProperties>
</file>