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60" r:id="rId3"/>
    <p:sldId id="262" r:id="rId4"/>
    <p:sldId id="273" r:id="rId5"/>
    <p:sldId id="354" r:id="rId6"/>
    <p:sldId id="355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17" r:id="rId22"/>
    <p:sldId id="268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3333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3412" autoAdjust="0"/>
  </p:normalViewPr>
  <p:slideViewPr>
    <p:cSldViewPr>
      <p:cViewPr>
        <p:scale>
          <a:sx n="57" d="100"/>
          <a:sy n="57" d="100"/>
        </p:scale>
        <p:origin x="-348" y="-6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ECA9A276-1565-4E13-B170-868B3ECFF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27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B33C805-8176-4910-BDA5-3B1A30410D0B}" type="slidenum">
              <a:rPr lang="en-US" altLang="en-US" sz="1200">
                <a:latin typeface="Arial" charset="0"/>
              </a:rPr>
              <a:pPr eaLnBrk="1" hangingPunct="1"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942A5DA-1A49-4419-B43B-0515CFF4FFAA}" type="slidenum">
              <a:rPr lang="en-US" altLang="en-US" sz="1200">
                <a:latin typeface="Arial" charset="0"/>
              </a:rPr>
              <a:pPr eaLnBrk="1" hangingPunct="1"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6C3A471-E5BB-485C-B92B-2B0AB8C91894}" type="slidenum">
              <a:rPr lang="en-US" altLang="en-US" sz="1200">
                <a:latin typeface="Arial" charset="0"/>
              </a:rPr>
              <a:pPr eaLnBrk="1" hangingPunct="1"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B740580-C326-4B41-A3F8-D8372C053FCF}" type="slidenum">
              <a:rPr lang="en-US" altLang="en-US" sz="1200">
                <a:latin typeface="Arial" charset="0"/>
              </a:rPr>
              <a:pPr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46855BF-89B7-45C3-81EC-D73AC7DE917E}" type="slidenum">
              <a:rPr lang="en-US" altLang="en-US" sz="1200">
                <a:latin typeface="Arial" charset="0"/>
              </a:rPr>
              <a:pPr eaLnBrk="1" hangingPunct="1"/>
              <a:t>22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75843-AC80-452E-BBCB-8439469A6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6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58236-9DA1-4DCB-A272-B6CD148AB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3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36E57-56ED-48A8-A6B6-7B4AC428D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07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4BA0A-B817-43A9-B598-D15A9AC5F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0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C913A-99C8-49D6-9EBA-CC7F3B441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9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37B1A-7988-463D-B77A-D5B9C0F70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8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B6687-346E-44F4-BB2E-F6CA3F10D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3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0B56C-66F3-4A0A-88EA-47482E9A9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9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18D72-CC8D-4C2A-9950-7AB8FE44C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6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E31F0-FCC1-400D-9E93-5708A9285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0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1E0DA-4848-41B9-BC14-35770C799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5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DB841-CC26-4DCA-9D38-B68B471E7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0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94AADAE4-9FB4-405F-9383-ADCEDA067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746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446213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Rotations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1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Rotations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533400" y="1524000"/>
            <a:ext cx="55022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Construct an angle congruent to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/>
              <a:t> onto each segment. Measure the distance from each vertex to point </a:t>
            </a:r>
            <a:r>
              <a:rPr lang="en-US" altLang="en-US" i="1"/>
              <a:t>Q</a:t>
            </a:r>
            <a:r>
              <a:rPr lang="en-US" altLang="en-US"/>
              <a:t> and mark off this distance on the corresponding ray to locate the image of each vertex.</a:t>
            </a: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533400" y="4495800"/>
            <a:ext cx="4892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Connect the images of the vertices.</a:t>
            </a:r>
            <a:endParaRPr lang="en-US" altLang="en-US" b="1"/>
          </a:p>
        </p:txBody>
      </p:sp>
      <p:sp>
        <p:nvSpPr>
          <p:cNvPr id="162838" name="Line 22"/>
          <p:cNvSpPr>
            <a:spLocks noChangeShapeType="1"/>
          </p:cNvSpPr>
          <p:nvPr/>
        </p:nvSpPr>
        <p:spPr bwMode="auto">
          <a:xfrm flipV="1">
            <a:off x="7162800" y="1524000"/>
            <a:ext cx="1752600" cy="741363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39" name="Line 23"/>
          <p:cNvSpPr>
            <a:spLocks noChangeShapeType="1"/>
          </p:cNvSpPr>
          <p:nvPr/>
        </p:nvSpPr>
        <p:spPr bwMode="auto">
          <a:xfrm>
            <a:off x="7173913" y="2263775"/>
            <a:ext cx="1219200" cy="127317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1" name="Group 41"/>
          <p:cNvGrpSpPr>
            <a:grpSpLocks/>
          </p:cNvGrpSpPr>
          <p:nvPr/>
        </p:nvGrpSpPr>
        <p:grpSpPr bwMode="auto">
          <a:xfrm>
            <a:off x="6858000" y="1939925"/>
            <a:ext cx="1316038" cy="1108075"/>
            <a:chOff x="4025" y="2778"/>
            <a:chExt cx="829" cy="698"/>
          </a:xfrm>
        </p:grpSpPr>
        <p:sp>
          <p:nvSpPr>
            <p:cNvPr id="11292" name="Freeform 42"/>
            <p:cNvSpPr>
              <a:spLocks/>
            </p:cNvSpPr>
            <p:nvPr/>
          </p:nvSpPr>
          <p:spPr bwMode="auto">
            <a:xfrm>
              <a:off x="4134" y="3140"/>
              <a:ext cx="720" cy="336"/>
            </a:xfrm>
            <a:custGeom>
              <a:avLst/>
              <a:gdLst>
                <a:gd name="T0" fmla="*/ 0 w 720"/>
                <a:gd name="T1" fmla="*/ 336 h 336"/>
                <a:gd name="T2" fmla="*/ 432 w 720"/>
                <a:gd name="T3" fmla="*/ 0 h 336"/>
                <a:gd name="T4" fmla="*/ 720 w 720"/>
                <a:gd name="T5" fmla="*/ 144 h 336"/>
                <a:gd name="T6" fmla="*/ 0 w 720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0" h="336">
                  <a:moveTo>
                    <a:pt x="0" y="336"/>
                  </a:moveTo>
                  <a:lnTo>
                    <a:pt x="432" y="0"/>
                  </a:lnTo>
                  <a:lnTo>
                    <a:pt x="720" y="144"/>
                  </a:lnTo>
                  <a:lnTo>
                    <a:pt x="0" y="336"/>
                  </a:lnTo>
                  <a:close/>
                </a:path>
              </a:pathLst>
            </a:cu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Oval 43"/>
            <p:cNvSpPr>
              <a:spLocks noChangeArrowheads="1"/>
            </p:cNvSpPr>
            <p:nvPr/>
          </p:nvSpPr>
          <p:spPr bwMode="auto">
            <a:xfrm>
              <a:off x="4217" y="297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94" name="Text Box 44"/>
            <p:cNvSpPr txBox="1">
              <a:spLocks noChangeArrowheads="1"/>
            </p:cNvSpPr>
            <p:nvPr/>
          </p:nvSpPr>
          <p:spPr bwMode="auto">
            <a:xfrm>
              <a:off x="4025" y="277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i="1"/>
                <a:t>Q</a:t>
              </a:r>
            </a:p>
          </p:txBody>
        </p:sp>
      </p:grpSp>
      <p:sp>
        <p:nvSpPr>
          <p:cNvPr id="11272" name="Line 45"/>
          <p:cNvSpPr>
            <a:spLocks noChangeShapeType="1"/>
          </p:cNvSpPr>
          <p:nvPr/>
        </p:nvSpPr>
        <p:spPr bwMode="auto">
          <a:xfrm flipV="1">
            <a:off x="7043738" y="2254250"/>
            <a:ext cx="130175" cy="773113"/>
          </a:xfrm>
          <a:prstGeom prst="line">
            <a:avLst/>
          </a:prstGeom>
          <a:noFill/>
          <a:ln w="28575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46"/>
          <p:cNvSpPr>
            <a:spLocks noChangeShapeType="1"/>
          </p:cNvSpPr>
          <p:nvPr/>
        </p:nvSpPr>
        <p:spPr bwMode="auto">
          <a:xfrm>
            <a:off x="7194550" y="2276475"/>
            <a:ext cx="990600" cy="457200"/>
          </a:xfrm>
          <a:prstGeom prst="line">
            <a:avLst/>
          </a:prstGeom>
          <a:noFill/>
          <a:ln w="28575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47"/>
          <p:cNvSpPr>
            <a:spLocks noChangeShapeType="1"/>
          </p:cNvSpPr>
          <p:nvPr/>
        </p:nvSpPr>
        <p:spPr bwMode="auto">
          <a:xfrm>
            <a:off x="7196138" y="2276475"/>
            <a:ext cx="511175" cy="234950"/>
          </a:xfrm>
          <a:prstGeom prst="line">
            <a:avLst/>
          </a:prstGeom>
          <a:noFill/>
          <a:ln w="28575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64" name="Oval 48"/>
          <p:cNvSpPr>
            <a:spLocks noChangeArrowheads="1"/>
          </p:cNvSpPr>
          <p:nvPr/>
        </p:nvSpPr>
        <p:spPr bwMode="auto">
          <a:xfrm>
            <a:off x="7653338" y="27654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2865" name="Oval 49"/>
          <p:cNvSpPr>
            <a:spLocks noChangeArrowheads="1"/>
          </p:cNvSpPr>
          <p:nvPr/>
        </p:nvSpPr>
        <p:spPr bwMode="auto">
          <a:xfrm>
            <a:off x="8216900" y="17827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2866" name="Oval 50"/>
          <p:cNvSpPr>
            <a:spLocks noChangeArrowheads="1"/>
          </p:cNvSpPr>
          <p:nvPr/>
        </p:nvSpPr>
        <p:spPr bwMode="auto">
          <a:xfrm>
            <a:off x="7759700" y="19462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62897" name="Group 81"/>
          <p:cNvGrpSpPr>
            <a:grpSpLocks/>
          </p:cNvGrpSpPr>
          <p:nvPr/>
        </p:nvGrpSpPr>
        <p:grpSpPr bwMode="auto">
          <a:xfrm>
            <a:off x="6858000" y="4114800"/>
            <a:ext cx="2057400" cy="2012950"/>
            <a:chOff x="4368" y="2572"/>
            <a:chExt cx="1296" cy="1268"/>
          </a:xfrm>
        </p:grpSpPr>
        <p:sp>
          <p:nvSpPr>
            <p:cNvPr id="11280" name="Line 68"/>
            <p:cNvSpPr>
              <a:spLocks noChangeShapeType="1"/>
            </p:cNvSpPr>
            <p:nvPr/>
          </p:nvSpPr>
          <p:spPr bwMode="auto">
            <a:xfrm flipV="1">
              <a:off x="4560" y="2572"/>
              <a:ext cx="1104" cy="467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69"/>
            <p:cNvSpPr>
              <a:spLocks noChangeShapeType="1"/>
            </p:cNvSpPr>
            <p:nvPr/>
          </p:nvSpPr>
          <p:spPr bwMode="auto">
            <a:xfrm>
              <a:off x="4567" y="3038"/>
              <a:ext cx="768" cy="802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2" name="Group 70"/>
            <p:cNvGrpSpPr>
              <a:grpSpLocks/>
            </p:cNvGrpSpPr>
            <p:nvPr/>
          </p:nvGrpSpPr>
          <p:grpSpPr bwMode="auto">
            <a:xfrm>
              <a:off x="4368" y="2834"/>
              <a:ext cx="829" cy="698"/>
              <a:chOff x="4025" y="2778"/>
              <a:chExt cx="829" cy="698"/>
            </a:xfrm>
          </p:grpSpPr>
          <p:sp>
            <p:nvSpPr>
              <p:cNvPr id="11289" name="Freeform 71"/>
              <p:cNvSpPr>
                <a:spLocks/>
              </p:cNvSpPr>
              <p:nvPr/>
            </p:nvSpPr>
            <p:spPr bwMode="auto">
              <a:xfrm>
                <a:off x="4134" y="3140"/>
                <a:ext cx="720" cy="336"/>
              </a:xfrm>
              <a:custGeom>
                <a:avLst/>
                <a:gdLst>
                  <a:gd name="T0" fmla="*/ 0 w 720"/>
                  <a:gd name="T1" fmla="*/ 336 h 336"/>
                  <a:gd name="T2" fmla="*/ 432 w 720"/>
                  <a:gd name="T3" fmla="*/ 0 h 336"/>
                  <a:gd name="T4" fmla="*/ 720 w 720"/>
                  <a:gd name="T5" fmla="*/ 144 h 336"/>
                  <a:gd name="T6" fmla="*/ 0 w 720"/>
                  <a:gd name="T7" fmla="*/ 336 h 33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720" h="336">
                    <a:moveTo>
                      <a:pt x="0" y="336"/>
                    </a:moveTo>
                    <a:lnTo>
                      <a:pt x="432" y="0"/>
                    </a:lnTo>
                    <a:lnTo>
                      <a:pt x="720" y="144"/>
                    </a:lnTo>
                    <a:lnTo>
                      <a:pt x="0" y="336"/>
                    </a:lnTo>
                    <a:close/>
                  </a:path>
                </a:pathLst>
              </a:cu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0" name="Oval 72"/>
              <p:cNvSpPr>
                <a:spLocks noChangeArrowheads="1"/>
              </p:cNvSpPr>
              <p:nvPr/>
            </p:nvSpPr>
            <p:spPr bwMode="auto">
              <a:xfrm>
                <a:off x="4217" y="2970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1" name="Text Box 73"/>
              <p:cNvSpPr txBox="1">
                <a:spLocks noChangeArrowheads="1"/>
              </p:cNvSpPr>
              <p:nvPr/>
            </p:nvSpPr>
            <p:spPr bwMode="auto">
              <a:xfrm>
                <a:off x="4025" y="2778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00" i="1"/>
                  <a:t>Q</a:t>
                </a:r>
              </a:p>
            </p:txBody>
          </p:sp>
        </p:grpSp>
        <p:sp>
          <p:nvSpPr>
            <p:cNvPr id="11283" name="Line 74"/>
            <p:cNvSpPr>
              <a:spLocks noChangeShapeType="1"/>
            </p:cNvSpPr>
            <p:nvPr/>
          </p:nvSpPr>
          <p:spPr bwMode="auto">
            <a:xfrm flipV="1">
              <a:off x="4485" y="3032"/>
              <a:ext cx="82" cy="487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75"/>
            <p:cNvSpPr>
              <a:spLocks noChangeShapeType="1"/>
            </p:cNvSpPr>
            <p:nvPr/>
          </p:nvSpPr>
          <p:spPr bwMode="auto">
            <a:xfrm>
              <a:off x="4580" y="3046"/>
              <a:ext cx="624" cy="28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76"/>
            <p:cNvSpPr>
              <a:spLocks noChangeShapeType="1"/>
            </p:cNvSpPr>
            <p:nvPr/>
          </p:nvSpPr>
          <p:spPr bwMode="auto">
            <a:xfrm>
              <a:off x="4581" y="3046"/>
              <a:ext cx="322" cy="14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Oval 77"/>
            <p:cNvSpPr>
              <a:spLocks noChangeArrowheads="1"/>
            </p:cNvSpPr>
            <p:nvPr/>
          </p:nvSpPr>
          <p:spPr bwMode="auto">
            <a:xfrm>
              <a:off x="4869" y="3354"/>
              <a:ext cx="48" cy="48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CC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7" name="Oval 78"/>
            <p:cNvSpPr>
              <a:spLocks noChangeArrowheads="1"/>
            </p:cNvSpPr>
            <p:nvPr/>
          </p:nvSpPr>
          <p:spPr bwMode="auto">
            <a:xfrm>
              <a:off x="5224" y="2735"/>
              <a:ext cx="48" cy="48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CC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8" name="Oval 79"/>
            <p:cNvSpPr>
              <a:spLocks noChangeArrowheads="1"/>
            </p:cNvSpPr>
            <p:nvPr/>
          </p:nvSpPr>
          <p:spPr bwMode="auto">
            <a:xfrm>
              <a:off x="4936" y="2838"/>
              <a:ext cx="48" cy="48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CC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62896" name="Freeform 80"/>
          <p:cNvSpPr>
            <a:spLocks/>
          </p:cNvSpPr>
          <p:nvPr/>
        </p:nvSpPr>
        <p:spPr bwMode="auto">
          <a:xfrm rot="-2731516">
            <a:off x="7315200" y="4572000"/>
            <a:ext cx="1143000" cy="533400"/>
          </a:xfrm>
          <a:custGeom>
            <a:avLst/>
            <a:gdLst>
              <a:gd name="T0" fmla="*/ 0 w 720"/>
              <a:gd name="T1" fmla="*/ 533400 h 336"/>
              <a:gd name="T2" fmla="*/ 685800 w 720"/>
              <a:gd name="T3" fmla="*/ 0 h 336"/>
              <a:gd name="T4" fmla="*/ 1143000 w 720"/>
              <a:gd name="T5" fmla="*/ 228600 h 336"/>
              <a:gd name="T6" fmla="*/ 0 w 720"/>
              <a:gd name="T7" fmla="*/ 533400 h 3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20" h="336">
                <a:moveTo>
                  <a:pt x="0" y="336"/>
                </a:moveTo>
                <a:lnTo>
                  <a:pt x="432" y="0"/>
                </a:lnTo>
                <a:lnTo>
                  <a:pt x="720" y="144"/>
                </a:lnTo>
                <a:lnTo>
                  <a:pt x="0" y="336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2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2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2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6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2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7" grpId="0"/>
      <p:bldP spid="162838" grpId="0" animBg="1"/>
      <p:bldP spid="162839" grpId="0" animBg="1"/>
      <p:bldP spid="162864" grpId="0" animBg="1"/>
      <p:bldP spid="162865" grpId="0" animBg="1"/>
      <p:bldP spid="162866" grpId="0" animBg="1"/>
      <p:bldP spid="1628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5"/>
          <p:cNvGrpSpPr>
            <a:grpSpLocks/>
          </p:cNvGrpSpPr>
          <p:nvPr/>
        </p:nvGrpSpPr>
        <p:grpSpPr bwMode="auto">
          <a:xfrm>
            <a:off x="374650" y="1752600"/>
            <a:ext cx="7854950" cy="2579688"/>
            <a:chOff x="236" y="2256"/>
            <a:chExt cx="4948" cy="1635"/>
          </a:xfrm>
        </p:grpSpPr>
        <p:sp>
          <p:nvSpPr>
            <p:cNvPr id="12292" name="Text Box 6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1344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Unless otherwise stated, all rotations in this book are counterclockwise. </a:t>
              </a:r>
            </a:p>
            <a:p>
              <a:pPr>
                <a:spcBef>
                  <a:spcPct val="50000"/>
                </a:spcBef>
              </a:pPr>
              <a:endParaRPr lang="en-US" altLang="en-US"/>
            </a:p>
            <a:p>
              <a:pPr>
                <a:spcBef>
                  <a:spcPct val="50000"/>
                </a:spcBef>
              </a:pPr>
              <a:endParaRPr lang="en-US" altLang="en-US"/>
            </a:p>
            <a:p>
              <a:pPr>
                <a:spcBef>
                  <a:spcPct val="50000"/>
                </a:spcBef>
              </a:pPr>
              <a:endParaRPr lang="en-US" altLang="en-US" sz="800"/>
            </a:p>
          </p:txBody>
        </p:sp>
        <p:sp>
          <p:nvSpPr>
            <p:cNvPr id="12293" name="Text Box 7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90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  <p:sp>
        <p:nvSpPr>
          <p:cNvPr id="12291" name="Arc 8"/>
          <p:cNvSpPr>
            <a:spLocks/>
          </p:cNvSpPr>
          <p:nvPr/>
        </p:nvSpPr>
        <p:spPr bwMode="auto">
          <a:xfrm>
            <a:off x="3505200" y="3276600"/>
            <a:ext cx="838200" cy="838200"/>
          </a:xfrm>
          <a:custGeom>
            <a:avLst/>
            <a:gdLst>
              <a:gd name="T0" fmla="*/ 707872 w 43200"/>
              <a:gd name="T1" fmla="*/ 722831 h 43200"/>
              <a:gd name="T2" fmla="*/ 838200 w 43200"/>
              <a:gd name="T3" fmla="*/ 419100 h 43200"/>
              <a:gd name="T4" fmla="*/ 419100 w 43200"/>
              <a:gd name="T5" fmla="*/ 4191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36483" y="37254"/>
                </a:moveTo>
                <a:cubicBezTo>
                  <a:pt x="32468" y="41071"/>
                  <a:pt x="2713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36483" y="37254"/>
                </a:moveTo>
                <a:cubicBezTo>
                  <a:pt x="32468" y="41071"/>
                  <a:pt x="2713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36483" y="37254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685800" y="1524000"/>
            <a:ext cx="8054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Copy the figure and the angle of rotation. Draw the rotation of the segment about point </a:t>
            </a:r>
            <a:r>
              <a:rPr lang="en-US" altLang="en-US" b="1" i="1"/>
              <a:t>Q</a:t>
            </a:r>
            <a:r>
              <a:rPr lang="en-US" altLang="en-US" b="1"/>
              <a:t> by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 i="1">
                <a:sym typeface="Symbol" pitchFamily="18" charset="2"/>
              </a:rPr>
              <a:t>X</a:t>
            </a:r>
            <a:r>
              <a:rPr lang="en-US" altLang="en-US" b="1">
                <a:sym typeface="Symbol" pitchFamily="18" charset="2"/>
              </a:rPr>
              <a:t>.</a:t>
            </a:r>
            <a:r>
              <a:rPr lang="en-US" altLang="en-US"/>
              <a:t> </a:t>
            </a:r>
          </a:p>
        </p:txBody>
      </p:sp>
      <p:grpSp>
        <p:nvGrpSpPr>
          <p:cNvPr id="13316" name="Group 11"/>
          <p:cNvGrpSpPr>
            <a:grpSpLocks/>
          </p:cNvGrpSpPr>
          <p:nvPr/>
        </p:nvGrpSpPr>
        <p:grpSpPr bwMode="auto">
          <a:xfrm>
            <a:off x="2819400" y="2743200"/>
            <a:ext cx="2305050" cy="1343025"/>
            <a:chOff x="2400" y="1680"/>
            <a:chExt cx="1452" cy="846"/>
          </a:xfrm>
        </p:grpSpPr>
        <p:pic>
          <p:nvPicPr>
            <p:cNvPr id="13323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680"/>
              <a:ext cx="1404" cy="8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324" name="Rectangle 9"/>
            <p:cNvSpPr>
              <a:spLocks noChangeArrowheads="1"/>
            </p:cNvSpPr>
            <p:nvPr/>
          </p:nvSpPr>
          <p:spPr bwMode="auto">
            <a:xfrm>
              <a:off x="2400" y="1920"/>
              <a:ext cx="240" cy="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5" name="Rectangle 10"/>
            <p:cNvSpPr>
              <a:spLocks noChangeArrowheads="1"/>
            </p:cNvSpPr>
            <p:nvPr/>
          </p:nvSpPr>
          <p:spPr bwMode="auto">
            <a:xfrm>
              <a:off x="2544" y="2256"/>
              <a:ext cx="240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609600" y="4267200"/>
            <a:ext cx="405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Draw a line from each end of the segment to point </a:t>
            </a:r>
            <a:r>
              <a:rPr lang="en-US" altLang="en-US" i="1"/>
              <a:t>Q.</a:t>
            </a:r>
            <a:endParaRPr lang="en-US" altLang="en-US" b="1" i="1"/>
          </a:p>
        </p:txBody>
      </p:sp>
      <p:grpSp>
        <p:nvGrpSpPr>
          <p:cNvPr id="164879" name="Group 15"/>
          <p:cNvGrpSpPr>
            <a:grpSpLocks/>
          </p:cNvGrpSpPr>
          <p:nvPr/>
        </p:nvGrpSpPr>
        <p:grpSpPr bwMode="auto">
          <a:xfrm>
            <a:off x="6324600" y="4381500"/>
            <a:ext cx="1371600" cy="1333500"/>
            <a:chOff x="3984" y="2760"/>
            <a:chExt cx="864" cy="840"/>
          </a:xfrm>
        </p:grpSpPr>
        <p:pic>
          <p:nvPicPr>
            <p:cNvPr id="13321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6" y="2760"/>
              <a:ext cx="792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322" name="Rectangle 14"/>
            <p:cNvSpPr>
              <a:spLocks noChangeArrowheads="1"/>
            </p:cNvSpPr>
            <p:nvPr/>
          </p:nvSpPr>
          <p:spPr bwMode="auto">
            <a:xfrm>
              <a:off x="3984" y="3120"/>
              <a:ext cx="240" cy="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64880" name="Line 16"/>
          <p:cNvSpPr>
            <a:spLocks noChangeShapeType="1"/>
          </p:cNvSpPr>
          <p:nvPr/>
        </p:nvSpPr>
        <p:spPr bwMode="auto">
          <a:xfrm flipH="1">
            <a:off x="7100888" y="4800600"/>
            <a:ext cx="519112" cy="33337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81" name="Line 17"/>
          <p:cNvSpPr>
            <a:spLocks noChangeShapeType="1"/>
          </p:cNvSpPr>
          <p:nvPr/>
        </p:nvSpPr>
        <p:spPr bwMode="auto">
          <a:xfrm flipH="1" flipV="1">
            <a:off x="6472238" y="4462463"/>
            <a:ext cx="533400" cy="685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6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6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6" grpId="0"/>
      <p:bldP spid="164880" grpId="0" animBg="1"/>
      <p:bldP spid="1648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3"/>
          <p:cNvGrpSpPr>
            <a:grpSpLocks/>
          </p:cNvGrpSpPr>
          <p:nvPr/>
        </p:nvGrpSpPr>
        <p:grpSpPr bwMode="auto">
          <a:xfrm>
            <a:off x="7239000" y="2247900"/>
            <a:ext cx="1371600" cy="1333500"/>
            <a:chOff x="3984" y="2760"/>
            <a:chExt cx="864" cy="840"/>
          </a:xfrm>
        </p:grpSpPr>
        <p:pic>
          <p:nvPicPr>
            <p:cNvPr id="14367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6" y="2760"/>
              <a:ext cx="792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368" name="Rectangle 15"/>
            <p:cNvSpPr>
              <a:spLocks noChangeArrowheads="1"/>
            </p:cNvSpPr>
            <p:nvPr/>
          </p:nvSpPr>
          <p:spPr bwMode="auto">
            <a:xfrm>
              <a:off x="3984" y="3120"/>
              <a:ext cx="240" cy="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4339" name="Line 16"/>
          <p:cNvSpPr>
            <a:spLocks noChangeShapeType="1"/>
          </p:cNvSpPr>
          <p:nvPr/>
        </p:nvSpPr>
        <p:spPr bwMode="auto">
          <a:xfrm flipH="1">
            <a:off x="8015288" y="2667000"/>
            <a:ext cx="519112" cy="333375"/>
          </a:xfrm>
          <a:prstGeom prst="line">
            <a:avLst/>
          </a:prstGeom>
          <a:noFill/>
          <a:ln w="28575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17"/>
          <p:cNvSpPr>
            <a:spLocks noChangeShapeType="1"/>
          </p:cNvSpPr>
          <p:nvPr/>
        </p:nvSpPr>
        <p:spPr bwMode="auto">
          <a:xfrm flipH="1" flipV="1">
            <a:off x="7370763" y="2328863"/>
            <a:ext cx="533400" cy="685800"/>
          </a:xfrm>
          <a:prstGeom prst="line">
            <a:avLst/>
          </a:prstGeom>
          <a:noFill/>
          <a:ln w="28575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910" name="Line 22"/>
          <p:cNvSpPr>
            <a:spLocks noChangeShapeType="1"/>
          </p:cNvSpPr>
          <p:nvPr/>
        </p:nvSpPr>
        <p:spPr bwMode="auto">
          <a:xfrm flipH="1" flipV="1">
            <a:off x="6765925" y="2209800"/>
            <a:ext cx="1143000" cy="79057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5920" name="Group 32"/>
          <p:cNvGrpSpPr>
            <a:grpSpLocks/>
          </p:cNvGrpSpPr>
          <p:nvPr/>
        </p:nvGrpSpPr>
        <p:grpSpPr bwMode="auto">
          <a:xfrm>
            <a:off x="6751638" y="2624138"/>
            <a:ext cx="1462087" cy="869950"/>
            <a:chOff x="4253" y="1989"/>
            <a:chExt cx="921" cy="548"/>
          </a:xfrm>
        </p:grpSpPr>
        <p:sp>
          <p:nvSpPr>
            <p:cNvPr id="14363" name="Arc 20"/>
            <p:cNvSpPr>
              <a:spLocks/>
            </p:cNvSpPr>
            <p:nvPr/>
          </p:nvSpPr>
          <p:spPr bwMode="auto">
            <a:xfrm rot="-3961826">
              <a:off x="4809" y="1936"/>
              <a:ext cx="312" cy="418"/>
            </a:xfrm>
            <a:custGeom>
              <a:avLst/>
              <a:gdLst>
                <a:gd name="T0" fmla="*/ 120 w 21600"/>
                <a:gd name="T1" fmla="*/ 0 h 30906"/>
                <a:gd name="T2" fmla="*/ 269 w 21600"/>
                <a:gd name="T3" fmla="*/ 418 h 30906"/>
                <a:gd name="T4" fmla="*/ 0 w 21600"/>
                <a:gd name="T5" fmla="*/ 270 h 309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0906" fill="none" extrusionOk="0">
                  <a:moveTo>
                    <a:pt x="8287" y="0"/>
                  </a:moveTo>
                  <a:cubicBezTo>
                    <a:pt x="16347" y="3349"/>
                    <a:pt x="21600" y="11219"/>
                    <a:pt x="21600" y="19947"/>
                  </a:cubicBezTo>
                  <a:cubicBezTo>
                    <a:pt x="21600" y="23800"/>
                    <a:pt x="20568" y="27584"/>
                    <a:pt x="18613" y="30905"/>
                  </a:cubicBezTo>
                </a:path>
                <a:path w="21600" h="30906" stroke="0" extrusionOk="0">
                  <a:moveTo>
                    <a:pt x="8287" y="0"/>
                  </a:moveTo>
                  <a:cubicBezTo>
                    <a:pt x="16347" y="3349"/>
                    <a:pt x="21600" y="11219"/>
                    <a:pt x="21600" y="19947"/>
                  </a:cubicBezTo>
                  <a:cubicBezTo>
                    <a:pt x="21600" y="23800"/>
                    <a:pt x="20568" y="27584"/>
                    <a:pt x="18613" y="30905"/>
                  </a:cubicBezTo>
                  <a:lnTo>
                    <a:pt x="0" y="19947"/>
                  </a:lnTo>
                  <a:lnTo>
                    <a:pt x="8287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4" name="Arc 21"/>
            <p:cNvSpPr>
              <a:spLocks/>
            </p:cNvSpPr>
            <p:nvPr/>
          </p:nvSpPr>
          <p:spPr bwMode="auto">
            <a:xfrm rot="-6183880">
              <a:off x="4573" y="2089"/>
              <a:ext cx="312" cy="418"/>
            </a:xfrm>
            <a:custGeom>
              <a:avLst/>
              <a:gdLst>
                <a:gd name="T0" fmla="*/ 120 w 21600"/>
                <a:gd name="T1" fmla="*/ 0 h 30906"/>
                <a:gd name="T2" fmla="*/ 269 w 21600"/>
                <a:gd name="T3" fmla="*/ 418 h 30906"/>
                <a:gd name="T4" fmla="*/ 0 w 21600"/>
                <a:gd name="T5" fmla="*/ 270 h 309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0906" fill="none" extrusionOk="0">
                  <a:moveTo>
                    <a:pt x="8287" y="0"/>
                  </a:moveTo>
                  <a:cubicBezTo>
                    <a:pt x="16347" y="3349"/>
                    <a:pt x="21600" y="11219"/>
                    <a:pt x="21600" y="19947"/>
                  </a:cubicBezTo>
                  <a:cubicBezTo>
                    <a:pt x="21600" y="23800"/>
                    <a:pt x="20568" y="27584"/>
                    <a:pt x="18613" y="30905"/>
                  </a:cubicBezTo>
                </a:path>
                <a:path w="21600" h="30906" stroke="0" extrusionOk="0">
                  <a:moveTo>
                    <a:pt x="8287" y="0"/>
                  </a:moveTo>
                  <a:cubicBezTo>
                    <a:pt x="16347" y="3349"/>
                    <a:pt x="21600" y="11219"/>
                    <a:pt x="21600" y="19947"/>
                  </a:cubicBezTo>
                  <a:cubicBezTo>
                    <a:pt x="21600" y="23800"/>
                    <a:pt x="20568" y="27584"/>
                    <a:pt x="18613" y="30905"/>
                  </a:cubicBezTo>
                  <a:lnTo>
                    <a:pt x="0" y="19947"/>
                  </a:lnTo>
                  <a:lnTo>
                    <a:pt x="8287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5" name="Line 23"/>
            <p:cNvSpPr>
              <a:spLocks noChangeShapeType="1"/>
            </p:cNvSpPr>
            <p:nvPr/>
          </p:nvSpPr>
          <p:spPr bwMode="auto">
            <a:xfrm flipH="1">
              <a:off x="4253" y="2274"/>
              <a:ext cx="76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Text Box 24"/>
            <p:cNvSpPr txBox="1">
              <a:spLocks noChangeArrowheads="1"/>
            </p:cNvSpPr>
            <p:nvPr/>
          </p:nvSpPr>
          <p:spPr bwMode="auto">
            <a:xfrm>
              <a:off x="4433" y="2249"/>
              <a:ext cx="1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  <a:sym typeface="Wingdings" pitchFamily="2" charset="2"/>
                </a:rPr>
                <a:t> </a:t>
              </a:r>
            </a:p>
          </p:txBody>
        </p:sp>
      </p:grpSp>
      <p:sp>
        <p:nvSpPr>
          <p:cNvPr id="165913" name="Line 25"/>
          <p:cNvSpPr>
            <a:spLocks noChangeShapeType="1"/>
          </p:cNvSpPr>
          <p:nvPr/>
        </p:nvSpPr>
        <p:spPr bwMode="auto">
          <a:xfrm>
            <a:off x="7261225" y="4495800"/>
            <a:ext cx="76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Text Box 27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45" name="Text Box 28"/>
          <p:cNvSpPr txBox="1">
            <a:spLocks noChangeArrowheads="1"/>
          </p:cNvSpPr>
          <p:nvPr/>
        </p:nvSpPr>
        <p:spPr bwMode="auto">
          <a:xfrm>
            <a:off x="609600" y="1828800"/>
            <a:ext cx="56927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</a:t>
            </a:r>
            <a:r>
              <a:rPr lang="en-US" altLang="en-US"/>
              <a:t>Construct an angle congruent to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/>
              <a:t> on each segment. Measure the distance from each segment to point </a:t>
            </a:r>
            <a:r>
              <a:rPr lang="en-US" altLang="en-US" i="1"/>
              <a:t>P</a:t>
            </a:r>
            <a:r>
              <a:rPr lang="en-US" altLang="en-US"/>
              <a:t> and mark off this distance on the corresponding ray to locate the image of the new segment.</a:t>
            </a:r>
          </a:p>
        </p:txBody>
      </p:sp>
      <p:sp>
        <p:nvSpPr>
          <p:cNvPr id="165921" name="Text Box 33"/>
          <p:cNvSpPr txBox="1">
            <a:spLocks noChangeArrowheads="1"/>
          </p:cNvSpPr>
          <p:nvPr/>
        </p:nvSpPr>
        <p:spPr bwMode="auto">
          <a:xfrm>
            <a:off x="609600" y="4603750"/>
            <a:ext cx="5273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Connect the image of the segment.</a:t>
            </a:r>
            <a:endParaRPr lang="en-US" altLang="en-US" b="1"/>
          </a:p>
        </p:txBody>
      </p:sp>
      <p:sp>
        <p:nvSpPr>
          <p:cNvPr id="165923" name="Oval 35"/>
          <p:cNvSpPr>
            <a:spLocks noChangeArrowheads="1"/>
          </p:cNvSpPr>
          <p:nvPr/>
        </p:nvSpPr>
        <p:spPr bwMode="auto">
          <a:xfrm>
            <a:off x="7064375" y="24066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5924" name="Oval 36"/>
          <p:cNvSpPr>
            <a:spLocks noChangeArrowheads="1"/>
          </p:cNvSpPr>
          <p:nvPr/>
        </p:nvSpPr>
        <p:spPr bwMode="auto">
          <a:xfrm>
            <a:off x="7162800" y="32448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65939" name="Group 51"/>
          <p:cNvGrpSpPr>
            <a:grpSpLocks/>
          </p:cNvGrpSpPr>
          <p:nvPr/>
        </p:nvGrpSpPr>
        <p:grpSpPr bwMode="auto">
          <a:xfrm>
            <a:off x="6904038" y="4267200"/>
            <a:ext cx="1858962" cy="1371600"/>
            <a:chOff x="4349" y="2688"/>
            <a:chExt cx="1171" cy="864"/>
          </a:xfrm>
        </p:grpSpPr>
        <p:grpSp>
          <p:nvGrpSpPr>
            <p:cNvPr id="14350" name="Group 37"/>
            <p:cNvGrpSpPr>
              <a:grpSpLocks/>
            </p:cNvGrpSpPr>
            <p:nvPr/>
          </p:nvGrpSpPr>
          <p:grpSpPr bwMode="auto">
            <a:xfrm>
              <a:off x="4656" y="2712"/>
              <a:ext cx="864" cy="840"/>
              <a:chOff x="3984" y="2760"/>
              <a:chExt cx="864" cy="840"/>
            </a:xfrm>
          </p:grpSpPr>
          <p:pic>
            <p:nvPicPr>
              <p:cNvPr id="14361" name="Picture 38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56" y="2760"/>
                <a:ext cx="792" cy="6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4362" name="Rectangle 39"/>
              <p:cNvSpPr>
                <a:spLocks noChangeArrowheads="1"/>
              </p:cNvSpPr>
              <p:nvPr/>
            </p:nvSpPr>
            <p:spPr bwMode="auto">
              <a:xfrm>
                <a:off x="3984" y="3120"/>
                <a:ext cx="240" cy="4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4351" name="Line 40"/>
            <p:cNvSpPr>
              <a:spLocks noChangeShapeType="1"/>
            </p:cNvSpPr>
            <p:nvPr/>
          </p:nvSpPr>
          <p:spPr bwMode="auto">
            <a:xfrm flipH="1">
              <a:off x="5145" y="2976"/>
              <a:ext cx="327" cy="210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Line 41"/>
            <p:cNvSpPr>
              <a:spLocks noChangeShapeType="1"/>
            </p:cNvSpPr>
            <p:nvPr/>
          </p:nvSpPr>
          <p:spPr bwMode="auto">
            <a:xfrm flipH="1" flipV="1">
              <a:off x="4739" y="2763"/>
              <a:ext cx="336" cy="432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Line 42"/>
            <p:cNvSpPr>
              <a:spLocks noChangeShapeType="1"/>
            </p:cNvSpPr>
            <p:nvPr/>
          </p:nvSpPr>
          <p:spPr bwMode="auto">
            <a:xfrm flipH="1" flipV="1">
              <a:off x="4358" y="2688"/>
              <a:ext cx="720" cy="49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4" name="Group 43"/>
            <p:cNvGrpSpPr>
              <a:grpSpLocks/>
            </p:cNvGrpSpPr>
            <p:nvPr/>
          </p:nvGrpSpPr>
          <p:grpSpPr bwMode="auto">
            <a:xfrm>
              <a:off x="4349" y="2949"/>
              <a:ext cx="921" cy="548"/>
              <a:chOff x="4253" y="1989"/>
              <a:chExt cx="921" cy="548"/>
            </a:xfrm>
          </p:grpSpPr>
          <p:sp>
            <p:nvSpPr>
              <p:cNvPr id="14357" name="Arc 44"/>
              <p:cNvSpPr>
                <a:spLocks/>
              </p:cNvSpPr>
              <p:nvPr/>
            </p:nvSpPr>
            <p:spPr bwMode="auto">
              <a:xfrm rot="-3961826">
                <a:off x="4809" y="1936"/>
                <a:ext cx="312" cy="418"/>
              </a:xfrm>
              <a:custGeom>
                <a:avLst/>
                <a:gdLst>
                  <a:gd name="T0" fmla="*/ 120 w 21600"/>
                  <a:gd name="T1" fmla="*/ 0 h 30906"/>
                  <a:gd name="T2" fmla="*/ 269 w 21600"/>
                  <a:gd name="T3" fmla="*/ 418 h 30906"/>
                  <a:gd name="T4" fmla="*/ 0 w 21600"/>
                  <a:gd name="T5" fmla="*/ 270 h 309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30906" fill="none" extrusionOk="0">
                    <a:moveTo>
                      <a:pt x="8287" y="0"/>
                    </a:moveTo>
                    <a:cubicBezTo>
                      <a:pt x="16347" y="3349"/>
                      <a:pt x="21600" y="11219"/>
                      <a:pt x="21600" y="19947"/>
                    </a:cubicBezTo>
                    <a:cubicBezTo>
                      <a:pt x="21600" y="23800"/>
                      <a:pt x="20568" y="27584"/>
                      <a:pt x="18613" y="30905"/>
                    </a:cubicBezTo>
                  </a:path>
                  <a:path w="21600" h="30906" stroke="0" extrusionOk="0">
                    <a:moveTo>
                      <a:pt x="8287" y="0"/>
                    </a:moveTo>
                    <a:cubicBezTo>
                      <a:pt x="16347" y="3349"/>
                      <a:pt x="21600" y="11219"/>
                      <a:pt x="21600" y="19947"/>
                    </a:cubicBezTo>
                    <a:cubicBezTo>
                      <a:pt x="21600" y="23800"/>
                      <a:pt x="20568" y="27584"/>
                      <a:pt x="18613" y="30905"/>
                    </a:cubicBezTo>
                    <a:lnTo>
                      <a:pt x="0" y="19947"/>
                    </a:lnTo>
                    <a:lnTo>
                      <a:pt x="8287" y="0"/>
                    </a:lnTo>
                    <a:close/>
                  </a:path>
                </a:pathLst>
              </a:custGeom>
              <a:noFill/>
              <a:ln w="19050">
                <a:solidFill>
                  <a:srgbClr val="00CCFF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8" name="Arc 45"/>
              <p:cNvSpPr>
                <a:spLocks/>
              </p:cNvSpPr>
              <p:nvPr/>
            </p:nvSpPr>
            <p:spPr bwMode="auto">
              <a:xfrm rot="-6183880">
                <a:off x="4573" y="2089"/>
                <a:ext cx="312" cy="418"/>
              </a:xfrm>
              <a:custGeom>
                <a:avLst/>
                <a:gdLst>
                  <a:gd name="T0" fmla="*/ 120 w 21600"/>
                  <a:gd name="T1" fmla="*/ 0 h 30906"/>
                  <a:gd name="T2" fmla="*/ 269 w 21600"/>
                  <a:gd name="T3" fmla="*/ 418 h 30906"/>
                  <a:gd name="T4" fmla="*/ 0 w 21600"/>
                  <a:gd name="T5" fmla="*/ 270 h 309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30906" fill="none" extrusionOk="0">
                    <a:moveTo>
                      <a:pt x="8287" y="0"/>
                    </a:moveTo>
                    <a:cubicBezTo>
                      <a:pt x="16347" y="3349"/>
                      <a:pt x="21600" y="11219"/>
                      <a:pt x="21600" y="19947"/>
                    </a:cubicBezTo>
                    <a:cubicBezTo>
                      <a:pt x="21600" y="23800"/>
                      <a:pt x="20568" y="27584"/>
                      <a:pt x="18613" y="30905"/>
                    </a:cubicBezTo>
                  </a:path>
                  <a:path w="21600" h="30906" stroke="0" extrusionOk="0">
                    <a:moveTo>
                      <a:pt x="8287" y="0"/>
                    </a:moveTo>
                    <a:cubicBezTo>
                      <a:pt x="16347" y="3349"/>
                      <a:pt x="21600" y="11219"/>
                      <a:pt x="21600" y="19947"/>
                    </a:cubicBezTo>
                    <a:cubicBezTo>
                      <a:pt x="21600" y="23800"/>
                      <a:pt x="20568" y="27584"/>
                      <a:pt x="18613" y="30905"/>
                    </a:cubicBezTo>
                    <a:lnTo>
                      <a:pt x="0" y="19947"/>
                    </a:lnTo>
                    <a:lnTo>
                      <a:pt x="8287" y="0"/>
                    </a:lnTo>
                    <a:close/>
                  </a:path>
                </a:pathLst>
              </a:custGeom>
              <a:noFill/>
              <a:ln w="19050">
                <a:solidFill>
                  <a:srgbClr val="00CCFF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9" name="Line 46"/>
              <p:cNvSpPr>
                <a:spLocks noChangeShapeType="1"/>
              </p:cNvSpPr>
              <p:nvPr/>
            </p:nvSpPr>
            <p:spPr bwMode="auto">
              <a:xfrm flipH="1">
                <a:off x="4253" y="2274"/>
                <a:ext cx="768" cy="192"/>
              </a:xfrm>
              <a:prstGeom prst="line">
                <a:avLst/>
              </a:prstGeom>
              <a:noFill/>
              <a:ln w="28575">
                <a:solidFill>
                  <a:srgbClr val="00CCFF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Text Box 47"/>
              <p:cNvSpPr txBox="1">
                <a:spLocks noChangeArrowheads="1"/>
              </p:cNvSpPr>
              <p:nvPr/>
            </p:nvSpPr>
            <p:spPr bwMode="auto">
              <a:xfrm>
                <a:off x="4433" y="2249"/>
                <a:ext cx="1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CC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0000"/>
                    </a:solidFill>
                    <a:sym typeface="Wingdings" pitchFamily="2" charset="2"/>
                  </a:rPr>
                  <a:t> </a:t>
                </a:r>
              </a:p>
            </p:txBody>
          </p:sp>
        </p:grpSp>
        <p:sp>
          <p:nvSpPr>
            <p:cNvPr id="14355" name="Oval 48"/>
            <p:cNvSpPr>
              <a:spLocks noChangeArrowheads="1"/>
            </p:cNvSpPr>
            <p:nvPr/>
          </p:nvSpPr>
          <p:spPr bwMode="auto">
            <a:xfrm>
              <a:off x="4546" y="2812"/>
              <a:ext cx="48" cy="48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CC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6" name="Oval 49"/>
            <p:cNvSpPr>
              <a:spLocks noChangeArrowheads="1"/>
            </p:cNvSpPr>
            <p:nvPr/>
          </p:nvSpPr>
          <p:spPr bwMode="auto">
            <a:xfrm>
              <a:off x="4608" y="3340"/>
              <a:ext cx="48" cy="48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CC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65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6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5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6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65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10" grpId="0" animBg="1"/>
      <p:bldP spid="165913" grpId="0" animBg="1"/>
      <p:bldP spid="165921" grpId="0"/>
      <p:bldP spid="165923" grpId="0" animBg="1"/>
      <p:bldP spid="1659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066800"/>
            <a:ext cx="776287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746125" y="4724400"/>
            <a:ext cx="809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If the angle of a rotation in the coordinate plane is not a multiple of 90°, you can use sine and cosine ratios to find the coordinates of the image.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Drawing Rotations in the Coordinate Plane</a:t>
            </a: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457200" y="1676400"/>
            <a:ext cx="786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Rotate </a:t>
            </a:r>
            <a:r>
              <a:rPr lang="el-GR" altLang="en-US" b="1"/>
              <a:t>Δ</a:t>
            </a:r>
            <a:r>
              <a:rPr lang="en-US" altLang="en-US" b="1" i="1"/>
              <a:t>JKL</a:t>
            </a:r>
            <a:r>
              <a:rPr lang="en-US" altLang="en-US" b="1"/>
              <a:t> with vertices </a:t>
            </a:r>
            <a:r>
              <a:rPr lang="en-US" altLang="en-US" b="1" i="1"/>
              <a:t>J</a:t>
            </a:r>
            <a:r>
              <a:rPr lang="en-US" altLang="en-US" b="1"/>
              <a:t>(2, 2), </a:t>
            </a:r>
            <a:r>
              <a:rPr lang="en-US" altLang="en-US" b="1" i="1"/>
              <a:t>K</a:t>
            </a:r>
            <a:r>
              <a:rPr lang="en-US" altLang="en-US" b="1"/>
              <a:t>(4, –5), and </a:t>
            </a:r>
            <a:r>
              <a:rPr lang="en-US" altLang="en-US" b="1" i="1"/>
              <a:t>L</a:t>
            </a:r>
            <a:r>
              <a:rPr lang="en-US" altLang="en-US" b="1"/>
              <a:t>(–1, 6) by 180° about the origin.</a:t>
            </a:r>
          </a:p>
        </p:txBody>
      </p:sp>
      <p:sp>
        <p:nvSpPr>
          <p:cNvPr id="167946" name="Text Box 10"/>
          <p:cNvSpPr txBox="1">
            <a:spLocks noChangeArrowheads="1"/>
          </p:cNvSpPr>
          <p:nvPr/>
        </p:nvSpPr>
        <p:spPr bwMode="auto">
          <a:xfrm>
            <a:off x="593725" y="2698750"/>
            <a:ext cx="3978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rotation of (</a:t>
            </a:r>
            <a:r>
              <a:rPr lang="en-US" altLang="en-US" i="1"/>
              <a:t>x, y</a:t>
            </a:r>
            <a:r>
              <a:rPr lang="en-US" altLang="en-US"/>
              <a:t>) is (–</a:t>
            </a:r>
            <a:r>
              <a:rPr lang="en-US" altLang="en-US" i="1"/>
              <a:t>x, –y</a:t>
            </a:r>
            <a:r>
              <a:rPr lang="en-US" altLang="en-US"/>
              <a:t>).</a:t>
            </a:r>
            <a:r>
              <a:rPr lang="en-US" altLang="en-US" i="1"/>
              <a:t> </a:t>
            </a:r>
            <a:r>
              <a:rPr lang="en-US" altLang="en-US"/>
              <a:t> </a:t>
            </a:r>
          </a:p>
        </p:txBody>
      </p:sp>
      <p:sp>
        <p:nvSpPr>
          <p:cNvPr id="167950" name="Text Box 14"/>
          <p:cNvSpPr txBox="1">
            <a:spLocks noChangeArrowheads="1"/>
          </p:cNvSpPr>
          <p:nvPr/>
        </p:nvSpPr>
        <p:spPr bwMode="auto">
          <a:xfrm>
            <a:off x="609600" y="5867400"/>
            <a:ext cx="509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Graph the preimage and image.</a:t>
            </a:r>
          </a:p>
        </p:txBody>
      </p:sp>
      <p:grpSp>
        <p:nvGrpSpPr>
          <p:cNvPr id="167954" name="Group 18"/>
          <p:cNvGrpSpPr>
            <a:grpSpLocks/>
          </p:cNvGrpSpPr>
          <p:nvPr/>
        </p:nvGrpSpPr>
        <p:grpSpPr bwMode="auto">
          <a:xfrm>
            <a:off x="669925" y="3689350"/>
            <a:ext cx="3343275" cy="457200"/>
            <a:chOff x="614" y="2324"/>
            <a:chExt cx="2106" cy="288"/>
          </a:xfrm>
        </p:grpSpPr>
        <p:sp>
          <p:nvSpPr>
            <p:cNvPr id="16398" name="Text Box 11"/>
            <p:cNvSpPr txBox="1">
              <a:spLocks noChangeArrowheads="1"/>
            </p:cNvSpPr>
            <p:nvPr/>
          </p:nvSpPr>
          <p:spPr bwMode="auto">
            <a:xfrm>
              <a:off x="614" y="2324"/>
              <a:ext cx="210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J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2, 2</a:t>
              </a:r>
              <a:r>
                <a:rPr lang="en-US" altLang="en-US"/>
                <a:t>)     </a:t>
              </a:r>
              <a:r>
                <a:rPr lang="en-US" altLang="en-US" i="1"/>
                <a:t>J’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–2, –2</a:t>
              </a:r>
              <a:r>
                <a:rPr lang="en-US" altLang="en-US"/>
                <a:t>) </a:t>
              </a:r>
              <a:endParaRPr lang="en-US" altLang="en-US" i="1"/>
            </a:p>
          </p:txBody>
        </p:sp>
        <p:pic>
          <p:nvPicPr>
            <p:cNvPr id="16399" name="Picture 1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2400"/>
              <a:ext cx="2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7955" name="Group 19"/>
          <p:cNvGrpSpPr>
            <a:grpSpLocks/>
          </p:cNvGrpSpPr>
          <p:nvPr/>
        </p:nvGrpSpPr>
        <p:grpSpPr bwMode="auto">
          <a:xfrm>
            <a:off x="666750" y="4343400"/>
            <a:ext cx="3489325" cy="457200"/>
            <a:chOff x="612" y="2736"/>
            <a:chExt cx="2198" cy="288"/>
          </a:xfrm>
        </p:grpSpPr>
        <p:sp>
          <p:nvSpPr>
            <p:cNvPr id="16396" name="Text Box 12"/>
            <p:cNvSpPr txBox="1">
              <a:spLocks noChangeArrowheads="1"/>
            </p:cNvSpPr>
            <p:nvPr/>
          </p:nvSpPr>
          <p:spPr bwMode="auto">
            <a:xfrm>
              <a:off x="612" y="2736"/>
              <a:ext cx="21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K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4, –5</a:t>
              </a:r>
              <a:r>
                <a:rPr lang="en-US" altLang="en-US"/>
                <a:t>)     </a:t>
              </a:r>
              <a:r>
                <a:rPr lang="en-US" altLang="en-US" i="1"/>
                <a:t>K’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–4, 5</a:t>
              </a:r>
              <a:r>
                <a:rPr lang="en-US" altLang="en-US"/>
                <a:t>) </a:t>
              </a:r>
              <a:endParaRPr lang="en-US" altLang="en-US" i="1"/>
            </a:p>
          </p:txBody>
        </p:sp>
        <p:pic>
          <p:nvPicPr>
            <p:cNvPr id="16397" name="Picture 1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0" y="2823"/>
              <a:ext cx="2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7956" name="Group 20"/>
          <p:cNvGrpSpPr>
            <a:grpSpLocks/>
          </p:cNvGrpSpPr>
          <p:nvPr/>
        </p:nvGrpSpPr>
        <p:grpSpPr bwMode="auto">
          <a:xfrm>
            <a:off x="671513" y="4953000"/>
            <a:ext cx="3406775" cy="457200"/>
            <a:chOff x="615" y="3120"/>
            <a:chExt cx="2146" cy="288"/>
          </a:xfrm>
        </p:grpSpPr>
        <p:sp>
          <p:nvSpPr>
            <p:cNvPr id="16394" name="Text Box 13"/>
            <p:cNvSpPr txBox="1">
              <a:spLocks noChangeArrowheads="1"/>
            </p:cNvSpPr>
            <p:nvPr/>
          </p:nvSpPr>
          <p:spPr bwMode="auto">
            <a:xfrm>
              <a:off x="615" y="3120"/>
              <a:ext cx="21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L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–1, 6</a:t>
              </a:r>
              <a:r>
                <a:rPr lang="en-US" altLang="en-US"/>
                <a:t>)     </a:t>
              </a:r>
              <a:r>
                <a:rPr lang="en-US" altLang="en-US" i="1"/>
                <a:t>L’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1, –6</a:t>
              </a:r>
              <a:r>
                <a:rPr lang="en-US" altLang="en-US"/>
                <a:t>) </a:t>
              </a:r>
              <a:endParaRPr lang="en-US" altLang="en-US" i="1"/>
            </a:p>
          </p:txBody>
        </p:sp>
        <p:pic>
          <p:nvPicPr>
            <p:cNvPr id="16395" name="Picture 1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5" y="3216"/>
              <a:ext cx="2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7972" name="Picture 36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819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7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6" grpId="0"/>
      <p:bldP spid="1679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533400" y="1676400"/>
            <a:ext cx="677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Rotate </a:t>
            </a:r>
            <a:r>
              <a:rPr lang="el-GR" altLang="en-US" b="1"/>
              <a:t>∆</a:t>
            </a:r>
            <a:r>
              <a:rPr lang="en-US" altLang="en-US" b="1" i="1"/>
              <a:t>ABC</a:t>
            </a:r>
            <a:r>
              <a:rPr lang="en-US" altLang="en-US" b="1"/>
              <a:t> by 180° about the origin.</a:t>
            </a:r>
          </a:p>
        </p:txBody>
      </p:sp>
      <p:sp>
        <p:nvSpPr>
          <p:cNvPr id="168969" name="Text Box 9"/>
          <p:cNvSpPr txBox="1">
            <a:spLocks noChangeArrowheads="1"/>
          </p:cNvSpPr>
          <p:nvPr/>
        </p:nvSpPr>
        <p:spPr bwMode="auto">
          <a:xfrm>
            <a:off x="285750" y="2627313"/>
            <a:ext cx="546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rotation of (</a:t>
            </a:r>
            <a:r>
              <a:rPr lang="en-US" altLang="en-US" i="1">
                <a:solidFill>
                  <a:srgbClr val="3333FF"/>
                </a:solidFill>
              </a:rPr>
              <a:t>x, y</a:t>
            </a:r>
            <a:r>
              <a:rPr lang="en-US" altLang="en-US"/>
              <a:t>) is (</a:t>
            </a:r>
            <a:r>
              <a:rPr lang="en-US" altLang="en-US">
                <a:solidFill>
                  <a:srgbClr val="FF0000"/>
                </a:solidFill>
              </a:rPr>
              <a:t>–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, –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/>
              <a:t>).</a:t>
            </a:r>
          </a:p>
        </p:txBody>
      </p:sp>
      <p:grpSp>
        <p:nvGrpSpPr>
          <p:cNvPr id="168979" name="Group 19"/>
          <p:cNvGrpSpPr>
            <a:grpSpLocks/>
          </p:cNvGrpSpPr>
          <p:nvPr/>
        </p:nvGrpSpPr>
        <p:grpSpPr bwMode="auto">
          <a:xfrm>
            <a:off x="552450" y="3124200"/>
            <a:ext cx="3482975" cy="457200"/>
            <a:chOff x="902" y="1988"/>
            <a:chExt cx="2194" cy="288"/>
          </a:xfrm>
        </p:grpSpPr>
        <p:sp>
          <p:nvSpPr>
            <p:cNvPr id="17422" name="Text Box 10"/>
            <p:cNvSpPr txBox="1">
              <a:spLocks noChangeArrowheads="1"/>
            </p:cNvSpPr>
            <p:nvPr/>
          </p:nvSpPr>
          <p:spPr bwMode="auto">
            <a:xfrm>
              <a:off x="902" y="1988"/>
              <a:ext cx="2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A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2, –1</a:t>
              </a:r>
              <a:r>
                <a:rPr lang="en-US" altLang="en-US"/>
                <a:t>)      </a:t>
              </a:r>
              <a:r>
                <a:rPr lang="en-US" altLang="en-US" i="1"/>
                <a:t>A’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–2, 1</a:t>
              </a:r>
              <a:r>
                <a:rPr lang="en-US" altLang="en-US"/>
                <a:t>)</a:t>
              </a:r>
              <a:endParaRPr lang="en-US" altLang="en-US" i="1"/>
            </a:p>
          </p:txBody>
        </p:sp>
        <p:pic>
          <p:nvPicPr>
            <p:cNvPr id="17423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1" y="2070"/>
              <a:ext cx="2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8980" name="Group 20"/>
          <p:cNvGrpSpPr>
            <a:grpSpLocks/>
          </p:cNvGrpSpPr>
          <p:nvPr/>
        </p:nvGrpSpPr>
        <p:grpSpPr bwMode="auto">
          <a:xfrm>
            <a:off x="590550" y="3702050"/>
            <a:ext cx="3486150" cy="457200"/>
            <a:chOff x="926" y="2352"/>
            <a:chExt cx="2196" cy="288"/>
          </a:xfrm>
        </p:grpSpPr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926" y="2352"/>
              <a:ext cx="21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B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4, 1</a:t>
              </a:r>
              <a:r>
                <a:rPr lang="en-US" altLang="en-US"/>
                <a:t>)      </a:t>
              </a:r>
              <a:r>
                <a:rPr lang="en-US" altLang="en-US" i="1"/>
                <a:t>B’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–4, –1</a:t>
              </a:r>
              <a:r>
                <a:rPr lang="en-US" altLang="en-US"/>
                <a:t>)</a:t>
              </a:r>
              <a:endParaRPr lang="en-US" altLang="en-US" i="1"/>
            </a:p>
          </p:txBody>
        </p:sp>
        <p:pic>
          <p:nvPicPr>
            <p:cNvPr id="17421" name="Picture 1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0" y="2436"/>
              <a:ext cx="2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8981" name="Group 21"/>
          <p:cNvGrpSpPr>
            <a:grpSpLocks/>
          </p:cNvGrpSpPr>
          <p:nvPr/>
        </p:nvGrpSpPr>
        <p:grpSpPr bwMode="auto">
          <a:xfrm>
            <a:off x="644525" y="4311650"/>
            <a:ext cx="3492500" cy="457200"/>
            <a:chOff x="960" y="2736"/>
            <a:chExt cx="2200" cy="288"/>
          </a:xfrm>
        </p:grpSpPr>
        <p:sp>
          <p:nvSpPr>
            <p:cNvPr id="17418" name="Text Box 14"/>
            <p:cNvSpPr txBox="1">
              <a:spLocks noChangeArrowheads="1"/>
            </p:cNvSpPr>
            <p:nvPr/>
          </p:nvSpPr>
          <p:spPr bwMode="auto">
            <a:xfrm>
              <a:off x="960" y="2736"/>
              <a:ext cx="2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C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3, 3</a:t>
              </a:r>
              <a:r>
                <a:rPr lang="en-US" altLang="en-US"/>
                <a:t>)      </a:t>
              </a:r>
              <a:r>
                <a:rPr lang="en-US" altLang="en-US" i="1"/>
                <a:t>C’</a:t>
              </a:r>
              <a:r>
                <a:rPr lang="en-US" altLang="en-US"/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–3, –3</a:t>
              </a:r>
              <a:r>
                <a:rPr lang="en-US" altLang="en-US"/>
                <a:t>)</a:t>
              </a:r>
              <a:endParaRPr lang="en-US" altLang="en-US" i="1"/>
            </a:p>
          </p:txBody>
        </p:sp>
        <p:pic>
          <p:nvPicPr>
            <p:cNvPr id="17419" name="Picture 1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4" y="2820"/>
              <a:ext cx="2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8976" name="Text Box 16"/>
          <p:cNvSpPr txBox="1">
            <a:spLocks noChangeArrowheads="1"/>
          </p:cNvSpPr>
          <p:nvPr/>
        </p:nvSpPr>
        <p:spPr bwMode="auto">
          <a:xfrm>
            <a:off x="304800" y="4953000"/>
            <a:ext cx="509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Graph the preimage and image.</a:t>
            </a:r>
          </a:p>
        </p:txBody>
      </p:sp>
      <p:pic>
        <p:nvPicPr>
          <p:cNvPr id="168997" name="Picture 37" descr="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743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8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8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6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8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68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8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9" grpId="0"/>
      <p:bldP spid="1689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Engineering Application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304800" y="1371600"/>
            <a:ext cx="853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 Ferris wheel has a 100 ft diameter and takes 60 s to make a complete rotation. A chair starts at (100, 0). After 5 s, what are the coordinates of its location to the nearest tenth?</a:t>
            </a: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457200" y="4419600"/>
            <a:ext cx="4800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Draw a right triangle to represent the car’s location (</a:t>
            </a:r>
            <a:r>
              <a:rPr lang="en-US" altLang="en-US" i="1"/>
              <a:t>x, y</a:t>
            </a:r>
            <a:r>
              <a:rPr lang="en-US" altLang="en-US"/>
              <a:t>) after a rotation of 30° about the origin.</a:t>
            </a:r>
            <a:endParaRPr lang="en-US" altLang="en-US" b="1"/>
          </a:p>
        </p:txBody>
      </p:sp>
      <p:grpSp>
        <p:nvGrpSpPr>
          <p:cNvPr id="170005" name="Group 21"/>
          <p:cNvGrpSpPr>
            <a:grpSpLocks/>
          </p:cNvGrpSpPr>
          <p:nvPr/>
        </p:nvGrpSpPr>
        <p:grpSpPr bwMode="auto">
          <a:xfrm>
            <a:off x="381000" y="3048000"/>
            <a:ext cx="8229600" cy="1019175"/>
            <a:chOff x="240" y="1920"/>
            <a:chExt cx="5184" cy="642"/>
          </a:xfrm>
        </p:grpSpPr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240" y="1920"/>
              <a:ext cx="5184" cy="5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Step 1 </a:t>
              </a:r>
              <a:r>
                <a:rPr lang="en-US" altLang="en-US"/>
                <a:t>Find the angle of rotation. Five seconds is  </a:t>
              </a:r>
            </a:p>
            <a:p>
              <a:pPr eaLnBrk="1" hangingPunct="1">
                <a:lnSpc>
                  <a:spcPct val="120000"/>
                </a:lnSpc>
              </a:pPr>
              <a:r>
                <a:rPr lang="en-US" altLang="en-US"/>
                <a:t>           of a complete rotation, or      360° = 30°.  </a:t>
              </a:r>
              <a:endParaRPr lang="en-US" altLang="en-US" b="1"/>
            </a:p>
          </p:txBody>
        </p:sp>
        <p:pic>
          <p:nvPicPr>
            <p:cNvPr id="18442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4" y="2172"/>
              <a:ext cx="24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43" name="Picture 17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" y="2163"/>
              <a:ext cx="658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70004" name="Group 20"/>
          <p:cNvGrpSpPr>
            <a:grpSpLocks/>
          </p:cNvGrpSpPr>
          <p:nvPr/>
        </p:nvGrpSpPr>
        <p:grpSpPr bwMode="auto">
          <a:xfrm>
            <a:off x="5867400" y="4572000"/>
            <a:ext cx="2962275" cy="1952625"/>
            <a:chOff x="3696" y="2880"/>
            <a:chExt cx="1866" cy="1230"/>
          </a:xfrm>
        </p:grpSpPr>
        <p:pic>
          <p:nvPicPr>
            <p:cNvPr id="18439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2880"/>
              <a:ext cx="1866" cy="1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440" name="Rectangle 19"/>
            <p:cNvSpPr>
              <a:spLocks noChangeArrowheads="1"/>
            </p:cNvSpPr>
            <p:nvPr/>
          </p:nvSpPr>
          <p:spPr bwMode="auto">
            <a:xfrm>
              <a:off x="4759" y="3477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7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609600" y="14478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Use the cosine ratio to find the </a:t>
            </a:r>
            <a:r>
              <a:rPr lang="en-US" altLang="en-US" i="1"/>
              <a:t>x</a:t>
            </a:r>
            <a:r>
              <a:rPr lang="en-US" altLang="en-US"/>
              <a:t>-coordinate.</a:t>
            </a:r>
            <a:endParaRPr lang="en-US" altLang="en-US" b="1"/>
          </a:p>
        </p:txBody>
      </p:sp>
      <p:grpSp>
        <p:nvGrpSpPr>
          <p:cNvPr id="171033" name="Group 25"/>
          <p:cNvGrpSpPr>
            <a:grpSpLocks/>
          </p:cNvGrpSpPr>
          <p:nvPr/>
        </p:nvGrpSpPr>
        <p:grpSpPr bwMode="auto">
          <a:xfrm>
            <a:off x="685800" y="2057400"/>
            <a:ext cx="2397125" cy="733425"/>
            <a:chOff x="422" y="1392"/>
            <a:chExt cx="1510" cy="462"/>
          </a:xfrm>
        </p:grpSpPr>
        <p:sp>
          <p:nvSpPr>
            <p:cNvPr id="19472" name="Text Box 7"/>
            <p:cNvSpPr txBox="1">
              <a:spLocks noChangeArrowheads="1"/>
            </p:cNvSpPr>
            <p:nvPr/>
          </p:nvSpPr>
          <p:spPr bwMode="auto">
            <a:xfrm>
              <a:off x="422" y="1470"/>
              <a:ext cx="10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cos 30° =</a:t>
              </a:r>
            </a:p>
          </p:txBody>
        </p:sp>
        <p:pic>
          <p:nvPicPr>
            <p:cNvPr id="19473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392"/>
              <a:ext cx="39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685800" y="3048000"/>
            <a:ext cx="3840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x</a:t>
            </a:r>
            <a:r>
              <a:rPr lang="en-US" altLang="en-US"/>
              <a:t> = 100 cos 30° ≈ 86.6</a:t>
            </a:r>
            <a:endParaRPr lang="en-US" altLang="en-US" i="1"/>
          </a:p>
        </p:txBody>
      </p: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5638800" y="3055938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Solve for x.</a:t>
            </a:r>
          </a:p>
        </p:txBody>
      </p: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669925" y="3657600"/>
            <a:ext cx="7935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4 </a:t>
            </a:r>
            <a:r>
              <a:rPr lang="en-US" altLang="en-US"/>
              <a:t>Use the sine ratio to find the </a:t>
            </a:r>
            <a:r>
              <a:rPr lang="en-US" altLang="en-US" i="1"/>
              <a:t>y</a:t>
            </a:r>
            <a:r>
              <a:rPr lang="en-US" altLang="en-US"/>
              <a:t>-coordinate.</a:t>
            </a:r>
            <a:endParaRPr lang="en-US" altLang="en-US" b="1"/>
          </a:p>
        </p:txBody>
      </p:sp>
      <p:grpSp>
        <p:nvGrpSpPr>
          <p:cNvPr id="171027" name="Group 19"/>
          <p:cNvGrpSpPr>
            <a:grpSpLocks/>
          </p:cNvGrpSpPr>
          <p:nvPr/>
        </p:nvGrpSpPr>
        <p:grpSpPr bwMode="auto">
          <a:xfrm>
            <a:off x="685800" y="4191000"/>
            <a:ext cx="2381250" cy="733425"/>
            <a:chOff x="432" y="3042"/>
            <a:chExt cx="1500" cy="462"/>
          </a:xfrm>
        </p:grpSpPr>
        <p:sp>
          <p:nvSpPr>
            <p:cNvPr id="19470" name="Text Box 15"/>
            <p:cNvSpPr txBox="1">
              <a:spLocks noChangeArrowheads="1"/>
            </p:cNvSpPr>
            <p:nvPr/>
          </p:nvSpPr>
          <p:spPr bwMode="auto">
            <a:xfrm>
              <a:off x="432" y="3120"/>
              <a:ext cx="10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sin 30° =</a:t>
              </a:r>
            </a:p>
          </p:txBody>
        </p:sp>
        <p:pic>
          <p:nvPicPr>
            <p:cNvPr id="19471" name="Picture 1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3042"/>
              <a:ext cx="39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1025" name="Text Box 17"/>
          <p:cNvSpPr txBox="1">
            <a:spLocks noChangeArrowheads="1"/>
          </p:cNvSpPr>
          <p:nvPr/>
        </p:nvSpPr>
        <p:spPr bwMode="auto">
          <a:xfrm>
            <a:off x="690563" y="4953000"/>
            <a:ext cx="3467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y</a:t>
            </a:r>
            <a:r>
              <a:rPr lang="en-US" altLang="en-US"/>
              <a:t> = 100 sin 30° = 50</a:t>
            </a:r>
            <a:endParaRPr lang="en-US" altLang="en-US" i="1"/>
          </a:p>
        </p:txBody>
      </p:sp>
      <p:sp>
        <p:nvSpPr>
          <p:cNvPr id="171026" name="Text Box 18"/>
          <p:cNvSpPr txBox="1">
            <a:spLocks noChangeArrowheads="1"/>
          </p:cNvSpPr>
          <p:nvPr/>
        </p:nvSpPr>
        <p:spPr bwMode="auto">
          <a:xfrm>
            <a:off x="714375" y="5502275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chair’s location after 5 s is approximately (86.6, 50).</a:t>
            </a:r>
          </a:p>
        </p:txBody>
      </p:sp>
      <p:pic>
        <p:nvPicPr>
          <p:cNvPr id="171030" name="Picture 2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25" y="4267200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1031" name="Picture 23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33600"/>
            <a:ext cx="1485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5686425" y="49530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Solve for 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7" grpId="0"/>
      <p:bldP spid="171019" grpId="0"/>
      <p:bldP spid="171022" grpId="0"/>
      <p:bldP spid="171025" grpId="0"/>
      <p:bldP spid="171026" grpId="0"/>
      <p:bldP spid="1710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609600" y="1295400"/>
            <a:ext cx="80168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The London Eye observation wheel has a radius of 67.5 m and takes 30 minutes to make a complete rotation. Find the coordinates of the observation car after 6 minutes. Round to the nearest tenth.</a:t>
            </a:r>
          </a:p>
        </p:txBody>
      </p:sp>
      <p:grpSp>
        <p:nvGrpSpPr>
          <p:cNvPr id="172076" name="Group 44"/>
          <p:cNvGrpSpPr>
            <a:grpSpLocks/>
          </p:cNvGrpSpPr>
          <p:nvPr/>
        </p:nvGrpSpPr>
        <p:grpSpPr bwMode="auto">
          <a:xfrm>
            <a:off x="609600" y="3276600"/>
            <a:ext cx="8153400" cy="1000125"/>
            <a:chOff x="384" y="2064"/>
            <a:chExt cx="5136" cy="630"/>
          </a:xfrm>
        </p:grpSpPr>
        <p:sp>
          <p:nvSpPr>
            <p:cNvPr id="20506" name="Text Box 8"/>
            <p:cNvSpPr txBox="1">
              <a:spLocks noChangeArrowheads="1"/>
            </p:cNvSpPr>
            <p:nvPr/>
          </p:nvSpPr>
          <p:spPr bwMode="auto">
            <a:xfrm>
              <a:off x="384" y="2064"/>
              <a:ext cx="5136" cy="5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Step 1 </a:t>
              </a:r>
              <a:r>
                <a:rPr lang="en-US" altLang="en-US"/>
                <a:t>find the angle of rotation. six minutes is  </a:t>
              </a:r>
            </a:p>
            <a:p>
              <a:pPr eaLnBrk="1" hangingPunct="1">
                <a:lnSpc>
                  <a:spcPct val="120000"/>
                </a:lnSpc>
              </a:pPr>
              <a:r>
                <a:rPr lang="en-US" altLang="en-US"/>
                <a:t>           of a complete rotation, or      360° = 36°.  </a:t>
              </a:r>
              <a:endParaRPr lang="en-US" altLang="en-US" b="1"/>
            </a:p>
          </p:txBody>
        </p:sp>
        <p:pic>
          <p:nvPicPr>
            <p:cNvPr id="20507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" y="2304"/>
              <a:ext cx="66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8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4" y="2304"/>
              <a:ext cx="24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2069" name="Text Box 37"/>
          <p:cNvSpPr txBox="1">
            <a:spLocks noChangeArrowheads="1"/>
          </p:cNvSpPr>
          <p:nvPr/>
        </p:nvSpPr>
        <p:spPr bwMode="auto">
          <a:xfrm>
            <a:off x="685800" y="4572000"/>
            <a:ext cx="4800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Draw a right triangle to represent the car’s location (</a:t>
            </a:r>
            <a:r>
              <a:rPr lang="en-US" altLang="en-US" i="1"/>
              <a:t>x, y</a:t>
            </a:r>
            <a:r>
              <a:rPr lang="en-US" altLang="en-US"/>
              <a:t>) after a rotation of 36° about the origin.</a:t>
            </a:r>
            <a:endParaRPr lang="en-US" altLang="en-US" b="1"/>
          </a:p>
        </p:txBody>
      </p:sp>
      <p:grpSp>
        <p:nvGrpSpPr>
          <p:cNvPr id="172075" name="Group 43"/>
          <p:cNvGrpSpPr>
            <a:grpSpLocks/>
          </p:cNvGrpSpPr>
          <p:nvPr/>
        </p:nvGrpSpPr>
        <p:grpSpPr bwMode="auto">
          <a:xfrm>
            <a:off x="5889625" y="4279900"/>
            <a:ext cx="3328988" cy="2273300"/>
            <a:chOff x="3710" y="2524"/>
            <a:chExt cx="2097" cy="1432"/>
          </a:xfrm>
        </p:grpSpPr>
        <p:grpSp>
          <p:nvGrpSpPr>
            <p:cNvPr id="20487" name="Group 41"/>
            <p:cNvGrpSpPr>
              <a:grpSpLocks/>
            </p:cNvGrpSpPr>
            <p:nvPr/>
          </p:nvGrpSpPr>
          <p:grpSpPr bwMode="auto">
            <a:xfrm>
              <a:off x="3710" y="2524"/>
              <a:ext cx="2097" cy="1432"/>
              <a:chOff x="3710" y="2524"/>
              <a:chExt cx="2097" cy="1432"/>
            </a:xfrm>
          </p:grpSpPr>
          <p:sp>
            <p:nvSpPr>
              <p:cNvPr id="20489" name="Line 21"/>
              <p:cNvSpPr>
                <a:spLocks noChangeShapeType="1"/>
              </p:cNvSpPr>
              <p:nvPr/>
            </p:nvSpPr>
            <p:spPr bwMode="auto">
              <a:xfrm>
                <a:off x="3768" y="3416"/>
                <a:ext cx="16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0" name="Line 22"/>
              <p:cNvSpPr>
                <a:spLocks noChangeShapeType="1"/>
              </p:cNvSpPr>
              <p:nvPr/>
            </p:nvSpPr>
            <p:spPr bwMode="auto">
              <a:xfrm>
                <a:off x="3912" y="2696"/>
                <a:ext cx="0" cy="86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1" name="Line 23"/>
              <p:cNvSpPr>
                <a:spLocks noChangeShapeType="1"/>
              </p:cNvSpPr>
              <p:nvPr/>
            </p:nvSpPr>
            <p:spPr bwMode="auto">
              <a:xfrm flipV="1">
                <a:off x="3912" y="2792"/>
                <a:ext cx="960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2" name="Text Box 24"/>
              <p:cNvSpPr txBox="1">
                <a:spLocks noChangeArrowheads="1"/>
              </p:cNvSpPr>
              <p:nvPr/>
            </p:nvSpPr>
            <p:spPr bwMode="auto">
              <a:xfrm>
                <a:off x="5052" y="3275"/>
                <a:ext cx="2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sym typeface="Wingdings" pitchFamily="2" charset="2"/>
                  </a:rPr>
                  <a:t></a:t>
                </a:r>
              </a:p>
            </p:txBody>
          </p:sp>
          <p:sp>
            <p:nvSpPr>
              <p:cNvPr id="20493" name="Text Box 25"/>
              <p:cNvSpPr txBox="1">
                <a:spLocks noChangeArrowheads="1"/>
              </p:cNvSpPr>
              <p:nvPr/>
            </p:nvSpPr>
            <p:spPr bwMode="auto">
              <a:xfrm>
                <a:off x="4764" y="2660"/>
                <a:ext cx="2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sym typeface="Wingdings" pitchFamily="2" charset="2"/>
                  </a:rPr>
                  <a:t></a:t>
                </a:r>
              </a:p>
            </p:txBody>
          </p:sp>
          <p:sp>
            <p:nvSpPr>
              <p:cNvPr id="20494" name="Arc 26"/>
              <p:cNvSpPr>
                <a:spLocks/>
              </p:cNvSpPr>
              <p:nvPr/>
            </p:nvSpPr>
            <p:spPr bwMode="auto">
              <a:xfrm>
                <a:off x="4872" y="2792"/>
                <a:ext cx="288" cy="624"/>
              </a:xfrm>
              <a:custGeom>
                <a:avLst/>
                <a:gdLst>
                  <a:gd name="T0" fmla="*/ 0 w 21600"/>
                  <a:gd name="T1" fmla="*/ 0 h 21600"/>
                  <a:gd name="T2" fmla="*/ 288 w 21600"/>
                  <a:gd name="T3" fmla="*/ 624 h 21600"/>
                  <a:gd name="T4" fmla="*/ 0 w 21600"/>
                  <a:gd name="T5" fmla="*/ 624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5" name="Line 27"/>
              <p:cNvSpPr>
                <a:spLocks noChangeShapeType="1"/>
              </p:cNvSpPr>
              <p:nvPr/>
            </p:nvSpPr>
            <p:spPr bwMode="auto">
              <a:xfrm>
                <a:off x="4872" y="279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6" name="Text Box 28"/>
              <p:cNvSpPr txBox="1">
                <a:spLocks noChangeArrowheads="1"/>
              </p:cNvSpPr>
              <p:nvPr/>
            </p:nvSpPr>
            <p:spPr bwMode="auto">
              <a:xfrm>
                <a:off x="5112" y="3201"/>
                <a:ext cx="695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600"/>
                  <a:t>(67.5, 0)</a:t>
                </a:r>
              </a:p>
            </p:txBody>
          </p:sp>
          <p:sp>
            <p:nvSpPr>
              <p:cNvPr id="20497" name="Text Box 29"/>
              <p:cNvSpPr txBox="1">
                <a:spLocks noChangeArrowheads="1"/>
              </p:cNvSpPr>
              <p:nvPr/>
            </p:nvSpPr>
            <p:spPr bwMode="auto">
              <a:xfrm>
                <a:off x="4142" y="3203"/>
                <a:ext cx="37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800"/>
                  <a:t>36°</a:t>
                </a:r>
              </a:p>
            </p:txBody>
          </p:sp>
          <p:sp>
            <p:nvSpPr>
              <p:cNvPr id="20498" name="Text Box 30"/>
              <p:cNvSpPr txBox="1">
                <a:spLocks noChangeArrowheads="1"/>
              </p:cNvSpPr>
              <p:nvPr/>
            </p:nvSpPr>
            <p:spPr bwMode="auto">
              <a:xfrm>
                <a:off x="3710" y="3388"/>
                <a:ext cx="20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800"/>
                  <a:t>0</a:t>
                </a:r>
              </a:p>
            </p:txBody>
          </p:sp>
          <p:sp>
            <p:nvSpPr>
              <p:cNvPr id="20499" name="Text Box 31"/>
              <p:cNvSpPr txBox="1">
                <a:spLocks noChangeArrowheads="1"/>
              </p:cNvSpPr>
              <p:nvPr/>
            </p:nvSpPr>
            <p:spPr bwMode="auto">
              <a:xfrm>
                <a:off x="4286" y="3397"/>
                <a:ext cx="4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800"/>
                  <a:t>67.5</a:t>
                </a:r>
              </a:p>
            </p:txBody>
          </p:sp>
          <p:sp>
            <p:nvSpPr>
              <p:cNvPr id="20500" name="Line 32"/>
              <p:cNvSpPr>
                <a:spLocks noChangeShapeType="1"/>
              </p:cNvSpPr>
              <p:nvPr/>
            </p:nvSpPr>
            <p:spPr bwMode="auto">
              <a:xfrm flipH="1">
                <a:off x="3960" y="351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1" name="Line 33"/>
              <p:cNvSpPr>
                <a:spLocks noChangeShapeType="1"/>
              </p:cNvSpPr>
              <p:nvPr/>
            </p:nvSpPr>
            <p:spPr bwMode="auto">
              <a:xfrm>
                <a:off x="4704" y="351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2" name="Line 34"/>
              <p:cNvSpPr>
                <a:spLocks noChangeShapeType="1"/>
              </p:cNvSpPr>
              <p:nvPr/>
            </p:nvSpPr>
            <p:spPr bwMode="auto">
              <a:xfrm>
                <a:off x="5160" y="346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3" name="Text Box 35"/>
              <p:cNvSpPr txBox="1">
                <a:spLocks noChangeArrowheads="1"/>
              </p:cNvSpPr>
              <p:nvPr/>
            </p:nvSpPr>
            <p:spPr bwMode="auto">
              <a:xfrm>
                <a:off x="4718" y="2524"/>
                <a:ext cx="5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800"/>
                  <a:t>(</a:t>
                </a:r>
                <a:r>
                  <a:rPr lang="en-US" altLang="en-US" sz="1800" i="1"/>
                  <a:t>x, y</a:t>
                </a:r>
                <a:r>
                  <a:rPr lang="en-US" altLang="en-US" sz="1800"/>
                  <a:t>)</a:t>
                </a:r>
              </a:p>
            </p:txBody>
          </p:sp>
          <p:sp>
            <p:nvSpPr>
              <p:cNvPr id="20504" name="Text Box 36"/>
              <p:cNvSpPr txBox="1">
                <a:spLocks noChangeArrowheads="1"/>
              </p:cNvSpPr>
              <p:nvPr/>
            </p:nvSpPr>
            <p:spPr bwMode="auto">
              <a:xfrm>
                <a:off x="4766" y="3552"/>
                <a:ext cx="69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800"/>
                  <a:t>Starting</a:t>
                </a:r>
              </a:p>
              <a:p>
                <a:pPr eaLnBrk="1" hangingPunct="1"/>
                <a:r>
                  <a:rPr lang="en-US" altLang="en-US" sz="1800"/>
                  <a:t>position</a:t>
                </a:r>
              </a:p>
            </p:txBody>
          </p:sp>
          <p:sp>
            <p:nvSpPr>
              <p:cNvPr id="20505" name="Text Box 39"/>
              <p:cNvSpPr txBox="1">
                <a:spLocks noChangeArrowheads="1"/>
              </p:cNvSpPr>
              <p:nvPr/>
            </p:nvSpPr>
            <p:spPr bwMode="auto">
              <a:xfrm>
                <a:off x="4032" y="2900"/>
                <a:ext cx="4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n-US" altLang="en-US" sz="1800"/>
                  <a:t>67.5</a:t>
                </a:r>
              </a:p>
            </p:txBody>
          </p:sp>
        </p:grpSp>
        <p:sp>
          <p:nvSpPr>
            <p:cNvPr id="20488" name="Rectangle 42"/>
            <p:cNvSpPr>
              <a:spLocks noChangeArrowheads="1"/>
            </p:cNvSpPr>
            <p:nvPr/>
          </p:nvSpPr>
          <p:spPr bwMode="auto">
            <a:xfrm>
              <a:off x="478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1295400"/>
            <a:ext cx="8229600" cy="4557713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  <a:endParaRPr lang="en-US" altLang="en-US" sz="2800" b="1"/>
          </a:p>
          <a:p>
            <a:pPr eaLnBrk="1" hangingPunct="1"/>
            <a:r>
              <a:rPr lang="en-US" altLang="en-US" sz="2800" b="1"/>
              <a:t>1. </a:t>
            </a:r>
            <a:r>
              <a:rPr lang="en-US" altLang="en-US" sz="2800"/>
              <a:t>The translation image of </a:t>
            </a:r>
            <a:r>
              <a:rPr lang="en-US" altLang="en-US" sz="2800" i="1"/>
              <a:t>P</a:t>
            </a:r>
            <a:r>
              <a:rPr lang="en-US" altLang="en-US" sz="2800"/>
              <a:t>(–3, –1) is </a:t>
            </a:r>
          </a:p>
          <a:p>
            <a:pPr eaLnBrk="1" hangingPunct="1"/>
            <a:r>
              <a:rPr lang="en-US" altLang="en-US" sz="2800" i="1"/>
              <a:t>	P’</a:t>
            </a:r>
            <a:r>
              <a:rPr lang="en-US" altLang="en-US" sz="2800"/>
              <a:t>(1, 3). Find the translation image of </a:t>
            </a:r>
            <a:r>
              <a:rPr lang="en-US" altLang="en-US" sz="2800" i="1"/>
              <a:t>Q</a:t>
            </a:r>
            <a:r>
              <a:rPr lang="en-US" altLang="en-US" sz="2800"/>
              <a:t>(2, –4).</a:t>
            </a: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2819400" y="2590800"/>
            <a:ext cx="1389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Q’</a:t>
            </a:r>
            <a:r>
              <a:rPr lang="en-US" altLang="en-US">
                <a:solidFill>
                  <a:srgbClr val="FF0000"/>
                </a:solidFill>
              </a:rPr>
              <a:t>(6, 0)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3076" name="Text Box 82"/>
          <p:cNvSpPr txBox="1">
            <a:spLocks noChangeArrowheads="1"/>
          </p:cNvSpPr>
          <p:nvPr/>
        </p:nvSpPr>
        <p:spPr bwMode="auto">
          <a:xfrm>
            <a:off x="441325" y="3200400"/>
            <a:ext cx="8115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/>
              <a:t>Solve for </a:t>
            </a:r>
            <a:r>
              <a:rPr lang="en-US" altLang="en-US" sz="2800" b="1" i="1"/>
              <a:t>x</a:t>
            </a:r>
            <a:r>
              <a:rPr lang="en-US" altLang="en-US" sz="2800" b="1"/>
              <a:t>. Round to the nearest tenth.</a:t>
            </a:r>
          </a:p>
        </p:txBody>
      </p:sp>
      <p:grpSp>
        <p:nvGrpSpPr>
          <p:cNvPr id="3077" name="Group 90"/>
          <p:cNvGrpSpPr>
            <a:grpSpLocks/>
          </p:cNvGrpSpPr>
          <p:nvPr/>
        </p:nvGrpSpPr>
        <p:grpSpPr bwMode="auto">
          <a:xfrm>
            <a:off x="460375" y="3871913"/>
            <a:ext cx="2435225" cy="733425"/>
            <a:chOff x="326" y="2160"/>
            <a:chExt cx="1534" cy="462"/>
          </a:xfrm>
        </p:grpSpPr>
        <p:sp>
          <p:nvSpPr>
            <p:cNvPr id="3083" name="Text Box 84"/>
            <p:cNvSpPr txBox="1">
              <a:spLocks noChangeArrowheads="1"/>
            </p:cNvSpPr>
            <p:nvPr/>
          </p:nvSpPr>
          <p:spPr bwMode="auto">
            <a:xfrm>
              <a:off x="326" y="2228"/>
              <a:ext cx="12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2. </a:t>
              </a:r>
              <a:r>
                <a:rPr lang="en-US" altLang="en-US"/>
                <a:t>cos 30°=</a:t>
              </a:r>
              <a:endParaRPr lang="en-US" altLang="en-US" b="1"/>
            </a:p>
          </p:txBody>
        </p:sp>
        <p:pic>
          <p:nvPicPr>
            <p:cNvPr id="3084" name="Picture 8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160"/>
              <a:ext cx="2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78" name="Group 91"/>
          <p:cNvGrpSpPr>
            <a:grpSpLocks/>
          </p:cNvGrpSpPr>
          <p:nvPr/>
        </p:nvGrpSpPr>
        <p:grpSpPr bwMode="auto">
          <a:xfrm>
            <a:off x="476250" y="4814888"/>
            <a:ext cx="2419350" cy="733425"/>
            <a:chOff x="336" y="2754"/>
            <a:chExt cx="1524" cy="462"/>
          </a:xfrm>
        </p:grpSpPr>
        <p:sp>
          <p:nvSpPr>
            <p:cNvPr id="3081" name="Text Box 86"/>
            <p:cNvSpPr txBox="1">
              <a:spLocks noChangeArrowheads="1"/>
            </p:cNvSpPr>
            <p:nvPr/>
          </p:nvSpPr>
          <p:spPr bwMode="auto">
            <a:xfrm>
              <a:off x="336" y="2832"/>
              <a:ext cx="12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3. </a:t>
              </a:r>
              <a:r>
                <a:rPr lang="en-US" altLang="en-US"/>
                <a:t>sin 30°=</a:t>
              </a:r>
              <a:endParaRPr lang="en-US" altLang="en-US" b="1"/>
            </a:p>
          </p:txBody>
        </p:sp>
        <p:pic>
          <p:nvPicPr>
            <p:cNvPr id="3082" name="Picture 87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754"/>
              <a:ext cx="2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256" name="Text Box 88"/>
          <p:cNvSpPr txBox="1">
            <a:spLocks noChangeArrowheads="1"/>
          </p:cNvSpPr>
          <p:nvPr/>
        </p:nvSpPr>
        <p:spPr bwMode="auto">
          <a:xfrm>
            <a:off x="3489325" y="3979863"/>
            <a:ext cx="152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x ≈ </a:t>
            </a:r>
            <a:r>
              <a:rPr lang="en-US" altLang="en-US">
                <a:solidFill>
                  <a:srgbClr val="FF0000"/>
                </a:solidFill>
              </a:rPr>
              <a:t>43.3</a:t>
            </a:r>
          </a:p>
        </p:txBody>
      </p:sp>
      <p:sp>
        <p:nvSpPr>
          <p:cNvPr id="7257" name="Text Box 89"/>
          <p:cNvSpPr txBox="1">
            <a:spLocks noChangeArrowheads="1"/>
          </p:cNvSpPr>
          <p:nvPr/>
        </p:nvSpPr>
        <p:spPr bwMode="auto">
          <a:xfrm>
            <a:off x="3505200" y="4938713"/>
            <a:ext cx="1217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x = </a:t>
            </a:r>
            <a:r>
              <a:rPr lang="en-US" altLang="en-US">
                <a:solidFill>
                  <a:srgbClr val="FF0000"/>
                </a:solidFill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8" grpId="0"/>
      <p:bldP spid="7256" grpId="0"/>
      <p:bldP spid="72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609600" y="16764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Use the cosine ratio to find the </a:t>
            </a:r>
            <a:r>
              <a:rPr lang="en-US" altLang="en-US" i="1"/>
              <a:t>x</a:t>
            </a:r>
            <a:r>
              <a:rPr lang="en-US" altLang="en-US"/>
              <a:t>-coordinate.</a:t>
            </a:r>
            <a:endParaRPr lang="en-US" altLang="en-US" b="1"/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685800" y="3048000"/>
            <a:ext cx="3951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x</a:t>
            </a:r>
            <a:r>
              <a:rPr lang="en-US" altLang="en-US"/>
              <a:t> = 67.5 cos 36° ≈ 20.9</a:t>
            </a:r>
            <a:endParaRPr lang="en-US" altLang="en-US" i="1"/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5638800" y="3055938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Solve for x.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669925" y="3657600"/>
            <a:ext cx="7935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4 </a:t>
            </a:r>
            <a:r>
              <a:rPr lang="en-US" altLang="en-US"/>
              <a:t>Use the sine ratio to find the </a:t>
            </a:r>
            <a:r>
              <a:rPr lang="en-US" altLang="en-US" i="1"/>
              <a:t>y</a:t>
            </a:r>
            <a:r>
              <a:rPr lang="en-US" altLang="en-US"/>
              <a:t>-coordinate.</a:t>
            </a:r>
            <a:endParaRPr lang="en-US" altLang="en-US" b="1"/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690563" y="4953000"/>
            <a:ext cx="3883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y</a:t>
            </a:r>
            <a:r>
              <a:rPr lang="en-US" altLang="en-US"/>
              <a:t> = 67.5 sin 36° = 64.2</a:t>
            </a:r>
            <a:endParaRPr lang="en-US" altLang="en-US" i="1"/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714375" y="5502275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chair’s location after 6 m is approximately (20.9, 64.2).</a:t>
            </a:r>
          </a:p>
        </p:txBody>
      </p:sp>
      <p:pic>
        <p:nvPicPr>
          <p:cNvPr id="174097" name="Picture 1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25" y="4267200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98" name="Picture 1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2286000"/>
            <a:ext cx="1485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5686425" y="49530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Solve for y.</a:t>
            </a:r>
          </a:p>
        </p:txBody>
      </p:sp>
      <p:grpSp>
        <p:nvGrpSpPr>
          <p:cNvPr id="174102" name="Group 22"/>
          <p:cNvGrpSpPr>
            <a:grpSpLocks/>
          </p:cNvGrpSpPr>
          <p:nvPr/>
        </p:nvGrpSpPr>
        <p:grpSpPr bwMode="auto">
          <a:xfrm>
            <a:off x="669925" y="2209800"/>
            <a:ext cx="2454275" cy="733425"/>
            <a:chOff x="422" y="1392"/>
            <a:chExt cx="1546" cy="462"/>
          </a:xfrm>
        </p:grpSpPr>
        <p:sp>
          <p:nvSpPr>
            <p:cNvPr id="21520" name="Text Box 7"/>
            <p:cNvSpPr txBox="1">
              <a:spLocks noChangeArrowheads="1"/>
            </p:cNvSpPr>
            <p:nvPr/>
          </p:nvSpPr>
          <p:spPr bwMode="auto">
            <a:xfrm>
              <a:off x="422" y="1470"/>
              <a:ext cx="10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cos 36° =</a:t>
              </a:r>
            </a:p>
          </p:txBody>
        </p:sp>
        <p:pic>
          <p:nvPicPr>
            <p:cNvPr id="21521" name="Picture 2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392"/>
              <a:ext cx="4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74103" name="Group 23"/>
          <p:cNvGrpSpPr>
            <a:grpSpLocks/>
          </p:cNvGrpSpPr>
          <p:nvPr/>
        </p:nvGrpSpPr>
        <p:grpSpPr bwMode="auto">
          <a:xfrm>
            <a:off x="685800" y="4186238"/>
            <a:ext cx="2438400" cy="733425"/>
            <a:chOff x="432" y="2637"/>
            <a:chExt cx="1536" cy="462"/>
          </a:xfrm>
        </p:grpSpPr>
        <p:sp>
          <p:nvSpPr>
            <p:cNvPr id="21518" name="Text Box 13"/>
            <p:cNvSpPr txBox="1">
              <a:spLocks noChangeArrowheads="1"/>
            </p:cNvSpPr>
            <p:nvPr/>
          </p:nvSpPr>
          <p:spPr bwMode="auto">
            <a:xfrm>
              <a:off x="432" y="2718"/>
              <a:ext cx="10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sin 36° =</a:t>
              </a:r>
            </a:p>
          </p:txBody>
        </p:sp>
        <p:pic>
          <p:nvPicPr>
            <p:cNvPr id="21519" name="Picture 2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637"/>
              <a:ext cx="4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7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9" grpId="0"/>
      <p:bldP spid="174090" grpId="0"/>
      <p:bldP spid="174091" grpId="0"/>
      <p:bldP spid="174095" grpId="0"/>
      <p:bldP spid="174096" grpId="0"/>
      <p:bldP spid="17409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304800" y="1524000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3225" indent="-403225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1. </a:t>
            </a:r>
            <a:r>
              <a:rPr lang="en-US" altLang="en-US"/>
              <a:t>Tell whether the transformation appears to be a rotation.</a:t>
            </a:r>
            <a:endParaRPr lang="en-US" altLang="en-US" b="1"/>
          </a:p>
        </p:txBody>
      </p:sp>
      <p:sp>
        <p:nvSpPr>
          <p:cNvPr id="22532" name="Text Box 20"/>
          <p:cNvSpPr txBox="1">
            <a:spLocks noChangeArrowheads="1"/>
          </p:cNvSpPr>
          <p:nvPr/>
        </p:nvSpPr>
        <p:spPr bwMode="auto">
          <a:xfrm>
            <a:off x="304800" y="3505200"/>
            <a:ext cx="8550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2.</a:t>
            </a:r>
            <a:r>
              <a:rPr lang="en-US" altLang="en-US"/>
              <a:t> Copy the figure and the angle of rotation. Draw the rotation of the triangle about </a:t>
            </a:r>
            <a:r>
              <a:rPr lang="en-US" altLang="en-US" i="1"/>
              <a:t>P </a:t>
            </a:r>
            <a:r>
              <a:rPr lang="en-US" altLang="en-US"/>
              <a:t>by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.</a:t>
            </a:r>
            <a:endParaRPr lang="en-US" altLang="en-US" b="1">
              <a:sym typeface="Symbol" pitchFamily="18" charset="2"/>
            </a:endParaRPr>
          </a:p>
        </p:txBody>
      </p:sp>
      <p:pic>
        <p:nvPicPr>
          <p:cNvPr id="22533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09800"/>
            <a:ext cx="16954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793" name="Text Box 33"/>
          <p:cNvSpPr txBox="1">
            <a:spLocks noChangeArrowheads="1"/>
          </p:cNvSpPr>
          <p:nvPr/>
        </p:nvSpPr>
        <p:spPr bwMode="auto">
          <a:xfrm>
            <a:off x="4648200" y="2362200"/>
            <a:ext cx="704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yes</a:t>
            </a:r>
          </a:p>
        </p:txBody>
      </p:sp>
      <p:pic>
        <p:nvPicPr>
          <p:cNvPr id="2253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648200"/>
            <a:ext cx="270510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798" name="Picture 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19600"/>
            <a:ext cx="26289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57200" y="170815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Rotate </a:t>
            </a:r>
            <a:r>
              <a:rPr lang="el-GR" altLang="en-US" b="1"/>
              <a:t>∆</a:t>
            </a:r>
            <a:r>
              <a:rPr lang="en-US" altLang="en-US" b="1" i="1"/>
              <a:t>RST</a:t>
            </a:r>
            <a:r>
              <a:rPr lang="en-US" altLang="en-US" b="1"/>
              <a:t> with vertices </a:t>
            </a:r>
            <a:r>
              <a:rPr lang="en-US" altLang="en-US" b="1" i="1"/>
              <a:t>R</a:t>
            </a:r>
            <a:r>
              <a:rPr lang="en-US" altLang="en-US" b="1"/>
              <a:t>(–1, 4), </a:t>
            </a:r>
            <a:r>
              <a:rPr lang="en-US" altLang="en-US" b="1" i="1"/>
              <a:t>S</a:t>
            </a:r>
            <a:r>
              <a:rPr lang="en-US" altLang="en-US" b="1"/>
              <a:t>(2, 1), and </a:t>
            </a:r>
            <a:r>
              <a:rPr lang="en-US" altLang="en-US" b="1" i="1"/>
              <a:t>T</a:t>
            </a:r>
            <a:r>
              <a:rPr lang="en-US" altLang="en-US" b="1"/>
              <a:t>(3, –3) about the origin by the given angle.                              </a:t>
            </a:r>
            <a:endParaRPr lang="el-GR" altLang="en-US" b="1"/>
          </a:p>
        </p:txBody>
      </p:sp>
      <p:sp>
        <p:nvSpPr>
          <p:cNvPr id="23556" name="Text Box 56"/>
          <p:cNvSpPr txBox="1">
            <a:spLocks noChangeArrowheads="1"/>
          </p:cNvSpPr>
          <p:nvPr/>
        </p:nvSpPr>
        <p:spPr bwMode="auto">
          <a:xfrm>
            <a:off x="457200" y="3124200"/>
            <a:ext cx="117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3.</a:t>
            </a:r>
            <a:r>
              <a:rPr lang="en-US" altLang="en-US"/>
              <a:t> 90°</a:t>
            </a:r>
            <a:endParaRPr lang="en-US" altLang="en-US" b="1"/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1814513" y="3124200"/>
            <a:ext cx="4814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R’</a:t>
            </a:r>
            <a:r>
              <a:rPr lang="en-US" altLang="en-US">
                <a:solidFill>
                  <a:srgbClr val="FF0000"/>
                </a:solidFill>
              </a:rPr>
              <a:t>(–4, –1), </a:t>
            </a:r>
            <a:r>
              <a:rPr lang="en-US" altLang="en-US" i="1">
                <a:solidFill>
                  <a:srgbClr val="FF0000"/>
                </a:solidFill>
              </a:rPr>
              <a:t>S</a:t>
            </a:r>
            <a:r>
              <a:rPr lang="en-US" altLang="en-US">
                <a:solidFill>
                  <a:srgbClr val="FF0000"/>
                </a:solidFill>
              </a:rPr>
              <a:t>’(–1, 2), </a:t>
            </a:r>
            <a:r>
              <a:rPr lang="en-US" altLang="en-US" i="1">
                <a:solidFill>
                  <a:srgbClr val="FF0000"/>
                </a:solidFill>
              </a:rPr>
              <a:t>T’</a:t>
            </a:r>
            <a:r>
              <a:rPr lang="en-US" altLang="en-US">
                <a:solidFill>
                  <a:srgbClr val="FF0000"/>
                </a:solidFill>
              </a:rPr>
              <a:t>(3, 3) 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23558" name="Text Box 58"/>
          <p:cNvSpPr txBox="1">
            <a:spLocks noChangeArrowheads="1"/>
          </p:cNvSpPr>
          <p:nvPr/>
        </p:nvSpPr>
        <p:spPr bwMode="auto">
          <a:xfrm>
            <a:off x="473075" y="3962400"/>
            <a:ext cx="1365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4.</a:t>
            </a:r>
            <a:r>
              <a:rPr lang="en-US" altLang="en-US"/>
              <a:t> 180°</a:t>
            </a:r>
            <a:endParaRPr lang="en-US" altLang="en-US" b="1"/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1773238" y="3962400"/>
            <a:ext cx="5008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R’</a:t>
            </a:r>
            <a:r>
              <a:rPr lang="en-US" altLang="en-US">
                <a:solidFill>
                  <a:srgbClr val="FF0000"/>
                </a:solidFill>
              </a:rPr>
              <a:t>(1, –4), </a:t>
            </a:r>
            <a:r>
              <a:rPr lang="en-US" altLang="en-US" i="1">
                <a:solidFill>
                  <a:srgbClr val="FF0000"/>
                </a:solidFill>
              </a:rPr>
              <a:t>S</a:t>
            </a:r>
            <a:r>
              <a:rPr lang="en-US" altLang="en-US">
                <a:solidFill>
                  <a:srgbClr val="FF0000"/>
                </a:solidFill>
              </a:rPr>
              <a:t>’(–2, –1), </a:t>
            </a:r>
            <a:r>
              <a:rPr lang="en-US" altLang="en-US" i="1">
                <a:solidFill>
                  <a:srgbClr val="FF0000"/>
                </a:solidFill>
              </a:rPr>
              <a:t>T’</a:t>
            </a:r>
            <a:r>
              <a:rPr lang="en-US" altLang="en-US">
                <a:solidFill>
                  <a:srgbClr val="FF0000"/>
                </a:solidFill>
              </a:rPr>
              <a:t>(–3, 3) </a:t>
            </a:r>
            <a:endParaRPr lang="en-US" altLang="en-US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65" grpId="0"/>
      <p:bldP spid="174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077200" cy="762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Identify and draw rotations.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0"/>
          <p:cNvSpPr txBox="1">
            <a:spLocks noChangeArrowheads="1"/>
          </p:cNvSpPr>
          <p:nvPr/>
        </p:nvSpPr>
        <p:spPr bwMode="auto">
          <a:xfrm>
            <a:off x="838200" y="2057400"/>
            <a:ext cx="77120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Remember that a rotation is a transformation that turns a figure around a fixed point, called the center of rotation. A rotation is an isometry, so the image of a rotated figure is congruent to the preimage.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Identifying Rotations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each transformation appears to be a rotation. Explain. </a:t>
            </a:r>
          </a:p>
        </p:txBody>
      </p:sp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90800"/>
            <a:ext cx="323850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438400"/>
            <a:ext cx="24003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6682" name="Text Box 10"/>
          <p:cNvSpPr txBox="1">
            <a:spLocks noChangeArrowheads="1"/>
          </p:cNvSpPr>
          <p:nvPr/>
        </p:nvSpPr>
        <p:spPr bwMode="auto">
          <a:xfrm>
            <a:off x="533400" y="4572000"/>
            <a:ext cx="36591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No; the figure appears</a:t>
            </a:r>
          </a:p>
          <a:p>
            <a:pPr eaLnBrk="1" hangingPunct="1"/>
            <a:r>
              <a:rPr lang="en-US" altLang="en-US"/>
              <a:t>to be flipped.</a:t>
            </a:r>
          </a:p>
        </p:txBody>
      </p:sp>
      <p:sp>
        <p:nvSpPr>
          <p:cNvPr id="156683" name="Text Box 11"/>
          <p:cNvSpPr txBox="1">
            <a:spLocks noChangeArrowheads="1"/>
          </p:cNvSpPr>
          <p:nvPr/>
        </p:nvSpPr>
        <p:spPr bwMode="auto">
          <a:xfrm>
            <a:off x="4953000" y="4648200"/>
            <a:ext cx="38877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the figure appears</a:t>
            </a:r>
          </a:p>
          <a:p>
            <a:pPr eaLnBrk="1" hangingPunct="1"/>
            <a:r>
              <a:rPr lang="en-US" altLang="en-US"/>
              <a:t>to be turned around a point.</a:t>
            </a:r>
          </a:p>
        </p:txBody>
      </p:sp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533400" y="2819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</a:t>
            </a:r>
          </a:p>
        </p:txBody>
      </p:sp>
      <p:sp>
        <p:nvSpPr>
          <p:cNvPr id="6153" name="Text Box 13"/>
          <p:cNvSpPr txBox="1">
            <a:spLocks noChangeArrowheads="1"/>
          </p:cNvSpPr>
          <p:nvPr/>
        </p:nvSpPr>
        <p:spPr bwMode="auto">
          <a:xfrm>
            <a:off x="4953000" y="2743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2" grpId="0"/>
      <p:bldP spid="1566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09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each transformation appears to be a rotation.</a:t>
            </a:r>
          </a:p>
        </p:txBody>
      </p:sp>
      <p:grpSp>
        <p:nvGrpSpPr>
          <p:cNvPr id="7172" name="Group 9"/>
          <p:cNvGrpSpPr>
            <a:grpSpLocks/>
          </p:cNvGrpSpPr>
          <p:nvPr/>
        </p:nvGrpSpPr>
        <p:grpSpPr bwMode="auto">
          <a:xfrm>
            <a:off x="990600" y="2667000"/>
            <a:ext cx="2609850" cy="1181100"/>
            <a:chOff x="912" y="1728"/>
            <a:chExt cx="1644" cy="744"/>
          </a:xfrm>
        </p:grpSpPr>
        <p:pic>
          <p:nvPicPr>
            <p:cNvPr id="7178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848"/>
              <a:ext cx="1644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79" name="Rectangle 8"/>
            <p:cNvSpPr>
              <a:spLocks noChangeArrowheads="1"/>
            </p:cNvSpPr>
            <p:nvPr/>
          </p:nvSpPr>
          <p:spPr bwMode="auto">
            <a:xfrm>
              <a:off x="1776" y="1728"/>
              <a:ext cx="384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914400" y="3962400"/>
            <a:ext cx="3673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No, the figure appears to be a translation.</a:t>
            </a:r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743200"/>
            <a:ext cx="17907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5334000" y="3886200"/>
            <a:ext cx="3673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Yes, the figure appears to be turned around a point.</a:t>
            </a:r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533400" y="2590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53000" y="251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7" grpId="0"/>
      <p:bldP spid="1577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457200" y="1752600"/>
            <a:ext cx="8305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Draw a segment from each vertex to the center of rotation. Your construction should show that a point’s distance to the center of rotation is equal to its image’s distance to the center of rotation. The angle formed by a point, the center of rotation, and the point’s image is the angle by which the figure was rotated.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9144000" cy="285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Drawing Rotations</a:t>
            </a: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Copy the figure and the angle of rotation. Draw the rotation of the triangle about point </a:t>
            </a:r>
            <a:r>
              <a:rPr lang="en-US" altLang="en-US" b="1" i="1"/>
              <a:t>Q</a:t>
            </a:r>
            <a:r>
              <a:rPr lang="en-US" altLang="en-US" b="1"/>
              <a:t> by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 i="1">
                <a:sym typeface="Symbol" pitchFamily="18" charset="2"/>
              </a:rPr>
              <a:t>A</a:t>
            </a:r>
            <a:r>
              <a:rPr lang="en-US" altLang="en-US" b="1">
                <a:sym typeface="Symbol" pitchFamily="18" charset="2"/>
              </a:rPr>
              <a:t>.</a:t>
            </a:r>
            <a:r>
              <a:rPr lang="en-US" altLang="en-US" b="1"/>
              <a:t> </a:t>
            </a:r>
          </a:p>
        </p:txBody>
      </p:sp>
      <p:sp>
        <p:nvSpPr>
          <p:cNvPr id="161803" name="Text Box 11"/>
          <p:cNvSpPr txBox="1">
            <a:spLocks noChangeArrowheads="1"/>
          </p:cNvSpPr>
          <p:nvPr/>
        </p:nvSpPr>
        <p:spPr bwMode="auto">
          <a:xfrm>
            <a:off x="533400" y="4648200"/>
            <a:ext cx="4816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Draw a segment from each vertex to point </a:t>
            </a:r>
            <a:r>
              <a:rPr lang="en-US" altLang="en-US" i="1"/>
              <a:t>Q</a:t>
            </a:r>
            <a:r>
              <a:rPr lang="en-US" altLang="en-US"/>
              <a:t>.</a:t>
            </a:r>
            <a:endParaRPr lang="en-US" altLang="en-US" b="1"/>
          </a:p>
        </p:txBody>
      </p:sp>
      <p:grpSp>
        <p:nvGrpSpPr>
          <p:cNvPr id="161826" name="Group 34"/>
          <p:cNvGrpSpPr>
            <a:grpSpLocks/>
          </p:cNvGrpSpPr>
          <p:nvPr/>
        </p:nvGrpSpPr>
        <p:grpSpPr bwMode="auto">
          <a:xfrm>
            <a:off x="6389688" y="4410075"/>
            <a:ext cx="1316037" cy="1108075"/>
            <a:chOff x="4025" y="2778"/>
            <a:chExt cx="829" cy="698"/>
          </a:xfrm>
        </p:grpSpPr>
        <p:sp>
          <p:nvSpPr>
            <p:cNvPr id="10255" name="Freeform 15"/>
            <p:cNvSpPr>
              <a:spLocks/>
            </p:cNvSpPr>
            <p:nvPr/>
          </p:nvSpPr>
          <p:spPr bwMode="auto">
            <a:xfrm>
              <a:off x="4134" y="3140"/>
              <a:ext cx="720" cy="336"/>
            </a:xfrm>
            <a:custGeom>
              <a:avLst/>
              <a:gdLst>
                <a:gd name="T0" fmla="*/ 0 w 720"/>
                <a:gd name="T1" fmla="*/ 336 h 336"/>
                <a:gd name="T2" fmla="*/ 432 w 720"/>
                <a:gd name="T3" fmla="*/ 0 h 336"/>
                <a:gd name="T4" fmla="*/ 720 w 720"/>
                <a:gd name="T5" fmla="*/ 144 h 336"/>
                <a:gd name="T6" fmla="*/ 0 w 720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0" h="336">
                  <a:moveTo>
                    <a:pt x="0" y="336"/>
                  </a:moveTo>
                  <a:lnTo>
                    <a:pt x="432" y="0"/>
                  </a:lnTo>
                  <a:lnTo>
                    <a:pt x="720" y="144"/>
                  </a:lnTo>
                  <a:lnTo>
                    <a:pt x="0" y="336"/>
                  </a:lnTo>
                  <a:close/>
                </a:path>
              </a:pathLst>
            </a:cu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Oval 16"/>
            <p:cNvSpPr>
              <a:spLocks noChangeArrowheads="1"/>
            </p:cNvSpPr>
            <p:nvPr/>
          </p:nvSpPr>
          <p:spPr bwMode="auto">
            <a:xfrm>
              <a:off x="4217" y="297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4025" y="277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i="1"/>
                <a:t>Q</a:t>
              </a:r>
            </a:p>
          </p:txBody>
        </p:sp>
      </p:grpSp>
      <p:sp>
        <p:nvSpPr>
          <p:cNvPr id="161814" name="Line 22"/>
          <p:cNvSpPr>
            <a:spLocks noChangeShapeType="1"/>
          </p:cNvSpPr>
          <p:nvPr/>
        </p:nvSpPr>
        <p:spPr bwMode="auto">
          <a:xfrm flipV="1">
            <a:off x="6575425" y="4724400"/>
            <a:ext cx="130175" cy="773113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1816" name="Line 24"/>
          <p:cNvSpPr>
            <a:spLocks noChangeShapeType="1"/>
          </p:cNvSpPr>
          <p:nvPr/>
        </p:nvSpPr>
        <p:spPr bwMode="auto">
          <a:xfrm>
            <a:off x="6726238" y="4746625"/>
            <a:ext cx="9906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8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971800"/>
            <a:ext cx="1219200" cy="105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9" name="Text Box 33"/>
          <p:cNvSpPr txBox="1">
            <a:spLocks noChangeArrowheads="1"/>
          </p:cNvSpPr>
          <p:nvPr/>
        </p:nvSpPr>
        <p:spPr bwMode="auto">
          <a:xfrm>
            <a:off x="4452938" y="32988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A</a:t>
            </a:r>
          </a:p>
        </p:txBody>
      </p:sp>
      <p:grpSp>
        <p:nvGrpSpPr>
          <p:cNvPr id="10250" name="Group 35"/>
          <p:cNvGrpSpPr>
            <a:grpSpLocks/>
          </p:cNvGrpSpPr>
          <p:nvPr/>
        </p:nvGrpSpPr>
        <p:grpSpPr bwMode="auto">
          <a:xfrm>
            <a:off x="2286000" y="2819400"/>
            <a:ext cx="1316038" cy="1108075"/>
            <a:chOff x="4025" y="2778"/>
            <a:chExt cx="829" cy="698"/>
          </a:xfrm>
        </p:grpSpPr>
        <p:sp>
          <p:nvSpPr>
            <p:cNvPr id="10252" name="Freeform 36"/>
            <p:cNvSpPr>
              <a:spLocks/>
            </p:cNvSpPr>
            <p:nvPr/>
          </p:nvSpPr>
          <p:spPr bwMode="auto">
            <a:xfrm>
              <a:off x="4134" y="3140"/>
              <a:ext cx="720" cy="336"/>
            </a:xfrm>
            <a:custGeom>
              <a:avLst/>
              <a:gdLst>
                <a:gd name="T0" fmla="*/ 0 w 720"/>
                <a:gd name="T1" fmla="*/ 336 h 336"/>
                <a:gd name="T2" fmla="*/ 432 w 720"/>
                <a:gd name="T3" fmla="*/ 0 h 336"/>
                <a:gd name="T4" fmla="*/ 720 w 720"/>
                <a:gd name="T5" fmla="*/ 144 h 336"/>
                <a:gd name="T6" fmla="*/ 0 w 720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0" h="336">
                  <a:moveTo>
                    <a:pt x="0" y="336"/>
                  </a:moveTo>
                  <a:lnTo>
                    <a:pt x="432" y="0"/>
                  </a:lnTo>
                  <a:lnTo>
                    <a:pt x="720" y="144"/>
                  </a:lnTo>
                  <a:lnTo>
                    <a:pt x="0" y="336"/>
                  </a:lnTo>
                  <a:close/>
                </a:path>
              </a:pathLst>
            </a:cu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Oval 37"/>
            <p:cNvSpPr>
              <a:spLocks noChangeArrowheads="1"/>
            </p:cNvSpPr>
            <p:nvPr/>
          </p:nvSpPr>
          <p:spPr bwMode="auto">
            <a:xfrm>
              <a:off x="4217" y="297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4" name="Text Box 38"/>
            <p:cNvSpPr txBox="1">
              <a:spLocks noChangeArrowheads="1"/>
            </p:cNvSpPr>
            <p:nvPr/>
          </p:nvSpPr>
          <p:spPr bwMode="auto">
            <a:xfrm>
              <a:off x="4025" y="277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i="1"/>
                <a:t>Q</a:t>
              </a:r>
            </a:p>
          </p:txBody>
        </p:sp>
      </p:grpSp>
      <p:sp>
        <p:nvSpPr>
          <p:cNvPr id="161831" name="Line 39"/>
          <p:cNvSpPr>
            <a:spLocks noChangeShapeType="1"/>
          </p:cNvSpPr>
          <p:nvPr/>
        </p:nvSpPr>
        <p:spPr bwMode="auto">
          <a:xfrm>
            <a:off x="6727825" y="4746625"/>
            <a:ext cx="511175" cy="23495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1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1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1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3" grpId="0"/>
      <p:bldP spid="161814" grpId="0" animBg="1"/>
      <p:bldP spid="161816" grpId="0" animBg="1"/>
      <p:bldP spid="1618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1140</Words>
  <Application>Microsoft Office PowerPoint</Application>
  <PresentationFormat>On-screen Show (4:3)</PresentationFormat>
  <Paragraphs>125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Verdana</vt:lpstr>
      <vt:lpstr>Arial</vt:lpstr>
      <vt:lpstr>Arial Black</vt:lpstr>
      <vt:lpstr>Arial MT Bl</vt:lpstr>
      <vt:lpstr>Symbol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71</cp:revision>
  <dcterms:created xsi:type="dcterms:W3CDTF">2002-10-14T18:20:28Z</dcterms:created>
  <dcterms:modified xsi:type="dcterms:W3CDTF">2014-04-01T11:50:13Z</dcterms:modified>
</cp:coreProperties>
</file>