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60" r:id="rId3"/>
    <p:sldId id="262" r:id="rId4"/>
    <p:sldId id="269" r:id="rId5"/>
    <p:sldId id="263" r:id="rId6"/>
    <p:sldId id="273" r:id="rId7"/>
    <p:sldId id="264" r:id="rId8"/>
    <p:sldId id="274" r:id="rId9"/>
    <p:sldId id="282" r:id="rId10"/>
    <p:sldId id="267" r:id="rId11"/>
    <p:sldId id="275" r:id="rId12"/>
    <p:sldId id="278" r:id="rId13"/>
    <p:sldId id="266" r:id="rId14"/>
    <p:sldId id="276" r:id="rId15"/>
    <p:sldId id="284" r:id="rId16"/>
    <p:sldId id="279" r:id="rId17"/>
    <p:sldId id="288" r:id="rId18"/>
    <p:sldId id="277" r:id="rId19"/>
    <p:sldId id="285" r:id="rId20"/>
    <p:sldId id="280" r:id="rId21"/>
    <p:sldId id="289" r:id="rId22"/>
    <p:sldId id="286" r:id="rId23"/>
    <p:sldId id="268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99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57" d="100"/>
          <a:sy n="57" d="100"/>
        </p:scale>
        <p:origin x="-348" y="-6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F8B3C156-4AD3-4B62-AB49-29BCF0872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16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C4894F0-95EC-45EB-AF3E-334CC9F1C2EC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F6F4D4-CC5B-4ADE-8DB9-61561C55C5FE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5BBD-BBDC-4144-930B-058FE5079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3AAB7-90B0-4487-AB07-9284BA0B7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5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7E3CC-3D7B-4B9C-BB89-510830AF7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98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A5BA-03D2-4116-B437-9E639A94A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B2E8F-2980-4036-8A5D-5C52C4389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2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1DAA3-D22E-49F5-B111-6C5EBFFE1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65C15-46BC-4E53-97E1-F56F10921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2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174A2-25B3-4CA7-83F2-3CEC9FB39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8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E4937-4F99-4860-A67E-174193C9D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1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62E4B-7493-44EC-9D2A-BD0F8C7DA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2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CD7FA-F143-4B36-8F3F-B46800938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C8095-AAD5-47A4-880C-9EC6E7DEB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0376A4AB-5670-4979-A1EF-FFD806955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0" y="6553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130175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Transformations in the Coordinate Plane</a:t>
            </a:r>
            <a:endParaRPr lang="en-US" altLang="en-US" sz="280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209550"/>
            <a:ext cx="7772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>
                <a:solidFill>
                  <a:schemeClr val="bg1"/>
                </a:solidFill>
                <a:latin typeface="Arial Black" pitchFamily="34" charset="0"/>
              </a:rPr>
              <a:t>Transformations in the Coordinate Plane</a:t>
            </a:r>
            <a:endParaRPr lang="en-US" altLang="en-US" sz="2600">
              <a:latin typeface="Verdana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19"/>
          <p:cNvSpPr txBox="1">
            <a:spLocks noChangeArrowheads="1"/>
          </p:cNvSpPr>
          <p:nvPr/>
        </p:nvSpPr>
        <p:spPr bwMode="auto">
          <a:xfrm>
            <a:off x="304800" y="1447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Identify each transformation. Then use arrow notation to describe the transformation.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0" y="4575175"/>
            <a:ext cx="4732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translation; 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MNOP 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M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’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N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’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O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’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P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’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5157788" y="4575175"/>
            <a:ext cx="405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rotation; 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XYZ 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X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’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Y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’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Z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’</a:t>
            </a:r>
          </a:p>
        </p:txBody>
      </p:sp>
      <p:pic>
        <p:nvPicPr>
          <p:cNvPr id="11270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95525"/>
            <a:ext cx="23812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1" name="Text Box 29"/>
          <p:cNvSpPr txBox="1">
            <a:spLocks noChangeArrowheads="1"/>
          </p:cNvSpPr>
          <p:nvPr/>
        </p:nvSpPr>
        <p:spPr bwMode="auto">
          <a:xfrm>
            <a:off x="381000" y="236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a.</a:t>
            </a:r>
          </a:p>
        </p:txBody>
      </p:sp>
      <p:pic>
        <p:nvPicPr>
          <p:cNvPr id="11272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2286000"/>
            <a:ext cx="2495550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3" name="Text Box 31"/>
          <p:cNvSpPr txBox="1">
            <a:spLocks noChangeArrowheads="1"/>
          </p:cNvSpPr>
          <p:nvPr/>
        </p:nvSpPr>
        <p:spPr bwMode="auto">
          <a:xfrm>
            <a:off x="5181600" y="236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6" grpId="0"/>
      <p:bldP spid="164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Drawing and Identifying Transformations</a:t>
            </a:r>
          </a:p>
        </p:txBody>
      </p:sp>
      <p:sp>
        <p:nvSpPr>
          <p:cNvPr id="12291" name="Rectangle 8"/>
          <p:cNvSpPr>
            <a:spLocks noChangeArrowheads="1"/>
          </p:cNvSpPr>
          <p:nvPr/>
        </p:nvSpPr>
        <p:spPr bwMode="auto">
          <a:xfrm>
            <a:off x="381000" y="1371600"/>
            <a:ext cx="8534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A figure has vertices at  </a:t>
            </a:r>
            <a:r>
              <a:rPr lang="en-US" altLang="en-US" b="1" i="1">
                <a:latin typeface="Verdana" pitchFamily="34" charset="0"/>
              </a:rPr>
              <a:t>A</a:t>
            </a:r>
            <a:r>
              <a:rPr lang="en-US" altLang="en-US" b="1">
                <a:latin typeface="Verdana" pitchFamily="34" charset="0"/>
              </a:rPr>
              <a:t>(1, –1), </a:t>
            </a:r>
            <a:r>
              <a:rPr lang="en-US" altLang="en-US" b="1" i="1">
                <a:latin typeface="Verdana" pitchFamily="34" charset="0"/>
              </a:rPr>
              <a:t>B</a:t>
            </a:r>
            <a:r>
              <a:rPr lang="en-US" altLang="en-US" b="1">
                <a:latin typeface="Verdana" pitchFamily="34" charset="0"/>
              </a:rPr>
              <a:t>(2, 3), and </a:t>
            </a:r>
            <a:r>
              <a:rPr lang="en-US" altLang="en-US" b="1" i="1">
                <a:latin typeface="Verdana" pitchFamily="34" charset="0"/>
              </a:rPr>
              <a:t>C</a:t>
            </a:r>
            <a:r>
              <a:rPr lang="en-US" altLang="en-US" b="1">
                <a:latin typeface="Verdana" pitchFamily="34" charset="0"/>
              </a:rPr>
              <a:t>(4, –2). After a transformation, the image of the figure has vertices at </a:t>
            </a:r>
            <a:r>
              <a:rPr lang="en-US" altLang="en-US" b="1" i="1">
                <a:latin typeface="Verdana" pitchFamily="34" charset="0"/>
              </a:rPr>
              <a:t>A</a:t>
            </a:r>
            <a:r>
              <a:rPr lang="en-US" altLang="en-US" b="1">
                <a:latin typeface="Verdana" pitchFamily="34" charset="0"/>
              </a:rPr>
              <a:t>'(–1, –1), </a:t>
            </a:r>
            <a:r>
              <a:rPr lang="en-US" altLang="en-US" b="1" i="1">
                <a:latin typeface="Verdana" pitchFamily="34" charset="0"/>
              </a:rPr>
              <a:t>B</a:t>
            </a:r>
            <a:r>
              <a:rPr lang="en-US" altLang="en-US" b="1">
                <a:latin typeface="Verdana" pitchFamily="34" charset="0"/>
              </a:rPr>
              <a:t>'(–2, 3), and </a:t>
            </a:r>
            <a:r>
              <a:rPr lang="en-US" altLang="en-US" b="1" i="1">
                <a:latin typeface="Verdana" pitchFamily="34" charset="0"/>
              </a:rPr>
              <a:t>C</a:t>
            </a:r>
            <a:r>
              <a:rPr lang="en-US" altLang="en-US" b="1">
                <a:latin typeface="Verdana" pitchFamily="34" charset="0"/>
              </a:rPr>
              <a:t>'(–4, –2). Draw the preimage and image. Then identify the transformation.</a:t>
            </a:r>
          </a:p>
        </p:txBody>
      </p:sp>
      <p:pic>
        <p:nvPicPr>
          <p:cNvPr id="3072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2819400" cy="279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3657600" y="3460750"/>
            <a:ext cx="5181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Plot the points. Then use a straightedge to connect the vertices.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657600" y="4800600"/>
            <a:ext cx="5715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The transformation is a reflection across the y-axis because each point and its image are the same distance from the y-axis.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/>
      <p:bldP spid="307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52400" y="1358900"/>
            <a:ext cx="9067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A figure has vertices at </a:t>
            </a:r>
            <a:r>
              <a:rPr lang="en-US" altLang="en-US" b="1" i="1">
                <a:latin typeface="Verdana" pitchFamily="34" charset="0"/>
              </a:rPr>
              <a:t>E</a:t>
            </a:r>
            <a:r>
              <a:rPr lang="en-US" altLang="en-US" b="1">
                <a:latin typeface="Verdana" pitchFamily="34" charset="0"/>
              </a:rPr>
              <a:t>(2, 0), </a:t>
            </a:r>
            <a:r>
              <a:rPr lang="en-US" altLang="en-US" b="1" i="1">
                <a:latin typeface="Verdana" pitchFamily="34" charset="0"/>
              </a:rPr>
              <a:t>F</a:t>
            </a:r>
            <a:r>
              <a:rPr lang="en-US" altLang="en-US" b="1">
                <a:latin typeface="Verdana" pitchFamily="34" charset="0"/>
              </a:rPr>
              <a:t>(2, -1), </a:t>
            </a:r>
            <a:r>
              <a:rPr lang="en-US" altLang="en-US" b="1" i="1">
                <a:latin typeface="Verdana" pitchFamily="34" charset="0"/>
              </a:rPr>
              <a:t>G</a:t>
            </a:r>
            <a:r>
              <a:rPr lang="en-US" altLang="en-US" b="1">
                <a:latin typeface="Verdana" pitchFamily="34" charset="0"/>
              </a:rPr>
              <a:t>(5, -1), and </a:t>
            </a:r>
            <a:r>
              <a:rPr lang="en-US" altLang="en-US" b="1" i="1">
                <a:latin typeface="Verdana" pitchFamily="34" charset="0"/>
              </a:rPr>
              <a:t>H</a:t>
            </a:r>
            <a:r>
              <a:rPr lang="en-US" altLang="en-US" b="1">
                <a:latin typeface="Verdana" pitchFamily="34" charset="0"/>
              </a:rPr>
              <a:t>(5, 0). After a transformation, the image of the figure has vertices at </a:t>
            </a:r>
            <a:r>
              <a:rPr lang="en-US" altLang="en-US" b="1" i="1">
                <a:latin typeface="Verdana" pitchFamily="34" charset="0"/>
              </a:rPr>
              <a:t>E</a:t>
            </a:r>
            <a:r>
              <a:rPr lang="en-US" altLang="en-US" b="1">
                <a:latin typeface="Verdana" pitchFamily="34" charset="0"/>
              </a:rPr>
              <a:t>’(0, 2), </a:t>
            </a:r>
            <a:r>
              <a:rPr lang="en-US" altLang="en-US" b="1" i="1">
                <a:latin typeface="Verdana" pitchFamily="34" charset="0"/>
              </a:rPr>
              <a:t>F</a:t>
            </a:r>
            <a:r>
              <a:rPr lang="en-US" altLang="en-US" b="1">
                <a:latin typeface="Verdana" pitchFamily="34" charset="0"/>
              </a:rPr>
              <a:t>’(1, 2), </a:t>
            </a:r>
            <a:r>
              <a:rPr lang="en-US" altLang="en-US" b="1" i="1">
                <a:latin typeface="Verdana" pitchFamily="34" charset="0"/>
              </a:rPr>
              <a:t>G</a:t>
            </a:r>
            <a:r>
              <a:rPr lang="en-US" altLang="en-US" b="1">
                <a:latin typeface="Verdana" pitchFamily="34" charset="0"/>
              </a:rPr>
              <a:t>’(1, 5), and </a:t>
            </a:r>
            <a:r>
              <a:rPr lang="en-US" altLang="en-US" b="1" i="1">
                <a:latin typeface="Verdana" pitchFamily="34" charset="0"/>
              </a:rPr>
              <a:t>H</a:t>
            </a:r>
            <a:r>
              <a:rPr lang="en-US" altLang="en-US" b="1">
                <a:latin typeface="Verdana" pitchFamily="34" charset="0"/>
              </a:rPr>
              <a:t>’(0, 5). Draw the preimage and image. Then identify the transformation.</a:t>
            </a:r>
          </a:p>
        </p:txBody>
      </p:sp>
      <p:pic>
        <p:nvPicPr>
          <p:cNvPr id="3380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352800"/>
            <a:ext cx="3028950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429000" y="3460750"/>
            <a:ext cx="5181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Plot the points. Then use a straightedge to connect the vertices.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429000" y="4772025"/>
            <a:ext cx="571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The transformation is a 90° counterclockwise rotation.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/>
      <p:bldP spid="3380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9"/>
          <p:cNvSpPr>
            <a:spLocks noChangeArrowheads="1"/>
          </p:cNvSpPr>
          <p:nvPr/>
        </p:nvSpPr>
        <p:spPr bwMode="auto">
          <a:xfrm>
            <a:off x="457200" y="1600200"/>
            <a:ext cx="85344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To find coordinates for the image of a figure in a translation, add </a:t>
            </a:r>
            <a:r>
              <a:rPr lang="en-US" altLang="en-US" sz="2800" i="1">
                <a:latin typeface="Verdana" pitchFamily="34" charset="0"/>
              </a:rPr>
              <a:t>a </a:t>
            </a:r>
            <a:r>
              <a:rPr lang="en-US" altLang="en-US" sz="2800">
                <a:latin typeface="Verdana" pitchFamily="34" charset="0"/>
              </a:rPr>
              <a:t>to the</a:t>
            </a:r>
          </a:p>
          <a:p>
            <a:pPr eaLnBrk="1" hangingPunct="1"/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-coordinates of the preimage and add </a:t>
            </a:r>
            <a:r>
              <a:rPr lang="en-US" altLang="en-US" sz="2800" i="1">
                <a:latin typeface="Verdana" pitchFamily="34" charset="0"/>
              </a:rPr>
              <a:t>b </a:t>
            </a:r>
            <a:r>
              <a:rPr lang="en-US" altLang="en-US" sz="2800">
                <a:latin typeface="Verdana" pitchFamily="34" charset="0"/>
              </a:rPr>
              <a:t>to the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-coordinates of the preimage.</a:t>
            </a:r>
          </a:p>
          <a:p>
            <a:pPr eaLnBrk="1" hangingPunct="1"/>
            <a:r>
              <a:rPr lang="en-US" altLang="en-US" sz="2800">
                <a:latin typeface="Verdana" pitchFamily="34" charset="0"/>
              </a:rPr>
              <a:t>Translations can also be described by a rule such as (</a:t>
            </a:r>
            <a:r>
              <a:rPr lang="en-US" altLang="en-US" sz="2800" i="1">
                <a:latin typeface="Verdana" pitchFamily="34" charset="0"/>
              </a:rPr>
              <a:t>x</a:t>
            </a:r>
            <a:r>
              <a:rPr lang="en-US" altLang="en-US" sz="2800">
                <a:latin typeface="Verdana" pitchFamily="34" charset="0"/>
              </a:rPr>
              <a:t>,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) 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 sz="2800">
                <a:latin typeface="Verdana" pitchFamily="34" charset="0"/>
              </a:rPr>
              <a:t> (</a:t>
            </a:r>
            <a:r>
              <a:rPr lang="en-US" altLang="en-US" sz="2800" i="1">
                <a:latin typeface="Verdana" pitchFamily="34" charset="0"/>
              </a:rPr>
              <a:t>x </a:t>
            </a:r>
            <a:r>
              <a:rPr lang="en-US" altLang="en-US" sz="2800">
                <a:latin typeface="Verdana" pitchFamily="34" charset="0"/>
              </a:rPr>
              <a:t>+ </a:t>
            </a:r>
            <a:r>
              <a:rPr lang="en-US" altLang="en-US" sz="2800" i="1">
                <a:latin typeface="Verdana" pitchFamily="34" charset="0"/>
              </a:rPr>
              <a:t>a</a:t>
            </a:r>
            <a:r>
              <a:rPr lang="en-US" altLang="en-US" sz="2800">
                <a:latin typeface="Verdana" pitchFamily="34" charset="0"/>
              </a:rPr>
              <a:t>, </a:t>
            </a:r>
            <a:r>
              <a:rPr lang="en-US" altLang="en-US" sz="2800" i="1">
                <a:latin typeface="Verdana" pitchFamily="34" charset="0"/>
              </a:rPr>
              <a:t>y </a:t>
            </a:r>
            <a:r>
              <a:rPr lang="en-US" altLang="en-US" sz="2800">
                <a:latin typeface="Verdana" pitchFamily="34" charset="0"/>
              </a:rPr>
              <a:t>+ </a:t>
            </a:r>
            <a:r>
              <a:rPr lang="en-US" altLang="en-US" sz="2800" i="1">
                <a:latin typeface="Verdana" pitchFamily="34" charset="0"/>
              </a:rPr>
              <a:t>b</a:t>
            </a:r>
            <a:r>
              <a:rPr lang="en-US" altLang="en-US" sz="2800">
                <a:latin typeface="Verdana" pitchFamily="34" charset="0"/>
              </a:rPr>
              <a:t>).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96863" y="1555750"/>
            <a:ext cx="823753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Find the coordinates for the image of </a:t>
            </a:r>
            <a:r>
              <a:rPr lang="en-US" altLang="en-US" b="1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b="1" i="1">
                <a:latin typeface="Verdana" pitchFamily="34" charset="0"/>
              </a:rPr>
              <a:t>ABC </a:t>
            </a:r>
            <a:r>
              <a:rPr lang="en-US" altLang="en-US" b="1">
                <a:latin typeface="Verdana" pitchFamily="34" charset="0"/>
              </a:rPr>
              <a:t>after the translation (</a:t>
            </a:r>
            <a:r>
              <a:rPr lang="en-US" altLang="en-US" b="1" i="1">
                <a:latin typeface="Verdana" pitchFamily="34" charset="0"/>
              </a:rPr>
              <a:t>x</a:t>
            </a:r>
            <a:r>
              <a:rPr lang="en-US" altLang="en-US" b="1">
                <a:latin typeface="Verdana" pitchFamily="34" charset="0"/>
              </a:rPr>
              <a:t>, </a:t>
            </a:r>
            <a:r>
              <a:rPr lang="en-US" altLang="en-US" b="1" i="1">
                <a:latin typeface="Verdana" pitchFamily="34" charset="0"/>
              </a:rPr>
              <a:t>y</a:t>
            </a:r>
            <a:r>
              <a:rPr lang="en-US" altLang="en-US" b="1">
                <a:latin typeface="Verdana" pitchFamily="34" charset="0"/>
              </a:rPr>
              <a:t>) </a:t>
            </a:r>
            <a:r>
              <a:rPr lang="en-US" altLang="en-US" b="1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 b="1">
                <a:latin typeface="Verdana" pitchFamily="34" charset="0"/>
              </a:rPr>
              <a:t> (</a:t>
            </a:r>
            <a:r>
              <a:rPr lang="en-US" altLang="en-US" b="1" i="1">
                <a:latin typeface="Verdana" pitchFamily="34" charset="0"/>
              </a:rPr>
              <a:t>x </a:t>
            </a:r>
            <a:r>
              <a:rPr lang="en-US" altLang="en-US" b="1">
                <a:latin typeface="Verdana" pitchFamily="34" charset="0"/>
              </a:rPr>
              <a:t>+ 2, </a:t>
            </a:r>
            <a:r>
              <a:rPr lang="en-US" altLang="en-US" b="1" i="1">
                <a:latin typeface="Verdana" pitchFamily="34" charset="0"/>
              </a:rPr>
              <a:t>y </a:t>
            </a:r>
            <a:r>
              <a:rPr lang="en-US" altLang="en-US" b="1">
                <a:latin typeface="Verdana" pitchFamily="34" charset="0"/>
              </a:rPr>
              <a:t>- 1).  Draw the image.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Translations in the Coordinate Plane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536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488" y="2743200"/>
            <a:ext cx="2906712" cy="233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04800" y="2959100"/>
            <a:ext cx="5791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Step 1 </a:t>
            </a:r>
            <a:r>
              <a:rPr lang="en-US" altLang="en-US">
                <a:latin typeface="Verdana" pitchFamily="34" charset="0"/>
              </a:rPr>
              <a:t>Find the coordinates of </a:t>
            </a:r>
          </a:p>
          <a:p>
            <a:pPr eaLnBrk="1" hangingPunct="1"/>
            <a:r>
              <a:rPr lang="en-US" altLang="en-US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i="1">
                <a:latin typeface="Verdana" pitchFamily="34" charset="0"/>
              </a:rPr>
              <a:t>ABC</a:t>
            </a:r>
            <a:r>
              <a:rPr lang="en-US" altLang="en-US">
                <a:latin typeface="Verdana" pitchFamily="34" charset="0"/>
              </a:rPr>
              <a:t>.</a:t>
            </a:r>
          </a:p>
          <a:p>
            <a:pPr eaLnBrk="1" hangingPunct="1"/>
            <a:endParaRPr lang="en-US" altLang="en-US">
              <a:latin typeface="Verdana" pitchFamily="34" charset="0"/>
            </a:endParaRPr>
          </a:p>
          <a:p>
            <a:pPr eaLnBrk="1" hangingPunct="1"/>
            <a:r>
              <a:rPr lang="en-US" altLang="en-US">
                <a:latin typeface="Verdana" pitchFamily="34" charset="0"/>
              </a:rPr>
              <a:t>The vertices of </a:t>
            </a:r>
            <a:r>
              <a:rPr lang="en-US" altLang="en-US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i="1">
                <a:latin typeface="Verdana" pitchFamily="34" charset="0"/>
              </a:rPr>
              <a:t>ABC </a:t>
            </a:r>
            <a:r>
              <a:rPr lang="en-US" altLang="en-US">
                <a:latin typeface="Verdana" pitchFamily="34" charset="0"/>
              </a:rPr>
              <a:t>are 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(–4, 2), </a:t>
            </a:r>
            <a:r>
              <a:rPr lang="en-US" altLang="en-US" i="1">
                <a:latin typeface="Verdana" pitchFamily="34" charset="0"/>
              </a:rPr>
              <a:t>B</a:t>
            </a:r>
            <a:r>
              <a:rPr lang="en-US" altLang="en-US">
                <a:latin typeface="Verdana" pitchFamily="34" charset="0"/>
              </a:rPr>
              <a:t>(–3, 4), </a:t>
            </a:r>
            <a:r>
              <a:rPr lang="en-US" altLang="en-US" i="1">
                <a:latin typeface="Verdana" pitchFamily="34" charset="0"/>
              </a:rPr>
              <a:t>C</a:t>
            </a:r>
            <a:r>
              <a:rPr lang="en-US" altLang="en-US">
                <a:latin typeface="Verdana" pitchFamily="34" charset="0"/>
              </a:rPr>
              <a:t>(–1, 1).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85800" y="1828800"/>
            <a:ext cx="8001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Step 2 </a:t>
            </a:r>
            <a:r>
              <a:rPr lang="en-US" altLang="en-US">
                <a:latin typeface="Verdana" pitchFamily="34" charset="0"/>
              </a:rPr>
              <a:t>Apply the rule to find the vertices of the image.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’(–4 + 2, 2 – 1) = 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’(</a:t>
            </a:r>
            <a:r>
              <a:rPr lang="en-US" altLang="en-US"/>
              <a:t>–</a:t>
            </a:r>
            <a:r>
              <a:rPr lang="en-US" altLang="en-US">
                <a:latin typeface="Verdana" pitchFamily="34" charset="0"/>
              </a:rPr>
              <a:t>2, 1)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B</a:t>
            </a:r>
            <a:r>
              <a:rPr lang="en-US" altLang="en-US">
                <a:latin typeface="Verdana" pitchFamily="34" charset="0"/>
              </a:rPr>
              <a:t>’(–3 + 2, 4 – 1) = </a:t>
            </a:r>
            <a:r>
              <a:rPr lang="en-US" altLang="en-US" i="1">
                <a:latin typeface="Verdana" pitchFamily="34" charset="0"/>
              </a:rPr>
              <a:t>B</a:t>
            </a:r>
            <a:r>
              <a:rPr lang="en-US" altLang="en-US">
                <a:latin typeface="Verdana" pitchFamily="34" charset="0"/>
              </a:rPr>
              <a:t>’(</a:t>
            </a:r>
            <a:r>
              <a:rPr lang="en-US" altLang="en-US"/>
              <a:t>–</a:t>
            </a:r>
            <a:r>
              <a:rPr lang="en-US" altLang="en-US">
                <a:latin typeface="Verdana" pitchFamily="34" charset="0"/>
              </a:rPr>
              <a:t>1, 3)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C</a:t>
            </a:r>
            <a:r>
              <a:rPr lang="en-US" altLang="en-US">
                <a:latin typeface="Verdana" pitchFamily="34" charset="0"/>
              </a:rPr>
              <a:t>’(–1 + 2, 1 – 1) = </a:t>
            </a:r>
            <a:r>
              <a:rPr lang="en-US" altLang="en-US" i="1">
                <a:latin typeface="Verdana" pitchFamily="34" charset="0"/>
              </a:rPr>
              <a:t>C</a:t>
            </a:r>
            <a:r>
              <a:rPr lang="en-US" altLang="en-US">
                <a:latin typeface="Verdana" pitchFamily="34" charset="0"/>
              </a:rPr>
              <a:t>’(1, 0)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685800" y="4191000"/>
            <a:ext cx="487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Step 3 </a:t>
            </a:r>
            <a:r>
              <a:rPr lang="en-US" altLang="en-US">
                <a:latin typeface="Verdana" pitchFamily="34" charset="0"/>
              </a:rPr>
              <a:t>Plot the points. Then finish drawing the image by using a straightedge to connect the vertices.</a:t>
            </a:r>
          </a:p>
        </p:txBody>
      </p:sp>
      <p:pic>
        <p:nvPicPr>
          <p:cNvPr id="16389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488" y="2743200"/>
            <a:ext cx="2906712" cy="233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99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200" y="2671763"/>
            <a:ext cx="2906713" cy="235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/>
      <p:bldP spid="419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Find the coordinates for the image of </a:t>
            </a:r>
            <a:r>
              <a:rPr lang="en-US" altLang="en-US" b="1" i="1">
                <a:latin typeface="Verdana" pitchFamily="34" charset="0"/>
              </a:rPr>
              <a:t>JKLM </a:t>
            </a:r>
            <a:r>
              <a:rPr lang="en-US" altLang="en-US" b="1">
                <a:latin typeface="Verdana" pitchFamily="34" charset="0"/>
              </a:rPr>
              <a:t>after the translation (</a:t>
            </a:r>
            <a:r>
              <a:rPr lang="en-US" altLang="en-US" b="1" i="1">
                <a:latin typeface="Verdana" pitchFamily="34" charset="0"/>
              </a:rPr>
              <a:t>x</a:t>
            </a:r>
            <a:r>
              <a:rPr lang="en-US" altLang="en-US" b="1">
                <a:latin typeface="Verdana" pitchFamily="34" charset="0"/>
              </a:rPr>
              <a:t>, </a:t>
            </a:r>
            <a:r>
              <a:rPr lang="en-US" altLang="en-US" b="1" i="1">
                <a:latin typeface="Verdana" pitchFamily="34" charset="0"/>
              </a:rPr>
              <a:t>y</a:t>
            </a:r>
            <a:r>
              <a:rPr lang="en-US" altLang="en-US" b="1">
                <a:latin typeface="Verdana" pitchFamily="34" charset="0"/>
              </a:rPr>
              <a:t>) </a:t>
            </a:r>
            <a:r>
              <a:rPr lang="en-US" altLang="en-US" b="1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 b="1">
                <a:latin typeface="Verdana" pitchFamily="34" charset="0"/>
              </a:rPr>
              <a:t> (</a:t>
            </a:r>
            <a:r>
              <a:rPr lang="en-US" altLang="en-US" b="1" i="1">
                <a:latin typeface="Verdana" pitchFamily="34" charset="0"/>
              </a:rPr>
              <a:t>x </a:t>
            </a:r>
            <a:r>
              <a:rPr lang="en-US" altLang="en-US" b="1">
                <a:latin typeface="Verdana" pitchFamily="34" charset="0"/>
              </a:rPr>
              <a:t>– 2, </a:t>
            </a:r>
            <a:r>
              <a:rPr lang="en-US" altLang="en-US" b="1" i="1">
                <a:latin typeface="Verdana" pitchFamily="34" charset="0"/>
              </a:rPr>
              <a:t>y </a:t>
            </a:r>
            <a:r>
              <a:rPr lang="en-US" altLang="en-US" b="1">
                <a:latin typeface="Verdana" pitchFamily="34" charset="0"/>
              </a:rPr>
              <a:t>+ 4). Draw the image.</a:t>
            </a:r>
          </a:p>
        </p:txBody>
      </p:sp>
      <p:pic>
        <p:nvPicPr>
          <p:cNvPr id="1741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48000"/>
            <a:ext cx="3048000" cy="304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304800" y="3340100"/>
            <a:ext cx="5791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Step 1 </a:t>
            </a:r>
            <a:r>
              <a:rPr lang="en-US" altLang="en-US">
                <a:latin typeface="Verdana" pitchFamily="34" charset="0"/>
              </a:rPr>
              <a:t>Find the coordinates of 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JKLM</a:t>
            </a:r>
            <a:r>
              <a:rPr lang="en-US" altLang="en-US">
                <a:latin typeface="Verdana" pitchFamily="34" charset="0"/>
              </a:rPr>
              <a:t>.</a:t>
            </a:r>
          </a:p>
          <a:p>
            <a:pPr eaLnBrk="1" hangingPunct="1"/>
            <a:endParaRPr lang="en-US" altLang="en-US">
              <a:latin typeface="Verdana" pitchFamily="34" charset="0"/>
            </a:endParaRPr>
          </a:p>
          <a:p>
            <a:pPr eaLnBrk="1" hangingPunct="1"/>
            <a:r>
              <a:rPr lang="en-US" altLang="en-US">
                <a:latin typeface="Verdana" pitchFamily="34" charset="0"/>
              </a:rPr>
              <a:t>The vertices of </a:t>
            </a:r>
            <a:r>
              <a:rPr lang="en-US" altLang="en-US" i="1">
                <a:latin typeface="Verdana" pitchFamily="34" charset="0"/>
              </a:rPr>
              <a:t>JKLM </a:t>
            </a:r>
            <a:r>
              <a:rPr lang="en-US" altLang="en-US">
                <a:latin typeface="Verdana" pitchFamily="34" charset="0"/>
              </a:rPr>
              <a:t>are </a:t>
            </a:r>
            <a:r>
              <a:rPr lang="en-US" altLang="en-US" i="1">
                <a:latin typeface="Verdana" pitchFamily="34" charset="0"/>
              </a:rPr>
              <a:t>J</a:t>
            </a:r>
            <a:r>
              <a:rPr lang="en-US" altLang="en-US">
                <a:latin typeface="Verdana" pitchFamily="34" charset="0"/>
              </a:rPr>
              <a:t>(1, 1), </a:t>
            </a:r>
            <a:r>
              <a:rPr lang="en-US" altLang="en-US" i="1">
                <a:latin typeface="Verdana" pitchFamily="34" charset="0"/>
              </a:rPr>
              <a:t>K</a:t>
            </a:r>
            <a:r>
              <a:rPr lang="en-US" altLang="en-US">
                <a:latin typeface="Verdana" pitchFamily="34" charset="0"/>
              </a:rPr>
              <a:t>(3, 1), </a:t>
            </a:r>
            <a:r>
              <a:rPr lang="en-US" altLang="en-US" i="1">
                <a:latin typeface="Verdana" pitchFamily="34" charset="0"/>
              </a:rPr>
              <a:t>L</a:t>
            </a:r>
            <a:r>
              <a:rPr lang="en-US" altLang="en-US">
                <a:latin typeface="Verdana" pitchFamily="34" charset="0"/>
              </a:rPr>
              <a:t>(3, –4), </a:t>
            </a:r>
            <a:r>
              <a:rPr lang="en-US" altLang="en-US" i="1">
                <a:latin typeface="Verdana" pitchFamily="34" charset="0"/>
              </a:rPr>
              <a:t>M</a:t>
            </a:r>
            <a:r>
              <a:rPr lang="en-US" altLang="en-US">
                <a:latin typeface="Verdana" pitchFamily="34" charset="0"/>
              </a:rPr>
              <a:t>(1, –4),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48000"/>
            <a:ext cx="3048000" cy="304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685800" y="1828800"/>
            <a:ext cx="8001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Step 2 </a:t>
            </a:r>
            <a:r>
              <a:rPr lang="en-US" altLang="en-US">
                <a:latin typeface="Verdana" pitchFamily="34" charset="0"/>
              </a:rPr>
              <a:t>Apply the rule to find the vertices of the image.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J</a:t>
            </a:r>
            <a:r>
              <a:rPr lang="en-US" altLang="en-US">
                <a:latin typeface="Verdana" pitchFamily="34" charset="0"/>
              </a:rPr>
              <a:t>’(1 – 2, 1 + 4) = </a:t>
            </a:r>
            <a:r>
              <a:rPr lang="en-US" altLang="en-US" i="1">
                <a:latin typeface="Verdana" pitchFamily="34" charset="0"/>
              </a:rPr>
              <a:t>J</a:t>
            </a:r>
            <a:r>
              <a:rPr lang="en-US" altLang="en-US">
                <a:latin typeface="Verdana" pitchFamily="34" charset="0"/>
              </a:rPr>
              <a:t>’(–1, 5)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K</a:t>
            </a:r>
            <a:r>
              <a:rPr lang="en-US" altLang="en-US">
                <a:latin typeface="Verdana" pitchFamily="34" charset="0"/>
              </a:rPr>
              <a:t>’(3 – 2, 1 + 4) = </a:t>
            </a:r>
            <a:r>
              <a:rPr lang="en-US" altLang="en-US" i="1">
                <a:latin typeface="Verdana" pitchFamily="34" charset="0"/>
              </a:rPr>
              <a:t>K</a:t>
            </a:r>
            <a:r>
              <a:rPr lang="en-US" altLang="en-US">
                <a:latin typeface="Verdana" pitchFamily="34" charset="0"/>
              </a:rPr>
              <a:t>’(1, 5)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L</a:t>
            </a:r>
            <a:r>
              <a:rPr lang="en-US" altLang="en-US">
                <a:latin typeface="Verdana" pitchFamily="34" charset="0"/>
              </a:rPr>
              <a:t>’(3 – 2, –4 + 4) = </a:t>
            </a:r>
            <a:r>
              <a:rPr lang="en-US" altLang="en-US" i="1">
                <a:latin typeface="Verdana" pitchFamily="34" charset="0"/>
              </a:rPr>
              <a:t>L</a:t>
            </a:r>
            <a:r>
              <a:rPr lang="en-US" altLang="en-US">
                <a:latin typeface="Verdana" pitchFamily="34" charset="0"/>
              </a:rPr>
              <a:t>’(1, 0)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M</a:t>
            </a:r>
            <a:r>
              <a:rPr lang="en-US" altLang="en-US">
                <a:latin typeface="Verdana" pitchFamily="34" charset="0"/>
              </a:rPr>
              <a:t>’(1 – 2, –4 + 4) = </a:t>
            </a:r>
            <a:r>
              <a:rPr lang="en-US" altLang="en-US" i="1">
                <a:latin typeface="Verdana" pitchFamily="34" charset="0"/>
              </a:rPr>
              <a:t>M</a:t>
            </a:r>
            <a:r>
              <a:rPr lang="en-US" altLang="en-US">
                <a:latin typeface="Verdana" pitchFamily="34" charset="0"/>
              </a:rPr>
              <a:t>’(–1, 0)</a:t>
            </a: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685800" y="4391025"/>
            <a:ext cx="487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Step 3 </a:t>
            </a:r>
            <a:r>
              <a:rPr lang="en-US" altLang="en-US">
                <a:latin typeface="Verdana" pitchFamily="34" charset="0"/>
              </a:rPr>
              <a:t>Plot the points. Then finish drawing the image by using a straightedge to connect the vertices.</a:t>
            </a:r>
          </a:p>
        </p:txBody>
      </p:sp>
      <p:grpSp>
        <p:nvGrpSpPr>
          <p:cNvPr id="48147" name="Group 19"/>
          <p:cNvGrpSpPr>
            <a:grpSpLocks/>
          </p:cNvGrpSpPr>
          <p:nvPr/>
        </p:nvGrpSpPr>
        <p:grpSpPr bwMode="auto">
          <a:xfrm>
            <a:off x="6400800" y="2757488"/>
            <a:ext cx="1676400" cy="1890712"/>
            <a:chOff x="4032" y="1737"/>
            <a:chExt cx="1056" cy="1191"/>
          </a:xfrm>
        </p:grpSpPr>
        <p:sp>
          <p:nvSpPr>
            <p:cNvPr id="18439" name="Oval 9"/>
            <p:cNvSpPr>
              <a:spLocks noChangeArrowheads="1"/>
            </p:cNvSpPr>
            <p:nvPr/>
          </p:nvSpPr>
          <p:spPr bwMode="auto">
            <a:xfrm>
              <a:off x="4590" y="1929"/>
              <a:ext cx="69" cy="6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0" name="Oval 10"/>
            <p:cNvSpPr>
              <a:spLocks noChangeArrowheads="1"/>
            </p:cNvSpPr>
            <p:nvPr/>
          </p:nvSpPr>
          <p:spPr bwMode="auto">
            <a:xfrm>
              <a:off x="4251" y="1938"/>
              <a:ext cx="69" cy="6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1" name="Oval 11"/>
            <p:cNvSpPr>
              <a:spLocks noChangeArrowheads="1"/>
            </p:cNvSpPr>
            <p:nvPr/>
          </p:nvSpPr>
          <p:spPr bwMode="auto">
            <a:xfrm>
              <a:off x="4608" y="2831"/>
              <a:ext cx="69" cy="6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2" name="Oval 12"/>
            <p:cNvSpPr>
              <a:spLocks noChangeArrowheads="1"/>
            </p:cNvSpPr>
            <p:nvPr/>
          </p:nvSpPr>
          <p:spPr bwMode="auto">
            <a:xfrm>
              <a:off x="4236" y="2840"/>
              <a:ext cx="69" cy="6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3" name="Rectangle 13"/>
            <p:cNvSpPr>
              <a:spLocks noChangeArrowheads="1"/>
            </p:cNvSpPr>
            <p:nvPr/>
          </p:nvSpPr>
          <p:spPr bwMode="auto">
            <a:xfrm>
              <a:off x="4272" y="1968"/>
              <a:ext cx="374" cy="902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4" name="Text Box 14"/>
            <p:cNvSpPr txBox="1">
              <a:spLocks noChangeArrowheads="1"/>
            </p:cNvSpPr>
            <p:nvPr/>
          </p:nvSpPr>
          <p:spPr bwMode="auto">
            <a:xfrm>
              <a:off x="4098" y="1737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J</a:t>
              </a:r>
              <a:r>
                <a:rPr lang="en-US" altLang="en-US" sz="2000" i="1">
                  <a:latin typeface="Verdana" pitchFamily="34" charset="0"/>
                </a:rPr>
                <a:t>’</a:t>
              </a:r>
            </a:p>
          </p:txBody>
        </p:sp>
        <p:sp>
          <p:nvSpPr>
            <p:cNvPr id="18445" name="Text Box 15"/>
            <p:cNvSpPr txBox="1">
              <a:spLocks noChangeArrowheads="1"/>
            </p:cNvSpPr>
            <p:nvPr/>
          </p:nvSpPr>
          <p:spPr bwMode="auto">
            <a:xfrm>
              <a:off x="4608" y="1738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K</a:t>
              </a:r>
              <a:r>
                <a:rPr lang="en-US" altLang="en-US" sz="2000" i="1">
                  <a:latin typeface="Verdana" pitchFamily="34" charset="0"/>
                </a:rPr>
                <a:t>’</a:t>
              </a:r>
            </a:p>
          </p:txBody>
        </p:sp>
        <p:sp>
          <p:nvSpPr>
            <p:cNvPr id="18446" name="Text Box 16"/>
            <p:cNvSpPr txBox="1">
              <a:spLocks noChangeArrowheads="1"/>
            </p:cNvSpPr>
            <p:nvPr/>
          </p:nvSpPr>
          <p:spPr bwMode="auto">
            <a:xfrm>
              <a:off x="4032" y="2640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M</a:t>
              </a:r>
              <a:r>
                <a:rPr lang="en-US" altLang="en-US" sz="2000" i="1">
                  <a:latin typeface="Verdana" pitchFamily="34" charset="0"/>
                </a:rPr>
                <a:t>’</a:t>
              </a:r>
            </a:p>
          </p:txBody>
        </p:sp>
        <p:sp>
          <p:nvSpPr>
            <p:cNvPr id="18447" name="Text Box 17"/>
            <p:cNvSpPr txBox="1">
              <a:spLocks noChangeArrowheads="1"/>
            </p:cNvSpPr>
            <p:nvPr/>
          </p:nvSpPr>
          <p:spPr bwMode="auto">
            <a:xfrm>
              <a:off x="4416" y="2678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L</a:t>
              </a:r>
              <a:r>
                <a:rPr lang="en-US" altLang="en-US" sz="2000" i="1">
                  <a:latin typeface="Verdana" pitchFamily="34" charset="0"/>
                </a:rPr>
                <a:t>’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Art History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Rectangle 7"/>
          <p:cNvSpPr>
            <a:spLocks noChangeArrowheads="1"/>
          </p:cNvSpPr>
          <p:nvPr/>
        </p:nvSpPr>
        <p:spPr bwMode="auto">
          <a:xfrm>
            <a:off x="533400" y="16002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The figure shows part of a tile floor.  Write a rule for the translation of hexagon 1 to hexagon 2.</a:t>
            </a:r>
          </a:p>
        </p:txBody>
      </p:sp>
      <p:grpSp>
        <p:nvGrpSpPr>
          <p:cNvPr id="19460" name="Group 19"/>
          <p:cNvGrpSpPr>
            <a:grpSpLocks/>
          </p:cNvGrpSpPr>
          <p:nvPr/>
        </p:nvGrpSpPr>
        <p:grpSpPr bwMode="auto">
          <a:xfrm>
            <a:off x="6076950" y="2819400"/>
            <a:ext cx="2762250" cy="2232025"/>
            <a:chOff x="3828" y="1776"/>
            <a:chExt cx="1740" cy="1406"/>
          </a:xfrm>
        </p:grpSpPr>
        <p:pic>
          <p:nvPicPr>
            <p:cNvPr id="19464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8" y="1776"/>
              <a:ext cx="1740" cy="1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465" name="Oval 13"/>
            <p:cNvSpPr>
              <a:spLocks noChangeArrowheads="1"/>
            </p:cNvSpPr>
            <p:nvPr/>
          </p:nvSpPr>
          <p:spPr bwMode="auto">
            <a:xfrm>
              <a:off x="4971" y="2754"/>
              <a:ext cx="69" cy="6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66" name="Text Box 14"/>
            <p:cNvSpPr txBox="1">
              <a:spLocks noChangeArrowheads="1"/>
            </p:cNvSpPr>
            <p:nvPr/>
          </p:nvSpPr>
          <p:spPr bwMode="auto">
            <a:xfrm>
              <a:off x="4935" y="2823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i="1"/>
                <a:t>A</a:t>
              </a:r>
            </a:p>
          </p:txBody>
        </p:sp>
        <p:sp>
          <p:nvSpPr>
            <p:cNvPr id="19467" name="Oval 15"/>
            <p:cNvSpPr>
              <a:spLocks noChangeArrowheads="1"/>
            </p:cNvSpPr>
            <p:nvPr/>
          </p:nvSpPr>
          <p:spPr bwMode="auto">
            <a:xfrm>
              <a:off x="4500" y="2523"/>
              <a:ext cx="69" cy="6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68" name="Text Box 16"/>
            <p:cNvSpPr txBox="1">
              <a:spLocks noChangeArrowheads="1"/>
            </p:cNvSpPr>
            <p:nvPr/>
          </p:nvSpPr>
          <p:spPr bwMode="auto">
            <a:xfrm>
              <a:off x="4464" y="230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i="1"/>
                <a:t>A</a:t>
              </a:r>
              <a:r>
                <a:rPr lang="en-US" altLang="en-US" sz="1800" b="1" i="1">
                  <a:latin typeface="Verdana" pitchFamily="34" charset="0"/>
                </a:rPr>
                <a:t>’</a:t>
              </a:r>
            </a:p>
          </p:txBody>
        </p:sp>
      </p:grpSp>
      <p:grpSp>
        <p:nvGrpSpPr>
          <p:cNvPr id="32786" name="Group 18"/>
          <p:cNvGrpSpPr>
            <a:grpSpLocks/>
          </p:cNvGrpSpPr>
          <p:nvPr/>
        </p:nvGrpSpPr>
        <p:grpSpPr bwMode="auto">
          <a:xfrm>
            <a:off x="533400" y="2895600"/>
            <a:ext cx="5105400" cy="2924175"/>
            <a:chOff x="336" y="1824"/>
            <a:chExt cx="3216" cy="1842"/>
          </a:xfrm>
        </p:grpSpPr>
        <p:sp>
          <p:nvSpPr>
            <p:cNvPr id="19462" name="Text Box 12"/>
            <p:cNvSpPr txBox="1">
              <a:spLocks noChangeArrowheads="1"/>
            </p:cNvSpPr>
            <p:nvPr/>
          </p:nvSpPr>
          <p:spPr bwMode="auto">
            <a:xfrm>
              <a:off x="336" y="1824"/>
              <a:ext cx="3216" cy="1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latin typeface="Verdana" pitchFamily="34" charset="0"/>
                </a:rPr>
                <a:t>Step 1</a:t>
              </a:r>
              <a:r>
                <a:rPr lang="en-US" altLang="en-US">
                  <a:latin typeface="Verdana" pitchFamily="34" charset="0"/>
                </a:rPr>
                <a:t> Choose two points.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Verdana" pitchFamily="34" charset="0"/>
                </a:rPr>
                <a:t>Choose a Point </a:t>
              </a:r>
              <a:r>
                <a:rPr lang="en-US" altLang="en-US" i="1">
                  <a:latin typeface="Verdana" pitchFamily="34" charset="0"/>
                </a:rPr>
                <a:t>A</a:t>
              </a:r>
              <a:r>
                <a:rPr lang="en-US" altLang="en-US">
                  <a:latin typeface="Verdana" pitchFamily="34" charset="0"/>
                </a:rPr>
                <a:t> on the preimage and a corresponding Point </a:t>
              </a:r>
              <a:r>
                <a:rPr lang="en-US" altLang="en-US" i="1">
                  <a:latin typeface="Verdana" pitchFamily="34" charset="0"/>
                </a:rPr>
                <a:t>A</a:t>
              </a:r>
              <a:r>
                <a:rPr lang="en-US" altLang="en-US">
                  <a:latin typeface="Verdana" pitchFamily="34" charset="0"/>
                </a:rPr>
                <a:t>’ on the image. </a:t>
              </a:r>
              <a:r>
                <a:rPr lang="en-US" altLang="en-US" i="1">
                  <a:latin typeface="Verdana" pitchFamily="34" charset="0"/>
                </a:rPr>
                <a:t>A</a:t>
              </a:r>
              <a:r>
                <a:rPr lang="en-US" altLang="en-US">
                  <a:latin typeface="Verdana" pitchFamily="34" charset="0"/>
                </a:rPr>
                <a:t> has coordinate (2, –1) and </a:t>
              </a:r>
              <a:r>
                <a:rPr lang="en-US" altLang="en-US" i="1">
                  <a:latin typeface="Verdana" pitchFamily="34" charset="0"/>
                </a:rPr>
                <a:t>A</a:t>
              </a:r>
              <a:r>
                <a:rPr lang="en-US" altLang="en-US">
                  <a:latin typeface="Verdana" pitchFamily="34" charset="0"/>
                </a:rPr>
                <a:t>’ has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Verdana" pitchFamily="34" charset="0"/>
                </a:rPr>
                <a:t>coordinates  </a:t>
              </a:r>
            </a:p>
          </p:txBody>
        </p:sp>
        <p:pic>
          <p:nvPicPr>
            <p:cNvPr id="19463" name="Picture 17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3" y="3150"/>
              <a:ext cx="684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Rectangle 9"/>
          <p:cNvSpPr>
            <a:spLocks noChangeArrowheads="1"/>
          </p:cNvSpPr>
          <p:nvPr/>
        </p:nvSpPr>
        <p:spPr bwMode="auto">
          <a:xfrm>
            <a:off x="533400" y="16002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The figure shows part of a tile floor.  Write a rule for the translation of hexagon 1 to hexagon 2.</a:t>
            </a:r>
          </a:p>
        </p:txBody>
      </p:sp>
      <p:grpSp>
        <p:nvGrpSpPr>
          <p:cNvPr id="20484" name="Group 12"/>
          <p:cNvGrpSpPr>
            <a:grpSpLocks/>
          </p:cNvGrpSpPr>
          <p:nvPr/>
        </p:nvGrpSpPr>
        <p:grpSpPr bwMode="auto">
          <a:xfrm>
            <a:off x="6076950" y="2819400"/>
            <a:ext cx="2762250" cy="2232025"/>
            <a:chOff x="3828" y="1776"/>
            <a:chExt cx="1740" cy="1406"/>
          </a:xfrm>
        </p:grpSpPr>
        <p:pic>
          <p:nvPicPr>
            <p:cNvPr id="20489" name="Picture 1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8" y="1776"/>
              <a:ext cx="1740" cy="1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490" name="Oval 14"/>
            <p:cNvSpPr>
              <a:spLocks noChangeArrowheads="1"/>
            </p:cNvSpPr>
            <p:nvPr/>
          </p:nvSpPr>
          <p:spPr bwMode="auto">
            <a:xfrm>
              <a:off x="4971" y="2754"/>
              <a:ext cx="69" cy="6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91" name="Text Box 15"/>
            <p:cNvSpPr txBox="1">
              <a:spLocks noChangeArrowheads="1"/>
            </p:cNvSpPr>
            <p:nvPr/>
          </p:nvSpPr>
          <p:spPr bwMode="auto">
            <a:xfrm>
              <a:off x="4935" y="2823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i="1"/>
                <a:t>A</a:t>
              </a:r>
            </a:p>
          </p:txBody>
        </p:sp>
        <p:sp>
          <p:nvSpPr>
            <p:cNvPr id="20492" name="Oval 16"/>
            <p:cNvSpPr>
              <a:spLocks noChangeArrowheads="1"/>
            </p:cNvSpPr>
            <p:nvPr/>
          </p:nvSpPr>
          <p:spPr bwMode="auto">
            <a:xfrm>
              <a:off x="4500" y="2523"/>
              <a:ext cx="69" cy="69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93" name="Text Box 17"/>
            <p:cNvSpPr txBox="1">
              <a:spLocks noChangeArrowheads="1"/>
            </p:cNvSpPr>
            <p:nvPr/>
          </p:nvSpPr>
          <p:spPr bwMode="auto">
            <a:xfrm>
              <a:off x="4464" y="230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i="1"/>
                <a:t>A</a:t>
              </a:r>
              <a:r>
                <a:rPr lang="en-US" altLang="en-US" sz="1800" b="1" i="1">
                  <a:latin typeface="Verdana" pitchFamily="34" charset="0"/>
                </a:rPr>
                <a:t>’</a:t>
              </a:r>
            </a:p>
          </p:txBody>
        </p:sp>
      </p:grpSp>
      <p:grpSp>
        <p:nvGrpSpPr>
          <p:cNvPr id="43031" name="Group 23"/>
          <p:cNvGrpSpPr>
            <a:grpSpLocks/>
          </p:cNvGrpSpPr>
          <p:nvPr/>
        </p:nvGrpSpPr>
        <p:grpSpPr bwMode="auto">
          <a:xfrm>
            <a:off x="533400" y="2714625"/>
            <a:ext cx="4953000" cy="3276600"/>
            <a:chOff x="336" y="1710"/>
            <a:chExt cx="3120" cy="2064"/>
          </a:xfrm>
        </p:grpSpPr>
        <p:sp>
          <p:nvSpPr>
            <p:cNvPr id="20486" name="Text Box 18"/>
            <p:cNvSpPr txBox="1">
              <a:spLocks noChangeArrowheads="1"/>
            </p:cNvSpPr>
            <p:nvPr/>
          </p:nvSpPr>
          <p:spPr bwMode="auto">
            <a:xfrm>
              <a:off x="336" y="1710"/>
              <a:ext cx="3120" cy="20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15000"/>
                </a:lnSpc>
                <a:spcBef>
                  <a:spcPct val="50000"/>
                </a:spcBef>
              </a:pPr>
              <a:r>
                <a:rPr lang="en-US" altLang="en-US" b="1">
                  <a:latin typeface="Verdana" pitchFamily="34" charset="0"/>
                </a:rPr>
                <a:t>Step 2</a:t>
              </a:r>
              <a:r>
                <a:rPr lang="en-US" altLang="en-US">
                  <a:latin typeface="Verdana" pitchFamily="34" charset="0"/>
                </a:rPr>
                <a:t> Translate. </a:t>
              </a:r>
            </a:p>
            <a:p>
              <a:pPr eaLnBrk="1" hangingPunct="1">
                <a:lnSpc>
                  <a:spcPct val="115000"/>
                </a:lnSpc>
                <a:spcBef>
                  <a:spcPct val="50000"/>
                </a:spcBef>
              </a:pPr>
              <a:r>
                <a:rPr lang="en-US" altLang="en-US">
                  <a:latin typeface="Verdana" pitchFamily="34" charset="0"/>
                </a:rPr>
                <a:t>To translate </a:t>
              </a:r>
              <a:r>
                <a:rPr lang="en-US" altLang="en-US" i="1">
                  <a:latin typeface="Verdana" pitchFamily="34" charset="0"/>
                </a:rPr>
                <a:t>A</a:t>
              </a:r>
              <a:r>
                <a:rPr lang="en-US" altLang="en-US">
                  <a:latin typeface="Verdana" pitchFamily="34" charset="0"/>
                </a:rPr>
                <a:t> to </a:t>
              </a:r>
              <a:r>
                <a:rPr lang="en-US" altLang="en-US" i="1">
                  <a:latin typeface="Verdana" pitchFamily="34" charset="0"/>
                </a:rPr>
                <a:t>A</a:t>
              </a:r>
              <a:r>
                <a:rPr lang="en-US" altLang="en-US">
                  <a:latin typeface="Verdana" pitchFamily="34" charset="0"/>
                </a:rPr>
                <a:t>’, 2 units are subtracted from the </a:t>
              </a:r>
              <a:r>
                <a:rPr lang="en-US" altLang="en-US" i="1">
                  <a:latin typeface="Verdana" pitchFamily="34" charset="0"/>
                </a:rPr>
                <a:t>x</a:t>
              </a:r>
              <a:r>
                <a:rPr lang="en-US" altLang="en-US">
                  <a:latin typeface="Verdana" pitchFamily="34" charset="0"/>
                </a:rPr>
                <a:t>-coordinate and 1   units are added to the </a:t>
              </a:r>
              <a:r>
                <a:rPr lang="en-US" altLang="en-US" i="1">
                  <a:latin typeface="Verdana" pitchFamily="34" charset="0"/>
                </a:rPr>
                <a:t>y</a:t>
              </a:r>
              <a:r>
                <a:rPr lang="en-US" altLang="en-US">
                  <a:latin typeface="Verdana" pitchFamily="34" charset="0"/>
                </a:rPr>
                <a:t>-coordinate. Therefore, the translation rule is (</a:t>
              </a:r>
              <a:r>
                <a:rPr lang="en-US" altLang="en-US" i="1">
                  <a:latin typeface="Verdana" pitchFamily="34" charset="0"/>
                </a:rPr>
                <a:t>x</a:t>
              </a:r>
              <a:r>
                <a:rPr lang="en-US" altLang="en-US">
                  <a:latin typeface="Verdana" pitchFamily="34" charset="0"/>
                </a:rPr>
                <a:t>, </a:t>
              </a:r>
              <a:r>
                <a:rPr lang="en-US" altLang="en-US" i="1">
                  <a:latin typeface="Verdana" pitchFamily="34" charset="0"/>
                </a:rPr>
                <a:t>y</a:t>
              </a:r>
              <a:r>
                <a:rPr lang="en-US" altLang="en-US">
                  <a:latin typeface="Verdana" pitchFamily="34" charset="0"/>
                </a:rPr>
                <a:t>) → (</a:t>
              </a:r>
              <a:r>
                <a:rPr lang="en-US" altLang="en-US" i="1">
                  <a:latin typeface="Verdana" pitchFamily="34" charset="0"/>
                </a:rPr>
                <a:t>x </a:t>
              </a:r>
              <a:r>
                <a:rPr lang="en-US" altLang="en-US">
                  <a:latin typeface="Verdana" pitchFamily="34" charset="0"/>
                </a:rPr>
                <a:t>– 3, </a:t>
              </a:r>
              <a:r>
                <a:rPr lang="en-US" altLang="en-US" i="1">
                  <a:latin typeface="Verdana" pitchFamily="34" charset="0"/>
                </a:rPr>
                <a:t>y </a:t>
              </a:r>
              <a:r>
                <a:rPr lang="en-US" altLang="en-US">
                  <a:latin typeface="Verdana" pitchFamily="34" charset="0"/>
                </a:rPr>
                <a:t>+ 1  ). </a:t>
              </a:r>
            </a:p>
          </p:txBody>
        </p:sp>
        <p:pic>
          <p:nvPicPr>
            <p:cNvPr id="20487" name="Picture 1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6" y="2610"/>
              <a:ext cx="12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8" name="Picture 2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9" y="3408"/>
              <a:ext cx="12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143000"/>
            <a:ext cx="8153400" cy="5181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>
              <a:latin typeface="Verdana" pitchFamily="34" charset="0"/>
            </a:endParaRPr>
          </a:p>
          <a:p>
            <a:pPr eaLnBrk="1" hangingPunct="1"/>
            <a:endParaRPr lang="en-US" altLang="en-US" sz="800" b="1">
              <a:latin typeface="Verdana" pitchFamily="34" charset="0"/>
            </a:endParaRPr>
          </a:p>
          <a:p>
            <a:pPr eaLnBrk="1" hangingPunct="1"/>
            <a:endParaRPr lang="en-US" altLang="en-US" sz="800">
              <a:latin typeface="Verdana" pitchFamily="34" charset="0"/>
            </a:endParaRPr>
          </a:p>
        </p:txBody>
      </p:sp>
      <p:sp>
        <p:nvSpPr>
          <p:cNvPr id="3075" name="Rectangle 26"/>
          <p:cNvSpPr>
            <a:spLocks noChangeArrowheads="1"/>
          </p:cNvSpPr>
          <p:nvPr/>
        </p:nvSpPr>
        <p:spPr bwMode="auto">
          <a:xfrm>
            <a:off x="533400" y="1828800"/>
            <a:ext cx="441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>
                <a:latin typeface="Verdana" pitchFamily="34" charset="0"/>
              </a:rPr>
              <a:t>1. </a:t>
            </a:r>
            <a:r>
              <a:rPr lang="en-US" altLang="en-US" dirty="0">
                <a:latin typeface="Verdana" pitchFamily="34" charset="0"/>
              </a:rPr>
              <a:t>Draw a line that divides a right angle in half.</a:t>
            </a:r>
          </a:p>
        </p:txBody>
      </p:sp>
      <p:sp>
        <p:nvSpPr>
          <p:cNvPr id="3076" name="Rectangle 27"/>
          <p:cNvSpPr>
            <a:spLocks noChangeArrowheads="1"/>
          </p:cNvSpPr>
          <p:nvPr/>
        </p:nvSpPr>
        <p:spPr bwMode="auto">
          <a:xfrm>
            <a:off x="533400" y="3352800"/>
            <a:ext cx="487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>
                <a:latin typeface="Verdana" pitchFamily="34" charset="0"/>
              </a:rPr>
              <a:t>2. </a:t>
            </a:r>
            <a:r>
              <a:rPr lang="en-US" altLang="en-US" dirty="0">
                <a:latin typeface="Verdana" pitchFamily="34" charset="0"/>
              </a:rPr>
              <a:t>Draw three different squares with (3, 2)</a:t>
            </a:r>
            <a:r>
              <a:rPr lang="en-US" altLang="en-US" b="1" dirty="0">
                <a:latin typeface="Verdana" pitchFamily="34" charset="0"/>
              </a:rPr>
              <a:t> </a:t>
            </a:r>
            <a:r>
              <a:rPr lang="en-US" altLang="en-US" dirty="0">
                <a:latin typeface="Verdana" pitchFamily="34" charset="0"/>
              </a:rPr>
              <a:t>as one vertex.</a:t>
            </a:r>
          </a:p>
        </p:txBody>
      </p:sp>
      <p:pic>
        <p:nvPicPr>
          <p:cNvPr id="719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371600"/>
            <a:ext cx="1539875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138" y="2638425"/>
            <a:ext cx="2659062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7204075" y="3290888"/>
            <a:ext cx="271463" cy="255587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 rot="5400000">
            <a:off x="6713538" y="3552825"/>
            <a:ext cx="7620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7480300" y="3552825"/>
            <a:ext cx="246063" cy="2555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6934200" y="3540125"/>
            <a:ext cx="533400" cy="5318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3" name="Rectangle 36"/>
          <p:cNvSpPr>
            <a:spLocks noChangeArrowheads="1"/>
          </p:cNvSpPr>
          <p:nvPr/>
        </p:nvSpPr>
        <p:spPr bwMode="auto">
          <a:xfrm>
            <a:off x="533400" y="4800600"/>
            <a:ext cx="472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>
                <a:latin typeface="Verdana" pitchFamily="34" charset="0"/>
              </a:rPr>
              <a:t>3.</a:t>
            </a:r>
            <a:r>
              <a:rPr lang="en-US" altLang="en-US" dirty="0">
                <a:latin typeface="Verdana" pitchFamily="34" charset="0"/>
              </a:rPr>
              <a:t> Find the values of </a:t>
            </a:r>
            <a:r>
              <a:rPr lang="en-US" altLang="en-US" i="1" dirty="0">
                <a:latin typeface="Verdana" pitchFamily="34" charset="0"/>
              </a:rPr>
              <a:t>x </a:t>
            </a:r>
            <a:r>
              <a:rPr lang="en-US" altLang="en-US" dirty="0">
                <a:latin typeface="Verdana" pitchFamily="34" charset="0"/>
              </a:rPr>
              <a:t>and </a:t>
            </a:r>
            <a:r>
              <a:rPr lang="en-US" altLang="en-US" i="1" dirty="0">
                <a:latin typeface="Verdana" pitchFamily="34" charset="0"/>
              </a:rPr>
              <a:t>y </a:t>
            </a:r>
            <a:r>
              <a:rPr lang="en-US" altLang="en-US" dirty="0">
                <a:latin typeface="Verdana" pitchFamily="34" charset="0"/>
              </a:rPr>
              <a:t>if (3, –2) = (</a:t>
            </a:r>
            <a:r>
              <a:rPr lang="en-US" altLang="en-US" i="1" dirty="0">
                <a:latin typeface="Verdana" pitchFamily="34" charset="0"/>
              </a:rPr>
              <a:t>x </a:t>
            </a:r>
            <a:r>
              <a:rPr lang="en-US" altLang="en-US" dirty="0">
                <a:latin typeface="Verdana" pitchFamily="34" charset="0"/>
              </a:rPr>
              <a:t>+ 1, </a:t>
            </a:r>
            <a:r>
              <a:rPr lang="en-US" altLang="en-US" i="1" dirty="0">
                <a:latin typeface="Verdana" pitchFamily="34" charset="0"/>
              </a:rPr>
              <a:t>y </a:t>
            </a:r>
            <a:r>
              <a:rPr lang="en-US" altLang="en-US" dirty="0"/>
              <a:t>–</a:t>
            </a:r>
            <a:r>
              <a:rPr lang="en-US" altLang="en-US" dirty="0">
                <a:latin typeface="Verdana" pitchFamily="34" charset="0"/>
              </a:rPr>
              <a:t> 3)</a:t>
            </a: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990600" y="5638800"/>
            <a:ext cx="210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x 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= 2; </a:t>
            </a:r>
            <a:r>
              <a:rPr lang="en-US" altLang="en-US" i="1">
                <a:solidFill>
                  <a:srgbClr val="FF0000"/>
                </a:solidFill>
                <a:latin typeface="Verdana" pitchFamily="34" charset="0"/>
              </a:rPr>
              <a:t>y </a:t>
            </a:r>
            <a:r>
              <a:rPr lang="en-US" altLang="en-US">
                <a:solidFill>
                  <a:srgbClr val="FF0000"/>
                </a:solidFill>
                <a:latin typeface="Verdana" pitchFamily="34" charset="0"/>
              </a:rPr>
              <a:t>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 animBg="1"/>
      <p:bldP spid="7200" grpId="0" animBg="1"/>
      <p:bldP spid="7202" grpId="0" animBg="1"/>
      <p:bldP spid="7203" grpId="0" animBg="1"/>
      <p:bldP spid="720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609600" y="1524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Use the diagram to write a rule for the translation of square 1 to square 3.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09600" y="2514600"/>
            <a:ext cx="4572000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Verdana" pitchFamily="34" charset="0"/>
              </a:rPr>
              <a:t>Step 1</a:t>
            </a:r>
            <a:r>
              <a:rPr lang="en-US" altLang="en-US">
                <a:latin typeface="Verdana" pitchFamily="34" charset="0"/>
              </a:rPr>
              <a:t> Choose two points.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Verdana" pitchFamily="34" charset="0"/>
              </a:rPr>
              <a:t>Choose a Point 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 on the preimage and a corresponding Point A’ on the image. 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 has coordinate (3, 1) and 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’ has coordinates (–1, </a:t>
            </a:r>
            <a:r>
              <a:rPr lang="en-US" altLang="en-US"/>
              <a:t>–</a:t>
            </a:r>
            <a:r>
              <a:rPr lang="en-US" altLang="en-US">
                <a:latin typeface="Verdana" pitchFamily="34" charset="0"/>
              </a:rPr>
              <a:t>3).</a:t>
            </a:r>
          </a:p>
        </p:txBody>
      </p:sp>
      <p:grpSp>
        <p:nvGrpSpPr>
          <p:cNvPr id="21509" name="Group 16"/>
          <p:cNvGrpSpPr>
            <a:grpSpLocks/>
          </p:cNvGrpSpPr>
          <p:nvPr/>
        </p:nvGrpSpPr>
        <p:grpSpPr bwMode="auto">
          <a:xfrm>
            <a:off x="5334000" y="2286000"/>
            <a:ext cx="3028950" cy="3505200"/>
            <a:chOff x="3360" y="1440"/>
            <a:chExt cx="1908" cy="2208"/>
          </a:xfrm>
        </p:grpSpPr>
        <p:sp>
          <p:nvSpPr>
            <p:cNvPr id="21510" name="Oval 10"/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21511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1440"/>
              <a:ext cx="1908" cy="1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512" name="Oval 12"/>
            <p:cNvSpPr>
              <a:spLocks noChangeArrowheads="1"/>
            </p:cNvSpPr>
            <p:nvPr/>
          </p:nvSpPr>
          <p:spPr bwMode="auto">
            <a:xfrm>
              <a:off x="4101" y="2919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3" name="Oval 13"/>
            <p:cNvSpPr>
              <a:spLocks noChangeArrowheads="1"/>
            </p:cNvSpPr>
            <p:nvPr/>
          </p:nvSpPr>
          <p:spPr bwMode="auto">
            <a:xfrm>
              <a:off x="4398" y="1986"/>
              <a:ext cx="52" cy="5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4" name="AutoShape 14"/>
            <p:cNvSpPr>
              <a:spLocks noChangeArrowheads="1"/>
            </p:cNvSpPr>
            <p:nvPr/>
          </p:nvSpPr>
          <p:spPr bwMode="auto">
            <a:xfrm>
              <a:off x="4455" y="1893"/>
              <a:ext cx="144" cy="144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15" name="Text Box 15"/>
            <p:cNvSpPr txBox="1">
              <a:spLocks noChangeArrowheads="1"/>
            </p:cNvSpPr>
            <p:nvPr/>
          </p:nvSpPr>
          <p:spPr bwMode="auto">
            <a:xfrm>
              <a:off x="3993" y="2966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A</a:t>
              </a:r>
              <a:r>
                <a:rPr lang="en-US" altLang="en-US" sz="2000"/>
                <a:t>’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09600" y="1524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Use the diagram to write a rule for the translation of square 1 to square 3.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609600" y="2514600"/>
            <a:ext cx="45720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Verdana" pitchFamily="34" charset="0"/>
              </a:rPr>
              <a:t>Step 2</a:t>
            </a:r>
            <a:r>
              <a:rPr lang="en-US" altLang="en-US">
                <a:latin typeface="Verdana" pitchFamily="34" charset="0"/>
              </a:rPr>
              <a:t> Translate.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Verdana" pitchFamily="34" charset="0"/>
              </a:rPr>
              <a:t>To translate 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 to 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>
                <a:latin typeface="Verdana" pitchFamily="34" charset="0"/>
              </a:rPr>
              <a:t>’, 4 units are subtracted from the    </a:t>
            </a:r>
            <a:r>
              <a:rPr lang="en-US" altLang="en-US" i="1">
                <a:latin typeface="Verdana" pitchFamily="34" charset="0"/>
              </a:rPr>
              <a:t>x</a:t>
            </a:r>
            <a:r>
              <a:rPr lang="en-US" altLang="en-US">
                <a:latin typeface="Verdana" pitchFamily="34" charset="0"/>
              </a:rPr>
              <a:t>-coordinate and 4 units are subtracted from the          </a:t>
            </a:r>
            <a:r>
              <a:rPr lang="en-US" altLang="en-US" i="1">
                <a:latin typeface="Verdana" pitchFamily="34" charset="0"/>
              </a:rPr>
              <a:t>y</a:t>
            </a:r>
            <a:r>
              <a:rPr lang="en-US" altLang="en-US">
                <a:latin typeface="Verdana" pitchFamily="34" charset="0"/>
              </a:rPr>
              <a:t>-coordinate. Therefore, the translation rule is (</a:t>
            </a:r>
            <a:r>
              <a:rPr lang="en-US" altLang="en-US" i="1">
                <a:latin typeface="Verdana" pitchFamily="34" charset="0"/>
              </a:rPr>
              <a:t>x</a:t>
            </a:r>
            <a:r>
              <a:rPr lang="en-US" altLang="en-US">
                <a:latin typeface="Verdana" pitchFamily="34" charset="0"/>
              </a:rPr>
              <a:t>, </a:t>
            </a:r>
            <a:r>
              <a:rPr lang="en-US" altLang="en-US" i="1">
                <a:latin typeface="Verdana" pitchFamily="34" charset="0"/>
              </a:rPr>
              <a:t>y</a:t>
            </a:r>
            <a:r>
              <a:rPr lang="en-US" altLang="en-US">
                <a:latin typeface="Verdana" pitchFamily="34" charset="0"/>
              </a:rPr>
              <a:t>) </a:t>
            </a:r>
            <a:r>
              <a:rPr lang="en-US" altLang="en-US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>
                <a:latin typeface="Verdana" pitchFamily="34" charset="0"/>
              </a:rPr>
              <a:t> (</a:t>
            </a:r>
            <a:r>
              <a:rPr lang="en-US" altLang="en-US" i="1">
                <a:latin typeface="Verdana" pitchFamily="34" charset="0"/>
              </a:rPr>
              <a:t>x </a:t>
            </a:r>
            <a:r>
              <a:rPr lang="en-US" altLang="en-US">
                <a:latin typeface="Verdana" pitchFamily="34" charset="0"/>
              </a:rPr>
              <a:t>– 4, </a:t>
            </a:r>
            <a:r>
              <a:rPr lang="en-US" altLang="en-US" i="1">
                <a:latin typeface="Verdana" pitchFamily="34" charset="0"/>
              </a:rPr>
              <a:t>y </a:t>
            </a:r>
            <a:r>
              <a:rPr lang="en-US" altLang="en-US">
                <a:latin typeface="Verdana" pitchFamily="34" charset="0"/>
              </a:rPr>
              <a:t>– 4). </a:t>
            </a:r>
          </a:p>
        </p:txBody>
      </p:sp>
      <p:grpSp>
        <p:nvGrpSpPr>
          <p:cNvPr id="22533" name="Group 6"/>
          <p:cNvGrpSpPr>
            <a:grpSpLocks/>
          </p:cNvGrpSpPr>
          <p:nvPr/>
        </p:nvGrpSpPr>
        <p:grpSpPr bwMode="auto">
          <a:xfrm>
            <a:off x="5334000" y="2286000"/>
            <a:ext cx="3028950" cy="3505200"/>
            <a:chOff x="3360" y="1440"/>
            <a:chExt cx="1908" cy="2208"/>
          </a:xfrm>
        </p:grpSpPr>
        <p:sp>
          <p:nvSpPr>
            <p:cNvPr id="22534" name="Oval 7"/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22535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1440"/>
              <a:ext cx="1908" cy="1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536" name="Oval 9"/>
            <p:cNvSpPr>
              <a:spLocks noChangeArrowheads="1"/>
            </p:cNvSpPr>
            <p:nvPr/>
          </p:nvSpPr>
          <p:spPr bwMode="auto">
            <a:xfrm>
              <a:off x="4101" y="2919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7" name="Oval 10"/>
            <p:cNvSpPr>
              <a:spLocks noChangeArrowheads="1"/>
            </p:cNvSpPr>
            <p:nvPr/>
          </p:nvSpPr>
          <p:spPr bwMode="auto">
            <a:xfrm>
              <a:off x="4398" y="1986"/>
              <a:ext cx="52" cy="5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8" name="AutoShape 11"/>
            <p:cNvSpPr>
              <a:spLocks noChangeArrowheads="1"/>
            </p:cNvSpPr>
            <p:nvPr/>
          </p:nvSpPr>
          <p:spPr bwMode="auto">
            <a:xfrm>
              <a:off x="4455" y="1893"/>
              <a:ext cx="144" cy="144"/>
            </a:xfrm>
            <a:prstGeom prst="triangle">
              <a:avLst>
                <a:gd name="adj" fmla="val 100000"/>
              </a:avLst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9" name="Text Box 12"/>
            <p:cNvSpPr txBox="1">
              <a:spLocks noChangeArrowheads="1"/>
            </p:cNvSpPr>
            <p:nvPr/>
          </p:nvSpPr>
          <p:spPr bwMode="auto">
            <a:xfrm>
              <a:off x="3993" y="2966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A</a:t>
              </a:r>
              <a:r>
                <a:rPr lang="en-US" altLang="en-US" sz="2000"/>
                <a:t>’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8686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1.</a:t>
            </a:r>
            <a:r>
              <a:rPr lang="en-US" altLang="en-US">
                <a:latin typeface="Verdana" pitchFamily="34" charset="0"/>
              </a:rPr>
              <a:t> A figure has vertices at </a:t>
            </a:r>
            <a:r>
              <a:rPr lang="en-US" altLang="en-US" i="1">
                <a:latin typeface="Verdana" pitchFamily="34" charset="0"/>
              </a:rPr>
              <a:t>X</a:t>
            </a:r>
            <a:r>
              <a:rPr lang="en-US" altLang="en-US">
                <a:latin typeface="Verdana" pitchFamily="34" charset="0"/>
              </a:rPr>
              <a:t>(–1, 1), </a:t>
            </a:r>
            <a:r>
              <a:rPr lang="en-US" altLang="en-US" i="1">
                <a:latin typeface="Verdana" pitchFamily="34" charset="0"/>
              </a:rPr>
              <a:t>Y</a:t>
            </a:r>
            <a:r>
              <a:rPr lang="en-US" altLang="en-US">
                <a:latin typeface="Verdana" pitchFamily="34" charset="0"/>
              </a:rPr>
              <a:t>(1, 4), and </a:t>
            </a:r>
          </a:p>
          <a:p>
            <a:pPr eaLnBrk="1" hangingPunct="1"/>
            <a:r>
              <a:rPr lang="en-US" altLang="en-US" i="1">
                <a:latin typeface="Verdana" pitchFamily="34" charset="0"/>
              </a:rPr>
              <a:t>	Z</a:t>
            </a:r>
            <a:r>
              <a:rPr lang="en-US" altLang="en-US">
                <a:latin typeface="Verdana" pitchFamily="34" charset="0"/>
              </a:rPr>
              <a:t>(2, 2). After a transformation, the image of the figure has vertices at </a:t>
            </a:r>
            <a:r>
              <a:rPr lang="en-US" altLang="en-US" i="1">
                <a:latin typeface="Verdana" pitchFamily="34" charset="0"/>
              </a:rPr>
              <a:t>X</a:t>
            </a:r>
            <a:r>
              <a:rPr lang="en-US" altLang="en-US">
                <a:latin typeface="Verdana" pitchFamily="34" charset="0"/>
              </a:rPr>
              <a:t>'(–3, 2), </a:t>
            </a:r>
            <a:r>
              <a:rPr lang="en-US" altLang="en-US" i="1">
                <a:latin typeface="Verdana" pitchFamily="34" charset="0"/>
              </a:rPr>
              <a:t>Y</a:t>
            </a:r>
            <a:r>
              <a:rPr lang="en-US" altLang="en-US">
                <a:latin typeface="Verdana" pitchFamily="34" charset="0"/>
              </a:rPr>
              <a:t>'(–1, 5), and      </a:t>
            </a:r>
            <a:r>
              <a:rPr lang="en-US" altLang="en-US" i="1">
                <a:latin typeface="Verdana" pitchFamily="34" charset="0"/>
              </a:rPr>
              <a:t>Z</a:t>
            </a:r>
            <a:r>
              <a:rPr lang="en-US" altLang="en-US">
                <a:latin typeface="Verdana" pitchFamily="34" charset="0"/>
              </a:rPr>
              <a:t>'(0, 3). Draw the preimage and the image. Identify the transformation. </a:t>
            </a:r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352800"/>
            <a:ext cx="3200400" cy="232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3890963" y="3429000"/>
            <a:ext cx="2052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translation</a:t>
            </a: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228600" y="56388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2. </a:t>
            </a:r>
            <a:r>
              <a:rPr lang="en-US" altLang="en-US">
                <a:latin typeface="Verdana" pitchFamily="34" charset="0"/>
              </a:rPr>
              <a:t>What transformation is suggested by the wings of an airplane?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205163" y="6019800"/>
            <a:ext cx="1824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reflection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4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pic>
        <p:nvPicPr>
          <p:cNvPr id="17430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62200"/>
            <a:ext cx="3267075" cy="233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580" name="Group 24"/>
          <p:cNvGrpSpPr>
            <a:grpSpLocks/>
          </p:cNvGrpSpPr>
          <p:nvPr/>
        </p:nvGrpSpPr>
        <p:grpSpPr bwMode="auto">
          <a:xfrm>
            <a:off x="381000" y="1463675"/>
            <a:ext cx="8305800" cy="822325"/>
            <a:chOff x="240" y="922"/>
            <a:chExt cx="5232" cy="518"/>
          </a:xfrm>
        </p:grpSpPr>
        <p:sp>
          <p:nvSpPr>
            <p:cNvPr id="24583" name="Rectangle 21"/>
            <p:cNvSpPr>
              <a:spLocks noChangeArrowheads="1"/>
            </p:cNvSpPr>
            <p:nvPr/>
          </p:nvSpPr>
          <p:spPr bwMode="auto">
            <a:xfrm>
              <a:off x="240" y="922"/>
              <a:ext cx="523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b="1">
                  <a:latin typeface="Verdana" pitchFamily="34" charset="0"/>
                </a:rPr>
                <a:t>3.</a:t>
              </a:r>
              <a:r>
                <a:rPr lang="en-US" altLang="en-US">
                  <a:latin typeface="Verdana" pitchFamily="34" charset="0"/>
                </a:rPr>
                <a:t> Given points </a:t>
              </a:r>
              <a:r>
                <a:rPr lang="en-US" altLang="en-US" i="1">
                  <a:latin typeface="Verdana" pitchFamily="34" charset="0"/>
                </a:rPr>
                <a:t>P</a:t>
              </a:r>
              <a:r>
                <a:rPr lang="en-US" altLang="en-US">
                  <a:latin typeface="Verdana" pitchFamily="34" charset="0"/>
                </a:rPr>
                <a:t>(-2, -1) and </a:t>
              </a:r>
              <a:r>
                <a:rPr lang="en-US" altLang="en-US" i="1">
                  <a:latin typeface="Verdana" pitchFamily="34" charset="0"/>
                </a:rPr>
                <a:t>Q</a:t>
              </a:r>
              <a:r>
                <a:rPr lang="en-US" altLang="en-US">
                  <a:latin typeface="Verdana" pitchFamily="34" charset="0"/>
                </a:rPr>
                <a:t>(-1, 3), draw </a:t>
              </a:r>
              <a:r>
                <a:rPr lang="en-US" altLang="en-US" i="1">
                  <a:latin typeface="Verdana" pitchFamily="34" charset="0"/>
                </a:rPr>
                <a:t>PQ </a:t>
              </a:r>
              <a:r>
                <a:rPr lang="en-US" altLang="en-US">
                  <a:latin typeface="Verdana" pitchFamily="34" charset="0"/>
                </a:rPr>
                <a:t>and its reflection across the </a:t>
              </a:r>
              <a:r>
                <a:rPr lang="en-US" altLang="en-US" i="1">
                  <a:latin typeface="Verdana" pitchFamily="34" charset="0"/>
                </a:rPr>
                <a:t>y</a:t>
              </a:r>
              <a:r>
                <a:rPr lang="en-US" altLang="en-US">
                  <a:latin typeface="Verdana" pitchFamily="34" charset="0"/>
                </a:rPr>
                <a:t>-axis.</a:t>
              </a:r>
            </a:p>
          </p:txBody>
        </p:sp>
        <p:sp>
          <p:nvSpPr>
            <p:cNvPr id="24584" name="Line 23"/>
            <p:cNvSpPr>
              <a:spLocks noChangeShapeType="1"/>
            </p:cNvSpPr>
            <p:nvPr/>
          </p:nvSpPr>
          <p:spPr bwMode="auto">
            <a:xfrm>
              <a:off x="4656" y="969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1" name="Rectangle 25"/>
          <p:cNvSpPr>
            <a:spLocks noChangeArrowheads="1"/>
          </p:cNvSpPr>
          <p:nvPr/>
        </p:nvSpPr>
        <p:spPr bwMode="auto">
          <a:xfrm>
            <a:off x="381000" y="49530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4.</a:t>
            </a:r>
            <a:r>
              <a:rPr lang="en-US" altLang="en-US">
                <a:latin typeface="Verdana" pitchFamily="34" charset="0"/>
              </a:rPr>
              <a:t> Find the coordinates of the image of </a:t>
            </a:r>
            <a:r>
              <a:rPr lang="en-US" altLang="en-US" i="1">
                <a:latin typeface="Verdana" pitchFamily="34" charset="0"/>
              </a:rPr>
              <a:t>F</a:t>
            </a:r>
            <a:r>
              <a:rPr lang="en-US" altLang="en-US">
                <a:latin typeface="Verdana" pitchFamily="34" charset="0"/>
              </a:rPr>
              <a:t>(2, 7) after the translation (</a:t>
            </a:r>
            <a:r>
              <a:rPr lang="en-US" altLang="en-US" i="1">
                <a:latin typeface="Verdana" pitchFamily="34" charset="0"/>
              </a:rPr>
              <a:t>x</a:t>
            </a:r>
            <a:r>
              <a:rPr lang="en-US" altLang="en-US">
                <a:latin typeface="Verdana" pitchFamily="34" charset="0"/>
              </a:rPr>
              <a:t>, </a:t>
            </a:r>
            <a:r>
              <a:rPr lang="en-US" altLang="en-US" i="1">
                <a:latin typeface="Verdana" pitchFamily="34" charset="0"/>
              </a:rPr>
              <a:t>y</a:t>
            </a:r>
            <a:r>
              <a:rPr lang="en-US" altLang="en-US">
                <a:latin typeface="Verdana" pitchFamily="34" charset="0"/>
              </a:rPr>
              <a:t>) </a:t>
            </a:r>
            <a:r>
              <a:rPr lang="en-US" altLang="en-US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>
                <a:latin typeface="Verdana" pitchFamily="34" charset="0"/>
              </a:rPr>
              <a:t> (</a:t>
            </a:r>
            <a:r>
              <a:rPr lang="en-US" altLang="en-US" i="1">
                <a:latin typeface="Verdana" pitchFamily="34" charset="0"/>
              </a:rPr>
              <a:t>x </a:t>
            </a:r>
            <a:r>
              <a:rPr lang="en-US" altLang="en-US">
                <a:latin typeface="Verdana" pitchFamily="34" charset="0"/>
              </a:rPr>
              <a:t>+ 5, </a:t>
            </a:r>
            <a:r>
              <a:rPr lang="en-US" altLang="en-US" i="1">
                <a:latin typeface="Verdana" pitchFamily="34" charset="0"/>
              </a:rPr>
              <a:t>y</a:t>
            </a:r>
            <a:r>
              <a:rPr lang="en-US" altLang="en-US">
                <a:latin typeface="Verdana" pitchFamily="34" charset="0"/>
              </a:rPr>
              <a:t> – 6).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762000" y="5715000"/>
            <a:ext cx="1163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(7, 1)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4582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Identify reflections, rotations, and translations. 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Graph transformations in the coordinate plane.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2057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>
                <a:latin typeface="Verdana" pitchFamily="34" charset="0"/>
              </a:rPr>
              <a:t>transformation		 reflection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600">
                <a:latin typeface="Verdana" pitchFamily="34" charset="0"/>
              </a:rPr>
              <a:t>preimage			 rotation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600">
                <a:latin typeface="Verdana" pitchFamily="34" charset="0"/>
              </a:rPr>
              <a:t>image				 translation</a:t>
            </a: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7" name="Rectangle 49"/>
          <p:cNvSpPr>
            <a:spLocks noChangeArrowheads="1"/>
          </p:cNvSpPr>
          <p:nvPr/>
        </p:nvSpPr>
        <p:spPr bwMode="auto">
          <a:xfrm>
            <a:off x="381000" y="1143000"/>
            <a:ext cx="8382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The Alhambra, a 13th-century palace in Grenada, Spain, is famous for the geometric patterns that cover its walls and floors. To create a variety of designs, the builders based the patterns on several different </a:t>
            </a:r>
            <a:r>
              <a:rPr lang="en-US" altLang="en-US" i="1">
                <a:latin typeface="Verdana" pitchFamily="34" charset="0"/>
              </a:rPr>
              <a:t>transformations</a:t>
            </a:r>
            <a:r>
              <a:rPr lang="en-US" altLang="en-US">
                <a:latin typeface="Verdana" pitchFamily="34" charset="0"/>
              </a:rPr>
              <a:t>.</a:t>
            </a:r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381000" y="3200400"/>
            <a:ext cx="8229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A </a:t>
            </a:r>
            <a:r>
              <a:rPr lang="en-US" altLang="en-US" b="1" u="sng">
                <a:latin typeface="Verdana" pitchFamily="34" charset="0"/>
              </a:rPr>
              <a:t>transformation</a:t>
            </a:r>
            <a:r>
              <a:rPr lang="en-US" altLang="en-US" b="1">
                <a:latin typeface="Verdana" pitchFamily="34" charset="0"/>
              </a:rPr>
              <a:t> </a:t>
            </a:r>
            <a:r>
              <a:rPr lang="en-US" altLang="en-US">
                <a:latin typeface="Verdana" pitchFamily="34" charset="0"/>
              </a:rPr>
              <a:t>is a change in the position, size, or shape of a figure. The original figure is called the </a:t>
            </a:r>
            <a:r>
              <a:rPr lang="en-US" altLang="en-US" b="1" u="sng">
                <a:latin typeface="Verdana" pitchFamily="34" charset="0"/>
              </a:rPr>
              <a:t>preimage</a:t>
            </a:r>
            <a:r>
              <a:rPr lang="en-US" altLang="en-US">
                <a:latin typeface="Verdana" pitchFamily="34" charset="0"/>
              </a:rPr>
              <a:t>. The resulting figure is called the </a:t>
            </a:r>
            <a:r>
              <a:rPr lang="en-US" altLang="en-US" b="1" u="sng">
                <a:latin typeface="Verdana" pitchFamily="34" charset="0"/>
              </a:rPr>
              <a:t>image</a:t>
            </a:r>
            <a:r>
              <a:rPr lang="en-US" altLang="en-US">
                <a:latin typeface="Verdana" pitchFamily="34" charset="0"/>
              </a:rPr>
              <a:t>. A transformation </a:t>
            </a:r>
            <a:r>
              <a:rPr lang="en-US" altLang="en-US" i="1">
                <a:latin typeface="Verdana" pitchFamily="34" charset="0"/>
              </a:rPr>
              <a:t>maps </a:t>
            </a:r>
            <a:r>
              <a:rPr lang="en-US" altLang="en-US">
                <a:latin typeface="Verdana" pitchFamily="34" charset="0"/>
              </a:rPr>
              <a:t>the preimage to the image. Arrow notation (</a:t>
            </a:r>
            <a:r>
              <a:rPr lang="en-US" altLang="en-US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>
                <a:latin typeface="Verdana" pitchFamily="34" charset="0"/>
              </a:rPr>
              <a:t>) is used to describe a transformation, and primes (’) are used to label the image.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7" grpId="0"/>
      <p:bldP spid="123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81200"/>
            <a:ext cx="5149850" cy="281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701088" cy="490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Identifying Transformation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57200" y="16002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Identify the transformation. Then use arrow notation to describe the transformation.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962400" y="2882900"/>
            <a:ext cx="5029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The transformation cannot</a:t>
            </a:r>
          </a:p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be a reflection because each</a:t>
            </a:r>
          </a:p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point and its image are not the same distance from a line of reflection.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3962400" y="50292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90° rotation, </a:t>
            </a:r>
            <a:r>
              <a:rPr lang="en-US" altLang="en-US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i="1">
                <a:latin typeface="Verdana" pitchFamily="34" charset="0"/>
              </a:rPr>
              <a:t>ABC </a:t>
            </a:r>
            <a:r>
              <a:rPr lang="en-US" altLang="en-US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 b="1">
                <a:latin typeface="Verdana" pitchFamily="34" charset="0"/>
              </a:rPr>
              <a:t> </a:t>
            </a:r>
            <a:r>
              <a:rPr lang="en-US" altLang="en-US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i="1">
                <a:latin typeface="Verdana" pitchFamily="34" charset="0"/>
              </a:rPr>
              <a:t>A</a:t>
            </a:r>
            <a:r>
              <a:rPr lang="en-US" altLang="en-US" b="1">
                <a:latin typeface="Verdana" pitchFamily="34" charset="0"/>
              </a:rPr>
              <a:t>’</a:t>
            </a:r>
            <a:r>
              <a:rPr lang="en-US" altLang="en-US" i="1">
                <a:latin typeface="Verdana" pitchFamily="34" charset="0"/>
              </a:rPr>
              <a:t>B</a:t>
            </a:r>
            <a:r>
              <a:rPr lang="en-US" altLang="en-US" b="1">
                <a:latin typeface="Verdana" pitchFamily="34" charset="0"/>
              </a:rPr>
              <a:t>’</a:t>
            </a:r>
            <a:r>
              <a:rPr lang="en-US" altLang="en-US" i="1">
                <a:latin typeface="Verdana" pitchFamily="34" charset="0"/>
              </a:rPr>
              <a:t>C</a:t>
            </a:r>
            <a:r>
              <a:rPr lang="en-US" altLang="en-US" b="1">
                <a:latin typeface="Verdana" pitchFamily="34" charset="0"/>
              </a:rPr>
              <a:t>’</a:t>
            </a:r>
          </a:p>
        </p:txBody>
      </p:sp>
      <p:pic>
        <p:nvPicPr>
          <p:cNvPr id="9222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334327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  <p:bldP spid="297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Identifying Transformation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81000" y="16002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Identify the transformation. Then use arrow notation to describe the transformation.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3733800" y="2790825"/>
            <a:ext cx="5029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The transformation cannot be</a:t>
            </a:r>
          </a:p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a translation because each</a:t>
            </a:r>
          </a:p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point and its image are not in</a:t>
            </a:r>
          </a:p>
          <a:p>
            <a:pPr eaLnBrk="1" hangingPunct="1"/>
            <a:r>
              <a:rPr lang="en-US" altLang="en-US" i="1">
                <a:solidFill>
                  <a:srgbClr val="3366FF"/>
                </a:solidFill>
                <a:latin typeface="Verdana" pitchFamily="34" charset="0"/>
              </a:rPr>
              <a:t>the same relative position.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3810000" y="45720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reflection, </a:t>
            </a:r>
            <a:r>
              <a:rPr lang="en-US" altLang="en-US" i="1">
                <a:latin typeface="Verdana" pitchFamily="34" charset="0"/>
              </a:rPr>
              <a:t>DEFG </a:t>
            </a:r>
            <a:r>
              <a:rPr lang="en-US" altLang="en-US" b="1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 b="1">
                <a:latin typeface="Verdana" pitchFamily="34" charset="0"/>
              </a:rPr>
              <a:t> </a:t>
            </a:r>
            <a:r>
              <a:rPr lang="en-US" altLang="en-US" i="1">
                <a:latin typeface="Verdana" pitchFamily="34" charset="0"/>
              </a:rPr>
              <a:t>D</a:t>
            </a:r>
            <a:r>
              <a:rPr lang="en-US" altLang="en-US" b="1">
                <a:latin typeface="Verdana" pitchFamily="34" charset="0"/>
              </a:rPr>
              <a:t>’</a:t>
            </a:r>
            <a:r>
              <a:rPr lang="en-US" altLang="en-US" i="1">
                <a:latin typeface="Verdana" pitchFamily="34" charset="0"/>
              </a:rPr>
              <a:t>E</a:t>
            </a:r>
            <a:r>
              <a:rPr lang="en-US" altLang="en-US" b="1">
                <a:latin typeface="Verdana" pitchFamily="34" charset="0"/>
              </a:rPr>
              <a:t>’</a:t>
            </a:r>
            <a:r>
              <a:rPr lang="en-US" altLang="en-US" i="1">
                <a:latin typeface="Verdana" pitchFamily="34" charset="0"/>
              </a:rPr>
              <a:t>F</a:t>
            </a:r>
            <a:r>
              <a:rPr lang="en-US" altLang="en-US" b="1">
                <a:latin typeface="Verdana" pitchFamily="34" charset="0"/>
              </a:rPr>
              <a:t>’</a:t>
            </a:r>
            <a:r>
              <a:rPr lang="en-US" altLang="en-US" i="1">
                <a:latin typeface="Verdana" pitchFamily="34" charset="0"/>
              </a:rPr>
              <a:t>G</a:t>
            </a:r>
            <a:r>
              <a:rPr lang="en-US" altLang="en-US" b="1">
                <a:latin typeface="Verdana" pitchFamily="34" charset="0"/>
              </a:rPr>
              <a:t>’</a:t>
            </a:r>
          </a:p>
        </p:txBody>
      </p:sp>
      <p:pic>
        <p:nvPicPr>
          <p:cNvPr id="1024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3276600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1333</Words>
  <Application>Microsoft Office PowerPoint</Application>
  <PresentationFormat>On-screen Show (4:3)</PresentationFormat>
  <Paragraphs>115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Verdana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37</cp:revision>
  <dcterms:created xsi:type="dcterms:W3CDTF">2002-10-14T18:20:28Z</dcterms:created>
  <dcterms:modified xsi:type="dcterms:W3CDTF">2014-04-01T11:38:25Z</dcterms:modified>
</cp:coreProperties>
</file>