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7" r:id="rId2"/>
    <p:sldId id="260" r:id="rId3"/>
    <p:sldId id="262" r:id="rId4"/>
    <p:sldId id="269" r:id="rId5"/>
    <p:sldId id="279" r:id="rId6"/>
    <p:sldId id="281" r:id="rId7"/>
    <p:sldId id="266" r:id="rId8"/>
    <p:sldId id="283" r:id="rId9"/>
    <p:sldId id="280" r:id="rId10"/>
    <p:sldId id="275" r:id="rId11"/>
    <p:sldId id="314" r:id="rId12"/>
    <p:sldId id="292" r:id="rId13"/>
    <p:sldId id="335" r:id="rId14"/>
    <p:sldId id="274" r:id="rId15"/>
    <p:sldId id="284" r:id="rId16"/>
    <p:sldId id="285" r:id="rId17"/>
    <p:sldId id="293" r:id="rId18"/>
    <p:sldId id="294" r:id="rId19"/>
    <p:sldId id="295" r:id="rId20"/>
    <p:sldId id="31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0" r:id="rId36"/>
    <p:sldId id="311" r:id="rId37"/>
    <p:sldId id="334" r:id="rId38"/>
    <p:sldId id="320" r:id="rId39"/>
    <p:sldId id="316" r:id="rId40"/>
    <p:sldId id="321" r:id="rId41"/>
    <p:sldId id="322" r:id="rId42"/>
    <p:sldId id="325" r:id="rId43"/>
    <p:sldId id="326" r:id="rId44"/>
    <p:sldId id="323" r:id="rId45"/>
    <p:sldId id="327" r:id="rId46"/>
    <p:sldId id="330" r:id="rId47"/>
    <p:sldId id="331" r:id="rId48"/>
    <p:sldId id="268" r:id="rId49"/>
    <p:sldId id="332" r:id="rId5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19" autoAdjust="0"/>
    <p:restoredTop sz="94451" autoAdjust="0"/>
  </p:normalViewPr>
  <p:slideViewPr>
    <p:cSldViewPr>
      <p:cViewPr>
        <p:scale>
          <a:sx n="103" d="100"/>
          <a:sy n="103" d="100"/>
        </p:scale>
        <p:origin x="-108" y="-96"/>
      </p:cViewPr>
      <p:guideLst>
        <p:guide orient="horz" pos="2160"/>
        <p:guide orient="horz" pos="62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52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0846C670-9D2F-49BA-AFA4-6187C35DF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166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DA75F2-C4B1-4D54-A777-4A07B103E506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532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53258B-16A8-4114-A089-0A808E5692AB}" type="slidenum">
              <a:rPr lang="en-US" altLang="en-US"/>
              <a:pPr eaLnBrk="1" hangingPunct="1"/>
              <a:t>10</a:t>
            </a:fld>
            <a:endParaRPr lang="en-US" altLang="en-US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5165A6-52EF-4A43-83E6-32236EFCBE7E}" type="slidenum">
              <a:rPr lang="en-US" altLang="en-US"/>
              <a:pPr eaLnBrk="1" hangingPunct="1"/>
              <a:t>11</a:t>
            </a:fld>
            <a:endParaRPr lang="en-US" altLang="en-US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A63A15F-4FC0-4E01-8F7E-BE69C4EAB868}" type="slidenum">
              <a:rPr lang="en-US" altLang="en-US"/>
              <a:pPr eaLnBrk="1" hangingPunct="1"/>
              <a:t>12</a:t>
            </a:fld>
            <a:endParaRPr lang="en-US" altLang="en-US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E73001C-EBC1-4AA5-AE32-DA417DCCA688}" type="slidenum">
              <a:rPr lang="en-US" altLang="en-US"/>
              <a:pPr eaLnBrk="1" hangingPunct="1"/>
              <a:t>13</a:t>
            </a:fld>
            <a:endParaRPr lang="en-US" altLang="en-US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921DA0-E6DB-4E1F-A16C-CCD9074B573C}" type="slidenum">
              <a:rPr lang="en-US" altLang="en-US"/>
              <a:pPr eaLnBrk="1" hangingPunct="1"/>
              <a:t>14</a:t>
            </a:fld>
            <a:endParaRPr lang="en-US" altLang="en-US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8CAAF2-CC69-4D75-BB94-08B8F22340EA}" type="slidenum">
              <a:rPr lang="en-US" altLang="en-US"/>
              <a:pPr eaLnBrk="1" hangingPunct="1"/>
              <a:t>15</a:t>
            </a:fld>
            <a:endParaRPr lang="en-US" altLang="en-US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5A797C-622C-4F6D-B86C-EEA0A0C0FCA1}" type="slidenum">
              <a:rPr lang="en-US" altLang="en-US"/>
              <a:pPr eaLnBrk="1" hangingPunct="1"/>
              <a:t>16</a:t>
            </a:fld>
            <a:endParaRPr lang="en-US" altLang="en-US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E055CB-8F66-44B0-9585-E8D0DF2B3861}" type="slidenum">
              <a:rPr lang="en-US" altLang="en-US"/>
              <a:pPr eaLnBrk="1" hangingPunct="1"/>
              <a:t>17</a:t>
            </a:fld>
            <a:endParaRPr lang="en-US" altLang="en-US"/>
          </a:p>
        </p:txBody>
      </p:sp>
      <p:sp>
        <p:nvSpPr>
          <p:cNvPr id="696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D4E62DB-1623-4673-9F2C-D5FE6E3C3FF2}" type="slidenum">
              <a:rPr lang="en-US" altLang="en-US"/>
              <a:pPr eaLnBrk="1" hangingPunct="1"/>
              <a:t>18</a:t>
            </a:fld>
            <a:endParaRPr lang="en-US" altLang="en-US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76C960B-D689-4145-9CA3-D8CE8DD32F51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5761B24-07B7-49E2-A4BB-12EEDCC8AAC8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542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EC4A16C-A9A4-4294-8CC5-8D6B441A6516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727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21D3FA-1D8C-4083-BF39-D4D50144C0A1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737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1A8318-0BF5-49B7-97B9-4B4C8A034D84}" type="slidenum">
              <a:rPr lang="en-US" altLang="en-US"/>
              <a:pPr eaLnBrk="1" hangingPunct="1"/>
              <a:t>22</a:t>
            </a:fld>
            <a:endParaRPr lang="en-US" altLang="en-US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23B333-D378-4E38-8C12-B8B2888402E3}" type="slidenum">
              <a:rPr lang="en-US" altLang="en-US"/>
              <a:pPr eaLnBrk="1" hangingPunct="1"/>
              <a:t>23</a:t>
            </a:fld>
            <a:endParaRPr lang="en-US" altLang="en-US"/>
          </a:p>
        </p:txBody>
      </p:sp>
      <p:sp>
        <p:nvSpPr>
          <p:cNvPr id="757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9B24B3-B05A-4D0B-B77B-7BE77AFF6584}" type="slidenum">
              <a:rPr lang="en-US" altLang="en-US"/>
              <a:pPr eaLnBrk="1" hangingPunct="1"/>
              <a:t>24</a:t>
            </a:fld>
            <a:endParaRPr lang="en-US" altLang="en-US"/>
          </a:p>
        </p:txBody>
      </p:sp>
      <p:sp>
        <p:nvSpPr>
          <p:cNvPr id="768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FC1BB2C-6B31-4582-854A-6533AF1CBB61}" type="slidenum">
              <a:rPr lang="en-US" altLang="en-US"/>
              <a:pPr eaLnBrk="1" hangingPunct="1"/>
              <a:t>25</a:t>
            </a:fld>
            <a:endParaRPr lang="en-US" altLang="en-US"/>
          </a:p>
        </p:txBody>
      </p:sp>
      <p:sp>
        <p:nvSpPr>
          <p:cNvPr id="778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C56795-698B-4145-9661-95E16C29B8E1}" type="slidenum">
              <a:rPr lang="en-US" altLang="en-US"/>
              <a:pPr eaLnBrk="1" hangingPunct="1"/>
              <a:t>26</a:t>
            </a:fld>
            <a:endParaRPr lang="en-US" altLang="en-US"/>
          </a:p>
        </p:txBody>
      </p:sp>
      <p:sp>
        <p:nvSpPr>
          <p:cNvPr id="788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357FC1-B40B-43F0-B067-A60E5B99FD1D}" type="slidenum">
              <a:rPr lang="en-US" altLang="en-US"/>
              <a:pPr eaLnBrk="1" hangingPunct="1"/>
              <a:t>27</a:t>
            </a:fld>
            <a:endParaRPr lang="en-US" altLang="en-US"/>
          </a:p>
        </p:txBody>
      </p:sp>
      <p:sp>
        <p:nvSpPr>
          <p:cNvPr id="798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AF2D974-CA1E-4B94-BA41-1D27B8F0E410}" type="slidenum">
              <a:rPr lang="en-US" altLang="en-US"/>
              <a:pPr eaLnBrk="1" hangingPunct="1"/>
              <a:t>28</a:t>
            </a:fld>
            <a:endParaRPr lang="en-US" altLang="en-US"/>
          </a:p>
        </p:txBody>
      </p:sp>
      <p:sp>
        <p:nvSpPr>
          <p:cNvPr id="808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B19AA4F-E21B-4F09-AA4B-9DC4844877D8}" type="slidenum">
              <a:rPr lang="en-US" altLang="en-US"/>
              <a:pPr eaLnBrk="1" hangingPunct="1"/>
              <a:t>29</a:t>
            </a:fld>
            <a:endParaRPr lang="en-US" altLang="en-US"/>
          </a:p>
        </p:txBody>
      </p:sp>
      <p:sp>
        <p:nvSpPr>
          <p:cNvPr id="819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19C8D7-2A74-4DFC-8DF2-13A61C859E7E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  <p:sp>
        <p:nvSpPr>
          <p:cNvPr id="552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2688BC1-AB45-4009-8E71-30233EDD7F6B}" type="slidenum">
              <a:rPr lang="en-US" altLang="en-US"/>
              <a:pPr eaLnBrk="1" hangingPunct="1"/>
              <a:t>30</a:t>
            </a:fld>
            <a:endParaRPr lang="en-US" altLang="en-US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F29BD25-E6A7-42D1-95DA-358B90D79287}" type="slidenum">
              <a:rPr lang="en-US" altLang="en-US"/>
              <a:pPr eaLnBrk="1" hangingPunct="1"/>
              <a:t>31</a:t>
            </a:fld>
            <a:endParaRPr lang="en-US" altLang="en-US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8B635E4-5DAB-4220-9777-C44FA44FC627}" type="slidenum">
              <a:rPr lang="en-US" altLang="en-US"/>
              <a:pPr eaLnBrk="1" hangingPunct="1"/>
              <a:t>32</a:t>
            </a:fld>
            <a:endParaRPr lang="en-US" altLang="en-US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E757B9A-9917-4A8B-BE21-414428F6B36C}" type="slidenum">
              <a:rPr lang="en-US" altLang="en-US"/>
              <a:pPr eaLnBrk="1" hangingPunct="1"/>
              <a:t>33</a:t>
            </a:fld>
            <a:endParaRPr lang="en-US" altLang="en-US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743660-39F3-4775-9682-EEE6A163D66C}" type="slidenum">
              <a:rPr lang="en-US" altLang="en-US"/>
              <a:pPr eaLnBrk="1" hangingPunct="1"/>
              <a:t>34</a:t>
            </a:fld>
            <a:endParaRPr lang="en-US" altLang="en-US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DD36AE3-A3CB-4D94-B0EC-820F9D656A5B}" type="slidenum">
              <a:rPr lang="en-US" altLang="en-US"/>
              <a:pPr eaLnBrk="1" hangingPunct="1"/>
              <a:t>35</a:t>
            </a:fld>
            <a:endParaRPr lang="en-US" altLang="en-US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F8AB8B8-2DD2-4816-996B-3567F29A307B}" type="slidenum">
              <a:rPr lang="en-US" altLang="en-US"/>
              <a:pPr eaLnBrk="1" hangingPunct="1"/>
              <a:t>36</a:t>
            </a:fld>
            <a:endParaRPr lang="en-US" altLang="en-US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B8B18C-E83A-465F-8BB4-57380EEA58C2}" type="slidenum">
              <a:rPr lang="en-US" altLang="en-US"/>
              <a:pPr eaLnBrk="1" hangingPunct="1"/>
              <a:t>37</a:t>
            </a:fld>
            <a:endParaRPr lang="en-US" altLang="en-US"/>
          </a:p>
        </p:txBody>
      </p:sp>
      <p:sp>
        <p:nvSpPr>
          <p:cNvPr id="901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FF3FEB-524D-46F2-9CFB-EA67021A0ABD}" type="slidenum">
              <a:rPr lang="en-US" altLang="en-US"/>
              <a:pPr eaLnBrk="1" hangingPunct="1"/>
              <a:t>38</a:t>
            </a:fld>
            <a:endParaRPr lang="en-US" altLang="en-US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D4633F-0B77-477B-B145-07F315F3F768}" type="slidenum">
              <a:rPr lang="en-US" altLang="en-US"/>
              <a:pPr eaLnBrk="1" hangingPunct="1"/>
              <a:t>39</a:t>
            </a:fld>
            <a:endParaRPr lang="en-US" altLang="en-US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E5DEC3-AE91-4F33-BC7E-0A265F99188F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563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877B3D-22FF-4EF6-BC65-6074155701CF}" type="slidenum">
              <a:rPr lang="en-US" altLang="en-US"/>
              <a:pPr eaLnBrk="1" hangingPunct="1"/>
              <a:t>40</a:t>
            </a:fld>
            <a:endParaRPr lang="en-US" altLang="en-US"/>
          </a:p>
        </p:txBody>
      </p:sp>
      <p:sp>
        <p:nvSpPr>
          <p:cNvPr id="931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9485F4-6003-4D34-8A13-FEEA36C21A16}" type="slidenum">
              <a:rPr lang="en-US" altLang="en-US"/>
              <a:pPr eaLnBrk="1" hangingPunct="1"/>
              <a:t>41</a:t>
            </a:fld>
            <a:endParaRPr lang="en-US" altLang="en-US"/>
          </a:p>
        </p:txBody>
      </p:sp>
      <p:sp>
        <p:nvSpPr>
          <p:cNvPr id="942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D5941AF-F6DA-47B3-AC47-D9EB6F9D581B}" type="slidenum">
              <a:rPr lang="en-US" altLang="en-US"/>
              <a:pPr eaLnBrk="1" hangingPunct="1"/>
              <a:t>42</a:t>
            </a:fld>
            <a:endParaRPr lang="en-US" altLang="en-US"/>
          </a:p>
        </p:txBody>
      </p:sp>
      <p:sp>
        <p:nvSpPr>
          <p:cNvPr id="952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8E0B80-4C59-4C96-B9F6-E87668863D38}" type="slidenum">
              <a:rPr lang="en-US" altLang="en-US"/>
              <a:pPr eaLnBrk="1" hangingPunct="1"/>
              <a:t>43</a:t>
            </a:fld>
            <a:endParaRPr lang="en-US" altLang="en-US"/>
          </a:p>
        </p:txBody>
      </p:sp>
      <p:sp>
        <p:nvSpPr>
          <p:cNvPr id="962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6D0F1E-1033-4ACC-BD04-067F3A20BE7C}" type="slidenum">
              <a:rPr lang="en-US" altLang="en-US"/>
              <a:pPr eaLnBrk="1" hangingPunct="1"/>
              <a:t>44</a:t>
            </a:fld>
            <a:endParaRPr lang="en-US" altLang="en-US"/>
          </a:p>
        </p:txBody>
      </p:sp>
      <p:sp>
        <p:nvSpPr>
          <p:cNvPr id="972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BB96769-4A3D-4E3D-87FE-690900132B63}" type="slidenum">
              <a:rPr lang="en-US" altLang="en-US"/>
              <a:pPr eaLnBrk="1" hangingPunct="1"/>
              <a:t>45</a:t>
            </a:fld>
            <a:endParaRPr lang="en-US" altLang="en-US"/>
          </a:p>
        </p:txBody>
      </p:sp>
      <p:sp>
        <p:nvSpPr>
          <p:cNvPr id="983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C17ED8C-F93D-49D5-85E5-2F9627C73164}" type="slidenum">
              <a:rPr lang="en-US" altLang="en-US"/>
              <a:pPr eaLnBrk="1" hangingPunct="1"/>
              <a:t>46</a:t>
            </a:fld>
            <a:endParaRPr lang="en-US" altLang="en-US"/>
          </a:p>
        </p:txBody>
      </p:sp>
      <p:sp>
        <p:nvSpPr>
          <p:cNvPr id="993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CC04CAB-C970-466F-8E2D-59CB6089C0CC}" type="slidenum">
              <a:rPr lang="en-US" altLang="en-US"/>
              <a:pPr eaLnBrk="1" hangingPunct="1"/>
              <a:t>47</a:t>
            </a:fld>
            <a:endParaRPr lang="en-US" altLang="en-US"/>
          </a:p>
        </p:txBody>
      </p:sp>
      <p:sp>
        <p:nvSpPr>
          <p:cNvPr id="1003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F5B4831-D088-4C03-A32A-70949DDE07F4}" type="slidenum">
              <a:rPr lang="en-US" altLang="en-US"/>
              <a:pPr eaLnBrk="1" hangingPunct="1"/>
              <a:t>48</a:t>
            </a:fld>
            <a:endParaRPr lang="en-US" altLang="en-US"/>
          </a:p>
        </p:txBody>
      </p:sp>
      <p:sp>
        <p:nvSpPr>
          <p:cNvPr id="1013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39FF9D-8561-4E4F-A759-19A32BCBE6F0}" type="slidenum">
              <a:rPr lang="en-US" altLang="en-US"/>
              <a:pPr eaLnBrk="1" hangingPunct="1"/>
              <a:t>49</a:t>
            </a:fld>
            <a:endParaRPr lang="en-US" altLang="en-US"/>
          </a:p>
        </p:txBody>
      </p:sp>
      <p:sp>
        <p:nvSpPr>
          <p:cNvPr id="1024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63788F-DDCD-471A-882A-142AE6B40C83}" type="slidenum">
              <a:rPr lang="en-US" altLang="en-US"/>
              <a:pPr eaLnBrk="1" hangingPunct="1"/>
              <a:t>5</a:t>
            </a:fld>
            <a:endParaRPr lang="en-US" altLang="en-US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73D056-630B-4DFF-BF6F-E289AD991307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87D1BE-CD02-438E-93BF-B84FC3D03C52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319D740-2743-4290-8AC1-26B3EB8B520D}" type="slidenum">
              <a:rPr lang="en-US" altLang="en-US"/>
              <a:pPr eaLnBrk="1" hangingPunct="1"/>
              <a:t>8</a:t>
            </a:fld>
            <a:endParaRPr lang="en-US" altLang="en-US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CB8C84-9F2A-4E7B-94C6-A3FA8D7EEB18}" type="slidenum">
              <a:rPr lang="en-US" altLang="en-US"/>
              <a:pPr eaLnBrk="1" hangingPunct="1"/>
              <a:t>9</a:t>
            </a:fld>
            <a:endParaRPr lang="en-US" altLang="en-US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67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03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381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221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770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7750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41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34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9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28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580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568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7" name="Text Box 9"/>
          <p:cNvSpPr txBox="1">
            <a:spLocks noChangeArrowheads="1"/>
          </p:cNvSpPr>
          <p:nvPr userDrawn="1"/>
        </p:nvSpPr>
        <p:spPr bwMode="auto">
          <a:xfrm>
            <a:off x="-3175" y="6556375"/>
            <a:ext cx="3051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Algebra 2</a:t>
            </a:r>
          </a:p>
        </p:txBody>
      </p:sp>
      <p:grpSp>
        <p:nvGrpSpPr>
          <p:cNvPr id="1028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0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29" name="Text Box 11"/>
          <p:cNvSpPr txBox="1">
            <a:spLocks noChangeArrowheads="1"/>
          </p:cNvSpPr>
          <p:nvPr userDrawn="1"/>
        </p:nvSpPr>
        <p:spPr bwMode="auto">
          <a:xfrm>
            <a:off x="1295400" y="130175"/>
            <a:ext cx="784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Operations with Complex Numbers</a:t>
            </a:r>
            <a:endParaRPr lang="en-US" altLang="en-US" sz="2800">
              <a:latin typeface="Arial Blac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slide" Target="slide48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wmf"/><Relationship Id="rId10" Type="http://schemas.openxmlformats.org/officeDocument/2006/relationships/image" Target="../media/image26.png"/><Relationship Id="rId4" Type="http://schemas.openxmlformats.org/officeDocument/2006/relationships/oleObject" Target="../embeddings/oleObject1.bin"/><Relationship Id="rId9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image" Target="../media/image37.pn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1.png"/><Relationship Id="rId12" Type="http://schemas.openxmlformats.org/officeDocument/2006/relationships/image" Target="../media/image36.png"/><Relationship Id="rId17" Type="http://schemas.openxmlformats.org/officeDocument/2006/relationships/image" Target="../media/image39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png"/><Relationship Id="rId1" Type="http://schemas.openxmlformats.org/officeDocument/2006/relationships/vmlDrawing" Target="../drawings/vmlDrawing2.vml"/><Relationship Id="rId6" Type="http://schemas.openxmlformats.org/officeDocument/2006/relationships/image" Target="../media/image30.png"/><Relationship Id="rId11" Type="http://schemas.openxmlformats.org/officeDocument/2006/relationships/image" Target="../media/image35.png"/><Relationship Id="rId5" Type="http://schemas.openxmlformats.org/officeDocument/2006/relationships/image" Target="../media/image21.wmf"/><Relationship Id="rId15" Type="http://schemas.openxmlformats.org/officeDocument/2006/relationships/image" Target="../media/image29.wmf"/><Relationship Id="rId10" Type="http://schemas.openxmlformats.org/officeDocument/2006/relationships/image" Target="../media/image34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33.png"/><Relationship Id="rId1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3" Type="http://schemas.openxmlformats.org/officeDocument/2006/relationships/notesSlide" Target="../notesSlides/notesSlide41.xml"/><Relationship Id="rId7" Type="http://schemas.openxmlformats.org/officeDocument/2006/relationships/oleObject" Target="../embeddings/oleObject5.bin"/><Relationship Id="rId12" Type="http://schemas.openxmlformats.org/officeDocument/2006/relationships/image" Target="../media/image4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1.wmf"/><Relationship Id="rId11" Type="http://schemas.openxmlformats.org/officeDocument/2006/relationships/image" Target="../media/image44.png"/><Relationship Id="rId5" Type="http://schemas.openxmlformats.org/officeDocument/2006/relationships/oleObject" Target="../embeddings/oleObject4.bin"/><Relationship Id="rId10" Type="http://schemas.openxmlformats.org/officeDocument/2006/relationships/image" Target="../media/image29.wmf"/><Relationship Id="rId4" Type="http://schemas.openxmlformats.org/officeDocument/2006/relationships/image" Target="../media/image42.png"/><Relationship Id="rId9" Type="http://schemas.openxmlformats.org/officeDocument/2006/relationships/oleObject" Target="../embeddings/oleObject6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44.xml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8.png"/><Relationship Id="rId11" Type="http://schemas.openxmlformats.org/officeDocument/2006/relationships/image" Target="../media/image50.png"/><Relationship Id="rId5" Type="http://schemas.openxmlformats.org/officeDocument/2006/relationships/image" Target="../media/image47.png"/><Relationship Id="rId10" Type="http://schemas.openxmlformats.org/officeDocument/2006/relationships/oleObject" Target="../embeddings/oleObject8.bin"/><Relationship Id="rId4" Type="http://schemas.openxmlformats.org/officeDocument/2006/relationships/image" Target="../media/image46.png"/><Relationship Id="rId9" Type="http://schemas.openxmlformats.org/officeDocument/2006/relationships/image" Target="../media/image49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5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54.png"/><Relationship Id="rId5" Type="http://schemas.openxmlformats.org/officeDocument/2006/relationships/image" Target="../media/image53.png"/><Relationship Id="rId10" Type="http://schemas.openxmlformats.org/officeDocument/2006/relationships/image" Target="../media/image56.png"/><Relationship Id="rId4" Type="http://schemas.openxmlformats.org/officeDocument/2006/relationships/image" Target="../media/image52.png"/><Relationship Id="rId9" Type="http://schemas.openxmlformats.org/officeDocument/2006/relationships/image" Target="../media/image51.w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6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10" Type="http://schemas.openxmlformats.org/officeDocument/2006/relationships/image" Target="../media/image61.png"/><Relationship Id="rId4" Type="http://schemas.openxmlformats.org/officeDocument/2006/relationships/image" Target="../media/image57.png"/><Relationship Id="rId9" Type="http://schemas.openxmlformats.org/officeDocument/2006/relationships/image" Target="../media/image21.w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3" Type="http://schemas.openxmlformats.org/officeDocument/2006/relationships/notesSlide" Target="../notesSlides/notesSlide47.xml"/><Relationship Id="rId7" Type="http://schemas.openxmlformats.org/officeDocument/2006/relationships/image" Target="../media/image6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62.png"/><Relationship Id="rId11" Type="http://schemas.openxmlformats.org/officeDocument/2006/relationships/image" Target="../media/image66.png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65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68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67.png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95263"/>
            <a:ext cx="746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Operations with Complex Numbers</a:t>
            </a:r>
            <a:endParaRPr lang="en-US" altLang="en-US" sz="2800">
              <a:latin typeface="Arial Black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Algebra 2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1" descr="splash_first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2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Algebra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each absolute value.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2: Determining the Absolute Value of Complex Numbers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A.  |3 + 5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|</a:t>
            </a:r>
          </a:p>
        </p:txBody>
      </p:sp>
      <p:graphicFrame>
        <p:nvGraphicFramePr>
          <p:cNvPr id="11269" name="Object 8"/>
          <p:cNvGraphicFramePr>
            <a:graphicFrameLocks noChangeAspect="1"/>
          </p:cNvGraphicFramePr>
          <p:nvPr/>
        </p:nvGraphicFramePr>
        <p:xfrm>
          <a:off x="1981200" y="38862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3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862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29" name="Picture 9" descr="ex2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3429000"/>
            <a:ext cx="10668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0" name="Picture 10" descr="ex2A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311650"/>
            <a:ext cx="990600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1" name="Picture 11" descr="ex2A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450" y="5208588"/>
            <a:ext cx="685800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3702050" y="3371850"/>
            <a:ext cx="1784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  <a:cs typeface="Arial" charset="0"/>
              </a:rPr>
              <a:t>|–13 + 0</a:t>
            </a:r>
            <a:r>
              <a:rPr lang="en-US" altLang="en-US" sz="2400" i="1">
                <a:latin typeface="Verdana" pitchFamily="34" charset="0"/>
                <a:cs typeface="Arial" charset="0"/>
              </a:rPr>
              <a:t>i</a:t>
            </a:r>
            <a:r>
              <a:rPr lang="en-US" altLang="en-US" sz="2400">
                <a:latin typeface="Verdana" pitchFamily="34" charset="0"/>
                <a:cs typeface="Arial" charset="0"/>
              </a:rPr>
              <a:t>|</a:t>
            </a:r>
            <a:endParaRPr lang="en-US" altLang="en-US" sz="2400" i="1">
              <a:latin typeface="Verdana" pitchFamily="34" charset="0"/>
              <a:cs typeface="Arial" charset="0"/>
            </a:endParaRPr>
          </a:p>
        </p:txBody>
      </p:sp>
      <p:pic>
        <p:nvPicPr>
          <p:cNvPr id="30733" name="Picture 13" descr="Ex2Ba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314825"/>
            <a:ext cx="160972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4" name="Picture 14" descr="Ex2Ba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5238750"/>
            <a:ext cx="9144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3771900" y="6019800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13</a:t>
            </a:r>
          </a:p>
        </p:txBody>
      </p:sp>
      <p:sp>
        <p:nvSpPr>
          <p:cNvPr id="11277" name="Text Box 16"/>
          <p:cNvSpPr txBox="1">
            <a:spLocks noChangeArrowheads="1"/>
          </p:cNvSpPr>
          <p:nvPr/>
        </p:nvSpPr>
        <p:spPr bwMode="auto">
          <a:xfrm>
            <a:off x="3238500" y="2400300"/>
            <a:ext cx="1612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  <a:cs typeface="Arial" charset="0"/>
              </a:rPr>
              <a:t>B. |–13|</a:t>
            </a:r>
            <a:endParaRPr lang="en-US" altLang="en-US" sz="2400" b="1" i="1">
              <a:latin typeface="Verdana" pitchFamily="34" charset="0"/>
              <a:cs typeface="Arial" charset="0"/>
            </a:endParaRPr>
          </a:p>
        </p:txBody>
      </p:sp>
      <p:sp>
        <p:nvSpPr>
          <p:cNvPr id="11278" name="Text Box 17"/>
          <p:cNvSpPr txBox="1">
            <a:spLocks noChangeArrowheads="1"/>
          </p:cNvSpPr>
          <p:nvPr/>
        </p:nvSpPr>
        <p:spPr bwMode="auto">
          <a:xfrm>
            <a:off x="5943600" y="24003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C.  |–7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|</a:t>
            </a:r>
          </a:p>
        </p:txBody>
      </p:sp>
      <p:pic>
        <p:nvPicPr>
          <p:cNvPr id="30738" name="Picture 18" descr="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9850" y="5241925"/>
            <a:ext cx="685800" cy="43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6477000" y="33147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|0 +(–7)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|</a:t>
            </a:r>
          </a:p>
        </p:txBody>
      </p:sp>
      <p:pic>
        <p:nvPicPr>
          <p:cNvPr id="30740" name="Picture 20" descr="Ex2Ca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7950" y="4276725"/>
            <a:ext cx="142875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6515100" y="6019800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0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0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07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7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0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2" grpId="0"/>
      <p:bldP spid="30735" grpId="0"/>
      <p:bldP spid="30739" grpId="0"/>
      <p:bldP spid="307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04800" y="1524000"/>
            <a:ext cx="472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each absolute value.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304800" y="21336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a.  |1 – 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|</a:t>
            </a:r>
          </a:p>
        </p:txBody>
      </p:sp>
      <p:graphicFrame>
        <p:nvGraphicFramePr>
          <p:cNvPr id="12292" name="Object 5"/>
          <p:cNvGraphicFramePr>
            <a:graphicFrameLocks noChangeAspect="1"/>
          </p:cNvGraphicFramePr>
          <p:nvPr/>
        </p:nvGraphicFramePr>
        <p:xfrm>
          <a:off x="1981200" y="35814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5814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Text Box 13"/>
          <p:cNvSpPr txBox="1">
            <a:spLocks noChangeArrowheads="1"/>
          </p:cNvSpPr>
          <p:nvPr/>
        </p:nvSpPr>
        <p:spPr bwMode="auto">
          <a:xfrm>
            <a:off x="3276600" y="2095500"/>
            <a:ext cx="666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  <a:cs typeface="Arial" charset="0"/>
              </a:rPr>
              <a:t>b. </a:t>
            </a:r>
            <a:endParaRPr lang="en-US" altLang="en-US" sz="2400" b="1" i="1">
              <a:latin typeface="Verdana" pitchFamily="34" charset="0"/>
              <a:cs typeface="Arial" charset="0"/>
            </a:endParaRPr>
          </a:p>
        </p:txBody>
      </p:sp>
      <p:sp>
        <p:nvSpPr>
          <p:cNvPr id="12294" name="Text Box 14"/>
          <p:cNvSpPr txBox="1">
            <a:spLocks noChangeArrowheads="1"/>
          </p:cNvSpPr>
          <p:nvPr/>
        </p:nvSpPr>
        <p:spPr bwMode="auto">
          <a:xfrm>
            <a:off x="6019800" y="20955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c.  |23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|</a:t>
            </a:r>
          </a:p>
        </p:txBody>
      </p:sp>
      <p:sp>
        <p:nvSpPr>
          <p:cNvPr id="12295" name="Text Box 1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74772" name="Picture 20" descr="cio2b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562600"/>
            <a:ext cx="228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Picture 21" descr="cio2b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0" y="1981200"/>
            <a:ext cx="5143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74" name="Picture 22" descr="cio2b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0" y="2895600"/>
            <a:ext cx="9620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75" name="Picture 23" descr="cio2b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3752850"/>
            <a:ext cx="15240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76" name="Picture 24" descr="cio2b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4667250"/>
            <a:ext cx="4572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77" name="Picture 25" descr="cio2a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074988"/>
            <a:ext cx="1447800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78" name="Picture 26" descr="cio2a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038600"/>
            <a:ext cx="914400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779" name="Picture 27" descr="cio2a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0" y="4870450"/>
            <a:ext cx="4762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2304" name="Object 28"/>
          <p:cNvGraphicFramePr>
            <a:graphicFrameLocks noChangeAspect="1"/>
          </p:cNvGraphicFramePr>
          <p:nvPr/>
        </p:nvGraphicFramePr>
        <p:xfrm>
          <a:off x="2432050" y="1363663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0" name="Equation" r:id="rId14" imgW="165028" imgH="279279" progId="Equation.DSMT4">
                  <p:embed/>
                </p:oleObj>
              </mc:Choice>
              <mc:Fallback>
                <p:oleObj name="Equation" r:id="rId14" imgW="165028" imgH="279279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2050" y="1363663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4781" name="Picture 29" descr="cio2c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5100" y="3948113"/>
            <a:ext cx="12573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82" name="Text Box 30"/>
          <p:cNvSpPr txBox="1">
            <a:spLocks noChangeArrowheads="1"/>
          </p:cNvSpPr>
          <p:nvPr/>
        </p:nvSpPr>
        <p:spPr bwMode="auto">
          <a:xfrm>
            <a:off x="6496050" y="2819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|0 + 23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|</a:t>
            </a:r>
          </a:p>
        </p:txBody>
      </p:sp>
      <p:pic>
        <p:nvPicPr>
          <p:cNvPr id="74783" name="Picture 31" descr="cio2c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943475"/>
            <a:ext cx="76200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84" name="Text Box 32"/>
          <p:cNvSpPr txBox="1">
            <a:spLocks noChangeArrowheads="1"/>
          </p:cNvSpPr>
          <p:nvPr/>
        </p:nvSpPr>
        <p:spPr bwMode="auto">
          <a:xfrm>
            <a:off x="6858000" y="5791200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23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47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47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47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47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4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47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747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47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747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747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747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82" grpId="0"/>
      <p:bldP spid="7478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838200" y="1676400"/>
            <a:ext cx="8001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Adding and subtracting complex numbers is similar to adding and subtracting variable expressions with like terms. Simply combine the real parts, and combine the imaginary parts. 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838200" y="3340100"/>
            <a:ext cx="7467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 set of complex numbers has all the properties of the set of real numbers. So you can use the Commutative, Associative, and Distributive Properties to simplify complex number expressions.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9508" name="Group 4"/>
          <p:cNvGrpSpPr>
            <a:grpSpLocks/>
          </p:cNvGrpSpPr>
          <p:nvPr/>
        </p:nvGrpSpPr>
        <p:grpSpPr bwMode="auto">
          <a:xfrm>
            <a:off x="914400" y="2057400"/>
            <a:ext cx="7854950" cy="1668463"/>
            <a:chOff x="236" y="2256"/>
            <a:chExt cx="4948" cy="1051"/>
          </a:xfrm>
        </p:grpSpPr>
        <p:sp>
          <p:nvSpPr>
            <p:cNvPr id="14339" name="Text Box 5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Complex numbers also have additive inverses. The additive inverse of </a:t>
              </a:r>
              <a:r>
                <a:rPr lang="en-US" altLang="en-US" sz="2400" i="1">
                  <a:latin typeface="Verdana" pitchFamily="34" charset="0"/>
                </a:rPr>
                <a:t>a</a:t>
              </a:r>
              <a:r>
                <a:rPr lang="en-US" altLang="en-US" sz="2400">
                  <a:latin typeface="Verdana" pitchFamily="34" charset="0"/>
                </a:rPr>
                <a:t> + </a:t>
              </a:r>
              <a:r>
                <a:rPr lang="en-US" altLang="en-US" sz="2400" i="1">
                  <a:latin typeface="Verdana" pitchFamily="34" charset="0"/>
                </a:rPr>
                <a:t>bi</a:t>
              </a:r>
              <a:r>
                <a:rPr lang="en-US" altLang="en-US" sz="2400">
                  <a:latin typeface="Verdana" pitchFamily="34" charset="0"/>
                </a:rPr>
                <a:t> is –(</a:t>
              </a:r>
              <a:r>
                <a:rPr lang="en-US" altLang="en-US" sz="2400" i="1">
                  <a:latin typeface="Verdana" pitchFamily="34" charset="0"/>
                </a:rPr>
                <a:t>a + bi</a:t>
              </a:r>
              <a:r>
                <a:rPr lang="en-US" altLang="en-US" sz="2400">
                  <a:latin typeface="Verdana" pitchFamily="34" charset="0"/>
                </a:rPr>
                <a:t>), or </a:t>
              </a:r>
              <a:br>
                <a:rPr lang="en-US" altLang="en-US" sz="2400">
                  <a:latin typeface="Verdana" pitchFamily="34" charset="0"/>
                </a:rPr>
              </a:br>
              <a:r>
                <a:rPr lang="en-US" altLang="en-US" sz="2400">
                  <a:latin typeface="Verdana" pitchFamily="34" charset="0"/>
                </a:rPr>
                <a:t>–</a:t>
              </a:r>
              <a:r>
                <a:rPr lang="en-US" altLang="en-US" sz="2400" i="1">
                  <a:latin typeface="Verdana" pitchFamily="34" charset="0"/>
                </a:rPr>
                <a:t>a</a:t>
              </a:r>
              <a:r>
                <a:rPr lang="en-US" altLang="en-US" sz="2400">
                  <a:latin typeface="Verdana" pitchFamily="34" charset="0"/>
                </a:rPr>
                <a:t> – </a:t>
              </a:r>
              <a:r>
                <a:rPr lang="en-US" altLang="en-US" sz="2400" i="1">
                  <a:latin typeface="Verdana" pitchFamily="34" charset="0"/>
                </a:rPr>
                <a:t>bi</a:t>
              </a:r>
              <a:r>
                <a:rPr lang="en-US" altLang="en-US" sz="2400">
                  <a:latin typeface="Verdana" pitchFamily="34" charset="0"/>
                </a:rPr>
                <a:t>.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14340" name="Text Box 6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9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57200" y="1828800"/>
            <a:ext cx="7856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Add or subtract. Write the result in the form </a:t>
            </a:r>
            <a:r>
              <a:rPr lang="en-US" altLang="en-US" sz="2400" b="1" i="1">
                <a:latin typeface="Verdana" pitchFamily="34" charset="0"/>
              </a:rPr>
              <a:t>a + bi</a:t>
            </a:r>
            <a:r>
              <a:rPr lang="en-US" altLang="en-US" sz="2400" b="1">
                <a:latin typeface="Verdana" pitchFamily="34" charset="0"/>
              </a:rPr>
              <a:t>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3A: Adding and Subtracting Complex Numbers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685800" y="28956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(4 + 2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(–6 – 7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579938" y="3597275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Add real parts and imaginary parts.</a:t>
            </a:r>
            <a:endParaRPr lang="en-US" altLang="en-US" sz="2400" i="1">
              <a:sym typeface="Symbol" pitchFamily="18" charset="2"/>
            </a:endParaRPr>
          </a:p>
        </p:txBody>
      </p:sp>
      <p:sp>
        <p:nvSpPr>
          <p:cNvPr id="29705" name="Text Box 9"/>
          <p:cNvSpPr txBox="1">
            <a:spLocks noChangeArrowheads="1"/>
          </p:cNvSpPr>
          <p:nvPr/>
        </p:nvSpPr>
        <p:spPr bwMode="auto">
          <a:xfrm>
            <a:off x="922338" y="363855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4 – 6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7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1379538" y="4343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–2 – 5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  <p:bldP spid="29705" grpId="0"/>
      <p:bldP spid="2970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533400" y="1828800"/>
            <a:ext cx="77914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Add or subtract. Write the result in the form </a:t>
            </a:r>
            <a:r>
              <a:rPr lang="en-US" altLang="en-US" sz="2400" b="1" i="1">
                <a:latin typeface="Verdana" pitchFamily="34" charset="0"/>
              </a:rPr>
              <a:t>a + bi</a:t>
            </a:r>
            <a:r>
              <a:rPr lang="en-US" altLang="en-US" sz="2400" b="1">
                <a:latin typeface="Verdana" pitchFamily="34" charset="0"/>
              </a:rPr>
              <a:t>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3B: Adding and Subtracting Complex Numbers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1162050" y="28956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(5 –2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– (–2 –3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4686300" y="36195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  <a:endParaRPr lang="en-US" altLang="en-US" sz="2400" i="1">
              <a:sym typeface="Symbol" pitchFamily="18" charset="2"/>
            </a:endParaRP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4667250" y="4378325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Add real parts and imaginary parts.</a:t>
            </a:r>
            <a:endParaRPr lang="en-US" altLang="en-US" sz="2400" i="1">
              <a:sym typeface="Symbol" pitchFamily="18" charset="2"/>
            </a:endParaRPr>
          </a:p>
        </p:txBody>
      </p:sp>
      <p:sp>
        <p:nvSpPr>
          <p:cNvPr id="41992" name="Text Box 8"/>
          <p:cNvSpPr txBox="1">
            <a:spLocks noChangeArrowheads="1"/>
          </p:cNvSpPr>
          <p:nvPr/>
        </p:nvSpPr>
        <p:spPr bwMode="auto">
          <a:xfrm>
            <a:off x="1143000" y="3638550"/>
            <a:ext cx="3086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(5 – 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+</a:t>
            </a:r>
            <a:r>
              <a:rPr lang="en-US" altLang="en-US" sz="2400">
                <a:latin typeface="Verdana" pitchFamily="34" charset="0"/>
              </a:rPr>
              <a:t> 2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+ </a:t>
            </a:r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1543050" y="49911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7 + 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1143000" y="42672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5 + 2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–2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+ 3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endParaRPr lang="en-US" altLang="en-US" sz="2400" i="1">
              <a:solidFill>
                <a:srgbClr val="FF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9" grpId="0"/>
      <p:bldP spid="41991" grpId="0"/>
      <p:bldP spid="41992" grpId="0"/>
      <p:bldP spid="41993" grpId="0"/>
      <p:bldP spid="419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563563" y="2019300"/>
            <a:ext cx="778033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Add or subtract. Write the result in the form  </a:t>
            </a:r>
            <a:r>
              <a:rPr lang="en-US" altLang="en-US" sz="2400" b="1" i="1">
                <a:latin typeface="Verdana" pitchFamily="34" charset="0"/>
              </a:rPr>
              <a:t>a + bi</a:t>
            </a:r>
            <a:r>
              <a:rPr lang="en-US" altLang="en-US" sz="2400" b="1">
                <a:latin typeface="Verdana" pitchFamily="34" charset="0"/>
              </a:rPr>
              <a:t>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3C: Adding and Subtracting Complex Numbers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990600" y="3086100"/>
            <a:ext cx="455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(1 –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(–1 + 3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4724400" y="3787775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Add real parts and imaginary parts.</a:t>
            </a:r>
            <a:endParaRPr lang="en-US" altLang="en-US" sz="2400" i="1">
              <a:sym typeface="Symbol" pitchFamily="18" charset="2"/>
            </a:endParaRPr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2209800" y="4495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0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43019" name="Text Box 11"/>
          <p:cNvSpPr txBox="1">
            <a:spLocks noChangeArrowheads="1"/>
          </p:cNvSpPr>
          <p:nvPr/>
        </p:nvSpPr>
        <p:spPr bwMode="auto">
          <a:xfrm>
            <a:off x="1181100" y="37719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1 – 1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–3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+ 3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endParaRPr lang="en-US" altLang="en-US" sz="2400" i="1">
              <a:solidFill>
                <a:srgbClr val="FF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3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6" grpId="0"/>
      <p:bldP spid="43018" grpId="0"/>
      <p:bldP spid="430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838200" y="18288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Add or subtract. Write the result in the form </a:t>
            </a:r>
            <a:r>
              <a:rPr lang="en-US" altLang="en-US" sz="2400" b="1" i="1">
                <a:latin typeface="Verdana" pitchFamily="34" charset="0"/>
              </a:rPr>
              <a:t>a + bi</a:t>
            </a:r>
            <a:r>
              <a:rPr lang="en-US" altLang="en-US" sz="2400" b="1">
                <a:latin typeface="Verdana" pitchFamily="34" charset="0"/>
              </a:rPr>
              <a:t>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762000" y="28956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(–3 + 5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(–6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18436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1207" name="Text Box 7"/>
          <p:cNvSpPr txBox="1">
            <a:spLocks noChangeArrowheads="1"/>
          </p:cNvSpPr>
          <p:nvPr/>
        </p:nvSpPr>
        <p:spPr bwMode="auto">
          <a:xfrm>
            <a:off x="4953000" y="3597275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Add real parts and imaginary parts.</a:t>
            </a:r>
            <a:endParaRPr lang="en-US" altLang="en-US" sz="2400" i="1">
              <a:sym typeface="Symbol" pitchFamily="18" charset="2"/>
            </a:endParaRPr>
          </a:p>
        </p:txBody>
      </p:sp>
      <p:sp>
        <p:nvSpPr>
          <p:cNvPr id="51208" name="Text Box 8"/>
          <p:cNvSpPr txBox="1">
            <a:spLocks noChangeArrowheads="1"/>
          </p:cNvSpPr>
          <p:nvPr/>
        </p:nvSpPr>
        <p:spPr bwMode="auto">
          <a:xfrm>
            <a:off x="1676400" y="3638550"/>
            <a:ext cx="3314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–3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5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6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</a:p>
        </p:txBody>
      </p:sp>
      <p:sp>
        <p:nvSpPr>
          <p:cNvPr id="51209" name="Text Box 9"/>
          <p:cNvSpPr txBox="1">
            <a:spLocks noChangeArrowheads="1"/>
          </p:cNvSpPr>
          <p:nvPr/>
        </p:nvSpPr>
        <p:spPr bwMode="auto">
          <a:xfrm>
            <a:off x="1752600" y="43434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–3 – 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7" grpId="0"/>
      <p:bldP spid="51208" grpId="0"/>
      <p:bldP spid="5120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533400" y="17526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Add or subtract. Write the result in the form </a:t>
            </a:r>
            <a:r>
              <a:rPr lang="en-US" altLang="en-US" sz="2400" b="1" i="1">
                <a:latin typeface="Verdana" pitchFamily="34" charset="0"/>
              </a:rPr>
              <a:t>a + bi</a:t>
            </a:r>
            <a:r>
              <a:rPr lang="en-US" altLang="en-US" sz="2400" b="1">
                <a:latin typeface="Verdana" pitchFamily="34" charset="0"/>
              </a:rPr>
              <a:t>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914400" y="2819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 – (3 + 5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4667250" y="35433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  <a:endParaRPr lang="en-US" altLang="en-US" sz="2400" i="1">
              <a:sym typeface="Symbol" pitchFamily="18" charset="2"/>
            </a:endParaRP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648200" y="4302125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Add real parts and imaginary parts.</a:t>
            </a:r>
            <a:endParaRPr lang="en-US" altLang="en-US" sz="2400" i="1">
              <a:sym typeface="Symbol" pitchFamily="18" charset="2"/>
            </a:endParaRP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933450" y="3562350"/>
            <a:ext cx="232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 </a:t>
            </a:r>
            <a:r>
              <a:rPr lang="en-US" altLang="en-US" sz="2400">
                <a:latin typeface="Verdana" pitchFamily="34" charset="0"/>
              </a:rPr>
              <a:t>3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 </a:t>
            </a:r>
            <a:r>
              <a:rPr lang="en-US" altLang="en-US" sz="2400">
                <a:latin typeface="Verdana" pitchFamily="34" charset="0"/>
              </a:rPr>
              <a:t>5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54281" name="Text Box 9"/>
          <p:cNvSpPr txBox="1">
            <a:spLocks noChangeArrowheads="1"/>
          </p:cNvSpPr>
          <p:nvPr/>
        </p:nvSpPr>
        <p:spPr bwMode="auto">
          <a:xfrm>
            <a:off x="1524000" y="49149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–3 – 3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  <p:sp>
        <p:nvSpPr>
          <p:cNvPr id="54282" name="Text Box 10"/>
          <p:cNvSpPr txBox="1">
            <a:spLocks noChangeArrowheads="1"/>
          </p:cNvSpPr>
          <p:nvPr/>
        </p:nvSpPr>
        <p:spPr bwMode="auto">
          <a:xfrm>
            <a:off x="971550" y="4191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–3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 </a:t>
            </a:r>
            <a:r>
              <a:rPr lang="en-US" altLang="en-US" sz="2400">
                <a:latin typeface="Verdana" pitchFamily="34" charset="0"/>
              </a:rPr>
              <a:t>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i </a:t>
            </a:r>
            <a:r>
              <a:rPr lang="en-US" altLang="en-US" sz="2400">
                <a:latin typeface="Verdana" pitchFamily="34" charset="0"/>
              </a:rPr>
              <a:t>– 5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4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/>
      <p:bldP spid="54279" grpId="0"/>
      <p:bldP spid="54280" grpId="0"/>
      <p:bldP spid="54281" grpId="0"/>
      <p:bldP spid="5428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609600" y="17526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Add or subtract. Write the result in the form </a:t>
            </a:r>
            <a:r>
              <a:rPr lang="en-US" altLang="en-US" sz="2400" b="1" i="1">
                <a:latin typeface="Verdana" pitchFamily="34" charset="0"/>
              </a:rPr>
              <a:t>a + bi</a:t>
            </a:r>
            <a:r>
              <a:rPr lang="en-US" altLang="en-US" sz="2400" b="1">
                <a:latin typeface="Verdana" pitchFamily="34" charset="0"/>
              </a:rPr>
              <a:t>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933450" y="2819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(4 + 3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(4 –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3c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5303" name="Text Box 7"/>
          <p:cNvSpPr txBox="1">
            <a:spLocks noChangeArrowheads="1"/>
          </p:cNvSpPr>
          <p:nvPr/>
        </p:nvSpPr>
        <p:spPr bwMode="auto">
          <a:xfrm>
            <a:off x="4743450" y="3429000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Add real parts and imaginary parts.</a:t>
            </a:r>
            <a:endParaRPr lang="en-US" altLang="en-US" sz="2400" i="1">
              <a:sym typeface="Symbol" pitchFamily="18" charset="2"/>
            </a:endParaRP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2305050" y="40386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8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1181100" y="3429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4 + 4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endParaRPr lang="en-US" altLang="en-US" sz="2400" i="1">
              <a:solidFill>
                <a:srgbClr val="FF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5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5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3" grpId="0"/>
      <p:bldP spid="55305" grpId="0"/>
      <p:bldP spid="5530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066800"/>
            <a:ext cx="8382000" cy="5257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 b="1">
              <a:latin typeface="Verdana" pitchFamily="34" charset="0"/>
            </a:endParaRPr>
          </a:p>
          <a:p>
            <a:pPr eaLnBrk="1" hangingPunct="1"/>
            <a:r>
              <a:rPr lang="en-US" altLang="en-US" sz="2800" b="1">
                <a:latin typeface="Verdana" pitchFamily="34" charset="0"/>
              </a:rPr>
              <a:t>Express each number in terms of </a:t>
            </a:r>
            <a:r>
              <a:rPr lang="en-US" altLang="en-US" sz="2800" b="1" i="1">
                <a:latin typeface="Verdana" pitchFamily="34" charset="0"/>
              </a:rPr>
              <a:t>i.</a:t>
            </a:r>
            <a:endParaRPr lang="en-US" altLang="en-US" sz="2800" b="1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3075" name="Text Box 26"/>
          <p:cNvSpPr txBox="1">
            <a:spLocks noChangeArrowheads="1"/>
          </p:cNvSpPr>
          <p:nvPr/>
        </p:nvSpPr>
        <p:spPr bwMode="auto">
          <a:xfrm>
            <a:off x="536575" y="224155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1.</a:t>
            </a:r>
          </a:p>
        </p:txBody>
      </p:sp>
      <p:sp>
        <p:nvSpPr>
          <p:cNvPr id="3076" name="Text Box 27"/>
          <p:cNvSpPr txBox="1">
            <a:spLocks noChangeArrowheads="1"/>
          </p:cNvSpPr>
          <p:nvPr/>
        </p:nvSpPr>
        <p:spPr bwMode="auto">
          <a:xfrm>
            <a:off x="4457700" y="220980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2.</a:t>
            </a:r>
          </a:p>
        </p:txBody>
      </p:sp>
      <p:sp>
        <p:nvSpPr>
          <p:cNvPr id="3077" name="Text Box 28"/>
          <p:cNvSpPr txBox="1">
            <a:spLocks noChangeArrowheads="1"/>
          </p:cNvSpPr>
          <p:nvPr/>
        </p:nvSpPr>
        <p:spPr bwMode="auto">
          <a:xfrm>
            <a:off x="457200" y="2971800"/>
            <a:ext cx="61420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latin typeface="Verdana" pitchFamily="34" charset="0"/>
              </a:rPr>
              <a:t>Find each complex conjugate.</a:t>
            </a:r>
          </a:p>
        </p:txBody>
      </p:sp>
      <p:sp>
        <p:nvSpPr>
          <p:cNvPr id="3078" name="Text Box 29"/>
          <p:cNvSpPr txBox="1">
            <a:spLocks noChangeArrowheads="1"/>
          </p:cNvSpPr>
          <p:nvPr/>
        </p:nvSpPr>
        <p:spPr bwMode="auto">
          <a:xfrm>
            <a:off x="533400" y="365760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3.</a:t>
            </a:r>
          </a:p>
        </p:txBody>
      </p:sp>
      <p:sp>
        <p:nvSpPr>
          <p:cNvPr id="3079" name="Text Box 30"/>
          <p:cNvSpPr txBox="1">
            <a:spLocks noChangeArrowheads="1"/>
          </p:cNvSpPr>
          <p:nvPr/>
        </p:nvSpPr>
        <p:spPr bwMode="auto">
          <a:xfrm>
            <a:off x="4495800" y="358140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4.</a:t>
            </a:r>
          </a:p>
        </p:txBody>
      </p:sp>
      <p:pic>
        <p:nvPicPr>
          <p:cNvPr id="3080" name="Picture 32" descr="wp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219325"/>
            <a:ext cx="9906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34" descr="wp1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2252663"/>
            <a:ext cx="762000" cy="41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35" descr="wp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692525"/>
            <a:ext cx="1066800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36" descr="wp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581400"/>
            <a:ext cx="10668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5" name="Picture 37" descr="wp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581400"/>
            <a:ext cx="10668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6" name="Picture 38" descr="wp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657600"/>
            <a:ext cx="106680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09" name="Picture 41" descr="wp10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09800"/>
            <a:ext cx="91440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10" name="Text Box 42"/>
          <p:cNvSpPr txBox="1">
            <a:spLocks noChangeArrowheads="1"/>
          </p:cNvSpPr>
          <p:nvPr/>
        </p:nvSpPr>
        <p:spPr bwMode="auto">
          <a:xfrm>
            <a:off x="2286000" y="2209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</a:rPr>
              <a:t>9</a:t>
            </a:r>
            <a:r>
              <a:rPr lang="en-US" altLang="en-US" sz="2400" i="1">
                <a:solidFill>
                  <a:srgbClr val="FF0000"/>
                </a:solidFill>
              </a:rPr>
              <a:t>i</a:t>
            </a:r>
          </a:p>
        </p:txBody>
      </p:sp>
      <p:sp>
        <p:nvSpPr>
          <p:cNvPr id="3088" name="Rectangle 43"/>
          <p:cNvSpPr>
            <a:spLocks noChangeArrowheads="1"/>
          </p:cNvSpPr>
          <p:nvPr/>
        </p:nvSpPr>
        <p:spPr bwMode="auto">
          <a:xfrm>
            <a:off x="533400" y="4364038"/>
            <a:ext cx="38973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latin typeface="Verdana" pitchFamily="34" charset="0"/>
              </a:rPr>
              <a:t>Find each product.</a:t>
            </a:r>
          </a:p>
        </p:txBody>
      </p:sp>
      <p:sp>
        <p:nvSpPr>
          <p:cNvPr id="3089" name="Text Box 44"/>
          <p:cNvSpPr txBox="1">
            <a:spLocks noChangeArrowheads="1"/>
          </p:cNvSpPr>
          <p:nvPr/>
        </p:nvSpPr>
        <p:spPr bwMode="auto">
          <a:xfrm>
            <a:off x="533400" y="5048250"/>
            <a:ext cx="511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5.</a:t>
            </a:r>
          </a:p>
        </p:txBody>
      </p:sp>
      <p:sp>
        <p:nvSpPr>
          <p:cNvPr id="3090" name="Text Box 45"/>
          <p:cNvSpPr txBox="1">
            <a:spLocks noChangeArrowheads="1"/>
          </p:cNvSpPr>
          <p:nvPr/>
        </p:nvSpPr>
        <p:spPr bwMode="auto">
          <a:xfrm>
            <a:off x="4495800" y="504825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6.</a:t>
            </a:r>
          </a:p>
        </p:txBody>
      </p:sp>
      <p:pic>
        <p:nvPicPr>
          <p:cNvPr id="3091" name="Picture 46" descr="wp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013325"/>
            <a:ext cx="22098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47" descr="wp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005388"/>
            <a:ext cx="2362200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6" name="Picture 48" descr="wp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562600"/>
            <a:ext cx="1295400" cy="420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217" name="Picture 49" descr="wp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562600"/>
            <a:ext cx="1066800" cy="44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7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7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4"/>
          <p:cNvSpPr txBox="1">
            <a:spLocks noChangeArrowheads="1"/>
          </p:cNvSpPr>
          <p:nvPr/>
        </p:nvSpPr>
        <p:spPr bwMode="auto">
          <a:xfrm>
            <a:off x="685800" y="21336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You can also add complex numbers by using coordinate geometry.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(3 –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(2 + 3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4: Adding Complex Numbers on the Complex Plane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304800" y="2895600"/>
            <a:ext cx="42672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  </a:t>
            </a:r>
            <a:r>
              <a:rPr lang="en-US" altLang="en-US" sz="2400">
                <a:latin typeface="Verdana" pitchFamily="34" charset="0"/>
              </a:rPr>
              <a:t>Graph 3 –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and </a:t>
            </a:r>
            <a:br>
              <a:rPr lang="en-US" altLang="en-US" sz="2400">
                <a:latin typeface="Verdana" pitchFamily="34" charset="0"/>
              </a:rPr>
            </a:br>
            <a:r>
              <a:rPr lang="en-US" altLang="en-US" sz="2400">
                <a:latin typeface="Verdana" pitchFamily="34" charset="0"/>
              </a:rPr>
              <a:t>2 + 3</a:t>
            </a:r>
            <a:r>
              <a:rPr lang="en-US" altLang="en-US" sz="2400" i="1">
                <a:latin typeface="Verdana" pitchFamily="34" charset="0"/>
              </a:rPr>
              <a:t>i </a:t>
            </a:r>
            <a:r>
              <a:rPr lang="en-US" altLang="en-US" sz="2400">
                <a:latin typeface="Verdana" pitchFamily="34" charset="0"/>
              </a:rPr>
              <a:t>on the complex plane. Connect each of these numbers to the origin with a line segment.</a:t>
            </a:r>
          </a:p>
        </p:txBody>
      </p:sp>
      <p:pic>
        <p:nvPicPr>
          <p:cNvPr id="56326" name="Picture 6" descr="ex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2266950"/>
            <a:ext cx="4267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6327" name="Group 7"/>
          <p:cNvGrpSpPr>
            <a:grpSpLocks/>
          </p:cNvGrpSpPr>
          <p:nvPr/>
        </p:nvGrpSpPr>
        <p:grpSpPr bwMode="auto">
          <a:xfrm>
            <a:off x="6934200" y="4992688"/>
            <a:ext cx="1476375" cy="519112"/>
            <a:chOff x="4590" y="3166"/>
            <a:chExt cx="930" cy="327"/>
          </a:xfrm>
        </p:grpSpPr>
        <p:sp>
          <p:nvSpPr>
            <p:cNvPr id="22539" name="Text Box 8"/>
            <p:cNvSpPr txBox="1">
              <a:spLocks noChangeArrowheads="1"/>
            </p:cNvSpPr>
            <p:nvPr/>
          </p:nvSpPr>
          <p:spPr bwMode="auto">
            <a:xfrm>
              <a:off x="4590" y="3166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2540" name="Text Box 9"/>
            <p:cNvSpPr txBox="1">
              <a:spLocks noChangeArrowheads="1"/>
            </p:cNvSpPr>
            <p:nvPr/>
          </p:nvSpPr>
          <p:spPr bwMode="auto">
            <a:xfrm>
              <a:off x="4800" y="3222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sp>
        <p:nvSpPr>
          <p:cNvPr id="56342" name="Freeform 22"/>
          <p:cNvSpPr>
            <a:spLocks/>
          </p:cNvSpPr>
          <p:nvPr/>
        </p:nvSpPr>
        <p:spPr bwMode="auto">
          <a:xfrm>
            <a:off x="6038850" y="3567113"/>
            <a:ext cx="1023938" cy="1714500"/>
          </a:xfrm>
          <a:custGeom>
            <a:avLst/>
            <a:gdLst>
              <a:gd name="T0" fmla="*/ 704850 w 645"/>
              <a:gd name="T1" fmla="*/ 0 h 1080"/>
              <a:gd name="T2" fmla="*/ 0 w 645"/>
              <a:gd name="T3" fmla="*/ 1281113 h 1080"/>
              <a:gd name="T4" fmla="*/ 1023938 w 645"/>
              <a:gd name="T5" fmla="*/ 1714500 h 10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45" h="1080">
                <a:moveTo>
                  <a:pt x="444" y="0"/>
                </a:moveTo>
                <a:lnTo>
                  <a:pt x="0" y="807"/>
                </a:lnTo>
                <a:lnTo>
                  <a:pt x="645" y="1080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6339" name="Group 19"/>
          <p:cNvGrpSpPr>
            <a:grpSpLocks/>
          </p:cNvGrpSpPr>
          <p:nvPr/>
        </p:nvGrpSpPr>
        <p:grpSpPr bwMode="auto">
          <a:xfrm>
            <a:off x="6126163" y="3152775"/>
            <a:ext cx="960437" cy="642938"/>
            <a:chOff x="3859" y="2016"/>
            <a:chExt cx="605" cy="405"/>
          </a:xfrm>
        </p:grpSpPr>
        <p:sp>
          <p:nvSpPr>
            <p:cNvPr id="22537" name="Text Box 11"/>
            <p:cNvSpPr txBox="1">
              <a:spLocks noChangeArrowheads="1"/>
            </p:cNvSpPr>
            <p:nvPr/>
          </p:nvSpPr>
          <p:spPr bwMode="auto">
            <a:xfrm>
              <a:off x="4157" y="2094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2538" name="Text Box 12"/>
            <p:cNvSpPr txBox="1">
              <a:spLocks noChangeArrowheads="1"/>
            </p:cNvSpPr>
            <p:nvPr/>
          </p:nvSpPr>
          <p:spPr bwMode="auto">
            <a:xfrm>
              <a:off x="3859" y="2016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2 + 3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6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6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6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  <p:bldP spid="5634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(3 –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(2 + 3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81000" y="2590800"/>
            <a:ext cx="43434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 </a:t>
            </a:r>
            <a:r>
              <a:rPr lang="en-US" altLang="en-US" sz="2400">
                <a:latin typeface="Verdana" pitchFamily="34" charset="0"/>
              </a:rPr>
              <a:t>Draw a parallelogram that has these two line segments as sides. The vertex that is opposite the origin represents the sum of the two complex numbers, 5 + 2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. Therefore, (3 –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+ (2 + 3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5 + 2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pic>
        <p:nvPicPr>
          <p:cNvPr id="23557" name="Picture 25" descr="ex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25" y="2266950"/>
            <a:ext cx="4267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80" name="Freeform 36"/>
          <p:cNvSpPr>
            <a:spLocks/>
          </p:cNvSpPr>
          <p:nvPr/>
        </p:nvSpPr>
        <p:spPr bwMode="auto">
          <a:xfrm>
            <a:off x="6762750" y="3552825"/>
            <a:ext cx="1019175" cy="1714500"/>
          </a:xfrm>
          <a:custGeom>
            <a:avLst/>
            <a:gdLst>
              <a:gd name="T0" fmla="*/ 0 w 642"/>
              <a:gd name="T1" fmla="*/ 0 h 1080"/>
              <a:gd name="T2" fmla="*/ 1019175 w 642"/>
              <a:gd name="T3" fmla="*/ 438150 h 1080"/>
              <a:gd name="T4" fmla="*/ 333375 w 642"/>
              <a:gd name="T5" fmla="*/ 1714500 h 10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42" h="1080">
                <a:moveTo>
                  <a:pt x="0" y="0"/>
                </a:moveTo>
                <a:lnTo>
                  <a:pt x="642" y="276"/>
                </a:lnTo>
                <a:lnTo>
                  <a:pt x="210" y="1080"/>
                </a:lnTo>
              </a:path>
            </a:pathLst>
          </a:custGeom>
          <a:noFill/>
          <a:ln w="28575" cmpd="sng">
            <a:solidFill>
              <a:srgbClr val="3333FF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59" name="Group 26"/>
          <p:cNvGrpSpPr>
            <a:grpSpLocks/>
          </p:cNvGrpSpPr>
          <p:nvPr/>
        </p:nvGrpSpPr>
        <p:grpSpPr bwMode="auto">
          <a:xfrm>
            <a:off x="6934200" y="4992688"/>
            <a:ext cx="1476375" cy="519112"/>
            <a:chOff x="4590" y="3166"/>
            <a:chExt cx="930" cy="327"/>
          </a:xfrm>
        </p:grpSpPr>
        <p:sp>
          <p:nvSpPr>
            <p:cNvPr id="23567" name="Text Box 27"/>
            <p:cNvSpPr txBox="1">
              <a:spLocks noChangeArrowheads="1"/>
            </p:cNvSpPr>
            <p:nvPr/>
          </p:nvSpPr>
          <p:spPr bwMode="auto">
            <a:xfrm>
              <a:off x="4590" y="3166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3568" name="Text Box 28"/>
            <p:cNvSpPr txBox="1">
              <a:spLocks noChangeArrowheads="1"/>
            </p:cNvSpPr>
            <p:nvPr/>
          </p:nvSpPr>
          <p:spPr bwMode="auto">
            <a:xfrm>
              <a:off x="4800" y="3222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sp>
        <p:nvSpPr>
          <p:cNvPr id="23560" name="Freeform 29"/>
          <p:cNvSpPr>
            <a:spLocks/>
          </p:cNvSpPr>
          <p:nvPr/>
        </p:nvSpPr>
        <p:spPr bwMode="auto">
          <a:xfrm>
            <a:off x="6057900" y="3567113"/>
            <a:ext cx="1023938" cy="1714500"/>
          </a:xfrm>
          <a:custGeom>
            <a:avLst/>
            <a:gdLst>
              <a:gd name="T0" fmla="*/ 704850 w 645"/>
              <a:gd name="T1" fmla="*/ 0 h 1080"/>
              <a:gd name="T2" fmla="*/ 0 w 645"/>
              <a:gd name="T3" fmla="*/ 1281113 h 1080"/>
              <a:gd name="T4" fmla="*/ 1023938 w 645"/>
              <a:gd name="T5" fmla="*/ 1714500 h 10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45" h="1080">
                <a:moveTo>
                  <a:pt x="444" y="0"/>
                </a:moveTo>
                <a:lnTo>
                  <a:pt x="0" y="807"/>
                </a:lnTo>
                <a:lnTo>
                  <a:pt x="645" y="1080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3561" name="Group 30"/>
          <p:cNvGrpSpPr>
            <a:grpSpLocks/>
          </p:cNvGrpSpPr>
          <p:nvPr/>
        </p:nvGrpSpPr>
        <p:grpSpPr bwMode="auto">
          <a:xfrm>
            <a:off x="6126163" y="3152775"/>
            <a:ext cx="960437" cy="642938"/>
            <a:chOff x="3859" y="2016"/>
            <a:chExt cx="605" cy="405"/>
          </a:xfrm>
        </p:grpSpPr>
        <p:sp>
          <p:nvSpPr>
            <p:cNvPr id="23565" name="Text Box 31"/>
            <p:cNvSpPr txBox="1">
              <a:spLocks noChangeArrowheads="1"/>
            </p:cNvSpPr>
            <p:nvPr/>
          </p:nvSpPr>
          <p:spPr bwMode="auto">
            <a:xfrm>
              <a:off x="4157" y="2094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3566" name="Text Box 32"/>
            <p:cNvSpPr txBox="1">
              <a:spLocks noChangeArrowheads="1"/>
            </p:cNvSpPr>
            <p:nvPr/>
          </p:nvSpPr>
          <p:spPr bwMode="auto">
            <a:xfrm>
              <a:off x="3859" y="2016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2 + 3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57377" name="Group 33"/>
          <p:cNvGrpSpPr>
            <a:grpSpLocks/>
          </p:cNvGrpSpPr>
          <p:nvPr/>
        </p:nvGrpSpPr>
        <p:grpSpPr bwMode="auto">
          <a:xfrm>
            <a:off x="7600950" y="3709988"/>
            <a:ext cx="1524000" cy="519112"/>
            <a:chOff x="4800" y="2337"/>
            <a:chExt cx="960" cy="327"/>
          </a:xfrm>
        </p:grpSpPr>
        <p:sp>
          <p:nvSpPr>
            <p:cNvPr id="23563" name="Text Box 34"/>
            <p:cNvSpPr txBox="1">
              <a:spLocks noChangeArrowheads="1"/>
            </p:cNvSpPr>
            <p:nvPr/>
          </p:nvSpPr>
          <p:spPr bwMode="auto">
            <a:xfrm>
              <a:off x="4800" y="2337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3333FF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3564" name="Text Box 35"/>
            <p:cNvSpPr txBox="1">
              <a:spLocks noChangeArrowheads="1"/>
            </p:cNvSpPr>
            <p:nvPr/>
          </p:nvSpPr>
          <p:spPr bwMode="auto">
            <a:xfrm>
              <a:off x="5040" y="2409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5 +2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5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8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(3 –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(2 + 3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533400" y="28956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Verdana" pitchFamily="34" charset="0"/>
              </a:rPr>
              <a:t>Check</a:t>
            </a:r>
            <a:r>
              <a:rPr lang="en-US" altLang="en-US" sz="2400">
                <a:latin typeface="Verdana" pitchFamily="34" charset="0"/>
              </a:rPr>
              <a:t>  Add by combining the real parts and combining the imaginary parts.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33400" y="3917950"/>
            <a:ext cx="758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(3 –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+ (2 + 3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(3 + 2) + (–</a:t>
            </a:r>
            <a:r>
              <a:rPr lang="en-US" altLang="en-US" sz="2400" i="1">
                <a:latin typeface="Verdana" pitchFamily="34" charset="0"/>
              </a:rPr>
              <a:t>i </a:t>
            </a:r>
            <a:r>
              <a:rPr lang="en-US" altLang="en-US" sz="2400">
                <a:latin typeface="Verdana" pitchFamily="34" charset="0"/>
              </a:rPr>
              <a:t>+ 3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5 + 2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(3 + 4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(1 –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  <p:sp>
        <p:nvSpPr>
          <p:cNvPr id="59396" name="Text Box 4"/>
          <p:cNvSpPr txBox="1">
            <a:spLocks noChangeArrowheads="1"/>
          </p:cNvSpPr>
          <p:nvPr/>
        </p:nvSpPr>
        <p:spPr bwMode="auto">
          <a:xfrm>
            <a:off x="533400" y="2895600"/>
            <a:ext cx="41148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 </a:t>
            </a:r>
            <a:r>
              <a:rPr lang="en-US" altLang="en-US" sz="2400">
                <a:latin typeface="Verdana" pitchFamily="34" charset="0"/>
              </a:rPr>
              <a:t>Graph 3 + 4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and 1 – 3</a:t>
            </a:r>
            <a:r>
              <a:rPr lang="en-US" altLang="en-US" sz="2400" i="1">
                <a:latin typeface="Verdana" pitchFamily="34" charset="0"/>
              </a:rPr>
              <a:t>i </a:t>
            </a:r>
            <a:r>
              <a:rPr lang="en-US" altLang="en-US" sz="2400">
                <a:latin typeface="Verdana" pitchFamily="34" charset="0"/>
              </a:rPr>
              <a:t>on the complex plane. Connect each of these numbers to the origin with a line segment.</a:t>
            </a:r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59398" name="Picture 6" descr="ex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2247900"/>
            <a:ext cx="4267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9406" name="Group 14"/>
          <p:cNvGrpSpPr>
            <a:grpSpLocks/>
          </p:cNvGrpSpPr>
          <p:nvPr/>
        </p:nvGrpSpPr>
        <p:grpSpPr bwMode="auto">
          <a:xfrm>
            <a:off x="6232525" y="5805488"/>
            <a:ext cx="1235075" cy="519112"/>
            <a:chOff x="3926" y="3657"/>
            <a:chExt cx="778" cy="327"/>
          </a:xfrm>
        </p:grpSpPr>
        <p:sp>
          <p:nvSpPr>
            <p:cNvPr id="25611" name="Text Box 8"/>
            <p:cNvSpPr txBox="1">
              <a:spLocks noChangeArrowheads="1"/>
            </p:cNvSpPr>
            <p:nvPr/>
          </p:nvSpPr>
          <p:spPr bwMode="auto">
            <a:xfrm>
              <a:off x="3926" y="3657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5612" name="Text Box 9"/>
            <p:cNvSpPr txBox="1">
              <a:spLocks noChangeArrowheads="1"/>
            </p:cNvSpPr>
            <p:nvPr/>
          </p:nvSpPr>
          <p:spPr bwMode="auto">
            <a:xfrm>
              <a:off x="4099" y="3657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1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 3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59402" name="Group 10"/>
          <p:cNvGrpSpPr>
            <a:grpSpLocks/>
          </p:cNvGrpSpPr>
          <p:nvPr/>
        </p:nvGrpSpPr>
        <p:grpSpPr bwMode="auto">
          <a:xfrm>
            <a:off x="6448425" y="2709863"/>
            <a:ext cx="960438" cy="642937"/>
            <a:chOff x="3859" y="2016"/>
            <a:chExt cx="605" cy="405"/>
          </a:xfrm>
        </p:grpSpPr>
        <p:sp>
          <p:nvSpPr>
            <p:cNvPr id="25609" name="Text Box 11"/>
            <p:cNvSpPr txBox="1">
              <a:spLocks noChangeArrowheads="1"/>
            </p:cNvSpPr>
            <p:nvPr/>
          </p:nvSpPr>
          <p:spPr bwMode="auto">
            <a:xfrm>
              <a:off x="4157" y="2094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5610" name="Text Box 12"/>
            <p:cNvSpPr txBox="1">
              <a:spLocks noChangeArrowheads="1"/>
            </p:cNvSpPr>
            <p:nvPr/>
          </p:nvSpPr>
          <p:spPr bwMode="auto">
            <a:xfrm>
              <a:off x="3859" y="2016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3 + 4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sp>
        <p:nvSpPr>
          <p:cNvPr id="59405" name="Freeform 13"/>
          <p:cNvSpPr>
            <a:spLocks/>
          </p:cNvSpPr>
          <p:nvPr/>
        </p:nvSpPr>
        <p:spPr bwMode="auto">
          <a:xfrm>
            <a:off x="6073775" y="3114675"/>
            <a:ext cx="1012825" cy="2990850"/>
          </a:xfrm>
          <a:custGeom>
            <a:avLst/>
            <a:gdLst>
              <a:gd name="T0" fmla="*/ 323850 w 638"/>
              <a:gd name="T1" fmla="*/ 2990850 h 1884"/>
              <a:gd name="T2" fmla="*/ 0 w 638"/>
              <a:gd name="T3" fmla="*/ 1708150 h 1884"/>
              <a:gd name="T4" fmla="*/ 1012825 w 638"/>
              <a:gd name="T5" fmla="*/ 0 h 18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38" h="1884">
                <a:moveTo>
                  <a:pt x="204" y="1884"/>
                </a:moveTo>
                <a:lnTo>
                  <a:pt x="0" y="1076"/>
                </a:lnTo>
                <a:lnTo>
                  <a:pt x="638" y="0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5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40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533400" y="2590800"/>
            <a:ext cx="42672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 </a:t>
            </a:r>
            <a:r>
              <a:rPr lang="en-US" altLang="en-US" sz="2400">
                <a:latin typeface="Verdana" pitchFamily="34" charset="0"/>
              </a:rPr>
              <a:t>Draw a parallelogram that has these two line segments as sides. The vertex that is opposite the origin represents the sum of the two complex numbers, </a:t>
            </a:r>
            <a:br>
              <a:rPr lang="en-US" altLang="en-US" sz="2400">
                <a:latin typeface="Verdana" pitchFamily="34" charset="0"/>
              </a:rPr>
            </a:br>
            <a:r>
              <a:rPr lang="en-US" altLang="en-US" sz="2400">
                <a:latin typeface="Verdana" pitchFamily="34" charset="0"/>
              </a:rPr>
              <a:t>4 +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. Therefore,(3 + 4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+ (1 –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4 +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6628" name="Picture 7" descr="ex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0100" y="2247900"/>
            <a:ext cx="42672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34" name="Freeform 18"/>
          <p:cNvSpPr>
            <a:spLocks/>
          </p:cNvSpPr>
          <p:nvPr/>
        </p:nvSpPr>
        <p:spPr bwMode="auto">
          <a:xfrm>
            <a:off x="6413500" y="3124200"/>
            <a:ext cx="1041400" cy="2933700"/>
          </a:xfrm>
          <a:custGeom>
            <a:avLst/>
            <a:gdLst>
              <a:gd name="T0" fmla="*/ 0 w 656"/>
              <a:gd name="T1" fmla="*/ 2933700 h 1848"/>
              <a:gd name="T2" fmla="*/ 1041400 w 656"/>
              <a:gd name="T3" fmla="*/ 1282700 h 1848"/>
              <a:gd name="T4" fmla="*/ 673100 w 656"/>
              <a:gd name="T5" fmla="*/ 0 h 184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56" h="1848">
                <a:moveTo>
                  <a:pt x="0" y="1848"/>
                </a:moveTo>
                <a:lnTo>
                  <a:pt x="656" y="808"/>
                </a:lnTo>
                <a:lnTo>
                  <a:pt x="424" y="0"/>
                </a:lnTo>
              </a:path>
            </a:pathLst>
          </a:custGeom>
          <a:noFill/>
          <a:ln w="28575" cmpd="sng">
            <a:solidFill>
              <a:srgbClr val="3333FF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630" name="Group 19"/>
          <p:cNvGrpSpPr>
            <a:grpSpLocks/>
          </p:cNvGrpSpPr>
          <p:nvPr/>
        </p:nvGrpSpPr>
        <p:grpSpPr bwMode="auto">
          <a:xfrm>
            <a:off x="6232525" y="5805488"/>
            <a:ext cx="1166813" cy="519112"/>
            <a:chOff x="3926" y="3657"/>
            <a:chExt cx="735" cy="327"/>
          </a:xfrm>
        </p:grpSpPr>
        <p:sp>
          <p:nvSpPr>
            <p:cNvPr id="26639" name="Text Box 9"/>
            <p:cNvSpPr txBox="1">
              <a:spLocks noChangeArrowheads="1"/>
            </p:cNvSpPr>
            <p:nvPr/>
          </p:nvSpPr>
          <p:spPr bwMode="auto">
            <a:xfrm>
              <a:off x="3926" y="3657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6640" name="Text Box 10"/>
            <p:cNvSpPr txBox="1">
              <a:spLocks noChangeArrowheads="1"/>
            </p:cNvSpPr>
            <p:nvPr/>
          </p:nvSpPr>
          <p:spPr bwMode="auto">
            <a:xfrm>
              <a:off x="4056" y="3684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1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 3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26631" name="Group 11"/>
          <p:cNvGrpSpPr>
            <a:grpSpLocks/>
          </p:cNvGrpSpPr>
          <p:nvPr/>
        </p:nvGrpSpPr>
        <p:grpSpPr bwMode="auto">
          <a:xfrm>
            <a:off x="6448425" y="2709863"/>
            <a:ext cx="960438" cy="642937"/>
            <a:chOff x="3859" y="2016"/>
            <a:chExt cx="605" cy="405"/>
          </a:xfrm>
        </p:grpSpPr>
        <p:sp>
          <p:nvSpPr>
            <p:cNvPr id="26637" name="Text Box 12"/>
            <p:cNvSpPr txBox="1">
              <a:spLocks noChangeArrowheads="1"/>
            </p:cNvSpPr>
            <p:nvPr/>
          </p:nvSpPr>
          <p:spPr bwMode="auto">
            <a:xfrm>
              <a:off x="4157" y="2094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6638" name="Text Box 13"/>
            <p:cNvSpPr txBox="1">
              <a:spLocks noChangeArrowheads="1"/>
            </p:cNvSpPr>
            <p:nvPr/>
          </p:nvSpPr>
          <p:spPr bwMode="auto">
            <a:xfrm>
              <a:off x="3859" y="2016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3 + 4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sp>
        <p:nvSpPr>
          <p:cNvPr id="26632" name="Freeform 14"/>
          <p:cNvSpPr>
            <a:spLocks/>
          </p:cNvSpPr>
          <p:nvPr/>
        </p:nvSpPr>
        <p:spPr bwMode="auto">
          <a:xfrm>
            <a:off x="6057900" y="3114675"/>
            <a:ext cx="1022350" cy="2990850"/>
          </a:xfrm>
          <a:custGeom>
            <a:avLst/>
            <a:gdLst>
              <a:gd name="T0" fmla="*/ 333375 w 644"/>
              <a:gd name="T1" fmla="*/ 2990850 h 1884"/>
              <a:gd name="T2" fmla="*/ 0 w 644"/>
              <a:gd name="T3" fmla="*/ 1714500 h 1884"/>
              <a:gd name="T4" fmla="*/ 1022350 w 644"/>
              <a:gd name="T5" fmla="*/ 0 h 188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644" h="1884">
                <a:moveTo>
                  <a:pt x="210" y="1884"/>
                </a:moveTo>
                <a:lnTo>
                  <a:pt x="0" y="1080"/>
                </a:lnTo>
                <a:lnTo>
                  <a:pt x="644" y="0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0436" name="Group 20"/>
          <p:cNvGrpSpPr>
            <a:grpSpLocks/>
          </p:cNvGrpSpPr>
          <p:nvPr/>
        </p:nvGrpSpPr>
        <p:grpSpPr bwMode="auto">
          <a:xfrm>
            <a:off x="7285038" y="4129088"/>
            <a:ext cx="1295400" cy="519112"/>
            <a:chOff x="4589" y="2601"/>
            <a:chExt cx="816" cy="327"/>
          </a:xfrm>
        </p:grpSpPr>
        <p:sp>
          <p:nvSpPr>
            <p:cNvPr id="26635" name="Text Box 16"/>
            <p:cNvSpPr txBox="1">
              <a:spLocks noChangeArrowheads="1"/>
            </p:cNvSpPr>
            <p:nvPr/>
          </p:nvSpPr>
          <p:spPr bwMode="auto">
            <a:xfrm>
              <a:off x="4589" y="2601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3333FF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6636" name="Text Box 17"/>
            <p:cNvSpPr txBox="1">
              <a:spLocks noChangeArrowheads="1"/>
            </p:cNvSpPr>
            <p:nvPr/>
          </p:nvSpPr>
          <p:spPr bwMode="auto">
            <a:xfrm>
              <a:off x="4800" y="2637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4 + 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sp>
        <p:nvSpPr>
          <p:cNvPr id="26634" name="Text Box 21"/>
          <p:cNvSpPr txBox="1">
            <a:spLocks noChangeArrowheads="1"/>
          </p:cNvSpPr>
          <p:nvPr/>
        </p:nvSpPr>
        <p:spPr bwMode="auto">
          <a:xfrm>
            <a:off x="304800" y="18288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(3 + 4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(1 –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3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4"/>
          <p:cNvSpPr txBox="1">
            <a:spLocks noChangeArrowheads="1"/>
          </p:cNvSpPr>
          <p:nvPr/>
        </p:nvSpPr>
        <p:spPr bwMode="auto">
          <a:xfrm>
            <a:off x="533400" y="25908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Verdana" pitchFamily="34" charset="0"/>
              </a:rPr>
              <a:t>Check</a:t>
            </a:r>
            <a:r>
              <a:rPr lang="en-US" altLang="en-US" sz="2400">
                <a:latin typeface="Verdana" pitchFamily="34" charset="0"/>
              </a:rPr>
              <a:t>  Add by combining the real parts and combining the imaginary parts.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61447" name="Text Box 7"/>
          <p:cNvSpPr txBox="1">
            <a:spLocks noChangeArrowheads="1"/>
          </p:cNvSpPr>
          <p:nvPr/>
        </p:nvSpPr>
        <p:spPr bwMode="auto">
          <a:xfrm>
            <a:off x="609600" y="3505200"/>
            <a:ext cx="7527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(3 + 4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+ (1 –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(3 + 1) + (4</a:t>
            </a:r>
            <a:r>
              <a:rPr lang="en-US" altLang="en-US" sz="2400" i="1">
                <a:latin typeface="Verdana" pitchFamily="34" charset="0"/>
              </a:rPr>
              <a:t>i – </a:t>
            </a:r>
            <a:r>
              <a:rPr lang="en-US" altLang="en-US" sz="2400">
                <a:latin typeface="Verdana" pitchFamily="34" charset="0"/>
              </a:rPr>
              <a:t>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4 + 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  <p:sp>
        <p:nvSpPr>
          <p:cNvPr id="27652" name="Text Box 8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7653" name="Text Box 9"/>
          <p:cNvSpPr txBox="1">
            <a:spLocks noChangeArrowheads="1"/>
          </p:cNvSpPr>
          <p:nvPr/>
        </p:nvSpPr>
        <p:spPr bwMode="auto">
          <a:xfrm>
            <a:off x="304800" y="18288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(3 + 4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(1 – 3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61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(–4 –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(2 – 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  <p:sp>
        <p:nvSpPr>
          <p:cNvPr id="62467" name="Text Box 3"/>
          <p:cNvSpPr txBox="1">
            <a:spLocks noChangeArrowheads="1"/>
          </p:cNvSpPr>
          <p:nvPr/>
        </p:nvSpPr>
        <p:spPr bwMode="auto">
          <a:xfrm>
            <a:off x="533400" y="2895600"/>
            <a:ext cx="41148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 </a:t>
            </a:r>
            <a:r>
              <a:rPr lang="en-US" altLang="en-US" sz="2400">
                <a:latin typeface="Verdana" pitchFamily="34" charset="0"/>
              </a:rPr>
              <a:t>Graph –4 –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and 2 – 2</a:t>
            </a:r>
            <a:r>
              <a:rPr lang="en-US" altLang="en-US" sz="2400" i="1">
                <a:latin typeface="Verdana" pitchFamily="34" charset="0"/>
              </a:rPr>
              <a:t>i </a:t>
            </a:r>
            <a:r>
              <a:rPr lang="en-US" altLang="en-US" sz="2400">
                <a:latin typeface="Verdana" pitchFamily="34" charset="0"/>
              </a:rPr>
              <a:t>on the complex plane. Connect each of these numbers to the origin with a line segment.</a:t>
            </a: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8677" name="Group 6"/>
          <p:cNvGrpSpPr>
            <a:grpSpLocks/>
          </p:cNvGrpSpPr>
          <p:nvPr/>
        </p:nvGrpSpPr>
        <p:grpSpPr bwMode="auto">
          <a:xfrm>
            <a:off x="6735763" y="4508500"/>
            <a:ext cx="960437" cy="642938"/>
            <a:chOff x="3859" y="2016"/>
            <a:chExt cx="605" cy="405"/>
          </a:xfrm>
        </p:grpSpPr>
        <p:sp>
          <p:nvSpPr>
            <p:cNvPr id="28686" name="Text Box 7"/>
            <p:cNvSpPr txBox="1">
              <a:spLocks noChangeArrowheads="1"/>
            </p:cNvSpPr>
            <p:nvPr/>
          </p:nvSpPr>
          <p:spPr bwMode="auto">
            <a:xfrm>
              <a:off x="4157" y="2094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●</a:t>
              </a:r>
            </a:p>
          </p:txBody>
        </p:sp>
        <p:sp>
          <p:nvSpPr>
            <p:cNvPr id="28687" name="Text Box 8"/>
            <p:cNvSpPr txBox="1">
              <a:spLocks noChangeArrowheads="1"/>
            </p:cNvSpPr>
            <p:nvPr/>
          </p:nvSpPr>
          <p:spPr bwMode="auto">
            <a:xfrm>
              <a:off x="3859" y="2016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2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 2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pic>
        <p:nvPicPr>
          <p:cNvPr id="62477" name="Picture 13" descr="exampl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0125" y="2343150"/>
            <a:ext cx="3886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2483" name="Group 19"/>
          <p:cNvGrpSpPr>
            <a:grpSpLocks/>
          </p:cNvGrpSpPr>
          <p:nvPr/>
        </p:nvGrpSpPr>
        <p:grpSpPr bwMode="auto">
          <a:xfrm>
            <a:off x="4648200" y="4329113"/>
            <a:ext cx="1106488" cy="519112"/>
            <a:chOff x="2928" y="2727"/>
            <a:chExt cx="697" cy="327"/>
          </a:xfrm>
        </p:grpSpPr>
        <p:sp>
          <p:nvSpPr>
            <p:cNvPr id="28684" name="Text Box 10"/>
            <p:cNvSpPr txBox="1">
              <a:spLocks noChangeArrowheads="1"/>
            </p:cNvSpPr>
            <p:nvPr/>
          </p:nvSpPr>
          <p:spPr bwMode="auto">
            <a:xfrm>
              <a:off x="3371" y="2727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8685" name="Text Box 11"/>
            <p:cNvSpPr txBox="1">
              <a:spLocks noChangeArrowheads="1"/>
            </p:cNvSpPr>
            <p:nvPr/>
          </p:nvSpPr>
          <p:spPr bwMode="auto">
            <a:xfrm>
              <a:off x="2928" y="2793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4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 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sp>
        <p:nvSpPr>
          <p:cNvPr id="62476" name="Freeform 12"/>
          <p:cNvSpPr>
            <a:spLocks/>
          </p:cNvSpPr>
          <p:nvPr/>
        </p:nvSpPr>
        <p:spPr bwMode="auto">
          <a:xfrm>
            <a:off x="5505450" y="4305300"/>
            <a:ext cx="1876425" cy="619125"/>
          </a:xfrm>
          <a:custGeom>
            <a:avLst/>
            <a:gdLst>
              <a:gd name="T0" fmla="*/ 1876425 w 1182"/>
              <a:gd name="T1" fmla="*/ 619125 h 390"/>
              <a:gd name="T2" fmla="*/ 1260475 w 1182"/>
              <a:gd name="T3" fmla="*/ 0 h 390"/>
              <a:gd name="T4" fmla="*/ 0 w 1182"/>
              <a:gd name="T5" fmla="*/ 314325 h 3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82" h="390">
                <a:moveTo>
                  <a:pt x="1182" y="390"/>
                </a:moveTo>
                <a:lnTo>
                  <a:pt x="794" y="0"/>
                </a:lnTo>
                <a:lnTo>
                  <a:pt x="0" y="198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2479" name="Group 15"/>
          <p:cNvGrpSpPr>
            <a:grpSpLocks/>
          </p:cNvGrpSpPr>
          <p:nvPr/>
        </p:nvGrpSpPr>
        <p:grpSpPr bwMode="auto">
          <a:xfrm>
            <a:off x="7208838" y="4633913"/>
            <a:ext cx="1201737" cy="519112"/>
            <a:chOff x="4541" y="2918"/>
            <a:chExt cx="757" cy="327"/>
          </a:xfrm>
        </p:grpSpPr>
        <p:sp>
          <p:nvSpPr>
            <p:cNvPr id="28682" name="Text Box 16"/>
            <p:cNvSpPr txBox="1">
              <a:spLocks noChangeArrowheads="1"/>
            </p:cNvSpPr>
            <p:nvPr/>
          </p:nvSpPr>
          <p:spPr bwMode="auto">
            <a:xfrm>
              <a:off x="4541" y="2918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8683" name="Text Box 17"/>
            <p:cNvSpPr txBox="1">
              <a:spLocks noChangeArrowheads="1"/>
            </p:cNvSpPr>
            <p:nvPr/>
          </p:nvSpPr>
          <p:spPr bwMode="auto">
            <a:xfrm>
              <a:off x="4693" y="2976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2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 2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4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2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/>
      <p:bldP spid="6247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533400" y="2590800"/>
            <a:ext cx="41148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 </a:t>
            </a:r>
            <a:r>
              <a:rPr lang="en-US" altLang="en-US" sz="2400">
                <a:latin typeface="Verdana" pitchFamily="34" charset="0"/>
              </a:rPr>
              <a:t>Draw a parallelogram that has these two line segments as sides. The vertex that is opposite represents the sum of the two complex numbers, –2 –3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. Therefore,(–4 –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+ (2 – 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–2 – 3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pic>
        <p:nvPicPr>
          <p:cNvPr id="29699" name="Picture 6" descr="exampl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75" y="2343150"/>
            <a:ext cx="38862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506" name="Freeform 18"/>
          <p:cNvSpPr>
            <a:spLocks/>
          </p:cNvSpPr>
          <p:nvPr/>
        </p:nvSpPr>
        <p:spPr bwMode="auto">
          <a:xfrm>
            <a:off x="5486400" y="4600575"/>
            <a:ext cx="1870075" cy="638175"/>
          </a:xfrm>
          <a:custGeom>
            <a:avLst/>
            <a:gdLst>
              <a:gd name="T0" fmla="*/ 1870075 w 1178"/>
              <a:gd name="T1" fmla="*/ 307975 h 402"/>
              <a:gd name="T2" fmla="*/ 612775 w 1178"/>
              <a:gd name="T3" fmla="*/ 638175 h 402"/>
              <a:gd name="T4" fmla="*/ 0 w 1178"/>
              <a:gd name="T5" fmla="*/ 0 h 40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78" h="402">
                <a:moveTo>
                  <a:pt x="1178" y="194"/>
                </a:moveTo>
                <a:lnTo>
                  <a:pt x="386" y="402"/>
                </a:lnTo>
                <a:lnTo>
                  <a:pt x="0" y="0"/>
                </a:lnTo>
              </a:path>
            </a:pathLst>
          </a:custGeom>
          <a:noFill/>
          <a:ln w="28575" cmpd="sng">
            <a:solidFill>
              <a:srgbClr val="3333FF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9701" name="Group 20"/>
          <p:cNvGrpSpPr>
            <a:grpSpLocks/>
          </p:cNvGrpSpPr>
          <p:nvPr/>
        </p:nvGrpSpPr>
        <p:grpSpPr bwMode="auto">
          <a:xfrm>
            <a:off x="7208838" y="4632325"/>
            <a:ext cx="1201737" cy="519113"/>
            <a:chOff x="4541" y="2918"/>
            <a:chExt cx="757" cy="327"/>
          </a:xfrm>
        </p:grpSpPr>
        <p:sp>
          <p:nvSpPr>
            <p:cNvPr id="29711" name="Text Box 8"/>
            <p:cNvSpPr txBox="1">
              <a:spLocks noChangeArrowheads="1"/>
            </p:cNvSpPr>
            <p:nvPr/>
          </p:nvSpPr>
          <p:spPr bwMode="auto">
            <a:xfrm>
              <a:off x="4541" y="2918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9712" name="Text Box 9"/>
            <p:cNvSpPr txBox="1">
              <a:spLocks noChangeArrowheads="1"/>
            </p:cNvSpPr>
            <p:nvPr/>
          </p:nvSpPr>
          <p:spPr bwMode="auto">
            <a:xfrm>
              <a:off x="4693" y="2976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2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 2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29702" name="Group 21"/>
          <p:cNvGrpSpPr>
            <a:grpSpLocks/>
          </p:cNvGrpSpPr>
          <p:nvPr/>
        </p:nvGrpSpPr>
        <p:grpSpPr bwMode="auto">
          <a:xfrm>
            <a:off x="4686300" y="4322763"/>
            <a:ext cx="1055688" cy="519112"/>
            <a:chOff x="2952" y="2723"/>
            <a:chExt cx="665" cy="327"/>
          </a:xfrm>
        </p:grpSpPr>
        <p:sp>
          <p:nvSpPr>
            <p:cNvPr id="29709" name="Text Box 11"/>
            <p:cNvSpPr txBox="1">
              <a:spLocks noChangeArrowheads="1"/>
            </p:cNvSpPr>
            <p:nvPr/>
          </p:nvSpPr>
          <p:spPr bwMode="auto">
            <a:xfrm>
              <a:off x="3363" y="2723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9710" name="Text Box 12"/>
            <p:cNvSpPr txBox="1">
              <a:spLocks noChangeArrowheads="1"/>
            </p:cNvSpPr>
            <p:nvPr/>
          </p:nvSpPr>
          <p:spPr bwMode="auto">
            <a:xfrm>
              <a:off x="2952" y="2784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4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 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sp>
        <p:nvSpPr>
          <p:cNvPr id="29703" name="Freeform 13"/>
          <p:cNvSpPr>
            <a:spLocks/>
          </p:cNvSpPr>
          <p:nvPr/>
        </p:nvSpPr>
        <p:spPr bwMode="auto">
          <a:xfrm>
            <a:off x="5495925" y="4286250"/>
            <a:ext cx="1870075" cy="635000"/>
          </a:xfrm>
          <a:custGeom>
            <a:avLst/>
            <a:gdLst>
              <a:gd name="T0" fmla="*/ 1870075 w 1178"/>
              <a:gd name="T1" fmla="*/ 635000 h 400"/>
              <a:gd name="T2" fmla="*/ 1260475 w 1178"/>
              <a:gd name="T3" fmla="*/ 0 h 400"/>
              <a:gd name="T4" fmla="*/ 0 w 1178"/>
              <a:gd name="T5" fmla="*/ 314325 h 4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78" h="400">
                <a:moveTo>
                  <a:pt x="1178" y="400"/>
                </a:moveTo>
                <a:lnTo>
                  <a:pt x="794" y="0"/>
                </a:lnTo>
                <a:lnTo>
                  <a:pt x="0" y="198"/>
                </a:lnTo>
              </a:path>
            </a:pathLst>
          </a:custGeom>
          <a:noFill/>
          <a:ln w="28575" cmpd="sng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3507" name="Group 19"/>
          <p:cNvGrpSpPr>
            <a:grpSpLocks/>
          </p:cNvGrpSpPr>
          <p:nvPr/>
        </p:nvGrpSpPr>
        <p:grpSpPr bwMode="auto">
          <a:xfrm>
            <a:off x="5638800" y="4967288"/>
            <a:ext cx="960438" cy="733425"/>
            <a:chOff x="3552" y="3129"/>
            <a:chExt cx="605" cy="462"/>
          </a:xfrm>
        </p:grpSpPr>
        <p:sp>
          <p:nvSpPr>
            <p:cNvPr id="29707" name="Text Box 15"/>
            <p:cNvSpPr txBox="1">
              <a:spLocks noChangeArrowheads="1"/>
            </p:cNvSpPr>
            <p:nvPr/>
          </p:nvSpPr>
          <p:spPr bwMode="auto">
            <a:xfrm>
              <a:off x="3754" y="3129"/>
              <a:ext cx="25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3333FF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29708" name="Text Box 16"/>
            <p:cNvSpPr txBox="1">
              <a:spLocks noChangeArrowheads="1"/>
            </p:cNvSpPr>
            <p:nvPr/>
          </p:nvSpPr>
          <p:spPr bwMode="auto">
            <a:xfrm>
              <a:off x="3552" y="3360"/>
              <a:ext cx="60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</a:t>
              </a:r>
              <a:r>
                <a:rPr lang="en-US" altLang="en-US">
                  <a:cs typeface="Arial" charset="0"/>
                </a:rPr>
                <a:t>–2</a:t>
              </a:r>
              <a:r>
                <a:rPr lang="en-US" altLang="en-US"/>
                <a:t> </a:t>
              </a:r>
              <a:r>
                <a:rPr lang="en-US" altLang="en-US">
                  <a:cs typeface="Arial" charset="0"/>
                </a:rPr>
                <a:t>–</a:t>
              </a:r>
              <a:r>
                <a:rPr lang="en-US" altLang="en-US"/>
                <a:t> 3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sp>
        <p:nvSpPr>
          <p:cNvPr id="29705" name="Text Box 22"/>
          <p:cNvSpPr txBox="1">
            <a:spLocks noChangeArrowheads="1"/>
          </p:cNvSpPr>
          <p:nvPr/>
        </p:nvSpPr>
        <p:spPr bwMode="auto">
          <a:xfrm>
            <a:off x="304800" y="18288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(–4 –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(2 – 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  <p:sp>
        <p:nvSpPr>
          <p:cNvPr id="29706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533400" y="2895600"/>
            <a:ext cx="7924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i="1">
                <a:latin typeface="Verdana" pitchFamily="34" charset="0"/>
              </a:rPr>
              <a:t>Check</a:t>
            </a:r>
            <a:r>
              <a:rPr lang="en-US" altLang="en-US" sz="2400">
                <a:latin typeface="Verdana" pitchFamily="34" charset="0"/>
              </a:rPr>
              <a:t>  Add by combining the real parts and combining the imaginary parts.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64519" name="Rectangle 7"/>
          <p:cNvSpPr>
            <a:spLocks noChangeArrowheads="1"/>
          </p:cNvSpPr>
          <p:nvPr/>
        </p:nvSpPr>
        <p:spPr bwMode="auto">
          <a:xfrm>
            <a:off x="533400" y="3810000"/>
            <a:ext cx="799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(–4 –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+ (2 – 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(–4 + 2) + (–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= –2 – 3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  <p:sp>
        <p:nvSpPr>
          <p:cNvPr id="30724" name="Text Box 8"/>
          <p:cNvSpPr txBox="1">
            <a:spLocks noChangeArrowheads="1"/>
          </p:cNvSpPr>
          <p:nvPr/>
        </p:nvSpPr>
        <p:spPr bwMode="auto">
          <a:xfrm>
            <a:off x="304800" y="18288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Find (–4 –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 + (2 – 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by graphing.</a:t>
            </a:r>
          </a:p>
        </p:txBody>
      </p:sp>
      <p:sp>
        <p:nvSpPr>
          <p:cNvPr id="30725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4b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645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219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Perform operations with complex numbers.</a:t>
            </a:r>
            <a:r>
              <a:rPr lang="en-US" altLang="en-US" sz="3200"/>
              <a:t> 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914400" y="1828800"/>
            <a:ext cx="7391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You can multiply complex numbers by using the Distributive Property and treating the imaginary parts as like terms. Simplify by using the fact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–1.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Multiply. Write the result in the form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bi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5A: Multiplying Complex Numbers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1066800" y="2895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–2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(2 – 4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66566" name="Text Box 6"/>
          <p:cNvSpPr txBox="1">
            <a:spLocks noChangeArrowheads="1"/>
          </p:cNvSpPr>
          <p:nvPr/>
        </p:nvSpPr>
        <p:spPr bwMode="auto">
          <a:xfrm>
            <a:off x="3733800" y="3657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3733800" y="520065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Write in a + bi form.</a:t>
            </a: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3733800" y="43053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</a:t>
            </a:r>
            <a:r>
              <a:rPr lang="en-US" altLang="en-US" sz="2400" i="1">
                <a:solidFill>
                  <a:srgbClr val="3333FF"/>
                </a:solidFill>
              </a:rPr>
              <a:t>1.</a:t>
            </a:r>
          </a:p>
        </p:txBody>
      </p:sp>
      <p:sp>
        <p:nvSpPr>
          <p:cNvPr id="66569" name="Text Box 9"/>
          <p:cNvSpPr txBox="1">
            <a:spLocks noChangeArrowheads="1"/>
          </p:cNvSpPr>
          <p:nvPr/>
        </p:nvSpPr>
        <p:spPr bwMode="auto">
          <a:xfrm>
            <a:off x="1447800" y="3657600"/>
            <a:ext cx="1527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+ 8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  <a:r>
              <a:rPr lang="en-US" altLang="en-US" sz="2400" i="1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endParaRPr lang="en-US" altLang="en-US" sz="2400" i="1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66570" name="Text Box 10"/>
          <p:cNvSpPr txBox="1">
            <a:spLocks noChangeArrowheads="1"/>
          </p:cNvSpPr>
          <p:nvPr/>
        </p:nvSpPr>
        <p:spPr bwMode="auto">
          <a:xfrm>
            <a:off x="1447800" y="4343400"/>
            <a:ext cx="1978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+ 8(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1485900" y="5162550"/>
            <a:ext cx="1258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–8 – 4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66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6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/>
      <p:bldP spid="66567" grpId="0"/>
      <p:bldP spid="66568" grpId="0"/>
      <p:bldP spid="66569" grpId="0"/>
      <p:bldP spid="66570" grpId="0"/>
      <p:bldP spid="6657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Multiply. Write the result in the form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bi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5B: Multiplying Complex Numbers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1143000" y="2895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(3 + 6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)(4 –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4419600" y="3581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Multiply.</a:t>
            </a: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4419600" y="5181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Write in a + bi form.</a:t>
            </a: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4419600" y="4419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</a:t>
            </a:r>
            <a:r>
              <a:rPr lang="en-US" altLang="en-US" sz="2400" i="1">
                <a:solidFill>
                  <a:srgbClr val="3333FF"/>
                </a:solidFill>
              </a:rPr>
              <a:t>1.</a:t>
            </a:r>
          </a:p>
        </p:txBody>
      </p:sp>
      <p:sp>
        <p:nvSpPr>
          <p:cNvPr id="67593" name="Text Box 9"/>
          <p:cNvSpPr txBox="1">
            <a:spLocks noChangeArrowheads="1"/>
          </p:cNvSpPr>
          <p:nvPr/>
        </p:nvSpPr>
        <p:spPr bwMode="auto">
          <a:xfrm>
            <a:off x="1219200" y="3581400"/>
            <a:ext cx="301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12 + 24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3</a:t>
            </a:r>
            <a:r>
              <a:rPr lang="en-US" altLang="en-US" sz="2400" i="1">
                <a:latin typeface="Verdana" pitchFamily="34" charset="0"/>
              </a:rPr>
              <a:t>i – </a:t>
            </a:r>
            <a:r>
              <a:rPr lang="en-US" altLang="en-US" sz="2400">
                <a:latin typeface="Verdana" pitchFamily="34" charset="0"/>
              </a:rPr>
              <a:t>6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  <a:r>
              <a:rPr lang="en-US" altLang="en-US" sz="2400" i="1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endParaRPr lang="en-US" altLang="en-US" sz="2400" i="1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67594" name="Text Box 10"/>
          <p:cNvSpPr txBox="1">
            <a:spLocks noChangeArrowheads="1"/>
          </p:cNvSpPr>
          <p:nvPr/>
        </p:nvSpPr>
        <p:spPr bwMode="auto">
          <a:xfrm>
            <a:off x="1219200" y="4362450"/>
            <a:ext cx="2774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12 + 21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6(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endParaRPr lang="en-US" altLang="en-US" sz="2400" i="1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1524000" y="5181600"/>
            <a:ext cx="1508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18 + 21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 i="1">
              <a:solidFill>
                <a:srgbClr val="FF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7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7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  <p:bldP spid="67591" grpId="0"/>
      <p:bldP spid="67592" grpId="0"/>
      <p:bldP spid="67593" grpId="0"/>
      <p:bldP spid="67594" grpId="0"/>
      <p:bldP spid="6759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Multiply. Write the result in the form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bi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5C: Multiplying Complex Numbers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1371600" y="2895600"/>
            <a:ext cx="358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(2 + 9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)(2 – 9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5334000" y="3657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Multiply.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5334000" y="51816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Write in a + bi form.</a:t>
            </a: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5334000" y="4495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</a:t>
            </a:r>
            <a:r>
              <a:rPr lang="en-US" altLang="en-US" sz="2400" i="1">
                <a:solidFill>
                  <a:srgbClr val="3333FF"/>
                </a:solidFill>
              </a:rPr>
              <a:t>1.</a:t>
            </a:r>
          </a:p>
        </p:txBody>
      </p:sp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1524000" y="3657600"/>
            <a:ext cx="32051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4 – 18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+ 18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81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i="1" baseline="30000">
                <a:latin typeface="Verdana" pitchFamily="34" charset="0"/>
              </a:rPr>
              <a:t>2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68618" name="Text Box 10"/>
          <p:cNvSpPr txBox="1">
            <a:spLocks noChangeArrowheads="1"/>
          </p:cNvSpPr>
          <p:nvPr/>
        </p:nvSpPr>
        <p:spPr bwMode="auto">
          <a:xfrm>
            <a:off x="1524000" y="4495800"/>
            <a:ext cx="1838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4 – 81(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68619" name="Text Box 11"/>
          <p:cNvSpPr txBox="1">
            <a:spLocks noChangeArrowheads="1"/>
          </p:cNvSpPr>
          <p:nvPr/>
        </p:nvSpPr>
        <p:spPr bwMode="auto">
          <a:xfrm>
            <a:off x="1581150" y="5181600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85</a:t>
            </a:r>
            <a:endParaRPr lang="en-US" altLang="en-US" sz="2400" i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86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8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86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8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4" grpId="0"/>
      <p:bldP spid="68615" grpId="0"/>
      <p:bldP spid="68616" grpId="0"/>
      <p:bldP spid="68617" grpId="0"/>
      <p:bldP spid="68618" grpId="0"/>
      <p:bldP spid="6861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Multiply. Write the result in the form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bi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5D: Multiplying Complex Numbers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295400" y="28956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(–5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)(6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3562350" y="3581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Multiply.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3524250" y="5257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Write in a + bi form.</a:t>
            </a:r>
          </a:p>
        </p:txBody>
      </p:sp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3505200" y="4419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</a:t>
            </a:r>
            <a:r>
              <a:rPr lang="en-US" altLang="en-US" sz="2400" i="1">
                <a:solidFill>
                  <a:srgbClr val="3333FF"/>
                </a:solidFill>
              </a:rPr>
              <a:t>1</a:t>
            </a:r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1676400" y="3581400"/>
            <a:ext cx="977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–30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i="1" baseline="30000">
                <a:latin typeface="Verdana" pitchFamily="34" charset="0"/>
              </a:rPr>
              <a:t>2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1676400" y="4343400"/>
            <a:ext cx="1428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–30(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endParaRPr lang="en-US" altLang="en-US" sz="2400" i="1" baseline="30000">
              <a:latin typeface="Verdana" pitchFamily="34" charset="0"/>
            </a:endParaRPr>
          </a:p>
        </p:txBody>
      </p:sp>
      <p:sp>
        <p:nvSpPr>
          <p:cNvPr id="69643" name="Text Box 11"/>
          <p:cNvSpPr txBox="1">
            <a:spLocks noChangeArrowheads="1"/>
          </p:cNvSpPr>
          <p:nvPr/>
        </p:nvSpPr>
        <p:spPr bwMode="auto">
          <a:xfrm>
            <a:off x="1908175" y="5213350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30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500"/>
                                        <p:tgtEl>
                                          <p:spTgt spid="69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69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500"/>
                                        <p:tgtEl>
                                          <p:spTgt spid="69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69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69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7" grpId="0"/>
      <p:bldP spid="69639" grpId="0"/>
      <p:bldP spid="69640" grpId="0"/>
      <p:bldP spid="69641" grpId="0"/>
      <p:bldP spid="69642" grpId="0"/>
      <p:bldP spid="69643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Multiply. Write the result in the form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bi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6867" name="Text Box 4"/>
          <p:cNvSpPr txBox="1">
            <a:spLocks noChangeArrowheads="1"/>
          </p:cNvSpPr>
          <p:nvPr/>
        </p:nvSpPr>
        <p:spPr bwMode="auto">
          <a:xfrm>
            <a:off x="1600200" y="2667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(3 – 5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36868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5a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3733800" y="3505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3733800" y="51054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Write in a + bi form.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3733800" y="4343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</a:t>
            </a:r>
            <a:r>
              <a:rPr lang="en-US" altLang="en-US" sz="2400" i="1">
                <a:solidFill>
                  <a:srgbClr val="3333FF"/>
                </a:solidFill>
              </a:rPr>
              <a:t>1.</a:t>
            </a: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1676400" y="3505200"/>
            <a:ext cx="1471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6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10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i="1" baseline="30000">
                <a:latin typeface="Verdana" pitchFamily="34" charset="0"/>
              </a:rPr>
              <a:t>2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>
            <a:off x="1676400" y="4267200"/>
            <a:ext cx="19224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6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10(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1752600" y="5105400"/>
            <a:ext cx="131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10 + 6</a:t>
            </a:r>
            <a:r>
              <a:rPr lang="en-US" altLang="en-US" sz="2400" i="1">
                <a:latin typeface="Verdana" pitchFamily="34" charset="0"/>
              </a:rPr>
              <a:t>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3" grpId="0"/>
      <p:bldP spid="70664" grpId="0"/>
      <p:bldP spid="70665" grpId="0"/>
      <p:bldP spid="70666" grpId="0"/>
      <p:bldP spid="70667" grpId="0"/>
      <p:bldP spid="70668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304800" y="18288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Multiply. Write the result in the form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bi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7891" name="Text Box 4"/>
          <p:cNvSpPr txBox="1">
            <a:spLocks noChangeArrowheads="1"/>
          </p:cNvSpPr>
          <p:nvPr/>
        </p:nvSpPr>
        <p:spPr bwMode="auto">
          <a:xfrm>
            <a:off x="1219200" y="25908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(4 – 4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)(6 –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37892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5b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4876800" y="3505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71688" name="Text Box 8"/>
          <p:cNvSpPr txBox="1">
            <a:spLocks noChangeArrowheads="1"/>
          </p:cNvSpPr>
          <p:nvPr/>
        </p:nvSpPr>
        <p:spPr bwMode="auto">
          <a:xfrm>
            <a:off x="4933950" y="52197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Write in a + bi form.</a:t>
            </a:r>
          </a:p>
        </p:txBody>
      </p:sp>
      <p:sp>
        <p:nvSpPr>
          <p:cNvPr id="71689" name="Text Box 9"/>
          <p:cNvSpPr txBox="1">
            <a:spLocks noChangeArrowheads="1"/>
          </p:cNvSpPr>
          <p:nvPr/>
        </p:nvSpPr>
        <p:spPr bwMode="auto">
          <a:xfrm>
            <a:off x="4895850" y="4343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</a:t>
            </a:r>
            <a:r>
              <a:rPr lang="en-US" altLang="en-US" sz="2400" i="1">
                <a:solidFill>
                  <a:srgbClr val="3333FF"/>
                </a:solidFill>
              </a:rPr>
              <a:t>1.</a:t>
            </a:r>
          </a:p>
        </p:txBody>
      </p:sp>
      <p:sp>
        <p:nvSpPr>
          <p:cNvPr id="71690" name="Text Box 10"/>
          <p:cNvSpPr txBox="1">
            <a:spLocks noChangeArrowheads="1"/>
          </p:cNvSpPr>
          <p:nvPr/>
        </p:nvSpPr>
        <p:spPr bwMode="auto">
          <a:xfrm>
            <a:off x="1371600" y="3505200"/>
            <a:ext cx="3011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24 – 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24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+ 4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1447800" y="4343400"/>
            <a:ext cx="2774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24 – 28</a:t>
            </a:r>
            <a:r>
              <a:rPr lang="en-US" altLang="en-US" sz="2400" i="1">
                <a:latin typeface="Verdana" pitchFamily="34" charset="0"/>
              </a:rPr>
              <a:t>i </a:t>
            </a:r>
            <a:r>
              <a:rPr lang="en-US" altLang="en-US" sz="2400">
                <a:latin typeface="Verdana" pitchFamily="34" charset="0"/>
              </a:rPr>
              <a:t>+ 4(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</a:p>
        </p:txBody>
      </p:sp>
      <p:sp>
        <p:nvSpPr>
          <p:cNvPr id="71692" name="Text Box 12"/>
          <p:cNvSpPr txBox="1">
            <a:spLocks noChangeArrowheads="1"/>
          </p:cNvSpPr>
          <p:nvPr/>
        </p:nvSpPr>
        <p:spPr bwMode="auto">
          <a:xfrm>
            <a:off x="2057400" y="5219700"/>
            <a:ext cx="1560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20 – 28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</a:t>
            </a:r>
            <a:endParaRPr lang="en-US" altLang="en-US" sz="2400" i="1">
              <a:latin typeface="Verdan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71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/>
      <p:bldP spid="71688" grpId="0"/>
      <p:bldP spid="71689" grpId="0"/>
      <p:bldP spid="71690" grpId="0"/>
      <p:bldP spid="71691" grpId="0"/>
      <p:bldP spid="7169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304800" y="18288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Multiply. Write the result in the form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bi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38915" name="Text Box 5"/>
          <p:cNvSpPr txBox="1">
            <a:spLocks noChangeArrowheads="1"/>
          </p:cNvSpPr>
          <p:nvPr/>
        </p:nvSpPr>
        <p:spPr bwMode="auto">
          <a:xfrm>
            <a:off x="1295400" y="25908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(3 + 2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)(3 – 2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>
                <a:latin typeface="Verdana" pitchFamily="34" charset="0"/>
              </a:rPr>
              <a:t>)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147462" name="Text Box 6"/>
          <p:cNvSpPr txBox="1">
            <a:spLocks noChangeArrowheads="1"/>
          </p:cNvSpPr>
          <p:nvPr/>
        </p:nvSpPr>
        <p:spPr bwMode="auto">
          <a:xfrm>
            <a:off x="4648200" y="3505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147463" name="Text Box 7"/>
          <p:cNvSpPr txBox="1">
            <a:spLocks noChangeArrowheads="1"/>
          </p:cNvSpPr>
          <p:nvPr/>
        </p:nvSpPr>
        <p:spPr bwMode="auto">
          <a:xfrm>
            <a:off x="4648200" y="52197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Write in a + bi form.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4648200" y="4343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</a:t>
            </a:r>
            <a:r>
              <a:rPr lang="en-US" altLang="en-US" sz="2400" i="1">
                <a:solidFill>
                  <a:srgbClr val="3333FF"/>
                </a:solidFill>
              </a:rPr>
              <a:t>1.</a:t>
            </a:r>
          </a:p>
        </p:txBody>
      </p:sp>
      <p:sp>
        <p:nvSpPr>
          <p:cNvPr id="147465" name="Text Box 9"/>
          <p:cNvSpPr txBox="1">
            <a:spLocks noChangeArrowheads="1"/>
          </p:cNvSpPr>
          <p:nvPr/>
        </p:nvSpPr>
        <p:spPr bwMode="auto">
          <a:xfrm>
            <a:off x="1371600" y="3505200"/>
            <a:ext cx="26241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9 + 6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6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– 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147466" name="Text Box 10"/>
          <p:cNvSpPr txBox="1">
            <a:spLocks noChangeArrowheads="1"/>
          </p:cNvSpPr>
          <p:nvPr/>
        </p:nvSpPr>
        <p:spPr bwMode="auto">
          <a:xfrm>
            <a:off x="1447800" y="4343400"/>
            <a:ext cx="1644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9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– 4(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</a:p>
        </p:txBody>
      </p:sp>
      <p:sp>
        <p:nvSpPr>
          <p:cNvPr id="147467" name="Text Box 11"/>
          <p:cNvSpPr txBox="1">
            <a:spLocks noChangeArrowheads="1"/>
          </p:cNvSpPr>
          <p:nvPr/>
        </p:nvSpPr>
        <p:spPr bwMode="auto">
          <a:xfrm>
            <a:off x="1676400" y="5219700"/>
            <a:ext cx="679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13 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38922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5c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4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7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7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7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47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2" grpId="0"/>
      <p:bldP spid="147463" grpId="0"/>
      <p:bldP spid="147464" grpId="0"/>
      <p:bldP spid="147465" grpId="0"/>
      <p:bldP spid="147466" grpId="0"/>
      <p:bldP spid="14746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4"/>
          <p:cNvSpPr txBox="1">
            <a:spLocks noChangeArrowheads="1"/>
          </p:cNvSpPr>
          <p:nvPr/>
        </p:nvSpPr>
        <p:spPr bwMode="auto">
          <a:xfrm>
            <a:off x="784225" y="990600"/>
            <a:ext cx="82454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imaginary unit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 can be raised to higher powers as shown below. </a:t>
            </a:r>
          </a:p>
        </p:txBody>
      </p:sp>
      <p:grpSp>
        <p:nvGrpSpPr>
          <p:cNvPr id="39939" name="Group 7"/>
          <p:cNvGrpSpPr>
            <a:grpSpLocks/>
          </p:cNvGrpSpPr>
          <p:nvPr/>
        </p:nvGrpSpPr>
        <p:grpSpPr bwMode="auto">
          <a:xfrm>
            <a:off x="908050" y="4291013"/>
            <a:ext cx="7854950" cy="2033587"/>
            <a:chOff x="236" y="2256"/>
            <a:chExt cx="4948" cy="1281"/>
          </a:xfrm>
        </p:grpSpPr>
        <p:sp>
          <p:nvSpPr>
            <p:cNvPr id="39941" name="Text Box 8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99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 sz="2400">
                  <a:latin typeface="Verdana" pitchFamily="34" charset="0"/>
                </a:rPr>
                <a:t>Notice the repeating pattern in each row of the table. The pattern allows you to express any power of </a:t>
              </a:r>
              <a:r>
                <a:rPr lang="en-US" altLang="en-US" sz="2400" i="1">
                  <a:latin typeface="Verdana" pitchFamily="34" charset="0"/>
                </a:rPr>
                <a:t>i</a:t>
              </a:r>
              <a:r>
                <a:rPr lang="en-US" altLang="en-US" sz="2400">
                  <a:latin typeface="Verdana" pitchFamily="34" charset="0"/>
                </a:rPr>
                <a:t> as one of four possible values: </a:t>
              </a:r>
              <a:r>
                <a:rPr lang="en-US" altLang="en-US" sz="2400" i="1">
                  <a:latin typeface="Verdana" pitchFamily="34" charset="0"/>
                </a:rPr>
                <a:t>i</a:t>
              </a:r>
              <a:r>
                <a:rPr lang="en-US" altLang="en-US" sz="2400">
                  <a:latin typeface="Verdana" pitchFamily="34" charset="0"/>
                </a:rPr>
                <a:t>, –1, </a:t>
              </a:r>
            </a:p>
            <a:p>
              <a:r>
                <a:rPr lang="en-US" altLang="en-US" sz="2400">
                  <a:latin typeface="Verdana" pitchFamily="34" charset="0"/>
                </a:rPr>
                <a:t>–</a:t>
              </a:r>
              <a:r>
                <a:rPr lang="en-US" altLang="en-US" sz="2400" i="1">
                  <a:latin typeface="Verdana" pitchFamily="34" charset="0"/>
                </a:rPr>
                <a:t>i, </a:t>
              </a:r>
              <a:r>
                <a:rPr lang="en-US" altLang="en-US" sz="2400">
                  <a:latin typeface="Verdana" pitchFamily="34" charset="0"/>
                </a:rPr>
                <a:t> or 1. 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39942" name="Text Box 9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  <p:pic>
        <p:nvPicPr>
          <p:cNvPr id="3994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286500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3"/>
          <p:cNvSpPr txBox="1">
            <a:spLocks noChangeArrowheads="1"/>
          </p:cNvSpPr>
          <p:nvPr/>
        </p:nvSpPr>
        <p:spPr bwMode="auto">
          <a:xfrm>
            <a:off x="609600" y="19050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Simplify –6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 baseline="30000">
                <a:latin typeface="Verdana" pitchFamily="34" charset="0"/>
              </a:rPr>
              <a:t>14</a:t>
            </a:r>
            <a:r>
              <a:rPr lang="en-US" altLang="en-US" sz="2400" b="1">
                <a:latin typeface="Verdana" pitchFamily="34" charset="0"/>
              </a:rPr>
              <a:t>.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3733800" y="27432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Rewrite i</a:t>
            </a:r>
            <a:r>
              <a:rPr lang="en-US" altLang="en-US" sz="2400" i="1" baseline="30000">
                <a:solidFill>
                  <a:srgbClr val="3333FF"/>
                </a:solidFill>
              </a:rPr>
              <a:t>14</a:t>
            </a:r>
            <a:r>
              <a:rPr lang="en-US" altLang="en-US" sz="2400" i="1">
                <a:solidFill>
                  <a:srgbClr val="3333FF"/>
                </a:solidFill>
              </a:rPr>
              <a:t> as a power of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.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3733800" y="38862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Simplify.</a:t>
            </a: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533400" y="2787650"/>
            <a:ext cx="2382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–6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baseline="30000">
                <a:latin typeface="Verdana" pitchFamily="34" charset="0"/>
              </a:rPr>
              <a:t>14</a:t>
            </a:r>
            <a:r>
              <a:rPr lang="en-US" altLang="en-US" sz="2400">
                <a:latin typeface="Verdana" pitchFamily="34" charset="0"/>
              </a:rPr>
              <a:t> = –6(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  <a:r>
              <a:rPr lang="en-US" altLang="en-US" sz="2400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7</a:t>
            </a:r>
          </a:p>
        </p:txBody>
      </p:sp>
      <p:sp>
        <p:nvSpPr>
          <p:cNvPr id="40966" name="Text Box 1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6A: Evaluating Powers of </a:t>
            </a:r>
            <a:r>
              <a:rPr lang="en-US" altLang="en-US" sz="2400" i="1">
                <a:solidFill>
                  <a:srgbClr val="006699"/>
                </a:solidFill>
                <a:latin typeface="Arial Black" pitchFamily="34" charset="0"/>
              </a:rPr>
              <a:t>i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7838" name="Text Box 14"/>
          <p:cNvSpPr txBox="1">
            <a:spLocks noChangeArrowheads="1"/>
          </p:cNvSpPr>
          <p:nvPr/>
        </p:nvSpPr>
        <p:spPr bwMode="auto">
          <a:xfrm>
            <a:off x="1389063" y="3352800"/>
            <a:ext cx="1720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= –6(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7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1406525" y="3917950"/>
            <a:ext cx="225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= –6(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 = 6</a:t>
            </a:r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7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9" grpId="0"/>
      <p:bldP spid="77831" grpId="0"/>
      <p:bldP spid="77832" grpId="0"/>
      <p:bldP spid="77838" grpId="0"/>
      <p:bldP spid="778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7848600" cy="1447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complex plane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Verdana" pitchFamily="34" charset="0"/>
              </a:rPr>
              <a:t>absolute value of a complex number</a:t>
            </a:r>
            <a:endParaRPr lang="en-US" altLang="en-US" sz="3200"/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3"/>
          <p:cNvSpPr txBox="1">
            <a:spLocks noChangeArrowheads="1"/>
          </p:cNvSpPr>
          <p:nvPr/>
        </p:nvSpPr>
        <p:spPr bwMode="auto">
          <a:xfrm>
            <a:off x="457200" y="19812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Simplify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 baseline="30000">
                <a:latin typeface="Verdana" pitchFamily="34" charset="0"/>
              </a:rPr>
              <a:t>63</a:t>
            </a:r>
            <a:r>
              <a:rPr lang="en-US" altLang="en-US" sz="2400" b="1">
                <a:latin typeface="Verdana" pitchFamily="34" charset="0"/>
              </a:rPr>
              <a:t>.</a:t>
            </a: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3581400" y="2743200"/>
            <a:ext cx="510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Rewrite as a product of i and an even power of i.</a:t>
            </a:r>
          </a:p>
        </p:txBody>
      </p:sp>
      <p:sp>
        <p:nvSpPr>
          <p:cNvPr id="83973" name="Text Box 5"/>
          <p:cNvSpPr txBox="1">
            <a:spLocks noChangeArrowheads="1"/>
          </p:cNvSpPr>
          <p:nvPr/>
        </p:nvSpPr>
        <p:spPr bwMode="auto">
          <a:xfrm>
            <a:off x="3581400" y="38100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Rewrite i</a:t>
            </a:r>
            <a:r>
              <a:rPr lang="en-US" altLang="en-US" sz="2400" i="1" baseline="30000">
                <a:solidFill>
                  <a:srgbClr val="3333FF"/>
                </a:solidFill>
              </a:rPr>
              <a:t>62</a:t>
            </a:r>
            <a:r>
              <a:rPr lang="en-US" altLang="en-US" sz="2400" i="1">
                <a:solidFill>
                  <a:srgbClr val="3333FF"/>
                </a:solidFill>
              </a:rPr>
              <a:t> as a power of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.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1028700" y="2781300"/>
            <a:ext cx="1736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i="1" baseline="30000">
                <a:latin typeface="Verdana" pitchFamily="34" charset="0"/>
              </a:rPr>
              <a:t>63</a:t>
            </a:r>
            <a:r>
              <a:rPr lang="en-US" altLang="en-US" sz="2400">
                <a:latin typeface="Verdana" pitchFamily="34" charset="0"/>
              </a:rPr>
              <a:t> =</a:t>
            </a:r>
            <a:r>
              <a:rPr lang="en-US" altLang="en-US" sz="2400" i="1">
                <a:latin typeface="Verdana" pitchFamily="34" charset="0"/>
              </a:rPr>
              <a:t> i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>
                <a:sym typeface="Symbol" pitchFamily="18" charset="2"/>
              </a:rPr>
              <a:t>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baseline="30000">
                <a:latin typeface="Verdana" pitchFamily="34" charset="0"/>
              </a:rPr>
              <a:t>62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6B: Evaluating Powers of </a:t>
            </a:r>
            <a:r>
              <a:rPr lang="en-US" altLang="en-US" sz="2400" i="1">
                <a:solidFill>
                  <a:srgbClr val="006699"/>
                </a:solidFill>
                <a:latin typeface="Arial Black" pitchFamily="34" charset="0"/>
              </a:rPr>
              <a:t>i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3978" name="Text Box 10"/>
          <p:cNvSpPr txBox="1">
            <a:spLocks noChangeArrowheads="1"/>
          </p:cNvSpPr>
          <p:nvPr/>
        </p:nvSpPr>
        <p:spPr bwMode="auto">
          <a:xfrm>
            <a:off x="5486400" y="47625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Simplify.</a:t>
            </a:r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1447800" y="47244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= </a:t>
            </a:r>
            <a:r>
              <a:rPr lang="en-US" altLang="en-US" sz="2400" i="1">
                <a:latin typeface="Verdana" pitchFamily="34" charset="0"/>
              </a:rPr>
              <a:t>i </a:t>
            </a:r>
            <a:r>
              <a:rPr lang="en-US" altLang="en-US">
                <a:sym typeface="Symbol" pitchFamily="18" charset="2"/>
              </a:rPr>
              <a:t> </a:t>
            </a: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i="1" baseline="30000">
                <a:latin typeface="Verdana" pitchFamily="34" charset="0"/>
              </a:rPr>
              <a:t>31</a:t>
            </a:r>
            <a:r>
              <a:rPr lang="en-US" altLang="en-US" sz="2400" i="1">
                <a:latin typeface="Verdana" pitchFamily="34" charset="0"/>
              </a:rPr>
              <a:t> = i </a:t>
            </a:r>
            <a:r>
              <a:rPr lang="en-US" altLang="en-US">
                <a:sym typeface="Symbol" pitchFamily="18" charset="2"/>
              </a:rPr>
              <a:t> </a:t>
            </a:r>
            <a:r>
              <a:rPr lang="en-US" altLang="en-US" sz="2400">
                <a:latin typeface="Verdana" pitchFamily="34" charset="0"/>
                <a:cs typeface="Arial" charset="0"/>
                <a:sym typeface="Symbol" pitchFamily="18" charset="2"/>
              </a:rPr>
              <a:t>–1 = </a:t>
            </a:r>
            <a:r>
              <a:rPr lang="en-US" altLang="en-US" sz="2400">
                <a:latin typeface="Verdana" pitchFamily="34" charset="0"/>
              </a:rPr>
              <a:t>–</a:t>
            </a:r>
            <a:r>
              <a:rPr lang="en-US" altLang="en-US" sz="2400" i="1">
                <a:latin typeface="Verdana" pitchFamily="34" charset="0"/>
              </a:rPr>
              <a:t>i </a:t>
            </a: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1447800" y="3810000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= </a:t>
            </a:r>
            <a:r>
              <a:rPr lang="en-US" altLang="en-US" sz="2400" i="1">
                <a:latin typeface="Verdana" pitchFamily="34" charset="0"/>
              </a:rPr>
              <a:t>i </a:t>
            </a:r>
            <a:r>
              <a:rPr lang="en-US" altLang="en-US">
                <a:sym typeface="Symbol" pitchFamily="18" charset="2"/>
              </a:rPr>
              <a:t>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  <a:r>
              <a:rPr lang="en-US" altLang="en-US" sz="2400" i="1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 i="1" baseline="30000">
                <a:latin typeface="Verdana" pitchFamily="34" charset="0"/>
              </a:rPr>
              <a:t>31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3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3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83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3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8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2" grpId="0"/>
      <p:bldP spid="83973" grpId="0"/>
      <p:bldP spid="83974" grpId="0"/>
      <p:bldP spid="83978" grpId="0"/>
      <p:bldP spid="83980" grpId="0"/>
      <p:bldP spid="8398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6a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43011" name="Group 24"/>
          <p:cNvGrpSpPr>
            <a:grpSpLocks/>
          </p:cNvGrpSpPr>
          <p:nvPr/>
        </p:nvGrpSpPr>
        <p:grpSpPr bwMode="auto">
          <a:xfrm>
            <a:off x="381000" y="2057400"/>
            <a:ext cx="3048000" cy="685800"/>
            <a:chOff x="240" y="1776"/>
            <a:chExt cx="1920" cy="432"/>
          </a:xfrm>
        </p:grpSpPr>
        <p:sp>
          <p:nvSpPr>
            <p:cNvPr id="43021" name="Text Box 3"/>
            <p:cNvSpPr txBox="1">
              <a:spLocks noChangeArrowheads="1"/>
            </p:cNvSpPr>
            <p:nvPr/>
          </p:nvSpPr>
          <p:spPr bwMode="auto">
            <a:xfrm>
              <a:off x="240" y="1824"/>
              <a:ext cx="192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b="1">
                  <a:latin typeface="Verdana" pitchFamily="34" charset="0"/>
                </a:rPr>
                <a:t>   Simplify      .    </a:t>
              </a:r>
            </a:p>
          </p:txBody>
        </p:sp>
        <p:pic>
          <p:nvPicPr>
            <p:cNvPr id="43022" name="Picture 12" descr="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8" y="1776"/>
              <a:ext cx="288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3657600" y="2895600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Rewrite as a product of i and an even power of i.</a:t>
            </a:r>
          </a:p>
        </p:txBody>
      </p:sp>
      <p:sp>
        <p:nvSpPr>
          <p:cNvPr id="85008" name="Text Box 16"/>
          <p:cNvSpPr txBox="1">
            <a:spLocks noChangeArrowheads="1"/>
          </p:cNvSpPr>
          <p:nvPr/>
        </p:nvSpPr>
        <p:spPr bwMode="auto">
          <a:xfrm>
            <a:off x="3657600" y="3962400"/>
            <a:ext cx="320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Rewrite i</a:t>
            </a:r>
            <a:r>
              <a:rPr lang="en-US" altLang="en-US" sz="2400" i="1" baseline="30000">
                <a:solidFill>
                  <a:srgbClr val="3333FF"/>
                </a:solidFill>
              </a:rPr>
              <a:t>6</a:t>
            </a:r>
            <a:r>
              <a:rPr lang="en-US" altLang="en-US" sz="2400" i="1">
                <a:solidFill>
                  <a:srgbClr val="3333FF"/>
                </a:solidFill>
              </a:rPr>
              <a:t> as a power of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.</a:t>
            </a:r>
          </a:p>
        </p:txBody>
      </p:sp>
      <p:sp>
        <p:nvSpPr>
          <p:cNvPr id="85009" name="Text Box 17"/>
          <p:cNvSpPr txBox="1">
            <a:spLocks noChangeArrowheads="1"/>
          </p:cNvSpPr>
          <p:nvPr/>
        </p:nvSpPr>
        <p:spPr bwMode="auto">
          <a:xfrm>
            <a:off x="5638800" y="51816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Simplify.</a:t>
            </a:r>
          </a:p>
        </p:txBody>
      </p:sp>
      <p:graphicFrame>
        <p:nvGraphicFramePr>
          <p:cNvPr id="43015" name="Object 18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3" name="Equation" r:id="rId5" imgW="446992" imgH="756448" progId="Equation.DSMT4">
                  <p:embed/>
                </p:oleObj>
              </mc:Choice>
              <mc:Fallback>
                <p:oleObj name="Equation" r:id="rId5" imgW="446992" imgH="756448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21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4" name="Equation" r:id="rId7" imgW="446992" imgH="756448" progId="Equation.DSMT4">
                  <p:embed/>
                </p:oleObj>
              </mc:Choice>
              <mc:Fallback>
                <p:oleObj name="Equation" r:id="rId7" imgW="446992" imgH="756448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5015" name="Picture 23" descr="cio6a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971800"/>
            <a:ext cx="13525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3018" name="Object 25"/>
          <p:cNvGraphicFramePr>
            <a:graphicFrameLocks noChangeAspect="1"/>
          </p:cNvGraphicFramePr>
          <p:nvPr/>
        </p:nvGraphicFramePr>
        <p:xfrm>
          <a:off x="2940050" y="1363663"/>
          <a:ext cx="165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5" name="Equation" r:id="rId9" imgW="165028" imgH="279279" progId="Equation.DSMT4">
                  <p:embed/>
                </p:oleObj>
              </mc:Choice>
              <mc:Fallback>
                <p:oleObj name="Equation" r:id="rId9" imgW="165028" imgH="279279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050" y="1363663"/>
                        <a:ext cx="165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5018" name="Picture 26" descr="cio6a2a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038600"/>
            <a:ext cx="1266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5019" name="Picture 27" descr="cio6a2b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5181600"/>
            <a:ext cx="32099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5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7" grpId="0"/>
      <p:bldP spid="85008" grpId="0"/>
      <p:bldP spid="8500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Simplify </a:t>
            </a:r>
            <a:r>
              <a:rPr lang="en-US" altLang="en-US" sz="2400" b="1" i="1">
                <a:latin typeface="Verdana" pitchFamily="34" charset="0"/>
              </a:rPr>
              <a:t>i</a:t>
            </a:r>
            <a:r>
              <a:rPr lang="en-US" altLang="en-US" sz="2400" b="1" baseline="30000">
                <a:latin typeface="Verdana" pitchFamily="34" charset="0"/>
              </a:rPr>
              <a:t>42</a:t>
            </a:r>
            <a:r>
              <a:rPr lang="en-US" altLang="en-US" sz="2400">
                <a:latin typeface="Verdana" pitchFamily="34" charset="0"/>
              </a:rPr>
              <a:t>.</a:t>
            </a:r>
            <a:r>
              <a:rPr lang="en-US" altLang="en-US" sz="2400" b="1">
                <a:latin typeface="Verdana" pitchFamily="34" charset="0"/>
              </a:rPr>
              <a:t> </a:t>
            </a:r>
            <a:endParaRPr lang="en-US" altLang="en-US" sz="2400" b="1" i="1">
              <a:latin typeface="Verdana" pitchFamily="34" charset="0"/>
            </a:endParaRPr>
          </a:p>
        </p:txBody>
      </p:sp>
      <p:sp>
        <p:nvSpPr>
          <p:cNvPr id="44035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6b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4267200" y="27432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Rewrite i</a:t>
            </a:r>
            <a:r>
              <a:rPr lang="en-US" altLang="en-US" sz="2400" i="1" baseline="30000">
                <a:solidFill>
                  <a:srgbClr val="3333FF"/>
                </a:solidFill>
              </a:rPr>
              <a:t>42</a:t>
            </a:r>
            <a:r>
              <a:rPr lang="en-US" altLang="en-US" sz="2400" i="1">
                <a:solidFill>
                  <a:srgbClr val="3333FF"/>
                </a:solidFill>
              </a:rPr>
              <a:t> as a power of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.</a:t>
            </a:r>
          </a:p>
        </p:txBody>
      </p:sp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4267200" y="34290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Simplify.</a:t>
            </a:r>
          </a:p>
        </p:txBody>
      </p:sp>
      <p:sp>
        <p:nvSpPr>
          <p:cNvPr id="88073" name="Text Box 9"/>
          <p:cNvSpPr txBox="1">
            <a:spLocks noChangeArrowheads="1"/>
          </p:cNvSpPr>
          <p:nvPr/>
        </p:nvSpPr>
        <p:spPr bwMode="auto">
          <a:xfrm>
            <a:off x="1066800" y="27432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baseline="30000">
                <a:latin typeface="Verdana" pitchFamily="34" charset="0"/>
              </a:rPr>
              <a:t>42</a:t>
            </a:r>
            <a:r>
              <a:rPr lang="en-US" altLang="en-US" sz="2400">
                <a:latin typeface="Verdana" pitchFamily="34" charset="0"/>
              </a:rPr>
              <a:t> = (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  <a:r>
              <a:rPr lang="en-US" altLang="en-US" sz="2400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21</a:t>
            </a:r>
            <a:endParaRPr lang="en-US" altLang="en-US" sz="2400" i="1">
              <a:latin typeface="Verdana" pitchFamily="34" charset="0"/>
            </a:endParaRPr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1447800" y="3429000"/>
            <a:ext cx="274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 = 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–1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21 </a:t>
            </a:r>
            <a:r>
              <a:rPr lang="en-US" altLang="en-US" sz="2400">
                <a:latin typeface="Verdana" pitchFamily="34" charset="0"/>
              </a:rPr>
              <a:t>= </a:t>
            </a:r>
            <a:r>
              <a:rPr lang="en-US" altLang="en-US" sz="2400" i="1">
                <a:latin typeface="Verdana" pitchFamily="34" charset="0"/>
              </a:rPr>
              <a:t>–</a:t>
            </a:r>
            <a:r>
              <a:rPr lang="en-US" altLang="en-US" sz="2400">
                <a:latin typeface="Verdana" pitchFamily="34" charset="0"/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8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88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71" grpId="0"/>
      <p:bldP spid="88072" grpId="0"/>
      <p:bldP spid="88073" grpId="0"/>
      <p:bldP spid="88075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4"/>
          <p:cNvSpPr txBox="1">
            <a:spLocks noChangeArrowheads="1"/>
          </p:cNvSpPr>
          <p:nvPr/>
        </p:nvSpPr>
        <p:spPr bwMode="auto">
          <a:xfrm>
            <a:off x="533400" y="1143000"/>
            <a:ext cx="83216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Recall that expressions in simplest form cannot have square roots in the denominator (Lesson 1-3). Because the imaginary unit represents a square root, you must rationalize any denominator that contains an imaginary unit. To do this, multiply the numerator and denominator by the complex conjugate of the denominator.</a:t>
            </a:r>
          </a:p>
        </p:txBody>
      </p:sp>
      <p:grpSp>
        <p:nvGrpSpPr>
          <p:cNvPr id="45059" name="Group 5"/>
          <p:cNvGrpSpPr>
            <a:grpSpLocks/>
          </p:cNvGrpSpPr>
          <p:nvPr/>
        </p:nvGrpSpPr>
        <p:grpSpPr bwMode="auto">
          <a:xfrm>
            <a:off x="679450" y="4198938"/>
            <a:ext cx="7854950" cy="1303337"/>
            <a:chOff x="236" y="2256"/>
            <a:chExt cx="4948" cy="821"/>
          </a:xfrm>
        </p:grpSpPr>
        <p:sp>
          <p:nvSpPr>
            <p:cNvPr id="45060" name="Text Box 6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53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The complex conjugate of a complex number </a:t>
              </a:r>
              <a:br>
                <a:rPr lang="en-US" altLang="en-US" sz="2400">
                  <a:latin typeface="Verdana" pitchFamily="34" charset="0"/>
                </a:rPr>
              </a:br>
              <a:r>
                <a:rPr lang="en-US" altLang="en-US" sz="2400" i="1">
                  <a:latin typeface="Verdana" pitchFamily="34" charset="0"/>
                </a:rPr>
                <a:t>a</a:t>
              </a:r>
              <a:r>
                <a:rPr lang="en-US" altLang="en-US" sz="2400">
                  <a:latin typeface="Verdana" pitchFamily="34" charset="0"/>
                </a:rPr>
                <a:t> + </a:t>
              </a:r>
              <a:r>
                <a:rPr lang="en-US" altLang="en-US" sz="2400" i="1">
                  <a:latin typeface="Verdana" pitchFamily="34" charset="0"/>
                </a:rPr>
                <a:t>bi</a:t>
              </a:r>
              <a:r>
                <a:rPr lang="en-US" altLang="en-US" sz="2400">
                  <a:latin typeface="Verdana" pitchFamily="34" charset="0"/>
                </a:rPr>
                <a:t> is </a:t>
              </a:r>
              <a:r>
                <a:rPr lang="en-US" altLang="en-US" sz="2400" i="1">
                  <a:latin typeface="Verdana" pitchFamily="34" charset="0"/>
                </a:rPr>
                <a:t>a</a:t>
              </a:r>
              <a:r>
                <a:rPr lang="en-US" altLang="en-US" sz="2400">
                  <a:latin typeface="Verdana" pitchFamily="34" charset="0"/>
                </a:rPr>
                <a:t> – </a:t>
              </a:r>
              <a:r>
                <a:rPr lang="en-US" altLang="en-US" sz="2400" i="1">
                  <a:latin typeface="Verdana" pitchFamily="34" charset="0"/>
                </a:rPr>
                <a:t>bi</a:t>
              </a:r>
              <a:r>
                <a:rPr lang="en-US" altLang="en-US" sz="2400">
                  <a:latin typeface="Verdana" pitchFamily="34" charset="0"/>
                </a:rPr>
                <a:t>. (Lesson 5-5)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45061" name="Text Box 7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533400" y="1485900"/>
            <a:ext cx="2057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Simplify.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4457700" y="3048000"/>
            <a:ext cx="3695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 by the conjugate.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4457700" y="3962400"/>
            <a:ext cx="1790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46085" name="Text Box 7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7A: Dividing Complex Numbers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6024" name="Text Box 8"/>
          <p:cNvSpPr txBox="1">
            <a:spLocks noChangeArrowheads="1"/>
          </p:cNvSpPr>
          <p:nvPr/>
        </p:nvSpPr>
        <p:spPr bwMode="auto">
          <a:xfrm>
            <a:off x="4476750" y="5810250"/>
            <a:ext cx="169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Simplify.</a:t>
            </a:r>
          </a:p>
        </p:txBody>
      </p:sp>
      <p:sp>
        <p:nvSpPr>
          <p:cNvPr id="86027" name="Text Box 11"/>
          <p:cNvSpPr txBox="1">
            <a:spLocks noChangeArrowheads="1"/>
          </p:cNvSpPr>
          <p:nvPr/>
        </p:nvSpPr>
        <p:spPr bwMode="auto">
          <a:xfrm>
            <a:off x="4457700" y="489585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–1</a:t>
            </a:r>
            <a:r>
              <a:rPr lang="en-US" altLang="en-US" sz="2400" i="1">
                <a:solidFill>
                  <a:srgbClr val="3333FF"/>
                </a:solidFill>
              </a:rPr>
              <a:t>.</a:t>
            </a:r>
          </a:p>
        </p:txBody>
      </p:sp>
      <p:pic>
        <p:nvPicPr>
          <p:cNvPr id="46088" name="Picture 13" descr="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133600"/>
            <a:ext cx="8858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1" name="Picture 15" descr="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962400"/>
            <a:ext cx="14478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34" name="Picture 18" descr="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5791200"/>
            <a:ext cx="2095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6091" name="Object 19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5" name="Equation" r:id="rId7" imgW="446992" imgH="756448" progId="Equation.DSMT4">
                  <p:embed/>
                </p:oleObj>
              </mc:Choice>
              <mc:Fallback>
                <p:oleObj name="Equation" r:id="rId7" imgW="446992" imgH="756448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6037" name="Picture 21" descr="example7A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3048000"/>
            <a:ext cx="158115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6093" name="Object 23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096" name="Equation" r:id="rId10" imgW="446992" imgH="756448" progId="Equation.DSMT4">
                  <p:embed/>
                </p:oleObj>
              </mc:Choice>
              <mc:Fallback>
                <p:oleObj name="Equation" r:id="rId10" imgW="446992" imgH="756448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6040" name="Picture 24" descr="example7A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4876800"/>
            <a:ext cx="11525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86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86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86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86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86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0" grpId="0"/>
      <p:bldP spid="86021" grpId="0"/>
      <p:bldP spid="86024" grpId="0"/>
      <p:bldP spid="8602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533400" y="14859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Simplify.</a:t>
            </a:r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4457700" y="306705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 by the conjugate.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4457700" y="398145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47109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7B: Dividing Complex Numbers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1143" name="Text Box 7"/>
          <p:cNvSpPr txBox="1">
            <a:spLocks noChangeArrowheads="1"/>
          </p:cNvSpPr>
          <p:nvPr/>
        </p:nvSpPr>
        <p:spPr bwMode="auto">
          <a:xfrm>
            <a:off x="4457700" y="581025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Simplify.</a:t>
            </a:r>
          </a:p>
        </p:txBody>
      </p:sp>
      <p:sp>
        <p:nvSpPr>
          <p:cNvPr id="91144" name="Text Box 8"/>
          <p:cNvSpPr txBox="1">
            <a:spLocks noChangeArrowheads="1"/>
          </p:cNvSpPr>
          <p:nvPr/>
        </p:nvSpPr>
        <p:spPr bwMode="auto">
          <a:xfrm>
            <a:off x="4438650" y="49149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–1</a:t>
            </a:r>
            <a:r>
              <a:rPr lang="en-US" altLang="en-US" sz="2400" i="1">
                <a:solidFill>
                  <a:srgbClr val="3333FF"/>
                </a:solidFill>
              </a:rPr>
              <a:t>.</a:t>
            </a:r>
          </a:p>
        </p:txBody>
      </p:sp>
      <p:pic>
        <p:nvPicPr>
          <p:cNvPr id="47112" name="Picture 10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33600"/>
            <a:ext cx="762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48" name="Picture 12" descr="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943350"/>
            <a:ext cx="22193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0" name="Picture 14" descr="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100" y="5810250"/>
            <a:ext cx="21907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1152" name="Picture 16" descr="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057525"/>
            <a:ext cx="17907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7116" name="Object 17"/>
          <p:cNvGraphicFramePr>
            <a:graphicFrameLocks noChangeAspect="1"/>
          </p:cNvGraphicFramePr>
          <p:nvPr/>
        </p:nvGraphicFramePr>
        <p:xfrm>
          <a:off x="2565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18" name="Equation" r:id="rId8" imgW="446992" imgH="756448" progId="Equation.DSMT4">
                  <p:embed/>
                </p:oleObj>
              </mc:Choice>
              <mc:Fallback>
                <p:oleObj name="Equation" r:id="rId8" imgW="446992" imgH="756448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1154" name="Picture 18" descr="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876800"/>
            <a:ext cx="106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1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91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1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1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91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40" grpId="0"/>
      <p:bldP spid="91141" grpId="0"/>
      <p:bldP spid="91143" grpId="0"/>
      <p:bldP spid="9114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533400" y="14859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Simplify.</a:t>
            </a:r>
          </a:p>
        </p:txBody>
      </p:sp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4457700" y="306705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 by the conjugate.</a:t>
            </a:r>
          </a:p>
        </p:txBody>
      </p:sp>
      <p:sp>
        <p:nvSpPr>
          <p:cNvPr id="94213" name="Text Box 5"/>
          <p:cNvSpPr txBox="1">
            <a:spLocks noChangeArrowheads="1"/>
          </p:cNvSpPr>
          <p:nvPr/>
        </p:nvSpPr>
        <p:spPr bwMode="auto">
          <a:xfrm>
            <a:off x="4457700" y="398145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94215" name="Text Box 7"/>
          <p:cNvSpPr txBox="1">
            <a:spLocks noChangeArrowheads="1"/>
          </p:cNvSpPr>
          <p:nvPr/>
        </p:nvSpPr>
        <p:spPr bwMode="auto">
          <a:xfrm>
            <a:off x="4457700" y="581025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Simplify.</a:t>
            </a:r>
          </a:p>
        </p:txBody>
      </p:sp>
      <p:sp>
        <p:nvSpPr>
          <p:cNvPr id="94216" name="Text Box 8"/>
          <p:cNvSpPr txBox="1">
            <a:spLocks noChangeArrowheads="1"/>
          </p:cNvSpPr>
          <p:nvPr/>
        </p:nvSpPr>
        <p:spPr bwMode="auto">
          <a:xfrm>
            <a:off x="4438650" y="49149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–1</a:t>
            </a:r>
            <a:r>
              <a:rPr lang="en-US" altLang="en-US" sz="2400" i="1">
                <a:solidFill>
                  <a:srgbClr val="3333FF"/>
                </a:solidFill>
              </a:rPr>
              <a:t>.</a:t>
            </a:r>
          </a:p>
        </p:txBody>
      </p:sp>
      <p:sp>
        <p:nvSpPr>
          <p:cNvPr id="48135" name="Text Box 14"/>
          <p:cNvSpPr txBox="1">
            <a:spLocks noChangeArrowheads="1"/>
          </p:cNvSpPr>
          <p:nvPr/>
        </p:nvSpPr>
        <p:spPr bwMode="auto">
          <a:xfrm>
            <a:off x="152400" y="9906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7a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48136" name="Picture 16" descr="example7B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2133600"/>
            <a:ext cx="73342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5" name="Picture 17" descr="example7B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57525"/>
            <a:ext cx="11811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6" name="Picture 18" descr="example7B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3943350"/>
            <a:ext cx="100012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4227" name="Picture 19" descr="example7B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0" y="4876800"/>
            <a:ext cx="7810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8140" name="Object 21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2" name="Equation" r:id="rId8" imgW="446992" imgH="756448" progId="Equation.DSMT4">
                  <p:embed/>
                </p:oleObj>
              </mc:Choice>
              <mc:Fallback>
                <p:oleObj name="Equation" r:id="rId8" imgW="446992" imgH="756448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4230" name="Picture 22" descr="example7B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924550"/>
            <a:ext cx="78105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4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4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42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42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4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4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4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4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4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4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4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94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94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4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4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4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4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4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4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/>
      <p:bldP spid="94213" grpId="0"/>
      <p:bldP spid="94215" grpId="0"/>
      <p:bldP spid="9421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533400" y="14859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Simplify.</a:t>
            </a:r>
          </a:p>
        </p:txBody>
      </p:sp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4457700" y="306705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Multiply by the conjugate.</a:t>
            </a:r>
          </a:p>
        </p:txBody>
      </p:sp>
      <p:sp>
        <p:nvSpPr>
          <p:cNvPr id="95237" name="Text Box 5"/>
          <p:cNvSpPr txBox="1">
            <a:spLocks noChangeArrowheads="1"/>
          </p:cNvSpPr>
          <p:nvPr/>
        </p:nvSpPr>
        <p:spPr bwMode="auto">
          <a:xfrm>
            <a:off x="4457700" y="398145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Distribute.</a:t>
            </a:r>
          </a:p>
        </p:txBody>
      </p:sp>
      <p:sp>
        <p:nvSpPr>
          <p:cNvPr id="95238" name="Text Box 6"/>
          <p:cNvSpPr txBox="1">
            <a:spLocks noChangeArrowheads="1"/>
          </p:cNvSpPr>
          <p:nvPr/>
        </p:nvSpPr>
        <p:spPr bwMode="auto">
          <a:xfrm>
            <a:off x="4457700" y="5810250"/>
            <a:ext cx="144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Simplify.</a:t>
            </a:r>
          </a:p>
        </p:txBody>
      </p:sp>
      <p:sp>
        <p:nvSpPr>
          <p:cNvPr id="95239" name="Text Box 7"/>
          <p:cNvSpPr txBox="1">
            <a:spLocks noChangeArrowheads="1"/>
          </p:cNvSpPr>
          <p:nvPr/>
        </p:nvSpPr>
        <p:spPr bwMode="auto">
          <a:xfrm>
            <a:off x="4438650" y="49149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33FF"/>
                </a:solidFill>
              </a:rPr>
              <a:t>Use i</a:t>
            </a:r>
            <a:r>
              <a:rPr lang="en-US" altLang="en-US" sz="2400" i="1" baseline="30000">
                <a:solidFill>
                  <a:srgbClr val="3333FF"/>
                </a:solidFill>
              </a:rPr>
              <a:t>2</a:t>
            </a:r>
            <a:r>
              <a:rPr lang="en-US" altLang="en-US" sz="2400" i="1">
                <a:solidFill>
                  <a:srgbClr val="3333FF"/>
                </a:solidFill>
              </a:rPr>
              <a:t> = </a:t>
            </a:r>
            <a:r>
              <a:rPr lang="en-US" altLang="en-US" sz="2400" i="1">
                <a:solidFill>
                  <a:srgbClr val="3333FF"/>
                </a:solidFill>
                <a:cs typeface="Arial" charset="0"/>
              </a:rPr>
              <a:t>–1</a:t>
            </a:r>
            <a:r>
              <a:rPr lang="en-US" altLang="en-US" sz="2400" i="1">
                <a:solidFill>
                  <a:srgbClr val="3333FF"/>
                </a:solidFill>
              </a:rPr>
              <a:t>.</a:t>
            </a:r>
          </a:p>
        </p:txBody>
      </p:sp>
      <p:sp>
        <p:nvSpPr>
          <p:cNvPr id="49159" name="Text Box 8"/>
          <p:cNvSpPr txBox="1">
            <a:spLocks noChangeArrowheads="1"/>
          </p:cNvSpPr>
          <p:nvPr/>
        </p:nvSpPr>
        <p:spPr bwMode="auto">
          <a:xfrm>
            <a:off x="152400" y="990600"/>
            <a:ext cx="883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7b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aphicFrame>
        <p:nvGraphicFramePr>
          <p:cNvPr id="49160" name="Object 13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7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61" name="Picture 16" descr="example7c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2133600"/>
            <a:ext cx="5905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49" name="Picture 17" descr="example7c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009900"/>
            <a:ext cx="138112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0" name="Picture 18" descr="example7c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650" y="3943350"/>
            <a:ext cx="17145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252" name="Picture 20" descr="example7c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791200"/>
            <a:ext cx="7810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9165" name="Object 21"/>
          <p:cNvGraphicFramePr>
            <a:graphicFrameLocks noChangeAspect="1"/>
          </p:cNvGraphicFramePr>
          <p:nvPr/>
        </p:nvGraphicFramePr>
        <p:xfrm>
          <a:off x="2565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8" name="Equation" r:id="rId10" imgW="446992" imgH="756448" progId="Equation.DSMT4">
                  <p:embed/>
                </p:oleObj>
              </mc:Choice>
              <mc:Fallback>
                <p:oleObj name="Equation" r:id="rId10" imgW="446992" imgH="756448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5254" name="Picture 22" descr="example7c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00600"/>
            <a:ext cx="62865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52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52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5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5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95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52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5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  <p:bldP spid="95237" grpId="0"/>
      <p:bldP spid="95238" grpId="0"/>
      <p:bldP spid="95239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19" descr="exampl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325" y="2124075"/>
            <a:ext cx="43434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9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50180" name="Text Box 3"/>
          <p:cNvSpPr txBox="1">
            <a:spLocks noChangeArrowheads="1"/>
          </p:cNvSpPr>
          <p:nvPr/>
        </p:nvSpPr>
        <p:spPr bwMode="auto">
          <a:xfrm>
            <a:off x="800100" y="16002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Graph each complex number.</a:t>
            </a:r>
            <a:endParaRPr lang="en-US" altLang="en-US" sz="800"/>
          </a:p>
        </p:txBody>
      </p:sp>
      <p:sp>
        <p:nvSpPr>
          <p:cNvPr id="50181" name="Text Box 20"/>
          <p:cNvSpPr txBox="1">
            <a:spLocks noChangeArrowheads="1"/>
          </p:cNvSpPr>
          <p:nvPr/>
        </p:nvSpPr>
        <p:spPr bwMode="auto">
          <a:xfrm>
            <a:off x="742950" y="2133600"/>
            <a:ext cx="2228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1. </a:t>
            </a:r>
            <a:r>
              <a:rPr lang="en-US" altLang="en-US" sz="2400">
                <a:latin typeface="Verdana" pitchFamily="34" charset="0"/>
              </a:rPr>
              <a:t>–3 + 2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800"/>
          </a:p>
        </p:txBody>
      </p:sp>
      <p:sp>
        <p:nvSpPr>
          <p:cNvPr id="50182" name="Text Box 21"/>
          <p:cNvSpPr txBox="1">
            <a:spLocks noChangeArrowheads="1"/>
          </p:cNvSpPr>
          <p:nvPr/>
        </p:nvSpPr>
        <p:spPr bwMode="auto">
          <a:xfrm>
            <a:off x="6191250" y="2133600"/>
            <a:ext cx="1733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2. </a:t>
            </a:r>
            <a:r>
              <a:rPr lang="en-US" altLang="en-US" sz="2400">
                <a:latin typeface="Verdana" pitchFamily="34" charset="0"/>
              </a:rPr>
              <a:t>4 – 2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800"/>
          </a:p>
        </p:txBody>
      </p:sp>
      <p:grpSp>
        <p:nvGrpSpPr>
          <p:cNvPr id="17430" name="Group 22"/>
          <p:cNvGrpSpPr>
            <a:grpSpLocks/>
          </p:cNvGrpSpPr>
          <p:nvPr/>
        </p:nvGrpSpPr>
        <p:grpSpPr bwMode="auto">
          <a:xfrm>
            <a:off x="2184400" y="3352800"/>
            <a:ext cx="1308100" cy="519113"/>
            <a:chOff x="3264" y="1584"/>
            <a:chExt cx="824" cy="327"/>
          </a:xfrm>
        </p:grpSpPr>
        <p:sp>
          <p:nvSpPr>
            <p:cNvPr id="50187" name="Text Box 23"/>
            <p:cNvSpPr txBox="1">
              <a:spLocks noChangeArrowheads="1"/>
            </p:cNvSpPr>
            <p:nvPr/>
          </p:nvSpPr>
          <p:spPr bwMode="auto">
            <a:xfrm>
              <a:off x="3894" y="1584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50188" name="Text Box 24"/>
            <p:cNvSpPr txBox="1">
              <a:spLocks noChangeArrowheads="1"/>
            </p:cNvSpPr>
            <p:nvPr/>
          </p:nvSpPr>
          <p:spPr bwMode="auto">
            <a:xfrm>
              <a:off x="3264" y="1638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   </a:t>
              </a:r>
              <a:r>
                <a:rPr lang="en-US" altLang="en-US">
                  <a:cs typeface="Arial" charset="0"/>
                </a:rPr>
                <a:t>–3 + 2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17433" name="Group 25"/>
          <p:cNvGrpSpPr>
            <a:grpSpLocks/>
          </p:cNvGrpSpPr>
          <p:nvPr/>
        </p:nvGrpSpPr>
        <p:grpSpPr bwMode="auto">
          <a:xfrm>
            <a:off x="4616450" y="4713288"/>
            <a:ext cx="1308100" cy="519112"/>
            <a:chOff x="3264" y="1584"/>
            <a:chExt cx="824" cy="327"/>
          </a:xfrm>
        </p:grpSpPr>
        <p:sp>
          <p:nvSpPr>
            <p:cNvPr id="50185" name="Text Box 26"/>
            <p:cNvSpPr txBox="1">
              <a:spLocks noChangeArrowheads="1"/>
            </p:cNvSpPr>
            <p:nvPr/>
          </p:nvSpPr>
          <p:spPr bwMode="auto">
            <a:xfrm>
              <a:off x="3894" y="1584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50186" name="Text Box 27"/>
            <p:cNvSpPr txBox="1">
              <a:spLocks noChangeArrowheads="1"/>
            </p:cNvSpPr>
            <p:nvPr/>
          </p:nvSpPr>
          <p:spPr bwMode="auto">
            <a:xfrm>
              <a:off x="3264" y="1638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     4 </a:t>
              </a:r>
              <a:r>
                <a:rPr lang="en-US" altLang="en-US">
                  <a:cs typeface="Arial" charset="0"/>
                </a:rPr>
                <a:t>– 2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3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51203" name="Text Box 4"/>
          <p:cNvSpPr txBox="1">
            <a:spLocks noChangeArrowheads="1"/>
          </p:cNvSpPr>
          <p:nvPr/>
        </p:nvSpPr>
        <p:spPr bwMode="auto">
          <a:xfrm>
            <a:off x="514350" y="2438400"/>
            <a:ext cx="800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Perform the indicated operation. Write the result in the form </a:t>
            </a:r>
            <a:r>
              <a:rPr lang="en-US" altLang="en-US" sz="2400" b="1" i="1">
                <a:latin typeface="Verdana" pitchFamily="34" charset="0"/>
              </a:rPr>
              <a:t>a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bi</a:t>
            </a:r>
            <a:r>
              <a:rPr lang="en-US" altLang="en-US" sz="2400" b="1">
                <a:latin typeface="Verdana" pitchFamily="34" charset="0"/>
              </a:rPr>
              <a:t>.</a:t>
            </a:r>
            <a:endParaRPr lang="en-US" altLang="en-US" sz="800"/>
          </a:p>
        </p:txBody>
      </p:sp>
      <p:sp>
        <p:nvSpPr>
          <p:cNvPr id="51204" name="Text Box 5"/>
          <p:cNvSpPr txBox="1">
            <a:spLocks noChangeArrowheads="1"/>
          </p:cNvSpPr>
          <p:nvPr/>
        </p:nvSpPr>
        <p:spPr bwMode="auto">
          <a:xfrm>
            <a:off x="457200" y="16764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3. </a:t>
            </a:r>
            <a:r>
              <a:rPr lang="en-US" altLang="en-US" sz="2400">
                <a:latin typeface="Verdana" pitchFamily="34" charset="0"/>
              </a:rPr>
              <a:t>Find |7 + 3</a:t>
            </a:r>
            <a:r>
              <a:rPr lang="en-US" altLang="en-US" sz="2400" i="1">
                <a:latin typeface="Verdana" pitchFamily="34" charset="0"/>
              </a:rPr>
              <a:t>i|.</a:t>
            </a:r>
            <a:endParaRPr lang="en-US" altLang="en-US" sz="800">
              <a:latin typeface="Verdana" pitchFamily="34" charset="0"/>
            </a:endParaRPr>
          </a:p>
        </p:txBody>
      </p:sp>
      <p:graphicFrame>
        <p:nvGraphicFramePr>
          <p:cNvPr id="51205" name="Object 13"/>
          <p:cNvGraphicFramePr>
            <a:graphicFrameLocks noChangeAspect="1"/>
          </p:cNvGraphicFramePr>
          <p:nvPr/>
        </p:nvGraphicFramePr>
        <p:xfrm>
          <a:off x="2057400" y="1358900"/>
          <a:ext cx="9144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9" name="Equation" r:id="rId4" imgW="446992" imgH="756448" progId="Equation.DSMT4">
                  <p:embed/>
                </p:oleObj>
              </mc:Choice>
              <mc:Fallback>
                <p:oleObj name="Equation" r:id="rId4" imgW="446992" imgH="756448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58900"/>
                        <a:ext cx="914400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6270" name="Picture 14" descr="lq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1350" y="1733550"/>
            <a:ext cx="6572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7" name="Text Box 15"/>
          <p:cNvSpPr txBox="1">
            <a:spLocks noChangeArrowheads="1"/>
          </p:cNvSpPr>
          <p:nvPr/>
        </p:nvSpPr>
        <p:spPr bwMode="auto">
          <a:xfrm>
            <a:off x="514350" y="3276600"/>
            <a:ext cx="4210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4. </a:t>
            </a:r>
            <a:r>
              <a:rPr lang="en-US" altLang="en-US" sz="2400">
                <a:latin typeface="Verdana" pitchFamily="34" charset="0"/>
              </a:rPr>
              <a:t>(2 + 4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+ (–6 – 4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</a:t>
            </a:r>
          </a:p>
        </p:txBody>
      </p:sp>
      <p:sp>
        <p:nvSpPr>
          <p:cNvPr id="51208" name="Text Box 16"/>
          <p:cNvSpPr txBox="1">
            <a:spLocks noChangeArrowheads="1"/>
          </p:cNvSpPr>
          <p:nvPr/>
        </p:nvSpPr>
        <p:spPr bwMode="auto">
          <a:xfrm>
            <a:off x="4876800" y="3276600"/>
            <a:ext cx="3429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5. </a:t>
            </a:r>
            <a:r>
              <a:rPr lang="en-US" altLang="en-US" sz="2400">
                <a:latin typeface="Verdana" pitchFamily="34" charset="0"/>
              </a:rPr>
              <a:t>(5 –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– (8 – 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</a:t>
            </a:r>
          </a:p>
        </p:txBody>
      </p:sp>
      <p:sp>
        <p:nvSpPr>
          <p:cNvPr id="51209" name="Text Box 17"/>
          <p:cNvSpPr txBox="1">
            <a:spLocks noChangeArrowheads="1"/>
          </p:cNvSpPr>
          <p:nvPr/>
        </p:nvSpPr>
        <p:spPr bwMode="auto">
          <a:xfrm>
            <a:off x="4819650" y="4164013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2400">
              <a:solidFill>
                <a:srgbClr val="FF0000"/>
              </a:solidFill>
              <a:latin typeface="Verdana" pitchFamily="34" charset="0"/>
            </a:endParaRPr>
          </a:p>
        </p:txBody>
      </p:sp>
      <p:sp>
        <p:nvSpPr>
          <p:cNvPr id="96274" name="Text Box 18"/>
          <p:cNvSpPr txBox="1">
            <a:spLocks noChangeArrowheads="1"/>
          </p:cNvSpPr>
          <p:nvPr/>
        </p:nvSpPr>
        <p:spPr bwMode="auto">
          <a:xfrm>
            <a:off x="4038600" y="3276600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–4</a:t>
            </a:r>
          </a:p>
        </p:txBody>
      </p:sp>
      <p:sp>
        <p:nvSpPr>
          <p:cNvPr id="96275" name="Text Box 19"/>
          <p:cNvSpPr txBox="1">
            <a:spLocks noChangeArrowheads="1"/>
          </p:cNvSpPr>
          <p:nvPr/>
        </p:nvSpPr>
        <p:spPr bwMode="auto">
          <a:xfrm>
            <a:off x="7924800" y="3276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–3 +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</a:p>
        </p:txBody>
      </p:sp>
      <p:sp>
        <p:nvSpPr>
          <p:cNvPr id="51212" name="Text Box 20"/>
          <p:cNvSpPr txBox="1">
            <a:spLocks noChangeArrowheads="1"/>
          </p:cNvSpPr>
          <p:nvPr/>
        </p:nvSpPr>
        <p:spPr bwMode="auto">
          <a:xfrm>
            <a:off x="514350" y="3970338"/>
            <a:ext cx="3676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6. </a:t>
            </a:r>
            <a:r>
              <a:rPr lang="en-US" altLang="en-US" sz="2400">
                <a:latin typeface="Verdana" pitchFamily="34" charset="0"/>
              </a:rPr>
              <a:t>(2 + 5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)(3 – 2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>
                <a:latin typeface="Verdana" pitchFamily="34" charset="0"/>
              </a:rPr>
              <a:t>) </a:t>
            </a:r>
          </a:p>
        </p:txBody>
      </p:sp>
      <p:sp>
        <p:nvSpPr>
          <p:cNvPr id="51213" name="Text Box 21"/>
          <p:cNvSpPr txBox="1">
            <a:spLocks noChangeArrowheads="1"/>
          </p:cNvSpPr>
          <p:nvPr/>
        </p:nvSpPr>
        <p:spPr bwMode="auto">
          <a:xfrm>
            <a:off x="4876800" y="4000500"/>
            <a:ext cx="628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7. 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51214" name="Text Box 23"/>
          <p:cNvSpPr txBox="1">
            <a:spLocks noChangeArrowheads="1"/>
          </p:cNvSpPr>
          <p:nvPr/>
        </p:nvSpPr>
        <p:spPr bwMode="auto">
          <a:xfrm>
            <a:off x="533400" y="5105400"/>
            <a:ext cx="2781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8. </a:t>
            </a:r>
            <a:r>
              <a:rPr lang="en-US" altLang="en-US" sz="2400">
                <a:latin typeface="Verdana" pitchFamily="34" charset="0"/>
              </a:rPr>
              <a:t>Simplify </a:t>
            </a:r>
            <a:r>
              <a:rPr lang="en-US" altLang="en-US" sz="2400" i="1">
                <a:latin typeface="Verdana" pitchFamily="34" charset="0"/>
              </a:rPr>
              <a:t>i</a:t>
            </a:r>
            <a:r>
              <a:rPr lang="en-US" altLang="en-US" sz="2400" baseline="30000">
                <a:latin typeface="Verdana" pitchFamily="34" charset="0"/>
              </a:rPr>
              <a:t>31</a:t>
            </a:r>
            <a:r>
              <a:rPr lang="en-US" altLang="en-US" sz="2400">
                <a:latin typeface="Verdana" pitchFamily="34" charset="0"/>
              </a:rPr>
              <a:t>.</a:t>
            </a:r>
            <a:endParaRPr lang="en-US" altLang="en-US" sz="2400" baseline="30000">
              <a:latin typeface="Verdana" pitchFamily="34" charset="0"/>
            </a:endParaRPr>
          </a:p>
        </p:txBody>
      </p:sp>
      <p:pic>
        <p:nvPicPr>
          <p:cNvPr id="51215" name="Picture 24" descr="lq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905250"/>
            <a:ext cx="7334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81" name="Text Box 25"/>
          <p:cNvSpPr txBox="1">
            <a:spLocks noChangeArrowheads="1"/>
          </p:cNvSpPr>
          <p:nvPr/>
        </p:nvSpPr>
        <p:spPr bwMode="auto">
          <a:xfrm>
            <a:off x="990600" y="4419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16 + 11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96282" name="Text Box 26"/>
          <p:cNvSpPr txBox="1">
            <a:spLocks noChangeArrowheads="1"/>
          </p:cNvSpPr>
          <p:nvPr/>
        </p:nvSpPr>
        <p:spPr bwMode="auto">
          <a:xfrm>
            <a:off x="6324600" y="4038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3 + 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96283" name="Text Box 27"/>
          <p:cNvSpPr txBox="1">
            <a:spLocks noChangeArrowheads="1"/>
          </p:cNvSpPr>
          <p:nvPr/>
        </p:nvSpPr>
        <p:spPr bwMode="auto">
          <a:xfrm>
            <a:off x="2819400" y="5105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–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i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6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6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2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6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62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62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62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6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6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6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62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6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74" grpId="0"/>
      <p:bldP spid="96275" grpId="0"/>
      <p:bldP spid="96281" grpId="0"/>
      <p:bldP spid="96282" grpId="0"/>
      <p:bldP spid="9628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47675" y="1619250"/>
            <a:ext cx="389572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Just as you can represent real numbers graphically as points on a number line, you can represent complex numbers in a special coordinate plane.</a:t>
            </a:r>
          </a:p>
        </p:txBody>
      </p:sp>
      <p:pic>
        <p:nvPicPr>
          <p:cNvPr id="6147" name="Picture 6" descr="solar system 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99326">
            <a:off x="4800600" y="1003300"/>
            <a:ext cx="3629025" cy="382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438150" y="5314950"/>
            <a:ext cx="845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The </a:t>
            </a:r>
            <a:r>
              <a:rPr lang="en-US" altLang="en-US" sz="2400" b="1" u="sng">
                <a:latin typeface="Verdana" pitchFamily="34" charset="0"/>
              </a:rPr>
              <a:t>complex plane</a:t>
            </a:r>
            <a:r>
              <a:rPr lang="en-US" altLang="en-US" sz="2400">
                <a:latin typeface="Verdana" pitchFamily="34" charset="0"/>
              </a:rPr>
              <a:t> is a set of coordinate axes in which the horizontal axis represents real numbers and the vertical axis represents imaginary numbers.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4" name="Group 6"/>
          <p:cNvGrpSpPr>
            <a:grpSpLocks/>
          </p:cNvGrpSpPr>
          <p:nvPr/>
        </p:nvGrpSpPr>
        <p:grpSpPr bwMode="auto">
          <a:xfrm>
            <a:off x="374650" y="4579938"/>
            <a:ext cx="7854950" cy="1668462"/>
            <a:chOff x="236" y="2256"/>
            <a:chExt cx="4948" cy="1051"/>
          </a:xfrm>
        </p:grpSpPr>
        <p:sp>
          <p:nvSpPr>
            <p:cNvPr id="7172" name="Text Box 7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The real axis corresponds to the 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-axis, and the imaginary axis corresponds to the </a:t>
              </a:r>
              <a:r>
                <a:rPr lang="en-US" altLang="en-US" sz="2400" i="1">
                  <a:latin typeface="Verdana" pitchFamily="34" charset="0"/>
                </a:rPr>
                <a:t>y</a:t>
              </a:r>
              <a:r>
                <a:rPr lang="en-US" altLang="en-US" sz="2400">
                  <a:latin typeface="Verdana" pitchFamily="34" charset="0"/>
                </a:rPr>
                <a:t>-axis. Think of </a:t>
              </a:r>
              <a:r>
                <a:rPr lang="en-US" altLang="en-US" sz="2400" i="1">
                  <a:latin typeface="Verdana" pitchFamily="34" charset="0"/>
                </a:rPr>
                <a:t>a </a:t>
              </a:r>
              <a:r>
                <a:rPr lang="en-US" altLang="en-US" sz="2400">
                  <a:latin typeface="Verdana" pitchFamily="34" charset="0"/>
                </a:rPr>
                <a:t>+ </a:t>
              </a:r>
              <a:r>
                <a:rPr lang="en-US" altLang="en-US" sz="2400" i="1">
                  <a:latin typeface="Verdana" pitchFamily="34" charset="0"/>
                </a:rPr>
                <a:t>bi</a:t>
              </a:r>
              <a:r>
                <a:rPr lang="en-US" altLang="en-US" sz="2400">
                  <a:latin typeface="Verdana" pitchFamily="34" charset="0"/>
                </a:rPr>
                <a:t> as </a:t>
              </a:r>
              <a:r>
                <a:rPr lang="en-US" altLang="en-US" sz="2400" i="1">
                  <a:latin typeface="Verdana" pitchFamily="34" charset="0"/>
                </a:rPr>
                <a:t>x </a:t>
              </a:r>
              <a:r>
                <a:rPr lang="en-US" altLang="en-US" sz="2400">
                  <a:latin typeface="Verdana" pitchFamily="34" charset="0"/>
                </a:rPr>
                <a:t>+ </a:t>
              </a:r>
              <a:r>
                <a:rPr lang="en-US" altLang="en-US" sz="2400" i="1">
                  <a:latin typeface="Verdana" pitchFamily="34" charset="0"/>
                </a:rPr>
                <a:t>yi</a:t>
              </a:r>
              <a:r>
                <a:rPr lang="en-US" altLang="en-US" sz="2400">
                  <a:latin typeface="Verdana" pitchFamily="34" charset="0"/>
                </a:rPr>
                <a:t>.</a:t>
              </a:r>
              <a:endParaRPr lang="en-US" altLang="en-US" sz="800">
                <a:latin typeface="Verdana" pitchFamily="34" charset="0"/>
              </a:endParaRPr>
            </a:p>
          </p:txBody>
        </p:sp>
        <p:sp>
          <p:nvSpPr>
            <p:cNvPr id="7173" name="Text Box 8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 b="1">
                  <a:solidFill>
                    <a:schemeClr val="bg1"/>
                  </a:solidFill>
                  <a:latin typeface="Verdana" pitchFamily="34" charset="0"/>
                </a:rPr>
                <a:t>Helpful Hint</a:t>
              </a:r>
              <a:endParaRPr lang="en-US" altLang="en-US" sz="2400" b="1">
                <a:latin typeface="Verdana" pitchFamily="34" charset="0"/>
              </a:endParaRPr>
            </a:p>
          </p:txBody>
        </p:sp>
      </p:grpSp>
      <p:pic>
        <p:nvPicPr>
          <p:cNvPr id="717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066800"/>
            <a:ext cx="3752850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3" descr="exampl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6275" y="1971675"/>
            <a:ext cx="447675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381000" y="17526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Graph each complex number.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8196" name="Text Box 1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1: Graphing Complex Numbers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7" name="Text Box 16"/>
          <p:cNvSpPr txBox="1">
            <a:spLocks noChangeArrowheads="1"/>
          </p:cNvSpPr>
          <p:nvPr/>
        </p:nvSpPr>
        <p:spPr bwMode="auto">
          <a:xfrm>
            <a:off x="381000" y="241935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A. </a:t>
            </a:r>
            <a:r>
              <a:rPr lang="en-US" altLang="en-US" sz="2400">
                <a:latin typeface="Verdana" pitchFamily="34" charset="0"/>
              </a:rPr>
              <a:t>2 – 3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8198" name="Text Box 19"/>
          <p:cNvSpPr txBox="1">
            <a:spLocks noChangeArrowheads="1"/>
          </p:cNvSpPr>
          <p:nvPr/>
        </p:nvSpPr>
        <p:spPr bwMode="auto">
          <a:xfrm>
            <a:off x="381000" y="33528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B. </a:t>
            </a:r>
            <a:r>
              <a:rPr lang="en-US" altLang="en-US" sz="2400">
                <a:latin typeface="Verdana" pitchFamily="34" charset="0"/>
              </a:rPr>
              <a:t>–1 + 4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8199" name="Text Box 20"/>
          <p:cNvSpPr txBox="1">
            <a:spLocks noChangeArrowheads="1"/>
          </p:cNvSpPr>
          <p:nvPr/>
        </p:nvSpPr>
        <p:spPr bwMode="auto">
          <a:xfrm>
            <a:off x="381000" y="42672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C. </a:t>
            </a:r>
            <a:r>
              <a:rPr lang="en-US" altLang="en-US" sz="2400">
                <a:latin typeface="Verdana" pitchFamily="34" charset="0"/>
              </a:rPr>
              <a:t>4 + 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8200" name="Text Box 21"/>
          <p:cNvSpPr txBox="1">
            <a:spLocks noChangeArrowheads="1"/>
          </p:cNvSpPr>
          <p:nvPr/>
        </p:nvSpPr>
        <p:spPr bwMode="auto">
          <a:xfrm>
            <a:off x="361950" y="5181600"/>
            <a:ext cx="1314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D. </a:t>
            </a:r>
            <a:r>
              <a:rPr lang="en-US" altLang="en-US" sz="2400">
                <a:latin typeface="Verdana" pitchFamily="34" charset="0"/>
              </a:rPr>
              <a:t>–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latin typeface="Verdana" pitchFamily="34" charset="0"/>
            </a:endParaRPr>
          </a:p>
        </p:txBody>
      </p:sp>
      <p:grpSp>
        <p:nvGrpSpPr>
          <p:cNvPr id="15395" name="Group 35"/>
          <p:cNvGrpSpPr>
            <a:grpSpLocks/>
          </p:cNvGrpSpPr>
          <p:nvPr/>
        </p:nvGrpSpPr>
        <p:grpSpPr bwMode="auto">
          <a:xfrm>
            <a:off x="7286625" y="5026025"/>
            <a:ext cx="1476375" cy="519113"/>
            <a:chOff x="4590" y="3166"/>
            <a:chExt cx="930" cy="327"/>
          </a:xfrm>
        </p:grpSpPr>
        <p:sp>
          <p:nvSpPr>
            <p:cNvPr id="8211" name="Text Box 27"/>
            <p:cNvSpPr txBox="1">
              <a:spLocks noChangeArrowheads="1"/>
            </p:cNvSpPr>
            <p:nvPr/>
          </p:nvSpPr>
          <p:spPr bwMode="auto">
            <a:xfrm>
              <a:off x="4590" y="3166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8212" name="Text Box 31"/>
            <p:cNvSpPr txBox="1">
              <a:spLocks noChangeArrowheads="1"/>
            </p:cNvSpPr>
            <p:nvPr/>
          </p:nvSpPr>
          <p:spPr bwMode="auto">
            <a:xfrm>
              <a:off x="4800" y="3222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2 </a:t>
              </a:r>
              <a:r>
                <a:rPr lang="en-US" altLang="en-US">
                  <a:cs typeface="Arial" charset="0"/>
                </a:rPr>
                <a:t>– 3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15399" name="Group 39"/>
          <p:cNvGrpSpPr>
            <a:grpSpLocks/>
          </p:cNvGrpSpPr>
          <p:nvPr/>
        </p:nvGrpSpPr>
        <p:grpSpPr bwMode="auto">
          <a:xfrm>
            <a:off x="6562725" y="4314825"/>
            <a:ext cx="993775" cy="519113"/>
            <a:chOff x="4134" y="2718"/>
            <a:chExt cx="626" cy="327"/>
          </a:xfrm>
        </p:grpSpPr>
        <p:sp>
          <p:nvSpPr>
            <p:cNvPr id="8209" name="Text Box 24"/>
            <p:cNvSpPr txBox="1">
              <a:spLocks noChangeArrowheads="1"/>
            </p:cNvSpPr>
            <p:nvPr/>
          </p:nvSpPr>
          <p:spPr bwMode="auto">
            <a:xfrm>
              <a:off x="4134" y="2718"/>
              <a:ext cx="20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8210" name="Text Box 32"/>
            <p:cNvSpPr txBox="1">
              <a:spLocks noChangeArrowheads="1"/>
            </p:cNvSpPr>
            <p:nvPr/>
          </p:nvSpPr>
          <p:spPr bwMode="auto">
            <a:xfrm>
              <a:off x="4280" y="2784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cs typeface="Arial" charset="0"/>
                </a:rPr>
                <a:t>–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15398" name="Group 38"/>
          <p:cNvGrpSpPr>
            <a:grpSpLocks/>
          </p:cNvGrpSpPr>
          <p:nvPr/>
        </p:nvGrpSpPr>
        <p:grpSpPr bwMode="auto">
          <a:xfrm>
            <a:off x="7581900" y="3343275"/>
            <a:ext cx="1143000" cy="766763"/>
            <a:chOff x="4776" y="2106"/>
            <a:chExt cx="720" cy="483"/>
          </a:xfrm>
        </p:grpSpPr>
        <p:sp>
          <p:nvSpPr>
            <p:cNvPr id="8207" name="Text Box 25"/>
            <p:cNvSpPr txBox="1">
              <a:spLocks noChangeArrowheads="1"/>
            </p:cNvSpPr>
            <p:nvPr/>
          </p:nvSpPr>
          <p:spPr bwMode="auto">
            <a:xfrm>
              <a:off x="5040" y="2262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8208" name="Text Box 33"/>
            <p:cNvSpPr txBox="1">
              <a:spLocks noChangeArrowheads="1"/>
            </p:cNvSpPr>
            <p:nvPr/>
          </p:nvSpPr>
          <p:spPr bwMode="auto">
            <a:xfrm>
              <a:off x="4776" y="2106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4 + 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15396" name="Group 36"/>
          <p:cNvGrpSpPr>
            <a:grpSpLocks/>
          </p:cNvGrpSpPr>
          <p:nvPr/>
        </p:nvGrpSpPr>
        <p:grpSpPr bwMode="auto">
          <a:xfrm>
            <a:off x="5181600" y="2514600"/>
            <a:ext cx="1308100" cy="519113"/>
            <a:chOff x="3264" y="1584"/>
            <a:chExt cx="824" cy="327"/>
          </a:xfrm>
        </p:grpSpPr>
        <p:sp>
          <p:nvSpPr>
            <p:cNvPr id="8205" name="Text Box 26"/>
            <p:cNvSpPr txBox="1">
              <a:spLocks noChangeArrowheads="1"/>
            </p:cNvSpPr>
            <p:nvPr/>
          </p:nvSpPr>
          <p:spPr bwMode="auto">
            <a:xfrm>
              <a:off x="3894" y="1584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8206" name="Text Box 34"/>
            <p:cNvSpPr txBox="1">
              <a:spLocks noChangeArrowheads="1"/>
            </p:cNvSpPr>
            <p:nvPr/>
          </p:nvSpPr>
          <p:spPr bwMode="auto">
            <a:xfrm>
              <a:off x="3264" y="1638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cs typeface="Arial" charset="0"/>
                </a:rPr>
                <a:t>    –</a:t>
              </a:r>
              <a:r>
                <a:rPr lang="en-US" altLang="en-US"/>
                <a:t>1+ 4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"/>
          <p:cNvSpPr txBox="1">
            <a:spLocks noChangeArrowheads="1"/>
          </p:cNvSpPr>
          <p:nvPr/>
        </p:nvSpPr>
        <p:spPr bwMode="auto">
          <a:xfrm>
            <a:off x="304800" y="161925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Graph each complex number.</a:t>
            </a:r>
            <a:endParaRPr lang="en-US" altLang="en-US" sz="2400">
              <a:latin typeface="Times" pitchFamily="18" charset="0"/>
            </a:endParaRPr>
          </a:p>
        </p:txBody>
      </p:sp>
      <p:sp>
        <p:nvSpPr>
          <p:cNvPr id="9219" name="Text Box 5"/>
          <p:cNvSpPr txBox="1">
            <a:spLocks noChangeArrowheads="1"/>
          </p:cNvSpPr>
          <p:nvPr/>
        </p:nvSpPr>
        <p:spPr bwMode="auto">
          <a:xfrm>
            <a:off x="400050" y="219075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a. </a:t>
            </a:r>
            <a:r>
              <a:rPr lang="en-US" altLang="en-US" sz="2400">
                <a:latin typeface="Verdana" pitchFamily="34" charset="0"/>
              </a:rPr>
              <a:t>3 + 0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400050" y="3124200"/>
            <a:ext cx="129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b. </a:t>
            </a: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9221" name="Text Box 7"/>
          <p:cNvSpPr txBox="1">
            <a:spLocks noChangeArrowheads="1"/>
          </p:cNvSpPr>
          <p:nvPr/>
        </p:nvSpPr>
        <p:spPr bwMode="auto">
          <a:xfrm>
            <a:off x="400050" y="4038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c. </a:t>
            </a:r>
            <a:r>
              <a:rPr lang="en-US" altLang="en-US" sz="2400">
                <a:latin typeface="Verdana" pitchFamily="34" charset="0"/>
              </a:rPr>
              <a:t>–2 – 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9222" name="Text Box 8"/>
          <p:cNvSpPr txBox="1">
            <a:spLocks noChangeArrowheads="1"/>
          </p:cNvSpPr>
          <p:nvPr/>
        </p:nvSpPr>
        <p:spPr bwMode="auto">
          <a:xfrm>
            <a:off x="381000" y="4953000"/>
            <a:ext cx="169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d. </a:t>
            </a:r>
            <a:r>
              <a:rPr lang="en-US" altLang="en-US" sz="2400">
                <a:latin typeface="Verdana" pitchFamily="34" charset="0"/>
              </a:rPr>
              <a:t>3 + 2</a:t>
            </a:r>
            <a:r>
              <a:rPr lang="en-US" altLang="en-US" sz="2400" i="1">
                <a:latin typeface="Verdana" pitchFamily="34" charset="0"/>
              </a:rPr>
              <a:t>i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9223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9224" name="Picture 10" descr="exampl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7700" y="1952625"/>
            <a:ext cx="4476750" cy="447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0988" name="Group 28"/>
          <p:cNvGrpSpPr>
            <a:grpSpLocks/>
          </p:cNvGrpSpPr>
          <p:nvPr/>
        </p:nvGrpSpPr>
        <p:grpSpPr bwMode="auto">
          <a:xfrm>
            <a:off x="7467600" y="3937000"/>
            <a:ext cx="1143000" cy="849313"/>
            <a:chOff x="4704" y="2480"/>
            <a:chExt cx="720" cy="535"/>
          </a:xfrm>
        </p:grpSpPr>
        <p:sp>
          <p:nvSpPr>
            <p:cNvPr id="9235" name="Text Box 12"/>
            <p:cNvSpPr txBox="1">
              <a:spLocks noChangeArrowheads="1"/>
            </p:cNvSpPr>
            <p:nvPr/>
          </p:nvSpPr>
          <p:spPr bwMode="auto">
            <a:xfrm>
              <a:off x="4802" y="2480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9236" name="Text Box 13"/>
            <p:cNvSpPr txBox="1">
              <a:spLocks noChangeArrowheads="1"/>
            </p:cNvSpPr>
            <p:nvPr/>
          </p:nvSpPr>
          <p:spPr bwMode="auto">
            <a:xfrm>
              <a:off x="4704" y="2784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 + 0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40987" name="Group 27"/>
          <p:cNvGrpSpPr>
            <a:grpSpLocks/>
          </p:cNvGrpSpPr>
          <p:nvPr/>
        </p:nvGrpSpPr>
        <p:grpSpPr bwMode="auto">
          <a:xfrm>
            <a:off x="5886450" y="3200400"/>
            <a:ext cx="968375" cy="519113"/>
            <a:chOff x="3816" y="2112"/>
            <a:chExt cx="610" cy="327"/>
          </a:xfrm>
        </p:grpSpPr>
        <p:sp>
          <p:nvSpPr>
            <p:cNvPr id="9233" name="Text Box 15"/>
            <p:cNvSpPr txBox="1">
              <a:spLocks noChangeArrowheads="1"/>
            </p:cNvSpPr>
            <p:nvPr/>
          </p:nvSpPr>
          <p:spPr bwMode="auto">
            <a:xfrm>
              <a:off x="4224" y="2112"/>
              <a:ext cx="20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9234" name="Text Box 16"/>
            <p:cNvSpPr txBox="1">
              <a:spLocks noChangeArrowheads="1"/>
            </p:cNvSpPr>
            <p:nvPr/>
          </p:nvSpPr>
          <p:spPr bwMode="auto">
            <a:xfrm>
              <a:off x="3816" y="2184"/>
              <a:ext cx="4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  </a:t>
              </a:r>
              <a:r>
                <a:rPr lang="en-US" altLang="en-US">
                  <a:cs typeface="Arial" charset="0"/>
                </a:rPr>
                <a:t>2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  <p:grpSp>
        <p:nvGrpSpPr>
          <p:cNvPr id="40985" name="Group 25"/>
          <p:cNvGrpSpPr>
            <a:grpSpLocks/>
          </p:cNvGrpSpPr>
          <p:nvPr/>
        </p:nvGrpSpPr>
        <p:grpSpPr bwMode="auto">
          <a:xfrm>
            <a:off x="5467350" y="4306888"/>
            <a:ext cx="1143000" cy="708025"/>
            <a:chOff x="3552" y="2809"/>
            <a:chExt cx="720" cy="446"/>
          </a:xfrm>
        </p:grpSpPr>
        <p:sp>
          <p:nvSpPr>
            <p:cNvPr id="9231" name="Text Box 18"/>
            <p:cNvSpPr txBox="1">
              <a:spLocks noChangeArrowheads="1"/>
            </p:cNvSpPr>
            <p:nvPr/>
          </p:nvSpPr>
          <p:spPr bwMode="auto">
            <a:xfrm>
              <a:off x="3792" y="2809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9232" name="Text Box 19"/>
            <p:cNvSpPr txBox="1">
              <a:spLocks noChangeArrowheads="1"/>
            </p:cNvSpPr>
            <p:nvPr/>
          </p:nvSpPr>
          <p:spPr bwMode="auto">
            <a:xfrm>
              <a:off x="3552" y="3024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   </a:t>
              </a:r>
              <a:r>
                <a:rPr lang="en-US" altLang="en-US">
                  <a:cs typeface="Arial" charset="0"/>
                </a:rPr>
                <a:t>–2 – </a:t>
              </a:r>
              <a:r>
                <a:rPr lang="en-US" altLang="en-US" i="1">
                  <a:cs typeface="Arial" charset="0"/>
                </a:rPr>
                <a:t>i</a:t>
              </a:r>
            </a:p>
          </p:txBody>
        </p:sp>
      </p:grpSp>
      <p:grpSp>
        <p:nvGrpSpPr>
          <p:cNvPr id="40986" name="Group 26"/>
          <p:cNvGrpSpPr>
            <a:grpSpLocks/>
          </p:cNvGrpSpPr>
          <p:nvPr/>
        </p:nvGrpSpPr>
        <p:grpSpPr bwMode="auto">
          <a:xfrm>
            <a:off x="7219950" y="3098800"/>
            <a:ext cx="1143000" cy="646113"/>
            <a:chOff x="4656" y="2048"/>
            <a:chExt cx="720" cy="407"/>
          </a:xfrm>
        </p:grpSpPr>
        <p:sp>
          <p:nvSpPr>
            <p:cNvPr id="9229" name="Text Box 21"/>
            <p:cNvSpPr txBox="1">
              <a:spLocks noChangeArrowheads="1"/>
            </p:cNvSpPr>
            <p:nvPr/>
          </p:nvSpPr>
          <p:spPr bwMode="auto">
            <a:xfrm>
              <a:off x="4918" y="2128"/>
              <a:ext cx="19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 sz="2800">
                  <a:solidFill>
                    <a:srgbClr val="FF0000"/>
                  </a:solidFill>
                  <a:cs typeface="Arial" charset="0"/>
                </a:rPr>
                <a:t>•</a:t>
              </a:r>
            </a:p>
          </p:txBody>
        </p:sp>
        <p:sp>
          <p:nvSpPr>
            <p:cNvPr id="9230" name="Text Box 22"/>
            <p:cNvSpPr txBox="1">
              <a:spLocks noChangeArrowheads="1"/>
            </p:cNvSpPr>
            <p:nvPr/>
          </p:nvSpPr>
          <p:spPr bwMode="auto">
            <a:xfrm>
              <a:off x="4656" y="2048"/>
              <a:ext cx="7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3 + 2</a:t>
              </a:r>
              <a:r>
                <a:rPr lang="en-US" altLang="en-US" i="1">
                  <a:cs typeface="Arial" charset="0"/>
                </a:rPr>
                <a:t>i</a:t>
              </a:r>
              <a:endParaRPr lang="en-US" altLang="en-US">
                <a:cs typeface="Arial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9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0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6"/>
          <p:cNvSpPr txBox="1">
            <a:spLocks noChangeArrowheads="1"/>
          </p:cNvSpPr>
          <p:nvPr/>
        </p:nvSpPr>
        <p:spPr bwMode="auto">
          <a:xfrm>
            <a:off x="800100" y="876300"/>
            <a:ext cx="77724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Recall that absolute value of a real number is its distance from 0 on the real axis, which is also a number line. Similarly, the absolute value of an imaginary number is its distance from 0 along the imaginary axis.</a:t>
            </a:r>
          </a:p>
        </p:txBody>
      </p:sp>
      <p:pic>
        <p:nvPicPr>
          <p:cNvPr id="1024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895600"/>
            <a:ext cx="7296150" cy="36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2582</TotalTime>
  <Words>2312</Words>
  <Application>Microsoft Office PowerPoint</Application>
  <PresentationFormat>On-screen Show (4:3)</PresentationFormat>
  <Paragraphs>369</Paragraphs>
  <Slides>49</Slides>
  <Notes>49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Arial</vt:lpstr>
      <vt:lpstr>Verdana</vt:lpstr>
      <vt:lpstr>Arial Black</vt:lpstr>
      <vt:lpstr>Times</vt:lpstr>
      <vt:lpstr>Arial MT Bl</vt:lpstr>
      <vt:lpstr>Symbol</vt:lpstr>
      <vt:lpstr>Default Design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121</cp:revision>
  <dcterms:created xsi:type="dcterms:W3CDTF">2002-10-14T18:20:28Z</dcterms:created>
  <dcterms:modified xsi:type="dcterms:W3CDTF">2014-04-02T12:01:56Z</dcterms:modified>
</cp:coreProperties>
</file>